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5" r:id="rId1"/>
  </p:sldMasterIdLst>
  <p:notesMasterIdLst>
    <p:notesMasterId r:id="rId91"/>
  </p:notesMasterIdLst>
  <p:sldIdLst>
    <p:sldId id="256" r:id="rId2"/>
    <p:sldId id="347" r:id="rId3"/>
    <p:sldId id="348" r:id="rId4"/>
    <p:sldId id="349" r:id="rId5"/>
    <p:sldId id="350" r:id="rId6"/>
    <p:sldId id="351" r:id="rId7"/>
    <p:sldId id="352" r:id="rId8"/>
    <p:sldId id="353" r:id="rId9"/>
    <p:sldId id="354" r:id="rId10"/>
    <p:sldId id="355" r:id="rId11"/>
    <p:sldId id="356" r:id="rId12"/>
    <p:sldId id="357" r:id="rId13"/>
    <p:sldId id="358" r:id="rId14"/>
    <p:sldId id="359" r:id="rId15"/>
    <p:sldId id="360" r:id="rId16"/>
    <p:sldId id="361" r:id="rId17"/>
    <p:sldId id="362" r:id="rId18"/>
    <p:sldId id="363" r:id="rId19"/>
    <p:sldId id="364" r:id="rId20"/>
    <p:sldId id="365" r:id="rId21"/>
    <p:sldId id="366" r:id="rId22"/>
    <p:sldId id="367" r:id="rId23"/>
    <p:sldId id="368" r:id="rId24"/>
    <p:sldId id="369" r:id="rId25"/>
    <p:sldId id="370" r:id="rId26"/>
    <p:sldId id="373" r:id="rId27"/>
    <p:sldId id="276" r:id="rId28"/>
    <p:sldId id="277" r:id="rId29"/>
    <p:sldId id="278" r:id="rId30"/>
    <p:sldId id="279" r:id="rId31"/>
    <p:sldId id="280" r:id="rId32"/>
    <p:sldId id="281" r:id="rId33"/>
    <p:sldId id="282" r:id="rId34"/>
    <p:sldId id="283" r:id="rId35"/>
    <p:sldId id="284"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46" r:id="rId87"/>
    <p:sldId id="337" r:id="rId88"/>
    <p:sldId id="338" r:id="rId89"/>
    <p:sldId id="339" r:id="rId90"/>
  </p:sldIdLst>
  <p:sldSz cx="12192000" cy="6858000"/>
  <p:notesSz cx="6858000" cy="9144000"/>
  <p:embeddedFontLst>
    <p:embeddedFont>
      <p:font typeface="Calibri" panose="020F0502020204030204" pitchFamily="34" charset="0"/>
      <p:regular r:id="rId92"/>
      <p:bold r:id="rId93"/>
      <p:italic r:id="rId94"/>
      <p:boldItalic r:id="rId95"/>
    </p:embeddedFont>
    <p:embeddedFont>
      <p:font typeface="Century Gothic" panose="020B0502020202020204" pitchFamily="34" charset="0"/>
      <p:regular r:id="rId96"/>
      <p:bold r:id="rId97"/>
      <p:italic r:id="rId98"/>
      <p:boldItalic r:id="rId99"/>
    </p:embeddedFont>
    <p:embeddedFont>
      <p:font typeface="Montserrat" panose="00000500000000000000" pitchFamily="2" charset="0"/>
      <p:regular r:id="rId100"/>
      <p:bold r:id="rId101"/>
      <p:italic r:id="rId102"/>
      <p:boldItalic r:id="rId103"/>
    </p:embeddedFont>
    <p:embeddedFont>
      <p:font typeface="Posterama" panose="020B0504020200020000" pitchFamily="34" charset="0"/>
      <p:regular r:id="rId104"/>
      <p:bold r:id="rId105"/>
      <p:italic r:id="rId106"/>
      <p:boldItalic r:id="rId10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9370" autoAdjust="0"/>
  </p:normalViewPr>
  <p:slideViewPr>
    <p:cSldViewPr snapToGrid="0">
      <p:cViewPr>
        <p:scale>
          <a:sx n="50" d="100"/>
          <a:sy n="50" d="100"/>
        </p:scale>
        <p:origin x="1906" y="3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font" Target="fonts/font16.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font" Target="fonts/font11.fntdata"/><Relationship Id="rId110"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font" Target="fonts/font4.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font" Target="fonts/font9.fntdata"/><Relationship Id="rId105" Type="http://schemas.openxmlformats.org/officeDocument/2006/relationships/font" Target="fonts/font14.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font" Target="fonts/font2.fntdata"/><Relationship Id="rId98"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font" Target="fonts/font12.fntdata"/><Relationship Id="rId10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96" Type="http://schemas.openxmlformats.org/officeDocument/2006/relationships/font" Target="fonts/font5.fntdata"/><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1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font" Target="fonts/font3.fntdata"/><Relationship Id="rId99" Type="http://schemas.openxmlformats.org/officeDocument/2006/relationships/font" Target="fonts/font8.fntdata"/><Relationship Id="rId10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6.fntdata"/><Relationship Id="rId104" Type="http://schemas.openxmlformats.org/officeDocument/2006/relationships/font" Target="fonts/font13.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fr-FR"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www.websitecarbon.com"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7" name="Google Shape;23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fb1fed1f86_0_168: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err="1">
                <a:latin typeface="Arial"/>
                <a:ea typeface="Arial"/>
                <a:cs typeface="Arial"/>
                <a:sym typeface="Arial"/>
              </a:rPr>
              <a:t>Acum</a:t>
            </a:r>
            <a:r>
              <a:rPr lang="fr-FR" sz="1100" dirty="0">
                <a:latin typeface="Arial"/>
                <a:ea typeface="Arial"/>
                <a:cs typeface="Arial"/>
                <a:sym typeface="Arial"/>
              </a:rPr>
              <a:t>, </a:t>
            </a:r>
            <a:r>
              <a:rPr lang="fr-FR" sz="1100" dirty="0" err="1">
                <a:latin typeface="Arial"/>
                <a:ea typeface="Arial"/>
                <a:cs typeface="Arial"/>
                <a:sym typeface="Arial"/>
              </a:rPr>
              <a:t>să</a:t>
            </a:r>
            <a:r>
              <a:rPr lang="fr-FR" sz="1100" dirty="0">
                <a:latin typeface="Arial"/>
                <a:ea typeface="Arial"/>
                <a:cs typeface="Arial"/>
                <a:sym typeface="Arial"/>
              </a:rPr>
              <a:t> ne </a:t>
            </a:r>
            <a:r>
              <a:rPr lang="fr-FR" sz="1100" dirty="0" err="1">
                <a:latin typeface="Arial"/>
                <a:ea typeface="Arial"/>
                <a:cs typeface="Arial"/>
                <a:sym typeface="Arial"/>
              </a:rPr>
              <a:t>concentrăm</a:t>
            </a:r>
            <a:r>
              <a:rPr lang="fr-FR" sz="1100" dirty="0">
                <a:latin typeface="Arial"/>
                <a:ea typeface="Arial"/>
                <a:cs typeface="Arial"/>
                <a:sym typeface="Arial"/>
              </a:rPr>
              <a:t> </a:t>
            </a:r>
            <a:r>
              <a:rPr lang="fr-FR" sz="1100" dirty="0" err="1">
                <a:latin typeface="Arial"/>
                <a:ea typeface="Arial"/>
                <a:cs typeface="Arial"/>
                <a:sym typeface="Arial"/>
              </a:rPr>
              <a:t>atenția</a:t>
            </a:r>
            <a:r>
              <a:rPr lang="fr-FR" sz="1100" dirty="0">
                <a:latin typeface="Arial"/>
                <a:ea typeface="Arial"/>
                <a:cs typeface="Arial"/>
                <a:sym typeface="Arial"/>
              </a:rPr>
              <a:t> </a:t>
            </a:r>
            <a:r>
              <a:rPr lang="fr-FR" sz="1100" dirty="0" err="1">
                <a:latin typeface="Arial"/>
                <a:ea typeface="Arial"/>
                <a:cs typeface="Arial"/>
                <a:sym typeface="Arial"/>
              </a:rPr>
              <a:t>asupra</a:t>
            </a:r>
            <a:r>
              <a:rPr lang="fr-FR" sz="1100" dirty="0">
                <a:latin typeface="Arial"/>
                <a:ea typeface="Arial"/>
                <a:cs typeface="Arial"/>
                <a:sym typeface="Arial"/>
              </a:rPr>
              <a:t> </a:t>
            </a:r>
            <a:r>
              <a:rPr lang="fr-FR" sz="1100" dirty="0" err="1">
                <a:latin typeface="Arial"/>
                <a:ea typeface="Arial"/>
                <a:cs typeface="Arial"/>
                <a:sym typeface="Arial"/>
              </a:rPr>
              <a:t>locului</a:t>
            </a:r>
            <a:r>
              <a:rPr lang="fr-FR" sz="1100" dirty="0">
                <a:latin typeface="Arial"/>
                <a:ea typeface="Arial"/>
                <a:cs typeface="Arial"/>
                <a:sym typeface="Arial"/>
              </a:rPr>
              <a:t> </a:t>
            </a:r>
            <a:r>
              <a:rPr lang="fr-FR" sz="1100" dirty="0" err="1">
                <a:latin typeface="Arial"/>
                <a:ea typeface="Arial"/>
                <a:cs typeface="Arial"/>
                <a:sym typeface="Arial"/>
              </a:rPr>
              <a:t>în</a:t>
            </a:r>
            <a:r>
              <a:rPr lang="fr-FR" sz="1100" dirty="0">
                <a:latin typeface="Arial"/>
                <a:ea typeface="Arial"/>
                <a:cs typeface="Arial"/>
                <a:sym typeface="Arial"/>
              </a:rPr>
              <a:t> care au </a:t>
            </a:r>
            <a:r>
              <a:rPr lang="fr-FR" sz="1100" dirty="0" err="1">
                <a:latin typeface="Arial"/>
                <a:ea typeface="Arial"/>
                <a:cs typeface="Arial"/>
                <a:sym typeface="Arial"/>
              </a:rPr>
              <a:t>loc</a:t>
            </a:r>
            <a:r>
              <a:rPr lang="fr-FR" sz="1100" dirty="0">
                <a:latin typeface="Arial"/>
                <a:ea typeface="Arial"/>
                <a:cs typeface="Arial"/>
                <a:sym typeface="Arial"/>
              </a:rPr>
              <a:t> </a:t>
            </a:r>
            <a:r>
              <a:rPr lang="fr-FR" sz="1100" dirty="0" err="1">
                <a:latin typeface="Arial"/>
                <a:ea typeface="Arial"/>
                <a:cs typeface="Arial"/>
                <a:sym typeface="Arial"/>
              </a:rPr>
              <a:t>toate</a:t>
            </a:r>
            <a:r>
              <a:rPr lang="fr-FR" sz="1100" dirty="0">
                <a:latin typeface="Arial"/>
                <a:ea typeface="Arial"/>
                <a:cs typeface="Arial"/>
                <a:sym typeface="Arial"/>
              </a:rPr>
              <a:t> </a:t>
            </a:r>
            <a:r>
              <a:rPr lang="fr-FR" sz="1100" dirty="0" err="1">
                <a:latin typeface="Arial"/>
                <a:ea typeface="Arial"/>
                <a:cs typeface="Arial"/>
                <a:sym typeface="Arial"/>
              </a:rPr>
              <a:t>acestea</a:t>
            </a:r>
            <a:r>
              <a:rPr lang="fr-FR" sz="1100" dirty="0">
                <a:latin typeface="Arial"/>
                <a:ea typeface="Arial"/>
                <a:cs typeface="Arial"/>
                <a:sym typeface="Arial"/>
              </a:rPr>
              <a:t>: </a:t>
            </a:r>
            <a:r>
              <a:rPr lang="fr-FR" sz="1100" dirty="0" err="1">
                <a:latin typeface="Arial"/>
                <a:ea typeface="Arial"/>
                <a:cs typeface="Arial"/>
                <a:sym typeface="Arial"/>
              </a:rPr>
              <a:t>atmosfera</a:t>
            </a:r>
            <a:r>
              <a:rPr lang="fr-FR" sz="1100" dirty="0">
                <a:latin typeface="Arial"/>
                <a:ea typeface="Arial"/>
                <a:cs typeface="Arial"/>
                <a:sym typeface="Arial"/>
              </a:rPr>
              <a:t>. </a:t>
            </a:r>
            <a:r>
              <a:rPr lang="fr-FR" sz="1100" dirty="0" err="1">
                <a:latin typeface="Arial"/>
                <a:ea typeface="Arial"/>
                <a:cs typeface="Arial"/>
                <a:sym typeface="Arial"/>
              </a:rPr>
              <a:t>Atmosfera</a:t>
            </a:r>
            <a:r>
              <a:rPr lang="fr-FR" sz="1100" dirty="0">
                <a:latin typeface="Arial"/>
                <a:ea typeface="Arial"/>
                <a:cs typeface="Arial"/>
                <a:sym typeface="Arial"/>
              </a:rPr>
              <a:t> este un </a:t>
            </a:r>
            <a:r>
              <a:rPr lang="fr-FR" sz="1100" dirty="0" err="1">
                <a:latin typeface="Arial"/>
                <a:ea typeface="Arial"/>
                <a:cs typeface="Arial"/>
                <a:sym typeface="Arial"/>
              </a:rPr>
              <a:t>spațiu</a:t>
            </a:r>
            <a:r>
              <a:rPr lang="fr-FR" sz="1100" dirty="0">
                <a:latin typeface="Arial"/>
                <a:ea typeface="Arial"/>
                <a:cs typeface="Arial"/>
                <a:sym typeface="Arial"/>
              </a:rPr>
              <a:t> </a:t>
            </a:r>
            <a:r>
              <a:rPr lang="fr-FR" sz="1100" dirty="0" err="1">
                <a:latin typeface="Arial"/>
                <a:ea typeface="Arial"/>
                <a:cs typeface="Arial"/>
                <a:sym typeface="Arial"/>
              </a:rPr>
              <a:t>complex</a:t>
            </a:r>
            <a:r>
              <a:rPr lang="fr-FR" sz="1100" dirty="0">
                <a:latin typeface="Arial"/>
                <a:ea typeface="Arial"/>
                <a:cs typeface="Arial"/>
                <a:sym typeface="Arial"/>
              </a:rPr>
              <a:t> </a:t>
            </a:r>
            <a:r>
              <a:rPr lang="fr-FR" sz="1100" dirty="0" err="1">
                <a:latin typeface="Arial"/>
                <a:ea typeface="Arial"/>
                <a:cs typeface="Arial"/>
                <a:sym typeface="Arial"/>
              </a:rPr>
              <a:t>și</a:t>
            </a:r>
            <a:r>
              <a:rPr lang="fr-FR" sz="1100" dirty="0">
                <a:latin typeface="Arial"/>
                <a:ea typeface="Arial"/>
                <a:cs typeface="Arial"/>
                <a:sym typeface="Arial"/>
              </a:rPr>
              <a:t> </a:t>
            </a:r>
            <a:r>
              <a:rPr lang="fr-FR" sz="1100" dirty="0" err="1">
                <a:latin typeface="Arial"/>
                <a:ea typeface="Arial"/>
                <a:cs typeface="Arial"/>
                <a:sym typeface="Arial"/>
              </a:rPr>
              <a:t>stratificat</a:t>
            </a:r>
            <a:r>
              <a:rPr lang="fr-FR" sz="1100" dirty="0">
                <a:latin typeface="Arial"/>
                <a:ea typeface="Arial"/>
                <a:cs typeface="Arial"/>
                <a:sym typeface="Arial"/>
              </a:rPr>
              <a:t> care se </a:t>
            </a:r>
            <a:r>
              <a:rPr lang="fr-FR" sz="1100" dirty="0" err="1">
                <a:latin typeface="Arial"/>
                <a:ea typeface="Arial"/>
                <a:cs typeface="Arial"/>
                <a:sym typeface="Arial"/>
              </a:rPr>
              <a:t>învârte</a:t>
            </a:r>
            <a:r>
              <a:rPr lang="fr-FR" sz="1100" dirty="0">
                <a:latin typeface="Arial"/>
                <a:ea typeface="Arial"/>
                <a:cs typeface="Arial"/>
                <a:sym typeface="Arial"/>
              </a:rPr>
              <a:t> </a:t>
            </a:r>
            <a:r>
              <a:rPr lang="fr-FR" sz="1100" dirty="0" err="1">
                <a:latin typeface="Arial"/>
                <a:ea typeface="Arial"/>
                <a:cs typeface="Arial"/>
                <a:sym typeface="Arial"/>
              </a:rPr>
              <a:t>în</a:t>
            </a:r>
            <a:r>
              <a:rPr lang="fr-FR" sz="1100" dirty="0">
                <a:latin typeface="Arial"/>
                <a:ea typeface="Arial"/>
                <a:cs typeface="Arial"/>
                <a:sym typeface="Arial"/>
              </a:rPr>
              <a:t> </a:t>
            </a:r>
            <a:r>
              <a:rPr lang="fr-FR" sz="1100" dirty="0" err="1">
                <a:latin typeface="Arial"/>
                <a:ea typeface="Arial"/>
                <a:cs typeface="Arial"/>
                <a:sym typeface="Arial"/>
              </a:rPr>
              <a:t>jurul</a:t>
            </a:r>
            <a:r>
              <a:rPr lang="fr-FR" sz="1100" dirty="0">
                <a:latin typeface="Arial"/>
                <a:ea typeface="Arial"/>
                <a:cs typeface="Arial"/>
                <a:sym typeface="Arial"/>
              </a:rPr>
              <a:t> </a:t>
            </a:r>
            <a:r>
              <a:rPr lang="fr-FR" sz="1100" dirty="0" err="1">
                <a:latin typeface="Arial"/>
                <a:ea typeface="Arial"/>
                <a:cs typeface="Arial"/>
                <a:sym typeface="Arial"/>
              </a:rPr>
              <a:t>planetei</a:t>
            </a:r>
            <a:r>
              <a:rPr lang="fr-FR" sz="1100" dirty="0">
                <a:latin typeface="Arial"/>
                <a:ea typeface="Arial"/>
                <a:cs typeface="Arial"/>
                <a:sym typeface="Arial"/>
              </a:rPr>
              <a:t> </a:t>
            </a:r>
            <a:r>
              <a:rPr lang="fr-FR" sz="1100" dirty="0" err="1">
                <a:latin typeface="Arial"/>
                <a:ea typeface="Arial"/>
                <a:cs typeface="Arial"/>
                <a:sym typeface="Arial"/>
              </a:rPr>
              <a:t>Pământ</a:t>
            </a:r>
            <a:r>
              <a:rPr lang="fr-FR" sz="1100" dirty="0">
                <a:latin typeface="Arial"/>
                <a:ea typeface="Arial"/>
                <a:cs typeface="Arial"/>
                <a:sym typeface="Arial"/>
              </a:rPr>
              <a:t>, </a:t>
            </a:r>
            <a:r>
              <a:rPr lang="fr-FR" sz="1100" dirty="0" err="1">
                <a:latin typeface="Arial"/>
                <a:ea typeface="Arial"/>
                <a:cs typeface="Arial"/>
                <a:sym typeface="Arial"/>
              </a:rPr>
              <a:t>compus</a:t>
            </a:r>
            <a:r>
              <a:rPr lang="fr-FR" sz="1100" dirty="0">
                <a:latin typeface="Arial"/>
                <a:ea typeface="Arial"/>
                <a:cs typeface="Arial"/>
                <a:sym typeface="Arial"/>
              </a:rPr>
              <a:t> </a:t>
            </a:r>
            <a:r>
              <a:rPr lang="fr-FR" sz="1100" dirty="0" err="1">
                <a:latin typeface="Arial"/>
                <a:ea typeface="Arial"/>
                <a:cs typeface="Arial"/>
                <a:sym typeface="Arial"/>
              </a:rPr>
              <a:t>din</a:t>
            </a:r>
            <a:r>
              <a:rPr lang="fr-FR" sz="1100" dirty="0">
                <a:latin typeface="Arial"/>
                <a:ea typeface="Arial"/>
                <a:cs typeface="Arial"/>
                <a:sym typeface="Arial"/>
              </a:rPr>
              <a:t> mai </a:t>
            </a:r>
            <a:r>
              <a:rPr lang="fr-FR" sz="1100" dirty="0" err="1">
                <a:latin typeface="Arial"/>
                <a:ea typeface="Arial"/>
                <a:cs typeface="Arial"/>
                <a:sym typeface="Arial"/>
              </a:rPr>
              <a:t>multe</a:t>
            </a:r>
            <a:r>
              <a:rPr lang="fr-FR" sz="1100" dirty="0">
                <a:latin typeface="Arial"/>
                <a:ea typeface="Arial"/>
                <a:cs typeface="Arial"/>
                <a:sym typeface="Arial"/>
              </a:rPr>
              <a:t> gaze care </a:t>
            </a:r>
            <a:r>
              <a:rPr lang="fr-FR" sz="1100" dirty="0" err="1">
                <a:latin typeface="Arial"/>
                <a:ea typeface="Arial"/>
                <a:cs typeface="Arial"/>
                <a:sym typeface="Arial"/>
              </a:rPr>
              <a:t>sunt</a:t>
            </a:r>
            <a:r>
              <a:rPr lang="fr-FR" sz="1100" dirty="0">
                <a:latin typeface="Arial"/>
                <a:ea typeface="Arial"/>
                <a:cs typeface="Arial"/>
                <a:sym typeface="Arial"/>
              </a:rPr>
              <a:t> </a:t>
            </a:r>
            <a:r>
              <a:rPr lang="fr-FR" sz="1100" dirty="0" err="1">
                <a:latin typeface="Arial"/>
                <a:ea typeface="Arial"/>
                <a:cs typeface="Arial"/>
                <a:sym typeface="Arial"/>
              </a:rPr>
              <a:t>fundamentale</a:t>
            </a:r>
            <a:r>
              <a:rPr lang="fr-FR" sz="1100" dirty="0">
                <a:latin typeface="Arial"/>
                <a:ea typeface="Arial"/>
                <a:cs typeface="Arial"/>
                <a:sym typeface="Arial"/>
              </a:rPr>
              <a:t> </a:t>
            </a:r>
            <a:r>
              <a:rPr lang="fr-FR" sz="1100" dirty="0" err="1">
                <a:latin typeface="Arial"/>
                <a:ea typeface="Arial"/>
                <a:cs typeface="Arial"/>
                <a:sym typeface="Arial"/>
              </a:rPr>
              <a:t>pentru</a:t>
            </a:r>
            <a:r>
              <a:rPr lang="fr-FR" sz="1100" dirty="0">
                <a:latin typeface="Arial"/>
                <a:ea typeface="Arial"/>
                <a:cs typeface="Arial"/>
                <a:sym typeface="Arial"/>
              </a:rPr>
              <a:t> a </a:t>
            </a:r>
            <a:r>
              <a:rPr lang="fr-FR" sz="1100" dirty="0" err="1">
                <a:latin typeface="Arial"/>
                <a:ea typeface="Arial"/>
                <a:cs typeface="Arial"/>
                <a:sym typeface="Arial"/>
              </a:rPr>
              <a:t>garanta</a:t>
            </a:r>
            <a:r>
              <a:rPr lang="fr-FR" sz="1100" dirty="0">
                <a:latin typeface="Arial"/>
                <a:ea typeface="Arial"/>
                <a:cs typeface="Arial"/>
                <a:sym typeface="Arial"/>
              </a:rPr>
              <a:t> o </a:t>
            </a:r>
            <a:r>
              <a:rPr lang="fr-FR" sz="1100" dirty="0" err="1">
                <a:latin typeface="Arial"/>
                <a:ea typeface="Arial"/>
                <a:cs typeface="Arial"/>
                <a:sym typeface="Arial"/>
              </a:rPr>
              <a:t>planetă</a:t>
            </a:r>
            <a:r>
              <a:rPr lang="fr-FR" sz="1100" dirty="0">
                <a:latin typeface="Arial"/>
                <a:ea typeface="Arial"/>
                <a:cs typeface="Arial"/>
                <a:sym typeface="Arial"/>
              </a:rPr>
              <a:t> </a:t>
            </a:r>
            <a:r>
              <a:rPr lang="fr-FR" sz="1100" dirty="0" err="1">
                <a:latin typeface="Arial"/>
                <a:ea typeface="Arial"/>
                <a:cs typeface="Arial"/>
                <a:sym typeface="Arial"/>
              </a:rPr>
              <a:t>locuibilă</a:t>
            </a:r>
            <a:r>
              <a:rPr lang="fr-FR" sz="1100" dirty="0">
                <a:latin typeface="Arial"/>
                <a:ea typeface="Arial"/>
                <a:cs typeface="Arial"/>
                <a:sym typeface="Arial"/>
              </a:rPr>
              <a:t> </a:t>
            </a:r>
            <a:r>
              <a:rPr lang="fr-FR" sz="1100" dirty="0" err="1">
                <a:latin typeface="Arial"/>
                <a:ea typeface="Arial"/>
                <a:cs typeface="Arial"/>
                <a:sym typeface="Arial"/>
              </a:rPr>
              <a:t>și</a:t>
            </a:r>
            <a:r>
              <a:rPr lang="fr-FR" sz="1100" dirty="0">
                <a:latin typeface="Arial"/>
                <a:ea typeface="Arial"/>
                <a:cs typeface="Arial"/>
                <a:sym typeface="Arial"/>
              </a:rPr>
              <a:t> </a:t>
            </a:r>
            <a:r>
              <a:rPr lang="fr-FR" sz="1100" dirty="0" err="1">
                <a:latin typeface="Arial"/>
                <a:ea typeface="Arial"/>
                <a:cs typeface="Arial"/>
                <a:sym typeface="Arial"/>
              </a:rPr>
              <a:t>unde</a:t>
            </a:r>
            <a:r>
              <a:rPr lang="fr-FR" sz="1100" dirty="0">
                <a:latin typeface="Arial"/>
                <a:ea typeface="Arial"/>
                <a:cs typeface="Arial"/>
                <a:sym typeface="Arial"/>
              </a:rPr>
              <a:t>, </a:t>
            </a:r>
            <a:r>
              <a:rPr lang="fr-FR" sz="1100" dirty="0" err="1">
                <a:latin typeface="Arial"/>
                <a:ea typeface="Arial"/>
                <a:cs typeface="Arial"/>
                <a:sym typeface="Arial"/>
              </a:rPr>
              <a:t>printre</a:t>
            </a:r>
            <a:r>
              <a:rPr lang="fr-FR" sz="1100" dirty="0">
                <a:latin typeface="Arial"/>
                <a:ea typeface="Arial"/>
                <a:cs typeface="Arial"/>
                <a:sym typeface="Arial"/>
              </a:rPr>
              <a:t> </a:t>
            </a:r>
            <a:r>
              <a:rPr lang="fr-FR" sz="1100" dirty="0" err="1">
                <a:latin typeface="Arial"/>
                <a:ea typeface="Arial"/>
                <a:cs typeface="Arial"/>
                <a:sym typeface="Arial"/>
              </a:rPr>
              <a:t>altele</a:t>
            </a:r>
            <a:r>
              <a:rPr lang="fr-FR" sz="1100" dirty="0">
                <a:latin typeface="Arial"/>
                <a:ea typeface="Arial"/>
                <a:cs typeface="Arial"/>
                <a:sym typeface="Arial"/>
              </a:rPr>
              <a:t>, au </a:t>
            </a:r>
            <a:r>
              <a:rPr lang="fr-FR" sz="1100" dirty="0" err="1">
                <a:latin typeface="Arial"/>
                <a:ea typeface="Arial"/>
                <a:cs typeface="Arial"/>
                <a:sym typeface="Arial"/>
              </a:rPr>
              <a:t>loc</a:t>
            </a:r>
            <a:r>
              <a:rPr lang="fr-FR" sz="1100" dirty="0">
                <a:latin typeface="Arial"/>
                <a:ea typeface="Arial"/>
                <a:cs typeface="Arial"/>
                <a:sym typeface="Arial"/>
              </a:rPr>
              <a:t> </a:t>
            </a:r>
            <a:r>
              <a:rPr lang="fr-FR" sz="1100" dirty="0" err="1">
                <a:latin typeface="Arial"/>
                <a:ea typeface="Arial"/>
                <a:cs typeface="Arial"/>
                <a:sym typeface="Arial"/>
              </a:rPr>
              <a:t>fenomene</a:t>
            </a:r>
            <a:r>
              <a:rPr lang="fr-FR" sz="1100" dirty="0">
                <a:latin typeface="Arial"/>
                <a:ea typeface="Arial"/>
                <a:cs typeface="Arial"/>
                <a:sym typeface="Arial"/>
              </a:rPr>
              <a:t> </a:t>
            </a:r>
            <a:r>
              <a:rPr lang="fr-FR" sz="1100" dirty="0" err="1">
                <a:latin typeface="Arial"/>
                <a:ea typeface="Arial"/>
                <a:cs typeface="Arial"/>
                <a:sym typeface="Arial"/>
              </a:rPr>
              <a:t>meteorologice</a:t>
            </a:r>
            <a:r>
              <a:rPr lang="fr-FR" sz="1100" dirty="0">
                <a:latin typeface="Arial"/>
                <a:ea typeface="Arial"/>
                <a:cs typeface="Arial"/>
                <a:sym typeface="Arial"/>
              </a:rPr>
              <a:t>.</a:t>
            </a:r>
            <a:endParaRPr dirty="0"/>
          </a:p>
        </p:txBody>
      </p:sp>
      <p:sp>
        <p:nvSpPr>
          <p:cNvPr id="258" name="Google Shape;258;gfb1fed1f86_0_168: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fb1fed1f86_0_172: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en-GB" sz="1100" u="none" dirty="0" err="1">
                <a:latin typeface="Arial"/>
                <a:ea typeface="Arial"/>
                <a:cs typeface="Arial"/>
                <a:sym typeface="Arial"/>
              </a:rPr>
              <a:t>În</a:t>
            </a:r>
            <a:r>
              <a:rPr lang="en-GB" sz="1100" u="none" dirty="0">
                <a:latin typeface="Arial"/>
                <a:ea typeface="Arial"/>
                <a:cs typeface="Arial"/>
                <a:sym typeface="Arial"/>
              </a:rPr>
              <a:t> </a:t>
            </a:r>
            <a:r>
              <a:rPr lang="en-GB" sz="1100" u="none" dirty="0" err="1">
                <a:latin typeface="Arial"/>
                <a:ea typeface="Arial"/>
                <a:cs typeface="Arial"/>
                <a:sym typeface="Arial"/>
              </a:rPr>
              <a:t>atmosferă</a:t>
            </a:r>
            <a:r>
              <a:rPr lang="en-GB" sz="1100" u="none" dirty="0">
                <a:latin typeface="Arial"/>
                <a:ea typeface="Arial"/>
                <a:cs typeface="Arial"/>
                <a:sym typeface="Arial"/>
              </a:rPr>
              <a:t> se </a:t>
            </a:r>
            <a:r>
              <a:rPr lang="en-GB" sz="1100" u="none" dirty="0" err="1">
                <a:latin typeface="Arial"/>
                <a:ea typeface="Arial"/>
                <a:cs typeface="Arial"/>
                <a:sym typeface="Arial"/>
              </a:rPr>
              <a:t>întâmplă</a:t>
            </a:r>
            <a:r>
              <a:rPr lang="en-GB" sz="1100" u="none" dirty="0">
                <a:latin typeface="Arial"/>
                <a:ea typeface="Arial"/>
                <a:cs typeface="Arial"/>
                <a:sym typeface="Arial"/>
              </a:rPr>
              <a:t> </a:t>
            </a:r>
            <a:r>
              <a:rPr lang="en-GB" sz="1100" u="none" dirty="0" err="1">
                <a:latin typeface="Arial"/>
                <a:ea typeface="Arial"/>
                <a:cs typeface="Arial"/>
                <a:sym typeface="Arial"/>
              </a:rPr>
              <a:t>multe</a:t>
            </a:r>
            <a:r>
              <a:rPr lang="en-GB" sz="1100" u="none" dirty="0">
                <a:latin typeface="Arial"/>
                <a:ea typeface="Arial"/>
                <a:cs typeface="Arial"/>
                <a:sym typeface="Arial"/>
              </a:rPr>
              <a:t> </a:t>
            </a:r>
            <a:r>
              <a:rPr lang="en-GB" sz="1100" u="none" dirty="0" err="1">
                <a:latin typeface="Arial"/>
                <a:ea typeface="Arial"/>
                <a:cs typeface="Arial"/>
                <a:sym typeface="Arial"/>
              </a:rPr>
              <a:t>lucruri</a:t>
            </a:r>
            <a:r>
              <a:rPr lang="en-GB" sz="1100" u="none" dirty="0">
                <a:latin typeface="Arial"/>
                <a:ea typeface="Arial"/>
                <a:cs typeface="Arial"/>
                <a:sym typeface="Arial"/>
              </a:rPr>
              <a:t>, </a:t>
            </a:r>
            <a:r>
              <a:rPr lang="en-GB" sz="1100" u="none" dirty="0" err="1">
                <a:latin typeface="Arial"/>
                <a:ea typeface="Arial"/>
                <a:cs typeface="Arial"/>
                <a:sym typeface="Arial"/>
              </a:rPr>
              <a:t>iar</a:t>
            </a:r>
            <a:r>
              <a:rPr lang="en-GB" sz="1100" u="none" dirty="0">
                <a:latin typeface="Arial"/>
                <a:ea typeface="Arial"/>
                <a:cs typeface="Arial"/>
                <a:sym typeface="Arial"/>
              </a:rPr>
              <a:t> </a:t>
            </a:r>
            <a:r>
              <a:rPr lang="en-GB" sz="1100" u="none" dirty="0" err="1">
                <a:latin typeface="Arial"/>
                <a:ea typeface="Arial"/>
                <a:cs typeface="Arial"/>
                <a:sym typeface="Arial"/>
              </a:rPr>
              <a:t>cel</a:t>
            </a:r>
            <a:r>
              <a:rPr lang="en-GB" sz="1100" u="none" dirty="0">
                <a:latin typeface="Arial"/>
                <a:ea typeface="Arial"/>
                <a:cs typeface="Arial"/>
                <a:sym typeface="Arial"/>
              </a:rPr>
              <a:t> </a:t>
            </a:r>
            <a:r>
              <a:rPr lang="en-GB" sz="1100" u="none" dirty="0" err="1">
                <a:latin typeface="Arial"/>
                <a:ea typeface="Arial"/>
                <a:cs typeface="Arial"/>
                <a:sym typeface="Arial"/>
              </a:rPr>
              <a:t>mai</a:t>
            </a:r>
            <a:r>
              <a:rPr lang="en-GB" sz="1100" u="none" dirty="0">
                <a:latin typeface="Arial"/>
                <a:ea typeface="Arial"/>
                <a:cs typeface="Arial"/>
                <a:sym typeface="Arial"/>
              </a:rPr>
              <a:t> important </a:t>
            </a:r>
            <a:r>
              <a:rPr lang="en-GB" sz="1100" u="none" dirty="0" err="1">
                <a:latin typeface="Arial"/>
                <a:ea typeface="Arial"/>
                <a:cs typeface="Arial"/>
                <a:sym typeface="Arial"/>
              </a:rPr>
              <a:t>în</a:t>
            </a:r>
            <a:r>
              <a:rPr lang="en-GB" sz="1100" u="none" dirty="0">
                <a:latin typeface="Arial"/>
                <a:ea typeface="Arial"/>
                <a:cs typeface="Arial"/>
                <a:sym typeface="Arial"/>
              </a:rPr>
              <a:t> </a:t>
            </a:r>
            <a:r>
              <a:rPr lang="en-GB" sz="1100" u="none" dirty="0" err="1">
                <a:latin typeface="Arial"/>
                <a:ea typeface="Arial"/>
                <a:cs typeface="Arial"/>
                <a:sym typeface="Arial"/>
              </a:rPr>
              <a:t>ceea</a:t>
            </a:r>
            <a:r>
              <a:rPr lang="en-GB" sz="1100" u="none" dirty="0">
                <a:latin typeface="Arial"/>
                <a:ea typeface="Arial"/>
                <a:cs typeface="Arial"/>
                <a:sym typeface="Arial"/>
              </a:rPr>
              <a:t> </a:t>
            </a:r>
            <a:r>
              <a:rPr lang="en-GB" sz="1100" u="none" dirty="0" err="1">
                <a:latin typeface="Arial"/>
                <a:ea typeface="Arial"/>
                <a:cs typeface="Arial"/>
                <a:sym typeface="Arial"/>
              </a:rPr>
              <a:t>ce</a:t>
            </a:r>
            <a:r>
              <a:rPr lang="en-GB" sz="1100" u="none" dirty="0">
                <a:latin typeface="Arial"/>
                <a:ea typeface="Arial"/>
                <a:cs typeface="Arial"/>
                <a:sym typeface="Arial"/>
              </a:rPr>
              <a:t> </a:t>
            </a:r>
            <a:r>
              <a:rPr lang="en-GB" sz="1100" u="none" dirty="0" err="1">
                <a:latin typeface="Arial"/>
                <a:ea typeface="Arial"/>
                <a:cs typeface="Arial"/>
                <a:sym typeface="Arial"/>
              </a:rPr>
              <a:t>privește</a:t>
            </a:r>
            <a:r>
              <a:rPr lang="en-GB" sz="1100" u="none" dirty="0">
                <a:latin typeface="Arial"/>
                <a:ea typeface="Arial"/>
                <a:cs typeface="Arial"/>
                <a:sym typeface="Arial"/>
              </a:rPr>
              <a:t> </a:t>
            </a:r>
            <a:r>
              <a:rPr lang="en-GB" sz="1100" u="none" dirty="0" err="1">
                <a:latin typeface="Arial"/>
                <a:ea typeface="Arial"/>
                <a:cs typeface="Arial"/>
                <a:sym typeface="Arial"/>
              </a:rPr>
              <a:t>schimbările</a:t>
            </a:r>
            <a:r>
              <a:rPr lang="en-GB" sz="1100" u="none" dirty="0">
                <a:latin typeface="Arial"/>
                <a:ea typeface="Arial"/>
                <a:cs typeface="Arial"/>
                <a:sym typeface="Arial"/>
              </a:rPr>
              <a:t> </a:t>
            </a:r>
            <a:r>
              <a:rPr lang="en-GB" sz="1100" u="none" dirty="0" err="1">
                <a:latin typeface="Arial"/>
                <a:ea typeface="Arial"/>
                <a:cs typeface="Arial"/>
                <a:sym typeface="Arial"/>
              </a:rPr>
              <a:t>climatice</a:t>
            </a:r>
            <a:r>
              <a:rPr lang="en-GB" sz="1100" u="none" dirty="0">
                <a:latin typeface="Arial"/>
                <a:ea typeface="Arial"/>
                <a:cs typeface="Arial"/>
                <a:sym typeface="Arial"/>
              </a:rPr>
              <a:t> </a:t>
            </a:r>
            <a:r>
              <a:rPr lang="en-GB" sz="1100" u="none" dirty="0" err="1">
                <a:latin typeface="Arial"/>
                <a:ea typeface="Arial"/>
                <a:cs typeface="Arial"/>
                <a:sym typeface="Arial"/>
              </a:rPr>
              <a:t>este</a:t>
            </a:r>
            <a:r>
              <a:rPr lang="en-GB" sz="1100" u="none" dirty="0">
                <a:latin typeface="Arial"/>
                <a:ea typeface="Arial"/>
                <a:cs typeface="Arial"/>
                <a:sym typeface="Arial"/>
              </a:rPr>
              <a:t> </a:t>
            </a:r>
            <a:r>
              <a:rPr lang="en-GB" sz="1100" u="none" dirty="0" err="1">
                <a:latin typeface="Arial"/>
                <a:ea typeface="Arial"/>
                <a:cs typeface="Arial"/>
                <a:sym typeface="Arial"/>
              </a:rPr>
              <a:t>efectul</a:t>
            </a:r>
            <a:r>
              <a:rPr lang="en-GB" sz="1100" u="none" dirty="0">
                <a:latin typeface="Arial"/>
                <a:ea typeface="Arial"/>
                <a:cs typeface="Arial"/>
                <a:sym typeface="Arial"/>
              </a:rPr>
              <a:t> de </a:t>
            </a:r>
            <a:r>
              <a:rPr lang="en-GB" sz="1100" u="none" dirty="0" err="1">
                <a:latin typeface="Arial"/>
                <a:ea typeface="Arial"/>
                <a:cs typeface="Arial"/>
                <a:sym typeface="Arial"/>
              </a:rPr>
              <a:t>seră</a:t>
            </a:r>
            <a:r>
              <a:rPr lang="en-GB" sz="1100" u="none" dirty="0">
                <a:latin typeface="Arial"/>
                <a:ea typeface="Arial"/>
                <a:cs typeface="Arial"/>
                <a:sym typeface="Arial"/>
              </a:rPr>
              <a:t>. </a:t>
            </a:r>
            <a:r>
              <a:rPr lang="en-GB" sz="1100" u="none" dirty="0" err="1">
                <a:latin typeface="Arial"/>
                <a:ea typeface="Arial"/>
                <a:cs typeface="Arial"/>
                <a:sym typeface="Arial"/>
              </a:rPr>
              <a:t>Efectul</a:t>
            </a:r>
            <a:r>
              <a:rPr lang="en-GB" sz="1100" u="none" dirty="0">
                <a:latin typeface="Arial"/>
                <a:ea typeface="Arial"/>
                <a:cs typeface="Arial"/>
                <a:sym typeface="Arial"/>
              </a:rPr>
              <a:t> de </a:t>
            </a:r>
            <a:r>
              <a:rPr lang="en-GB" sz="1100" u="none" dirty="0" err="1">
                <a:latin typeface="Arial"/>
                <a:ea typeface="Arial"/>
                <a:cs typeface="Arial"/>
                <a:sym typeface="Arial"/>
              </a:rPr>
              <a:t>seră</a:t>
            </a:r>
            <a:r>
              <a:rPr lang="en-GB" sz="1100" u="none" dirty="0">
                <a:latin typeface="Arial"/>
                <a:ea typeface="Arial"/>
                <a:cs typeface="Arial"/>
                <a:sym typeface="Arial"/>
              </a:rPr>
              <a:t> </a:t>
            </a:r>
            <a:r>
              <a:rPr lang="en-GB" sz="1100" u="none" dirty="0" err="1">
                <a:latin typeface="Arial"/>
                <a:ea typeface="Arial"/>
                <a:cs typeface="Arial"/>
                <a:sym typeface="Arial"/>
              </a:rPr>
              <a:t>este</a:t>
            </a:r>
            <a:r>
              <a:rPr lang="en-GB" sz="1100" u="none" dirty="0">
                <a:latin typeface="Arial"/>
                <a:ea typeface="Arial"/>
                <a:cs typeface="Arial"/>
                <a:sym typeface="Arial"/>
              </a:rPr>
              <a:t> un </a:t>
            </a:r>
            <a:r>
              <a:rPr lang="en-GB" sz="1100" u="none" dirty="0" err="1">
                <a:latin typeface="Arial"/>
                <a:ea typeface="Arial"/>
                <a:cs typeface="Arial"/>
                <a:sym typeface="Arial"/>
              </a:rPr>
              <a:t>proces</a:t>
            </a:r>
            <a:r>
              <a:rPr lang="en-GB" sz="1100" u="none" dirty="0">
                <a:latin typeface="Arial"/>
                <a:ea typeface="Arial"/>
                <a:cs typeface="Arial"/>
                <a:sym typeface="Arial"/>
              </a:rPr>
              <a:t> natural care ne </a:t>
            </a:r>
            <a:r>
              <a:rPr lang="en-GB" sz="1100" u="none" dirty="0" err="1">
                <a:latin typeface="Arial"/>
                <a:ea typeface="Arial"/>
                <a:cs typeface="Arial"/>
                <a:sym typeface="Arial"/>
              </a:rPr>
              <a:t>împiedică</a:t>
            </a:r>
            <a:r>
              <a:rPr lang="en-GB" sz="1100" u="none" dirty="0">
                <a:latin typeface="Arial"/>
                <a:ea typeface="Arial"/>
                <a:cs typeface="Arial"/>
                <a:sym typeface="Arial"/>
              </a:rPr>
              <a:t> </a:t>
            </a:r>
            <a:r>
              <a:rPr lang="en-GB" sz="1100" u="none" dirty="0" err="1">
                <a:latin typeface="Arial"/>
                <a:ea typeface="Arial"/>
                <a:cs typeface="Arial"/>
                <a:sym typeface="Arial"/>
              </a:rPr>
              <a:t>să</a:t>
            </a:r>
            <a:r>
              <a:rPr lang="en-GB" sz="1100" u="none" dirty="0">
                <a:latin typeface="Arial"/>
                <a:ea typeface="Arial"/>
                <a:cs typeface="Arial"/>
                <a:sym typeface="Arial"/>
              </a:rPr>
              <a:t> </a:t>
            </a:r>
            <a:r>
              <a:rPr lang="en-GB" sz="1100" u="none" dirty="0" err="1">
                <a:latin typeface="Arial"/>
                <a:ea typeface="Arial"/>
                <a:cs typeface="Arial"/>
                <a:sym typeface="Arial"/>
              </a:rPr>
              <a:t>înghețăm</a:t>
            </a:r>
            <a:r>
              <a:rPr lang="en-GB" sz="1100" u="none" dirty="0">
                <a:latin typeface="Arial"/>
                <a:ea typeface="Arial"/>
                <a:cs typeface="Arial"/>
                <a:sym typeface="Arial"/>
              </a:rPr>
              <a:t> </a:t>
            </a:r>
            <a:r>
              <a:rPr lang="en-GB" sz="1100" u="none" dirty="0" err="1">
                <a:latin typeface="Arial"/>
                <a:ea typeface="Arial"/>
                <a:cs typeface="Arial"/>
                <a:sym typeface="Arial"/>
              </a:rPr>
              <a:t>aici</a:t>
            </a:r>
            <a:r>
              <a:rPr lang="en-GB" sz="1100" u="none" dirty="0">
                <a:latin typeface="Arial"/>
                <a:ea typeface="Arial"/>
                <a:cs typeface="Arial"/>
                <a:sym typeface="Arial"/>
              </a:rPr>
              <a:t>, pe </a:t>
            </a:r>
            <a:r>
              <a:rPr lang="en-GB" sz="1100" u="none" dirty="0" err="1">
                <a:latin typeface="Arial"/>
                <a:ea typeface="Arial"/>
                <a:cs typeface="Arial"/>
                <a:sym typeface="Arial"/>
              </a:rPr>
              <a:t>planetă</a:t>
            </a:r>
            <a:r>
              <a:rPr lang="en-GB" sz="1100" u="none" dirty="0">
                <a:latin typeface="Arial"/>
                <a:ea typeface="Arial"/>
                <a:cs typeface="Arial"/>
                <a:sym typeface="Arial"/>
              </a:rPr>
              <a:t>. </a:t>
            </a:r>
            <a:r>
              <a:rPr lang="en-GB" sz="1100" u="none" dirty="0" err="1">
                <a:latin typeface="Arial"/>
                <a:ea typeface="Arial"/>
                <a:cs typeface="Arial"/>
                <a:sym typeface="Arial"/>
              </a:rPr>
              <a:t>Fără</a:t>
            </a:r>
            <a:r>
              <a:rPr lang="en-GB" sz="1100" u="none" dirty="0">
                <a:latin typeface="Arial"/>
                <a:ea typeface="Arial"/>
                <a:cs typeface="Arial"/>
                <a:sym typeface="Arial"/>
              </a:rPr>
              <a:t> </a:t>
            </a:r>
            <a:r>
              <a:rPr lang="en-GB" sz="1100" u="none" dirty="0" err="1">
                <a:latin typeface="Arial"/>
                <a:ea typeface="Arial"/>
                <a:cs typeface="Arial"/>
                <a:sym typeface="Arial"/>
              </a:rPr>
              <a:t>el</a:t>
            </a:r>
            <a:r>
              <a:rPr lang="en-GB" sz="1100" u="none" dirty="0">
                <a:latin typeface="Arial"/>
                <a:ea typeface="Arial"/>
                <a:cs typeface="Arial"/>
                <a:sym typeface="Arial"/>
              </a:rPr>
              <a:t>, </a:t>
            </a:r>
            <a:r>
              <a:rPr lang="en-GB" sz="1100" u="none" dirty="0" err="1">
                <a:latin typeface="Arial"/>
                <a:ea typeface="Arial"/>
                <a:cs typeface="Arial"/>
                <a:sym typeface="Arial"/>
              </a:rPr>
              <a:t>temperatura</a:t>
            </a:r>
            <a:r>
              <a:rPr lang="en-GB" sz="1100" u="none" dirty="0">
                <a:latin typeface="Arial"/>
                <a:ea typeface="Arial"/>
                <a:cs typeface="Arial"/>
                <a:sym typeface="Arial"/>
              </a:rPr>
              <a:t> la </a:t>
            </a:r>
            <a:r>
              <a:rPr lang="en-GB" sz="1100" u="none" dirty="0" err="1">
                <a:latin typeface="Arial"/>
                <a:ea typeface="Arial"/>
                <a:cs typeface="Arial"/>
                <a:sym typeface="Arial"/>
              </a:rPr>
              <a:t>suprafața</a:t>
            </a:r>
            <a:r>
              <a:rPr lang="en-GB" sz="1100" u="none" dirty="0">
                <a:latin typeface="Arial"/>
                <a:ea typeface="Arial"/>
                <a:cs typeface="Arial"/>
                <a:sym typeface="Arial"/>
              </a:rPr>
              <a:t> </a:t>
            </a:r>
            <a:r>
              <a:rPr lang="en-GB" sz="1100" u="none" dirty="0" err="1">
                <a:latin typeface="Arial"/>
                <a:ea typeface="Arial"/>
                <a:cs typeface="Arial"/>
                <a:sym typeface="Arial"/>
              </a:rPr>
              <a:t>Pământului</a:t>
            </a:r>
            <a:r>
              <a:rPr lang="en-GB" sz="1100" u="none" dirty="0">
                <a:latin typeface="Arial"/>
                <a:ea typeface="Arial"/>
                <a:cs typeface="Arial"/>
                <a:sym typeface="Arial"/>
              </a:rPr>
              <a:t> </a:t>
            </a:r>
            <a:r>
              <a:rPr lang="en-GB" sz="1100" u="none" dirty="0" err="1">
                <a:latin typeface="Arial"/>
                <a:ea typeface="Arial"/>
                <a:cs typeface="Arial"/>
                <a:sym typeface="Arial"/>
              </a:rPr>
              <a:t>ar</a:t>
            </a:r>
            <a:r>
              <a:rPr lang="en-GB" sz="1100" u="none" dirty="0">
                <a:latin typeface="Arial"/>
                <a:ea typeface="Arial"/>
                <a:cs typeface="Arial"/>
                <a:sym typeface="Arial"/>
              </a:rPr>
              <a:t> fi de -18Cº. </a:t>
            </a:r>
            <a:r>
              <a:rPr lang="en-GB" sz="1100" u="none" dirty="0" err="1">
                <a:latin typeface="Arial"/>
                <a:ea typeface="Arial"/>
                <a:cs typeface="Arial"/>
                <a:sym typeface="Arial"/>
              </a:rPr>
              <a:t>Acest</a:t>
            </a:r>
            <a:r>
              <a:rPr lang="en-GB" sz="1100" u="none" dirty="0">
                <a:latin typeface="Arial"/>
                <a:ea typeface="Arial"/>
                <a:cs typeface="Arial"/>
                <a:sym typeface="Arial"/>
              </a:rPr>
              <a:t> </a:t>
            </a:r>
            <a:r>
              <a:rPr lang="en-GB" sz="1100" u="none" dirty="0" err="1">
                <a:latin typeface="Arial"/>
                <a:ea typeface="Arial"/>
                <a:cs typeface="Arial"/>
                <a:sym typeface="Arial"/>
              </a:rPr>
              <a:t>efect</a:t>
            </a:r>
            <a:r>
              <a:rPr lang="en-GB" sz="1100" u="none" dirty="0">
                <a:latin typeface="Arial"/>
                <a:ea typeface="Arial"/>
                <a:cs typeface="Arial"/>
                <a:sym typeface="Arial"/>
              </a:rPr>
              <a:t> </a:t>
            </a:r>
            <a:r>
              <a:rPr lang="en-GB" sz="1100" u="none" dirty="0" err="1">
                <a:latin typeface="Arial"/>
                <a:ea typeface="Arial"/>
                <a:cs typeface="Arial"/>
                <a:sym typeface="Arial"/>
              </a:rPr>
              <a:t>seamănă</a:t>
            </a:r>
            <a:r>
              <a:rPr lang="en-GB" sz="1100" u="none" dirty="0">
                <a:latin typeface="Arial"/>
                <a:ea typeface="Arial"/>
                <a:cs typeface="Arial"/>
                <a:sym typeface="Arial"/>
              </a:rPr>
              <a:t> cu </a:t>
            </a:r>
            <a:r>
              <a:rPr lang="en-GB" sz="1100" u="none" dirty="0" err="1">
                <a:latin typeface="Arial"/>
                <a:ea typeface="Arial"/>
                <a:cs typeface="Arial"/>
                <a:sym typeface="Arial"/>
              </a:rPr>
              <a:t>funcționarea</a:t>
            </a:r>
            <a:r>
              <a:rPr lang="en-GB" sz="1100" u="none" dirty="0">
                <a:latin typeface="Arial"/>
                <a:ea typeface="Arial"/>
                <a:cs typeface="Arial"/>
                <a:sym typeface="Arial"/>
              </a:rPr>
              <a:t> </a:t>
            </a:r>
            <a:r>
              <a:rPr lang="en-GB" sz="1100" u="none" dirty="0" err="1">
                <a:latin typeface="Arial"/>
                <a:ea typeface="Arial"/>
                <a:cs typeface="Arial"/>
                <a:sym typeface="Arial"/>
              </a:rPr>
              <a:t>unei</a:t>
            </a:r>
            <a:r>
              <a:rPr lang="en-GB" sz="1100" u="none" dirty="0">
                <a:latin typeface="Arial"/>
                <a:ea typeface="Arial"/>
                <a:cs typeface="Arial"/>
                <a:sym typeface="Arial"/>
              </a:rPr>
              <a:t> sere, de </a:t>
            </a:r>
            <a:r>
              <a:rPr lang="en-GB" sz="1100" u="none" dirty="0" err="1">
                <a:latin typeface="Arial"/>
                <a:ea typeface="Arial"/>
                <a:cs typeface="Arial"/>
                <a:sym typeface="Arial"/>
              </a:rPr>
              <a:t>unde</a:t>
            </a:r>
            <a:r>
              <a:rPr lang="en-GB" sz="1100" u="none" dirty="0">
                <a:latin typeface="Arial"/>
                <a:ea typeface="Arial"/>
                <a:cs typeface="Arial"/>
                <a:sym typeface="Arial"/>
              </a:rPr>
              <a:t> </a:t>
            </a:r>
            <a:r>
              <a:rPr lang="en-GB" sz="1100" u="none" dirty="0" err="1">
                <a:latin typeface="Arial"/>
                <a:ea typeface="Arial"/>
                <a:cs typeface="Arial"/>
                <a:sym typeface="Arial"/>
              </a:rPr>
              <a:t>și</a:t>
            </a:r>
            <a:r>
              <a:rPr lang="en-GB" sz="1100" u="none" dirty="0">
                <a:latin typeface="Arial"/>
                <a:ea typeface="Arial"/>
                <a:cs typeface="Arial"/>
                <a:sym typeface="Arial"/>
              </a:rPr>
              <a:t> </a:t>
            </a:r>
            <a:r>
              <a:rPr lang="en-GB" sz="1100" u="none" dirty="0" err="1">
                <a:latin typeface="Arial"/>
                <a:ea typeface="Arial"/>
                <a:cs typeface="Arial"/>
                <a:sym typeface="Arial"/>
              </a:rPr>
              <a:t>numele</a:t>
            </a:r>
            <a:r>
              <a:rPr lang="en-GB" sz="1100" u="none" dirty="0">
                <a:latin typeface="Arial"/>
                <a:ea typeface="Arial"/>
                <a:cs typeface="Arial"/>
                <a:sym typeface="Arial"/>
              </a:rPr>
              <a:t>. </a:t>
            </a:r>
            <a:r>
              <a:rPr lang="en-GB" sz="1100" u="none" dirty="0" err="1">
                <a:latin typeface="Arial"/>
                <a:ea typeface="Arial"/>
                <a:cs typeface="Arial"/>
                <a:sym typeface="Arial"/>
              </a:rPr>
              <a:t>Radiația</a:t>
            </a:r>
            <a:r>
              <a:rPr lang="en-GB" sz="1100" u="none" dirty="0">
                <a:latin typeface="Arial"/>
                <a:ea typeface="Arial"/>
                <a:cs typeface="Arial"/>
                <a:sym typeface="Arial"/>
              </a:rPr>
              <a:t> </a:t>
            </a:r>
            <a:r>
              <a:rPr lang="en-GB" sz="1100" u="none" dirty="0" err="1">
                <a:latin typeface="Arial"/>
                <a:ea typeface="Arial"/>
                <a:cs typeface="Arial"/>
                <a:sym typeface="Arial"/>
              </a:rPr>
              <a:t>solară</a:t>
            </a:r>
            <a:r>
              <a:rPr lang="en-GB" sz="1100" u="none" dirty="0">
                <a:latin typeface="Arial"/>
                <a:ea typeface="Arial"/>
                <a:cs typeface="Arial"/>
                <a:sym typeface="Arial"/>
              </a:rPr>
              <a:t> </a:t>
            </a:r>
            <a:r>
              <a:rPr lang="en-GB" sz="1100" u="none" dirty="0" err="1">
                <a:latin typeface="Arial"/>
                <a:ea typeface="Arial"/>
                <a:cs typeface="Arial"/>
                <a:sym typeface="Arial"/>
              </a:rPr>
              <a:t>trece</a:t>
            </a:r>
            <a:r>
              <a:rPr lang="en-GB" sz="1100" u="none" dirty="0">
                <a:latin typeface="Arial"/>
                <a:ea typeface="Arial"/>
                <a:cs typeface="Arial"/>
                <a:sym typeface="Arial"/>
              </a:rPr>
              <a:t> </a:t>
            </a:r>
            <a:r>
              <a:rPr lang="en-GB" sz="1100" u="none" dirty="0" err="1">
                <a:latin typeface="Arial"/>
                <a:ea typeface="Arial"/>
                <a:cs typeface="Arial"/>
                <a:sym typeface="Arial"/>
              </a:rPr>
              <a:t>prin</a:t>
            </a:r>
            <a:r>
              <a:rPr lang="en-GB" sz="1100" u="none" dirty="0">
                <a:latin typeface="Arial"/>
                <a:ea typeface="Arial"/>
                <a:cs typeface="Arial"/>
                <a:sym typeface="Arial"/>
              </a:rPr>
              <a:t> </a:t>
            </a:r>
            <a:r>
              <a:rPr lang="en-GB" sz="1100" u="none" dirty="0" err="1">
                <a:latin typeface="Arial"/>
                <a:ea typeface="Arial"/>
                <a:cs typeface="Arial"/>
                <a:sym typeface="Arial"/>
              </a:rPr>
              <a:t>atmosferă</a:t>
            </a:r>
            <a:r>
              <a:rPr lang="en-GB" sz="1100" u="none" dirty="0">
                <a:latin typeface="Arial"/>
                <a:ea typeface="Arial"/>
                <a:cs typeface="Arial"/>
                <a:sym typeface="Arial"/>
              </a:rPr>
              <a:t> </a:t>
            </a:r>
            <a:r>
              <a:rPr lang="en-GB" sz="1100" u="none" dirty="0" err="1">
                <a:latin typeface="Arial"/>
                <a:ea typeface="Arial"/>
                <a:cs typeface="Arial"/>
                <a:sym typeface="Arial"/>
              </a:rPr>
              <a:t>și</a:t>
            </a:r>
            <a:r>
              <a:rPr lang="en-GB" sz="1100" u="none" dirty="0">
                <a:latin typeface="Arial"/>
                <a:ea typeface="Arial"/>
                <a:cs typeface="Arial"/>
                <a:sym typeface="Arial"/>
              </a:rPr>
              <a:t> </a:t>
            </a:r>
            <a:r>
              <a:rPr lang="en-GB" sz="1100" u="none" dirty="0" err="1">
                <a:latin typeface="Arial"/>
                <a:ea typeface="Arial"/>
                <a:cs typeface="Arial"/>
                <a:sym typeface="Arial"/>
              </a:rPr>
              <a:t>este</a:t>
            </a:r>
            <a:r>
              <a:rPr lang="en-GB" sz="1100" u="none" dirty="0">
                <a:latin typeface="Arial"/>
                <a:ea typeface="Arial"/>
                <a:cs typeface="Arial"/>
                <a:sym typeface="Arial"/>
              </a:rPr>
              <a:t> </a:t>
            </a:r>
            <a:r>
              <a:rPr lang="en-GB" sz="1100" u="none" dirty="0" err="1">
                <a:latin typeface="Arial"/>
                <a:ea typeface="Arial"/>
                <a:cs typeface="Arial"/>
                <a:sym typeface="Arial"/>
              </a:rPr>
              <a:t>absorbită</a:t>
            </a:r>
            <a:r>
              <a:rPr lang="en-GB" sz="1100" u="none" dirty="0">
                <a:latin typeface="Arial"/>
                <a:ea typeface="Arial"/>
                <a:cs typeface="Arial"/>
                <a:sym typeface="Arial"/>
              </a:rPr>
              <a:t> de </a:t>
            </a:r>
            <a:r>
              <a:rPr lang="en-GB" sz="1100" u="none" dirty="0" err="1">
                <a:latin typeface="Arial"/>
                <a:ea typeface="Arial"/>
                <a:cs typeface="Arial"/>
                <a:sym typeface="Arial"/>
              </a:rPr>
              <a:t>suprafața</a:t>
            </a:r>
            <a:r>
              <a:rPr lang="en-GB" sz="1100" u="none" dirty="0">
                <a:latin typeface="Arial"/>
                <a:ea typeface="Arial"/>
                <a:cs typeface="Arial"/>
                <a:sym typeface="Arial"/>
              </a:rPr>
              <a:t> </a:t>
            </a:r>
            <a:r>
              <a:rPr lang="en-GB" sz="1100" u="none" dirty="0" err="1">
                <a:latin typeface="Arial"/>
                <a:ea typeface="Arial"/>
                <a:cs typeface="Arial"/>
                <a:sym typeface="Arial"/>
              </a:rPr>
              <a:t>Pământului</a:t>
            </a:r>
            <a:r>
              <a:rPr lang="en-GB" sz="1100" u="none" dirty="0">
                <a:latin typeface="Arial"/>
                <a:ea typeface="Arial"/>
                <a:cs typeface="Arial"/>
                <a:sym typeface="Arial"/>
              </a:rPr>
              <a:t>, care </a:t>
            </a:r>
            <a:r>
              <a:rPr lang="en-GB" sz="1100" u="none" dirty="0" err="1">
                <a:latin typeface="Arial"/>
                <a:ea typeface="Arial"/>
                <a:cs typeface="Arial"/>
                <a:sym typeface="Arial"/>
              </a:rPr>
              <a:t>reemite</a:t>
            </a:r>
            <a:r>
              <a:rPr lang="en-GB" sz="1100" u="none" dirty="0">
                <a:latin typeface="Arial"/>
                <a:ea typeface="Arial"/>
                <a:cs typeface="Arial"/>
                <a:sym typeface="Arial"/>
              </a:rPr>
              <a:t> </a:t>
            </a:r>
            <a:r>
              <a:rPr lang="en-GB" sz="1100" u="none" dirty="0" err="1">
                <a:latin typeface="Arial"/>
                <a:ea typeface="Arial"/>
                <a:cs typeface="Arial"/>
                <a:sym typeface="Arial"/>
              </a:rPr>
              <a:t>radiația</a:t>
            </a:r>
            <a:r>
              <a:rPr lang="en-GB" sz="1100" u="none" dirty="0">
                <a:latin typeface="Arial"/>
                <a:ea typeface="Arial"/>
                <a:cs typeface="Arial"/>
                <a:sym typeface="Arial"/>
              </a:rPr>
              <a:t> la o </a:t>
            </a:r>
            <a:r>
              <a:rPr lang="en-GB" sz="1100" u="none" dirty="0" err="1">
                <a:latin typeface="Arial"/>
                <a:ea typeface="Arial"/>
                <a:cs typeface="Arial"/>
                <a:sym typeface="Arial"/>
              </a:rPr>
              <a:t>lungime</a:t>
            </a:r>
            <a:r>
              <a:rPr lang="en-GB" sz="1100" u="none" dirty="0">
                <a:latin typeface="Arial"/>
                <a:ea typeface="Arial"/>
                <a:cs typeface="Arial"/>
                <a:sym typeface="Arial"/>
              </a:rPr>
              <a:t> de </a:t>
            </a:r>
            <a:r>
              <a:rPr lang="en-GB" sz="1100" u="none" dirty="0" err="1">
                <a:latin typeface="Arial"/>
                <a:ea typeface="Arial"/>
                <a:cs typeface="Arial"/>
                <a:sym typeface="Arial"/>
              </a:rPr>
              <a:t>undă</a:t>
            </a:r>
            <a:r>
              <a:rPr lang="en-GB" sz="1100" u="none" dirty="0">
                <a:latin typeface="Arial"/>
                <a:ea typeface="Arial"/>
                <a:cs typeface="Arial"/>
                <a:sym typeface="Arial"/>
              </a:rPr>
              <a:t> </a:t>
            </a:r>
            <a:r>
              <a:rPr lang="en-GB" sz="1100" u="none" dirty="0" err="1">
                <a:latin typeface="Arial"/>
                <a:ea typeface="Arial"/>
                <a:cs typeface="Arial"/>
                <a:sym typeface="Arial"/>
              </a:rPr>
              <a:t>mai</a:t>
            </a:r>
            <a:r>
              <a:rPr lang="en-GB" sz="1100" u="none" dirty="0">
                <a:latin typeface="Arial"/>
                <a:ea typeface="Arial"/>
                <a:cs typeface="Arial"/>
                <a:sym typeface="Arial"/>
              </a:rPr>
              <a:t> </a:t>
            </a:r>
            <a:r>
              <a:rPr lang="en-GB" sz="1100" u="none" dirty="0" err="1">
                <a:latin typeface="Arial"/>
                <a:ea typeface="Arial"/>
                <a:cs typeface="Arial"/>
                <a:sym typeface="Arial"/>
              </a:rPr>
              <a:t>mică</a:t>
            </a:r>
            <a:r>
              <a:rPr lang="en-GB" sz="1100" u="none" dirty="0">
                <a:latin typeface="Arial"/>
                <a:ea typeface="Arial"/>
                <a:cs typeface="Arial"/>
                <a:sym typeface="Arial"/>
              </a:rPr>
              <a:t>, sub </a:t>
            </a:r>
            <a:r>
              <a:rPr lang="en-GB" sz="1100" u="none" dirty="0" err="1">
                <a:latin typeface="Arial"/>
                <a:ea typeface="Arial"/>
                <a:cs typeface="Arial"/>
                <a:sym typeface="Arial"/>
              </a:rPr>
              <a:t>formă</a:t>
            </a:r>
            <a:r>
              <a:rPr lang="en-GB" sz="1100" u="none" dirty="0">
                <a:latin typeface="Arial"/>
                <a:ea typeface="Arial"/>
                <a:cs typeface="Arial"/>
                <a:sym typeface="Arial"/>
              </a:rPr>
              <a:t> de </a:t>
            </a:r>
            <a:r>
              <a:rPr lang="en-GB" sz="1100" u="none" dirty="0" err="1">
                <a:latin typeface="Arial"/>
                <a:ea typeface="Arial"/>
                <a:cs typeface="Arial"/>
                <a:sym typeface="Arial"/>
              </a:rPr>
              <a:t>radiație</a:t>
            </a:r>
            <a:r>
              <a:rPr lang="en-GB" sz="1100" u="none" dirty="0">
                <a:latin typeface="Arial"/>
                <a:ea typeface="Arial"/>
                <a:cs typeface="Arial"/>
                <a:sym typeface="Arial"/>
              </a:rPr>
              <a:t> </a:t>
            </a:r>
            <a:r>
              <a:rPr lang="en-GB" sz="1100" u="none" dirty="0" err="1">
                <a:latin typeface="Arial"/>
                <a:ea typeface="Arial"/>
                <a:cs typeface="Arial"/>
                <a:sym typeface="Arial"/>
              </a:rPr>
              <a:t>infraroșie</a:t>
            </a:r>
            <a:r>
              <a:rPr lang="en-GB" sz="1100" u="none" dirty="0">
                <a:latin typeface="Arial"/>
                <a:ea typeface="Arial"/>
                <a:cs typeface="Arial"/>
                <a:sym typeface="Arial"/>
              </a:rPr>
              <a:t> (IR). </a:t>
            </a:r>
            <a:r>
              <a:rPr lang="en-GB" sz="1100" u="none" dirty="0" err="1">
                <a:latin typeface="Arial"/>
                <a:ea typeface="Arial"/>
                <a:cs typeface="Arial"/>
                <a:sym typeface="Arial"/>
              </a:rPr>
              <a:t>Această</a:t>
            </a:r>
            <a:r>
              <a:rPr lang="en-GB" sz="1100" u="none" dirty="0">
                <a:latin typeface="Arial"/>
                <a:ea typeface="Arial"/>
                <a:cs typeface="Arial"/>
                <a:sym typeface="Arial"/>
              </a:rPr>
              <a:t> </a:t>
            </a:r>
            <a:r>
              <a:rPr lang="en-GB" sz="1100" u="none" dirty="0" err="1">
                <a:latin typeface="Arial"/>
                <a:ea typeface="Arial"/>
                <a:cs typeface="Arial"/>
                <a:sym typeface="Arial"/>
              </a:rPr>
              <a:t>radiație</a:t>
            </a:r>
            <a:r>
              <a:rPr lang="en-GB" sz="1100" u="none" dirty="0">
                <a:latin typeface="Arial"/>
                <a:ea typeface="Arial"/>
                <a:cs typeface="Arial"/>
                <a:sym typeface="Arial"/>
              </a:rPr>
              <a:t> IR </a:t>
            </a:r>
            <a:r>
              <a:rPr lang="en-GB" sz="1100" u="none" dirty="0" err="1">
                <a:latin typeface="Arial"/>
                <a:ea typeface="Arial"/>
                <a:cs typeface="Arial"/>
                <a:sym typeface="Arial"/>
              </a:rPr>
              <a:t>este</a:t>
            </a:r>
            <a:r>
              <a:rPr lang="en-GB" sz="1100" u="none" dirty="0">
                <a:latin typeface="Arial"/>
                <a:ea typeface="Arial"/>
                <a:cs typeface="Arial"/>
                <a:sym typeface="Arial"/>
              </a:rPr>
              <a:t> o </a:t>
            </a:r>
            <a:r>
              <a:rPr lang="en-GB" sz="1100" u="none" dirty="0" err="1">
                <a:latin typeface="Arial"/>
                <a:ea typeface="Arial"/>
                <a:cs typeface="Arial"/>
                <a:sym typeface="Arial"/>
              </a:rPr>
              <a:t>radiație</a:t>
            </a:r>
            <a:r>
              <a:rPr lang="en-GB" sz="1100" u="none" dirty="0">
                <a:latin typeface="Arial"/>
                <a:ea typeface="Arial"/>
                <a:cs typeface="Arial"/>
                <a:sym typeface="Arial"/>
              </a:rPr>
              <a:t> </a:t>
            </a:r>
            <a:r>
              <a:rPr lang="en-GB" sz="1100" u="none" dirty="0" err="1">
                <a:latin typeface="Arial"/>
                <a:ea typeface="Arial"/>
                <a:cs typeface="Arial"/>
                <a:sym typeface="Arial"/>
              </a:rPr>
              <a:t>termică</a:t>
            </a:r>
            <a:r>
              <a:rPr lang="en-GB" sz="1100" u="none" dirty="0">
                <a:latin typeface="Arial"/>
                <a:ea typeface="Arial"/>
                <a:cs typeface="Arial"/>
                <a:sym typeface="Arial"/>
              </a:rPr>
              <a:t>, </a:t>
            </a:r>
            <a:r>
              <a:rPr lang="en-GB" sz="1100" u="none" dirty="0" err="1">
                <a:latin typeface="Arial"/>
                <a:ea typeface="Arial"/>
                <a:cs typeface="Arial"/>
                <a:sym typeface="Arial"/>
              </a:rPr>
              <a:t>adică</a:t>
            </a:r>
            <a:r>
              <a:rPr lang="en-GB" sz="1100" u="none" dirty="0">
                <a:latin typeface="Arial"/>
                <a:ea typeface="Arial"/>
                <a:cs typeface="Arial"/>
                <a:sym typeface="Arial"/>
              </a:rPr>
              <a:t> </a:t>
            </a:r>
            <a:r>
              <a:rPr lang="en-GB" sz="1100" u="none" dirty="0" err="1">
                <a:latin typeface="Arial"/>
                <a:ea typeface="Arial"/>
                <a:cs typeface="Arial"/>
                <a:sym typeface="Arial"/>
              </a:rPr>
              <a:t>determină</a:t>
            </a:r>
            <a:r>
              <a:rPr lang="en-GB" sz="1100" u="none" dirty="0">
                <a:latin typeface="Arial"/>
                <a:ea typeface="Arial"/>
                <a:cs typeface="Arial"/>
                <a:sym typeface="Arial"/>
              </a:rPr>
              <a:t> o </a:t>
            </a:r>
            <a:r>
              <a:rPr lang="en-GB" sz="1100" u="none" dirty="0" err="1">
                <a:latin typeface="Arial"/>
                <a:ea typeface="Arial"/>
                <a:cs typeface="Arial"/>
                <a:sym typeface="Arial"/>
              </a:rPr>
              <a:t>creștere</a:t>
            </a:r>
            <a:r>
              <a:rPr lang="en-GB" sz="1100" u="none" dirty="0">
                <a:latin typeface="Arial"/>
                <a:ea typeface="Arial"/>
                <a:cs typeface="Arial"/>
                <a:sym typeface="Arial"/>
              </a:rPr>
              <a:t> a </a:t>
            </a:r>
            <a:r>
              <a:rPr lang="en-GB" sz="1100" u="none" dirty="0" err="1">
                <a:latin typeface="Arial"/>
                <a:ea typeface="Arial"/>
                <a:cs typeface="Arial"/>
                <a:sym typeface="Arial"/>
              </a:rPr>
              <a:t>temperaturii</a:t>
            </a:r>
            <a:r>
              <a:rPr lang="en-GB" sz="1100" u="none" dirty="0">
                <a:latin typeface="Arial"/>
                <a:ea typeface="Arial"/>
                <a:cs typeface="Arial"/>
                <a:sym typeface="Arial"/>
              </a:rPr>
              <a:t>. </a:t>
            </a:r>
            <a:r>
              <a:rPr lang="en-GB" sz="1100" u="none" dirty="0" err="1">
                <a:latin typeface="Arial"/>
                <a:ea typeface="Arial"/>
                <a:cs typeface="Arial"/>
                <a:sym typeface="Arial"/>
              </a:rPr>
              <a:t>Această</a:t>
            </a:r>
            <a:r>
              <a:rPr lang="en-GB" sz="1100" u="none" dirty="0">
                <a:latin typeface="Arial"/>
                <a:ea typeface="Arial"/>
                <a:cs typeface="Arial"/>
                <a:sym typeface="Arial"/>
              </a:rPr>
              <a:t> </a:t>
            </a:r>
            <a:r>
              <a:rPr lang="en-GB" sz="1100" u="none" dirty="0" err="1">
                <a:latin typeface="Arial"/>
                <a:ea typeface="Arial"/>
                <a:cs typeface="Arial"/>
                <a:sym typeface="Arial"/>
              </a:rPr>
              <a:t>radiație</a:t>
            </a:r>
            <a:r>
              <a:rPr lang="en-GB" sz="1100" u="none" dirty="0">
                <a:latin typeface="Arial"/>
                <a:ea typeface="Arial"/>
                <a:cs typeface="Arial"/>
                <a:sym typeface="Arial"/>
              </a:rPr>
              <a:t> </a:t>
            </a:r>
            <a:r>
              <a:rPr lang="en-GB" sz="1100" u="none" dirty="0" err="1">
                <a:latin typeface="Arial"/>
                <a:ea typeface="Arial"/>
                <a:cs typeface="Arial"/>
                <a:sym typeface="Arial"/>
              </a:rPr>
              <a:t>este</a:t>
            </a:r>
            <a:r>
              <a:rPr lang="en-GB" sz="1100" u="none" dirty="0">
                <a:latin typeface="Arial"/>
                <a:ea typeface="Arial"/>
                <a:cs typeface="Arial"/>
                <a:sym typeface="Arial"/>
              </a:rPr>
              <a:t> </a:t>
            </a:r>
            <a:r>
              <a:rPr lang="en-GB" sz="1100" u="none" dirty="0" err="1">
                <a:latin typeface="Arial"/>
                <a:ea typeface="Arial"/>
                <a:cs typeface="Arial"/>
                <a:sym typeface="Arial"/>
              </a:rPr>
              <a:t>emisă</a:t>
            </a:r>
            <a:r>
              <a:rPr lang="en-GB" sz="1100" u="none" dirty="0">
                <a:latin typeface="Arial"/>
                <a:ea typeface="Arial"/>
                <a:cs typeface="Arial"/>
                <a:sym typeface="Arial"/>
              </a:rPr>
              <a:t> de </a:t>
            </a:r>
            <a:r>
              <a:rPr lang="en-GB" sz="1100" u="none" dirty="0" err="1">
                <a:latin typeface="Arial"/>
                <a:ea typeface="Arial"/>
                <a:cs typeface="Arial"/>
                <a:sym typeface="Arial"/>
              </a:rPr>
              <a:t>suprafața</a:t>
            </a:r>
            <a:r>
              <a:rPr lang="en-GB" sz="1100" u="none" dirty="0">
                <a:latin typeface="Arial"/>
                <a:ea typeface="Arial"/>
                <a:cs typeface="Arial"/>
                <a:sym typeface="Arial"/>
              </a:rPr>
              <a:t> </a:t>
            </a:r>
            <a:r>
              <a:rPr lang="en-GB" sz="1100" u="none" dirty="0" err="1">
                <a:latin typeface="Arial"/>
                <a:ea typeface="Arial"/>
                <a:cs typeface="Arial"/>
                <a:sym typeface="Arial"/>
              </a:rPr>
              <a:t>Pământului</a:t>
            </a:r>
            <a:r>
              <a:rPr lang="en-GB" sz="1100" u="none" dirty="0">
                <a:latin typeface="Arial"/>
                <a:ea typeface="Arial"/>
                <a:cs typeface="Arial"/>
                <a:sym typeface="Arial"/>
              </a:rPr>
              <a:t> </a:t>
            </a:r>
            <a:r>
              <a:rPr lang="en-GB" sz="1100" u="none" dirty="0" err="1">
                <a:latin typeface="Arial"/>
                <a:ea typeface="Arial"/>
                <a:cs typeface="Arial"/>
                <a:sym typeface="Arial"/>
              </a:rPr>
              <a:t>în</a:t>
            </a:r>
            <a:r>
              <a:rPr lang="en-GB" sz="1100" u="none" dirty="0">
                <a:latin typeface="Arial"/>
                <a:ea typeface="Arial"/>
                <a:cs typeface="Arial"/>
                <a:sym typeface="Arial"/>
              </a:rPr>
              <a:t> </a:t>
            </a:r>
            <a:r>
              <a:rPr lang="en-GB" sz="1100" u="none" dirty="0" err="1">
                <a:latin typeface="Arial"/>
                <a:ea typeface="Arial"/>
                <a:cs typeface="Arial"/>
                <a:sym typeface="Arial"/>
              </a:rPr>
              <a:t>spațiu</a:t>
            </a:r>
            <a:r>
              <a:rPr lang="en-GB" sz="1100" u="none" dirty="0">
                <a:latin typeface="Arial"/>
                <a:ea typeface="Arial"/>
                <a:cs typeface="Arial"/>
                <a:sym typeface="Arial"/>
              </a:rPr>
              <a:t>, </a:t>
            </a:r>
            <a:r>
              <a:rPr lang="en-GB" sz="1100" u="none" dirty="0" err="1">
                <a:latin typeface="Arial"/>
                <a:ea typeface="Arial"/>
                <a:cs typeface="Arial"/>
                <a:sym typeface="Arial"/>
              </a:rPr>
              <a:t>dar</a:t>
            </a:r>
            <a:r>
              <a:rPr lang="en-GB" sz="1100" u="none" dirty="0">
                <a:latin typeface="Arial"/>
                <a:ea typeface="Arial"/>
                <a:cs typeface="Arial"/>
                <a:sym typeface="Arial"/>
              </a:rPr>
              <a:t> </a:t>
            </a:r>
            <a:r>
              <a:rPr lang="en-GB" sz="1100" u="none" dirty="0" err="1">
                <a:latin typeface="Arial"/>
                <a:ea typeface="Arial"/>
                <a:cs typeface="Arial"/>
                <a:sym typeface="Arial"/>
              </a:rPr>
              <a:t>este</a:t>
            </a:r>
            <a:r>
              <a:rPr lang="en-GB" sz="1100" u="none" dirty="0">
                <a:latin typeface="Arial"/>
                <a:ea typeface="Arial"/>
                <a:cs typeface="Arial"/>
                <a:sym typeface="Arial"/>
              </a:rPr>
              <a:t> </a:t>
            </a:r>
            <a:r>
              <a:rPr lang="en-GB" sz="1100" u="none" dirty="0" err="1">
                <a:latin typeface="Arial"/>
                <a:ea typeface="Arial"/>
                <a:cs typeface="Arial"/>
                <a:sym typeface="Arial"/>
              </a:rPr>
              <a:t>captată</a:t>
            </a:r>
            <a:r>
              <a:rPr lang="en-GB" sz="1100" u="none" dirty="0">
                <a:latin typeface="Arial"/>
                <a:ea typeface="Arial"/>
                <a:cs typeface="Arial"/>
                <a:sym typeface="Arial"/>
              </a:rPr>
              <a:t> de </a:t>
            </a:r>
            <a:r>
              <a:rPr lang="en-GB" sz="1100" u="none" dirty="0" err="1">
                <a:latin typeface="Arial"/>
                <a:ea typeface="Arial"/>
                <a:cs typeface="Arial"/>
                <a:sym typeface="Arial"/>
              </a:rPr>
              <a:t>anumite</a:t>
            </a:r>
            <a:r>
              <a:rPr lang="en-GB" sz="1100" u="none" dirty="0">
                <a:latin typeface="Arial"/>
                <a:ea typeface="Arial"/>
                <a:cs typeface="Arial"/>
                <a:sym typeface="Arial"/>
              </a:rPr>
              <a:t> gaze </a:t>
            </a:r>
            <a:r>
              <a:rPr lang="en-GB" sz="1100" u="none" dirty="0" err="1">
                <a:latin typeface="Arial"/>
                <a:ea typeface="Arial"/>
                <a:cs typeface="Arial"/>
                <a:sym typeface="Arial"/>
              </a:rPr>
              <a:t>prezente</a:t>
            </a:r>
            <a:r>
              <a:rPr lang="en-GB" sz="1100" u="none" dirty="0">
                <a:latin typeface="Arial"/>
                <a:ea typeface="Arial"/>
                <a:cs typeface="Arial"/>
                <a:sym typeface="Arial"/>
              </a:rPr>
              <a:t> </a:t>
            </a:r>
            <a:r>
              <a:rPr lang="en-GB" sz="1100" u="none" dirty="0" err="1">
                <a:latin typeface="Arial"/>
                <a:ea typeface="Arial"/>
                <a:cs typeface="Arial"/>
                <a:sym typeface="Arial"/>
              </a:rPr>
              <a:t>în</a:t>
            </a:r>
            <a:r>
              <a:rPr lang="en-GB" sz="1100" u="none" dirty="0">
                <a:latin typeface="Arial"/>
                <a:ea typeface="Arial"/>
                <a:cs typeface="Arial"/>
                <a:sym typeface="Arial"/>
              </a:rPr>
              <a:t> </a:t>
            </a:r>
            <a:r>
              <a:rPr lang="en-GB" sz="1100" u="none" dirty="0" err="1">
                <a:latin typeface="Arial"/>
                <a:ea typeface="Arial"/>
                <a:cs typeface="Arial"/>
                <a:sym typeface="Arial"/>
              </a:rPr>
              <a:t>atmosferă</a:t>
            </a:r>
            <a:r>
              <a:rPr lang="en-GB" sz="1100" u="none" dirty="0">
                <a:latin typeface="Arial"/>
                <a:ea typeface="Arial"/>
                <a:cs typeface="Arial"/>
                <a:sym typeface="Arial"/>
              </a:rPr>
              <a:t>, care au </a:t>
            </a:r>
            <a:r>
              <a:rPr lang="en-GB" sz="1100" u="none" dirty="0" err="1">
                <a:latin typeface="Arial"/>
                <a:ea typeface="Arial"/>
                <a:cs typeface="Arial"/>
                <a:sym typeface="Arial"/>
              </a:rPr>
              <a:t>capacitatea</a:t>
            </a:r>
            <a:r>
              <a:rPr lang="en-GB" sz="1100" u="none" dirty="0">
                <a:latin typeface="Arial"/>
                <a:ea typeface="Arial"/>
                <a:cs typeface="Arial"/>
                <a:sym typeface="Arial"/>
              </a:rPr>
              <a:t> de a o </a:t>
            </a:r>
            <a:r>
              <a:rPr lang="en-GB" sz="1100" u="none" dirty="0" err="1">
                <a:latin typeface="Arial"/>
                <a:ea typeface="Arial"/>
                <a:cs typeface="Arial"/>
                <a:sym typeface="Arial"/>
              </a:rPr>
              <a:t>absorbi</a:t>
            </a:r>
            <a:r>
              <a:rPr lang="en-GB" sz="1100" u="none" dirty="0">
                <a:latin typeface="Arial"/>
                <a:ea typeface="Arial"/>
                <a:cs typeface="Arial"/>
                <a:sym typeface="Arial"/>
              </a:rPr>
              <a:t> </a:t>
            </a:r>
            <a:r>
              <a:rPr lang="en-GB" sz="1100" u="none" dirty="0" err="1">
                <a:latin typeface="Arial"/>
                <a:ea typeface="Arial"/>
                <a:cs typeface="Arial"/>
                <a:sym typeface="Arial"/>
              </a:rPr>
              <a:t>și</a:t>
            </a:r>
            <a:r>
              <a:rPr lang="en-GB" sz="1100" u="none" dirty="0">
                <a:latin typeface="Arial"/>
                <a:ea typeface="Arial"/>
                <a:cs typeface="Arial"/>
                <a:sym typeface="Arial"/>
              </a:rPr>
              <a:t> de a o </a:t>
            </a:r>
            <a:r>
              <a:rPr lang="en-GB" sz="1100" u="none" dirty="0" err="1">
                <a:latin typeface="Arial"/>
                <a:ea typeface="Arial"/>
                <a:cs typeface="Arial"/>
                <a:sym typeface="Arial"/>
              </a:rPr>
              <a:t>reemite</a:t>
            </a:r>
            <a:r>
              <a:rPr lang="en-GB" sz="1100" u="none" dirty="0">
                <a:latin typeface="Arial"/>
                <a:ea typeface="Arial"/>
                <a:cs typeface="Arial"/>
                <a:sym typeface="Arial"/>
              </a:rPr>
              <a:t> </a:t>
            </a:r>
            <a:r>
              <a:rPr lang="en-GB" sz="1100" u="none" dirty="0" err="1">
                <a:latin typeface="Arial"/>
                <a:ea typeface="Arial"/>
                <a:cs typeface="Arial"/>
                <a:sym typeface="Arial"/>
              </a:rPr>
              <a:t>în</a:t>
            </a:r>
            <a:r>
              <a:rPr lang="en-GB" sz="1100" u="none" dirty="0">
                <a:latin typeface="Arial"/>
                <a:ea typeface="Arial"/>
                <a:cs typeface="Arial"/>
                <a:sym typeface="Arial"/>
              </a:rPr>
              <a:t> </a:t>
            </a:r>
            <a:r>
              <a:rPr lang="en-GB" sz="1100" u="none" dirty="0" err="1">
                <a:latin typeface="Arial"/>
                <a:ea typeface="Arial"/>
                <a:cs typeface="Arial"/>
                <a:sym typeface="Arial"/>
              </a:rPr>
              <a:t>toate</a:t>
            </a:r>
            <a:r>
              <a:rPr lang="en-GB" sz="1100" u="none" dirty="0">
                <a:latin typeface="Arial"/>
                <a:ea typeface="Arial"/>
                <a:cs typeface="Arial"/>
                <a:sym typeface="Arial"/>
              </a:rPr>
              <a:t> </a:t>
            </a:r>
            <a:r>
              <a:rPr lang="en-GB" sz="1100" u="none" dirty="0" err="1">
                <a:latin typeface="Arial"/>
                <a:ea typeface="Arial"/>
                <a:cs typeface="Arial"/>
                <a:sym typeface="Arial"/>
              </a:rPr>
              <a:t>direcțiile</a:t>
            </a:r>
            <a:r>
              <a:rPr lang="en-GB" sz="1100" u="none" dirty="0">
                <a:latin typeface="Arial"/>
                <a:ea typeface="Arial"/>
                <a:cs typeface="Arial"/>
                <a:sym typeface="Arial"/>
              </a:rPr>
              <a:t>, </a:t>
            </a:r>
            <a:r>
              <a:rPr lang="en-GB" sz="1100" u="none" dirty="0" err="1">
                <a:latin typeface="Arial"/>
                <a:ea typeface="Arial"/>
                <a:cs typeface="Arial"/>
                <a:sym typeface="Arial"/>
              </a:rPr>
              <a:t>inclusiv</a:t>
            </a:r>
            <a:r>
              <a:rPr lang="en-GB" sz="1100" u="none" dirty="0">
                <a:latin typeface="Arial"/>
                <a:ea typeface="Arial"/>
                <a:cs typeface="Arial"/>
                <a:sym typeface="Arial"/>
              </a:rPr>
              <a:t> </a:t>
            </a:r>
            <a:r>
              <a:rPr lang="en-GB" sz="1100" u="none" dirty="0" err="1">
                <a:latin typeface="Arial"/>
                <a:ea typeface="Arial"/>
                <a:cs typeface="Arial"/>
                <a:sym typeface="Arial"/>
              </a:rPr>
              <a:t>înapoi</a:t>
            </a:r>
            <a:r>
              <a:rPr lang="en-GB" sz="1100" u="none" dirty="0">
                <a:latin typeface="Arial"/>
                <a:ea typeface="Arial"/>
                <a:cs typeface="Arial"/>
                <a:sym typeface="Arial"/>
              </a:rPr>
              <a:t> pe </a:t>
            </a:r>
            <a:r>
              <a:rPr lang="en-GB" sz="1100" u="none" dirty="0" err="1">
                <a:latin typeface="Arial"/>
                <a:ea typeface="Arial"/>
                <a:cs typeface="Arial"/>
                <a:sym typeface="Arial"/>
              </a:rPr>
              <a:t>Pământ</a:t>
            </a:r>
            <a:r>
              <a:rPr lang="en-GB" sz="1100" u="none" dirty="0">
                <a:latin typeface="Arial"/>
                <a:ea typeface="Arial"/>
                <a:cs typeface="Arial"/>
                <a:sym typeface="Arial"/>
              </a:rPr>
              <a:t>. </a:t>
            </a:r>
            <a:r>
              <a:rPr lang="en-GB" sz="1100" u="none" dirty="0" err="1">
                <a:latin typeface="Arial"/>
                <a:ea typeface="Arial"/>
                <a:cs typeface="Arial"/>
                <a:sym typeface="Arial"/>
              </a:rPr>
              <a:t>Astfel</a:t>
            </a:r>
            <a:r>
              <a:rPr lang="en-GB" sz="1100" u="none" dirty="0">
                <a:latin typeface="Arial"/>
                <a:ea typeface="Arial"/>
                <a:cs typeface="Arial"/>
                <a:sym typeface="Arial"/>
              </a:rPr>
              <a:t>, se </a:t>
            </a:r>
            <a:r>
              <a:rPr lang="en-GB" sz="1100" u="none" dirty="0" err="1">
                <a:latin typeface="Arial"/>
                <a:ea typeface="Arial"/>
                <a:cs typeface="Arial"/>
                <a:sym typeface="Arial"/>
              </a:rPr>
              <a:t>formează</a:t>
            </a:r>
            <a:r>
              <a:rPr lang="en-GB" sz="1100" u="none" dirty="0">
                <a:latin typeface="Arial"/>
                <a:ea typeface="Arial"/>
                <a:cs typeface="Arial"/>
                <a:sym typeface="Arial"/>
              </a:rPr>
              <a:t> un </a:t>
            </a:r>
            <a:r>
              <a:rPr lang="en-GB" sz="1100" u="none" dirty="0" err="1">
                <a:latin typeface="Arial"/>
                <a:ea typeface="Arial"/>
                <a:cs typeface="Arial"/>
                <a:sym typeface="Arial"/>
              </a:rPr>
              <a:t>strat</a:t>
            </a:r>
            <a:r>
              <a:rPr lang="en-GB" sz="1100" u="none" dirty="0">
                <a:latin typeface="Arial"/>
                <a:ea typeface="Arial"/>
                <a:cs typeface="Arial"/>
                <a:sym typeface="Arial"/>
              </a:rPr>
              <a:t> cu </a:t>
            </a:r>
            <a:r>
              <a:rPr lang="en-GB" sz="1100" u="none" dirty="0" err="1">
                <a:latin typeface="Arial"/>
                <a:ea typeface="Arial"/>
                <a:cs typeface="Arial"/>
                <a:sym typeface="Arial"/>
              </a:rPr>
              <a:t>radiație</a:t>
            </a:r>
            <a:r>
              <a:rPr lang="en-GB" sz="1100" u="none" dirty="0">
                <a:latin typeface="Arial"/>
                <a:ea typeface="Arial"/>
                <a:cs typeface="Arial"/>
                <a:sym typeface="Arial"/>
              </a:rPr>
              <a:t> </a:t>
            </a:r>
            <a:r>
              <a:rPr lang="en-GB" sz="1100" u="none" dirty="0" err="1">
                <a:latin typeface="Arial"/>
                <a:ea typeface="Arial"/>
                <a:cs typeface="Arial"/>
                <a:sym typeface="Arial"/>
              </a:rPr>
              <a:t>termică</a:t>
            </a:r>
            <a:r>
              <a:rPr lang="en-GB" sz="1100" u="none" dirty="0">
                <a:latin typeface="Arial"/>
                <a:ea typeface="Arial"/>
                <a:cs typeface="Arial"/>
                <a:sym typeface="Arial"/>
              </a:rPr>
              <a:t> </a:t>
            </a:r>
            <a:r>
              <a:rPr lang="en-GB" sz="1100" u="none" dirty="0" err="1">
                <a:latin typeface="Arial"/>
                <a:ea typeface="Arial"/>
                <a:cs typeface="Arial"/>
                <a:sym typeface="Arial"/>
              </a:rPr>
              <a:t>constantă</a:t>
            </a:r>
            <a:r>
              <a:rPr lang="en-GB" sz="1100" u="none" dirty="0">
                <a:latin typeface="Arial"/>
                <a:ea typeface="Arial"/>
                <a:cs typeface="Arial"/>
                <a:sym typeface="Arial"/>
              </a:rPr>
              <a:t>, care nu </a:t>
            </a:r>
            <a:r>
              <a:rPr lang="en-GB" sz="1100" u="none" dirty="0" err="1">
                <a:latin typeface="Arial"/>
                <a:ea typeface="Arial"/>
                <a:cs typeface="Arial"/>
                <a:sym typeface="Arial"/>
              </a:rPr>
              <a:t>iese</a:t>
            </a:r>
            <a:r>
              <a:rPr lang="en-GB" sz="1100" u="none" dirty="0">
                <a:latin typeface="Arial"/>
                <a:ea typeface="Arial"/>
                <a:cs typeface="Arial"/>
                <a:sym typeface="Arial"/>
              </a:rPr>
              <a:t> </a:t>
            </a:r>
            <a:r>
              <a:rPr lang="en-GB" sz="1100" u="none" dirty="0" err="1">
                <a:latin typeface="Arial"/>
                <a:ea typeface="Arial"/>
                <a:cs typeface="Arial"/>
                <a:sym typeface="Arial"/>
              </a:rPr>
              <a:t>imediat</a:t>
            </a:r>
            <a:r>
              <a:rPr lang="en-GB" sz="1100" u="none" dirty="0">
                <a:latin typeface="Arial"/>
                <a:ea typeface="Arial"/>
                <a:cs typeface="Arial"/>
                <a:sym typeface="Arial"/>
              </a:rPr>
              <a:t> de pe </a:t>
            </a:r>
            <a:r>
              <a:rPr lang="en-GB" sz="1100" u="none" dirty="0" err="1">
                <a:latin typeface="Arial"/>
                <a:ea typeface="Arial"/>
                <a:cs typeface="Arial"/>
                <a:sym typeface="Arial"/>
              </a:rPr>
              <a:t>Pământ</a:t>
            </a:r>
            <a:r>
              <a:rPr lang="en-GB" sz="1100" u="none" dirty="0">
                <a:latin typeface="Arial"/>
                <a:ea typeface="Arial"/>
                <a:cs typeface="Arial"/>
                <a:sym typeface="Arial"/>
              </a:rPr>
              <a:t>, </a:t>
            </a:r>
            <a:r>
              <a:rPr lang="en-GB" sz="1100" u="none" dirty="0" err="1">
                <a:latin typeface="Arial"/>
                <a:ea typeface="Arial"/>
                <a:cs typeface="Arial"/>
                <a:sym typeface="Arial"/>
              </a:rPr>
              <a:t>încălzind</a:t>
            </a:r>
            <a:r>
              <a:rPr lang="en-GB" sz="1100" u="none" dirty="0">
                <a:latin typeface="Arial"/>
                <a:ea typeface="Arial"/>
                <a:cs typeface="Arial"/>
                <a:sym typeface="Arial"/>
              </a:rPr>
              <a:t> </a:t>
            </a:r>
            <a:r>
              <a:rPr lang="en-GB" sz="1100" u="none" dirty="0" err="1">
                <a:latin typeface="Arial"/>
                <a:ea typeface="Arial"/>
                <a:cs typeface="Arial"/>
                <a:sym typeface="Arial"/>
              </a:rPr>
              <a:t>atmosfera</a:t>
            </a:r>
            <a:r>
              <a:rPr lang="en-GB" sz="1100" u="none" dirty="0">
                <a:latin typeface="Arial"/>
                <a:ea typeface="Arial"/>
                <a:cs typeface="Arial"/>
                <a:sym typeface="Arial"/>
              </a:rPr>
              <a:t> </a:t>
            </a:r>
            <a:r>
              <a:rPr lang="en-GB" sz="1100" u="none" dirty="0" err="1">
                <a:latin typeface="Arial"/>
                <a:ea typeface="Arial"/>
                <a:cs typeface="Arial"/>
                <a:sym typeface="Arial"/>
              </a:rPr>
              <a:t>acestuia</a:t>
            </a:r>
            <a:r>
              <a:rPr lang="en-GB" sz="1100" u="none" dirty="0">
                <a:latin typeface="Arial"/>
                <a:ea typeface="Arial"/>
                <a:cs typeface="Arial"/>
                <a:sym typeface="Arial"/>
              </a:rPr>
              <a:t>. Este exact </a:t>
            </a:r>
            <a:r>
              <a:rPr lang="en-GB" sz="1100" u="none" dirty="0" err="1">
                <a:latin typeface="Arial"/>
                <a:ea typeface="Arial"/>
                <a:cs typeface="Arial"/>
                <a:sym typeface="Arial"/>
              </a:rPr>
              <a:t>ceea</a:t>
            </a:r>
            <a:r>
              <a:rPr lang="en-GB" sz="1100" u="none" dirty="0">
                <a:latin typeface="Arial"/>
                <a:ea typeface="Arial"/>
                <a:cs typeface="Arial"/>
                <a:sym typeface="Arial"/>
              </a:rPr>
              <a:t> </a:t>
            </a:r>
            <a:r>
              <a:rPr lang="en-GB" sz="1100" u="none" dirty="0" err="1">
                <a:latin typeface="Arial"/>
                <a:ea typeface="Arial"/>
                <a:cs typeface="Arial"/>
                <a:sym typeface="Arial"/>
              </a:rPr>
              <a:t>ce</a:t>
            </a:r>
            <a:r>
              <a:rPr lang="en-GB" sz="1100" u="none" dirty="0">
                <a:latin typeface="Arial"/>
                <a:ea typeface="Arial"/>
                <a:cs typeface="Arial"/>
                <a:sym typeface="Arial"/>
              </a:rPr>
              <a:t> se </a:t>
            </a:r>
            <a:r>
              <a:rPr lang="en-GB" sz="1100" u="none" dirty="0" err="1">
                <a:latin typeface="Arial"/>
                <a:ea typeface="Arial"/>
                <a:cs typeface="Arial"/>
                <a:sym typeface="Arial"/>
              </a:rPr>
              <a:t>întâmplă</a:t>
            </a:r>
            <a:r>
              <a:rPr lang="en-GB" sz="1100" u="none" dirty="0">
                <a:latin typeface="Arial"/>
                <a:ea typeface="Arial"/>
                <a:cs typeface="Arial"/>
                <a:sym typeface="Arial"/>
              </a:rPr>
              <a:t> </a:t>
            </a:r>
            <a:r>
              <a:rPr lang="en-GB" sz="1100" u="none" dirty="0" err="1">
                <a:latin typeface="Arial"/>
                <a:ea typeface="Arial"/>
                <a:cs typeface="Arial"/>
                <a:sym typeface="Arial"/>
              </a:rPr>
              <a:t>într</a:t>
            </a:r>
            <a:r>
              <a:rPr lang="en-GB" sz="1100" u="none" dirty="0">
                <a:latin typeface="Arial"/>
                <a:ea typeface="Arial"/>
                <a:cs typeface="Arial"/>
                <a:sym typeface="Arial"/>
              </a:rPr>
              <a:t>-o </a:t>
            </a:r>
            <a:r>
              <a:rPr lang="en-GB" sz="1100" u="none" dirty="0" err="1">
                <a:latin typeface="Arial"/>
                <a:ea typeface="Arial"/>
                <a:cs typeface="Arial"/>
                <a:sym typeface="Arial"/>
              </a:rPr>
              <a:t>seră</a:t>
            </a:r>
            <a:r>
              <a:rPr lang="en-GB" sz="1100" u="none" dirty="0">
                <a:latin typeface="Arial"/>
                <a:ea typeface="Arial"/>
                <a:cs typeface="Arial"/>
                <a:sym typeface="Arial"/>
              </a:rPr>
              <a:t>, </a:t>
            </a:r>
            <a:r>
              <a:rPr lang="en-GB" sz="1100" u="none" dirty="0" err="1">
                <a:latin typeface="Arial"/>
                <a:ea typeface="Arial"/>
                <a:cs typeface="Arial"/>
                <a:sym typeface="Arial"/>
              </a:rPr>
              <a:t>unde</a:t>
            </a:r>
            <a:r>
              <a:rPr lang="en-GB" sz="1100" u="none" dirty="0">
                <a:latin typeface="Arial"/>
                <a:ea typeface="Arial"/>
                <a:cs typeface="Arial"/>
                <a:sym typeface="Arial"/>
              </a:rPr>
              <a:t> lumina </a:t>
            </a:r>
            <a:r>
              <a:rPr lang="en-GB" sz="1100" u="none" dirty="0" err="1">
                <a:latin typeface="Arial"/>
                <a:ea typeface="Arial"/>
                <a:cs typeface="Arial"/>
                <a:sym typeface="Arial"/>
              </a:rPr>
              <a:t>trece</a:t>
            </a:r>
            <a:r>
              <a:rPr lang="en-GB" sz="1100" u="none" dirty="0">
                <a:latin typeface="Arial"/>
                <a:ea typeface="Arial"/>
                <a:cs typeface="Arial"/>
                <a:sym typeface="Arial"/>
              </a:rPr>
              <a:t> </a:t>
            </a:r>
            <a:r>
              <a:rPr lang="en-GB" sz="1100" u="none" dirty="0" err="1">
                <a:latin typeface="Arial"/>
                <a:ea typeface="Arial"/>
                <a:cs typeface="Arial"/>
                <a:sym typeface="Arial"/>
              </a:rPr>
              <a:t>prin</a:t>
            </a:r>
            <a:r>
              <a:rPr lang="en-GB" sz="1100" u="none" dirty="0">
                <a:latin typeface="Arial"/>
                <a:ea typeface="Arial"/>
                <a:cs typeface="Arial"/>
                <a:sym typeface="Arial"/>
              </a:rPr>
              <a:t> </a:t>
            </a:r>
            <a:r>
              <a:rPr lang="en-GB" sz="1100" u="none" dirty="0" err="1">
                <a:latin typeface="Arial"/>
                <a:ea typeface="Arial"/>
                <a:cs typeface="Arial"/>
                <a:sym typeface="Arial"/>
              </a:rPr>
              <a:t>sticlă</a:t>
            </a:r>
            <a:r>
              <a:rPr lang="en-GB" sz="1100" u="none" dirty="0">
                <a:latin typeface="Arial"/>
                <a:ea typeface="Arial"/>
                <a:cs typeface="Arial"/>
                <a:sym typeface="Arial"/>
              </a:rPr>
              <a:t>, </a:t>
            </a:r>
            <a:r>
              <a:rPr lang="en-GB" sz="1100" u="none" dirty="0" err="1">
                <a:latin typeface="Arial"/>
                <a:ea typeface="Arial"/>
                <a:cs typeface="Arial"/>
                <a:sym typeface="Arial"/>
              </a:rPr>
              <a:t>atinge</a:t>
            </a:r>
            <a:r>
              <a:rPr lang="en-GB" sz="1100" u="none" dirty="0">
                <a:latin typeface="Arial"/>
                <a:ea typeface="Arial"/>
                <a:cs typeface="Arial"/>
                <a:sym typeface="Arial"/>
              </a:rPr>
              <a:t> </a:t>
            </a:r>
            <a:r>
              <a:rPr lang="en-GB" sz="1100" u="none" dirty="0" err="1">
                <a:latin typeface="Arial"/>
                <a:ea typeface="Arial"/>
                <a:cs typeface="Arial"/>
                <a:sym typeface="Arial"/>
              </a:rPr>
              <a:t>solul</a:t>
            </a:r>
            <a:r>
              <a:rPr lang="en-GB" sz="1100" u="none" dirty="0">
                <a:latin typeface="Arial"/>
                <a:ea typeface="Arial"/>
                <a:cs typeface="Arial"/>
                <a:sym typeface="Arial"/>
              </a:rPr>
              <a:t>, care se </a:t>
            </a:r>
            <a:r>
              <a:rPr lang="en-GB" sz="1100" u="none" dirty="0" err="1">
                <a:latin typeface="Arial"/>
                <a:ea typeface="Arial"/>
                <a:cs typeface="Arial"/>
                <a:sym typeface="Arial"/>
              </a:rPr>
              <a:t>încălzește</a:t>
            </a:r>
            <a:r>
              <a:rPr lang="en-GB" sz="1100" u="none" dirty="0">
                <a:latin typeface="Arial"/>
                <a:ea typeface="Arial"/>
                <a:cs typeface="Arial"/>
                <a:sym typeface="Arial"/>
              </a:rPr>
              <a:t> </a:t>
            </a:r>
            <a:r>
              <a:rPr lang="en-GB" sz="1100" u="none" dirty="0" err="1">
                <a:latin typeface="Arial"/>
                <a:ea typeface="Arial"/>
                <a:cs typeface="Arial"/>
                <a:sym typeface="Arial"/>
              </a:rPr>
              <a:t>și</a:t>
            </a:r>
            <a:r>
              <a:rPr lang="en-GB" sz="1100" u="none" dirty="0">
                <a:latin typeface="Arial"/>
                <a:ea typeface="Arial"/>
                <a:cs typeface="Arial"/>
                <a:sym typeface="Arial"/>
              </a:rPr>
              <a:t> </a:t>
            </a:r>
            <a:r>
              <a:rPr lang="en-GB" sz="1100" u="none" dirty="0" err="1">
                <a:latin typeface="Arial"/>
                <a:ea typeface="Arial"/>
                <a:cs typeface="Arial"/>
                <a:sym typeface="Arial"/>
              </a:rPr>
              <a:t>radiază</a:t>
            </a:r>
            <a:r>
              <a:rPr lang="en-GB" sz="1100" u="none" dirty="0">
                <a:latin typeface="Arial"/>
                <a:ea typeface="Arial"/>
                <a:cs typeface="Arial"/>
                <a:sym typeface="Arial"/>
              </a:rPr>
              <a:t> </a:t>
            </a:r>
            <a:r>
              <a:rPr lang="en-GB" sz="1100" u="none" dirty="0" err="1">
                <a:latin typeface="Arial"/>
                <a:ea typeface="Arial"/>
                <a:cs typeface="Arial"/>
                <a:sym typeface="Arial"/>
              </a:rPr>
              <a:t>înapoi</a:t>
            </a:r>
            <a:r>
              <a:rPr lang="en-GB" sz="1100" u="none" dirty="0">
                <a:latin typeface="Arial"/>
                <a:ea typeface="Arial"/>
                <a:cs typeface="Arial"/>
                <a:sym typeface="Arial"/>
              </a:rPr>
              <a:t> </a:t>
            </a:r>
            <a:r>
              <a:rPr lang="en-GB" sz="1100" u="none" dirty="0" err="1">
                <a:latin typeface="Arial"/>
                <a:ea typeface="Arial"/>
                <a:cs typeface="Arial"/>
                <a:sym typeface="Arial"/>
              </a:rPr>
              <a:t>radiația</a:t>
            </a:r>
            <a:r>
              <a:rPr lang="en-GB" sz="1100" u="none" dirty="0">
                <a:latin typeface="Arial"/>
                <a:ea typeface="Arial"/>
                <a:cs typeface="Arial"/>
                <a:sym typeface="Arial"/>
              </a:rPr>
              <a:t> IR, care </a:t>
            </a:r>
            <a:r>
              <a:rPr lang="en-GB" sz="1100" u="none" dirty="0" err="1">
                <a:latin typeface="Arial"/>
                <a:ea typeface="Arial"/>
                <a:cs typeface="Arial"/>
                <a:sym typeface="Arial"/>
              </a:rPr>
              <a:t>este</a:t>
            </a:r>
            <a:r>
              <a:rPr lang="en-GB" sz="1100" u="none" dirty="0">
                <a:latin typeface="Arial"/>
                <a:ea typeface="Arial"/>
                <a:cs typeface="Arial"/>
                <a:sym typeface="Arial"/>
              </a:rPr>
              <a:t> </a:t>
            </a:r>
            <a:r>
              <a:rPr lang="en-GB" sz="1100" u="none" dirty="0" err="1">
                <a:latin typeface="Arial"/>
                <a:ea typeface="Arial"/>
                <a:cs typeface="Arial"/>
                <a:sym typeface="Arial"/>
              </a:rPr>
              <a:t>reținută</a:t>
            </a:r>
            <a:r>
              <a:rPr lang="en-GB" sz="1100" u="none" dirty="0">
                <a:latin typeface="Arial"/>
                <a:ea typeface="Arial"/>
                <a:cs typeface="Arial"/>
                <a:sym typeface="Arial"/>
              </a:rPr>
              <a:t> de </a:t>
            </a:r>
            <a:r>
              <a:rPr lang="en-GB" sz="1100" u="none" dirty="0" err="1">
                <a:latin typeface="Arial"/>
                <a:ea typeface="Arial"/>
                <a:cs typeface="Arial"/>
                <a:sym typeface="Arial"/>
              </a:rPr>
              <a:t>sticlă</a:t>
            </a:r>
            <a:r>
              <a:rPr lang="en-GB" sz="1100" u="none" dirty="0">
                <a:latin typeface="Arial"/>
                <a:ea typeface="Arial"/>
                <a:cs typeface="Arial"/>
                <a:sym typeface="Arial"/>
              </a:rPr>
              <a:t>, </a:t>
            </a:r>
            <a:r>
              <a:rPr lang="en-GB" sz="1100" u="none" dirty="0" err="1">
                <a:latin typeface="Arial"/>
                <a:ea typeface="Arial"/>
                <a:cs typeface="Arial"/>
                <a:sym typeface="Arial"/>
              </a:rPr>
              <a:t>încălzind</a:t>
            </a:r>
            <a:r>
              <a:rPr lang="en-GB" sz="1100" u="none" dirty="0">
                <a:latin typeface="Arial"/>
                <a:ea typeface="Arial"/>
                <a:cs typeface="Arial"/>
                <a:sym typeface="Arial"/>
              </a:rPr>
              <a:t> </a:t>
            </a:r>
            <a:r>
              <a:rPr lang="en-GB" sz="1100" u="none" dirty="0" err="1">
                <a:latin typeface="Arial"/>
                <a:ea typeface="Arial"/>
                <a:cs typeface="Arial"/>
                <a:sym typeface="Arial"/>
              </a:rPr>
              <a:t>interiorul</a:t>
            </a:r>
            <a:r>
              <a:rPr lang="en-GB" sz="1100" u="none" dirty="0">
                <a:latin typeface="Arial"/>
                <a:ea typeface="Arial"/>
                <a:cs typeface="Arial"/>
                <a:sym typeface="Arial"/>
              </a:rPr>
              <a:t> </a:t>
            </a:r>
            <a:r>
              <a:rPr lang="en-GB" sz="1100" u="none" dirty="0" err="1">
                <a:latin typeface="Arial"/>
                <a:ea typeface="Arial"/>
                <a:cs typeface="Arial"/>
                <a:sym typeface="Arial"/>
              </a:rPr>
              <a:t>serei</a:t>
            </a:r>
            <a:r>
              <a:rPr lang="en-GB" sz="1100" u="none" dirty="0">
                <a:latin typeface="Arial"/>
                <a:ea typeface="Arial"/>
                <a:cs typeface="Arial"/>
                <a:sym typeface="Arial"/>
              </a:rPr>
              <a:t>.</a:t>
            </a:r>
            <a:endParaRPr sz="1100" u="none" dirty="0">
              <a:latin typeface="Arial"/>
              <a:ea typeface="Arial"/>
              <a:cs typeface="Arial"/>
              <a:sym typeface="Arial"/>
            </a:endParaRPr>
          </a:p>
        </p:txBody>
      </p:sp>
      <p:sp>
        <p:nvSpPr>
          <p:cNvPr id="263" name="Google Shape;263;gfb1fed1f86_0_172: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fb1fed1f86_0_66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err="1">
                <a:latin typeface="Arial"/>
                <a:ea typeface="Arial"/>
                <a:cs typeface="Arial"/>
                <a:sym typeface="Arial"/>
              </a:rPr>
              <a:t>Gazele</a:t>
            </a:r>
            <a:r>
              <a:rPr lang="fr-FR" sz="1100" dirty="0">
                <a:latin typeface="Arial"/>
                <a:ea typeface="Arial"/>
                <a:cs typeface="Arial"/>
                <a:sym typeface="Arial"/>
              </a:rPr>
              <a:t> </a:t>
            </a:r>
            <a:r>
              <a:rPr lang="fr-FR" sz="1100" dirty="0" err="1">
                <a:latin typeface="Arial"/>
                <a:ea typeface="Arial"/>
                <a:cs typeface="Arial"/>
                <a:sym typeface="Arial"/>
              </a:rPr>
              <a:t>cu</a:t>
            </a:r>
            <a:r>
              <a:rPr lang="fr-FR" sz="1100" dirty="0">
                <a:latin typeface="Arial"/>
                <a:ea typeface="Arial"/>
                <a:cs typeface="Arial"/>
                <a:sym typeface="Arial"/>
              </a:rPr>
              <a:t> </a:t>
            </a:r>
            <a:r>
              <a:rPr lang="fr-FR" sz="1100" dirty="0" err="1">
                <a:latin typeface="Arial"/>
                <a:ea typeface="Arial"/>
                <a:cs typeface="Arial"/>
                <a:sym typeface="Arial"/>
              </a:rPr>
              <a:t>efect</a:t>
            </a:r>
            <a:r>
              <a:rPr lang="fr-FR" sz="1100" dirty="0">
                <a:latin typeface="Arial"/>
                <a:ea typeface="Arial"/>
                <a:cs typeface="Arial"/>
                <a:sym typeface="Arial"/>
              </a:rPr>
              <a:t> de </a:t>
            </a:r>
            <a:r>
              <a:rPr lang="fr-FR" sz="1100" dirty="0" err="1">
                <a:latin typeface="Arial"/>
                <a:ea typeface="Arial"/>
                <a:cs typeface="Arial"/>
                <a:sym typeface="Arial"/>
              </a:rPr>
              <a:t>seră</a:t>
            </a:r>
            <a:r>
              <a:rPr lang="fr-FR" sz="1100" dirty="0">
                <a:latin typeface="Arial"/>
                <a:ea typeface="Arial"/>
                <a:cs typeface="Arial"/>
                <a:sym typeface="Arial"/>
              </a:rPr>
              <a:t> (GES) </a:t>
            </a:r>
            <a:r>
              <a:rPr lang="fr-FR" sz="1100" dirty="0" err="1">
                <a:latin typeface="Arial"/>
                <a:ea typeface="Arial"/>
                <a:cs typeface="Arial"/>
                <a:sym typeface="Arial"/>
              </a:rPr>
              <a:t>sunt</a:t>
            </a:r>
            <a:r>
              <a:rPr lang="fr-FR" sz="1100" dirty="0">
                <a:latin typeface="Arial"/>
                <a:ea typeface="Arial"/>
                <a:cs typeface="Arial"/>
                <a:sym typeface="Arial"/>
              </a:rPr>
              <a:t> </a:t>
            </a:r>
            <a:r>
              <a:rPr lang="fr-FR" sz="1100" dirty="0" err="1">
                <a:latin typeface="Arial"/>
                <a:ea typeface="Arial"/>
                <a:cs typeface="Arial"/>
                <a:sym typeface="Arial"/>
              </a:rPr>
              <a:t>responsabile</a:t>
            </a:r>
            <a:r>
              <a:rPr lang="fr-FR" sz="1100" dirty="0">
                <a:latin typeface="Arial"/>
                <a:ea typeface="Arial"/>
                <a:cs typeface="Arial"/>
                <a:sym typeface="Arial"/>
              </a:rPr>
              <a:t> de </a:t>
            </a:r>
            <a:r>
              <a:rPr lang="fr-FR" sz="1100" dirty="0" err="1">
                <a:latin typeface="Arial"/>
                <a:ea typeface="Arial"/>
                <a:cs typeface="Arial"/>
                <a:sym typeface="Arial"/>
              </a:rPr>
              <a:t>încălzirea</a:t>
            </a:r>
            <a:r>
              <a:rPr lang="fr-FR" sz="1100" dirty="0">
                <a:latin typeface="Arial"/>
                <a:ea typeface="Arial"/>
                <a:cs typeface="Arial"/>
                <a:sym typeface="Arial"/>
              </a:rPr>
              <a:t> </a:t>
            </a:r>
            <a:r>
              <a:rPr lang="fr-FR" sz="1100" dirty="0" err="1">
                <a:latin typeface="Arial"/>
                <a:ea typeface="Arial"/>
                <a:cs typeface="Arial"/>
                <a:sym typeface="Arial"/>
              </a:rPr>
              <a:t>atmosferei</a:t>
            </a:r>
            <a:r>
              <a:rPr lang="fr-FR" sz="1100" dirty="0">
                <a:latin typeface="Arial"/>
                <a:ea typeface="Arial"/>
                <a:cs typeface="Arial"/>
                <a:sym typeface="Arial"/>
              </a:rPr>
              <a:t> </a:t>
            </a:r>
            <a:r>
              <a:rPr lang="fr-FR" sz="1100" dirty="0" err="1">
                <a:latin typeface="Arial"/>
                <a:ea typeface="Arial"/>
                <a:cs typeface="Arial"/>
                <a:sym typeface="Arial"/>
              </a:rPr>
              <a:t>și</a:t>
            </a:r>
            <a:r>
              <a:rPr lang="fr-FR" sz="1100" dirty="0">
                <a:latin typeface="Arial"/>
                <a:ea typeface="Arial"/>
                <a:cs typeface="Arial"/>
                <a:sym typeface="Arial"/>
              </a:rPr>
              <a:t> a </a:t>
            </a:r>
            <a:r>
              <a:rPr lang="fr-FR" sz="1100" dirty="0" err="1">
                <a:latin typeface="Arial"/>
                <a:ea typeface="Arial"/>
                <a:cs typeface="Arial"/>
                <a:sym typeface="Arial"/>
              </a:rPr>
              <a:t>suprafeței</a:t>
            </a:r>
            <a:r>
              <a:rPr lang="fr-FR" sz="1100" dirty="0">
                <a:latin typeface="Arial"/>
                <a:ea typeface="Arial"/>
                <a:cs typeface="Arial"/>
                <a:sym typeface="Arial"/>
              </a:rPr>
              <a:t> </a:t>
            </a:r>
            <a:r>
              <a:rPr lang="fr-FR" sz="1100" dirty="0" err="1">
                <a:latin typeface="Arial"/>
                <a:ea typeface="Arial"/>
                <a:cs typeface="Arial"/>
                <a:sym typeface="Arial"/>
              </a:rPr>
              <a:t>Pământului</a:t>
            </a:r>
            <a:r>
              <a:rPr lang="fr-FR" sz="1100" dirty="0">
                <a:latin typeface="Arial"/>
                <a:ea typeface="Arial"/>
                <a:cs typeface="Arial"/>
                <a:sym typeface="Arial"/>
              </a:rPr>
              <a:t>. </a:t>
            </a:r>
            <a:r>
              <a:rPr lang="fr-FR" sz="1100" dirty="0" err="1">
                <a:latin typeface="Arial"/>
                <a:ea typeface="Arial"/>
                <a:cs typeface="Arial"/>
                <a:sym typeface="Arial"/>
              </a:rPr>
              <a:t>Dioxidul</a:t>
            </a:r>
            <a:r>
              <a:rPr lang="fr-FR" sz="1100" dirty="0">
                <a:latin typeface="Arial"/>
                <a:ea typeface="Arial"/>
                <a:cs typeface="Arial"/>
                <a:sym typeface="Arial"/>
              </a:rPr>
              <a:t> de </a:t>
            </a:r>
            <a:r>
              <a:rPr lang="fr-FR" sz="1100" dirty="0" err="1">
                <a:latin typeface="Arial"/>
                <a:ea typeface="Arial"/>
                <a:cs typeface="Arial"/>
                <a:sym typeface="Arial"/>
              </a:rPr>
              <a:t>carbon</a:t>
            </a:r>
            <a:r>
              <a:rPr lang="fr-FR" sz="1100" dirty="0">
                <a:latin typeface="Arial"/>
                <a:ea typeface="Arial"/>
                <a:cs typeface="Arial"/>
                <a:sym typeface="Arial"/>
              </a:rPr>
              <a:t> (CO2) este </a:t>
            </a:r>
            <a:r>
              <a:rPr lang="fr-FR" sz="1100" dirty="0" err="1">
                <a:latin typeface="Arial"/>
                <a:ea typeface="Arial"/>
                <a:cs typeface="Arial"/>
                <a:sym typeface="Arial"/>
              </a:rPr>
              <a:t>probabil</a:t>
            </a:r>
            <a:r>
              <a:rPr lang="fr-FR" sz="1100" dirty="0">
                <a:latin typeface="Arial"/>
                <a:ea typeface="Arial"/>
                <a:cs typeface="Arial"/>
                <a:sym typeface="Arial"/>
              </a:rPr>
              <a:t> </a:t>
            </a:r>
            <a:r>
              <a:rPr lang="fr-FR" sz="1100" dirty="0" err="1">
                <a:latin typeface="Arial"/>
                <a:ea typeface="Arial"/>
                <a:cs typeface="Arial"/>
                <a:sym typeface="Arial"/>
              </a:rPr>
              <a:t>cel</a:t>
            </a:r>
            <a:r>
              <a:rPr lang="fr-FR" sz="1100" dirty="0">
                <a:latin typeface="Arial"/>
                <a:ea typeface="Arial"/>
                <a:cs typeface="Arial"/>
                <a:sym typeface="Arial"/>
              </a:rPr>
              <a:t> mai </a:t>
            </a:r>
            <a:r>
              <a:rPr lang="fr-FR" sz="1100" dirty="0" err="1">
                <a:latin typeface="Arial"/>
                <a:ea typeface="Arial"/>
                <a:cs typeface="Arial"/>
                <a:sym typeface="Arial"/>
              </a:rPr>
              <a:t>familiar</a:t>
            </a:r>
            <a:r>
              <a:rPr lang="fr-FR" sz="1100" dirty="0">
                <a:latin typeface="Arial"/>
                <a:ea typeface="Arial"/>
                <a:cs typeface="Arial"/>
                <a:sym typeface="Arial"/>
              </a:rPr>
              <a:t>, </a:t>
            </a:r>
            <a:r>
              <a:rPr lang="fr-FR" sz="1100" dirty="0" err="1">
                <a:latin typeface="Arial"/>
                <a:ea typeface="Arial"/>
                <a:cs typeface="Arial"/>
                <a:sym typeface="Arial"/>
              </a:rPr>
              <a:t>deoarece</a:t>
            </a:r>
            <a:r>
              <a:rPr lang="fr-FR" sz="1100" dirty="0">
                <a:latin typeface="Arial"/>
                <a:ea typeface="Arial"/>
                <a:cs typeface="Arial"/>
                <a:sym typeface="Arial"/>
              </a:rPr>
              <a:t> este </a:t>
            </a:r>
            <a:r>
              <a:rPr lang="fr-FR" sz="1100" dirty="0" err="1">
                <a:latin typeface="Arial"/>
                <a:ea typeface="Arial"/>
                <a:cs typeface="Arial"/>
                <a:sym typeface="Arial"/>
              </a:rPr>
              <a:t>cel</a:t>
            </a:r>
            <a:r>
              <a:rPr lang="fr-FR" sz="1100" dirty="0">
                <a:latin typeface="Arial"/>
                <a:ea typeface="Arial"/>
                <a:cs typeface="Arial"/>
                <a:sym typeface="Arial"/>
              </a:rPr>
              <a:t> mai bine </a:t>
            </a:r>
            <a:r>
              <a:rPr lang="fr-FR" sz="1100" dirty="0" err="1">
                <a:latin typeface="Arial"/>
                <a:ea typeface="Arial"/>
                <a:cs typeface="Arial"/>
                <a:sym typeface="Arial"/>
              </a:rPr>
              <a:t>cunoscut</a:t>
            </a:r>
            <a:r>
              <a:rPr lang="fr-FR" sz="1100" dirty="0">
                <a:latin typeface="Arial"/>
                <a:ea typeface="Arial"/>
                <a:cs typeface="Arial"/>
                <a:sym typeface="Arial"/>
              </a:rPr>
              <a:t>, </a:t>
            </a:r>
            <a:r>
              <a:rPr lang="fr-FR" sz="1100" dirty="0" err="1">
                <a:latin typeface="Arial"/>
                <a:ea typeface="Arial"/>
                <a:cs typeface="Arial"/>
                <a:sym typeface="Arial"/>
              </a:rPr>
              <a:t>însă</a:t>
            </a:r>
            <a:r>
              <a:rPr lang="fr-FR" sz="1100" dirty="0">
                <a:latin typeface="Arial"/>
                <a:ea typeface="Arial"/>
                <a:cs typeface="Arial"/>
                <a:sym typeface="Arial"/>
              </a:rPr>
              <a:t> nu este </a:t>
            </a:r>
            <a:r>
              <a:rPr lang="fr-FR" sz="1100" dirty="0" err="1">
                <a:latin typeface="Arial"/>
                <a:ea typeface="Arial"/>
                <a:cs typeface="Arial"/>
                <a:sym typeface="Arial"/>
              </a:rPr>
              <a:t>singurul</a:t>
            </a:r>
            <a:r>
              <a:rPr lang="fr-FR" sz="1100" dirty="0">
                <a:latin typeface="Arial"/>
                <a:ea typeface="Arial"/>
                <a:cs typeface="Arial"/>
                <a:sym typeface="Arial"/>
              </a:rPr>
              <a:t> GES. </a:t>
            </a:r>
            <a:r>
              <a:rPr lang="fr-FR" sz="1100" dirty="0" err="1">
                <a:latin typeface="Arial"/>
                <a:ea typeface="Arial"/>
                <a:cs typeface="Arial"/>
                <a:sym typeface="Arial"/>
              </a:rPr>
              <a:t>Protocolul</a:t>
            </a:r>
            <a:r>
              <a:rPr lang="fr-FR" sz="1100" dirty="0">
                <a:latin typeface="Arial"/>
                <a:ea typeface="Arial"/>
                <a:cs typeface="Arial"/>
                <a:sym typeface="Arial"/>
              </a:rPr>
              <a:t> de la Kyoto </a:t>
            </a:r>
            <a:r>
              <a:rPr lang="fr-FR" sz="1100" dirty="0" err="1">
                <a:latin typeface="Arial"/>
                <a:ea typeface="Arial"/>
                <a:cs typeface="Arial"/>
                <a:sym typeface="Arial"/>
              </a:rPr>
              <a:t>grupează</a:t>
            </a:r>
            <a:r>
              <a:rPr lang="fr-FR" sz="1100" dirty="0">
                <a:latin typeface="Arial"/>
                <a:ea typeface="Arial"/>
                <a:cs typeface="Arial"/>
                <a:sym typeface="Arial"/>
              </a:rPr>
              <a:t> </a:t>
            </a:r>
            <a:r>
              <a:rPr lang="fr-FR" sz="1100" dirty="0" err="1">
                <a:latin typeface="Arial"/>
                <a:ea typeface="Arial"/>
                <a:cs typeface="Arial"/>
                <a:sym typeface="Arial"/>
              </a:rPr>
              <a:t>următoarele</a:t>
            </a:r>
            <a:r>
              <a:rPr lang="fr-FR" sz="1100" dirty="0">
                <a:latin typeface="Arial"/>
                <a:ea typeface="Arial"/>
                <a:cs typeface="Arial"/>
                <a:sym typeface="Arial"/>
              </a:rPr>
              <a:t> gaze </a:t>
            </a:r>
            <a:r>
              <a:rPr lang="fr-FR" sz="1100" dirty="0" err="1">
                <a:latin typeface="Arial"/>
                <a:ea typeface="Arial"/>
                <a:cs typeface="Arial"/>
                <a:sym typeface="Arial"/>
              </a:rPr>
              <a:t>în</a:t>
            </a:r>
            <a:r>
              <a:rPr lang="fr-FR" sz="1100" dirty="0">
                <a:latin typeface="Arial"/>
                <a:ea typeface="Arial"/>
                <a:cs typeface="Arial"/>
                <a:sym typeface="Arial"/>
              </a:rPr>
              <a:t> </a:t>
            </a:r>
            <a:r>
              <a:rPr lang="fr-FR" sz="1100" dirty="0" err="1">
                <a:latin typeface="Arial"/>
                <a:ea typeface="Arial"/>
                <a:cs typeface="Arial"/>
                <a:sym typeface="Arial"/>
              </a:rPr>
              <a:t>categoria</a:t>
            </a:r>
            <a:r>
              <a:rPr lang="fr-FR" sz="1100" dirty="0">
                <a:latin typeface="Arial"/>
                <a:ea typeface="Arial"/>
                <a:cs typeface="Arial"/>
                <a:sym typeface="Arial"/>
              </a:rPr>
              <a:t> </a:t>
            </a:r>
            <a:r>
              <a:rPr lang="fr-FR" sz="1100" dirty="0" err="1">
                <a:latin typeface="Arial"/>
                <a:ea typeface="Arial"/>
                <a:cs typeface="Arial"/>
                <a:sym typeface="Arial"/>
              </a:rPr>
              <a:t>GES:Naturale</a:t>
            </a:r>
            <a:r>
              <a:rPr lang="fr-FR" sz="1100" dirty="0">
                <a:latin typeface="Arial"/>
                <a:ea typeface="Arial"/>
                <a:cs typeface="Arial"/>
                <a:sym typeface="Arial"/>
              </a:rPr>
              <a:t> - </a:t>
            </a:r>
            <a:r>
              <a:rPr lang="fr-FR" sz="1100" dirty="0" err="1">
                <a:latin typeface="Arial"/>
                <a:ea typeface="Arial"/>
                <a:cs typeface="Arial"/>
                <a:sym typeface="Arial"/>
              </a:rPr>
              <a:t>și</a:t>
            </a:r>
            <a:r>
              <a:rPr lang="fr-FR" sz="1100" dirty="0">
                <a:latin typeface="Arial"/>
                <a:ea typeface="Arial"/>
                <a:cs typeface="Arial"/>
                <a:sym typeface="Arial"/>
              </a:rPr>
              <a:t> </a:t>
            </a:r>
            <a:r>
              <a:rPr lang="fr-FR" sz="1100" dirty="0" err="1">
                <a:latin typeface="Arial"/>
                <a:ea typeface="Arial"/>
                <a:cs typeface="Arial"/>
                <a:sym typeface="Arial"/>
              </a:rPr>
              <a:t>prin</a:t>
            </a:r>
            <a:r>
              <a:rPr lang="fr-FR" sz="1100" dirty="0">
                <a:latin typeface="Arial"/>
                <a:ea typeface="Arial"/>
                <a:cs typeface="Arial"/>
                <a:sym typeface="Arial"/>
              </a:rPr>
              <a:t> </a:t>
            </a:r>
            <a:r>
              <a:rPr lang="fr-FR" sz="1100" dirty="0" err="1">
                <a:latin typeface="Arial"/>
                <a:ea typeface="Arial"/>
                <a:cs typeface="Arial"/>
                <a:sym typeface="Arial"/>
              </a:rPr>
              <a:t>naturale</a:t>
            </a:r>
            <a:r>
              <a:rPr lang="fr-FR" sz="1100" dirty="0">
                <a:latin typeface="Arial"/>
                <a:ea typeface="Arial"/>
                <a:cs typeface="Arial"/>
                <a:sym typeface="Arial"/>
              </a:rPr>
              <a:t> </a:t>
            </a:r>
            <a:r>
              <a:rPr lang="fr-FR" sz="1100" dirty="0" err="1">
                <a:latin typeface="Arial"/>
                <a:ea typeface="Arial"/>
                <a:cs typeface="Arial"/>
                <a:sym typeface="Arial"/>
              </a:rPr>
              <a:t>înțelegem</a:t>
            </a:r>
            <a:r>
              <a:rPr lang="fr-FR" sz="1100" dirty="0">
                <a:latin typeface="Arial"/>
                <a:ea typeface="Arial"/>
                <a:cs typeface="Arial"/>
                <a:sym typeface="Arial"/>
              </a:rPr>
              <a:t> </a:t>
            </a:r>
            <a:r>
              <a:rPr lang="fr-FR" sz="1100" dirty="0" err="1">
                <a:latin typeface="Arial"/>
                <a:ea typeface="Arial"/>
                <a:cs typeface="Arial"/>
                <a:sym typeface="Arial"/>
              </a:rPr>
              <a:t>că</a:t>
            </a:r>
            <a:r>
              <a:rPr lang="fr-FR" sz="1100" dirty="0">
                <a:latin typeface="Arial"/>
                <a:ea typeface="Arial"/>
                <a:cs typeface="Arial"/>
                <a:sym typeface="Arial"/>
              </a:rPr>
              <a:t> </a:t>
            </a:r>
            <a:r>
              <a:rPr lang="fr-FR" sz="1100" dirty="0" err="1">
                <a:latin typeface="Arial"/>
                <a:ea typeface="Arial"/>
                <a:cs typeface="Arial"/>
                <a:sym typeface="Arial"/>
              </a:rPr>
              <a:t>acestea</a:t>
            </a:r>
            <a:r>
              <a:rPr lang="fr-FR" sz="1100" dirty="0">
                <a:latin typeface="Arial"/>
                <a:ea typeface="Arial"/>
                <a:cs typeface="Arial"/>
                <a:sym typeface="Arial"/>
              </a:rPr>
              <a:t> </a:t>
            </a:r>
            <a:r>
              <a:rPr lang="fr-FR" sz="1100" dirty="0" err="1">
                <a:latin typeface="Arial"/>
                <a:ea typeface="Arial"/>
                <a:cs typeface="Arial"/>
                <a:sym typeface="Arial"/>
              </a:rPr>
              <a:t>există</a:t>
            </a:r>
            <a:r>
              <a:rPr lang="fr-FR" sz="1100" dirty="0">
                <a:latin typeface="Arial"/>
                <a:ea typeface="Arial"/>
                <a:cs typeface="Arial"/>
                <a:sym typeface="Arial"/>
              </a:rPr>
              <a:t> </a:t>
            </a:r>
            <a:r>
              <a:rPr lang="fr-FR" sz="1100" dirty="0" err="1">
                <a:latin typeface="Arial"/>
                <a:ea typeface="Arial"/>
                <a:cs typeface="Arial"/>
                <a:sym typeface="Arial"/>
              </a:rPr>
              <a:t>în</a:t>
            </a:r>
            <a:r>
              <a:rPr lang="fr-FR" sz="1100" dirty="0">
                <a:latin typeface="Arial"/>
                <a:ea typeface="Arial"/>
                <a:cs typeface="Arial"/>
                <a:sym typeface="Arial"/>
              </a:rPr>
              <a:t> mod </a:t>
            </a:r>
            <a:r>
              <a:rPr lang="fr-FR" sz="1100" dirty="0" err="1">
                <a:latin typeface="Arial"/>
                <a:ea typeface="Arial"/>
                <a:cs typeface="Arial"/>
                <a:sym typeface="Arial"/>
              </a:rPr>
              <a:t>natural</a:t>
            </a:r>
            <a:r>
              <a:rPr lang="fr-FR" sz="1100" dirty="0">
                <a:latin typeface="Arial"/>
                <a:ea typeface="Arial"/>
                <a:cs typeface="Arial"/>
                <a:sym typeface="Arial"/>
              </a:rPr>
              <a:t> </a:t>
            </a:r>
            <a:r>
              <a:rPr lang="fr-FR" sz="1100" dirty="0" err="1">
                <a:latin typeface="Arial"/>
                <a:ea typeface="Arial"/>
                <a:cs typeface="Arial"/>
                <a:sym typeface="Arial"/>
              </a:rPr>
              <a:t>în</a:t>
            </a:r>
            <a:r>
              <a:rPr lang="fr-FR" sz="1100" dirty="0">
                <a:latin typeface="Arial"/>
                <a:ea typeface="Arial"/>
                <a:cs typeface="Arial"/>
                <a:sym typeface="Arial"/>
              </a:rPr>
              <a:t> </a:t>
            </a:r>
            <a:r>
              <a:rPr lang="fr-FR" sz="1100" dirty="0" err="1">
                <a:latin typeface="Arial"/>
                <a:ea typeface="Arial"/>
                <a:cs typeface="Arial"/>
                <a:sym typeface="Arial"/>
              </a:rPr>
              <a:t>atmosferă</a:t>
            </a:r>
            <a:r>
              <a:rPr lang="fr-FR" sz="1100" dirty="0">
                <a:latin typeface="Arial"/>
                <a:ea typeface="Arial"/>
                <a:cs typeface="Arial"/>
                <a:sym typeface="Arial"/>
              </a:rPr>
              <a:t> </a:t>
            </a:r>
            <a:r>
              <a:rPr lang="fr-FR" sz="1100" dirty="0" err="1">
                <a:latin typeface="Arial"/>
                <a:ea typeface="Arial"/>
                <a:cs typeface="Arial"/>
                <a:sym typeface="Arial"/>
              </a:rPr>
              <a:t>și</a:t>
            </a:r>
            <a:r>
              <a:rPr lang="fr-FR" sz="1100" dirty="0">
                <a:latin typeface="Arial"/>
                <a:ea typeface="Arial"/>
                <a:cs typeface="Arial"/>
                <a:sym typeface="Arial"/>
              </a:rPr>
              <a:t> provin </a:t>
            </a:r>
            <a:r>
              <a:rPr lang="fr-FR" sz="1100" dirty="0" err="1">
                <a:latin typeface="Arial"/>
                <a:ea typeface="Arial"/>
                <a:cs typeface="Arial"/>
                <a:sym typeface="Arial"/>
              </a:rPr>
              <a:t>din</a:t>
            </a:r>
            <a:r>
              <a:rPr lang="fr-FR" sz="1100" dirty="0">
                <a:latin typeface="Arial"/>
                <a:ea typeface="Arial"/>
                <a:cs typeface="Arial"/>
                <a:sym typeface="Arial"/>
              </a:rPr>
              <a:t> </a:t>
            </a:r>
            <a:r>
              <a:rPr lang="fr-FR" sz="1100" dirty="0" err="1">
                <a:latin typeface="Arial"/>
                <a:ea typeface="Arial"/>
                <a:cs typeface="Arial"/>
                <a:sym typeface="Arial"/>
              </a:rPr>
              <a:t>medii</a:t>
            </a:r>
            <a:r>
              <a:rPr lang="fr-FR" sz="1100" dirty="0">
                <a:latin typeface="Arial"/>
                <a:ea typeface="Arial"/>
                <a:cs typeface="Arial"/>
                <a:sym typeface="Arial"/>
              </a:rPr>
              <a:t> </a:t>
            </a:r>
            <a:r>
              <a:rPr lang="fr-FR" sz="1100" dirty="0" err="1">
                <a:latin typeface="Arial"/>
                <a:ea typeface="Arial"/>
                <a:cs typeface="Arial"/>
                <a:sym typeface="Arial"/>
              </a:rPr>
              <a:t>naturale</a:t>
            </a:r>
            <a:r>
              <a:rPr lang="fr-FR" sz="1100" dirty="0">
                <a:latin typeface="Arial"/>
                <a:ea typeface="Arial"/>
                <a:cs typeface="Arial"/>
                <a:sym typeface="Arial"/>
              </a:rPr>
              <a:t>/</a:t>
            </a:r>
            <a:r>
              <a:rPr lang="fr-FR" sz="1100" dirty="0" err="1">
                <a:latin typeface="Arial"/>
                <a:ea typeface="Arial"/>
                <a:cs typeface="Arial"/>
                <a:sym typeface="Arial"/>
              </a:rPr>
              <a:t>antropogene</a:t>
            </a:r>
            <a:r>
              <a:rPr lang="fr-FR" sz="1100" dirty="0">
                <a:latin typeface="Arial"/>
                <a:ea typeface="Arial"/>
                <a:cs typeface="Arial"/>
                <a:sym typeface="Arial"/>
              </a:rPr>
              <a:t>: </a:t>
            </a:r>
            <a:r>
              <a:rPr lang="fr-FR" sz="1100" dirty="0" err="1">
                <a:latin typeface="Arial"/>
                <a:ea typeface="Arial"/>
                <a:cs typeface="Arial"/>
                <a:sym typeface="Arial"/>
              </a:rPr>
              <a:t>Dioxidul</a:t>
            </a:r>
            <a:r>
              <a:rPr lang="fr-FR" sz="1100" dirty="0">
                <a:latin typeface="Arial"/>
                <a:ea typeface="Arial"/>
                <a:cs typeface="Arial"/>
                <a:sym typeface="Arial"/>
              </a:rPr>
              <a:t> de </a:t>
            </a:r>
            <a:r>
              <a:rPr lang="fr-FR" sz="1100" dirty="0" err="1">
                <a:latin typeface="Arial"/>
                <a:ea typeface="Arial"/>
                <a:cs typeface="Arial"/>
                <a:sym typeface="Arial"/>
              </a:rPr>
              <a:t>carbon</a:t>
            </a:r>
            <a:r>
              <a:rPr lang="fr-FR" sz="1100" dirty="0">
                <a:latin typeface="Arial"/>
                <a:ea typeface="Arial"/>
                <a:cs typeface="Arial"/>
                <a:sym typeface="Arial"/>
              </a:rPr>
              <a:t> (CO2), </a:t>
            </a:r>
            <a:r>
              <a:rPr lang="fr-FR" sz="1100" dirty="0" err="1">
                <a:latin typeface="Arial"/>
                <a:ea typeface="Arial"/>
                <a:cs typeface="Arial"/>
                <a:sym typeface="Arial"/>
              </a:rPr>
              <a:t>Metanul</a:t>
            </a:r>
            <a:r>
              <a:rPr lang="fr-FR" sz="1100" dirty="0">
                <a:latin typeface="Arial"/>
                <a:ea typeface="Arial"/>
                <a:cs typeface="Arial"/>
                <a:sym typeface="Arial"/>
              </a:rPr>
              <a:t> (CH4), </a:t>
            </a:r>
            <a:r>
              <a:rPr lang="fr-FR" sz="1100" dirty="0" err="1">
                <a:latin typeface="Arial"/>
                <a:ea typeface="Arial"/>
                <a:cs typeface="Arial"/>
                <a:sym typeface="Arial"/>
              </a:rPr>
              <a:t>Oxidul</a:t>
            </a:r>
            <a:r>
              <a:rPr lang="fr-FR" sz="1100" dirty="0">
                <a:latin typeface="Arial"/>
                <a:ea typeface="Arial"/>
                <a:cs typeface="Arial"/>
                <a:sym typeface="Arial"/>
              </a:rPr>
              <a:t> de </a:t>
            </a:r>
            <a:r>
              <a:rPr lang="fr-FR" sz="1100" dirty="0" err="1">
                <a:latin typeface="Arial"/>
                <a:ea typeface="Arial"/>
                <a:cs typeface="Arial"/>
                <a:sym typeface="Arial"/>
              </a:rPr>
              <a:t>azot</a:t>
            </a:r>
            <a:r>
              <a:rPr lang="fr-FR" sz="1100" dirty="0">
                <a:latin typeface="Arial"/>
                <a:ea typeface="Arial"/>
                <a:cs typeface="Arial"/>
                <a:sym typeface="Arial"/>
              </a:rPr>
              <a:t> (NH2); </a:t>
            </a:r>
            <a:r>
              <a:rPr lang="fr-FR" sz="1100" dirty="0" err="1">
                <a:latin typeface="Arial"/>
                <a:ea typeface="Arial"/>
                <a:cs typeface="Arial"/>
                <a:sym typeface="Arial"/>
              </a:rPr>
              <a:t>Sintetice</a:t>
            </a:r>
            <a:r>
              <a:rPr lang="fr-FR" sz="1100" dirty="0">
                <a:latin typeface="Arial"/>
                <a:ea typeface="Arial"/>
                <a:cs typeface="Arial"/>
                <a:sym typeface="Arial"/>
              </a:rPr>
              <a:t> - </a:t>
            </a:r>
            <a:r>
              <a:rPr lang="fr-FR" sz="1100" dirty="0" err="1">
                <a:latin typeface="Arial"/>
                <a:ea typeface="Arial"/>
                <a:cs typeface="Arial"/>
                <a:sym typeface="Arial"/>
              </a:rPr>
              <a:t>create</a:t>
            </a:r>
            <a:r>
              <a:rPr lang="fr-FR" sz="1100" dirty="0">
                <a:latin typeface="Arial"/>
                <a:ea typeface="Arial"/>
                <a:cs typeface="Arial"/>
                <a:sym typeface="Arial"/>
              </a:rPr>
              <a:t> de </a:t>
            </a:r>
            <a:r>
              <a:rPr lang="fr-FR" sz="1100" dirty="0" err="1">
                <a:latin typeface="Arial"/>
                <a:ea typeface="Arial"/>
                <a:cs typeface="Arial"/>
                <a:sym typeface="Arial"/>
              </a:rPr>
              <a:t>noi</a:t>
            </a:r>
            <a:r>
              <a:rPr lang="fr-FR" sz="1100" dirty="0">
                <a:latin typeface="Arial"/>
                <a:ea typeface="Arial"/>
                <a:cs typeface="Arial"/>
                <a:sym typeface="Arial"/>
              </a:rPr>
              <a:t>: HFCS - </a:t>
            </a:r>
            <a:r>
              <a:rPr lang="fr-FR" sz="1100" dirty="0" err="1">
                <a:latin typeface="Arial"/>
                <a:ea typeface="Arial"/>
                <a:cs typeface="Arial"/>
                <a:sym typeface="Arial"/>
              </a:rPr>
              <a:t>Hidrofluorocarburi</a:t>
            </a:r>
            <a:r>
              <a:rPr lang="fr-FR" sz="1100" dirty="0">
                <a:latin typeface="Arial"/>
                <a:ea typeface="Arial"/>
                <a:cs typeface="Arial"/>
                <a:sym typeface="Arial"/>
              </a:rPr>
              <a:t>, PFCS - </a:t>
            </a:r>
            <a:r>
              <a:rPr lang="fr-FR" sz="1100" dirty="0" err="1">
                <a:latin typeface="Arial"/>
                <a:ea typeface="Arial"/>
                <a:cs typeface="Arial"/>
                <a:sym typeface="Arial"/>
              </a:rPr>
              <a:t>Perfluorocarburi</a:t>
            </a:r>
            <a:r>
              <a:rPr lang="fr-FR" sz="1100" dirty="0">
                <a:latin typeface="Arial"/>
                <a:ea typeface="Arial"/>
                <a:cs typeface="Arial"/>
                <a:sym typeface="Arial"/>
              </a:rPr>
              <a:t>, SF6 - </a:t>
            </a:r>
            <a:r>
              <a:rPr lang="fr-FR" sz="1100" dirty="0" err="1">
                <a:latin typeface="Arial"/>
                <a:ea typeface="Arial"/>
                <a:cs typeface="Arial"/>
                <a:sym typeface="Arial"/>
              </a:rPr>
              <a:t>Hexafluorură</a:t>
            </a:r>
            <a:r>
              <a:rPr lang="fr-FR" sz="1100" dirty="0">
                <a:latin typeface="Arial"/>
                <a:ea typeface="Arial"/>
                <a:cs typeface="Arial"/>
                <a:sym typeface="Arial"/>
              </a:rPr>
              <a:t> de </a:t>
            </a:r>
            <a:r>
              <a:rPr lang="fr-FR" sz="1100" dirty="0" err="1">
                <a:latin typeface="Arial"/>
                <a:ea typeface="Arial"/>
                <a:cs typeface="Arial"/>
                <a:sym typeface="Arial"/>
              </a:rPr>
              <a:t>sulf</a:t>
            </a:r>
            <a:r>
              <a:rPr lang="fr-FR" sz="1100" dirty="0">
                <a:latin typeface="Arial"/>
                <a:ea typeface="Arial"/>
                <a:cs typeface="Arial"/>
                <a:sym typeface="Arial"/>
              </a:rPr>
              <a:t>.</a:t>
            </a:r>
            <a:endParaRPr dirty="0"/>
          </a:p>
        </p:txBody>
      </p:sp>
      <p:sp>
        <p:nvSpPr>
          <p:cNvPr id="268" name="Google Shape;268;gfb1fed1f86_0_6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None/>
            </a:pPr>
            <a:r>
              <a:rPr lang="fr-FR" sz="1100" dirty="0">
                <a:latin typeface="Arial"/>
                <a:ea typeface="Arial"/>
                <a:cs typeface="Arial"/>
                <a:sym typeface="Arial"/>
              </a:rPr>
              <a:t>GES provin </a:t>
            </a:r>
            <a:r>
              <a:rPr lang="fr-FR" sz="1100" dirty="0" err="1">
                <a:latin typeface="Arial"/>
                <a:ea typeface="Arial"/>
                <a:cs typeface="Arial"/>
                <a:sym typeface="Arial"/>
              </a:rPr>
              <a:t>dintr</a:t>
            </a:r>
            <a:r>
              <a:rPr lang="fr-FR" sz="1100" dirty="0">
                <a:latin typeface="Arial"/>
                <a:ea typeface="Arial"/>
                <a:cs typeface="Arial"/>
                <a:sym typeface="Arial"/>
              </a:rPr>
              <a:t>-o </a:t>
            </a:r>
            <a:r>
              <a:rPr lang="fr-FR" sz="1100" dirty="0" err="1">
                <a:latin typeface="Arial"/>
                <a:ea typeface="Arial"/>
                <a:cs typeface="Arial"/>
                <a:sym typeface="Arial"/>
              </a:rPr>
              <a:t>gamă</a:t>
            </a:r>
            <a:r>
              <a:rPr lang="fr-FR" sz="1100" dirty="0">
                <a:latin typeface="Arial"/>
                <a:ea typeface="Arial"/>
                <a:cs typeface="Arial"/>
                <a:sym typeface="Arial"/>
              </a:rPr>
              <a:t> </a:t>
            </a:r>
            <a:r>
              <a:rPr lang="fr-FR" sz="1100" dirty="0" err="1">
                <a:latin typeface="Arial"/>
                <a:ea typeface="Arial"/>
                <a:cs typeface="Arial"/>
                <a:sym typeface="Arial"/>
              </a:rPr>
              <a:t>largă</a:t>
            </a:r>
            <a:r>
              <a:rPr lang="fr-FR" sz="1100" dirty="0">
                <a:latin typeface="Arial"/>
                <a:ea typeface="Arial"/>
                <a:cs typeface="Arial"/>
                <a:sym typeface="Arial"/>
              </a:rPr>
              <a:t> de </a:t>
            </a:r>
            <a:r>
              <a:rPr lang="fr-FR" sz="1100" dirty="0" err="1">
                <a:latin typeface="Arial"/>
                <a:ea typeface="Arial"/>
                <a:cs typeface="Arial"/>
                <a:sym typeface="Arial"/>
              </a:rPr>
              <a:t>surse</a:t>
            </a:r>
            <a:r>
              <a:rPr lang="fr-FR" sz="1100" dirty="0">
                <a:latin typeface="Arial"/>
                <a:ea typeface="Arial"/>
                <a:cs typeface="Arial"/>
                <a:sym typeface="Arial"/>
              </a:rPr>
              <a:t>. </a:t>
            </a:r>
            <a:r>
              <a:rPr lang="fr-FR" sz="1100" dirty="0" err="1">
                <a:latin typeface="Arial"/>
                <a:ea typeface="Arial"/>
                <a:cs typeface="Arial"/>
                <a:sym typeface="Arial"/>
              </a:rPr>
              <a:t>Dioxidul</a:t>
            </a:r>
            <a:r>
              <a:rPr lang="fr-FR" sz="1100" dirty="0">
                <a:latin typeface="Arial"/>
                <a:ea typeface="Arial"/>
                <a:cs typeface="Arial"/>
                <a:sym typeface="Arial"/>
              </a:rPr>
              <a:t> de </a:t>
            </a:r>
            <a:r>
              <a:rPr lang="fr-FR" sz="1100" dirty="0" err="1">
                <a:latin typeface="Arial"/>
                <a:ea typeface="Arial"/>
                <a:cs typeface="Arial"/>
                <a:sym typeface="Arial"/>
              </a:rPr>
              <a:t>carbon</a:t>
            </a:r>
            <a:r>
              <a:rPr lang="fr-FR" sz="1100" dirty="0">
                <a:latin typeface="Arial"/>
                <a:ea typeface="Arial"/>
                <a:cs typeface="Arial"/>
                <a:sym typeface="Arial"/>
              </a:rPr>
              <a:t> este </a:t>
            </a:r>
            <a:r>
              <a:rPr lang="fr-FR" sz="1100" dirty="0" err="1">
                <a:latin typeface="Arial"/>
                <a:ea typeface="Arial"/>
                <a:cs typeface="Arial"/>
                <a:sym typeface="Arial"/>
              </a:rPr>
              <a:t>cel</a:t>
            </a:r>
            <a:r>
              <a:rPr lang="fr-FR" sz="1100" dirty="0">
                <a:latin typeface="Arial"/>
                <a:ea typeface="Arial"/>
                <a:cs typeface="Arial"/>
                <a:sym typeface="Arial"/>
              </a:rPr>
              <a:t> mai </a:t>
            </a:r>
            <a:r>
              <a:rPr lang="fr-FR" sz="1100" dirty="0" err="1">
                <a:latin typeface="Arial"/>
                <a:ea typeface="Arial"/>
                <a:cs typeface="Arial"/>
                <a:sym typeface="Arial"/>
              </a:rPr>
              <a:t>răspândit</a:t>
            </a:r>
            <a:r>
              <a:rPr lang="fr-FR" sz="1100" dirty="0">
                <a:latin typeface="Arial"/>
                <a:ea typeface="Arial"/>
                <a:cs typeface="Arial"/>
                <a:sym typeface="Arial"/>
              </a:rPr>
              <a:t> </a:t>
            </a:r>
            <a:r>
              <a:rPr lang="fr-FR" sz="1100" dirty="0" err="1">
                <a:latin typeface="Arial"/>
                <a:ea typeface="Arial"/>
                <a:cs typeface="Arial"/>
                <a:sym typeface="Arial"/>
              </a:rPr>
              <a:t>în</a:t>
            </a:r>
            <a:r>
              <a:rPr lang="fr-FR" sz="1100" dirty="0">
                <a:latin typeface="Arial"/>
                <a:ea typeface="Arial"/>
                <a:cs typeface="Arial"/>
                <a:sym typeface="Arial"/>
              </a:rPr>
              <a:t> </a:t>
            </a:r>
            <a:r>
              <a:rPr lang="fr-FR" sz="1100" dirty="0" err="1">
                <a:latin typeface="Arial"/>
                <a:ea typeface="Arial"/>
                <a:cs typeface="Arial"/>
                <a:sym typeface="Arial"/>
              </a:rPr>
              <a:t>atmosferă</a:t>
            </a:r>
            <a:r>
              <a:rPr lang="fr-FR" sz="1100" dirty="0">
                <a:latin typeface="Arial"/>
                <a:ea typeface="Arial"/>
                <a:cs typeface="Arial"/>
                <a:sym typeface="Arial"/>
              </a:rPr>
              <a:t> </a:t>
            </a:r>
            <a:r>
              <a:rPr lang="fr-FR" sz="1100" dirty="0" err="1">
                <a:latin typeface="Arial"/>
                <a:ea typeface="Arial"/>
                <a:cs typeface="Arial"/>
                <a:sym typeface="Arial"/>
              </a:rPr>
              <a:t>și</a:t>
            </a:r>
            <a:r>
              <a:rPr lang="fr-FR" sz="1100" dirty="0">
                <a:latin typeface="Arial"/>
                <a:ea typeface="Arial"/>
                <a:cs typeface="Arial"/>
                <a:sym typeface="Arial"/>
              </a:rPr>
              <a:t> provine </a:t>
            </a:r>
            <a:r>
              <a:rPr lang="fr-FR" sz="1100" dirty="0" err="1">
                <a:latin typeface="Arial"/>
                <a:ea typeface="Arial"/>
                <a:cs typeface="Arial"/>
                <a:sym typeface="Arial"/>
              </a:rPr>
              <a:t>în</a:t>
            </a:r>
            <a:r>
              <a:rPr lang="fr-FR" sz="1100" dirty="0">
                <a:latin typeface="Arial"/>
                <a:ea typeface="Arial"/>
                <a:cs typeface="Arial"/>
                <a:sym typeface="Arial"/>
              </a:rPr>
              <a:t> principal </a:t>
            </a:r>
            <a:r>
              <a:rPr lang="fr-FR" sz="1100" dirty="0" err="1">
                <a:latin typeface="Arial"/>
                <a:ea typeface="Arial"/>
                <a:cs typeface="Arial"/>
                <a:sym typeface="Arial"/>
              </a:rPr>
              <a:t>din</a:t>
            </a:r>
            <a:r>
              <a:rPr lang="fr-FR" sz="1100" dirty="0">
                <a:latin typeface="Arial"/>
                <a:ea typeface="Arial"/>
                <a:cs typeface="Arial"/>
                <a:sym typeface="Arial"/>
              </a:rPr>
              <a:t> </a:t>
            </a:r>
            <a:r>
              <a:rPr lang="fr-FR" sz="1100" dirty="0" err="1">
                <a:latin typeface="Arial"/>
                <a:ea typeface="Arial"/>
                <a:cs typeface="Arial"/>
                <a:sym typeface="Arial"/>
              </a:rPr>
              <a:t>arderea</a:t>
            </a:r>
            <a:r>
              <a:rPr lang="fr-FR" sz="1100" dirty="0">
                <a:latin typeface="Arial"/>
                <a:ea typeface="Arial"/>
                <a:cs typeface="Arial"/>
                <a:sym typeface="Arial"/>
              </a:rPr>
              <a:t> </a:t>
            </a:r>
            <a:r>
              <a:rPr lang="fr-FR" sz="1100" dirty="0" err="1">
                <a:latin typeface="Arial"/>
                <a:ea typeface="Arial"/>
                <a:cs typeface="Arial"/>
                <a:sym typeface="Arial"/>
              </a:rPr>
              <a:t>combustibililor</a:t>
            </a:r>
            <a:r>
              <a:rPr lang="fr-FR" sz="1100" dirty="0">
                <a:latin typeface="Arial"/>
                <a:ea typeface="Arial"/>
                <a:cs typeface="Arial"/>
                <a:sym typeface="Arial"/>
              </a:rPr>
              <a:t> </a:t>
            </a:r>
            <a:r>
              <a:rPr lang="fr-FR" sz="1100" dirty="0" err="1">
                <a:latin typeface="Arial"/>
                <a:ea typeface="Arial"/>
                <a:cs typeface="Arial"/>
                <a:sym typeface="Arial"/>
              </a:rPr>
              <a:t>fosili</a:t>
            </a:r>
            <a:r>
              <a:rPr lang="fr-FR" sz="1100" dirty="0">
                <a:latin typeface="Arial"/>
                <a:ea typeface="Arial"/>
                <a:cs typeface="Arial"/>
                <a:sym typeface="Arial"/>
              </a:rPr>
              <a:t> </a:t>
            </a:r>
            <a:r>
              <a:rPr lang="fr-FR" sz="1100" dirty="0" err="1">
                <a:latin typeface="Arial"/>
                <a:ea typeface="Arial"/>
                <a:cs typeface="Arial"/>
                <a:sym typeface="Arial"/>
              </a:rPr>
              <a:t>în</a:t>
            </a:r>
            <a:r>
              <a:rPr lang="fr-FR" sz="1100" dirty="0">
                <a:latin typeface="Arial"/>
                <a:ea typeface="Arial"/>
                <a:cs typeface="Arial"/>
                <a:sym typeface="Arial"/>
              </a:rPr>
              <a:t> </a:t>
            </a:r>
            <a:r>
              <a:rPr lang="fr-FR" sz="1100" dirty="0" err="1">
                <a:latin typeface="Arial"/>
                <a:ea typeface="Arial"/>
                <a:cs typeface="Arial"/>
                <a:sym typeface="Arial"/>
              </a:rPr>
              <a:t>transporturi</a:t>
            </a:r>
            <a:r>
              <a:rPr lang="fr-FR" sz="1100" dirty="0">
                <a:latin typeface="Arial"/>
                <a:ea typeface="Arial"/>
                <a:cs typeface="Arial"/>
                <a:sym typeface="Arial"/>
              </a:rPr>
              <a:t> </a:t>
            </a:r>
            <a:r>
              <a:rPr lang="fr-FR" sz="1100" dirty="0" err="1">
                <a:latin typeface="Arial"/>
                <a:ea typeface="Arial"/>
                <a:cs typeface="Arial"/>
                <a:sym typeface="Arial"/>
              </a:rPr>
              <a:t>și</a:t>
            </a:r>
            <a:r>
              <a:rPr lang="fr-FR" sz="1100" dirty="0">
                <a:latin typeface="Arial"/>
                <a:ea typeface="Arial"/>
                <a:cs typeface="Arial"/>
                <a:sym typeface="Arial"/>
              </a:rPr>
              <a:t> </a:t>
            </a:r>
            <a:r>
              <a:rPr lang="fr-FR" sz="1100" dirty="0" err="1">
                <a:latin typeface="Arial"/>
                <a:ea typeface="Arial"/>
                <a:cs typeface="Arial"/>
                <a:sym typeface="Arial"/>
              </a:rPr>
              <a:t>în</a:t>
            </a:r>
            <a:r>
              <a:rPr lang="fr-FR" sz="1100" dirty="0">
                <a:latin typeface="Arial"/>
                <a:ea typeface="Arial"/>
                <a:cs typeface="Arial"/>
                <a:sym typeface="Arial"/>
              </a:rPr>
              <a:t> </a:t>
            </a:r>
            <a:r>
              <a:rPr lang="fr-FR" sz="1100" dirty="0" err="1">
                <a:latin typeface="Arial"/>
                <a:ea typeface="Arial"/>
                <a:cs typeface="Arial"/>
                <a:sym typeface="Arial"/>
              </a:rPr>
              <a:t>procesele</a:t>
            </a:r>
            <a:r>
              <a:rPr lang="fr-FR" sz="1100" dirty="0">
                <a:latin typeface="Arial"/>
                <a:ea typeface="Arial"/>
                <a:cs typeface="Arial"/>
                <a:sym typeface="Arial"/>
              </a:rPr>
              <a:t> </a:t>
            </a:r>
            <a:r>
              <a:rPr lang="fr-FR" sz="1100" dirty="0" err="1">
                <a:latin typeface="Arial"/>
                <a:ea typeface="Arial"/>
                <a:cs typeface="Arial"/>
                <a:sym typeface="Arial"/>
              </a:rPr>
              <a:t>industriale</a:t>
            </a:r>
            <a:r>
              <a:rPr lang="fr-FR" sz="1100" dirty="0">
                <a:latin typeface="Arial"/>
                <a:ea typeface="Arial"/>
                <a:cs typeface="Arial"/>
                <a:sym typeface="Arial"/>
              </a:rPr>
              <a:t>, </a:t>
            </a:r>
            <a:r>
              <a:rPr lang="fr-FR" sz="1100" dirty="0" err="1">
                <a:latin typeface="Arial"/>
                <a:ea typeface="Arial"/>
                <a:cs typeface="Arial"/>
                <a:sym typeface="Arial"/>
              </a:rPr>
              <a:t>precum</a:t>
            </a:r>
            <a:r>
              <a:rPr lang="fr-FR" sz="1100" dirty="0">
                <a:latin typeface="Arial"/>
                <a:ea typeface="Arial"/>
                <a:cs typeface="Arial"/>
                <a:sym typeface="Arial"/>
              </a:rPr>
              <a:t> </a:t>
            </a:r>
            <a:r>
              <a:rPr lang="fr-FR" sz="1100" dirty="0" err="1">
                <a:latin typeface="Arial"/>
                <a:ea typeface="Arial"/>
                <a:cs typeface="Arial"/>
                <a:sym typeface="Arial"/>
              </a:rPr>
              <a:t>și</a:t>
            </a:r>
            <a:r>
              <a:rPr lang="fr-FR" sz="1100" dirty="0">
                <a:latin typeface="Arial"/>
                <a:ea typeface="Arial"/>
                <a:cs typeface="Arial"/>
                <a:sym typeface="Arial"/>
              </a:rPr>
              <a:t> </a:t>
            </a:r>
            <a:r>
              <a:rPr lang="fr-FR" sz="1100" dirty="0" err="1">
                <a:latin typeface="Arial"/>
                <a:ea typeface="Arial"/>
                <a:cs typeface="Arial"/>
                <a:sym typeface="Arial"/>
              </a:rPr>
              <a:t>din</a:t>
            </a:r>
            <a:r>
              <a:rPr lang="fr-FR" sz="1100" dirty="0">
                <a:latin typeface="Arial"/>
                <a:ea typeface="Arial"/>
                <a:cs typeface="Arial"/>
                <a:sym typeface="Arial"/>
              </a:rPr>
              <a:t> </a:t>
            </a:r>
            <a:r>
              <a:rPr lang="fr-FR" sz="1100" dirty="0" err="1">
                <a:latin typeface="Arial"/>
                <a:ea typeface="Arial"/>
                <a:cs typeface="Arial"/>
                <a:sym typeface="Arial"/>
              </a:rPr>
              <a:t>păduri</a:t>
            </a:r>
            <a:r>
              <a:rPr lang="fr-FR" sz="1100" dirty="0">
                <a:latin typeface="Arial"/>
                <a:ea typeface="Arial"/>
                <a:cs typeface="Arial"/>
                <a:sym typeface="Arial"/>
              </a:rPr>
              <a:t> </a:t>
            </a:r>
            <a:r>
              <a:rPr lang="fr-FR" sz="1100" dirty="0" err="1">
                <a:latin typeface="Arial"/>
                <a:ea typeface="Arial"/>
                <a:cs typeface="Arial"/>
                <a:sym typeface="Arial"/>
              </a:rPr>
              <a:t>și</a:t>
            </a:r>
            <a:r>
              <a:rPr lang="fr-FR" sz="1100" dirty="0">
                <a:latin typeface="Arial"/>
                <a:ea typeface="Arial"/>
                <a:cs typeface="Arial"/>
                <a:sym typeface="Arial"/>
              </a:rPr>
              <a:t> </a:t>
            </a:r>
            <a:r>
              <a:rPr lang="fr-FR" sz="1100" dirty="0" err="1">
                <a:latin typeface="Arial"/>
                <a:ea typeface="Arial"/>
                <a:cs typeface="Arial"/>
                <a:sym typeface="Arial"/>
              </a:rPr>
              <a:t>alte</a:t>
            </a:r>
            <a:r>
              <a:rPr lang="fr-FR" sz="1100" dirty="0">
                <a:latin typeface="Arial"/>
                <a:ea typeface="Arial"/>
                <a:cs typeface="Arial"/>
                <a:sym typeface="Arial"/>
              </a:rPr>
              <a:t> </a:t>
            </a:r>
            <a:r>
              <a:rPr lang="fr-FR" sz="1100" dirty="0" err="1">
                <a:latin typeface="Arial"/>
                <a:ea typeface="Arial"/>
                <a:cs typeface="Arial"/>
                <a:sym typeface="Arial"/>
              </a:rPr>
              <a:t>utilizări</a:t>
            </a:r>
            <a:r>
              <a:rPr lang="fr-FR" sz="1100" dirty="0">
                <a:latin typeface="Arial"/>
                <a:ea typeface="Arial"/>
                <a:cs typeface="Arial"/>
                <a:sym typeface="Arial"/>
              </a:rPr>
              <a:t> ale </a:t>
            </a:r>
            <a:r>
              <a:rPr lang="fr-FR" sz="1100" dirty="0" err="1">
                <a:latin typeface="Arial"/>
                <a:ea typeface="Arial"/>
                <a:cs typeface="Arial"/>
                <a:sym typeface="Arial"/>
              </a:rPr>
              <a:t>terenurilor</a:t>
            </a:r>
            <a:r>
              <a:rPr lang="fr-FR" sz="1100" dirty="0">
                <a:latin typeface="Arial"/>
                <a:ea typeface="Arial"/>
                <a:cs typeface="Arial"/>
                <a:sym typeface="Arial"/>
              </a:rPr>
              <a:t> (cum </a:t>
            </a:r>
            <a:r>
              <a:rPr lang="fr-FR" sz="1100" dirty="0" err="1">
                <a:latin typeface="Arial"/>
                <a:ea typeface="Arial"/>
                <a:cs typeface="Arial"/>
                <a:sym typeface="Arial"/>
              </a:rPr>
              <a:t>ar</a:t>
            </a:r>
            <a:r>
              <a:rPr lang="fr-FR" sz="1100" dirty="0">
                <a:latin typeface="Arial"/>
                <a:ea typeface="Arial"/>
                <a:cs typeface="Arial"/>
                <a:sym typeface="Arial"/>
              </a:rPr>
              <a:t> fi </a:t>
            </a:r>
            <a:r>
              <a:rPr lang="fr-FR" sz="1100" dirty="0" err="1">
                <a:latin typeface="Arial"/>
                <a:ea typeface="Arial"/>
                <a:cs typeface="Arial"/>
                <a:sym typeface="Arial"/>
              </a:rPr>
              <a:t>agricultura</a:t>
            </a:r>
            <a:r>
              <a:rPr lang="fr-FR" sz="1100" dirty="0">
                <a:latin typeface="Arial"/>
                <a:ea typeface="Arial"/>
                <a:cs typeface="Arial"/>
                <a:sym typeface="Arial"/>
              </a:rPr>
              <a:t>, de </a:t>
            </a:r>
            <a:r>
              <a:rPr lang="fr-FR" sz="1100" dirty="0" err="1">
                <a:latin typeface="Arial"/>
                <a:ea typeface="Arial"/>
                <a:cs typeface="Arial"/>
                <a:sym typeface="Arial"/>
              </a:rPr>
              <a:t>exemplu</a:t>
            </a:r>
            <a:r>
              <a:rPr lang="fr-FR" sz="1100" dirty="0">
                <a:latin typeface="Arial"/>
                <a:ea typeface="Arial"/>
                <a:cs typeface="Arial"/>
                <a:sym typeface="Arial"/>
              </a:rPr>
              <a:t>). </a:t>
            </a:r>
            <a:r>
              <a:rPr lang="fr-FR" sz="1100" dirty="0" err="1">
                <a:latin typeface="Arial"/>
                <a:ea typeface="Arial"/>
                <a:cs typeface="Arial"/>
                <a:sym typeface="Arial"/>
              </a:rPr>
              <a:t>Metanul</a:t>
            </a:r>
            <a:r>
              <a:rPr lang="fr-FR" sz="1100" dirty="0">
                <a:latin typeface="Arial"/>
                <a:ea typeface="Arial"/>
                <a:cs typeface="Arial"/>
                <a:sym typeface="Arial"/>
              </a:rPr>
              <a:t> este </a:t>
            </a:r>
            <a:r>
              <a:rPr lang="fr-FR" sz="1100" dirty="0" err="1">
                <a:latin typeface="Arial"/>
                <a:ea typeface="Arial"/>
                <a:cs typeface="Arial"/>
                <a:sym typeface="Arial"/>
              </a:rPr>
              <a:t>generat</a:t>
            </a:r>
            <a:r>
              <a:rPr lang="fr-FR" sz="1100" dirty="0">
                <a:latin typeface="Arial"/>
                <a:ea typeface="Arial"/>
                <a:cs typeface="Arial"/>
                <a:sym typeface="Arial"/>
              </a:rPr>
              <a:t> de </a:t>
            </a:r>
            <a:r>
              <a:rPr lang="fr-FR" sz="1100" dirty="0" err="1">
                <a:latin typeface="Arial"/>
                <a:ea typeface="Arial"/>
                <a:cs typeface="Arial"/>
                <a:sym typeface="Arial"/>
              </a:rPr>
              <a:t>deșeuri</a:t>
            </a:r>
            <a:r>
              <a:rPr lang="fr-FR" sz="1100" dirty="0">
                <a:latin typeface="Arial"/>
                <a:ea typeface="Arial"/>
                <a:cs typeface="Arial"/>
                <a:sym typeface="Arial"/>
              </a:rPr>
              <a:t>, dar mai ales </a:t>
            </a:r>
            <a:r>
              <a:rPr lang="fr-FR" sz="1100" dirty="0" err="1">
                <a:latin typeface="Arial"/>
                <a:ea typeface="Arial"/>
                <a:cs typeface="Arial"/>
                <a:sym typeface="Arial"/>
              </a:rPr>
              <a:t>din</a:t>
            </a:r>
            <a:r>
              <a:rPr lang="fr-FR" sz="1100" dirty="0">
                <a:latin typeface="Arial"/>
                <a:ea typeface="Arial"/>
                <a:cs typeface="Arial"/>
                <a:sym typeface="Arial"/>
              </a:rPr>
              <a:t> </a:t>
            </a:r>
            <a:r>
              <a:rPr lang="fr-FR" sz="1100" dirty="0" err="1">
                <a:latin typeface="Arial"/>
                <a:ea typeface="Arial"/>
                <a:cs typeface="Arial"/>
                <a:sym typeface="Arial"/>
              </a:rPr>
              <a:t>activități</a:t>
            </a:r>
            <a:r>
              <a:rPr lang="fr-FR" sz="1100" dirty="0">
                <a:latin typeface="Arial"/>
                <a:ea typeface="Arial"/>
                <a:cs typeface="Arial"/>
                <a:sym typeface="Arial"/>
              </a:rPr>
              <a:t> agricole </a:t>
            </a:r>
            <a:r>
              <a:rPr lang="fr-FR" sz="1100" dirty="0" err="1">
                <a:latin typeface="Arial"/>
                <a:ea typeface="Arial"/>
                <a:cs typeface="Arial"/>
                <a:sym typeface="Arial"/>
              </a:rPr>
              <a:t>și</a:t>
            </a:r>
            <a:r>
              <a:rPr lang="fr-FR" sz="1100" dirty="0">
                <a:latin typeface="Arial"/>
                <a:ea typeface="Arial"/>
                <a:cs typeface="Arial"/>
                <a:sym typeface="Arial"/>
              </a:rPr>
              <a:t> </a:t>
            </a:r>
            <a:r>
              <a:rPr lang="fr-FR" sz="1100" dirty="0" err="1">
                <a:latin typeface="Arial"/>
                <a:ea typeface="Arial"/>
                <a:cs typeface="Arial"/>
                <a:sym typeface="Arial"/>
              </a:rPr>
              <a:t>zootehnice</a:t>
            </a:r>
            <a:r>
              <a:rPr lang="fr-FR" sz="1100" dirty="0">
                <a:latin typeface="Arial"/>
                <a:ea typeface="Arial"/>
                <a:cs typeface="Arial"/>
                <a:sym typeface="Arial"/>
              </a:rPr>
              <a:t>, </a:t>
            </a:r>
            <a:r>
              <a:rPr lang="fr-FR" sz="1100" dirty="0" err="1">
                <a:latin typeface="Arial"/>
                <a:ea typeface="Arial"/>
                <a:cs typeface="Arial"/>
                <a:sym typeface="Arial"/>
              </a:rPr>
              <a:t>așa</a:t>
            </a:r>
            <a:r>
              <a:rPr lang="fr-FR" sz="1100" dirty="0">
                <a:latin typeface="Arial"/>
                <a:ea typeface="Arial"/>
                <a:cs typeface="Arial"/>
                <a:sym typeface="Arial"/>
              </a:rPr>
              <a:t> cum este </a:t>
            </a:r>
            <a:r>
              <a:rPr lang="fr-FR" sz="1100" dirty="0" err="1">
                <a:latin typeface="Arial"/>
                <a:ea typeface="Arial"/>
                <a:cs typeface="Arial"/>
                <a:sym typeface="Arial"/>
              </a:rPr>
              <a:t>cazul</a:t>
            </a:r>
            <a:r>
              <a:rPr lang="fr-FR" sz="1100" dirty="0">
                <a:latin typeface="Arial"/>
                <a:ea typeface="Arial"/>
                <a:cs typeface="Arial"/>
                <a:sym typeface="Arial"/>
              </a:rPr>
              <a:t> </a:t>
            </a:r>
            <a:r>
              <a:rPr lang="fr-FR" sz="1100" dirty="0" err="1">
                <a:latin typeface="Arial"/>
                <a:ea typeface="Arial"/>
                <a:cs typeface="Arial"/>
                <a:sym typeface="Arial"/>
              </a:rPr>
              <a:t>protoxidului</a:t>
            </a:r>
            <a:r>
              <a:rPr lang="fr-FR" sz="1100" dirty="0">
                <a:latin typeface="Arial"/>
                <a:ea typeface="Arial"/>
                <a:cs typeface="Arial"/>
                <a:sym typeface="Arial"/>
              </a:rPr>
              <a:t> de </a:t>
            </a:r>
            <a:r>
              <a:rPr lang="fr-FR" sz="1100" dirty="0" err="1">
                <a:latin typeface="Arial"/>
                <a:ea typeface="Arial"/>
                <a:cs typeface="Arial"/>
                <a:sym typeface="Arial"/>
              </a:rPr>
              <a:t>azot</a:t>
            </a:r>
            <a:r>
              <a:rPr lang="fr-FR" sz="1100" dirty="0">
                <a:latin typeface="Arial"/>
                <a:ea typeface="Arial"/>
                <a:cs typeface="Arial"/>
                <a:sym typeface="Arial"/>
              </a:rPr>
              <a:t>, care provine mai ales </a:t>
            </a:r>
            <a:r>
              <a:rPr lang="fr-FR" sz="1100" dirty="0" err="1">
                <a:latin typeface="Arial"/>
                <a:ea typeface="Arial"/>
                <a:cs typeface="Arial"/>
                <a:sym typeface="Arial"/>
              </a:rPr>
              <a:t>din</a:t>
            </a:r>
            <a:r>
              <a:rPr lang="fr-FR" sz="1100" dirty="0">
                <a:latin typeface="Arial"/>
                <a:ea typeface="Arial"/>
                <a:cs typeface="Arial"/>
                <a:sym typeface="Arial"/>
              </a:rPr>
              <a:t> </a:t>
            </a:r>
            <a:r>
              <a:rPr lang="fr-FR" sz="1100" dirty="0" err="1">
                <a:latin typeface="Arial"/>
                <a:ea typeface="Arial"/>
                <a:cs typeface="Arial"/>
                <a:sym typeface="Arial"/>
              </a:rPr>
              <a:t>utilizarea</a:t>
            </a:r>
            <a:r>
              <a:rPr lang="fr-FR" sz="1100" dirty="0">
                <a:latin typeface="Arial"/>
                <a:ea typeface="Arial"/>
                <a:cs typeface="Arial"/>
                <a:sym typeface="Arial"/>
              </a:rPr>
              <a:t> </a:t>
            </a:r>
            <a:r>
              <a:rPr lang="fr-FR" sz="1100" dirty="0" err="1">
                <a:latin typeface="Arial"/>
                <a:ea typeface="Arial"/>
                <a:cs typeface="Arial"/>
                <a:sym typeface="Arial"/>
              </a:rPr>
              <a:t>îngrășămintelor</a:t>
            </a:r>
            <a:r>
              <a:rPr lang="fr-FR" sz="1100" dirty="0">
                <a:latin typeface="Arial"/>
                <a:ea typeface="Arial"/>
                <a:cs typeface="Arial"/>
                <a:sym typeface="Arial"/>
              </a:rPr>
              <a:t>. </a:t>
            </a:r>
            <a:r>
              <a:rPr lang="fr-FR" sz="1100" dirty="0" err="1">
                <a:latin typeface="Arial"/>
                <a:ea typeface="Arial"/>
                <a:cs typeface="Arial"/>
                <a:sym typeface="Arial"/>
              </a:rPr>
              <a:t>Gazele</a:t>
            </a:r>
            <a:r>
              <a:rPr lang="fr-FR" sz="1100" dirty="0">
                <a:latin typeface="Arial"/>
                <a:ea typeface="Arial"/>
                <a:cs typeface="Arial"/>
                <a:sym typeface="Arial"/>
              </a:rPr>
              <a:t> </a:t>
            </a:r>
            <a:r>
              <a:rPr lang="fr-FR" sz="1100" dirty="0" err="1">
                <a:latin typeface="Arial"/>
                <a:ea typeface="Arial"/>
                <a:cs typeface="Arial"/>
                <a:sym typeface="Arial"/>
              </a:rPr>
              <a:t>fluorurate</a:t>
            </a:r>
            <a:r>
              <a:rPr lang="fr-FR" sz="1100" dirty="0">
                <a:latin typeface="Arial"/>
                <a:ea typeface="Arial"/>
                <a:cs typeface="Arial"/>
                <a:sym typeface="Arial"/>
              </a:rPr>
              <a:t> </a:t>
            </a:r>
            <a:r>
              <a:rPr lang="fr-FR" sz="1100" dirty="0" err="1">
                <a:latin typeface="Arial"/>
                <a:ea typeface="Arial"/>
                <a:cs typeface="Arial"/>
                <a:sym typeface="Arial"/>
              </a:rPr>
              <a:t>sunt</a:t>
            </a:r>
            <a:r>
              <a:rPr lang="fr-FR" sz="1100" dirty="0">
                <a:latin typeface="Arial"/>
                <a:ea typeface="Arial"/>
                <a:cs typeface="Arial"/>
                <a:sym typeface="Arial"/>
              </a:rPr>
              <a:t> </a:t>
            </a:r>
            <a:r>
              <a:rPr lang="fr-FR" sz="1100" dirty="0" err="1">
                <a:latin typeface="Arial"/>
                <a:ea typeface="Arial"/>
                <a:cs typeface="Arial"/>
                <a:sym typeface="Arial"/>
              </a:rPr>
              <a:t>generate</a:t>
            </a:r>
            <a:r>
              <a:rPr lang="fr-FR" sz="1100" dirty="0">
                <a:latin typeface="Arial"/>
                <a:ea typeface="Arial"/>
                <a:cs typeface="Arial"/>
                <a:sym typeface="Arial"/>
              </a:rPr>
              <a:t> mai ales </a:t>
            </a:r>
            <a:r>
              <a:rPr lang="fr-FR" sz="1100" dirty="0" err="1">
                <a:latin typeface="Arial"/>
                <a:ea typeface="Arial"/>
                <a:cs typeface="Arial"/>
                <a:sym typeface="Arial"/>
              </a:rPr>
              <a:t>în</a:t>
            </a:r>
            <a:r>
              <a:rPr lang="fr-FR" sz="1100" dirty="0">
                <a:latin typeface="Arial"/>
                <a:ea typeface="Arial"/>
                <a:cs typeface="Arial"/>
                <a:sym typeface="Arial"/>
              </a:rPr>
              <a:t> </a:t>
            </a:r>
            <a:r>
              <a:rPr lang="fr-FR" sz="1100" dirty="0" err="1">
                <a:latin typeface="Arial"/>
                <a:ea typeface="Arial"/>
                <a:cs typeface="Arial"/>
                <a:sym typeface="Arial"/>
              </a:rPr>
              <a:t>procesele</a:t>
            </a:r>
            <a:r>
              <a:rPr lang="fr-FR" sz="1100" dirty="0">
                <a:latin typeface="Arial"/>
                <a:ea typeface="Arial"/>
                <a:cs typeface="Arial"/>
                <a:sym typeface="Arial"/>
              </a:rPr>
              <a:t> </a:t>
            </a:r>
            <a:r>
              <a:rPr lang="fr-FR" sz="1100" dirty="0" err="1">
                <a:latin typeface="Arial"/>
                <a:ea typeface="Arial"/>
                <a:cs typeface="Arial"/>
                <a:sym typeface="Arial"/>
              </a:rPr>
              <a:t>industriale</a:t>
            </a:r>
            <a:r>
              <a:rPr lang="fr-FR" sz="1100" dirty="0">
                <a:latin typeface="Arial"/>
                <a:ea typeface="Arial"/>
                <a:cs typeface="Arial"/>
                <a:sym typeface="Arial"/>
              </a:rPr>
              <a:t> </a:t>
            </a:r>
            <a:r>
              <a:rPr lang="fr-FR" sz="1100" dirty="0" err="1">
                <a:latin typeface="Arial"/>
                <a:ea typeface="Arial"/>
                <a:cs typeface="Arial"/>
                <a:sym typeface="Arial"/>
              </a:rPr>
              <a:t>și</a:t>
            </a:r>
            <a:r>
              <a:rPr lang="fr-FR" sz="1100" dirty="0">
                <a:latin typeface="Arial"/>
                <a:ea typeface="Arial"/>
                <a:cs typeface="Arial"/>
                <a:sym typeface="Arial"/>
              </a:rPr>
              <a:t> </a:t>
            </a:r>
            <a:r>
              <a:rPr lang="fr-FR" sz="1100" dirty="0" err="1">
                <a:latin typeface="Arial"/>
                <a:ea typeface="Arial"/>
                <a:cs typeface="Arial"/>
                <a:sym typeface="Arial"/>
              </a:rPr>
              <a:t>în</a:t>
            </a:r>
            <a:r>
              <a:rPr lang="fr-FR" sz="1100" dirty="0">
                <a:latin typeface="Arial"/>
                <a:ea typeface="Arial"/>
                <a:cs typeface="Arial"/>
                <a:sym typeface="Arial"/>
              </a:rPr>
              <a:t> </a:t>
            </a:r>
            <a:r>
              <a:rPr lang="fr-FR" sz="1100" dirty="0" err="1">
                <a:latin typeface="Arial"/>
                <a:ea typeface="Arial"/>
                <a:cs typeface="Arial"/>
                <a:sym typeface="Arial"/>
              </a:rPr>
              <a:t>refrigerare</a:t>
            </a:r>
            <a:r>
              <a:rPr lang="fr-FR" sz="1100" dirty="0">
                <a:latin typeface="Arial"/>
                <a:ea typeface="Arial"/>
                <a:cs typeface="Arial"/>
                <a:sym typeface="Arial"/>
              </a:rPr>
              <a:t>, de </a:t>
            </a:r>
            <a:r>
              <a:rPr lang="fr-FR" sz="1100" dirty="0" err="1">
                <a:latin typeface="Arial"/>
                <a:ea typeface="Arial"/>
                <a:cs typeface="Arial"/>
                <a:sym typeface="Arial"/>
              </a:rPr>
              <a:t>exemplu</a:t>
            </a:r>
            <a:r>
              <a:rPr lang="fr-FR" sz="1100" dirty="0">
                <a:latin typeface="Arial"/>
                <a:ea typeface="Arial"/>
                <a:cs typeface="Arial"/>
                <a:sym typeface="Arial"/>
              </a:rPr>
              <a:t>, </a:t>
            </a:r>
            <a:r>
              <a:rPr lang="fr-FR" sz="1100" dirty="0" err="1">
                <a:latin typeface="Arial"/>
                <a:ea typeface="Arial"/>
                <a:cs typeface="Arial"/>
                <a:sym typeface="Arial"/>
              </a:rPr>
              <a:t>aparatele</a:t>
            </a:r>
            <a:r>
              <a:rPr lang="fr-FR" sz="1100" dirty="0">
                <a:latin typeface="Arial"/>
                <a:ea typeface="Arial"/>
                <a:cs typeface="Arial"/>
                <a:sym typeface="Arial"/>
              </a:rPr>
              <a:t> </a:t>
            </a:r>
            <a:r>
              <a:rPr lang="fr-FR" sz="1100" dirty="0" err="1">
                <a:latin typeface="Arial"/>
                <a:ea typeface="Arial"/>
                <a:cs typeface="Arial"/>
                <a:sym typeface="Arial"/>
              </a:rPr>
              <a:t>noastre</a:t>
            </a:r>
            <a:r>
              <a:rPr lang="fr-FR" sz="1100" dirty="0">
                <a:latin typeface="Arial"/>
                <a:ea typeface="Arial"/>
                <a:cs typeface="Arial"/>
                <a:sym typeface="Arial"/>
              </a:rPr>
              <a:t> de </a:t>
            </a:r>
            <a:r>
              <a:rPr lang="fr-FR" sz="1100" dirty="0" err="1">
                <a:latin typeface="Arial"/>
                <a:ea typeface="Arial"/>
                <a:cs typeface="Arial"/>
                <a:sym typeface="Arial"/>
              </a:rPr>
              <a:t>aer</a:t>
            </a:r>
            <a:r>
              <a:rPr lang="fr-FR" sz="1100" dirty="0">
                <a:latin typeface="Arial"/>
                <a:ea typeface="Arial"/>
                <a:cs typeface="Arial"/>
                <a:sym typeface="Arial"/>
              </a:rPr>
              <a:t> </a:t>
            </a:r>
            <a:r>
              <a:rPr lang="fr-FR" sz="1100" dirty="0" err="1">
                <a:latin typeface="Arial"/>
                <a:ea typeface="Arial"/>
                <a:cs typeface="Arial"/>
                <a:sym typeface="Arial"/>
              </a:rPr>
              <a:t>condiționat</a:t>
            </a:r>
            <a:r>
              <a:rPr lang="fr-FR" sz="1100" dirty="0">
                <a:latin typeface="Arial"/>
                <a:ea typeface="Arial"/>
                <a:cs typeface="Arial"/>
                <a:sym typeface="Arial"/>
              </a:rPr>
              <a:t> </a:t>
            </a:r>
            <a:r>
              <a:rPr lang="fr-FR" sz="1100" dirty="0" err="1">
                <a:latin typeface="Arial"/>
                <a:ea typeface="Arial"/>
                <a:cs typeface="Arial"/>
                <a:sym typeface="Arial"/>
              </a:rPr>
              <a:t>și</a:t>
            </a:r>
            <a:r>
              <a:rPr lang="fr-FR" sz="1100" dirty="0">
                <a:latin typeface="Arial"/>
                <a:ea typeface="Arial"/>
                <a:cs typeface="Arial"/>
                <a:sym typeface="Arial"/>
              </a:rPr>
              <a:t> </a:t>
            </a:r>
            <a:r>
              <a:rPr lang="fr-FR" sz="1100" dirty="0" err="1">
                <a:latin typeface="Arial"/>
                <a:ea typeface="Arial"/>
                <a:cs typeface="Arial"/>
                <a:sym typeface="Arial"/>
              </a:rPr>
              <a:t>frigiderele</a:t>
            </a:r>
            <a:r>
              <a:rPr lang="fr-FR" sz="1100" dirty="0">
                <a:latin typeface="Arial"/>
                <a:ea typeface="Arial"/>
                <a:cs typeface="Arial"/>
                <a:sym typeface="Arial"/>
              </a:rPr>
              <a:t>.</a:t>
            </a:r>
            <a:endParaRPr dirty="0"/>
          </a:p>
        </p:txBody>
      </p:sp>
      <p:sp>
        <p:nvSpPr>
          <p:cNvPr id="281" name="Google Shape;28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fb1fed1f86_0_256: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err="1">
                <a:latin typeface="Arial"/>
                <a:ea typeface="Arial"/>
                <a:cs typeface="Arial"/>
                <a:sym typeface="Arial"/>
              </a:rPr>
              <a:t>Acum</a:t>
            </a:r>
            <a:r>
              <a:rPr lang="fr-FR" sz="1100" dirty="0">
                <a:latin typeface="Arial"/>
                <a:ea typeface="Arial"/>
                <a:cs typeface="Arial"/>
                <a:sym typeface="Arial"/>
              </a:rPr>
              <a:t> </a:t>
            </a:r>
            <a:r>
              <a:rPr lang="fr-FR" sz="1100" dirty="0" err="1">
                <a:latin typeface="Arial"/>
                <a:ea typeface="Arial"/>
                <a:cs typeface="Arial"/>
                <a:sym typeface="Arial"/>
              </a:rPr>
              <a:t>am</a:t>
            </a:r>
            <a:r>
              <a:rPr lang="fr-FR" sz="1100" dirty="0">
                <a:latin typeface="Arial"/>
                <a:ea typeface="Arial"/>
                <a:cs typeface="Arial"/>
                <a:sym typeface="Arial"/>
              </a:rPr>
              <a:t> </a:t>
            </a:r>
            <a:r>
              <a:rPr lang="fr-FR" sz="1100" dirty="0" err="1">
                <a:latin typeface="Arial"/>
                <a:ea typeface="Arial"/>
                <a:cs typeface="Arial"/>
                <a:sym typeface="Arial"/>
              </a:rPr>
              <a:t>aflat</a:t>
            </a:r>
            <a:r>
              <a:rPr lang="fr-FR" sz="1100" dirty="0">
                <a:latin typeface="Arial"/>
                <a:ea typeface="Arial"/>
                <a:cs typeface="Arial"/>
                <a:sym typeface="Arial"/>
              </a:rPr>
              <a:t> cum se </a:t>
            </a:r>
            <a:r>
              <a:rPr lang="fr-FR" sz="1100" dirty="0" err="1">
                <a:latin typeface="Arial"/>
                <a:ea typeface="Arial"/>
                <a:cs typeface="Arial"/>
                <a:sym typeface="Arial"/>
              </a:rPr>
              <a:t>menține</a:t>
            </a:r>
            <a:r>
              <a:rPr lang="fr-FR" sz="1100" dirty="0">
                <a:latin typeface="Arial"/>
                <a:ea typeface="Arial"/>
                <a:cs typeface="Arial"/>
                <a:sym typeface="Arial"/>
              </a:rPr>
              <a:t> </a:t>
            </a:r>
            <a:r>
              <a:rPr lang="fr-FR" sz="1100" dirty="0" err="1">
                <a:latin typeface="Arial"/>
                <a:ea typeface="Arial"/>
                <a:cs typeface="Arial"/>
                <a:sym typeface="Arial"/>
              </a:rPr>
              <a:t>temperatura</a:t>
            </a:r>
            <a:r>
              <a:rPr lang="fr-FR" sz="1100" dirty="0">
                <a:latin typeface="Arial"/>
                <a:ea typeface="Arial"/>
                <a:cs typeface="Arial"/>
                <a:sym typeface="Arial"/>
              </a:rPr>
              <a:t> </a:t>
            </a:r>
            <a:r>
              <a:rPr lang="fr-FR" sz="1100" dirty="0" err="1">
                <a:latin typeface="Arial"/>
                <a:ea typeface="Arial"/>
                <a:cs typeface="Arial"/>
                <a:sym typeface="Arial"/>
              </a:rPr>
              <a:t>Pământului</a:t>
            </a:r>
            <a:r>
              <a:rPr lang="fr-FR" sz="1100" dirty="0">
                <a:latin typeface="Arial"/>
                <a:ea typeface="Arial"/>
                <a:cs typeface="Arial"/>
                <a:sym typeface="Arial"/>
              </a:rPr>
              <a:t> la o </a:t>
            </a:r>
            <a:r>
              <a:rPr lang="fr-FR" sz="1100" dirty="0" err="1">
                <a:latin typeface="Arial"/>
                <a:ea typeface="Arial"/>
                <a:cs typeface="Arial"/>
                <a:sym typeface="Arial"/>
              </a:rPr>
              <a:t>medie</a:t>
            </a:r>
            <a:r>
              <a:rPr lang="fr-FR" sz="1100" dirty="0">
                <a:latin typeface="Arial"/>
                <a:ea typeface="Arial"/>
                <a:cs typeface="Arial"/>
                <a:sym typeface="Arial"/>
              </a:rPr>
              <a:t> </a:t>
            </a:r>
            <a:r>
              <a:rPr lang="fr-FR" sz="1100" dirty="0" err="1">
                <a:latin typeface="Arial"/>
                <a:ea typeface="Arial"/>
                <a:cs typeface="Arial"/>
                <a:sym typeface="Arial"/>
              </a:rPr>
              <a:t>globală</a:t>
            </a:r>
            <a:r>
              <a:rPr lang="fr-FR" sz="1100" dirty="0">
                <a:latin typeface="Arial"/>
                <a:ea typeface="Arial"/>
                <a:cs typeface="Arial"/>
                <a:sym typeface="Arial"/>
              </a:rPr>
              <a:t> de 18ºC, care ne </a:t>
            </a:r>
            <a:r>
              <a:rPr lang="fr-FR" sz="1100" dirty="0" err="1">
                <a:latin typeface="Arial"/>
                <a:ea typeface="Arial"/>
                <a:cs typeface="Arial"/>
                <a:sym typeface="Arial"/>
              </a:rPr>
              <a:t>împiedică</a:t>
            </a:r>
            <a:r>
              <a:rPr lang="fr-FR" sz="1100" dirty="0">
                <a:latin typeface="Arial"/>
                <a:ea typeface="Arial"/>
                <a:cs typeface="Arial"/>
                <a:sym typeface="Arial"/>
              </a:rPr>
              <a:t> </a:t>
            </a:r>
            <a:r>
              <a:rPr lang="fr-FR" sz="1100" dirty="0" err="1">
                <a:latin typeface="Arial"/>
                <a:ea typeface="Arial"/>
                <a:cs typeface="Arial"/>
                <a:sym typeface="Arial"/>
              </a:rPr>
              <a:t>să</a:t>
            </a:r>
            <a:r>
              <a:rPr lang="fr-FR" sz="1100" dirty="0">
                <a:latin typeface="Arial"/>
                <a:ea typeface="Arial"/>
                <a:cs typeface="Arial"/>
                <a:sym typeface="Arial"/>
              </a:rPr>
              <a:t> </a:t>
            </a:r>
            <a:r>
              <a:rPr lang="fr-FR" sz="1100" dirty="0" err="1">
                <a:latin typeface="Arial"/>
                <a:ea typeface="Arial"/>
                <a:cs typeface="Arial"/>
                <a:sym typeface="Arial"/>
              </a:rPr>
              <a:t>înghețăm</a:t>
            </a:r>
            <a:r>
              <a:rPr lang="fr-FR" sz="1100" dirty="0">
                <a:latin typeface="Arial"/>
                <a:ea typeface="Arial"/>
                <a:cs typeface="Arial"/>
                <a:sym typeface="Arial"/>
              </a:rPr>
              <a:t>. </a:t>
            </a:r>
            <a:r>
              <a:rPr lang="fr-FR" sz="1100" dirty="0" err="1">
                <a:latin typeface="Arial"/>
                <a:ea typeface="Arial"/>
                <a:cs typeface="Arial"/>
                <a:sym typeface="Arial"/>
              </a:rPr>
              <a:t>Și</a:t>
            </a:r>
            <a:r>
              <a:rPr lang="fr-FR" sz="1100" dirty="0">
                <a:latin typeface="Arial"/>
                <a:ea typeface="Arial"/>
                <a:cs typeface="Arial"/>
                <a:sym typeface="Arial"/>
              </a:rPr>
              <a:t> ce </a:t>
            </a:r>
            <a:r>
              <a:rPr lang="fr-FR" sz="1100" dirty="0" err="1">
                <a:latin typeface="Arial"/>
                <a:ea typeface="Arial"/>
                <a:cs typeface="Arial"/>
                <a:sym typeface="Arial"/>
              </a:rPr>
              <a:t>legătură</a:t>
            </a:r>
            <a:r>
              <a:rPr lang="fr-FR" sz="1100" dirty="0">
                <a:latin typeface="Arial"/>
                <a:ea typeface="Arial"/>
                <a:cs typeface="Arial"/>
                <a:sym typeface="Arial"/>
              </a:rPr>
              <a:t> are </a:t>
            </a:r>
            <a:r>
              <a:rPr lang="fr-FR" sz="1100" dirty="0" err="1">
                <a:latin typeface="Arial"/>
                <a:ea typeface="Arial"/>
                <a:cs typeface="Arial"/>
                <a:sym typeface="Arial"/>
              </a:rPr>
              <a:t>acest</a:t>
            </a:r>
            <a:r>
              <a:rPr lang="fr-FR" sz="1100" dirty="0">
                <a:latin typeface="Arial"/>
                <a:ea typeface="Arial"/>
                <a:cs typeface="Arial"/>
                <a:sym typeface="Arial"/>
              </a:rPr>
              <a:t> </a:t>
            </a:r>
            <a:r>
              <a:rPr lang="fr-FR" sz="1100" dirty="0" err="1">
                <a:latin typeface="Arial"/>
                <a:ea typeface="Arial"/>
                <a:cs typeface="Arial"/>
                <a:sym typeface="Arial"/>
              </a:rPr>
              <a:t>lucru</a:t>
            </a:r>
            <a:r>
              <a:rPr lang="fr-FR" sz="1100" dirty="0">
                <a:latin typeface="Arial"/>
                <a:ea typeface="Arial"/>
                <a:cs typeface="Arial"/>
                <a:sym typeface="Arial"/>
              </a:rPr>
              <a:t> </a:t>
            </a:r>
            <a:r>
              <a:rPr lang="fr-FR" sz="1100" dirty="0" err="1">
                <a:latin typeface="Arial"/>
                <a:ea typeface="Arial"/>
                <a:cs typeface="Arial"/>
                <a:sym typeface="Arial"/>
              </a:rPr>
              <a:t>cu</a:t>
            </a:r>
            <a:r>
              <a:rPr lang="fr-FR" sz="1100" dirty="0">
                <a:latin typeface="Arial"/>
                <a:ea typeface="Arial"/>
                <a:cs typeface="Arial"/>
                <a:sym typeface="Arial"/>
              </a:rPr>
              <a:t> </a:t>
            </a:r>
            <a:r>
              <a:rPr lang="fr-FR" sz="1100" dirty="0" err="1">
                <a:latin typeface="Arial"/>
                <a:ea typeface="Arial"/>
                <a:cs typeface="Arial"/>
                <a:sym typeface="Arial"/>
              </a:rPr>
              <a:t>schimbările</a:t>
            </a:r>
            <a:r>
              <a:rPr lang="fr-FR" sz="1100" dirty="0">
                <a:latin typeface="Arial"/>
                <a:ea typeface="Arial"/>
                <a:cs typeface="Arial"/>
                <a:sym typeface="Arial"/>
              </a:rPr>
              <a:t> </a:t>
            </a:r>
            <a:r>
              <a:rPr lang="fr-FR" sz="1100" dirty="0" err="1">
                <a:latin typeface="Arial"/>
                <a:ea typeface="Arial"/>
                <a:cs typeface="Arial"/>
                <a:sym typeface="Arial"/>
              </a:rPr>
              <a:t>climatice</a:t>
            </a:r>
            <a:r>
              <a:rPr lang="fr-FR" sz="1100" dirty="0">
                <a:latin typeface="Arial"/>
                <a:ea typeface="Arial"/>
                <a:cs typeface="Arial"/>
                <a:sym typeface="Arial"/>
              </a:rPr>
              <a:t>? </a:t>
            </a:r>
            <a:r>
              <a:rPr lang="fr-FR" sz="1100" dirty="0" err="1">
                <a:latin typeface="Arial"/>
                <a:ea typeface="Arial"/>
                <a:cs typeface="Arial"/>
                <a:sym typeface="Arial"/>
              </a:rPr>
              <a:t>Poate</a:t>
            </a:r>
            <a:r>
              <a:rPr lang="fr-FR" sz="1100" dirty="0">
                <a:latin typeface="Arial"/>
                <a:ea typeface="Arial"/>
                <a:cs typeface="Arial"/>
                <a:sym typeface="Arial"/>
              </a:rPr>
              <a:t> fi </a:t>
            </a:r>
            <a:r>
              <a:rPr lang="fr-FR" sz="1100" dirty="0" err="1">
                <a:latin typeface="Arial"/>
                <a:ea typeface="Arial"/>
                <a:cs typeface="Arial"/>
                <a:sym typeface="Arial"/>
              </a:rPr>
              <a:t>prea</a:t>
            </a:r>
            <a:r>
              <a:rPr lang="fr-FR" sz="1100" dirty="0">
                <a:latin typeface="Arial"/>
                <a:ea typeface="Arial"/>
                <a:cs typeface="Arial"/>
                <a:sym typeface="Arial"/>
              </a:rPr>
              <a:t> </a:t>
            </a:r>
            <a:r>
              <a:rPr lang="fr-FR" sz="1100" dirty="0" err="1">
                <a:latin typeface="Arial"/>
                <a:ea typeface="Arial"/>
                <a:cs typeface="Arial"/>
                <a:sym typeface="Arial"/>
              </a:rPr>
              <a:t>mult</a:t>
            </a:r>
            <a:r>
              <a:rPr lang="fr-FR" sz="1100" dirty="0">
                <a:latin typeface="Arial"/>
                <a:ea typeface="Arial"/>
                <a:cs typeface="Arial"/>
                <a:sym typeface="Arial"/>
              </a:rPr>
              <a:t> </a:t>
            </a:r>
            <a:r>
              <a:rPr lang="fr-FR" sz="1100" dirty="0" err="1">
                <a:latin typeface="Arial"/>
                <a:ea typeface="Arial"/>
                <a:cs typeface="Arial"/>
                <a:sym typeface="Arial"/>
              </a:rPr>
              <a:t>dintr</a:t>
            </a:r>
            <a:r>
              <a:rPr lang="fr-FR" sz="1100" dirty="0">
                <a:latin typeface="Arial"/>
                <a:ea typeface="Arial"/>
                <a:cs typeface="Arial"/>
                <a:sym typeface="Arial"/>
              </a:rPr>
              <a:t>-un </a:t>
            </a:r>
            <a:r>
              <a:rPr lang="fr-FR" sz="1100" dirty="0" err="1">
                <a:latin typeface="Arial"/>
                <a:ea typeface="Arial"/>
                <a:cs typeface="Arial"/>
                <a:sym typeface="Arial"/>
              </a:rPr>
              <a:t>lucru</a:t>
            </a:r>
            <a:r>
              <a:rPr lang="fr-FR" sz="1100" dirty="0">
                <a:latin typeface="Arial"/>
                <a:ea typeface="Arial"/>
                <a:cs typeface="Arial"/>
                <a:sym typeface="Arial"/>
              </a:rPr>
              <a:t> bun. Iar </a:t>
            </a:r>
            <a:r>
              <a:rPr lang="fr-FR" sz="1100" dirty="0" err="1">
                <a:latin typeface="Arial"/>
                <a:ea typeface="Arial"/>
                <a:cs typeface="Arial"/>
                <a:sym typeface="Arial"/>
              </a:rPr>
              <a:t>acest</a:t>
            </a:r>
            <a:r>
              <a:rPr lang="fr-FR" sz="1100" dirty="0">
                <a:latin typeface="Arial"/>
                <a:ea typeface="Arial"/>
                <a:cs typeface="Arial"/>
                <a:sym typeface="Arial"/>
              </a:rPr>
              <a:t> </a:t>
            </a:r>
            <a:r>
              <a:rPr lang="fr-FR" sz="1100" dirty="0" err="1">
                <a:latin typeface="Arial"/>
                <a:ea typeface="Arial"/>
                <a:cs typeface="Arial"/>
                <a:sym typeface="Arial"/>
              </a:rPr>
              <a:t>lucru</a:t>
            </a:r>
            <a:r>
              <a:rPr lang="fr-FR" sz="1100" dirty="0">
                <a:latin typeface="Arial"/>
                <a:ea typeface="Arial"/>
                <a:cs typeface="Arial"/>
                <a:sym typeface="Arial"/>
              </a:rPr>
              <a:t> este </a:t>
            </a:r>
            <a:r>
              <a:rPr lang="fr-FR" sz="1100" dirty="0" err="1">
                <a:latin typeface="Arial"/>
                <a:ea typeface="Arial"/>
                <a:cs typeface="Arial"/>
                <a:sym typeface="Arial"/>
              </a:rPr>
              <a:t>valabil</a:t>
            </a:r>
            <a:r>
              <a:rPr lang="fr-FR" sz="1100" dirty="0">
                <a:latin typeface="Arial"/>
                <a:ea typeface="Arial"/>
                <a:cs typeface="Arial"/>
                <a:sym typeface="Arial"/>
              </a:rPr>
              <a:t> </a:t>
            </a:r>
            <a:r>
              <a:rPr lang="fr-FR" sz="1100" dirty="0" err="1">
                <a:latin typeface="Arial"/>
                <a:ea typeface="Arial"/>
                <a:cs typeface="Arial"/>
                <a:sym typeface="Arial"/>
              </a:rPr>
              <a:t>pentru</a:t>
            </a:r>
            <a:r>
              <a:rPr lang="fr-FR" sz="1100" dirty="0">
                <a:latin typeface="Arial"/>
                <a:ea typeface="Arial"/>
                <a:cs typeface="Arial"/>
                <a:sym typeface="Arial"/>
              </a:rPr>
              <a:t> </a:t>
            </a:r>
            <a:r>
              <a:rPr lang="fr-FR" sz="1100" dirty="0" err="1">
                <a:latin typeface="Arial"/>
                <a:ea typeface="Arial"/>
                <a:cs typeface="Arial"/>
                <a:sym typeface="Arial"/>
              </a:rPr>
              <a:t>concentrația</a:t>
            </a:r>
            <a:r>
              <a:rPr lang="fr-FR" sz="1100" dirty="0">
                <a:latin typeface="Arial"/>
                <a:ea typeface="Arial"/>
                <a:cs typeface="Arial"/>
                <a:sym typeface="Arial"/>
              </a:rPr>
              <a:t> de GES </a:t>
            </a:r>
            <a:r>
              <a:rPr lang="fr-FR" sz="1100" dirty="0" err="1">
                <a:latin typeface="Arial"/>
                <a:ea typeface="Arial"/>
                <a:cs typeface="Arial"/>
                <a:sym typeface="Arial"/>
              </a:rPr>
              <a:t>din</a:t>
            </a:r>
            <a:r>
              <a:rPr lang="fr-FR" sz="1100" dirty="0">
                <a:latin typeface="Arial"/>
                <a:ea typeface="Arial"/>
                <a:cs typeface="Arial"/>
                <a:sym typeface="Arial"/>
              </a:rPr>
              <a:t> </a:t>
            </a:r>
            <a:r>
              <a:rPr lang="fr-FR" sz="1100" dirty="0" err="1">
                <a:latin typeface="Arial"/>
                <a:ea typeface="Arial"/>
                <a:cs typeface="Arial"/>
                <a:sym typeface="Arial"/>
              </a:rPr>
              <a:t>atmosferă</a:t>
            </a:r>
            <a:r>
              <a:rPr lang="fr-FR" sz="1100" dirty="0">
                <a:latin typeface="Arial"/>
                <a:ea typeface="Arial"/>
                <a:cs typeface="Arial"/>
                <a:sym typeface="Arial"/>
              </a:rPr>
              <a:t>.</a:t>
            </a:r>
            <a:endParaRPr sz="1100" dirty="0">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800" dirty="0">
              <a:solidFill>
                <a:srgbClr val="3D85C6"/>
              </a:solidFill>
              <a:latin typeface="Arial"/>
              <a:ea typeface="Arial"/>
              <a:cs typeface="Arial"/>
              <a:sym typeface="Arial"/>
            </a:endParaRPr>
          </a:p>
          <a:p>
            <a:pPr marL="0" lvl="0" indent="0" algn="l" rtl="0">
              <a:lnSpc>
                <a:spcPct val="100000"/>
              </a:lnSpc>
              <a:spcBef>
                <a:spcPts val="0"/>
              </a:spcBef>
              <a:spcAft>
                <a:spcPts val="0"/>
              </a:spcAft>
              <a:buSzPts val="1400"/>
              <a:buNone/>
            </a:pPr>
            <a:endParaRPr dirty="0"/>
          </a:p>
        </p:txBody>
      </p:sp>
      <p:sp>
        <p:nvSpPr>
          <p:cNvPr id="314" name="Google Shape;314;gfb1fed1f86_0_256: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fb1fed1f86_0_464: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Arial"/>
                <a:ea typeface="Arial"/>
                <a:cs typeface="Arial"/>
                <a:sym typeface="Arial"/>
              </a:rPr>
              <a:t>De la </a:t>
            </a:r>
            <a:r>
              <a:rPr lang="fr-FR" sz="1100" dirty="0" err="1">
                <a:latin typeface="Arial"/>
                <a:ea typeface="Arial"/>
                <a:cs typeface="Arial"/>
                <a:sym typeface="Arial"/>
              </a:rPr>
              <a:t>revoluția</a:t>
            </a:r>
            <a:r>
              <a:rPr lang="fr-FR" sz="1100" dirty="0">
                <a:latin typeface="Arial"/>
                <a:ea typeface="Arial"/>
                <a:cs typeface="Arial"/>
                <a:sym typeface="Arial"/>
              </a:rPr>
              <a:t> </a:t>
            </a:r>
            <a:r>
              <a:rPr lang="fr-FR" sz="1100" dirty="0" err="1">
                <a:latin typeface="Arial"/>
                <a:ea typeface="Arial"/>
                <a:cs typeface="Arial"/>
                <a:sym typeface="Arial"/>
              </a:rPr>
              <a:t>industrială</a:t>
            </a:r>
            <a:r>
              <a:rPr lang="fr-FR" sz="1100" dirty="0">
                <a:latin typeface="Arial"/>
                <a:ea typeface="Arial"/>
                <a:cs typeface="Arial"/>
                <a:sym typeface="Arial"/>
              </a:rPr>
              <a:t> </a:t>
            </a:r>
            <a:r>
              <a:rPr lang="fr-FR" sz="1100" dirty="0" err="1">
                <a:latin typeface="Arial"/>
                <a:ea typeface="Arial"/>
                <a:cs typeface="Arial"/>
                <a:sym typeface="Arial"/>
              </a:rPr>
              <a:t>din</a:t>
            </a:r>
            <a:r>
              <a:rPr lang="fr-FR" sz="1100" dirty="0">
                <a:latin typeface="Arial"/>
                <a:ea typeface="Arial"/>
                <a:cs typeface="Arial"/>
                <a:sym typeface="Arial"/>
              </a:rPr>
              <a:t> </a:t>
            </a:r>
            <a:r>
              <a:rPr lang="fr-FR" sz="1100" dirty="0" err="1">
                <a:latin typeface="Arial"/>
                <a:ea typeface="Arial"/>
                <a:cs typeface="Arial"/>
                <a:sym typeface="Arial"/>
              </a:rPr>
              <a:t>secolul</a:t>
            </a:r>
            <a:r>
              <a:rPr lang="fr-FR" sz="1100" dirty="0">
                <a:latin typeface="Arial"/>
                <a:ea typeface="Arial"/>
                <a:cs typeface="Arial"/>
                <a:sym typeface="Arial"/>
              </a:rPr>
              <a:t> al XIX-</a:t>
            </a:r>
            <a:r>
              <a:rPr lang="fr-FR" sz="1100" dirty="0" err="1">
                <a:latin typeface="Arial"/>
                <a:ea typeface="Arial"/>
                <a:cs typeface="Arial"/>
                <a:sym typeface="Arial"/>
              </a:rPr>
              <a:t>lea</a:t>
            </a:r>
            <a:r>
              <a:rPr lang="fr-FR" sz="1100" dirty="0">
                <a:latin typeface="Arial"/>
                <a:ea typeface="Arial"/>
                <a:cs typeface="Arial"/>
                <a:sym typeface="Arial"/>
              </a:rPr>
              <a:t> </a:t>
            </a:r>
            <a:r>
              <a:rPr lang="fr-FR" sz="1100" dirty="0" err="1">
                <a:latin typeface="Arial"/>
                <a:ea typeface="Arial"/>
                <a:cs typeface="Arial"/>
                <a:sym typeface="Arial"/>
              </a:rPr>
              <a:t>și</a:t>
            </a:r>
            <a:r>
              <a:rPr lang="fr-FR" sz="1100" dirty="0">
                <a:latin typeface="Arial"/>
                <a:ea typeface="Arial"/>
                <a:cs typeface="Arial"/>
                <a:sym typeface="Arial"/>
              </a:rPr>
              <a:t> </a:t>
            </a:r>
            <a:r>
              <a:rPr lang="fr-FR" sz="1100" dirty="0" err="1">
                <a:latin typeface="Arial"/>
                <a:ea typeface="Arial"/>
                <a:cs typeface="Arial"/>
                <a:sym typeface="Arial"/>
              </a:rPr>
              <a:t>pe</a:t>
            </a:r>
            <a:r>
              <a:rPr lang="fr-FR" sz="1100" dirty="0">
                <a:latin typeface="Arial"/>
                <a:ea typeface="Arial"/>
                <a:cs typeface="Arial"/>
                <a:sym typeface="Arial"/>
              </a:rPr>
              <a:t> </a:t>
            </a:r>
            <a:r>
              <a:rPr lang="fr-FR" sz="1100" dirty="0" err="1">
                <a:latin typeface="Arial"/>
                <a:ea typeface="Arial"/>
                <a:cs typeface="Arial"/>
                <a:sym typeface="Arial"/>
              </a:rPr>
              <a:t>măsură</a:t>
            </a:r>
            <a:r>
              <a:rPr lang="fr-FR" sz="1100" dirty="0">
                <a:latin typeface="Arial"/>
                <a:ea typeface="Arial"/>
                <a:cs typeface="Arial"/>
                <a:sym typeface="Arial"/>
              </a:rPr>
              <a:t> ce </a:t>
            </a:r>
            <a:r>
              <a:rPr lang="fr-FR" sz="1100" dirty="0" err="1">
                <a:latin typeface="Arial"/>
                <a:ea typeface="Arial"/>
                <a:cs typeface="Arial"/>
                <a:sym typeface="Arial"/>
              </a:rPr>
              <a:t>economiile</a:t>
            </a:r>
            <a:r>
              <a:rPr lang="fr-FR" sz="1100" dirty="0">
                <a:latin typeface="Arial"/>
                <a:ea typeface="Arial"/>
                <a:cs typeface="Arial"/>
                <a:sym typeface="Arial"/>
              </a:rPr>
              <a:t> globale au </a:t>
            </a:r>
            <a:r>
              <a:rPr lang="fr-FR" sz="1100" dirty="0" err="1">
                <a:latin typeface="Arial"/>
                <a:ea typeface="Arial"/>
                <a:cs typeface="Arial"/>
                <a:sym typeface="Arial"/>
              </a:rPr>
              <a:t>progresat</a:t>
            </a:r>
            <a:r>
              <a:rPr lang="fr-FR" sz="1100" dirty="0">
                <a:latin typeface="Arial"/>
                <a:ea typeface="Arial"/>
                <a:cs typeface="Arial"/>
                <a:sym typeface="Arial"/>
              </a:rPr>
              <a:t> </a:t>
            </a:r>
            <a:r>
              <a:rPr lang="fr-FR" sz="1100" dirty="0" err="1">
                <a:latin typeface="Arial"/>
                <a:ea typeface="Arial"/>
                <a:cs typeface="Arial"/>
                <a:sym typeface="Arial"/>
              </a:rPr>
              <a:t>și</a:t>
            </a:r>
            <a:r>
              <a:rPr lang="fr-FR" sz="1100" dirty="0">
                <a:latin typeface="Arial"/>
                <a:ea typeface="Arial"/>
                <a:cs typeface="Arial"/>
                <a:sym typeface="Arial"/>
              </a:rPr>
              <a:t> s-au </a:t>
            </a:r>
            <a:r>
              <a:rPr lang="fr-FR" sz="1100" dirty="0" err="1">
                <a:latin typeface="Arial"/>
                <a:ea typeface="Arial"/>
                <a:cs typeface="Arial"/>
                <a:sym typeface="Arial"/>
              </a:rPr>
              <a:t>dezvoltat</a:t>
            </a:r>
            <a:r>
              <a:rPr lang="fr-FR" sz="1100" dirty="0">
                <a:latin typeface="Arial"/>
                <a:ea typeface="Arial"/>
                <a:cs typeface="Arial"/>
                <a:sym typeface="Arial"/>
              </a:rPr>
              <a:t>, au </a:t>
            </a:r>
            <a:r>
              <a:rPr lang="fr-FR" sz="1100" dirty="0" err="1">
                <a:latin typeface="Arial"/>
                <a:ea typeface="Arial"/>
                <a:cs typeface="Arial"/>
                <a:sym typeface="Arial"/>
              </a:rPr>
              <a:t>crescut</a:t>
            </a:r>
            <a:r>
              <a:rPr lang="fr-FR" sz="1100" dirty="0">
                <a:latin typeface="Arial"/>
                <a:ea typeface="Arial"/>
                <a:cs typeface="Arial"/>
                <a:sym typeface="Arial"/>
              </a:rPr>
              <a:t> </a:t>
            </a:r>
            <a:r>
              <a:rPr lang="fr-FR" sz="1100" dirty="0" err="1">
                <a:latin typeface="Arial"/>
                <a:ea typeface="Arial"/>
                <a:cs typeface="Arial"/>
                <a:sym typeface="Arial"/>
              </a:rPr>
              <a:t>și</a:t>
            </a:r>
            <a:r>
              <a:rPr lang="fr-FR" sz="1100" dirty="0">
                <a:latin typeface="Arial"/>
                <a:ea typeface="Arial"/>
                <a:cs typeface="Arial"/>
                <a:sym typeface="Arial"/>
              </a:rPr>
              <a:t> </a:t>
            </a:r>
            <a:r>
              <a:rPr lang="fr-FR" sz="1100" dirty="0" err="1">
                <a:latin typeface="Arial"/>
                <a:ea typeface="Arial"/>
                <a:cs typeface="Arial"/>
                <a:sym typeface="Arial"/>
              </a:rPr>
              <a:t>emisiile</a:t>
            </a:r>
            <a:r>
              <a:rPr lang="fr-FR" sz="1100" dirty="0">
                <a:latin typeface="Arial"/>
                <a:ea typeface="Arial"/>
                <a:cs typeface="Arial"/>
                <a:sym typeface="Arial"/>
              </a:rPr>
              <a:t> de gaze </a:t>
            </a:r>
            <a:r>
              <a:rPr lang="fr-FR" sz="1100" dirty="0" err="1">
                <a:latin typeface="Arial"/>
                <a:ea typeface="Arial"/>
                <a:cs typeface="Arial"/>
                <a:sym typeface="Arial"/>
              </a:rPr>
              <a:t>cu</a:t>
            </a:r>
            <a:r>
              <a:rPr lang="fr-FR" sz="1100" dirty="0">
                <a:latin typeface="Arial"/>
                <a:ea typeface="Arial"/>
                <a:cs typeface="Arial"/>
                <a:sym typeface="Arial"/>
              </a:rPr>
              <a:t> </a:t>
            </a:r>
            <a:r>
              <a:rPr lang="fr-FR" sz="1100" dirty="0" err="1">
                <a:latin typeface="Arial"/>
                <a:ea typeface="Arial"/>
                <a:cs typeface="Arial"/>
                <a:sym typeface="Arial"/>
              </a:rPr>
              <a:t>efect</a:t>
            </a:r>
            <a:r>
              <a:rPr lang="fr-FR" sz="1100" dirty="0">
                <a:latin typeface="Arial"/>
                <a:ea typeface="Arial"/>
                <a:cs typeface="Arial"/>
                <a:sym typeface="Arial"/>
              </a:rPr>
              <a:t> de </a:t>
            </a:r>
            <a:r>
              <a:rPr lang="fr-FR" sz="1100" dirty="0" err="1">
                <a:latin typeface="Arial"/>
                <a:ea typeface="Arial"/>
                <a:cs typeface="Arial"/>
                <a:sym typeface="Arial"/>
              </a:rPr>
              <a:t>seră</a:t>
            </a:r>
            <a:r>
              <a:rPr lang="fr-FR" sz="1100" dirty="0">
                <a:latin typeface="Arial"/>
                <a:ea typeface="Arial"/>
                <a:cs typeface="Arial"/>
                <a:sym typeface="Arial"/>
              </a:rPr>
              <a:t>, </a:t>
            </a:r>
            <a:r>
              <a:rPr lang="fr-FR" sz="1100" dirty="0" err="1">
                <a:latin typeface="Arial"/>
                <a:ea typeface="Arial"/>
                <a:cs typeface="Arial"/>
                <a:sym typeface="Arial"/>
              </a:rPr>
              <a:t>iar</a:t>
            </a:r>
            <a:r>
              <a:rPr lang="fr-FR" sz="1100" dirty="0">
                <a:latin typeface="Arial"/>
                <a:ea typeface="Arial"/>
                <a:cs typeface="Arial"/>
                <a:sym typeface="Arial"/>
              </a:rPr>
              <a:t> </a:t>
            </a:r>
            <a:r>
              <a:rPr lang="fr-FR" sz="1100" dirty="0" err="1">
                <a:latin typeface="Arial"/>
                <a:ea typeface="Arial"/>
                <a:cs typeface="Arial"/>
                <a:sym typeface="Arial"/>
              </a:rPr>
              <a:t>astăzi</a:t>
            </a:r>
            <a:r>
              <a:rPr lang="fr-FR" sz="1100" dirty="0">
                <a:latin typeface="Arial"/>
                <a:ea typeface="Arial"/>
                <a:cs typeface="Arial"/>
                <a:sym typeface="Arial"/>
              </a:rPr>
              <a:t> CO2 este </a:t>
            </a:r>
            <a:r>
              <a:rPr lang="fr-FR" sz="1100" dirty="0" err="1">
                <a:latin typeface="Arial"/>
                <a:ea typeface="Arial"/>
                <a:cs typeface="Arial"/>
                <a:sym typeface="Arial"/>
              </a:rPr>
              <a:t>eliberat</a:t>
            </a:r>
            <a:r>
              <a:rPr lang="fr-FR" sz="1100" dirty="0">
                <a:latin typeface="Arial"/>
                <a:ea typeface="Arial"/>
                <a:cs typeface="Arial"/>
                <a:sym typeface="Arial"/>
              </a:rPr>
              <a:t> </a:t>
            </a:r>
            <a:r>
              <a:rPr lang="fr-FR" sz="1100" dirty="0" err="1">
                <a:latin typeface="Arial"/>
                <a:ea typeface="Arial"/>
                <a:cs typeface="Arial"/>
                <a:sym typeface="Arial"/>
              </a:rPr>
              <a:t>în</a:t>
            </a:r>
            <a:r>
              <a:rPr lang="fr-FR" sz="1100" dirty="0">
                <a:latin typeface="Arial"/>
                <a:ea typeface="Arial"/>
                <a:cs typeface="Arial"/>
                <a:sym typeface="Arial"/>
              </a:rPr>
              <a:t> </a:t>
            </a:r>
            <a:r>
              <a:rPr lang="fr-FR" sz="1100" dirty="0" err="1">
                <a:latin typeface="Arial"/>
                <a:ea typeface="Arial"/>
                <a:cs typeface="Arial"/>
                <a:sym typeface="Arial"/>
              </a:rPr>
              <a:t>atmosferă</a:t>
            </a:r>
            <a:r>
              <a:rPr lang="fr-FR" sz="1100" dirty="0">
                <a:latin typeface="Arial"/>
                <a:ea typeface="Arial"/>
                <a:cs typeface="Arial"/>
                <a:sym typeface="Arial"/>
              </a:rPr>
              <a:t> mai </a:t>
            </a:r>
            <a:r>
              <a:rPr lang="fr-FR" sz="1100" dirty="0" err="1">
                <a:latin typeface="Arial"/>
                <a:ea typeface="Arial"/>
                <a:cs typeface="Arial"/>
                <a:sym typeface="Arial"/>
              </a:rPr>
              <a:t>repede</a:t>
            </a:r>
            <a:r>
              <a:rPr lang="fr-FR" sz="1100" dirty="0">
                <a:latin typeface="Arial"/>
                <a:ea typeface="Arial"/>
                <a:cs typeface="Arial"/>
                <a:sym typeface="Arial"/>
              </a:rPr>
              <a:t> ca </a:t>
            </a:r>
            <a:r>
              <a:rPr lang="fr-FR" sz="1100" dirty="0" err="1">
                <a:latin typeface="Arial"/>
                <a:ea typeface="Arial"/>
                <a:cs typeface="Arial"/>
                <a:sym typeface="Arial"/>
              </a:rPr>
              <a:t>niciodată</a:t>
            </a:r>
            <a:r>
              <a:rPr lang="fr-FR" sz="1100" dirty="0">
                <a:latin typeface="Arial"/>
                <a:ea typeface="Arial"/>
                <a:cs typeface="Arial"/>
                <a:sym typeface="Arial"/>
              </a:rPr>
              <a:t>, </a:t>
            </a:r>
            <a:r>
              <a:rPr lang="fr-FR" sz="1100" dirty="0" err="1">
                <a:latin typeface="Arial"/>
                <a:ea typeface="Arial"/>
                <a:cs typeface="Arial"/>
                <a:sym typeface="Arial"/>
              </a:rPr>
              <a:t>cel</a:t>
            </a:r>
            <a:r>
              <a:rPr lang="fr-FR" sz="1100" dirty="0">
                <a:latin typeface="Arial"/>
                <a:ea typeface="Arial"/>
                <a:cs typeface="Arial"/>
                <a:sym typeface="Arial"/>
              </a:rPr>
              <a:t> </a:t>
            </a:r>
            <a:r>
              <a:rPr lang="fr-FR" sz="1100" dirty="0" err="1">
                <a:latin typeface="Arial"/>
                <a:ea typeface="Arial"/>
                <a:cs typeface="Arial"/>
                <a:sym typeface="Arial"/>
              </a:rPr>
              <a:t>puțin</a:t>
            </a:r>
            <a:r>
              <a:rPr lang="fr-FR" sz="1100" dirty="0">
                <a:latin typeface="Arial"/>
                <a:ea typeface="Arial"/>
                <a:cs typeface="Arial"/>
                <a:sym typeface="Arial"/>
              </a:rPr>
              <a:t> </a:t>
            </a:r>
            <a:r>
              <a:rPr lang="fr-FR" sz="1100" dirty="0" err="1">
                <a:latin typeface="Arial"/>
                <a:ea typeface="Arial"/>
                <a:cs typeface="Arial"/>
                <a:sym typeface="Arial"/>
              </a:rPr>
              <a:t>în</a:t>
            </a:r>
            <a:r>
              <a:rPr lang="fr-FR" sz="1100" dirty="0">
                <a:latin typeface="Arial"/>
                <a:ea typeface="Arial"/>
                <a:cs typeface="Arial"/>
                <a:sym typeface="Arial"/>
              </a:rPr>
              <a:t> </a:t>
            </a:r>
            <a:r>
              <a:rPr lang="fr-FR" sz="1100" dirty="0" err="1">
                <a:latin typeface="Arial"/>
                <a:ea typeface="Arial"/>
                <a:cs typeface="Arial"/>
                <a:sym typeface="Arial"/>
              </a:rPr>
              <a:t>ultimii</a:t>
            </a:r>
            <a:r>
              <a:rPr lang="fr-FR" sz="1100" dirty="0">
                <a:latin typeface="Arial"/>
                <a:ea typeface="Arial"/>
                <a:cs typeface="Arial"/>
                <a:sym typeface="Arial"/>
              </a:rPr>
              <a:t> 66 de </a:t>
            </a:r>
            <a:r>
              <a:rPr lang="fr-FR" sz="1100" dirty="0" err="1">
                <a:latin typeface="Arial"/>
                <a:ea typeface="Arial"/>
                <a:cs typeface="Arial"/>
                <a:sym typeface="Arial"/>
              </a:rPr>
              <a:t>milioane</a:t>
            </a:r>
            <a:r>
              <a:rPr lang="fr-FR" sz="1100" dirty="0">
                <a:latin typeface="Arial"/>
                <a:ea typeface="Arial"/>
                <a:cs typeface="Arial"/>
                <a:sym typeface="Arial"/>
              </a:rPr>
              <a:t> de </a:t>
            </a:r>
            <a:r>
              <a:rPr lang="fr-FR" sz="1100" dirty="0" err="1">
                <a:latin typeface="Arial"/>
                <a:ea typeface="Arial"/>
                <a:cs typeface="Arial"/>
                <a:sym typeface="Arial"/>
              </a:rPr>
              <a:t>ani</a:t>
            </a:r>
            <a:r>
              <a:rPr lang="fr-FR" sz="1100" dirty="0">
                <a:latin typeface="Arial"/>
                <a:ea typeface="Arial"/>
                <a:cs typeface="Arial"/>
                <a:sym typeface="Arial"/>
              </a:rPr>
              <a:t>.</a:t>
            </a:r>
            <a:endParaRPr dirty="0"/>
          </a:p>
        </p:txBody>
      </p:sp>
      <p:sp>
        <p:nvSpPr>
          <p:cNvPr id="319" name="Google Shape;319;gfb1fed1f86_0_464: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fb1fed1f86_0_474: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 name="Google Shape;330;gfb1fed1f86_0_474: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b="1"/>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f67c50b821_1_17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fr-FR" dirty="0" err="1"/>
              <a:t>Dioxidul</a:t>
            </a:r>
            <a:r>
              <a:rPr lang="fr-FR" dirty="0"/>
              <a:t> de </a:t>
            </a:r>
            <a:r>
              <a:rPr lang="fr-FR" dirty="0" err="1"/>
              <a:t>carbon</a:t>
            </a:r>
            <a:r>
              <a:rPr lang="fr-FR" dirty="0"/>
              <a:t> </a:t>
            </a:r>
            <a:r>
              <a:rPr lang="fr-FR" dirty="0" err="1"/>
              <a:t>emis</a:t>
            </a:r>
            <a:r>
              <a:rPr lang="fr-FR" dirty="0"/>
              <a:t> </a:t>
            </a:r>
            <a:r>
              <a:rPr lang="fr-FR" dirty="0" err="1"/>
              <a:t>în</a:t>
            </a:r>
            <a:r>
              <a:rPr lang="fr-FR" dirty="0"/>
              <a:t> </a:t>
            </a:r>
            <a:r>
              <a:rPr lang="fr-FR" dirty="0" err="1"/>
              <a:t>atmosferă</a:t>
            </a:r>
            <a:r>
              <a:rPr lang="fr-FR" dirty="0"/>
              <a:t> nu </a:t>
            </a:r>
            <a:r>
              <a:rPr lang="fr-FR" dirty="0" err="1"/>
              <a:t>rămâne</a:t>
            </a:r>
            <a:r>
              <a:rPr lang="fr-FR" dirty="0"/>
              <a:t> </a:t>
            </a:r>
            <a:r>
              <a:rPr lang="fr-FR" dirty="0" err="1"/>
              <a:t>în</a:t>
            </a:r>
            <a:r>
              <a:rPr lang="fr-FR" dirty="0"/>
              <a:t> </a:t>
            </a:r>
            <a:r>
              <a:rPr lang="fr-FR" dirty="0" err="1"/>
              <a:t>întregime</a:t>
            </a:r>
            <a:r>
              <a:rPr lang="fr-FR" dirty="0"/>
              <a:t> </a:t>
            </a:r>
            <a:r>
              <a:rPr lang="fr-FR" dirty="0" err="1"/>
              <a:t>acolo</a:t>
            </a:r>
            <a:r>
              <a:rPr lang="fr-FR" dirty="0"/>
              <a:t>. </a:t>
            </a:r>
            <a:r>
              <a:rPr lang="fr-FR" dirty="0" err="1"/>
              <a:t>Există</a:t>
            </a:r>
            <a:r>
              <a:rPr lang="fr-FR" dirty="0"/>
              <a:t> un </a:t>
            </a:r>
            <a:r>
              <a:rPr lang="fr-FR" dirty="0" err="1"/>
              <a:t>echilibru</a:t>
            </a:r>
            <a:r>
              <a:rPr lang="fr-FR" dirty="0"/>
              <a:t> </a:t>
            </a:r>
            <a:r>
              <a:rPr lang="fr-FR" dirty="0" err="1"/>
              <a:t>între</a:t>
            </a:r>
            <a:r>
              <a:rPr lang="fr-FR" dirty="0"/>
              <a:t> </a:t>
            </a:r>
            <a:r>
              <a:rPr lang="fr-FR" dirty="0" err="1"/>
              <a:t>absorbția</a:t>
            </a:r>
            <a:r>
              <a:rPr lang="fr-FR" dirty="0"/>
              <a:t> </a:t>
            </a:r>
            <a:r>
              <a:rPr lang="fr-FR" dirty="0" err="1"/>
              <a:t>și</a:t>
            </a:r>
            <a:r>
              <a:rPr lang="fr-FR" dirty="0"/>
              <a:t> </a:t>
            </a:r>
            <a:r>
              <a:rPr lang="fr-FR" dirty="0" err="1"/>
              <a:t>emisia</a:t>
            </a:r>
            <a:r>
              <a:rPr lang="fr-FR" dirty="0"/>
              <a:t> de </a:t>
            </a:r>
            <a:r>
              <a:rPr lang="fr-FR" dirty="0" err="1"/>
              <a:t>dioxid</a:t>
            </a:r>
            <a:r>
              <a:rPr lang="fr-FR" dirty="0"/>
              <a:t> de </a:t>
            </a:r>
            <a:r>
              <a:rPr lang="fr-FR" dirty="0" err="1"/>
              <a:t>carbon</a:t>
            </a:r>
            <a:r>
              <a:rPr lang="fr-FR" dirty="0"/>
              <a:t>... </a:t>
            </a:r>
            <a:r>
              <a:rPr lang="fr-FR" dirty="0" err="1"/>
              <a:t>Acest</a:t>
            </a:r>
            <a:r>
              <a:rPr lang="fr-FR" dirty="0"/>
              <a:t> </a:t>
            </a:r>
            <a:r>
              <a:rPr lang="fr-FR" dirty="0" err="1"/>
              <a:t>echilibru</a:t>
            </a:r>
            <a:r>
              <a:rPr lang="fr-FR" dirty="0"/>
              <a:t> este </a:t>
            </a:r>
            <a:r>
              <a:rPr lang="fr-FR" dirty="0" err="1"/>
              <a:t>menținut</a:t>
            </a:r>
            <a:r>
              <a:rPr lang="fr-FR" dirty="0"/>
              <a:t> de </a:t>
            </a:r>
            <a:r>
              <a:rPr lang="fr-FR" dirty="0" err="1"/>
              <a:t>ceea</a:t>
            </a:r>
            <a:r>
              <a:rPr lang="fr-FR" dirty="0"/>
              <a:t> ce se </a:t>
            </a:r>
            <a:r>
              <a:rPr lang="fr-FR" dirty="0" err="1"/>
              <a:t>numește</a:t>
            </a:r>
            <a:r>
              <a:rPr lang="fr-FR" dirty="0"/>
              <a:t> "</a:t>
            </a:r>
            <a:r>
              <a:rPr lang="fr-FR" dirty="0" err="1"/>
              <a:t>rezervoare</a:t>
            </a:r>
            <a:r>
              <a:rPr lang="fr-FR" dirty="0"/>
              <a:t> </a:t>
            </a:r>
            <a:r>
              <a:rPr lang="fr-FR" dirty="0" err="1"/>
              <a:t>naturale</a:t>
            </a:r>
            <a:r>
              <a:rPr lang="fr-FR" dirty="0"/>
              <a:t>". </a:t>
            </a:r>
            <a:r>
              <a:rPr lang="fr-FR" dirty="0" err="1"/>
              <a:t>În</a:t>
            </a:r>
            <a:r>
              <a:rPr lang="fr-FR" dirty="0"/>
              <a:t> </a:t>
            </a:r>
            <a:r>
              <a:rPr lang="fr-FR" dirty="0" err="1"/>
              <a:t>cazul</a:t>
            </a:r>
            <a:r>
              <a:rPr lang="fr-FR" dirty="0"/>
              <a:t> </a:t>
            </a:r>
            <a:r>
              <a:rPr lang="fr-FR" dirty="0" err="1"/>
              <a:t>Pământului</a:t>
            </a:r>
            <a:r>
              <a:rPr lang="fr-FR" dirty="0"/>
              <a:t>, </a:t>
            </a:r>
            <a:r>
              <a:rPr lang="fr-FR" dirty="0" err="1"/>
              <a:t>rezervoarele</a:t>
            </a:r>
            <a:r>
              <a:rPr lang="fr-FR" dirty="0"/>
              <a:t> </a:t>
            </a:r>
            <a:r>
              <a:rPr lang="fr-FR" dirty="0" err="1"/>
              <a:t>naturale</a:t>
            </a:r>
            <a:r>
              <a:rPr lang="fr-FR" dirty="0"/>
              <a:t> </a:t>
            </a:r>
            <a:r>
              <a:rPr lang="fr-FR" dirty="0" err="1"/>
              <a:t>sunt</a:t>
            </a:r>
            <a:r>
              <a:rPr lang="fr-FR" dirty="0"/>
              <a:t> </a:t>
            </a:r>
            <a:r>
              <a:rPr lang="fr-FR" dirty="0" err="1"/>
              <a:t>pădurile</a:t>
            </a:r>
            <a:r>
              <a:rPr lang="fr-FR" dirty="0"/>
              <a:t> </a:t>
            </a:r>
            <a:r>
              <a:rPr lang="fr-FR" dirty="0" err="1"/>
              <a:t>și</a:t>
            </a:r>
            <a:r>
              <a:rPr lang="fr-FR" dirty="0"/>
              <a:t> </a:t>
            </a:r>
            <a:r>
              <a:rPr lang="fr-FR" dirty="0" err="1"/>
              <a:t>oceanele</a:t>
            </a:r>
            <a:r>
              <a:rPr lang="fr-FR" dirty="0"/>
              <a:t>, care </a:t>
            </a:r>
            <a:r>
              <a:rPr lang="fr-FR" dirty="0" err="1"/>
              <a:t>absoarbe</a:t>
            </a:r>
            <a:r>
              <a:rPr lang="fr-FR" dirty="0"/>
              <a:t> CO2 </a:t>
            </a:r>
            <a:r>
              <a:rPr lang="fr-FR" dirty="0" err="1"/>
              <a:t>din</a:t>
            </a:r>
            <a:r>
              <a:rPr lang="fr-FR" dirty="0"/>
              <a:t> </a:t>
            </a:r>
            <a:r>
              <a:rPr lang="fr-FR" dirty="0" err="1"/>
              <a:t>atmosferă</a:t>
            </a:r>
            <a:r>
              <a:rPr lang="fr-FR" dirty="0"/>
              <a:t> </a:t>
            </a:r>
            <a:r>
              <a:rPr lang="fr-FR" dirty="0" err="1"/>
              <a:t>prin</a:t>
            </a:r>
            <a:r>
              <a:rPr lang="fr-FR" dirty="0"/>
              <a:t> </a:t>
            </a:r>
            <a:r>
              <a:rPr lang="fr-FR" dirty="0" err="1"/>
              <a:t>fotosinteză</a:t>
            </a:r>
            <a:r>
              <a:rPr lang="fr-FR" dirty="0"/>
              <a:t>. Cu </a:t>
            </a:r>
            <a:r>
              <a:rPr lang="fr-FR" dirty="0" err="1"/>
              <a:t>toate</a:t>
            </a:r>
            <a:r>
              <a:rPr lang="fr-FR" dirty="0"/>
              <a:t> </a:t>
            </a:r>
            <a:r>
              <a:rPr lang="fr-FR" dirty="0" err="1"/>
              <a:t>acestea</a:t>
            </a:r>
            <a:r>
              <a:rPr lang="fr-FR" dirty="0"/>
              <a:t>, </a:t>
            </a:r>
            <a:r>
              <a:rPr lang="fr-FR" dirty="0" err="1"/>
              <a:t>am</a:t>
            </a:r>
            <a:r>
              <a:rPr lang="fr-FR" dirty="0"/>
              <a:t> </a:t>
            </a:r>
            <a:r>
              <a:rPr lang="fr-FR" dirty="0" err="1"/>
              <a:t>depășit</a:t>
            </a:r>
            <a:r>
              <a:rPr lang="fr-FR" dirty="0"/>
              <a:t> </a:t>
            </a:r>
            <a:r>
              <a:rPr lang="fr-FR" dirty="0" err="1"/>
              <a:t>capacitatea</a:t>
            </a:r>
            <a:r>
              <a:rPr lang="fr-FR" dirty="0"/>
              <a:t> de </a:t>
            </a:r>
            <a:r>
              <a:rPr lang="fr-FR" dirty="0" err="1"/>
              <a:t>absorbție</a:t>
            </a:r>
            <a:r>
              <a:rPr lang="fr-FR" dirty="0"/>
              <a:t> a </a:t>
            </a:r>
            <a:r>
              <a:rPr lang="fr-FR" dirty="0" err="1"/>
              <a:t>acestor</a:t>
            </a:r>
            <a:r>
              <a:rPr lang="fr-FR" dirty="0"/>
              <a:t> </a:t>
            </a:r>
            <a:r>
              <a:rPr lang="fr-FR" dirty="0" err="1"/>
              <a:t>rezervoare</a:t>
            </a:r>
            <a:r>
              <a:rPr lang="fr-FR" dirty="0"/>
              <a:t>, </a:t>
            </a:r>
            <a:r>
              <a:rPr lang="fr-FR" dirty="0" err="1"/>
              <a:t>astfel</a:t>
            </a:r>
            <a:r>
              <a:rPr lang="fr-FR" dirty="0"/>
              <a:t> </a:t>
            </a:r>
            <a:r>
              <a:rPr lang="fr-FR" dirty="0" err="1"/>
              <a:t>încât</a:t>
            </a:r>
            <a:r>
              <a:rPr lang="fr-FR" dirty="0"/>
              <a:t> o mare parte </a:t>
            </a:r>
            <a:r>
              <a:rPr lang="fr-FR" dirty="0" err="1"/>
              <a:t>din</a:t>
            </a:r>
            <a:r>
              <a:rPr lang="fr-FR" dirty="0"/>
              <a:t> CO2 </a:t>
            </a:r>
            <a:r>
              <a:rPr lang="fr-FR" dirty="0" err="1"/>
              <a:t>emis</a:t>
            </a:r>
            <a:r>
              <a:rPr lang="fr-FR" dirty="0"/>
              <a:t> se </a:t>
            </a:r>
            <a:r>
              <a:rPr lang="fr-FR" dirty="0" err="1"/>
              <a:t>acumulează</a:t>
            </a:r>
            <a:r>
              <a:rPr lang="fr-FR" dirty="0"/>
              <a:t> </a:t>
            </a:r>
            <a:r>
              <a:rPr lang="fr-FR" dirty="0" err="1"/>
              <a:t>în</a:t>
            </a:r>
            <a:r>
              <a:rPr lang="fr-FR" dirty="0"/>
              <a:t> </a:t>
            </a:r>
            <a:r>
              <a:rPr lang="fr-FR" dirty="0" err="1"/>
              <a:t>atmosferă</a:t>
            </a:r>
            <a:r>
              <a:rPr lang="fr-FR" dirty="0"/>
              <a:t>, </a:t>
            </a:r>
            <a:r>
              <a:rPr lang="fr-FR" dirty="0" err="1"/>
              <a:t>ceea</a:t>
            </a:r>
            <a:r>
              <a:rPr lang="fr-FR" dirty="0"/>
              <a:t> ce </a:t>
            </a:r>
            <a:r>
              <a:rPr lang="fr-FR" dirty="0" err="1"/>
              <a:t>agravează</a:t>
            </a:r>
            <a:r>
              <a:rPr lang="fr-FR" dirty="0"/>
              <a:t> </a:t>
            </a:r>
            <a:r>
              <a:rPr lang="fr-FR" dirty="0" err="1"/>
              <a:t>efectul</a:t>
            </a:r>
            <a:r>
              <a:rPr lang="fr-FR" dirty="0"/>
              <a:t> de </a:t>
            </a:r>
            <a:r>
              <a:rPr lang="fr-FR" dirty="0" err="1"/>
              <a:t>seră</a:t>
            </a:r>
            <a:r>
              <a:rPr lang="fr-FR" dirty="0"/>
              <a:t>.</a:t>
            </a:r>
            <a:endParaRPr dirty="0"/>
          </a:p>
        </p:txBody>
      </p:sp>
      <p:sp>
        <p:nvSpPr>
          <p:cNvPr id="336" name="Google Shape;336;gf67c50b821_1_1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fb1fed1f86_0_68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en-GB" dirty="0" err="1">
                <a:latin typeface="Times New Roman"/>
                <a:ea typeface="Times New Roman"/>
                <a:cs typeface="Times New Roman"/>
                <a:sym typeface="Times New Roman"/>
              </a:rPr>
              <a:t>Variațiile</a:t>
            </a:r>
            <a:r>
              <a:rPr lang="en-GB" dirty="0">
                <a:latin typeface="Times New Roman"/>
                <a:ea typeface="Times New Roman"/>
                <a:cs typeface="Times New Roman"/>
                <a:sym typeface="Times New Roman"/>
              </a:rPr>
              <a:t> </a:t>
            </a:r>
            <a:r>
              <a:rPr lang="en-GB" dirty="0" err="1">
                <a:latin typeface="Times New Roman"/>
                <a:ea typeface="Times New Roman"/>
                <a:cs typeface="Times New Roman"/>
                <a:sym typeface="Times New Roman"/>
              </a:rPr>
              <a:t>concentrației</a:t>
            </a:r>
            <a:r>
              <a:rPr lang="en-GB" dirty="0">
                <a:latin typeface="Times New Roman"/>
                <a:ea typeface="Times New Roman"/>
                <a:cs typeface="Times New Roman"/>
                <a:sym typeface="Times New Roman"/>
              </a:rPr>
              <a:t> de CO2 din </a:t>
            </a:r>
            <a:r>
              <a:rPr lang="en-GB" dirty="0" err="1">
                <a:latin typeface="Times New Roman"/>
                <a:ea typeface="Times New Roman"/>
                <a:cs typeface="Times New Roman"/>
                <a:sym typeface="Times New Roman"/>
              </a:rPr>
              <a:t>atmosferă</a:t>
            </a:r>
            <a:r>
              <a:rPr lang="en-GB" dirty="0">
                <a:latin typeface="Times New Roman"/>
                <a:ea typeface="Times New Roman"/>
                <a:cs typeface="Times New Roman"/>
                <a:sym typeface="Times New Roman"/>
              </a:rPr>
              <a:t> sunt </a:t>
            </a:r>
            <a:r>
              <a:rPr lang="en-GB" dirty="0" err="1">
                <a:latin typeface="Times New Roman"/>
                <a:ea typeface="Times New Roman"/>
                <a:cs typeface="Times New Roman"/>
                <a:sym typeface="Times New Roman"/>
              </a:rPr>
              <a:t>ciclice</a:t>
            </a:r>
            <a:r>
              <a:rPr lang="en-GB" dirty="0">
                <a:latin typeface="Times New Roman"/>
                <a:ea typeface="Times New Roman"/>
                <a:cs typeface="Times New Roman"/>
                <a:sym typeface="Times New Roman"/>
              </a:rPr>
              <a:t> </a:t>
            </a:r>
            <a:r>
              <a:rPr lang="en-GB" dirty="0" err="1">
                <a:latin typeface="Times New Roman"/>
                <a:ea typeface="Times New Roman"/>
                <a:cs typeface="Times New Roman"/>
                <a:sym typeface="Times New Roman"/>
              </a:rPr>
              <a:t>și</a:t>
            </a:r>
            <a:r>
              <a:rPr lang="en-GB" dirty="0">
                <a:latin typeface="Times New Roman"/>
                <a:ea typeface="Times New Roman"/>
                <a:cs typeface="Times New Roman"/>
                <a:sym typeface="Times New Roman"/>
              </a:rPr>
              <a:t> sunt de </a:t>
            </a:r>
            <a:r>
              <a:rPr lang="en-GB" dirty="0" err="1">
                <a:latin typeface="Times New Roman"/>
                <a:ea typeface="Times New Roman"/>
                <a:cs typeface="Times New Roman"/>
                <a:sym typeface="Times New Roman"/>
              </a:rPr>
              <a:t>așteptat</a:t>
            </a:r>
            <a:r>
              <a:rPr lang="en-GB" dirty="0">
                <a:latin typeface="Times New Roman"/>
                <a:ea typeface="Times New Roman"/>
                <a:cs typeface="Times New Roman"/>
                <a:sym typeface="Times New Roman"/>
              </a:rPr>
              <a:t>, </a:t>
            </a:r>
            <a:r>
              <a:rPr lang="en-GB" dirty="0" err="1">
                <a:latin typeface="Times New Roman"/>
                <a:ea typeface="Times New Roman"/>
                <a:cs typeface="Times New Roman"/>
                <a:sym typeface="Times New Roman"/>
              </a:rPr>
              <a:t>așa</a:t>
            </a:r>
            <a:r>
              <a:rPr lang="en-GB" dirty="0">
                <a:latin typeface="Times New Roman"/>
                <a:ea typeface="Times New Roman"/>
                <a:cs typeface="Times New Roman"/>
                <a:sym typeface="Times New Roman"/>
              </a:rPr>
              <a:t> cum s-a </a:t>
            </a:r>
            <a:r>
              <a:rPr lang="en-GB" dirty="0" err="1">
                <a:latin typeface="Times New Roman"/>
                <a:ea typeface="Times New Roman"/>
                <a:cs typeface="Times New Roman"/>
                <a:sym typeface="Times New Roman"/>
              </a:rPr>
              <a:t>întâmplat</a:t>
            </a:r>
            <a:r>
              <a:rPr lang="en-GB" dirty="0">
                <a:latin typeface="Times New Roman"/>
                <a:ea typeface="Times New Roman"/>
                <a:cs typeface="Times New Roman"/>
                <a:sym typeface="Times New Roman"/>
              </a:rPr>
              <a:t> de-a </a:t>
            </a:r>
            <a:r>
              <a:rPr lang="en-GB" dirty="0" err="1">
                <a:latin typeface="Times New Roman"/>
                <a:ea typeface="Times New Roman"/>
                <a:cs typeface="Times New Roman"/>
                <a:sym typeface="Times New Roman"/>
              </a:rPr>
              <a:t>lungul</a:t>
            </a:r>
            <a:r>
              <a:rPr lang="en-GB" dirty="0">
                <a:latin typeface="Times New Roman"/>
                <a:ea typeface="Times New Roman"/>
                <a:cs typeface="Times New Roman"/>
                <a:sym typeface="Times New Roman"/>
              </a:rPr>
              <a:t> </a:t>
            </a:r>
            <a:r>
              <a:rPr lang="en-GB" dirty="0" err="1">
                <a:latin typeface="Times New Roman"/>
                <a:ea typeface="Times New Roman"/>
                <a:cs typeface="Times New Roman"/>
                <a:sym typeface="Times New Roman"/>
              </a:rPr>
              <a:t>mileniilor</a:t>
            </a:r>
            <a:r>
              <a:rPr lang="en-GB" dirty="0">
                <a:latin typeface="Times New Roman"/>
                <a:ea typeface="Times New Roman"/>
                <a:cs typeface="Times New Roman"/>
                <a:sym typeface="Times New Roman"/>
              </a:rPr>
              <a:t>. </a:t>
            </a:r>
            <a:r>
              <a:rPr lang="en-GB" dirty="0" err="1">
                <a:latin typeface="Times New Roman"/>
                <a:ea typeface="Times New Roman"/>
                <a:cs typeface="Times New Roman"/>
                <a:sym typeface="Times New Roman"/>
              </a:rPr>
              <a:t>Aceste</a:t>
            </a:r>
            <a:r>
              <a:rPr lang="en-GB" dirty="0">
                <a:latin typeface="Times New Roman"/>
                <a:ea typeface="Times New Roman"/>
                <a:cs typeface="Times New Roman"/>
                <a:sym typeface="Times New Roman"/>
              </a:rPr>
              <a:t> </a:t>
            </a:r>
            <a:r>
              <a:rPr lang="en-GB" dirty="0" err="1">
                <a:latin typeface="Times New Roman"/>
                <a:ea typeface="Times New Roman"/>
                <a:cs typeface="Times New Roman"/>
                <a:sym typeface="Times New Roman"/>
              </a:rPr>
              <a:t>variații</a:t>
            </a:r>
            <a:r>
              <a:rPr lang="en-GB" dirty="0">
                <a:latin typeface="Times New Roman"/>
                <a:ea typeface="Times New Roman"/>
                <a:cs typeface="Times New Roman"/>
                <a:sym typeface="Times New Roman"/>
              </a:rPr>
              <a:t> </a:t>
            </a:r>
            <a:r>
              <a:rPr lang="en-GB" dirty="0" err="1">
                <a:latin typeface="Times New Roman"/>
                <a:ea typeface="Times New Roman"/>
                <a:cs typeface="Times New Roman"/>
                <a:sym typeface="Times New Roman"/>
              </a:rPr>
              <a:t>coincid</a:t>
            </a:r>
            <a:r>
              <a:rPr lang="en-GB" dirty="0">
                <a:latin typeface="Times New Roman"/>
                <a:ea typeface="Times New Roman"/>
                <a:cs typeface="Times New Roman"/>
                <a:sym typeface="Times New Roman"/>
              </a:rPr>
              <a:t> cu </a:t>
            </a:r>
            <a:r>
              <a:rPr lang="en-GB" dirty="0" err="1">
                <a:latin typeface="Times New Roman"/>
                <a:ea typeface="Times New Roman"/>
                <a:cs typeface="Times New Roman"/>
                <a:sym typeface="Times New Roman"/>
              </a:rPr>
              <a:t>perioadele</a:t>
            </a:r>
            <a:r>
              <a:rPr lang="en-GB" dirty="0">
                <a:latin typeface="Times New Roman"/>
                <a:ea typeface="Times New Roman"/>
                <a:cs typeface="Times New Roman"/>
                <a:sym typeface="Times New Roman"/>
              </a:rPr>
              <a:t> </a:t>
            </a:r>
            <a:r>
              <a:rPr lang="en-GB" dirty="0" err="1">
                <a:latin typeface="Times New Roman"/>
                <a:ea typeface="Times New Roman"/>
                <a:cs typeface="Times New Roman"/>
                <a:sym typeface="Times New Roman"/>
              </a:rPr>
              <a:t>glaciare</a:t>
            </a:r>
            <a:r>
              <a:rPr lang="en-GB" dirty="0">
                <a:latin typeface="Times New Roman"/>
                <a:ea typeface="Times New Roman"/>
                <a:cs typeface="Times New Roman"/>
                <a:sym typeface="Times New Roman"/>
              </a:rPr>
              <a:t> </a:t>
            </a:r>
            <a:r>
              <a:rPr lang="en-GB" dirty="0" err="1">
                <a:latin typeface="Times New Roman"/>
                <a:ea typeface="Times New Roman"/>
                <a:cs typeface="Times New Roman"/>
                <a:sym typeface="Times New Roman"/>
              </a:rPr>
              <a:t>și</a:t>
            </a:r>
            <a:r>
              <a:rPr lang="en-GB" dirty="0">
                <a:latin typeface="Times New Roman"/>
                <a:ea typeface="Times New Roman"/>
                <a:cs typeface="Times New Roman"/>
                <a:sym typeface="Times New Roman"/>
              </a:rPr>
              <a:t> cu </a:t>
            </a:r>
            <a:r>
              <a:rPr lang="en-GB" dirty="0" err="1">
                <a:latin typeface="Times New Roman"/>
                <a:ea typeface="Times New Roman"/>
                <a:cs typeface="Times New Roman"/>
                <a:sym typeface="Times New Roman"/>
              </a:rPr>
              <a:t>perioadele</a:t>
            </a:r>
            <a:r>
              <a:rPr lang="en-GB" dirty="0">
                <a:latin typeface="Times New Roman"/>
                <a:ea typeface="Times New Roman"/>
                <a:cs typeface="Times New Roman"/>
                <a:sym typeface="Times New Roman"/>
              </a:rPr>
              <a:t> </a:t>
            </a:r>
            <a:r>
              <a:rPr lang="en-GB" dirty="0" err="1">
                <a:latin typeface="Times New Roman"/>
                <a:ea typeface="Times New Roman"/>
                <a:cs typeface="Times New Roman"/>
                <a:sym typeface="Times New Roman"/>
              </a:rPr>
              <a:t>mai</a:t>
            </a:r>
            <a:r>
              <a:rPr lang="en-GB" dirty="0">
                <a:latin typeface="Times New Roman"/>
                <a:ea typeface="Times New Roman"/>
                <a:cs typeface="Times New Roman"/>
                <a:sym typeface="Times New Roman"/>
              </a:rPr>
              <a:t> </a:t>
            </a:r>
            <a:r>
              <a:rPr lang="en-GB" dirty="0" err="1">
                <a:latin typeface="Times New Roman"/>
                <a:ea typeface="Times New Roman"/>
                <a:cs typeface="Times New Roman"/>
                <a:sym typeface="Times New Roman"/>
              </a:rPr>
              <a:t>calde</a:t>
            </a:r>
            <a:r>
              <a:rPr lang="en-GB" dirty="0">
                <a:latin typeface="Times New Roman"/>
                <a:ea typeface="Times New Roman"/>
                <a:cs typeface="Times New Roman"/>
                <a:sym typeface="Times New Roman"/>
              </a:rPr>
              <a:t> ale </a:t>
            </a:r>
            <a:r>
              <a:rPr lang="en-GB" dirty="0" err="1">
                <a:latin typeface="Times New Roman"/>
                <a:ea typeface="Times New Roman"/>
                <a:cs typeface="Times New Roman"/>
                <a:sym typeface="Times New Roman"/>
              </a:rPr>
              <a:t>Pământului</a:t>
            </a:r>
            <a:r>
              <a:rPr lang="en-GB" dirty="0">
                <a:latin typeface="Times New Roman"/>
                <a:ea typeface="Times New Roman"/>
                <a:cs typeface="Times New Roman"/>
                <a:sym typeface="Times New Roman"/>
              </a:rPr>
              <a:t>. Dar </a:t>
            </a:r>
            <a:r>
              <a:rPr lang="en-GB" dirty="0" err="1">
                <a:latin typeface="Times New Roman"/>
                <a:ea typeface="Times New Roman"/>
                <a:cs typeface="Times New Roman"/>
                <a:sym typeface="Times New Roman"/>
              </a:rPr>
              <a:t>ceea</a:t>
            </a:r>
            <a:r>
              <a:rPr lang="en-GB" dirty="0">
                <a:latin typeface="Times New Roman"/>
                <a:ea typeface="Times New Roman"/>
                <a:cs typeface="Times New Roman"/>
                <a:sym typeface="Times New Roman"/>
              </a:rPr>
              <a:t> </a:t>
            </a:r>
            <a:r>
              <a:rPr lang="en-GB" dirty="0" err="1">
                <a:latin typeface="Times New Roman"/>
                <a:ea typeface="Times New Roman"/>
                <a:cs typeface="Times New Roman"/>
                <a:sym typeface="Times New Roman"/>
              </a:rPr>
              <a:t>ce</a:t>
            </a:r>
            <a:r>
              <a:rPr lang="en-GB" dirty="0">
                <a:latin typeface="Times New Roman"/>
                <a:ea typeface="Times New Roman"/>
                <a:cs typeface="Times New Roman"/>
                <a:sym typeface="Times New Roman"/>
              </a:rPr>
              <a:t> am </a:t>
            </a:r>
            <a:r>
              <a:rPr lang="en-GB" dirty="0" err="1">
                <a:latin typeface="Times New Roman"/>
                <a:ea typeface="Times New Roman"/>
                <a:cs typeface="Times New Roman"/>
                <a:sym typeface="Times New Roman"/>
              </a:rPr>
              <a:t>înregistrat</a:t>
            </a:r>
            <a:r>
              <a:rPr lang="en-GB" dirty="0">
                <a:latin typeface="Times New Roman"/>
                <a:ea typeface="Times New Roman"/>
                <a:cs typeface="Times New Roman"/>
                <a:sym typeface="Times New Roman"/>
              </a:rPr>
              <a:t> </a:t>
            </a:r>
            <a:r>
              <a:rPr lang="en-GB" dirty="0" err="1">
                <a:latin typeface="Times New Roman"/>
                <a:ea typeface="Times New Roman"/>
                <a:cs typeface="Times New Roman"/>
                <a:sym typeface="Times New Roman"/>
              </a:rPr>
              <a:t>astăzi</a:t>
            </a:r>
            <a:r>
              <a:rPr lang="en-GB" dirty="0">
                <a:latin typeface="Times New Roman"/>
                <a:ea typeface="Times New Roman"/>
                <a:cs typeface="Times New Roman"/>
                <a:sym typeface="Times New Roman"/>
              </a:rPr>
              <a:t> </a:t>
            </a:r>
            <a:r>
              <a:rPr lang="en-GB" dirty="0" err="1">
                <a:latin typeface="Times New Roman"/>
                <a:ea typeface="Times New Roman"/>
                <a:cs typeface="Times New Roman"/>
                <a:sym typeface="Times New Roman"/>
              </a:rPr>
              <a:t>este</a:t>
            </a:r>
            <a:r>
              <a:rPr lang="en-GB" dirty="0">
                <a:latin typeface="Times New Roman"/>
                <a:ea typeface="Times New Roman"/>
                <a:cs typeface="Times New Roman"/>
                <a:sym typeface="Times New Roman"/>
              </a:rPr>
              <a:t> o </a:t>
            </a:r>
            <a:r>
              <a:rPr lang="en-GB" dirty="0" err="1">
                <a:latin typeface="Times New Roman"/>
                <a:ea typeface="Times New Roman"/>
                <a:cs typeface="Times New Roman"/>
                <a:sym typeface="Times New Roman"/>
              </a:rPr>
              <a:t>concentrație</a:t>
            </a:r>
            <a:r>
              <a:rPr lang="en-GB" dirty="0">
                <a:latin typeface="Times New Roman"/>
                <a:ea typeface="Times New Roman"/>
                <a:cs typeface="Times New Roman"/>
                <a:sym typeface="Times New Roman"/>
              </a:rPr>
              <a:t> record de CO2 </a:t>
            </a:r>
            <a:r>
              <a:rPr lang="en-GB" dirty="0" err="1">
                <a:latin typeface="Times New Roman"/>
                <a:ea typeface="Times New Roman"/>
                <a:cs typeface="Times New Roman"/>
                <a:sym typeface="Times New Roman"/>
              </a:rPr>
              <a:t>în</a:t>
            </a:r>
            <a:r>
              <a:rPr lang="en-GB" dirty="0">
                <a:latin typeface="Times New Roman"/>
                <a:ea typeface="Times New Roman"/>
                <a:cs typeface="Times New Roman"/>
                <a:sym typeface="Times New Roman"/>
              </a:rPr>
              <a:t> </a:t>
            </a:r>
            <a:r>
              <a:rPr lang="en-GB" dirty="0" err="1">
                <a:latin typeface="Times New Roman"/>
                <a:ea typeface="Times New Roman"/>
                <a:cs typeface="Times New Roman"/>
                <a:sym typeface="Times New Roman"/>
              </a:rPr>
              <a:t>atmosferă</a:t>
            </a:r>
            <a:r>
              <a:rPr lang="en-GB" dirty="0">
                <a:latin typeface="Times New Roman"/>
                <a:ea typeface="Times New Roman"/>
                <a:cs typeface="Times New Roman"/>
                <a:sym typeface="Times New Roman"/>
              </a:rPr>
              <a:t>, </a:t>
            </a:r>
            <a:r>
              <a:rPr lang="en-GB" dirty="0" err="1">
                <a:latin typeface="Times New Roman"/>
                <a:ea typeface="Times New Roman"/>
                <a:cs typeface="Times New Roman"/>
                <a:sym typeface="Times New Roman"/>
              </a:rPr>
              <a:t>fără</a:t>
            </a:r>
            <a:r>
              <a:rPr lang="en-GB" dirty="0">
                <a:latin typeface="Times New Roman"/>
                <a:ea typeface="Times New Roman"/>
                <a:cs typeface="Times New Roman"/>
                <a:sym typeface="Times New Roman"/>
              </a:rPr>
              <a:t> precedent.</a:t>
            </a:r>
            <a:endParaRPr dirty="0"/>
          </a:p>
        </p:txBody>
      </p:sp>
      <p:sp>
        <p:nvSpPr>
          <p:cNvPr id="346" name="Google Shape;346;gfb1fed1f86_0_6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fb1fed1f86_0_70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err="1">
                <a:latin typeface="Arial"/>
                <a:ea typeface="Arial"/>
                <a:cs typeface="Arial"/>
                <a:sym typeface="Arial"/>
              </a:rPr>
              <a:t>Poate</a:t>
            </a:r>
            <a:r>
              <a:rPr lang="fr-FR" sz="1100" dirty="0">
                <a:latin typeface="Arial"/>
                <a:ea typeface="Arial"/>
                <a:cs typeface="Arial"/>
                <a:sym typeface="Arial"/>
              </a:rPr>
              <a:t> </a:t>
            </a:r>
            <a:r>
              <a:rPr lang="fr-FR" sz="1100" dirty="0" err="1">
                <a:latin typeface="Arial"/>
                <a:ea typeface="Arial"/>
                <a:cs typeface="Arial"/>
                <a:sym typeface="Arial"/>
              </a:rPr>
              <a:t>că</a:t>
            </a:r>
            <a:r>
              <a:rPr lang="fr-FR" sz="1100" dirty="0">
                <a:latin typeface="Arial"/>
                <a:ea typeface="Arial"/>
                <a:cs typeface="Arial"/>
                <a:sym typeface="Arial"/>
              </a:rPr>
              <a:t> 417 </a:t>
            </a:r>
            <a:r>
              <a:rPr lang="fr-FR" sz="1100" dirty="0" err="1">
                <a:latin typeface="Arial"/>
                <a:ea typeface="Arial"/>
                <a:cs typeface="Arial"/>
                <a:sym typeface="Arial"/>
              </a:rPr>
              <a:t>părți</a:t>
            </a:r>
            <a:r>
              <a:rPr lang="fr-FR" sz="1100" dirty="0">
                <a:latin typeface="Arial"/>
                <a:ea typeface="Arial"/>
                <a:cs typeface="Arial"/>
                <a:sym typeface="Arial"/>
              </a:rPr>
              <a:t> </a:t>
            </a:r>
            <a:r>
              <a:rPr lang="fr-FR" sz="1100" dirty="0" err="1">
                <a:latin typeface="Arial"/>
                <a:ea typeface="Arial"/>
                <a:cs typeface="Arial"/>
                <a:sym typeface="Arial"/>
              </a:rPr>
              <a:t>pe</a:t>
            </a:r>
            <a:r>
              <a:rPr lang="fr-FR" sz="1100" dirty="0">
                <a:latin typeface="Arial"/>
                <a:ea typeface="Arial"/>
                <a:cs typeface="Arial"/>
                <a:sym typeface="Arial"/>
              </a:rPr>
              <a:t> </a:t>
            </a:r>
            <a:r>
              <a:rPr lang="fr-FR" sz="1100" dirty="0" err="1">
                <a:latin typeface="Arial"/>
                <a:ea typeface="Arial"/>
                <a:cs typeface="Arial"/>
                <a:sym typeface="Arial"/>
              </a:rPr>
              <a:t>milion</a:t>
            </a:r>
            <a:r>
              <a:rPr lang="fr-FR" sz="1100" dirty="0">
                <a:latin typeface="Arial"/>
                <a:ea typeface="Arial"/>
                <a:cs typeface="Arial"/>
                <a:sym typeface="Arial"/>
              </a:rPr>
              <a:t> nu pare </a:t>
            </a:r>
            <a:r>
              <a:rPr lang="fr-FR" sz="1100" dirty="0" err="1">
                <a:latin typeface="Arial"/>
                <a:ea typeface="Arial"/>
                <a:cs typeface="Arial"/>
                <a:sym typeface="Arial"/>
              </a:rPr>
              <a:t>mult</a:t>
            </a:r>
            <a:r>
              <a:rPr lang="fr-FR" sz="1100" dirty="0">
                <a:latin typeface="Arial"/>
                <a:ea typeface="Arial"/>
                <a:cs typeface="Arial"/>
                <a:sym typeface="Arial"/>
              </a:rPr>
              <a:t>, dar </a:t>
            </a:r>
            <a:r>
              <a:rPr lang="fr-FR" sz="1100" dirty="0" err="1">
                <a:latin typeface="Arial"/>
                <a:ea typeface="Arial"/>
                <a:cs typeface="Arial"/>
                <a:sym typeface="Arial"/>
              </a:rPr>
              <a:t>dacă</a:t>
            </a:r>
            <a:r>
              <a:rPr lang="fr-FR" sz="1100" dirty="0">
                <a:latin typeface="Arial"/>
                <a:ea typeface="Arial"/>
                <a:cs typeface="Arial"/>
                <a:sym typeface="Arial"/>
              </a:rPr>
              <a:t> </a:t>
            </a:r>
            <a:r>
              <a:rPr lang="fr-FR" sz="1100" dirty="0" err="1">
                <a:latin typeface="Arial"/>
                <a:ea typeface="Arial"/>
                <a:cs typeface="Arial"/>
                <a:sym typeface="Arial"/>
              </a:rPr>
              <a:t>luăm</a:t>
            </a:r>
            <a:r>
              <a:rPr lang="fr-FR" sz="1100" dirty="0">
                <a:latin typeface="Arial"/>
                <a:ea typeface="Arial"/>
                <a:cs typeface="Arial"/>
                <a:sym typeface="Arial"/>
              </a:rPr>
              <a:t> </a:t>
            </a:r>
            <a:r>
              <a:rPr lang="fr-FR" sz="1100" dirty="0" err="1">
                <a:latin typeface="Arial"/>
                <a:ea typeface="Arial"/>
                <a:cs typeface="Arial"/>
                <a:sym typeface="Arial"/>
              </a:rPr>
              <a:t>în</a:t>
            </a:r>
            <a:r>
              <a:rPr lang="fr-FR" sz="1100" dirty="0">
                <a:latin typeface="Arial"/>
                <a:ea typeface="Arial"/>
                <a:cs typeface="Arial"/>
                <a:sym typeface="Arial"/>
              </a:rPr>
              <a:t> </a:t>
            </a:r>
            <a:r>
              <a:rPr lang="fr-FR" sz="1100" dirty="0" err="1">
                <a:latin typeface="Arial"/>
                <a:ea typeface="Arial"/>
                <a:cs typeface="Arial"/>
                <a:sym typeface="Arial"/>
              </a:rPr>
              <a:t>considerare</a:t>
            </a:r>
            <a:r>
              <a:rPr lang="fr-FR" sz="1100" dirty="0">
                <a:latin typeface="Arial"/>
                <a:ea typeface="Arial"/>
                <a:cs typeface="Arial"/>
                <a:sym typeface="Arial"/>
              </a:rPr>
              <a:t> </a:t>
            </a:r>
            <a:r>
              <a:rPr lang="fr-FR" sz="1100" dirty="0" err="1">
                <a:latin typeface="Arial"/>
                <a:ea typeface="Arial"/>
                <a:cs typeface="Arial"/>
                <a:sym typeface="Arial"/>
              </a:rPr>
              <a:t>diferențele</a:t>
            </a:r>
            <a:r>
              <a:rPr lang="fr-FR" sz="1100" dirty="0">
                <a:latin typeface="Arial"/>
                <a:ea typeface="Arial"/>
                <a:cs typeface="Arial"/>
                <a:sym typeface="Arial"/>
              </a:rPr>
              <a:t> de </a:t>
            </a:r>
            <a:r>
              <a:rPr lang="fr-FR" sz="1100" dirty="0" err="1">
                <a:latin typeface="Arial"/>
                <a:ea typeface="Arial"/>
                <a:cs typeface="Arial"/>
                <a:sym typeface="Arial"/>
              </a:rPr>
              <a:t>temperatură</a:t>
            </a:r>
            <a:r>
              <a:rPr lang="fr-FR" sz="1100" dirty="0">
                <a:latin typeface="Arial"/>
                <a:ea typeface="Arial"/>
                <a:cs typeface="Arial"/>
                <a:sym typeface="Arial"/>
              </a:rPr>
              <a:t> </a:t>
            </a:r>
            <a:r>
              <a:rPr lang="fr-FR" sz="1100" dirty="0" err="1">
                <a:latin typeface="Arial"/>
                <a:ea typeface="Arial"/>
                <a:cs typeface="Arial"/>
                <a:sym typeface="Arial"/>
              </a:rPr>
              <a:t>medie</a:t>
            </a:r>
            <a:r>
              <a:rPr lang="fr-FR" sz="1100" dirty="0">
                <a:latin typeface="Arial"/>
                <a:ea typeface="Arial"/>
                <a:cs typeface="Arial"/>
                <a:sym typeface="Arial"/>
              </a:rPr>
              <a:t> </a:t>
            </a:r>
            <a:r>
              <a:rPr lang="fr-FR" sz="1100" dirty="0" err="1">
                <a:latin typeface="Arial"/>
                <a:ea typeface="Arial"/>
                <a:cs typeface="Arial"/>
                <a:sym typeface="Arial"/>
              </a:rPr>
              <a:t>din</a:t>
            </a:r>
            <a:r>
              <a:rPr lang="fr-FR" sz="1100" dirty="0">
                <a:latin typeface="Arial"/>
                <a:ea typeface="Arial"/>
                <a:cs typeface="Arial"/>
                <a:sym typeface="Arial"/>
              </a:rPr>
              <a:t> </a:t>
            </a:r>
            <a:r>
              <a:rPr lang="fr-FR" sz="1100" dirty="0" err="1">
                <a:latin typeface="Arial"/>
                <a:ea typeface="Arial"/>
                <a:cs typeface="Arial"/>
                <a:sym typeface="Arial"/>
              </a:rPr>
              <a:t>secolul</a:t>
            </a:r>
            <a:r>
              <a:rPr lang="fr-FR" sz="1100" dirty="0">
                <a:latin typeface="Arial"/>
                <a:ea typeface="Arial"/>
                <a:cs typeface="Arial"/>
                <a:sym typeface="Arial"/>
              </a:rPr>
              <a:t> </a:t>
            </a:r>
            <a:r>
              <a:rPr lang="fr-FR" sz="1100" dirty="0" err="1">
                <a:latin typeface="Arial"/>
                <a:ea typeface="Arial"/>
                <a:cs typeface="Arial"/>
                <a:sym typeface="Arial"/>
              </a:rPr>
              <a:t>trecut</a:t>
            </a:r>
            <a:r>
              <a:rPr lang="fr-FR" sz="1100" dirty="0">
                <a:latin typeface="Arial"/>
                <a:ea typeface="Arial"/>
                <a:cs typeface="Arial"/>
                <a:sym typeface="Arial"/>
              </a:rPr>
              <a:t>, </a:t>
            </a:r>
            <a:r>
              <a:rPr lang="fr-FR" sz="1100" dirty="0" err="1">
                <a:latin typeface="Arial"/>
                <a:ea typeface="Arial"/>
                <a:cs typeface="Arial"/>
                <a:sym typeface="Arial"/>
              </a:rPr>
              <a:t>putem</a:t>
            </a:r>
            <a:r>
              <a:rPr lang="fr-FR" sz="1100" dirty="0">
                <a:latin typeface="Arial"/>
                <a:ea typeface="Arial"/>
                <a:cs typeface="Arial"/>
                <a:sym typeface="Arial"/>
              </a:rPr>
              <a:t> </a:t>
            </a:r>
            <a:r>
              <a:rPr lang="fr-FR" sz="1100" dirty="0" err="1">
                <a:latin typeface="Arial"/>
                <a:ea typeface="Arial"/>
                <a:cs typeface="Arial"/>
                <a:sym typeface="Arial"/>
              </a:rPr>
              <a:t>vedea</a:t>
            </a:r>
            <a:r>
              <a:rPr lang="fr-FR" sz="1100" dirty="0">
                <a:latin typeface="Arial"/>
                <a:ea typeface="Arial"/>
                <a:cs typeface="Arial"/>
                <a:sym typeface="Arial"/>
              </a:rPr>
              <a:t> o </a:t>
            </a:r>
            <a:r>
              <a:rPr lang="fr-FR" sz="1100" dirty="0" err="1">
                <a:latin typeface="Arial"/>
                <a:ea typeface="Arial"/>
                <a:cs typeface="Arial"/>
                <a:sym typeface="Arial"/>
              </a:rPr>
              <a:t>corelație</a:t>
            </a:r>
            <a:r>
              <a:rPr lang="fr-FR" sz="1100" dirty="0">
                <a:latin typeface="Arial"/>
                <a:ea typeface="Arial"/>
                <a:cs typeface="Arial"/>
                <a:sym typeface="Arial"/>
              </a:rPr>
              <a:t> </a:t>
            </a:r>
            <a:r>
              <a:rPr lang="fr-FR" sz="1100" dirty="0" err="1">
                <a:latin typeface="Arial"/>
                <a:ea typeface="Arial"/>
                <a:cs typeface="Arial"/>
                <a:sym typeface="Arial"/>
              </a:rPr>
              <a:t>între</a:t>
            </a:r>
            <a:r>
              <a:rPr lang="fr-FR" sz="1100" dirty="0">
                <a:latin typeface="Arial"/>
                <a:ea typeface="Arial"/>
                <a:cs typeface="Arial"/>
                <a:sym typeface="Arial"/>
              </a:rPr>
              <a:t> </a:t>
            </a:r>
            <a:r>
              <a:rPr lang="fr-FR" sz="1100" dirty="0" err="1">
                <a:latin typeface="Arial"/>
                <a:ea typeface="Arial"/>
                <a:cs typeface="Arial"/>
                <a:sym typeface="Arial"/>
              </a:rPr>
              <a:t>acestea</a:t>
            </a:r>
            <a:r>
              <a:rPr lang="fr-FR" sz="1100" dirty="0">
                <a:latin typeface="Arial"/>
                <a:ea typeface="Arial"/>
                <a:cs typeface="Arial"/>
                <a:sym typeface="Arial"/>
              </a:rPr>
              <a:t> </a:t>
            </a:r>
            <a:r>
              <a:rPr lang="fr-FR" sz="1100" dirty="0" err="1">
                <a:latin typeface="Arial"/>
                <a:ea typeface="Arial"/>
                <a:cs typeface="Arial"/>
                <a:sym typeface="Arial"/>
              </a:rPr>
              <a:t>și</a:t>
            </a:r>
            <a:r>
              <a:rPr lang="fr-FR" sz="1100" dirty="0">
                <a:latin typeface="Arial"/>
                <a:ea typeface="Arial"/>
                <a:cs typeface="Arial"/>
                <a:sym typeface="Arial"/>
              </a:rPr>
              <a:t> </a:t>
            </a:r>
            <a:r>
              <a:rPr lang="fr-FR" sz="1100" dirty="0" err="1">
                <a:latin typeface="Arial"/>
                <a:ea typeface="Arial"/>
                <a:cs typeface="Arial"/>
                <a:sym typeface="Arial"/>
              </a:rPr>
              <a:t>creșterea</a:t>
            </a:r>
            <a:r>
              <a:rPr lang="fr-FR" sz="1100" dirty="0">
                <a:latin typeface="Arial"/>
                <a:ea typeface="Arial"/>
                <a:cs typeface="Arial"/>
                <a:sym typeface="Arial"/>
              </a:rPr>
              <a:t> CO2 </a:t>
            </a:r>
            <a:r>
              <a:rPr lang="fr-FR" sz="1100" dirty="0" err="1">
                <a:latin typeface="Arial"/>
                <a:ea typeface="Arial"/>
                <a:cs typeface="Arial"/>
                <a:sym typeface="Arial"/>
              </a:rPr>
              <a:t>în</a:t>
            </a:r>
            <a:r>
              <a:rPr lang="fr-FR" sz="1100" dirty="0">
                <a:latin typeface="Arial"/>
                <a:ea typeface="Arial"/>
                <a:cs typeface="Arial"/>
                <a:sym typeface="Arial"/>
              </a:rPr>
              <a:t> </a:t>
            </a:r>
            <a:r>
              <a:rPr lang="fr-FR" sz="1100" dirty="0" err="1">
                <a:latin typeface="Arial"/>
                <a:ea typeface="Arial"/>
                <a:cs typeface="Arial"/>
                <a:sym typeface="Arial"/>
              </a:rPr>
              <a:t>atmosferă</a:t>
            </a:r>
            <a:r>
              <a:rPr lang="fr-FR" sz="1100" dirty="0">
                <a:latin typeface="Arial"/>
                <a:ea typeface="Arial"/>
                <a:cs typeface="Arial"/>
                <a:sym typeface="Arial"/>
              </a:rPr>
              <a:t>.</a:t>
            </a:r>
            <a:endParaRPr dirty="0"/>
          </a:p>
        </p:txBody>
      </p:sp>
      <p:sp>
        <p:nvSpPr>
          <p:cNvPr id="358" name="Google Shape;358;gfb1fed1f86_0_7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fcd72e8af8_0_104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pt-PT" dirty="0"/>
              <a:t>Schimbările climatice nu sunt neutre din punct de vedere al genului, iar pe parcursul acestui document vom pune în context de ce.</a:t>
            </a:r>
            <a:endParaRPr dirty="0"/>
          </a:p>
        </p:txBody>
      </p:sp>
      <p:sp>
        <p:nvSpPr>
          <p:cNvPr id="395" name="Google Shape;395;gfcd72e8af8_0_10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316722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fb1fed1f86_0_581: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err="1">
                <a:latin typeface="Arial"/>
                <a:ea typeface="Arial"/>
                <a:cs typeface="Arial"/>
                <a:sym typeface="Arial"/>
              </a:rPr>
              <a:t>Dacă</a:t>
            </a:r>
            <a:r>
              <a:rPr lang="fr-FR" sz="1100" dirty="0">
                <a:latin typeface="Arial"/>
                <a:ea typeface="Arial"/>
                <a:cs typeface="Arial"/>
                <a:sym typeface="Arial"/>
              </a:rPr>
              <a:t> </a:t>
            </a:r>
            <a:r>
              <a:rPr lang="fr-FR" sz="1100" dirty="0" err="1">
                <a:latin typeface="Arial"/>
                <a:ea typeface="Arial"/>
                <a:cs typeface="Arial"/>
                <a:sym typeface="Arial"/>
              </a:rPr>
              <a:t>luăm</a:t>
            </a:r>
            <a:r>
              <a:rPr lang="fr-FR" sz="1100" dirty="0">
                <a:latin typeface="Arial"/>
                <a:ea typeface="Arial"/>
                <a:cs typeface="Arial"/>
                <a:sym typeface="Arial"/>
              </a:rPr>
              <a:t> </a:t>
            </a:r>
            <a:r>
              <a:rPr lang="fr-FR" sz="1100" dirty="0" err="1">
                <a:latin typeface="Arial"/>
                <a:ea typeface="Arial"/>
                <a:cs typeface="Arial"/>
                <a:sym typeface="Arial"/>
              </a:rPr>
              <a:t>în</a:t>
            </a:r>
            <a:r>
              <a:rPr lang="fr-FR" sz="1100" dirty="0">
                <a:latin typeface="Arial"/>
                <a:ea typeface="Arial"/>
                <a:cs typeface="Arial"/>
                <a:sym typeface="Arial"/>
              </a:rPr>
              <a:t> </a:t>
            </a:r>
            <a:r>
              <a:rPr lang="fr-FR" sz="1100" dirty="0" err="1">
                <a:latin typeface="Arial"/>
                <a:ea typeface="Arial"/>
                <a:cs typeface="Arial"/>
                <a:sym typeface="Arial"/>
              </a:rPr>
              <a:t>considerare</a:t>
            </a:r>
            <a:r>
              <a:rPr lang="fr-FR" sz="1100" dirty="0">
                <a:latin typeface="Arial"/>
                <a:ea typeface="Arial"/>
                <a:cs typeface="Arial"/>
                <a:sym typeface="Arial"/>
              </a:rPr>
              <a:t> </a:t>
            </a:r>
            <a:r>
              <a:rPr lang="fr-FR" sz="1100" dirty="0" err="1">
                <a:latin typeface="Arial"/>
                <a:ea typeface="Arial"/>
                <a:cs typeface="Arial"/>
                <a:sym typeface="Arial"/>
              </a:rPr>
              <a:t>întregul</a:t>
            </a:r>
            <a:r>
              <a:rPr lang="fr-FR" sz="1100" dirty="0">
                <a:latin typeface="Arial"/>
                <a:ea typeface="Arial"/>
                <a:cs typeface="Arial"/>
                <a:sym typeface="Arial"/>
              </a:rPr>
              <a:t> </a:t>
            </a:r>
            <a:r>
              <a:rPr lang="fr-FR" sz="1100" dirty="0" err="1">
                <a:latin typeface="Arial"/>
                <a:ea typeface="Arial"/>
                <a:cs typeface="Arial"/>
                <a:sym typeface="Arial"/>
              </a:rPr>
              <a:t>glob</a:t>
            </a:r>
            <a:r>
              <a:rPr lang="fr-FR" sz="1100" dirty="0">
                <a:latin typeface="Arial"/>
                <a:ea typeface="Arial"/>
                <a:cs typeface="Arial"/>
                <a:sym typeface="Arial"/>
              </a:rPr>
              <a:t>, </a:t>
            </a:r>
            <a:r>
              <a:rPr lang="fr-FR" sz="1100" dirty="0" err="1">
                <a:latin typeface="Arial"/>
                <a:ea typeface="Arial"/>
                <a:cs typeface="Arial"/>
                <a:sym typeface="Arial"/>
              </a:rPr>
              <a:t>așa</a:t>
            </a:r>
            <a:r>
              <a:rPr lang="fr-FR" sz="1100" dirty="0">
                <a:latin typeface="Arial"/>
                <a:ea typeface="Arial"/>
                <a:cs typeface="Arial"/>
                <a:sym typeface="Arial"/>
              </a:rPr>
              <a:t> cum au </a:t>
            </a:r>
            <a:r>
              <a:rPr lang="fr-FR" sz="1100" dirty="0" err="1">
                <a:latin typeface="Arial"/>
                <a:ea typeface="Arial"/>
                <a:cs typeface="Arial"/>
                <a:sym typeface="Arial"/>
              </a:rPr>
              <a:t>ilustrat</a:t>
            </a:r>
            <a:r>
              <a:rPr lang="fr-FR" sz="1100" dirty="0">
                <a:latin typeface="Arial"/>
                <a:ea typeface="Arial"/>
                <a:cs typeface="Arial"/>
                <a:sym typeface="Arial"/>
              </a:rPr>
              <a:t> </a:t>
            </a:r>
            <a:r>
              <a:rPr lang="fr-FR" sz="1100" dirty="0" err="1">
                <a:latin typeface="Arial"/>
                <a:ea typeface="Arial"/>
                <a:cs typeface="Arial"/>
                <a:sym typeface="Arial"/>
              </a:rPr>
              <a:t>unele</a:t>
            </a:r>
            <a:r>
              <a:rPr lang="fr-FR" sz="1100" dirty="0">
                <a:latin typeface="Arial"/>
                <a:ea typeface="Arial"/>
                <a:cs typeface="Arial"/>
                <a:sym typeface="Arial"/>
              </a:rPr>
              <a:t> </a:t>
            </a:r>
            <a:r>
              <a:rPr lang="fr-FR" sz="1100" dirty="0" err="1">
                <a:latin typeface="Arial"/>
                <a:ea typeface="Arial"/>
                <a:cs typeface="Arial"/>
                <a:sym typeface="Arial"/>
              </a:rPr>
              <a:t>grafice</a:t>
            </a:r>
            <a:r>
              <a:rPr lang="fr-FR" sz="1100" dirty="0">
                <a:latin typeface="Arial"/>
                <a:ea typeface="Arial"/>
                <a:cs typeface="Arial"/>
                <a:sym typeface="Arial"/>
              </a:rPr>
              <a:t> NASA </a:t>
            </a:r>
            <a:r>
              <a:rPr lang="fr-FR" sz="1100" dirty="0" err="1">
                <a:latin typeface="Arial"/>
                <a:ea typeface="Arial"/>
                <a:cs typeface="Arial"/>
                <a:sym typeface="Arial"/>
              </a:rPr>
              <a:t>în</a:t>
            </a:r>
            <a:r>
              <a:rPr lang="fr-FR" sz="1100" dirty="0">
                <a:latin typeface="Arial"/>
                <a:ea typeface="Arial"/>
                <a:cs typeface="Arial"/>
                <a:sym typeface="Arial"/>
              </a:rPr>
              <a:t> </a:t>
            </a:r>
            <a:r>
              <a:rPr lang="fr-FR" sz="1100" dirty="0" err="1">
                <a:latin typeface="Arial"/>
                <a:ea typeface="Arial"/>
                <a:cs typeface="Arial"/>
                <a:sym typeface="Arial"/>
              </a:rPr>
              <a:t>prezentare</a:t>
            </a:r>
            <a:r>
              <a:rPr lang="fr-FR" sz="1100" dirty="0">
                <a:latin typeface="Arial"/>
                <a:ea typeface="Arial"/>
                <a:cs typeface="Arial"/>
                <a:sym typeface="Arial"/>
              </a:rPr>
              <a:t>, </a:t>
            </a:r>
            <a:r>
              <a:rPr lang="fr-FR" sz="1100" dirty="0" err="1">
                <a:latin typeface="Arial"/>
                <a:ea typeface="Arial"/>
                <a:cs typeface="Arial"/>
                <a:sym typeface="Arial"/>
              </a:rPr>
              <a:t>putem</a:t>
            </a:r>
            <a:r>
              <a:rPr lang="fr-FR" sz="1100" dirty="0">
                <a:latin typeface="Arial"/>
                <a:ea typeface="Arial"/>
                <a:cs typeface="Arial"/>
                <a:sym typeface="Arial"/>
              </a:rPr>
              <a:t> </a:t>
            </a:r>
            <a:r>
              <a:rPr lang="fr-FR" sz="1100" dirty="0" err="1">
                <a:latin typeface="Arial"/>
                <a:ea typeface="Arial"/>
                <a:cs typeface="Arial"/>
                <a:sym typeface="Arial"/>
              </a:rPr>
              <a:t>vedea</a:t>
            </a:r>
            <a:r>
              <a:rPr lang="fr-FR" sz="1100" dirty="0">
                <a:latin typeface="Arial"/>
                <a:ea typeface="Arial"/>
                <a:cs typeface="Arial"/>
                <a:sym typeface="Arial"/>
              </a:rPr>
              <a:t> </a:t>
            </a:r>
            <a:r>
              <a:rPr lang="fr-FR" sz="1100" dirty="0" err="1">
                <a:latin typeface="Arial"/>
                <a:ea typeface="Arial"/>
                <a:cs typeface="Arial"/>
                <a:sym typeface="Arial"/>
              </a:rPr>
              <a:t>clar</a:t>
            </a:r>
            <a:r>
              <a:rPr lang="fr-FR" sz="1100" dirty="0">
                <a:latin typeface="Arial"/>
                <a:ea typeface="Arial"/>
                <a:cs typeface="Arial"/>
                <a:sym typeface="Arial"/>
              </a:rPr>
              <a:t> o </a:t>
            </a:r>
            <a:r>
              <a:rPr lang="fr-FR" sz="1100" dirty="0" err="1">
                <a:latin typeface="Arial"/>
                <a:ea typeface="Arial"/>
                <a:cs typeface="Arial"/>
                <a:sym typeface="Arial"/>
              </a:rPr>
              <a:t>tendință</a:t>
            </a:r>
            <a:r>
              <a:rPr lang="fr-FR" sz="1100" dirty="0">
                <a:latin typeface="Arial"/>
                <a:ea typeface="Arial"/>
                <a:cs typeface="Arial"/>
                <a:sym typeface="Arial"/>
              </a:rPr>
              <a:t> de </a:t>
            </a:r>
            <a:r>
              <a:rPr lang="fr-FR" sz="1100" dirty="0" err="1">
                <a:latin typeface="Arial"/>
                <a:ea typeface="Arial"/>
                <a:cs typeface="Arial"/>
                <a:sym typeface="Arial"/>
              </a:rPr>
              <a:t>creștere</a:t>
            </a:r>
            <a:r>
              <a:rPr lang="fr-FR" sz="1100" dirty="0">
                <a:latin typeface="Arial"/>
                <a:ea typeface="Arial"/>
                <a:cs typeface="Arial"/>
                <a:sym typeface="Arial"/>
              </a:rPr>
              <a:t> a </a:t>
            </a:r>
            <a:r>
              <a:rPr lang="fr-FR" sz="1100" dirty="0" err="1">
                <a:latin typeface="Arial"/>
                <a:ea typeface="Arial"/>
                <a:cs typeface="Arial"/>
                <a:sym typeface="Arial"/>
              </a:rPr>
              <a:t>temperaturii</a:t>
            </a:r>
            <a:r>
              <a:rPr lang="fr-FR" sz="1100" dirty="0">
                <a:latin typeface="Arial"/>
                <a:ea typeface="Arial"/>
                <a:cs typeface="Arial"/>
                <a:sym typeface="Arial"/>
              </a:rPr>
              <a:t> </a:t>
            </a:r>
            <a:r>
              <a:rPr lang="fr-FR" sz="1100" dirty="0" err="1">
                <a:latin typeface="Arial"/>
                <a:ea typeface="Arial"/>
                <a:cs typeface="Arial"/>
                <a:sym typeface="Arial"/>
              </a:rPr>
              <a:t>începând</a:t>
            </a:r>
            <a:r>
              <a:rPr lang="fr-FR" sz="1100" dirty="0">
                <a:latin typeface="Arial"/>
                <a:ea typeface="Arial"/>
                <a:cs typeface="Arial"/>
                <a:sym typeface="Arial"/>
              </a:rPr>
              <a:t> </a:t>
            </a:r>
            <a:r>
              <a:rPr lang="fr-FR" sz="1100" dirty="0" err="1">
                <a:latin typeface="Arial"/>
                <a:ea typeface="Arial"/>
                <a:cs typeface="Arial"/>
                <a:sym typeface="Arial"/>
              </a:rPr>
              <a:t>cu</a:t>
            </a:r>
            <a:r>
              <a:rPr lang="fr-FR" sz="1100" dirty="0">
                <a:latin typeface="Arial"/>
                <a:ea typeface="Arial"/>
                <a:cs typeface="Arial"/>
                <a:sym typeface="Arial"/>
              </a:rPr>
              <a:t> </a:t>
            </a:r>
            <a:r>
              <a:rPr lang="fr-FR" sz="1100" dirty="0" err="1">
                <a:latin typeface="Arial"/>
                <a:ea typeface="Arial"/>
                <a:cs typeface="Arial"/>
                <a:sym typeface="Arial"/>
              </a:rPr>
              <a:t>secolul</a:t>
            </a:r>
            <a:r>
              <a:rPr lang="fr-FR" sz="1100" dirty="0">
                <a:latin typeface="Arial"/>
                <a:ea typeface="Arial"/>
                <a:cs typeface="Arial"/>
                <a:sym typeface="Arial"/>
              </a:rPr>
              <a:t> al XIX-</a:t>
            </a:r>
            <a:r>
              <a:rPr lang="fr-FR" sz="1100" dirty="0" err="1">
                <a:latin typeface="Arial"/>
                <a:ea typeface="Arial"/>
                <a:cs typeface="Arial"/>
                <a:sym typeface="Arial"/>
              </a:rPr>
              <a:t>lea</a:t>
            </a:r>
            <a:r>
              <a:rPr lang="fr-FR" sz="1100" dirty="0">
                <a:latin typeface="Arial"/>
                <a:ea typeface="Arial"/>
                <a:cs typeface="Arial"/>
                <a:sym typeface="Arial"/>
              </a:rPr>
              <a:t>.</a:t>
            </a:r>
            <a:endParaRPr sz="1800" dirty="0">
              <a:latin typeface="Times New Roman"/>
              <a:ea typeface="Times New Roman"/>
              <a:cs typeface="Times New Roman"/>
              <a:sym typeface="Times New Roman"/>
            </a:endParaRPr>
          </a:p>
        </p:txBody>
      </p:sp>
      <p:sp>
        <p:nvSpPr>
          <p:cNvPr id="367" name="Google Shape;367;gfb1fed1f86_0_581: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fb1fed1f86_0_586: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err="1">
                <a:latin typeface="Arial"/>
                <a:ea typeface="Arial"/>
                <a:cs typeface="Arial"/>
                <a:sym typeface="Arial"/>
              </a:rPr>
              <a:t>Astăzi</a:t>
            </a:r>
            <a:r>
              <a:rPr lang="fr-FR" sz="1100" dirty="0">
                <a:latin typeface="Arial"/>
                <a:ea typeface="Arial"/>
                <a:cs typeface="Arial"/>
                <a:sym typeface="Arial"/>
              </a:rPr>
              <a:t>, </a:t>
            </a:r>
            <a:r>
              <a:rPr lang="fr-FR" sz="1100" dirty="0" err="1">
                <a:latin typeface="Arial"/>
                <a:ea typeface="Arial"/>
                <a:cs typeface="Arial"/>
                <a:sym typeface="Arial"/>
              </a:rPr>
              <a:t>în</a:t>
            </a:r>
            <a:r>
              <a:rPr lang="fr-FR" sz="1100" dirty="0">
                <a:latin typeface="Arial"/>
                <a:ea typeface="Arial"/>
                <a:cs typeface="Arial"/>
                <a:sym typeface="Arial"/>
              </a:rPr>
              <a:t> </a:t>
            </a:r>
            <a:r>
              <a:rPr lang="fr-FR" sz="1100" dirty="0" err="1">
                <a:latin typeface="Arial"/>
                <a:ea typeface="Arial"/>
                <a:cs typeface="Arial"/>
                <a:sym typeface="Arial"/>
              </a:rPr>
              <a:t>secolul</a:t>
            </a:r>
            <a:r>
              <a:rPr lang="fr-FR" sz="1100" dirty="0">
                <a:latin typeface="Arial"/>
                <a:ea typeface="Arial"/>
                <a:cs typeface="Arial"/>
                <a:sym typeface="Arial"/>
              </a:rPr>
              <a:t> XXI, </a:t>
            </a:r>
            <a:r>
              <a:rPr lang="fr-FR" sz="1100" dirty="0" err="1">
                <a:latin typeface="Arial"/>
                <a:ea typeface="Arial"/>
                <a:cs typeface="Arial"/>
                <a:sym typeface="Arial"/>
              </a:rPr>
              <a:t>atingem</a:t>
            </a:r>
            <a:r>
              <a:rPr lang="fr-FR" sz="1100" dirty="0">
                <a:latin typeface="Arial"/>
                <a:ea typeface="Arial"/>
                <a:cs typeface="Arial"/>
                <a:sym typeface="Arial"/>
              </a:rPr>
              <a:t> </a:t>
            </a:r>
            <a:r>
              <a:rPr lang="fr-FR" sz="1100" dirty="0" err="1">
                <a:latin typeface="Arial"/>
                <a:ea typeface="Arial"/>
                <a:cs typeface="Arial"/>
                <a:sym typeface="Arial"/>
              </a:rPr>
              <a:t>temperaturi</a:t>
            </a:r>
            <a:r>
              <a:rPr lang="fr-FR" sz="1100" dirty="0">
                <a:latin typeface="Arial"/>
                <a:ea typeface="Arial"/>
                <a:cs typeface="Arial"/>
                <a:sym typeface="Arial"/>
              </a:rPr>
              <a:t> record, </a:t>
            </a:r>
            <a:r>
              <a:rPr lang="fr-FR" sz="1100" dirty="0" err="1">
                <a:latin typeface="Arial"/>
                <a:ea typeface="Arial"/>
                <a:cs typeface="Arial"/>
                <a:sym typeface="Arial"/>
              </a:rPr>
              <a:t>toate</a:t>
            </a:r>
            <a:r>
              <a:rPr lang="fr-FR" sz="1100" dirty="0">
                <a:latin typeface="Arial"/>
                <a:ea typeface="Arial"/>
                <a:cs typeface="Arial"/>
                <a:sym typeface="Arial"/>
              </a:rPr>
              <a:t> </a:t>
            </a:r>
            <a:r>
              <a:rPr lang="fr-FR" sz="1100" dirty="0" err="1">
                <a:latin typeface="Arial"/>
                <a:ea typeface="Arial"/>
                <a:cs typeface="Arial"/>
                <a:sym typeface="Arial"/>
              </a:rPr>
              <a:t>aceste</a:t>
            </a:r>
            <a:r>
              <a:rPr lang="fr-FR" sz="1100" dirty="0">
                <a:latin typeface="Arial"/>
                <a:ea typeface="Arial"/>
                <a:cs typeface="Arial"/>
                <a:sym typeface="Arial"/>
              </a:rPr>
              <a:t> </a:t>
            </a:r>
            <a:r>
              <a:rPr lang="fr-FR" sz="1100" dirty="0" err="1">
                <a:latin typeface="Arial"/>
                <a:ea typeface="Arial"/>
                <a:cs typeface="Arial"/>
                <a:sym typeface="Arial"/>
              </a:rPr>
              <a:t>recorduri</a:t>
            </a:r>
            <a:r>
              <a:rPr lang="fr-FR" sz="1100" dirty="0">
                <a:latin typeface="Arial"/>
                <a:ea typeface="Arial"/>
                <a:cs typeface="Arial"/>
                <a:sym typeface="Arial"/>
              </a:rPr>
              <a:t> </a:t>
            </a:r>
            <a:r>
              <a:rPr lang="fr-FR" sz="1100" dirty="0" err="1">
                <a:latin typeface="Arial"/>
                <a:ea typeface="Arial"/>
                <a:cs typeface="Arial"/>
                <a:sym typeface="Arial"/>
              </a:rPr>
              <a:t>fiind</a:t>
            </a:r>
            <a:r>
              <a:rPr lang="fr-FR" sz="1100" dirty="0">
                <a:latin typeface="Arial"/>
                <a:ea typeface="Arial"/>
                <a:cs typeface="Arial"/>
                <a:sym typeface="Arial"/>
              </a:rPr>
              <a:t> </a:t>
            </a:r>
            <a:r>
              <a:rPr lang="fr-FR" sz="1100" dirty="0" err="1">
                <a:latin typeface="Arial"/>
                <a:ea typeface="Arial"/>
                <a:cs typeface="Arial"/>
                <a:sym typeface="Arial"/>
              </a:rPr>
              <a:t>înregistrate</a:t>
            </a:r>
            <a:r>
              <a:rPr lang="fr-FR" sz="1100" dirty="0">
                <a:latin typeface="Arial"/>
                <a:ea typeface="Arial"/>
                <a:cs typeface="Arial"/>
                <a:sym typeface="Arial"/>
              </a:rPr>
              <a:t> </a:t>
            </a:r>
            <a:r>
              <a:rPr lang="fr-FR" sz="1100" dirty="0" err="1">
                <a:latin typeface="Arial"/>
                <a:ea typeface="Arial"/>
                <a:cs typeface="Arial"/>
                <a:sym typeface="Arial"/>
              </a:rPr>
              <a:t>numai</a:t>
            </a:r>
            <a:r>
              <a:rPr lang="fr-FR" sz="1100" dirty="0">
                <a:latin typeface="Arial"/>
                <a:ea typeface="Arial"/>
                <a:cs typeface="Arial"/>
                <a:sym typeface="Arial"/>
              </a:rPr>
              <a:t> </a:t>
            </a:r>
            <a:r>
              <a:rPr lang="fr-FR" sz="1100" dirty="0" err="1">
                <a:latin typeface="Arial"/>
                <a:ea typeface="Arial"/>
                <a:cs typeface="Arial"/>
                <a:sym typeface="Arial"/>
              </a:rPr>
              <a:t>în</a:t>
            </a:r>
            <a:r>
              <a:rPr lang="fr-FR" sz="1100" dirty="0">
                <a:latin typeface="Arial"/>
                <a:ea typeface="Arial"/>
                <a:cs typeface="Arial"/>
                <a:sym typeface="Arial"/>
              </a:rPr>
              <a:t> </a:t>
            </a:r>
            <a:r>
              <a:rPr lang="fr-FR" sz="1100" dirty="0" err="1">
                <a:latin typeface="Arial"/>
                <a:ea typeface="Arial"/>
                <a:cs typeface="Arial"/>
                <a:sym typeface="Arial"/>
              </a:rPr>
              <a:t>acest</a:t>
            </a:r>
            <a:r>
              <a:rPr lang="fr-FR" sz="1100" dirty="0">
                <a:latin typeface="Arial"/>
                <a:ea typeface="Arial"/>
                <a:cs typeface="Arial"/>
                <a:sym typeface="Arial"/>
              </a:rPr>
              <a:t> </a:t>
            </a:r>
            <a:r>
              <a:rPr lang="fr-FR" sz="1100" dirty="0" err="1">
                <a:latin typeface="Arial"/>
                <a:ea typeface="Arial"/>
                <a:cs typeface="Arial"/>
                <a:sym typeface="Arial"/>
              </a:rPr>
              <a:t>secol</a:t>
            </a:r>
            <a:r>
              <a:rPr lang="fr-FR" sz="1100" dirty="0">
                <a:latin typeface="Arial"/>
                <a:ea typeface="Arial"/>
                <a:cs typeface="Arial"/>
                <a:sym typeface="Arial"/>
              </a:rPr>
              <a:t>, </a:t>
            </a:r>
            <a:r>
              <a:rPr lang="fr-FR" sz="1100" dirty="0" err="1">
                <a:latin typeface="Arial"/>
                <a:ea typeface="Arial"/>
                <a:cs typeface="Arial"/>
                <a:sym typeface="Arial"/>
              </a:rPr>
              <a:t>ceea</a:t>
            </a:r>
            <a:r>
              <a:rPr lang="fr-FR" sz="1100" dirty="0">
                <a:latin typeface="Arial"/>
                <a:ea typeface="Arial"/>
                <a:cs typeface="Arial"/>
                <a:sym typeface="Arial"/>
              </a:rPr>
              <a:t> ce </a:t>
            </a:r>
            <a:r>
              <a:rPr lang="fr-FR" sz="1100" dirty="0" err="1">
                <a:latin typeface="Arial"/>
                <a:ea typeface="Arial"/>
                <a:cs typeface="Arial"/>
                <a:sym typeface="Arial"/>
              </a:rPr>
              <a:t>susține</a:t>
            </a:r>
            <a:r>
              <a:rPr lang="fr-FR" sz="1100" dirty="0">
                <a:latin typeface="Arial"/>
                <a:ea typeface="Arial"/>
                <a:cs typeface="Arial"/>
                <a:sym typeface="Arial"/>
              </a:rPr>
              <a:t> </a:t>
            </a:r>
            <a:r>
              <a:rPr lang="fr-FR" sz="1100" dirty="0" err="1">
                <a:latin typeface="Arial"/>
                <a:ea typeface="Arial"/>
                <a:cs typeface="Arial"/>
                <a:sym typeface="Arial"/>
              </a:rPr>
              <a:t>această</a:t>
            </a:r>
            <a:r>
              <a:rPr lang="fr-FR" sz="1100" dirty="0">
                <a:latin typeface="Arial"/>
                <a:ea typeface="Arial"/>
                <a:cs typeface="Arial"/>
                <a:sym typeface="Arial"/>
              </a:rPr>
              <a:t> </a:t>
            </a:r>
            <a:r>
              <a:rPr lang="fr-FR" sz="1100" dirty="0" err="1">
                <a:latin typeface="Arial"/>
                <a:ea typeface="Arial"/>
                <a:cs typeface="Arial"/>
                <a:sym typeface="Arial"/>
              </a:rPr>
              <a:t>tendință</a:t>
            </a:r>
            <a:r>
              <a:rPr lang="fr-FR" sz="1100" dirty="0">
                <a:latin typeface="Arial"/>
                <a:ea typeface="Arial"/>
                <a:cs typeface="Arial"/>
                <a:sym typeface="Arial"/>
              </a:rPr>
              <a:t> de </a:t>
            </a:r>
            <a:r>
              <a:rPr lang="fr-FR" sz="1100" dirty="0" err="1">
                <a:latin typeface="Arial"/>
                <a:ea typeface="Arial"/>
                <a:cs typeface="Arial"/>
                <a:sym typeface="Arial"/>
              </a:rPr>
              <a:t>creștere</a:t>
            </a:r>
            <a:r>
              <a:rPr lang="fr-FR" sz="1100" dirty="0">
                <a:latin typeface="Arial"/>
                <a:ea typeface="Arial"/>
                <a:cs typeface="Arial"/>
                <a:sym typeface="Arial"/>
              </a:rPr>
              <a:t> a </a:t>
            </a:r>
            <a:r>
              <a:rPr lang="fr-FR" sz="1100" dirty="0" err="1">
                <a:latin typeface="Arial"/>
                <a:ea typeface="Arial"/>
                <a:cs typeface="Arial"/>
                <a:sym typeface="Arial"/>
              </a:rPr>
              <a:t>temperaturii</a:t>
            </a:r>
            <a:r>
              <a:rPr lang="fr-FR" sz="1100" dirty="0">
                <a:latin typeface="Arial"/>
                <a:ea typeface="Arial"/>
                <a:cs typeface="Arial"/>
                <a:sym typeface="Arial"/>
              </a:rPr>
              <a:t>.</a:t>
            </a:r>
            <a:endParaRPr sz="1800" dirty="0">
              <a:latin typeface="Times New Roman"/>
              <a:ea typeface="Times New Roman"/>
              <a:cs typeface="Times New Roman"/>
              <a:sym typeface="Times New Roman"/>
            </a:endParaRPr>
          </a:p>
        </p:txBody>
      </p:sp>
      <p:sp>
        <p:nvSpPr>
          <p:cNvPr id="373" name="Google Shape;373;gfb1fed1f86_0_586: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fb1fed1f86_0_795: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fb1fed1f86_0_795:notes"/>
          <p:cNvSpPr txBox="1">
            <a:spLocks noGrp="1"/>
          </p:cNvSpPr>
          <p:nvPr>
            <p:ph type="body" idx="1"/>
          </p:nvPr>
        </p:nvSpPr>
        <p:spPr>
          <a:xfrm>
            <a:off x="685801" y="4343406"/>
            <a:ext cx="5486400" cy="41148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err="1">
                <a:latin typeface="Arial"/>
                <a:ea typeface="Arial"/>
                <a:cs typeface="Arial"/>
                <a:sym typeface="Arial"/>
              </a:rPr>
              <a:t>Când</a:t>
            </a:r>
            <a:r>
              <a:rPr lang="fr-FR" sz="1100" dirty="0">
                <a:latin typeface="Arial"/>
                <a:ea typeface="Arial"/>
                <a:cs typeface="Arial"/>
                <a:sym typeface="Arial"/>
              </a:rPr>
              <a:t> a </a:t>
            </a:r>
            <a:r>
              <a:rPr lang="fr-FR" sz="1100" dirty="0" err="1">
                <a:latin typeface="Arial"/>
                <a:ea typeface="Arial"/>
                <a:cs typeface="Arial"/>
                <a:sym typeface="Arial"/>
              </a:rPr>
              <a:t>început</a:t>
            </a:r>
            <a:r>
              <a:rPr lang="fr-FR" sz="1100" dirty="0">
                <a:latin typeface="Arial"/>
                <a:ea typeface="Arial"/>
                <a:cs typeface="Arial"/>
                <a:sym typeface="Arial"/>
              </a:rPr>
              <a:t> </a:t>
            </a:r>
            <a:r>
              <a:rPr lang="fr-FR" sz="1100" dirty="0" err="1">
                <a:latin typeface="Arial"/>
                <a:ea typeface="Arial"/>
                <a:cs typeface="Arial"/>
                <a:sym typeface="Arial"/>
              </a:rPr>
              <a:t>să</a:t>
            </a:r>
            <a:r>
              <a:rPr lang="fr-FR" sz="1100" dirty="0">
                <a:latin typeface="Arial"/>
                <a:ea typeface="Arial"/>
                <a:cs typeface="Arial"/>
                <a:sym typeface="Arial"/>
              </a:rPr>
              <a:t> </a:t>
            </a:r>
            <a:r>
              <a:rPr lang="fr-FR" sz="1100" dirty="0" err="1">
                <a:latin typeface="Arial"/>
                <a:ea typeface="Arial"/>
                <a:cs typeface="Arial"/>
                <a:sym typeface="Arial"/>
              </a:rPr>
              <a:t>apară</a:t>
            </a:r>
            <a:r>
              <a:rPr lang="fr-FR" sz="1100" dirty="0">
                <a:latin typeface="Arial"/>
                <a:ea typeface="Arial"/>
                <a:cs typeface="Arial"/>
                <a:sym typeface="Arial"/>
              </a:rPr>
              <a:t> </a:t>
            </a:r>
            <a:r>
              <a:rPr lang="fr-FR" sz="1100" dirty="0" err="1">
                <a:latin typeface="Arial"/>
                <a:ea typeface="Arial"/>
                <a:cs typeface="Arial"/>
                <a:sym typeface="Arial"/>
              </a:rPr>
              <a:t>problema</a:t>
            </a:r>
            <a:r>
              <a:rPr lang="fr-FR" sz="1100" dirty="0">
                <a:latin typeface="Arial"/>
                <a:ea typeface="Arial"/>
                <a:cs typeface="Arial"/>
                <a:sym typeface="Arial"/>
              </a:rPr>
              <a:t> </a:t>
            </a:r>
            <a:r>
              <a:rPr lang="fr-FR" sz="1100" dirty="0" err="1">
                <a:latin typeface="Arial"/>
                <a:ea typeface="Arial"/>
                <a:cs typeface="Arial"/>
                <a:sym typeface="Arial"/>
              </a:rPr>
              <a:t>schimbărilor</a:t>
            </a:r>
            <a:r>
              <a:rPr lang="fr-FR" sz="1100" dirty="0">
                <a:latin typeface="Arial"/>
                <a:ea typeface="Arial"/>
                <a:cs typeface="Arial"/>
                <a:sym typeface="Arial"/>
              </a:rPr>
              <a:t> </a:t>
            </a:r>
            <a:r>
              <a:rPr lang="fr-FR" sz="1100" dirty="0" err="1">
                <a:latin typeface="Arial"/>
                <a:ea typeface="Arial"/>
                <a:cs typeface="Arial"/>
                <a:sym typeface="Arial"/>
              </a:rPr>
              <a:t>climatice</a:t>
            </a:r>
            <a:r>
              <a:rPr lang="fr-FR" sz="1100" dirty="0">
                <a:latin typeface="Arial"/>
                <a:ea typeface="Arial"/>
                <a:cs typeface="Arial"/>
                <a:sym typeface="Arial"/>
              </a:rPr>
              <a:t>, au </a:t>
            </a:r>
            <a:r>
              <a:rPr lang="fr-FR" sz="1100" dirty="0" err="1">
                <a:latin typeface="Arial"/>
                <a:ea typeface="Arial"/>
                <a:cs typeface="Arial"/>
                <a:sym typeface="Arial"/>
              </a:rPr>
              <a:t>apărut</a:t>
            </a:r>
            <a:r>
              <a:rPr lang="fr-FR" sz="1100" dirty="0">
                <a:latin typeface="Arial"/>
                <a:ea typeface="Arial"/>
                <a:cs typeface="Arial"/>
                <a:sym typeface="Arial"/>
              </a:rPr>
              <a:t> </a:t>
            </a:r>
            <a:r>
              <a:rPr lang="fr-FR" sz="1100" dirty="0" err="1">
                <a:latin typeface="Arial"/>
                <a:ea typeface="Arial"/>
                <a:cs typeface="Arial"/>
                <a:sym typeface="Arial"/>
              </a:rPr>
              <a:t>unele</a:t>
            </a:r>
            <a:r>
              <a:rPr lang="fr-FR" sz="1100" dirty="0">
                <a:latin typeface="Arial"/>
                <a:ea typeface="Arial"/>
                <a:cs typeface="Arial"/>
                <a:sym typeface="Arial"/>
              </a:rPr>
              <a:t> </a:t>
            </a:r>
            <a:r>
              <a:rPr lang="fr-FR" sz="1100" dirty="0" err="1">
                <a:latin typeface="Arial"/>
                <a:ea typeface="Arial"/>
                <a:cs typeface="Arial"/>
                <a:sym typeface="Arial"/>
              </a:rPr>
              <a:t>îndoieli</a:t>
            </a:r>
            <a:r>
              <a:rPr lang="fr-FR" sz="1100" dirty="0">
                <a:latin typeface="Arial"/>
                <a:ea typeface="Arial"/>
                <a:cs typeface="Arial"/>
                <a:sym typeface="Arial"/>
              </a:rPr>
              <a:t>. </a:t>
            </a:r>
            <a:r>
              <a:rPr lang="fr-FR" sz="1100" dirty="0" err="1">
                <a:latin typeface="Arial"/>
                <a:ea typeface="Arial"/>
                <a:cs typeface="Arial"/>
                <a:sym typeface="Arial"/>
              </a:rPr>
              <a:t>În</a:t>
            </a:r>
            <a:r>
              <a:rPr lang="fr-FR" sz="1100" dirty="0">
                <a:latin typeface="Arial"/>
                <a:ea typeface="Arial"/>
                <a:cs typeface="Arial"/>
                <a:sym typeface="Arial"/>
              </a:rPr>
              <a:t> </a:t>
            </a:r>
            <a:r>
              <a:rPr lang="fr-FR" sz="1100" dirty="0" err="1">
                <a:latin typeface="Arial"/>
                <a:ea typeface="Arial"/>
                <a:cs typeface="Arial"/>
                <a:sym typeface="Arial"/>
              </a:rPr>
              <a:t>primul</a:t>
            </a:r>
            <a:r>
              <a:rPr lang="fr-FR" sz="1100" dirty="0">
                <a:latin typeface="Arial"/>
                <a:ea typeface="Arial"/>
                <a:cs typeface="Arial"/>
                <a:sym typeface="Arial"/>
              </a:rPr>
              <a:t> </a:t>
            </a:r>
            <a:r>
              <a:rPr lang="fr-FR" sz="1100" dirty="0" err="1">
                <a:latin typeface="Arial"/>
                <a:ea typeface="Arial"/>
                <a:cs typeface="Arial"/>
                <a:sym typeface="Arial"/>
              </a:rPr>
              <a:t>rând</a:t>
            </a:r>
            <a:r>
              <a:rPr lang="fr-FR" sz="1100" dirty="0">
                <a:latin typeface="Arial"/>
                <a:ea typeface="Arial"/>
                <a:cs typeface="Arial"/>
                <a:sym typeface="Arial"/>
              </a:rPr>
              <a:t> </a:t>
            </a:r>
            <a:r>
              <a:rPr lang="fr-FR" sz="1100" dirty="0" err="1">
                <a:latin typeface="Arial"/>
                <a:ea typeface="Arial"/>
                <a:cs typeface="Arial"/>
                <a:sym typeface="Arial"/>
              </a:rPr>
              <a:t>asupra</a:t>
            </a:r>
            <a:r>
              <a:rPr lang="fr-FR" sz="1100" dirty="0">
                <a:latin typeface="Arial"/>
                <a:ea typeface="Arial"/>
                <a:cs typeface="Arial"/>
                <a:sym typeface="Arial"/>
              </a:rPr>
              <a:t> </a:t>
            </a:r>
            <a:r>
              <a:rPr lang="fr-FR" sz="1100" dirty="0" err="1">
                <a:latin typeface="Arial"/>
                <a:ea typeface="Arial"/>
                <a:cs typeface="Arial"/>
                <a:sym typeface="Arial"/>
              </a:rPr>
              <a:t>certitudinii</a:t>
            </a:r>
            <a:r>
              <a:rPr lang="fr-FR" sz="1100" dirty="0">
                <a:latin typeface="Arial"/>
                <a:ea typeface="Arial"/>
                <a:cs typeface="Arial"/>
                <a:sym typeface="Arial"/>
              </a:rPr>
              <a:t> </a:t>
            </a:r>
            <a:r>
              <a:rPr lang="fr-FR" sz="1100" dirty="0" err="1">
                <a:latin typeface="Arial"/>
                <a:ea typeface="Arial"/>
                <a:cs typeface="Arial"/>
                <a:sym typeface="Arial"/>
              </a:rPr>
              <a:t>acestui</a:t>
            </a:r>
            <a:r>
              <a:rPr lang="fr-FR" sz="1100" dirty="0">
                <a:latin typeface="Arial"/>
                <a:ea typeface="Arial"/>
                <a:cs typeface="Arial"/>
                <a:sym typeface="Arial"/>
              </a:rPr>
              <a:t> </a:t>
            </a:r>
            <a:r>
              <a:rPr lang="fr-FR" sz="1100" dirty="0" err="1">
                <a:latin typeface="Arial"/>
                <a:ea typeface="Arial"/>
                <a:cs typeface="Arial"/>
                <a:sym typeface="Arial"/>
              </a:rPr>
              <a:t>lucru</a:t>
            </a:r>
            <a:r>
              <a:rPr lang="fr-FR" sz="1100" dirty="0">
                <a:latin typeface="Arial"/>
                <a:ea typeface="Arial"/>
                <a:cs typeface="Arial"/>
                <a:sym typeface="Arial"/>
              </a:rPr>
              <a:t>, </a:t>
            </a:r>
            <a:r>
              <a:rPr lang="fr-FR" sz="1100" dirty="0" err="1">
                <a:latin typeface="Arial"/>
                <a:ea typeface="Arial"/>
                <a:cs typeface="Arial"/>
                <a:sym typeface="Arial"/>
              </a:rPr>
              <a:t>deoarece</a:t>
            </a:r>
            <a:r>
              <a:rPr lang="fr-FR" sz="1100" dirty="0">
                <a:latin typeface="Arial"/>
                <a:ea typeface="Arial"/>
                <a:cs typeface="Arial"/>
                <a:sym typeface="Arial"/>
              </a:rPr>
              <a:t>, </a:t>
            </a:r>
            <a:r>
              <a:rPr lang="fr-FR" sz="1100" dirty="0" err="1">
                <a:latin typeface="Arial"/>
                <a:ea typeface="Arial"/>
                <a:cs typeface="Arial"/>
                <a:sym typeface="Arial"/>
              </a:rPr>
              <a:t>așa</a:t>
            </a:r>
            <a:r>
              <a:rPr lang="fr-FR" sz="1100" dirty="0">
                <a:latin typeface="Arial"/>
                <a:ea typeface="Arial"/>
                <a:cs typeface="Arial"/>
                <a:sym typeface="Arial"/>
              </a:rPr>
              <a:t> cum </a:t>
            </a:r>
            <a:r>
              <a:rPr lang="fr-FR" sz="1100" dirty="0" err="1">
                <a:latin typeface="Arial"/>
                <a:ea typeface="Arial"/>
                <a:cs typeface="Arial"/>
                <a:sym typeface="Arial"/>
              </a:rPr>
              <a:t>am</a:t>
            </a:r>
            <a:r>
              <a:rPr lang="fr-FR" sz="1100" dirty="0">
                <a:latin typeface="Arial"/>
                <a:ea typeface="Arial"/>
                <a:cs typeface="Arial"/>
                <a:sym typeface="Arial"/>
              </a:rPr>
              <a:t> </a:t>
            </a:r>
            <a:r>
              <a:rPr lang="fr-FR" sz="1100" dirty="0" err="1">
                <a:latin typeface="Arial"/>
                <a:ea typeface="Arial"/>
                <a:cs typeface="Arial"/>
                <a:sym typeface="Arial"/>
              </a:rPr>
              <a:t>văzut</a:t>
            </a:r>
            <a:r>
              <a:rPr lang="fr-FR" sz="1100" dirty="0">
                <a:latin typeface="Arial"/>
                <a:ea typeface="Arial"/>
                <a:cs typeface="Arial"/>
                <a:sym typeface="Arial"/>
              </a:rPr>
              <a:t> </a:t>
            </a:r>
            <a:r>
              <a:rPr lang="fr-FR" sz="1100" dirty="0" err="1">
                <a:latin typeface="Arial"/>
                <a:ea typeface="Arial"/>
                <a:cs typeface="Arial"/>
                <a:sym typeface="Arial"/>
              </a:rPr>
              <a:t>anterior</a:t>
            </a:r>
            <a:r>
              <a:rPr lang="fr-FR" sz="1100" dirty="0">
                <a:latin typeface="Arial"/>
                <a:ea typeface="Arial"/>
                <a:cs typeface="Arial"/>
                <a:sym typeface="Arial"/>
              </a:rPr>
              <a:t>, este </a:t>
            </a:r>
            <a:r>
              <a:rPr lang="fr-FR" sz="1100" dirty="0" err="1">
                <a:latin typeface="Arial"/>
                <a:ea typeface="Arial"/>
                <a:cs typeface="Arial"/>
                <a:sym typeface="Arial"/>
              </a:rPr>
              <a:t>obișnuit</a:t>
            </a:r>
            <a:r>
              <a:rPr lang="fr-FR" sz="1100" dirty="0">
                <a:latin typeface="Arial"/>
                <a:ea typeface="Arial"/>
                <a:cs typeface="Arial"/>
                <a:sym typeface="Arial"/>
              </a:rPr>
              <a:t> </a:t>
            </a:r>
            <a:r>
              <a:rPr lang="fr-FR" sz="1100" dirty="0" err="1">
                <a:latin typeface="Arial"/>
                <a:ea typeface="Arial"/>
                <a:cs typeface="Arial"/>
                <a:sym typeface="Arial"/>
              </a:rPr>
              <a:t>să</a:t>
            </a:r>
            <a:r>
              <a:rPr lang="fr-FR" sz="1100" dirty="0">
                <a:latin typeface="Arial"/>
                <a:ea typeface="Arial"/>
                <a:cs typeface="Arial"/>
                <a:sym typeface="Arial"/>
              </a:rPr>
              <a:t> existe </a:t>
            </a:r>
            <a:r>
              <a:rPr lang="fr-FR" sz="1100" dirty="0" err="1">
                <a:latin typeface="Arial"/>
                <a:ea typeface="Arial"/>
                <a:cs typeface="Arial"/>
                <a:sym typeface="Arial"/>
              </a:rPr>
              <a:t>cicluri</a:t>
            </a:r>
            <a:r>
              <a:rPr lang="fr-FR" sz="1100" dirty="0">
                <a:latin typeface="Arial"/>
                <a:ea typeface="Arial"/>
                <a:cs typeface="Arial"/>
                <a:sym typeface="Arial"/>
              </a:rPr>
              <a:t> de </a:t>
            </a:r>
            <a:r>
              <a:rPr lang="fr-FR" sz="1100" dirty="0" err="1">
                <a:latin typeface="Arial"/>
                <a:ea typeface="Arial"/>
                <a:cs typeface="Arial"/>
                <a:sym typeface="Arial"/>
              </a:rPr>
              <a:t>perioade</a:t>
            </a:r>
            <a:r>
              <a:rPr lang="fr-FR" sz="1100" dirty="0">
                <a:latin typeface="Arial"/>
                <a:ea typeface="Arial"/>
                <a:cs typeface="Arial"/>
                <a:sym typeface="Arial"/>
              </a:rPr>
              <a:t> mai </a:t>
            </a:r>
            <a:r>
              <a:rPr lang="fr-FR" sz="1100" dirty="0" err="1">
                <a:latin typeface="Arial"/>
                <a:ea typeface="Arial"/>
                <a:cs typeface="Arial"/>
                <a:sym typeface="Arial"/>
              </a:rPr>
              <a:t>calde</a:t>
            </a:r>
            <a:r>
              <a:rPr lang="fr-FR" sz="1100" dirty="0">
                <a:latin typeface="Arial"/>
                <a:ea typeface="Arial"/>
                <a:cs typeface="Arial"/>
                <a:sym typeface="Arial"/>
              </a:rPr>
              <a:t> </a:t>
            </a:r>
            <a:r>
              <a:rPr lang="fr-FR" sz="1100" dirty="0" err="1">
                <a:latin typeface="Arial"/>
                <a:ea typeface="Arial"/>
                <a:cs typeface="Arial"/>
                <a:sym typeface="Arial"/>
              </a:rPr>
              <a:t>și</a:t>
            </a:r>
            <a:r>
              <a:rPr lang="fr-FR" sz="1100" dirty="0">
                <a:latin typeface="Arial"/>
                <a:ea typeface="Arial"/>
                <a:cs typeface="Arial"/>
                <a:sym typeface="Arial"/>
              </a:rPr>
              <a:t> mai </a:t>
            </a:r>
            <a:r>
              <a:rPr lang="fr-FR" sz="1100" dirty="0" err="1">
                <a:latin typeface="Arial"/>
                <a:ea typeface="Arial"/>
                <a:cs typeface="Arial"/>
                <a:sym typeface="Arial"/>
              </a:rPr>
              <a:t>reci</a:t>
            </a:r>
            <a:r>
              <a:rPr lang="fr-FR" sz="1100" dirty="0">
                <a:latin typeface="Arial"/>
                <a:ea typeface="Arial"/>
                <a:cs typeface="Arial"/>
                <a:sym typeface="Arial"/>
              </a:rPr>
              <a:t>. Iar al </a:t>
            </a:r>
            <a:r>
              <a:rPr lang="fr-FR" sz="1100" dirty="0" err="1">
                <a:latin typeface="Arial"/>
                <a:ea typeface="Arial"/>
                <a:cs typeface="Arial"/>
                <a:sym typeface="Arial"/>
              </a:rPr>
              <a:t>doilea</a:t>
            </a:r>
            <a:r>
              <a:rPr lang="fr-FR" sz="1100" dirty="0">
                <a:latin typeface="Arial"/>
                <a:ea typeface="Arial"/>
                <a:cs typeface="Arial"/>
                <a:sym typeface="Arial"/>
              </a:rPr>
              <a:t>, </a:t>
            </a:r>
            <a:r>
              <a:rPr lang="fr-FR" sz="1100" dirty="0" err="1">
                <a:latin typeface="Arial"/>
                <a:ea typeface="Arial"/>
                <a:cs typeface="Arial"/>
                <a:sym typeface="Arial"/>
              </a:rPr>
              <a:t>asupra</a:t>
            </a:r>
            <a:r>
              <a:rPr lang="fr-FR" sz="1100" dirty="0">
                <a:latin typeface="Arial"/>
                <a:ea typeface="Arial"/>
                <a:cs typeface="Arial"/>
                <a:sym typeface="Arial"/>
              </a:rPr>
              <a:t> </a:t>
            </a:r>
            <a:r>
              <a:rPr lang="fr-FR" sz="1100" dirty="0" err="1">
                <a:latin typeface="Arial"/>
                <a:ea typeface="Arial"/>
                <a:cs typeface="Arial"/>
                <a:sym typeface="Arial"/>
              </a:rPr>
              <a:t>influenței</a:t>
            </a:r>
            <a:r>
              <a:rPr lang="fr-FR" sz="1100" dirty="0">
                <a:latin typeface="Arial"/>
                <a:ea typeface="Arial"/>
                <a:cs typeface="Arial"/>
                <a:sym typeface="Arial"/>
              </a:rPr>
              <a:t> </a:t>
            </a:r>
            <a:r>
              <a:rPr lang="fr-FR" sz="1100" dirty="0" err="1">
                <a:latin typeface="Arial"/>
                <a:ea typeface="Arial"/>
                <a:cs typeface="Arial"/>
                <a:sym typeface="Arial"/>
              </a:rPr>
              <a:t>umane</a:t>
            </a:r>
            <a:r>
              <a:rPr lang="fr-FR" sz="1100" dirty="0">
                <a:latin typeface="Arial"/>
                <a:ea typeface="Arial"/>
                <a:cs typeface="Arial"/>
                <a:sym typeface="Arial"/>
              </a:rPr>
              <a:t> </a:t>
            </a:r>
            <a:r>
              <a:rPr lang="fr-FR" sz="1100" dirty="0" err="1">
                <a:latin typeface="Arial"/>
                <a:ea typeface="Arial"/>
                <a:cs typeface="Arial"/>
                <a:sym typeface="Arial"/>
              </a:rPr>
              <a:t>asupra</a:t>
            </a:r>
            <a:r>
              <a:rPr lang="fr-FR" sz="1100" dirty="0">
                <a:latin typeface="Arial"/>
                <a:ea typeface="Arial"/>
                <a:cs typeface="Arial"/>
                <a:sym typeface="Arial"/>
              </a:rPr>
              <a:t> </a:t>
            </a:r>
            <a:r>
              <a:rPr lang="fr-FR" sz="1100" dirty="0" err="1">
                <a:latin typeface="Arial"/>
                <a:ea typeface="Arial"/>
                <a:cs typeface="Arial"/>
                <a:sym typeface="Arial"/>
              </a:rPr>
              <a:t>respectivei</a:t>
            </a:r>
            <a:r>
              <a:rPr lang="fr-FR" sz="1100" dirty="0">
                <a:latin typeface="Arial"/>
                <a:ea typeface="Arial"/>
                <a:cs typeface="Arial"/>
                <a:sym typeface="Arial"/>
              </a:rPr>
              <a:t> </a:t>
            </a:r>
            <a:r>
              <a:rPr lang="fr-FR" sz="1100" dirty="0" err="1">
                <a:latin typeface="Arial"/>
                <a:ea typeface="Arial"/>
                <a:cs typeface="Arial"/>
                <a:sym typeface="Arial"/>
              </a:rPr>
              <a:t>încălziri</a:t>
            </a:r>
            <a:r>
              <a:rPr lang="fr-FR" sz="1100" dirty="0">
                <a:latin typeface="Arial"/>
                <a:ea typeface="Arial"/>
                <a:cs typeface="Arial"/>
                <a:sym typeface="Arial"/>
              </a:rPr>
              <a:t> a </a:t>
            </a:r>
            <a:r>
              <a:rPr lang="fr-FR" sz="1100" dirty="0" err="1">
                <a:latin typeface="Arial"/>
                <a:ea typeface="Arial"/>
                <a:cs typeface="Arial"/>
                <a:sym typeface="Arial"/>
              </a:rPr>
              <a:t>globului</a:t>
            </a:r>
            <a:r>
              <a:rPr lang="fr-FR" sz="1100" dirty="0">
                <a:latin typeface="Arial"/>
                <a:ea typeface="Arial"/>
                <a:cs typeface="Arial"/>
                <a:sym typeface="Arial"/>
              </a:rPr>
              <a:t>. </a:t>
            </a:r>
            <a:r>
              <a:rPr lang="fr-FR" sz="1100" dirty="0" err="1">
                <a:latin typeface="Arial"/>
                <a:ea typeface="Arial"/>
                <a:cs typeface="Arial"/>
                <a:sym typeface="Arial"/>
              </a:rPr>
              <a:t>Acestea</a:t>
            </a:r>
            <a:r>
              <a:rPr lang="fr-FR" sz="1100" dirty="0">
                <a:latin typeface="Arial"/>
                <a:ea typeface="Arial"/>
                <a:cs typeface="Arial"/>
                <a:sym typeface="Arial"/>
              </a:rPr>
              <a:t> au </a:t>
            </a:r>
            <a:r>
              <a:rPr lang="fr-FR" sz="1100" dirty="0" err="1">
                <a:latin typeface="Arial"/>
                <a:ea typeface="Arial"/>
                <a:cs typeface="Arial"/>
                <a:sym typeface="Arial"/>
              </a:rPr>
              <a:t>fost</a:t>
            </a:r>
            <a:r>
              <a:rPr lang="fr-FR" sz="1100" dirty="0">
                <a:latin typeface="Arial"/>
                <a:ea typeface="Arial"/>
                <a:cs typeface="Arial"/>
                <a:sym typeface="Arial"/>
              </a:rPr>
              <a:t> </a:t>
            </a:r>
            <a:r>
              <a:rPr lang="fr-FR" sz="1100" dirty="0" err="1">
                <a:latin typeface="Arial"/>
                <a:ea typeface="Arial"/>
                <a:cs typeface="Arial"/>
                <a:sym typeface="Arial"/>
              </a:rPr>
              <a:t>exprimate</a:t>
            </a:r>
            <a:r>
              <a:rPr lang="fr-FR" sz="1100" dirty="0">
                <a:latin typeface="Arial"/>
                <a:ea typeface="Arial"/>
                <a:cs typeface="Arial"/>
                <a:sym typeface="Arial"/>
              </a:rPr>
              <a:t> </a:t>
            </a:r>
            <a:r>
              <a:rPr lang="fr-FR" sz="1100" dirty="0" err="1">
                <a:latin typeface="Arial"/>
                <a:ea typeface="Arial"/>
                <a:cs typeface="Arial"/>
                <a:sym typeface="Arial"/>
              </a:rPr>
              <a:t>în</a:t>
            </a:r>
            <a:r>
              <a:rPr lang="fr-FR" sz="1100" dirty="0">
                <a:latin typeface="Arial"/>
                <a:ea typeface="Arial"/>
                <a:cs typeface="Arial"/>
                <a:sym typeface="Arial"/>
              </a:rPr>
              <a:t> principal de </a:t>
            </a:r>
            <a:r>
              <a:rPr lang="fr-FR" sz="1100" dirty="0" err="1">
                <a:latin typeface="Arial"/>
                <a:ea typeface="Arial"/>
                <a:cs typeface="Arial"/>
                <a:sym typeface="Arial"/>
              </a:rPr>
              <a:t>către</a:t>
            </a:r>
            <a:r>
              <a:rPr lang="fr-FR" sz="1100" dirty="0">
                <a:latin typeface="Arial"/>
                <a:ea typeface="Arial"/>
                <a:cs typeface="Arial"/>
                <a:sym typeface="Arial"/>
              </a:rPr>
              <a:t> </a:t>
            </a:r>
            <a:r>
              <a:rPr lang="fr-FR" sz="1100" dirty="0" err="1">
                <a:latin typeface="Arial"/>
                <a:ea typeface="Arial"/>
                <a:cs typeface="Arial"/>
                <a:sym typeface="Arial"/>
              </a:rPr>
              <a:t>marile</a:t>
            </a:r>
            <a:r>
              <a:rPr lang="fr-FR" sz="1100" dirty="0">
                <a:latin typeface="Arial"/>
                <a:ea typeface="Arial"/>
                <a:cs typeface="Arial"/>
                <a:sym typeface="Arial"/>
              </a:rPr>
              <a:t> </a:t>
            </a:r>
            <a:r>
              <a:rPr lang="fr-FR" sz="1100" dirty="0" err="1">
                <a:latin typeface="Arial"/>
                <a:ea typeface="Arial"/>
                <a:cs typeface="Arial"/>
                <a:sym typeface="Arial"/>
              </a:rPr>
              <a:t>grupuri</a:t>
            </a:r>
            <a:r>
              <a:rPr lang="fr-FR" sz="1100" dirty="0">
                <a:latin typeface="Arial"/>
                <a:ea typeface="Arial"/>
                <a:cs typeface="Arial"/>
                <a:sym typeface="Arial"/>
              </a:rPr>
              <a:t> </a:t>
            </a:r>
            <a:r>
              <a:rPr lang="fr-FR" sz="1100" dirty="0" err="1">
                <a:latin typeface="Arial"/>
                <a:ea typeface="Arial"/>
                <a:cs typeface="Arial"/>
                <a:sym typeface="Arial"/>
              </a:rPr>
              <a:t>economice</a:t>
            </a:r>
            <a:r>
              <a:rPr lang="fr-FR" sz="1100" dirty="0">
                <a:latin typeface="Arial"/>
                <a:ea typeface="Arial"/>
                <a:cs typeface="Arial"/>
                <a:sym typeface="Arial"/>
              </a:rPr>
              <a:t> care au </a:t>
            </a:r>
            <a:r>
              <a:rPr lang="fr-FR" sz="1100" dirty="0" err="1">
                <a:latin typeface="Arial"/>
                <a:ea typeface="Arial"/>
                <a:cs typeface="Arial"/>
                <a:sym typeface="Arial"/>
              </a:rPr>
              <a:t>interesul</a:t>
            </a:r>
            <a:r>
              <a:rPr lang="fr-FR" sz="1100" dirty="0">
                <a:latin typeface="Arial"/>
                <a:ea typeface="Arial"/>
                <a:cs typeface="Arial"/>
                <a:sym typeface="Arial"/>
              </a:rPr>
              <a:t> de a </a:t>
            </a:r>
            <a:r>
              <a:rPr lang="fr-FR" sz="1100" dirty="0" err="1">
                <a:latin typeface="Arial"/>
                <a:ea typeface="Arial"/>
                <a:cs typeface="Arial"/>
                <a:sym typeface="Arial"/>
              </a:rPr>
              <a:t>menține</a:t>
            </a:r>
            <a:r>
              <a:rPr lang="fr-FR" sz="1100" dirty="0">
                <a:latin typeface="Arial"/>
                <a:ea typeface="Arial"/>
                <a:cs typeface="Arial"/>
                <a:sym typeface="Arial"/>
              </a:rPr>
              <a:t> </a:t>
            </a:r>
            <a:r>
              <a:rPr lang="fr-FR" sz="1100" dirty="0" err="1">
                <a:latin typeface="Arial"/>
                <a:ea typeface="Arial"/>
                <a:cs typeface="Arial"/>
                <a:sym typeface="Arial"/>
              </a:rPr>
              <a:t>lucrurile</a:t>
            </a:r>
            <a:r>
              <a:rPr lang="fr-FR" sz="1100" dirty="0">
                <a:latin typeface="Arial"/>
                <a:ea typeface="Arial"/>
                <a:cs typeface="Arial"/>
                <a:sym typeface="Arial"/>
              </a:rPr>
              <a:t> </a:t>
            </a:r>
            <a:r>
              <a:rPr lang="fr-FR" sz="1100" dirty="0" err="1">
                <a:latin typeface="Arial"/>
                <a:ea typeface="Arial"/>
                <a:cs typeface="Arial"/>
                <a:sym typeface="Arial"/>
              </a:rPr>
              <a:t>așa</a:t>
            </a:r>
            <a:r>
              <a:rPr lang="fr-FR" sz="1100" dirty="0">
                <a:latin typeface="Arial"/>
                <a:ea typeface="Arial"/>
                <a:cs typeface="Arial"/>
                <a:sym typeface="Arial"/>
              </a:rPr>
              <a:t> cum </a:t>
            </a:r>
            <a:r>
              <a:rPr lang="fr-FR" sz="1100" dirty="0" err="1">
                <a:latin typeface="Arial"/>
                <a:ea typeface="Arial"/>
                <a:cs typeface="Arial"/>
                <a:sym typeface="Arial"/>
              </a:rPr>
              <a:t>sunt</a:t>
            </a:r>
            <a:r>
              <a:rPr lang="fr-FR" sz="1100" dirty="0">
                <a:latin typeface="Arial"/>
                <a:ea typeface="Arial"/>
                <a:cs typeface="Arial"/>
                <a:sym typeface="Arial"/>
              </a:rPr>
              <a:t>, </a:t>
            </a:r>
            <a:r>
              <a:rPr lang="fr-FR" sz="1100" dirty="0" err="1">
                <a:latin typeface="Arial"/>
                <a:ea typeface="Arial"/>
                <a:cs typeface="Arial"/>
                <a:sym typeface="Arial"/>
              </a:rPr>
              <a:t>cunoscută</a:t>
            </a:r>
            <a:r>
              <a:rPr lang="fr-FR" sz="1100" dirty="0">
                <a:latin typeface="Arial"/>
                <a:ea typeface="Arial"/>
                <a:cs typeface="Arial"/>
                <a:sym typeface="Arial"/>
              </a:rPr>
              <a:t> </a:t>
            </a:r>
            <a:r>
              <a:rPr lang="fr-FR" sz="1100" dirty="0" err="1">
                <a:latin typeface="Arial"/>
                <a:ea typeface="Arial"/>
                <a:cs typeface="Arial"/>
                <a:sym typeface="Arial"/>
              </a:rPr>
              <a:t>și</a:t>
            </a:r>
            <a:r>
              <a:rPr lang="fr-FR" sz="1100" dirty="0">
                <a:latin typeface="Arial"/>
                <a:ea typeface="Arial"/>
                <a:cs typeface="Arial"/>
                <a:sym typeface="Arial"/>
              </a:rPr>
              <a:t> </a:t>
            </a:r>
            <a:r>
              <a:rPr lang="fr-FR" sz="1100" dirty="0" err="1">
                <a:latin typeface="Arial"/>
                <a:ea typeface="Arial"/>
                <a:cs typeface="Arial"/>
                <a:sym typeface="Arial"/>
              </a:rPr>
              <a:t>sub</a:t>
            </a:r>
            <a:r>
              <a:rPr lang="fr-FR" sz="1100" dirty="0">
                <a:latin typeface="Arial"/>
                <a:ea typeface="Arial"/>
                <a:cs typeface="Arial"/>
                <a:sym typeface="Arial"/>
              </a:rPr>
              <a:t> </a:t>
            </a:r>
            <a:r>
              <a:rPr lang="fr-FR" sz="1100" dirty="0" err="1">
                <a:latin typeface="Arial"/>
                <a:ea typeface="Arial"/>
                <a:cs typeface="Arial"/>
                <a:sym typeface="Arial"/>
              </a:rPr>
              <a:t>numele</a:t>
            </a:r>
            <a:r>
              <a:rPr lang="fr-FR" sz="1100" dirty="0">
                <a:latin typeface="Arial"/>
                <a:ea typeface="Arial"/>
                <a:cs typeface="Arial"/>
                <a:sym typeface="Arial"/>
              </a:rPr>
              <a:t> de </a:t>
            </a:r>
            <a:r>
              <a:rPr lang="fr-FR" sz="1100" dirty="0" err="1">
                <a:latin typeface="Arial"/>
                <a:ea typeface="Arial"/>
                <a:cs typeface="Arial"/>
                <a:sym typeface="Arial"/>
              </a:rPr>
              <a:t>abordarea</a:t>
            </a:r>
            <a:r>
              <a:rPr lang="fr-FR" sz="1100" dirty="0">
                <a:latin typeface="Arial"/>
                <a:ea typeface="Arial"/>
                <a:cs typeface="Arial"/>
                <a:sym typeface="Arial"/>
              </a:rPr>
              <a:t> "business-as-</a:t>
            </a:r>
            <a:r>
              <a:rPr lang="fr-FR" sz="1100" dirty="0" err="1">
                <a:latin typeface="Arial"/>
                <a:ea typeface="Arial"/>
                <a:cs typeface="Arial"/>
                <a:sym typeface="Arial"/>
              </a:rPr>
              <a:t>usual</a:t>
            </a:r>
            <a:r>
              <a:rPr lang="fr-FR" sz="1100" dirty="0">
                <a:latin typeface="Arial"/>
                <a:ea typeface="Arial"/>
                <a:cs typeface="Arial"/>
                <a:sym typeface="Arial"/>
              </a:rPr>
              <a:t>". Dar </a:t>
            </a:r>
            <a:r>
              <a:rPr lang="fr-FR" sz="1100" dirty="0" err="1">
                <a:latin typeface="Arial"/>
                <a:ea typeface="Arial"/>
                <a:cs typeface="Arial"/>
                <a:sym typeface="Arial"/>
              </a:rPr>
              <a:t>există</a:t>
            </a:r>
            <a:r>
              <a:rPr lang="fr-FR" sz="1100" dirty="0">
                <a:latin typeface="Arial"/>
                <a:ea typeface="Arial"/>
                <a:cs typeface="Arial"/>
                <a:sym typeface="Arial"/>
              </a:rPr>
              <a:t> un consens </a:t>
            </a:r>
            <a:r>
              <a:rPr lang="fr-FR" sz="1100" dirty="0" err="1">
                <a:latin typeface="Arial"/>
                <a:ea typeface="Arial"/>
                <a:cs typeface="Arial"/>
                <a:sym typeface="Arial"/>
              </a:rPr>
              <a:t>unanim</a:t>
            </a:r>
            <a:r>
              <a:rPr lang="fr-FR" sz="1100" dirty="0">
                <a:latin typeface="Arial"/>
                <a:ea typeface="Arial"/>
                <a:cs typeface="Arial"/>
                <a:sym typeface="Arial"/>
              </a:rPr>
              <a:t> </a:t>
            </a:r>
            <a:r>
              <a:rPr lang="fr-FR" sz="1100" dirty="0" err="1">
                <a:latin typeface="Arial"/>
                <a:ea typeface="Arial"/>
                <a:cs typeface="Arial"/>
                <a:sym typeface="Arial"/>
              </a:rPr>
              <a:t>în</a:t>
            </a:r>
            <a:r>
              <a:rPr lang="fr-FR" sz="1100" dirty="0">
                <a:latin typeface="Arial"/>
                <a:ea typeface="Arial"/>
                <a:cs typeface="Arial"/>
                <a:sym typeface="Arial"/>
              </a:rPr>
              <a:t> </a:t>
            </a:r>
            <a:r>
              <a:rPr lang="fr-FR" sz="1100" dirty="0" err="1">
                <a:latin typeface="Arial"/>
                <a:ea typeface="Arial"/>
                <a:cs typeface="Arial"/>
                <a:sym typeface="Arial"/>
              </a:rPr>
              <a:t>rândul</a:t>
            </a:r>
            <a:r>
              <a:rPr lang="fr-FR" sz="1100" dirty="0">
                <a:latin typeface="Arial"/>
                <a:ea typeface="Arial"/>
                <a:cs typeface="Arial"/>
                <a:sym typeface="Arial"/>
              </a:rPr>
              <a:t> </a:t>
            </a:r>
            <a:r>
              <a:rPr lang="fr-FR" sz="1100" dirty="0" err="1">
                <a:latin typeface="Arial"/>
                <a:ea typeface="Arial"/>
                <a:cs typeface="Arial"/>
                <a:sym typeface="Arial"/>
              </a:rPr>
              <a:t>oamenilor</a:t>
            </a:r>
            <a:r>
              <a:rPr lang="fr-FR" sz="1100" dirty="0">
                <a:latin typeface="Arial"/>
                <a:ea typeface="Arial"/>
                <a:cs typeface="Arial"/>
                <a:sym typeface="Arial"/>
              </a:rPr>
              <a:t> de </a:t>
            </a:r>
            <a:r>
              <a:rPr lang="fr-FR" sz="1100" dirty="0" err="1">
                <a:latin typeface="Arial"/>
                <a:ea typeface="Arial"/>
                <a:cs typeface="Arial"/>
                <a:sym typeface="Arial"/>
              </a:rPr>
              <a:t>știință</a:t>
            </a:r>
            <a:r>
              <a:rPr lang="fr-FR" sz="1100" dirty="0">
                <a:latin typeface="Arial"/>
                <a:ea typeface="Arial"/>
                <a:cs typeface="Arial"/>
                <a:sym typeface="Arial"/>
              </a:rPr>
              <a:t> </a:t>
            </a:r>
            <a:r>
              <a:rPr lang="fr-FR" sz="1100" dirty="0" err="1">
                <a:latin typeface="Arial"/>
                <a:ea typeface="Arial"/>
                <a:cs typeface="Arial"/>
                <a:sym typeface="Arial"/>
              </a:rPr>
              <a:t>cu</a:t>
            </a:r>
            <a:r>
              <a:rPr lang="fr-FR" sz="1100" dirty="0">
                <a:latin typeface="Arial"/>
                <a:ea typeface="Arial"/>
                <a:cs typeface="Arial"/>
                <a:sym typeface="Arial"/>
              </a:rPr>
              <a:t> </a:t>
            </a:r>
            <a:r>
              <a:rPr lang="fr-FR" sz="1100" dirty="0" err="1">
                <a:latin typeface="Arial"/>
                <a:ea typeface="Arial"/>
                <a:cs typeface="Arial"/>
                <a:sym typeface="Arial"/>
              </a:rPr>
              <a:t>privire</a:t>
            </a:r>
            <a:r>
              <a:rPr lang="fr-FR" sz="1100" dirty="0">
                <a:latin typeface="Arial"/>
                <a:ea typeface="Arial"/>
                <a:cs typeface="Arial"/>
                <a:sym typeface="Arial"/>
              </a:rPr>
              <a:t> la </a:t>
            </a:r>
            <a:r>
              <a:rPr lang="fr-FR" sz="1100" dirty="0" err="1">
                <a:latin typeface="Arial"/>
                <a:ea typeface="Arial"/>
                <a:cs typeface="Arial"/>
                <a:sym typeface="Arial"/>
              </a:rPr>
              <a:t>aceste</a:t>
            </a:r>
            <a:r>
              <a:rPr lang="fr-FR" sz="1100" dirty="0">
                <a:latin typeface="Arial"/>
                <a:ea typeface="Arial"/>
                <a:cs typeface="Arial"/>
                <a:sym typeface="Arial"/>
              </a:rPr>
              <a:t> </a:t>
            </a:r>
            <a:r>
              <a:rPr lang="fr-FR" sz="1100" dirty="0" err="1">
                <a:latin typeface="Arial"/>
                <a:ea typeface="Arial"/>
                <a:cs typeface="Arial"/>
                <a:sym typeface="Arial"/>
              </a:rPr>
              <a:t>două</a:t>
            </a:r>
            <a:r>
              <a:rPr lang="fr-FR" sz="1100" dirty="0">
                <a:latin typeface="Arial"/>
                <a:ea typeface="Arial"/>
                <a:cs typeface="Arial"/>
                <a:sym typeface="Arial"/>
              </a:rPr>
              <a:t> </a:t>
            </a:r>
            <a:r>
              <a:rPr lang="fr-FR" sz="1100" dirty="0" err="1">
                <a:latin typeface="Arial"/>
                <a:ea typeface="Arial"/>
                <a:cs typeface="Arial"/>
                <a:sym typeface="Arial"/>
              </a:rPr>
              <a:t>întrebări</a:t>
            </a:r>
            <a:r>
              <a:rPr lang="fr-FR" sz="1100" dirty="0">
                <a:latin typeface="Arial"/>
                <a:ea typeface="Arial"/>
                <a:cs typeface="Arial"/>
                <a:sym typeface="Arial"/>
              </a:rPr>
              <a:t> </a:t>
            </a:r>
            <a:r>
              <a:rPr lang="fr-FR" sz="1100" dirty="0" err="1">
                <a:latin typeface="Arial"/>
                <a:ea typeface="Arial"/>
                <a:cs typeface="Arial"/>
                <a:sym typeface="Arial"/>
              </a:rPr>
              <a:t>ridicate</a:t>
            </a:r>
            <a:r>
              <a:rPr lang="fr-FR" sz="1100" dirty="0">
                <a:latin typeface="Arial"/>
                <a:ea typeface="Arial"/>
                <a:cs typeface="Arial"/>
                <a:sym typeface="Arial"/>
              </a:rPr>
              <a:t> </a:t>
            </a:r>
            <a:r>
              <a:rPr lang="fr-FR" sz="1100" dirty="0" err="1">
                <a:latin typeface="Arial"/>
                <a:ea typeface="Arial"/>
                <a:cs typeface="Arial"/>
                <a:sym typeface="Arial"/>
              </a:rPr>
              <a:t>anterior</a:t>
            </a:r>
            <a:r>
              <a:rPr lang="fr-FR" sz="1100" dirty="0">
                <a:latin typeface="Arial"/>
                <a:ea typeface="Arial"/>
                <a:cs typeface="Arial"/>
                <a:sym typeface="Arial"/>
              </a:rPr>
              <a:t>. IPCC - </a:t>
            </a:r>
            <a:r>
              <a:rPr lang="fr-FR" sz="1100" dirty="0" err="1">
                <a:latin typeface="Arial"/>
                <a:ea typeface="Arial"/>
                <a:cs typeface="Arial"/>
                <a:sym typeface="Arial"/>
              </a:rPr>
              <a:t>Grupul</a:t>
            </a:r>
            <a:r>
              <a:rPr lang="fr-FR" sz="1100" dirty="0">
                <a:latin typeface="Arial"/>
                <a:ea typeface="Arial"/>
                <a:cs typeface="Arial"/>
                <a:sym typeface="Arial"/>
              </a:rPr>
              <a:t> </a:t>
            </a:r>
            <a:r>
              <a:rPr lang="fr-FR" sz="1100" dirty="0" err="1">
                <a:latin typeface="Arial"/>
                <a:ea typeface="Arial"/>
                <a:cs typeface="Arial"/>
                <a:sym typeface="Arial"/>
              </a:rPr>
              <a:t>interguvernamental</a:t>
            </a:r>
            <a:r>
              <a:rPr lang="fr-FR" sz="1100" dirty="0">
                <a:latin typeface="Arial"/>
                <a:ea typeface="Arial"/>
                <a:cs typeface="Arial"/>
                <a:sym typeface="Arial"/>
              </a:rPr>
              <a:t> de </a:t>
            </a:r>
            <a:r>
              <a:rPr lang="fr-FR" sz="1100" dirty="0" err="1">
                <a:latin typeface="Arial"/>
                <a:ea typeface="Arial"/>
                <a:cs typeface="Arial"/>
                <a:sym typeface="Arial"/>
              </a:rPr>
              <a:t>experți</a:t>
            </a:r>
            <a:r>
              <a:rPr lang="fr-FR" sz="1100" dirty="0">
                <a:latin typeface="Arial"/>
                <a:ea typeface="Arial"/>
                <a:cs typeface="Arial"/>
                <a:sym typeface="Arial"/>
              </a:rPr>
              <a:t> </a:t>
            </a:r>
            <a:r>
              <a:rPr lang="fr-FR" sz="1100" dirty="0" err="1">
                <a:latin typeface="Arial"/>
                <a:ea typeface="Arial"/>
                <a:cs typeface="Arial"/>
                <a:sym typeface="Arial"/>
              </a:rPr>
              <a:t>în</a:t>
            </a:r>
            <a:r>
              <a:rPr lang="fr-FR" sz="1100" dirty="0">
                <a:latin typeface="Arial"/>
                <a:ea typeface="Arial"/>
                <a:cs typeface="Arial"/>
                <a:sym typeface="Arial"/>
              </a:rPr>
              <a:t> </a:t>
            </a:r>
            <a:r>
              <a:rPr lang="fr-FR" sz="1100" dirty="0" err="1">
                <a:latin typeface="Arial"/>
                <a:ea typeface="Arial"/>
                <a:cs typeface="Arial"/>
                <a:sym typeface="Arial"/>
              </a:rPr>
              <a:t>domeniul</a:t>
            </a:r>
            <a:r>
              <a:rPr lang="fr-FR" sz="1100" dirty="0">
                <a:latin typeface="Arial"/>
                <a:ea typeface="Arial"/>
                <a:cs typeface="Arial"/>
                <a:sym typeface="Arial"/>
              </a:rPr>
              <a:t> </a:t>
            </a:r>
            <a:r>
              <a:rPr lang="fr-FR" sz="1100" dirty="0" err="1">
                <a:latin typeface="Arial"/>
                <a:ea typeface="Arial"/>
                <a:cs typeface="Arial"/>
                <a:sym typeface="Arial"/>
              </a:rPr>
              <a:t>schimbărilor</a:t>
            </a:r>
            <a:r>
              <a:rPr lang="fr-FR" sz="1100" dirty="0">
                <a:latin typeface="Arial"/>
                <a:ea typeface="Arial"/>
                <a:cs typeface="Arial"/>
                <a:sym typeface="Arial"/>
              </a:rPr>
              <a:t> </a:t>
            </a:r>
            <a:r>
              <a:rPr lang="fr-FR" sz="1100" dirty="0" err="1">
                <a:latin typeface="Arial"/>
                <a:ea typeface="Arial"/>
                <a:cs typeface="Arial"/>
                <a:sym typeface="Arial"/>
              </a:rPr>
              <a:t>climatice</a:t>
            </a:r>
            <a:r>
              <a:rPr lang="fr-FR" sz="1100" dirty="0">
                <a:latin typeface="Arial"/>
                <a:ea typeface="Arial"/>
                <a:cs typeface="Arial"/>
                <a:sym typeface="Arial"/>
              </a:rPr>
              <a:t> este format </a:t>
            </a:r>
            <a:r>
              <a:rPr lang="fr-FR" sz="1100" dirty="0" err="1">
                <a:latin typeface="Arial"/>
                <a:ea typeface="Arial"/>
                <a:cs typeface="Arial"/>
                <a:sym typeface="Arial"/>
              </a:rPr>
              <a:t>din</a:t>
            </a:r>
            <a:r>
              <a:rPr lang="fr-FR" sz="1100" dirty="0">
                <a:latin typeface="Arial"/>
                <a:ea typeface="Arial"/>
                <a:cs typeface="Arial"/>
                <a:sym typeface="Arial"/>
              </a:rPr>
              <a:t> </a:t>
            </a:r>
            <a:r>
              <a:rPr lang="fr-FR" sz="1100" dirty="0" err="1">
                <a:latin typeface="Arial"/>
                <a:ea typeface="Arial"/>
                <a:cs typeface="Arial"/>
                <a:sym typeface="Arial"/>
              </a:rPr>
              <a:t>experți</a:t>
            </a:r>
            <a:r>
              <a:rPr lang="fr-FR" sz="1100" dirty="0">
                <a:latin typeface="Arial"/>
                <a:ea typeface="Arial"/>
                <a:cs typeface="Arial"/>
                <a:sym typeface="Arial"/>
              </a:rPr>
              <a:t> de top </a:t>
            </a:r>
            <a:r>
              <a:rPr lang="fr-FR" sz="1100" dirty="0" err="1">
                <a:latin typeface="Arial"/>
                <a:ea typeface="Arial"/>
                <a:cs typeface="Arial"/>
                <a:sym typeface="Arial"/>
              </a:rPr>
              <a:t>în</a:t>
            </a:r>
            <a:r>
              <a:rPr lang="fr-FR" sz="1100" dirty="0">
                <a:latin typeface="Arial"/>
                <a:ea typeface="Arial"/>
                <a:cs typeface="Arial"/>
                <a:sym typeface="Arial"/>
              </a:rPr>
              <a:t> </a:t>
            </a:r>
            <a:r>
              <a:rPr lang="fr-FR" sz="1100" dirty="0" err="1">
                <a:latin typeface="Arial"/>
                <a:ea typeface="Arial"/>
                <a:cs typeface="Arial"/>
                <a:sym typeface="Arial"/>
              </a:rPr>
              <a:t>știința</a:t>
            </a:r>
            <a:r>
              <a:rPr lang="fr-FR" sz="1100" dirty="0">
                <a:latin typeface="Arial"/>
                <a:ea typeface="Arial"/>
                <a:cs typeface="Arial"/>
                <a:sym typeface="Arial"/>
              </a:rPr>
              <a:t> </a:t>
            </a:r>
            <a:r>
              <a:rPr lang="fr-FR" sz="1100" dirty="0" err="1">
                <a:latin typeface="Arial"/>
                <a:ea typeface="Arial"/>
                <a:cs typeface="Arial"/>
                <a:sym typeface="Arial"/>
              </a:rPr>
              <a:t>climei</a:t>
            </a:r>
            <a:r>
              <a:rPr lang="fr-FR" sz="1100" dirty="0">
                <a:latin typeface="Arial"/>
                <a:ea typeface="Arial"/>
                <a:cs typeface="Arial"/>
                <a:sym typeface="Arial"/>
              </a:rPr>
              <a:t> care </a:t>
            </a:r>
            <a:r>
              <a:rPr lang="fr-FR" sz="1100" dirty="0" err="1">
                <a:latin typeface="Arial"/>
                <a:ea typeface="Arial"/>
                <a:cs typeface="Arial"/>
                <a:sym typeface="Arial"/>
              </a:rPr>
              <a:t>publică</a:t>
            </a:r>
            <a:r>
              <a:rPr lang="fr-FR" sz="1100" dirty="0">
                <a:latin typeface="Arial"/>
                <a:ea typeface="Arial"/>
                <a:cs typeface="Arial"/>
                <a:sym typeface="Arial"/>
              </a:rPr>
              <a:t> la </a:t>
            </a:r>
            <a:r>
              <a:rPr lang="fr-FR" sz="1100" dirty="0" err="1">
                <a:latin typeface="Arial"/>
                <a:ea typeface="Arial"/>
                <a:cs typeface="Arial"/>
                <a:sym typeface="Arial"/>
              </a:rPr>
              <a:t>fiecare</a:t>
            </a:r>
            <a:r>
              <a:rPr lang="fr-FR" sz="1100" dirty="0">
                <a:latin typeface="Arial"/>
                <a:ea typeface="Arial"/>
                <a:cs typeface="Arial"/>
                <a:sym typeface="Arial"/>
              </a:rPr>
              <a:t> 4-5 </a:t>
            </a:r>
            <a:r>
              <a:rPr lang="fr-FR" sz="1100" dirty="0" err="1">
                <a:latin typeface="Arial"/>
                <a:ea typeface="Arial"/>
                <a:cs typeface="Arial"/>
                <a:sym typeface="Arial"/>
              </a:rPr>
              <a:t>ani</a:t>
            </a:r>
            <a:r>
              <a:rPr lang="fr-FR" sz="1100" dirty="0">
                <a:latin typeface="Arial"/>
                <a:ea typeface="Arial"/>
                <a:cs typeface="Arial"/>
                <a:sym typeface="Arial"/>
              </a:rPr>
              <a:t> </a:t>
            </a:r>
            <a:r>
              <a:rPr lang="fr-FR" sz="1100" dirty="0" err="1">
                <a:latin typeface="Arial"/>
                <a:ea typeface="Arial"/>
                <a:cs typeface="Arial"/>
                <a:sym typeface="Arial"/>
              </a:rPr>
              <a:t>rapoarte</a:t>
            </a:r>
            <a:r>
              <a:rPr lang="fr-FR" sz="1100" dirty="0">
                <a:latin typeface="Arial"/>
                <a:ea typeface="Arial"/>
                <a:cs typeface="Arial"/>
                <a:sym typeface="Arial"/>
              </a:rPr>
              <a:t> </a:t>
            </a:r>
            <a:r>
              <a:rPr lang="fr-FR" sz="1100" dirty="0" err="1">
                <a:latin typeface="Arial"/>
                <a:ea typeface="Arial"/>
                <a:cs typeface="Arial"/>
                <a:sym typeface="Arial"/>
              </a:rPr>
              <a:t>considerate</a:t>
            </a:r>
            <a:r>
              <a:rPr lang="fr-FR" sz="1100" dirty="0">
                <a:latin typeface="Arial"/>
                <a:ea typeface="Arial"/>
                <a:cs typeface="Arial"/>
                <a:sym typeface="Arial"/>
              </a:rPr>
              <a:t> </a:t>
            </a:r>
            <a:r>
              <a:rPr lang="fr-FR" sz="1100" dirty="0" err="1">
                <a:latin typeface="Arial"/>
                <a:ea typeface="Arial"/>
                <a:cs typeface="Arial"/>
                <a:sym typeface="Arial"/>
              </a:rPr>
              <a:t>cele</a:t>
            </a:r>
            <a:r>
              <a:rPr lang="fr-FR" sz="1100" dirty="0">
                <a:latin typeface="Arial"/>
                <a:ea typeface="Arial"/>
                <a:cs typeface="Arial"/>
                <a:sym typeface="Arial"/>
              </a:rPr>
              <a:t> mai importante documente </a:t>
            </a:r>
            <a:r>
              <a:rPr lang="fr-FR" sz="1100" dirty="0" err="1">
                <a:latin typeface="Arial"/>
                <a:ea typeface="Arial"/>
                <a:cs typeface="Arial"/>
                <a:sym typeface="Arial"/>
              </a:rPr>
              <a:t>în</a:t>
            </a:r>
            <a:r>
              <a:rPr lang="fr-FR" sz="1100" dirty="0">
                <a:latin typeface="Arial"/>
                <a:ea typeface="Arial"/>
                <a:cs typeface="Arial"/>
                <a:sym typeface="Arial"/>
              </a:rPr>
              <a:t> </a:t>
            </a:r>
            <a:r>
              <a:rPr lang="fr-FR" sz="1100" dirty="0" err="1">
                <a:latin typeface="Arial"/>
                <a:ea typeface="Arial"/>
                <a:cs typeface="Arial"/>
                <a:sym typeface="Arial"/>
              </a:rPr>
              <a:t>domeniu</a:t>
            </a:r>
            <a:r>
              <a:rPr lang="fr-FR" sz="1100" dirty="0">
                <a:latin typeface="Arial"/>
                <a:ea typeface="Arial"/>
                <a:cs typeface="Arial"/>
                <a:sym typeface="Arial"/>
              </a:rPr>
              <a:t>, </a:t>
            </a:r>
            <a:r>
              <a:rPr lang="fr-FR" sz="1100" dirty="0" err="1">
                <a:latin typeface="Arial"/>
                <a:ea typeface="Arial"/>
                <a:cs typeface="Arial"/>
                <a:sym typeface="Arial"/>
              </a:rPr>
              <a:t>iar</a:t>
            </a:r>
            <a:r>
              <a:rPr lang="fr-FR" sz="1100" dirty="0">
                <a:latin typeface="Arial"/>
                <a:ea typeface="Arial"/>
                <a:cs typeface="Arial"/>
                <a:sym typeface="Arial"/>
              </a:rPr>
              <a:t> </a:t>
            </a:r>
            <a:r>
              <a:rPr lang="fr-FR" sz="1100" dirty="0" err="1">
                <a:latin typeface="Arial"/>
                <a:ea typeface="Arial"/>
                <a:cs typeface="Arial"/>
                <a:sym typeface="Arial"/>
              </a:rPr>
              <a:t>acestea</a:t>
            </a:r>
            <a:r>
              <a:rPr lang="fr-FR" sz="1100" dirty="0">
                <a:latin typeface="Arial"/>
                <a:ea typeface="Arial"/>
                <a:cs typeface="Arial"/>
                <a:sym typeface="Arial"/>
              </a:rPr>
              <a:t> </a:t>
            </a:r>
            <a:r>
              <a:rPr lang="fr-FR" sz="1100" dirty="0" err="1">
                <a:latin typeface="Arial"/>
                <a:ea typeface="Arial"/>
                <a:cs typeface="Arial"/>
                <a:sym typeface="Arial"/>
              </a:rPr>
              <a:t>sunt</a:t>
            </a:r>
            <a:r>
              <a:rPr lang="fr-FR" sz="1100" dirty="0">
                <a:latin typeface="Arial"/>
                <a:ea typeface="Arial"/>
                <a:cs typeface="Arial"/>
                <a:sym typeface="Arial"/>
              </a:rPr>
              <a:t> unanime </a:t>
            </a:r>
            <a:r>
              <a:rPr lang="fr-FR" sz="1100" dirty="0" err="1">
                <a:latin typeface="Arial"/>
                <a:ea typeface="Arial"/>
                <a:cs typeface="Arial"/>
                <a:sym typeface="Arial"/>
              </a:rPr>
              <a:t>în</a:t>
            </a:r>
            <a:r>
              <a:rPr lang="fr-FR" sz="1100" dirty="0">
                <a:latin typeface="Arial"/>
                <a:ea typeface="Arial"/>
                <a:cs typeface="Arial"/>
                <a:sym typeface="Arial"/>
              </a:rPr>
              <a:t> </a:t>
            </a:r>
            <a:r>
              <a:rPr lang="fr-FR" sz="1100" dirty="0" err="1">
                <a:latin typeface="Arial"/>
                <a:ea typeface="Arial"/>
                <a:cs typeface="Arial"/>
                <a:sym typeface="Arial"/>
              </a:rPr>
              <a:t>ceea</a:t>
            </a:r>
            <a:r>
              <a:rPr lang="fr-FR" sz="1100" dirty="0">
                <a:latin typeface="Arial"/>
                <a:ea typeface="Arial"/>
                <a:cs typeface="Arial"/>
                <a:sym typeface="Arial"/>
              </a:rPr>
              <a:t> ce </a:t>
            </a:r>
            <a:r>
              <a:rPr lang="fr-FR" sz="1100" dirty="0" err="1">
                <a:latin typeface="Arial"/>
                <a:ea typeface="Arial"/>
                <a:cs typeface="Arial"/>
                <a:sym typeface="Arial"/>
              </a:rPr>
              <a:t>privește</a:t>
            </a:r>
            <a:r>
              <a:rPr lang="fr-FR" sz="1100" dirty="0">
                <a:latin typeface="Arial"/>
                <a:ea typeface="Arial"/>
                <a:cs typeface="Arial"/>
                <a:sym typeface="Arial"/>
              </a:rPr>
              <a:t> </a:t>
            </a:r>
            <a:r>
              <a:rPr lang="fr-FR" sz="1100" dirty="0" err="1">
                <a:latin typeface="Arial"/>
                <a:ea typeface="Arial"/>
                <a:cs typeface="Arial"/>
                <a:sym typeface="Arial"/>
              </a:rPr>
              <a:t>influența</a:t>
            </a:r>
            <a:r>
              <a:rPr lang="fr-FR" sz="1100" dirty="0">
                <a:latin typeface="Arial"/>
                <a:ea typeface="Arial"/>
                <a:cs typeface="Arial"/>
                <a:sym typeface="Arial"/>
              </a:rPr>
              <a:t> </a:t>
            </a:r>
            <a:r>
              <a:rPr lang="fr-FR" sz="1100" dirty="0" err="1">
                <a:latin typeface="Arial"/>
                <a:ea typeface="Arial"/>
                <a:cs typeface="Arial"/>
                <a:sym typeface="Arial"/>
              </a:rPr>
              <a:t>umană</a:t>
            </a:r>
            <a:r>
              <a:rPr lang="fr-FR" sz="1100" dirty="0">
                <a:latin typeface="Arial"/>
                <a:ea typeface="Arial"/>
                <a:cs typeface="Arial"/>
                <a:sym typeface="Arial"/>
              </a:rPr>
              <a:t> </a:t>
            </a:r>
            <a:r>
              <a:rPr lang="fr-FR" sz="1100" dirty="0" err="1">
                <a:latin typeface="Arial"/>
                <a:ea typeface="Arial"/>
                <a:cs typeface="Arial"/>
                <a:sym typeface="Arial"/>
              </a:rPr>
              <a:t>asupra</a:t>
            </a:r>
            <a:r>
              <a:rPr lang="fr-FR" sz="1100" dirty="0">
                <a:latin typeface="Arial"/>
                <a:ea typeface="Arial"/>
                <a:cs typeface="Arial"/>
                <a:sym typeface="Arial"/>
              </a:rPr>
              <a:t> </a:t>
            </a:r>
            <a:r>
              <a:rPr lang="fr-FR" sz="1100" dirty="0" err="1">
                <a:latin typeface="Arial"/>
                <a:ea typeface="Arial"/>
                <a:cs typeface="Arial"/>
                <a:sym typeface="Arial"/>
              </a:rPr>
              <a:t>schimbărilor</a:t>
            </a:r>
            <a:r>
              <a:rPr lang="fr-FR" sz="1100" dirty="0">
                <a:latin typeface="Arial"/>
                <a:ea typeface="Arial"/>
                <a:cs typeface="Arial"/>
                <a:sym typeface="Arial"/>
              </a:rPr>
              <a:t> </a:t>
            </a:r>
            <a:r>
              <a:rPr lang="fr-FR" sz="1100" dirty="0" err="1">
                <a:latin typeface="Arial"/>
                <a:ea typeface="Arial"/>
                <a:cs typeface="Arial"/>
                <a:sym typeface="Arial"/>
              </a:rPr>
              <a:t>climatice</a:t>
            </a:r>
            <a:r>
              <a:rPr lang="fr-FR" sz="1100" dirty="0">
                <a:latin typeface="Arial"/>
                <a:ea typeface="Arial"/>
                <a:cs typeface="Arial"/>
                <a:sym typeface="Arial"/>
              </a:rPr>
              <a:t> </a:t>
            </a:r>
            <a:r>
              <a:rPr lang="fr-FR" sz="1100" dirty="0" err="1">
                <a:latin typeface="Arial"/>
                <a:ea typeface="Arial"/>
                <a:cs typeface="Arial"/>
                <a:sym typeface="Arial"/>
              </a:rPr>
              <a:t>și</a:t>
            </a:r>
            <a:r>
              <a:rPr lang="fr-FR" sz="1100" dirty="0">
                <a:latin typeface="Arial"/>
                <a:ea typeface="Arial"/>
                <a:cs typeface="Arial"/>
                <a:sym typeface="Arial"/>
              </a:rPr>
              <a:t> </a:t>
            </a:r>
            <a:r>
              <a:rPr lang="fr-FR" sz="1100" dirty="0" err="1">
                <a:latin typeface="Arial"/>
                <a:ea typeface="Arial"/>
                <a:cs typeface="Arial"/>
                <a:sym typeface="Arial"/>
              </a:rPr>
              <a:t>necesitatea</a:t>
            </a:r>
            <a:r>
              <a:rPr lang="fr-FR" sz="1100" dirty="0">
                <a:latin typeface="Arial"/>
                <a:ea typeface="Arial"/>
                <a:cs typeface="Arial"/>
                <a:sym typeface="Arial"/>
              </a:rPr>
              <a:t> de a </a:t>
            </a:r>
            <a:r>
              <a:rPr lang="fr-FR" sz="1100" dirty="0" err="1">
                <a:latin typeface="Arial"/>
                <a:ea typeface="Arial"/>
                <a:cs typeface="Arial"/>
                <a:sym typeface="Arial"/>
              </a:rPr>
              <a:t>acționa</a:t>
            </a:r>
            <a:r>
              <a:rPr lang="fr-FR" sz="1100" dirty="0">
                <a:latin typeface="Arial"/>
                <a:ea typeface="Arial"/>
                <a:cs typeface="Arial"/>
                <a:sym typeface="Arial"/>
              </a:rPr>
              <a:t> </a:t>
            </a:r>
            <a:r>
              <a:rPr lang="fr-FR" sz="1100" dirty="0" err="1">
                <a:latin typeface="Arial"/>
                <a:ea typeface="Arial"/>
                <a:cs typeface="Arial"/>
                <a:sym typeface="Arial"/>
              </a:rPr>
              <a:t>în</a:t>
            </a:r>
            <a:r>
              <a:rPr lang="fr-FR" sz="1100" dirty="0">
                <a:latin typeface="Arial"/>
                <a:ea typeface="Arial"/>
                <a:cs typeface="Arial"/>
                <a:sym typeface="Arial"/>
              </a:rPr>
              <a:t> </a:t>
            </a:r>
            <a:r>
              <a:rPr lang="fr-FR" sz="1100" dirty="0" err="1">
                <a:latin typeface="Arial"/>
                <a:ea typeface="Arial"/>
                <a:cs typeface="Arial"/>
                <a:sym typeface="Arial"/>
              </a:rPr>
              <a:t>fața</a:t>
            </a:r>
            <a:r>
              <a:rPr lang="fr-FR" sz="1100" dirty="0">
                <a:latin typeface="Arial"/>
                <a:ea typeface="Arial"/>
                <a:cs typeface="Arial"/>
                <a:sym typeface="Arial"/>
              </a:rPr>
              <a:t> </a:t>
            </a:r>
            <a:r>
              <a:rPr lang="fr-FR" sz="1100" dirty="0" err="1">
                <a:latin typeface="Arial"/>
                <a:ea typeface="Arial"/>
                <a:cs typeface="Arial"/>
                <a:sym typeface="Arial"/>
              </a:rPr>
              <a:t>crizei</a:t>
            </a:r>
            <a:r>
              <a:rPr lang="fr-FR" sz="1100" dirty="0">
                <a:latin typeface="Arial"/>
                <a:ea typeface="Arial"/>
                <a:cs typeface="Arial"/>
                <a:sym typeface="Arial"/>
              </a:rPr>
              <a:t> </a:t>
            </a:r>
            <a:r>
              <a:rPr lang="fr-FR" sz="1100" dirty="0" err="1">
                <a:latin typeface="Arial"/>
                <a:ea typeface="Arial"/>
                <a:cs typeface="Arial"/>
                <a:sym typeface="Arial"/>
              </a:rPr>
              <a:t>climatice</a:t>
            </a:r>
            <a:r>
              <a:rPr lang="fr-FR" sz="1100" dirty="0">
                <a:latin typeface="Arial"/>
                <a:ea typeface="Arial"/>
                <a:cs typeface="Arial"/>
                <a:sym typeface="Arial"/>
              </a:rPr>
              <a:t>. António Guterres, </a:t>
            </a:r>
            <a:r>
              <a:rPr lang="fr-FR" sz="1100" dirty="0" err="1">
                <a:latin typeface="Arial"/>
                <a:ea typeface="Arial"/>
                <a:cs typeface="Arial"/>
                <a:sym typeface="Arial"/>
              </a:rPr>
              <a:t>Secretarul</a:t>
            </a:r>
            <a:r>
              <a:rPr lang="fr-FR" sz="1100" dirty="0">
                <a:latin typeface="Arial"/>
                <a:ea typeface="Arial"/>
                <a:cs typeface="Arial"/>
                <a:sym typeface="Arial"/>
              </a:rPr>
              <a:t> General al </a:t>
            </a:r>
            <a:r>
              <a:rPr lang="fr-FR" sz="1100" dirty="0" err="1">
                <a:latin typeface="Arial"/>
                <a:ea typeface="Arial"/>
                <a:cs typeface="Arial"/>
                <a:sym typeface="Arial"/>
              </a:rPr>
              <a:t>Organizației</a:t>
            </a:r>
            <a:r>
              <a:rPr lang="fr-FR" sz="1100" dirty="0">
                <a:latin typeface="Arial"/>
                <a:ea typeface="Arial"/>
                <a:cs typeface="Arial"/>
                <a:sym typeface="Arial"/>
              </a:rPr>
              <a:t> </a:t>
            </a:r>
            <a:r>
              <a:rPr lang="fr-FR" sz="1100" dirty="0" err="1">
                <a:latin typeface="Arial"/>
                <a:ea typeface="Arial"/>
                <a:cs typeface="Arial"/>
                <a:sym typeface="Arial"/>
              </a:rPr>
              <a:t>Națiunilor</a:t>
            </a:r>
            <a:r>
              <a:rPr lang="fr-FR" sz="1100" dirty="0">
                <a:latin typeface="Arial"/>
                <a:ea typeface="Arial"/>
                <a:cs typeface="Arial"/>
                <a:sym typeface="Arial"/>
              </a:rPr>
              <a:t> </a:t>
            </a:r>
            <a:r>
              <a:rPr lang="fr-FR" sz="1100" dirty="0" err="1">
                <a:latin typeface="Arial"/>
                <a:ea typeface="Arial"/>
                <a:cs typeface="Arial"/>
                <a:sym typeface="Arial"/>
              </a:rPr>
              <a:t>Unite</a:t>
            </a:r>
            <a:r>
              <a:rPr lang="fr-FR" sz="1100" dirty="0">
                <a:latin typeface="Arial"/>
                <a:ea typeface="Arial"/>
                <a:cs typeface="Arial"/>
                <a:sym typeface="Arial"/>
              </a:rPr>
              <a:t>, a </a:t>
            </a:r>
            <a:r>
              <a:rPr lang="fr-FR" sz="1100" dirty="0" err="1">
                <a:latin typeface="Arial"/>
                <a:ea typeface="Arial"/>
                <a:cs typeface="Arial"/>
                <a:sym typeface="Arial"/>
              </a:rPr>
              <a:t>clasificat</a:t>
            </a:r>
            <a:r>
              <a:rPr lang="fr-FR" sz="1100" dirty="0">
                <a:latin typeface="Arial"/>
                <a:ea typeface="Arial"/>
                <a:cs typeface="Arial"/>
                <a:sym typeface="Arial"/>
              </a:rPr>
              <a:t> </a:t>
            </a:r>
            <a:r>
              <a:rPr lang="fr-FR" sz="1100" dirty="0" err="1">
                <a:latin typeface="Arial"/>
                <a:ea typeface="Arial"/>
                <a:cs typeface="Arial"/>
                <a:sym typeface="Arial"/>
              </a:rPr>
              <a:t>ultimul</a:t>
            </a:r>
            <a:r>
              <a:rPr lang="fr-FR" sz="1100" dirty="0">
                <a:latin typeface="Arial"/>
                <a:ea typeface="Arial"/>
                <a:cs typeface="Arial"/>
                <a:sym typeface="Arial"/>
              </a:rPr>
              <a:t> </a:t>
            </a:r>
            <a:r>
              <a:rPr lang="fr-FR" sz="1100" dirty="0" err="1">
                <a:latin typeface="Arial"/>
                <a:ea typeface="Arial"/>
                <a:cs typeface="Arial"/>
                <a:sym typeface="Arial"/>
              </a:rPr>
              <a:t>raport</a:t>
            </a:r>
            <a:r>
              <a:rPr lang="fr-FR" sz="1100" dirty="0">
                <a:latin typeface="Arial"/>
                <a:ea typeface="Arial"/>
                <a:cs typeface="Arial"/>
                <a:sym typeface="Arial"/>
              </a:rPr>
              <a:t> al IPCC ca </a:t>
            </a:r>
            <a:r>
              <a:rPr lang="fr-FR" sz="1100" dirty="0" err="1">
                <a:latin typeface="Arial"/>
                <a:ea typeface="Arial"/>
                <a:cs typeface="Arial"/>
                <a:sym typeface="Arial"/>
              </a:rPr>
              <a:t>fiind</a:t>
            </a:r>
            <a:r>
              <a:rPr lang="fr-FR" sz="1100" dirty="0">
                <a:latin typeface="Arial"/>
                <a:ea typeface="Arial"/>
                <a:cs typeface="Arial"/>
                <a:sym typeface="Arial"/>
              </a:rPr>
              <a:t> un "</a:t>
            </a:r>
            <a:r>
              <a:rPr lang="fr-FR" sz="1100" dirty="0" err="1">
                <a:latin typeface="Arial"/>
                <a:ea typeface="Arial"/>
                <a:cs typeface="Arial"/>
                <a:sym typeface="Arial"/>
              </a:rPr>
              <a:t>cod</a:t>
            </a:r>
            <a:r>
              <a:rPr lang="fr-FR" sz="1100" dirty="0">
                <a:latin typeface="Arial"/>
                <a:ea typeface="Arial"/>
                <a:cs typeface="Arial"/>
                <a:sym typeface="Arial"/>
              </a:rPr>
              <a:t> </a:t>
            </a:r>
            <a:r>
              <a:rPr lang="fr-FR" sz="1100" dirty="0" err="1">
                <a:latin typeface="Arial"/>
                <a:ea typeface="Arial"/>
                <a:cs typeface="Arial"/>
                <a:sym typeface="Arial"/>
              </a:rPr>
              <a:t>roșu</a:t>
            </a:r>
            <a:r>
              <a:rPr lang="fr-FR" sz="1100" dirty="0">
                <a:latin typeface="Arial"/>
                <a:ea typeface="Arial"/>
                <a:cs typeface="Arial"/>
                <a:sym typeface="Arial"/>
              </a:rPr>
              <a:t> </a:t>
            </a:r>
            <a:r>
              <a:rPr lang="fr-FR" sz="1100" dirty="0" err="1">
                <a:latin typeface="Arial"/>
                <a:ea typeface="Arial"/>
                <a:cs typeface="Arial"/>
                <a:sym typeface="Arial"/>
              </a:rPr>
              <a:t>pentru</a:t>
            </a:r>
            <a:r>
              <a:rPr lang="fr-FR" sz="1100" dirty="0">
                <a:latin typeface="Arial"/>
                <a:ea typeface="Arial"/>
                <a:cs typeface="Arial"/>
                <a:sym typeface="Arial"/>
              </a:rPr>
              <a:t> </a:t>
            </a:r>
            <a:r>
              <a:rPr lang="fr-FR" sz="1100" dirty="0" err="1">
                <a:latin typeface="Arial"/>
                <a:ea typeface="Arial"/>
                <a:cs typeface="Arial"/>
                <a:sym typeface="Arial"/>
              </a:rPr>
              <a:t>omenire</a:t>
            </a:r>
            <a:r>
              <a:rPr lang="fr-FR" sz="1100" dirty="0">
                <a:latin typeface="Arial"/>
                <a:ea typeface="Arial"/>
                <a:cs typeface="Arial"/>
                <a:sym typeface="Arial"/>
              </a:rPr>
              <a:t>".</a:t>
            </a:r>
            <a:endParaRPr dirty="0"/>
          </a:p>
        </p:txBody>
      </p:sp>
      <p:sp>
        <p:nvSpPr>
          <p:cNvPr id="381" name="Google Shape;381;gfb1fed1f86_0_795:notes"/>
          <p:cNvSpPr txBox="1">
            <a:spLocks noGrp="1"/>
          </p:cNvSpPr>
          <p:nvPr>
            <p:ph type="sldNum" idx="12"/>
          </p:nvPr>
        </p:nvSpPr>
        <p:spPr>
          <a:xfrm>
            <a:off x="3884613" y="8685224"/>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fr-FR"/>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f67c50b821_1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None/>
            </a:pPr>
            <a:r>
              <a:rPr lang="fr-FR" sz="1100" dirty="0">
                <a:latin typeface="Arial"/>
                <a:ea typeface="Arial"/>
                <a:cs typeface="Arial"/>
                <a:sym typeface="Arial"/>
              </a:rPr>
              <a:t>Nu </a:t>
            </a:r>
            <a:r>
              <a:rPr lang="fr-FR" sz="1100" dirty="0" err="1">
                <a:latin typeface="Arial"/>
                <a:ea typeface="Arial"/>
                <a:cs typeface="Arial"/>
                <a:sym typeface="Arial"/>
              </a:rPr>
              <a:t>toate</a:t>
            </a:r>
            <a:r>
              <a:rPr lang="fr-FR" sz="1100" dirty="0">
                <a:latin typeface="Arial"/>
                <a:ea typeface="Arial"/>
                <a:cs typeface="Arial"/>
                <a:sym typeface="Arial"/>
              </a:rPr>
              <a:t> </a:t>
            </a:r>
            <a:r>
              <a:rPr lang="fr-FR" sz="1100" dirty="0" err="1">
                <a:latin typeface="Arial"/>
                <a:ea typeface="Arial"/>
                <a:cs typeface="Arial"/>
                <a:sym typeface="Arial"/>
              </a:rPr>
              <a:t>emisiile</a:t>
            </a:r>
            <a:r>
              <a:rPr lang="fr-FR" sz="1100" dirty="0">
                <a:latin typeface="Arial"/>
                <a:ea typeface="Arial"/>
                <a:cs typeface="Arial"/>
                <a:sym typeface="Arial"/>
              </a:rPr>
              <a:t> </a:t>
            </a:r>
            <a:r>
              <a:rPr lang="fr-FR" sz="1100" dirty="0" err="1">
                <a:latin typeface="Arial"/>
                <a:ea typeface="Arial"/>
                <a:cs typeface="Arial"/>
                <a:sym typeface="Arial"/>
              </a:rPr>
              <a:t>sunt</a:t>
            </a:r>
            <a:r>
              <a:rPr lang="fr-FR" sz="1100" dirty="0">
                <a:latin typeface="Arial"/>
                <a:ea typeface="Arial"/>
                <a:cs typeface="Arial"/>
                <a:sym typeface="Arial"/>
              </a:rPr>
              <a:t> </a:t>
            </a:r>
            <a:r>
              <a:rPr lang="fr-FR" sz="1100" dirty="0" err="1">
                <a:latin typeface="Arial"/>
                <a:ea typeface="Arial"/>
                <a:cs typeface="Arial"/>
                <a:sym typeface="Arial"/>
              </a:rPr>
              <a:t>distribuite</a:t>
            </a:r>
            <a:r>
              <a:rPr lang="fr-FR" sz="1100" dirty="0">
                <a:latin typeface="Arial"/>
                <a:ea typeface="Arial"/>
                <a:cs typeface="Arial"/>
                <a:sym typeface="Arial"/>
              </a:rPr>
              <a:t> </a:t>
            </a:r>
            <a:r>
              <a:rPr lang="fr-FR" sz="1100" dirty="0" err="1">
                <a:latin typeface="Arial"/>
                <a:ea typeface="Arial"/>
                <a:cs typeface="Arial"/>
                <a:sym typeface="Arial"/>
              </a:rPr>
              <a:t>în</a:t>
            </a:r>
            <a:r>
              <a:rPr lang="fr-FR" sz="1100" dirty="0">
                <a:latin typeface="Arial"/>
                <a:ea typeface="Arial"/>
                <a:cs typeface="Arial"/>
                <a:sym typeface="Arial"/>
              </a:rPr>
              <a:t> mod </a:t>
            </a:r>
            <a:r>
              <a:rPr lang="fr-FR" sz="1100" dirty="0" err="1">
                <a:latin typeface="Arial"/>
                <a:ea typeface="Arial"/>
                <a:cs typeface="Arial"/>
                <a:sym typeface="Arial"/>
              </a:rPr>
              <a:t>egal</a:t>
            </a:r>
            <a:r>
              <a:rPr lang="fr-FR" sz="1100" dirty="0">
                <a:latin typeface="Arial"/>
                <a:ea typeface="Arial"/>
                <a:cs typeface="Arial"/>
                <a:sym typeface="Arial"/>
              </a:rPr>
              <a:t> </a:t>
            </a:r>
            <a:r>
              <a:rPr lang="fr-FR" sz="1100" dirty="0" err="1">
                <a:latin typeface="Arial"/>
                <a:ea typeface="Arial"/>
                <a:cs typeface="Arial"/>
                <a:sym typeface="Arial"/>
              </a:rPr>
              <a:t>între</a:t>
            </a:r>
            <a:r>
              <a:rPr lang="fr-FR" sz="1100" dirty="0">
                <a:latin typeface="Arial"/>
                <a:ea typeface="Arial"/>
                <a:cs typeface="Arial"/>
                <a:sym typeface="Arial"/>
              </a:rPr>
              <a:t> </a:t>
            </a:r>
            <a:r>
              <a:rPr lang="fr-FR" sz="1100" dirty="0" err="1">
                <a:latin typeface="Arial"/>
                <a:ea typeface="Arial"/>
                <a:cs typeface="Arial"/>
                <a:sym typeface="Arial"/>
              </a:rPr>
              <a:t>țări</a:t>
            </a:r>
            <a:r>
              <a:rPr lang="fr-FR" sz="1100" dirty="0">
                <a:latin typeface="Arial"/>
                <a:ea typeface="Arial"/>
                <a:cs typeface="Arial"/>
                <a:sym typeface="Arial"/>
              </a:rPr>
              <a:t>. De </a:t>
            </a:r>
            <a:r>
              <a:rPr lang="fr-FR" sz="1100" dirty="0" err="1">
                <a:latin typeface="Arial"/>
                <a:ea typeface="Arial"/>
                <a:cs typeface="Arial"/>
                <a:sym typeface="Arial"/>
              </a:rPr>
              <a:t>fapt</a:t>
            </a:r>
            <a:r>
              <a:rPr lang="fr-FR" sz="1100" dirty="0">
                <a:latin typeface="Arial"/>
                <a:ea typeface="Arial"/>
                <a:cs typeface="Arial"/>
                <a:sym typeface="Arial"/>
              </a:rPr>
              <a:t>, </a:t>
            </a:r>
            <a:r>
              <a:rPr lang="fr-FR" sz="1100" dirty="0" err="1">
                <a:latin typeface="Arial"/>
                <a:ea typeface="Arial"/>
                <a:cs typeface="Arial"/>
                <a:sym typeface="Arial"/>
              </a:rPr>
              <a:t>în</a:t>
            </a:r>
            <a:r>
              <a:rPr lang="fr-FR" sz="1100" dirty="0">
                <a:latin typeface="Arial"/>
                <a:ea typeface="Arial"/>
                <a:cs typeface="Arial"/>
                <a:sym typeface="Arial"/>
              </a:rPr>
              <a:t> </a:t>
            </a:r>
            <a:r>
              <a:rPr lang="fr-FR" sz="1100" dirty="0" err="1">
                <a:latin typeface="Arial"/>
                <a:ea typeface="Arial"/>
                <a:cs typeface="Arial"/>
                <a:sym typeface="Arial"/>
              </a:rPr>
              <a:t>prezent</a:t>
            </a:r>
            <a:r>
              <a:rPr lang="fr-FR" sz="1100" dirty="0">
                <a:latin typeface="Arial"/>
                <a:ea typeface="Arial"/>
                <a:cs typeface="Arial"/>
                <a:sym typeface="Arial"/>
              </a:rPr>
              <a:t>, mai </a:t>
            </a:r>
            <a:r>
              <a:rPr lang="fr-FR" sz="1100" dirty="0" err="1">
                <a:latin typeface="Arial"/>
                <a:ea typeface="Arial"/>
                <a:cs typeface="Arial"/>
                <a:sym typeface="Arial"/>
              </a:rPr>
              <a:t>mult</a:t>
            </a:r>
            <a:r>
              <a:rPr lang="fr-FR" sz="1100" dirty="0">
                <a:latin typeface="Arial"/>
                <a:ea typeface="Arial"/>
                <a:cs typeface="Arial"/>
                <a:sym typeface="Arial"/>
              </a:rPr>
              <a:t> de 60% </a:t>
            </a:r>
            <a:r>
              <a:rPr lang="fr-FR" sz="1100" dirty="0" err="1">
                <a:latin typeface="Arial"/>
                <a:ea typeface="Arial"/>
                <a:cs typeface="Arial"/>
                <a:sym typeface="Arial"/>
              </a:rPr>
              <a:t>din</a:t>
            </a:r>
            <a:r>
              <a:rPr lang="fr-FR" sz="1100" dirty="0">
                <a:latin typeface="Arial"/>
                <a:ea typeface="Arial"/>
                <a:cs typeface="Arial"/>
                <a:sym typeface="Arial"/>
              </a:rPr>
              <a:t> </a:t>
            </a:r>
            <a:r>
              <a:rPr lang="fr-FR" sz="1100" dirty="0" err="1">
                <a:latin typeface="Arial"/>
                <a:ea typeface="Arial"/>
                <a:cs typeface="Arial"/>
                <a:sym typeface="Arial"/>
              </a:rPr>
              <a:t>emisiile</a:t>
            </a:r>
            <a:r>
              <a:rPr lang="fr-FR" sz="1100" dirty="0">
                <a:latin typeface="Arial"/>
                <a:ea typeface="Arial"/>
                <a:cs typeface="Arial"/>
                <a:sym typeface="Arial"/>
              </a:rPr>
              <a:t> globale provin </a:t>
            </a:r>
            <a:r>
              <a:rPr lang="fr-FR" sz="1100" dirty="0" err="1">
                <a:latin typeface="Arial"/>
                <a:ea typeface="Arial"/>
                <a:cs typeface="Arial"/>
                <a:sym typeface="Arial"/>
              </a:rPr>
              <a:t>din</a:t>
            </a:r>
            <a:r>
              <a:rPr lang="fr-FR" sz="1100" dirty="0">
                <a:latin typeface="Arial"/>
                <a:ea typeface="Arial"/>
                <a:cs typeface="Arial"/>
                <a:sym typeface="Arial"/>
              </a:rPr>
              <a:t> </a:t>
            </a:r>
            <a:r>
              <a:rPr lang="fr-FR" sz="1100" dirty="0" err="1">
                <a:latin typeface="Arial"/>
                <a:ea typeface="Arial"/>
                <a:cs typeface="Arial"/>
                <a:sym typeface="Arial"/>
              </a:rPr>
              <a:t>numai</a:t>
            </a:r>
            <a:r>
              <a:rPr lang="fr-FR" sz="1100" dirty="0">
                <a:latin typeface="Arial"/>
                <a:ea typeface="Arial"/>
                <a:cs typeface="Arial"/>
                <a:sym typeface="Arial"/>
              </a:rPr>
              <a:t> 10 </a:t>
            </a:r>
            <a:r>
              <a:rPr lang="fr-FR" sz="1100" dirty="0" err="1">
                <a:latin typeface="Arial"/>
                <a:ea typeface="Arial"/>
                <a:cs typeface="Arial"/>
                <a:sym typeface="Arial"/>
              </a:rPr>
              <a:t>țări</a:t>
            </a:r>
            <a:r>
              <a:rPr lang="fr-FR" sz="1100" dirty="0">
                <a:latin typeface="Arial"/>
                <a:ea typeface="Arial"/>
                <a:cs typeface="Arial"/>
                <a:sym typeface="Arial"/>
              </a:rPr>
              <a:t>. </a:t>
            </a:r>
            <a:r>
              <a:rPr lang="fr-FR" sz="1100" dirty="0" err="1">
                <a:latin typeface="Arial"/>
                <a:ea typeface="Arial"/>
                <a:cs typeface="Arial"/>
                <a:sym typeface="Arial"/>
              </a:rPr>
              <a:t>Disparitățile</a:t>
            </a:r>
            <a:r>
              <a:rPr lang="fr-FR" sz="1100" dirty="0">
                <a:latin typeface="Arial"/>
                <a:ea typeface="Arial"/>
                <a:cs typeface="Arial"/>
                <a:sym typeface="Arial"/>
              </a:rPr>
              <a:t> </a:t>
            </a:r>
            <a:r>
              <a:rPr lang="fr-FR" sz="1100" dirty="0" err="1">
                <a:latin typeface="Arial"/>
                <a:ea typeface="Arial"/>
                <a:cs typeface="Arial"/>
                <a:sym typeface="Arial"/>
              </a:rPr>
              <a:t>economice</a:t>
            </a:r>
            <a:r>
              <a:rPr lang="fr-FR" sz="1100" dirty="0">
                <a:latin typeface="Arial"/>
                <a:ea typeface="Arial"/>
                <a:cs typeface="Arial"/>
                <a:sym typeface="Arial"/>
              </a:rPr>
              <a:t> </a:t>
            </a:r>
            <a:r>
              <a:rPr lang="fr-FR" sz="1100" dirty="0" err="1">
                <a:latin typeface="Arial"/>
                <a:ea typeface="Arial"/>
                <a:cs typeface="Arial"/>
                <a:sym typeface="Arial"/>
              </a:rPr>
              <a:t>dintre</a:t>
            </a:r>
            <a:r>
              <a:rPr lang="fr-FR" sz="1100" dirty="0">
                <a:latin typeface="Arial"/>
                <a:ea typeface="Arial"/>
                <a:cs typeface="Arial"/>
                <a:sym typeface="Arial"/>
              </a:rPr>
              <a:t> </a:t>
            </a:r>
            <a:r>
              <a:rPr lang="fr-FR" sz="1100" dirty="0" err="1">
                <a:latin typeface="Arial"/>
                <a:ea typeface="Arial"/>
                <a:cs typeface="Arial"/>
                <a:sym typeface="Arial"/>
              </a:rPr>
              <a:t>țări</a:t>
            </a:r>
            <a:r>
              <a:rPr lang="fr-FR" sz="1100" dirty="0">
                <a:latin typeface="Arial"/>
                <a:ea typeface="Arial"/>
                <a:cs typeface="Arial"/>
                <a:sym typeface="Arial"/>
              </a:rPr>
              <a:t> se </a:t>
            </a:r>
            <a:r>
              <a:rPr lang="fr-FR" sz="1100" dirty="0" err="1">
                <a:latin typeface="Arial"/>
                <a:ea typeface="Arial"/>
                <a:cs typeface="Arial"/>
                <a:sym typeface="Arial"/>
              </a:rPr>
              <a:t>reflectă</a:t>
            </a:r>
            <a:r>
              <a:rPr lang="fr-FR" sz="1100" dirty="0">
                <a:latin typeface="Arial"/>
                <a:ea typeface="Arial"/>
                <a:cs typeface="Arial"/>
                <a:sym typeface="Arial"/>
              </a:rPr>
              <a:t> </a:t>
            </a:r>
            <a:r>
              <a:rPr lang="fr-FR" sz="1100" dirty="0" err="1">
                <a:latin typeface="Arial"/>
                <a:ea typeface="Arial"/>
                <a:cs typeface="Arial"/>
                <a:sym typeface="Arial"/>
              </a:rPr>
              <a:t>asupra</a:t>
            </a:r>
            <a:r>
              <a:rPr lang="fr-FR" sz="1100" dirty="0">
                <a:latin typeface="Arial"/>
                <a:ea typeface="Arial"/>
                <a:cs typeface="Arial"/>
                <a:sym typeface="Arial"/>
              </a:rPr>
              <a:t> </a:t>
            </a:r>
            <a:r>
              <a:rPr lang="fr-FR" sz="1100" dirty="0" err="1">
                <a:latin typeface="Arial"/>
                <a:ea typeface="Arial"/>
                <a:cs typeface="Arial"/>
                <a:sym typeface="Arial"/>
              </a:rPr>
              <a:t>emisiilor</a:t>
            </a:r>
            <a:r>
              <a:rPr lang="fr-FR" sz="1100" dirty="0">
                <a:latin typeface="Arial"/>
                <a:ea typeface="Arial"/>
                <a:cs typeface="Arial"/>
                <a:sym typeface="Arial"/>
              </a:rPr>
              <a:t> </a:t>
            </a:r>
            <a:r>
              <a:rPr lang="fr-FR" sz="1100" dirty="0" err="1">
                <a:latin typeface="Arial"/>
                <a:ea typeface="Arial"/>
                <a:cs typeface="Arial"/>
                <a:sym typeface="Arial"/>
              </a:rPr>
              <a:t>individuale</a:t>
            </a:r>
            <a:r>
              <a:rPr lang="fr-FR" sz="1100" dirty="0">
                <a:latin typeface="Arial"/>
                <a:ea typeface="Arial"/>
                <a:cs typeface="Arial"/>
                <a:sym typeface="Arial"/>
              </a:rPr>
              <a:t> ale </a:t>
            </a:r>
            <a:r>
              <a:rPr lang="fr-FR" sz="1100" dirty="0" err="1">
                <a:latin typeface="Arial"/>
                <a:ea typeface="Arial"/>
                <a:cs typeface="Arial"/>
                <a:sym typeface="Arial"/>
              </a:rPr>
              <a:t>țărilor</a:t>
            </a:r>
            <a:r>
              <a:rPr lang="fr-FR" sz="1100" dirty="0">
                <a:latin typeface="Arial"/>
                <a:ea typeface="Arial"/>
                <a:cs typeface="Arial"/>
                <a:sym typeface="Arial"/>
              </a:rPr>
              <a:t>, </a:t>
            </a:r>
            <a:r>
              <a:rPr lang="fr-FR" sz="1100" dirty="0" err="1">
                <a:latin typeface="Arial"/>
                <a:ea typeface="Arial"/>
                <a:cs typeface="Arial"/>
                <a:sym typeface="Arial"/>
              </a:rPr>
              <a:t>deoarece</a:t>
            </a:r>
            <a:r>
              <a:rPr lang="fr-FR" sz="1100" dirty="0">
                <a:latin typeface="Arial"/>
                <a:ea typeface="Arial"/>
                <a:cs typeface="Arial"/>
                <a:sym typeface="Arial"/>
              </a:rPr>
              <a:t> </a:t>
            </a:r>
            <a:r>
              <a:rPr lang="fr-FR" sz="1100" dirty="0" err="1">
                <a:latin typeface="Arial"/>
                <a:ea typeface="Arial"/>
                <a:cs typeface="Arial"/>
                <a:sym typeface="Arial"/>
              </a:rPr>
              <a:t>emisiile</a:t>
            </a:r>
            <a:r>
              <a:rPr lang="fr-FR" sz="1100" dirty="0">
                <a:latin typeface="Arial"/>
                <a:ea typeface="Arial"/>
                <a:cs typeface="Arial"/>
                <a:sym typeface="Arial"/>
              </a:rPr>
              <a:t> </a:t>
            </a:r>
            <a:r>
              <a:rPr lang="fr-FR" sz="1100" dirty="0" err="1">
                <a:latin typeface="Arial"/>
                <a:ea typeface="Arial"/>
                <a:cs typeface="Arial"/>
                <a:sym typeface="Arial"/>
              </a:rPr>
              <a:t>sunt</a:t>
            </a:r>
            <a:r>
              <a:rPr lang="fr-FR" sz="1100" dirty="0">
                <a:latin typeface="Arial"/>
                <a:ea typeface="Arial"/>
                <a:cs typeface="Arial"/>
                <a:sym typeface="Arial"/>
              </a:rPr>
              <a:t> </a:t>
            </a:r>
            <a:r>
              <a:rPr lang="fr-FR" sz="1100" dirty="0" err="1">
                <a:latin typeface="Arial"/>
                <a:ea typeface="Arial"/>
                <a:cs typeface="Arial"/>
                <a:sym typeface="Arial"/>
              </a:rPr>
              <a:t>legate</a:t>
            </a:r>
            <a:r>
              <a:rPr lang="fr-FR" sz="1100" dirty="0">
                <a:latin typeface="Arial"/>
                <a:ea typeface="Arial"/>
                <a:cs typeface="Arial"/>
                <a:sym typeface="Arial"/>
              </a:rPr>
              <a:t> </a:t>
            </a:r>
            <a:r>
              <a:rPr lang="fr-FR" sz="1100" dirty="0" err="1">
                <a:latin typeface="Arial"/>
                <a:ea typeface="Arial"/>
                <a:cs typeface="Arial"/>
                <a:sym typeface="Arial"/>
              </a:rPr>
              <a:t>în</a:t>
            </a:r>
            <a:r>
              <a:rPr lang="fr-FR" sz="1100" dirty="0">
                <a:latin typeface="Arial"/>
                <a:ea typeface="Arial"/>
                <a:cs typeface="Arial"/>
                <a:sym typeface="Arial"/>
              </a:rPr>
              <a:t> mod </a:t>
            </a:r>
            <a:r>
              <a:rPr lang="fr-FR" sz="1100" dirty="0" err="1">
                <a:latin typeface="Arial"/>
                <a:ea typeface="Arial"/>
                <a:cs typeface="Arial"/>
                <a:sym typeface="Arial"/>
              </a:rPr>
              <a:t>intrinsec</a:t>
            </a:r>
            <a:r>
              <a:rPr lang="fr-FR" sz="1100" dirty="0">
                <a:latin typeface="Arial"/>
                <a:ea typeface="Arial"/>
                <a:cs typeface="Arial"/>
                <a:sym typeface="Arial"/>
              </a:rPr>
              <a:t> de </a:t>
            </a:r>
            <a:r>
              <a:rPr lang="fr-FR" sz="1100" dirty="0" err="1">
                <a:latin typeface="Arial"/>
                <a:ea typeface="Arial"/>
                <a:cs typeface="Arial"/>
                <a:sym typeface="Arial"/>
              </a:rPr>
              <a:t>dezvoltarea</a:t>
            </a:r>
            <a:r>
              <a:rPr lang="fr-FR" sz="1100" dirty="0">
                <a:latin typeface="Arial"/>
                <a:ea typeface="Arial"/>
                <a:cs typeface="Arial"/>
                <a:sym typeface="Arial"/>
              </a:rPr>
              <a:t> </a:t>
            </a:r>
            <a:r>
              <a:rPr lang="fr-FR" sz="1100" dirty="0" err="1">
                <a:latin typeface="Arial"/>
                <a:ea typeface="Arial"/>
                <a:cs typeface="Arial"/>
                <a:sym typeface="Arial"/>
              </a:rPr>
              <a:t>economică</a:t>
            </a:r>
            <a:r>
              <a:rPr lang="fr-FR" sz="1100" dirty="0">
                <a:latin typeface="Arial"/>
                <a:ea typeface="Arial"/>
                <a:cs typeface="Arial"/>
                <a:sym typeface="Arial"/>
              </a:rPr>
              <a:t>. Panorama </a:t>
            </a:r>
            <a:r>
              <a:rPr lang="fr-FR" sz="1100" dirty="0" err="1">
                <a:latin typeface="Arial"/>
                <a:ea typeface="Arial"/>
                <a:cs typeface="Arial"/>
                <a:sym typeface="Arial"/>
              </a:rPr>
              <a:t>actuală</a:t>
            </a:r>
            <a:r>
              <a:rPr lang="fr-FR" sz="1100" dirty="0">
                <a:latin typeface="Arial"/>
                <a:ea typeface="Arial"/>
                <a:cs typeface="Arial"/>
                <a:sym typeface="Arial"/>
              </a:rPr>
              <a:t> a </a:t>
            </a:r>
            <a:r>
              <a:rPr lang="fr-FR" sz="1100" dirty="0" err="1">
                <a:latin typeface="Arial"/>
                <a:ea typeface="Arial"/>
                <a:cs typeface="Arial"/>
                <a:sym typeface="Arial"/>
              </a:rPr>
              <a:t>emisiilor</a:t>
            </a:r>
            <a:r>
              <a:rPr lang="fr-FR" sz="1100" dirty="0">
                <a:latin typeface="Arial"/>
                <a:ea typeface="Arial"/>
                <a:cs typeface="Arial"/>
                <a:sym typeface="Arial"/>
              </a:rPr>
              <a:t> </a:t>
            </a:r>
            <a:r>
              <a:rPr lang="fr-FR" sz="1100" dirty="0" err="1">
                <a:latin typeface="Arial"/>
                <a:ea typeface="Arial"/>
                <a:cs typeface="Arial"/>
                <a:sym typeface="Arial"/>
              </a:rPr>
              <a:t>cuprinde</a:t>
            </a:r>
            <a:r>
              <a:rPr lang="fr-FR" sz="1100" dirty="0">
                <a:latin typeface="Arial"/>
                <a:ea typeface="Arial"/>
                <a:cs typeface="Arial"/>
                <a:sym typeface="Arial"/>
              </a:rPr>
              <a:t> </a:t>
            </a:r>
            <a:r>
              <a:rPr lang="fr-FR" sz="1100" dirty="0" err="1">
                <a:latin typeface="Arial"/>
                <a:ea typeface="Arial"/>
                <a:cs typeface="Arial"/>
                <a:sym typeface="Arial"/>
              </a:rPr>
              <a:t>cele</a:t>
            </a:r>
            <a:r>
              <a:rPr lang="fr-FR" sz="1100" dirty="0">
                <a:latin typeface="Arial"/>
                <a:ea typeface="Arial"/>
                <a:cs typeface="Arial"/>
                <a:sym typeface="Arial"/>
              </a:rPr>
              <a:t> mai </a:t>
            </a:r>
            <a:r>
              <a:rPr lang="fr-FR" sz="1100" dirty="0" err="1">
                <a:latin typeface="Arial"/>
                <a:ea typeface="Arial"/>
                <a:cs typeface="Arial"/>
                <a:sym typeface="Arial"/>
              </a:rPr>
              <a:t>bogate</a:t>
            </a:r>
            <a:r>
              <a:rPr lang="fr-FR" sz="1100" dirty="0">
                <a:latin typeface="Arial"/>
                <a:ea typeface="Arial"/>
                <a:cs typeface="Arial"/>
                <a:sym typeface="Arial"/>
              </a:rPr>
              <a:t> </a:t>
            </a:r>
            <a:r>
              <a:rPr lang="fr-FR" sz="1100" dirty="0" err="1">
                <a:latin typeface="Arial"/>
                <a:ea typeface="Arial"/>
                <a:cs typeface="Arial"/>
                <a:sym typeface="Arial"/>
              </a:rPr>
              <a:t>țări</a:t>
            </a:r>
            <a:r>
              <a:rPr lang="fr-FR" sz="1100" dirty="0">
                <a:latin typeface="Arial"/>
                <a:ea typeface="Arial"/>
                <a:cs typeface="Arial"/>
                <a:sym typeface="Arial"/>
              </a:rPr>
              <a:t> </a:t>
            </a:r>
            <a:r>
              <a:rPr lang="fr-FR" sz="1100" dirty="0" err="1">
                <a:latin typeface="Arial"/>
                <a:ea typeface="Arial"/>
                <a:cs typeface="Arial"/>
                <a:sym typeface="Arial"/>
              </a:rPr>
              <a:t>și</a:t>
            </a:r>
            <a:r>
              <a:rPr lang="fr-FR" sz="1100" dirty="0">
                <a:latin typeface="Arial"/>
                <a:ea typeface="Arial"/>
                <a:cs typeface="Arial"/>
                <a:sym typeface="Arial"/>
              </a:rPr>
              <a:t> </a:t>
            </a:r>
            <a:r>
              <a:rPr lang="fr-FR" sz="1100" dirty="0" err="1">
                <a:latin typeface="Arial"/>
                <a:ea typeface="Arial"/>
                <a:cs typeface="Arial"/>
                <a:sym typeface="Arial"/>
              </a:rPr>
              <a:t>țările</a:t>
            </a:r>
            <a:r>
              <a:rPr lang="fr-FR" sz="1100" dirty="0">
                <a:latin typeface="Arial"/>
                <a:ea typeface="Arial"/>
                <a:cs typeface="Arial"/>
                <a:sym typeface="Arial"/>
              </a:rPr>
              <a:t> </a:t>
            </a:r>
            <a:r>
              <a:rPr lang="fr-FR" sz="1100" dirty="0" err="1">
                <a:latin typeface="Arial"/>
                <a:ea typeface="Arial"/>
                <a:cs typeface="Arial"/>
                <a:sym typeface="Arial"/>
              </a:rPr>
              <a:t>cu</a:t>
            </a:r>
            <a:r>
              <a:rPr lang="fr-FR" sz="1100" dirty="0">
                <a:latin typeface="Arial"/>
                <a:ea typeface="Arial"/>
                <a:cs typeface="Arial"/>
                <a:sym typeface="Arial"/>
              </a:rPr>
              <a:t> </a:t>
            </a:r>
            <a:r>
              <a:rPr lang="fr-FR" sz="1100" dirty="0" err="1">
                <a:latin typeface="Arial"/>
                <a:ea typeface="Arial"/>
                <a:cs typeface="Arial"/>
                <a:sym typeface="Arial"/>
              </a:rPr>
              <a:t>economii</a:t>
            </a:r>
            <a:r>
              <a:rPr lang="fr-FR" sz="1100" dirty="0">
                <a:latin typeface="Arial"/>
                <a:ea typeface="Arial"/>
                <a:cs typeface="Arial"/>
                <a:sym typeface="Arial"/>
              </a:rPr>
              <a:t> </a:t>
            </a:r>
            <a:r>
              <a:rPr lang="fr-FR" sz="1100" dirty="0" err="1">
                <a:latin typeface="Arial"/>
                <a:ea typeface="Arial"/>
                <a:cs typeface="Arial"/>
                <a:sym typeface="Arial"/>
              </a:rPr>
              <a:t>emergente</a:t>
            </a:r>
            <a:r>
              <a:rPr lang="fr-FR" sz="1100" dirty="0">
                <a:latin typeface="Arial"/>
                <a:ea typeface="Arial"/>
                <a:cs typeface="Arial"/>
                <a:sym typeface="Arial"/>
              </a:rPr>
              <a:t>, cum </a:t>
            </a:r>
            <a:r>
              <a:rPr lang="fr-FR" sz="1100" dirty="0" err="1">
                <a:latin typeface="Arial"/>
                <a:ea typeface="Arial"/>
                <a:cs typeface="Arial"/>
                <a:sym typeface="Arial"/>
              </a:rPr>
              <a:t>ar</a:t>
            </a:r>
            <a:r>
              <a:rPr lang="fr-FR" sz="1100" dirty="0">
                <a:latin typeface="Arial"/>
                <a:ea typeface="Arial"/>
                <a:cs typeface="Arial"/>
                <a:sym typeface="Arial"/>
              </a:rPr>
              <a:t> fi China </a:t>
            </a:r>
            <a:r>
              <a:rPr lang="fr-FR" sz="1100" dirty="0" err="1">
                <a:latin typeface="Arial"/>
                <a:ea typeface="Arial"/>
                <a:cs typeface="Arial"/>
                <a:sym typeface="Arial"/>
              </a:rPr>
              <a:t>și</a:t>
            </a:r>
            <a:r>
              <a:rPr lang="fr-FR" sz="1100" dirty="0">
                <a:latin typeface="Arial"/>
                <a:ea typeface="Arial"/>
                <a:cs typeface="Arial"/>
                <a:sym typeface="Arial"/>
              </a:rPr>
              <a:t> </a:t>
            </a:r>
            <a:r>
              <a:rPr lang="fr-FR" sz="1100" dirty="0" err="1">
                <a:latin typeface="Arial"/>
                <a:ea typeface="Arial"/>
                <a:cs typeface="Arial"/>
                <a:sym typeface="Arial"/>
              </a:rPr>
              <a:t>India</a:t>
            </a:r>
            <a:r>
              <a:rPr lang="fr-FR" sz="1100" dirty="0">
                <a:latin typeface="Arial"/>
                <a:ea typeface="Arial"/>
                <a:cs typeface="Arial"/>
                <a:sym typeface="Arial"/>
              </a:rPr>
              <a:t>, ca </a:t>
            </a:r>
            <a:r>
              <a:rPr lang="fr-FR" sz="1100" dirty="0" err="1">
                <a:latin typeface="Arial"/>
                <a:ea typeface="Arial"/>
                <a:cs typeface="Arial"/>
                <a:sym typeface="Arial"/>
              </a:rPr>
              <a:t>fiind</a:t>
            </a:r>
            <a:r>
              <a:rPr lang="fr-FR" sz="1100" dirty="0">
                <a:latin typeface="Arial"/>
                <a:ea typeface="Arial"/>
                <a:cs typeface="Arial"/>
                <a:sym typeface="Arial"/>
              </a:rPr>
              <a:t> </a:t>
            </a:r>
            <a:r>
              <a:rPr lang="fr-FR" sz="1100" dirty="0" err="1">
                <a:latin typeface="Arial"/>
                <a:ea typeface="Arial"/>
                <a:cs typeface="Arial"/>
                <a:sym typeface="Arial"/>
              </a:rPr>
              <a:t>cele</a:t>
            </a:r>
            <a:r>
              <a:rPr lang="fr-FR" sz="1100" dirty="0">
                <a:latin typeface="Arial"/>
                <a:ea typeface="Arial"/>
                <a:cs typeface="Arial"/>
                <a:sym typeface="Arial"/>
              </a:rPr>
              <a:t> mai mari </a:t>
            </a:r>
            <a:r>
              <a:rPr lang="fr-FR" sz="1100" dirty="0" err="1">
                <a:latin typeface="Arial"/>
                <a:ea typeface="Arial"/>
                <a:cs typeface="Arial"/>
                <a:sym typeface="Arial"/>
              </a:rPr>
              <a:t>contribuitoare</a:t>
            </a:r>
            <a:r>
              <a:rPr lang="fr-FR" sz="1100" dirty="0">
                <a:latin typeface="Arial"/>
                <a:ea typeface="Arial"/>
                <a:cs typeface="Arial"/>
                <a:sym typeface="Arial"/>
              </a:rPr>
              <a:t> la </a:t>
            </a:r>
            <a:r>
              <a:rPr lang="fr-FR" sz="1100" dirty="0" err="1">
                <a:latin typeface="Arial"/>
                <a:ea typeface="Arial"/>
                <a:cs typeface="Arial"/>
                <a:sym typeface="Arial"/>
              </a:rPr>
              <a:t>emisiile</a:t>
            </a:r>
            <a:r>
              <a:rPr lang="fr-FR" sz="1100" dirty="0">
                <a:latin typeface="Arial"/>
                <a:ea typeface="Arial"/>
                <a:cs typeface="Arial"/>
                <a:sym typeface="Arial"/>
              </a:rPr>
              <a:t> globale de </a:t>
            </a:r>
            <a:r>
              <a:rPr lang="fr-FR" sz="1100" dirty="0" err="1">
                <a:latin typeface="Arial"/>
                <a:ea typeface="Arial"/>
                <a:cs typeface="Arial"/>
                <a:sym typeface="Arial"/>
              </a:rPr>
              <a:t>carbon</a:t>
            </a:r>
            <a:r>
              <a:rPr lang="fr-FR" sz="1100" dirty="0">
                <a:latin typeface="Arial"/>
                <a:ea typeface="Arial"/>
                <a:cs typeface="Arial"/>
                <a:sym typeface="Arial"/>
              </a:rPr>
              <a:t>.[ </a:t>
            </a:r>
            <a:r>
              <a:rPr lang="fr-FR" sz="1100" dirty="0" err="1">
                <a:latin typeface="Arial"/>
                <a:ea typeface="Arial"/>
                <a:cs typeface="Arial"/>
                <a:sym typeface="Arial"/>
              </a:rPr>
              <a:t>Acest</a:t>
            </a:r>
            <a:r>
              <a:rPr lang="fr-FR" sz="1100" dirty="0">
                <a:latin typeface="Arial"/>
                <a:ea typeface="Arial"/>
                <a:cs typeface="Arial"/>
                <a:sym typeface="Arial"/>
              </a:rPr>
              <a:t> </a:t>
            </a:r>
            <a:r>
              <a:rPr lang="fr-FR" sz="1100" dirty="0" err="1">
                <a:latin typeface="Arial"/>
                <a:ea typeface="Arial"/>
                <a:cs typeface="Arial"/>
                <a:sym typeface="Arial"/>
              </a:rPr>
              <a:t>grafic</a:t>
            </a:r>
            <a:r>
              <a:rPr lang="fr-FR" sz="1100" dirty="0">
                <a:latin typeface="Arial"/>
                <a:ea typeface="Arial"/>
                <a:cs typeface="Arial"/>
                <a:sym typeface="Arial"/>
              </a:rPr>
              <a:t> </a:t>
            </a:r>
            <a:r>
              <a:rPr lang="fr-FR" sz="1100" dirty="0" err="1">
                <a:latin typeface="Arial"/>
                <a:ea typeface="Arial"/>
                <a:cs typeface="Arial"/>
                <a:sym typeface="Arial"/>
              </a:rPr>
              <a:t>exacerbează</a:t>
            </a:r>
            <a:r>
              <a:rPr lang="fr-FR" sz="1100" dirty="0">
                <a:latin typeface="Arial"/>
                <a:ea typeface="Arial"/>
                <a:cs typeface="Arial"/>
                <a:sym typeface="Arial"/>
              </a:rPr>
              <a:t> </a:t>
            </a:r>
            <a:r>
              <a:rPr lang="fr-FR" sz="1100" dirty="0" err="1">
                <a:latin typeface="Arial"/>
                <a:ea typeface="Arial"/>
                <a:cs typeface="Arial"/>
                <a:sym typeface="Arial"/>
              </a:rPr>
              <a:t>dezechilibrul</a:t>
            </a:r>
            <a:r>
              <a:rPr lang="fr-FR" sz="1100" dirty="0">
                <a:latin typeface="Arial"/>
                <a:ea typeface="Arial"/>
                <a:cs typeface="Arial"/>
                <a:sym typeface="Arial"/>
              </a:rPr>
              <a:t> </a:t>
            </a:r>
            <a:r>
              <a:rPr lang="fr-FR" sz="1100" dirty="0" err="1">
                <a:latin typeface="Arial"/>
                <a:ea typeface="Arial"/>
                <a:cs typeface="Arial"/>
                <a:sym typeface="Arial"/>
              </a:rPr>
              <a:t>emisiilor</a:t>
            </a:r>
            <a:r>
              <a:rPr lang="fr-FR" sz="1100" dirty="0">
                <a:latin typeface="Arial"/>
                <a:ea typeface="Arial"/>
                <a:cs typeface="Arial"/>
                <a:sym typeface="Arial"/>
              </a:rPr>
              <a:t> globale, </a:t>
            </a:r>
            <a:r>
              <a:rPr lang="fr-FR" sz="1100" dirty="0" err="1">
                <a:latin typeface="Arial"/>
                <a:ea typeface="Arial"/>
                <a:cs typeface="Arial"/>
                <a:sym typeface="Arial"/>
              </a:rPr>
              <a:t>între</a:t>
            </a:r>
            <a:r>
              <a:rPr lang="fr-FR" sz="1100" dirty="0">
                <a:latin typeface="Arial"/>
                <a:ea typeface="Arial"/>
                <a:cs typeface="Arial"/>
                <a:sym typeface="Arial"/>
              </a:rPr>
              <a:t> </a:t>
            </a:r>
            <a:r>
              <a:rPr lang="fr-FR" sz="1100" dirty="0" err="1">
                <a:latin typeface="Arial"/>
                <a:ea typeface="Arial"/>
                <a:cs typeface="Arial"/>
                <a:sym typeface="Arial"/>
              </a:rPr>
              <a:t>țări</a:t>
            </a:r>
            <a:r>
              <a:rPr lang="fr-FR" sz="1100" dirty="0">
                <a:latin typeface="Arial"/>
                <a:ea typeface="Arial"/>
                <a:cs typeface="Arial"/>
                <a:sym typeface="Arial"/>
              </a:rPr>
              <a:t>].</a:t>
            </a:r>
            <a:endParaRPr sz="1100" dirty="0">
              <a:latin typeface="Arial"/>
              <a:ea typeface="Arial"/>
              <a:cs typeface="Arial"/>
              <a:sym typeface="Arial"/>
            </a:endParaRPr>
          </a:p>
        </p:txBody>
      </p:sp>
      <p:sp>
        <p:nvSpPr>
          <p:cNvPr id="392" name="Google Shape;392;gf67c50b821_1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f67c50b821_1_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1200"/>
              </a:spcAft>
              <a:buClr>
                <a:schemeClr val="dk1"/>
              </a:buClr>
              <a:buSzPts val="1100"/>
              <a:buFont typeface="Arial"/>
              <a:buNone/>
            </a:pPr>
            <a:r>
              <a:rPr lang="fr-FR" sz="1100" dirty="0">
                <a:latin typeface="Arial"/>
                <a:ea typeface="Arial"/>
                <a:cs typeface="Arial"/>
                <a:sym typeface="Arial"/>
              </a:rPr>
              <a:t>Cu </a:t>
            </a:r>
            <a:r>
              <a:rPr lang="fr-FR" sz="1100" dirty="0" err="1">
                <a:latin typeface="Arial"/>
                <a:ea typeface="Arial"/>
                <a:cs typeface="Arial"/>
                <a:sym typeface="Arial"/>
              </a:rPr>
              <a:t>toate</a:t>
            </a:r>
            <a:r>
              <a:rPr lang="fr-FR" sz="1100" dirty="0">
                <a:latin typeface="Arial"/>
                <a:ea typeface="Arial"/>
                <a:cs typeface="Arial"/>
                <a:sym typeface="Arial"/>
              </a:rPr>
              <a:t> </a:t>
            </a:r>
            <a:r>
              <a:rPr lang="fr-FR" sz="1100" dirty="0" err="1">
                <a:latin typeface="Arial"/>
                <a:ea typeface="Arial"/>
                <a:cs typeface="Arial"/>
                <a:sym typeface="Arial"/>
              </a:rPr>
              <a:t>acestea</a:t>
            </a:r>
            <a:r>
              <a:rPr lang="fr-FR" sz="1100" dirty="0">
                <a:latin typeface="Arial"/>
                <a:ea typeface="Arial"/>
                <a:cs typeface="Arial"/>
                <a:sym typeface="Arial"/>
              </a:rPr>
              <a:t>, </a:t>
            </a:r>
            <a:r>
              <a:rPr lang="fr-FR" sz="1100" dirty="0" err="1">
                <a:latin typeface="Arial"/>
                <a:ea typeface="Arial"/>
                <a:cs typeface="Arial"/>
                <a:sym typeface="Arial"/>
              </a:rPr>
              <a:t>în</a:t>
            </a:r>
            <a:r>
              <a:rPr lang="fr-FR" sz="1100" dirty="0">
                <a:latin typeface="Arial"/>
                <a:ea typeface="Arial"/>
                <a:cs typeface="Arial"/>
                <a:sym typeface="Arial"/>
              </a:rPr>
              <a:t> </a:t>
            </a:r>
            <a:r>
              <a:rPr lang="fr-FR" sz="1100" dirty="0" err="1">
                <a:latin typeface="Arial"/>
                <a:ea typeface="Arial"/>
                <a:cs typeface="Arial"/>
                <a:sym typeface="Arial"/>
              </a:rPr>
              <a:t>cadrul</a:t>
            </a:r>
            <a:r>
              <a:rPr lang="fr-FR" sz="1100" dirty="0">
                <a:latin typeface="Arial"/>
                <a:ea typeface="Arial"/>
                <a:cs typeface="Arial"/>
                <a:sym typeface="Arial"/>
              </a:rPr>
              <a:t> </a:t>
            </a:r>
            <a:r>
              <a:rPr lang="fr-FR" sz="1100" dirty="0" err="1">
                <a:latin typeface="Arial"/>
                <a:ea typeface="Arial"/>
                <a:cs typeface="Arial"/>
                <a:sym typeface="Arial"/>
              </a:rPr>
              <a:t>dezbaterii</a:t>
            </a:r>
            <a:r>
              <a:rPr lang="fr-FR" sz="1100" dirty="0">
                <a:latin typeface="Arial"/>
                <a:ea typeface="Arial"/>
                <a:cs typeface="Arial"/>
                <a:sym typeface="Arial"/>
              </a:rPr>
              <a:t> </a:t>
            </a:r>
            <a:r>
              <a:rPr lang="fr-FR" sz="1100" dirty="0" err="1">
                <a:latin typeface="Arial"/>
                <a:ea typeface="Arial"/>
                <a:cs typeface="Arial"/>
                <a:sym typeface="Arial"/>
              </a:rPr>
              <a:t>privind</a:t>
            </a:r>
            <a:r>
              <a:rPr lang="fr-FR" sz="1100" dirty="0">
                <a:latin typeface="Arial"/>
                <a:ea typeface="Arial"/>
                <a:cs typeface="Arial"/>
                <a:sym typeface="Arial"/>
              </a:rPr>
              <a:t> </a:t>
            </a:r>
            <a:r>
              <a:rPr lang="fr-FR" sz="1100" dirty="0" err="1">
                <a:latin typeface="Arial"/>
                <a:ea typeface="Arial"/>
                <a:cs typeface="Arial"/>
                <a:sym typeface="Arial"/>
              </a:rPr>
              <a:t>reducerea</a:t>
            </a:r>
            <a:r>
              <a:rPr lang="fr-FR" sz="1100" dirty="0">
                <a:latin typeface="Arial"/>
                <a:ea typeface="Arial"/>
                <a:cs typeface="Arial"/>
                <a:sym typeface="Arial"/>
              </a:rPr>
              <a:t> </a:t>
            </a:r>
            <a:r>
              <a:rPr lang="fr-FR" sz="1100" dirty="0" err="1">
                <a:latin typeface="Arial"/>
                <a:ea typeface="Arial"/>
                <a:cs typeface="Arial"/>
                <a:sym typeface="Arial"/>
              </a:rPr>
              <a:t>emisiilor</a:t>
            </a:r>
            <a:r>
              <a:rPr lang="fr-FR" sz="1100" dirty="0">
                <a:latin typeface="Arial"/>
                <a:ea typeface="Arial"/>
                <a:cs typeface="Arial"/>
                <a:sym typeface="Arial"/>
              </a:rPr>
              <a:t>, se </a:t>
            </a:r>
            <a:r>
              <a:rPr lang="fr-FR" sz="1100" dirty="0" err="1">
                <a:latin typeface="Arial"/>
                <a:ea typeface="Arial"/>
                <a:cs typeface="Arial"/>
                <a:sym typeface="Arial"/>
              </a:rPr>
              <a:t>pune</a:t>
            </a:r>
            <a:r>
              <a:rPr lang="fr-FR" sz="1100" dirty="0">
                <a:latin typeface="Arial"/>
                <a:ea typeface="Arial"/>
                <a:cs typeface="Arial"/>
                <a:sym typeface="Arial"/>
              </a:rPr>
              <a:t> </a:t>
            </a:r>
            <a:r>
              <a:rPr lang="fr-FR" sz="1100" dirty="0" err="1">
                <a:latin typeface="Arial"/>
                <a:ea typeface="Arial"/>
                <a:cs typeface="Arial"/>
                <a:sym typeface="Arial"/>
              </a:rPr>
              <a:t>întrebarea</a:t>
            </a:r>
            <a:r>
              <a:rPr lang="fr-FR" sz="1100" dirty="0">
                <a:latin typeface="Arial"/>
                <a:ea typeface="Arial"/>
                <a:cs typeface="Arial"/>
                <a:sym typeface="Arial"/>
              </a:rPr>
              <a:t> cum </a:t>
            </a:r>
            <a:r>
              <a:rPr lang="fr-FR" sz="1100" dirty="0" err="1">
                <a:latin typeface="Arial"/>
                <a:ea typeface="Arial"/>
                <a:cs typeface="Arial"/>
                <a:sym typeface="Arial"/>
              </a:rPr>
              <a:t>să</a:t>
            </a:r>
            <a:r>
              <a:rPr lang="fr-FR" sz="1100" dirty="0">
                <a:latin typeface="Arial"/>
                <a:ea typeface="Arial"/>
                <a:cs typeface="Arial"/>
                <a:sym typeface="Arial"/>
              </a:rPr>
              <a:t> se </a:t>
            </a:r>
            <a:r>
              <a:rPr lang="fr-FR" sz="1100" dirty="0" err="1">
                <a:latin typeface="Arial"/>
                <a:ea typeface="Arial"/>
                <a:cs typeface="Arial"/>
                <a:sym typeface="Arial"/>
              </a:rPr>
              <a:t>distribuie</a:t>
            </a:r>
            <a:r>
              <a:rPr lang="fr-FR" sz="1100" dirty="0">
                <a:latin typeface="Arial"/>
                <a:ea typeface="Arial"/>
                <a:cs typeface="Arial"/>
                <a:sym typeface="Arial"/>
              </a:rPr>
              <a:t> </a:t>
            </a:r>
            <a:r>
              <a:rPr lang="fr-FR" sz="1100" dirty="0" err="1">
                <a:latin typeface="Arial"/>
                <a:ea typeface="Arial"/>
                <a:cs typeface="Arial"/>
                <a:sym typeface="Arial"/>
              </a:rPr>
              <a:t>reducerea</a:t>
            </a:r>
            <a:r>
              <a:rPr lang="fr-FR" sz="1100" dirty="0">
                <a:latin typeface="Arial"/>
                <a:ea typeface="Arial"/>
                <a:cs typeface="Arial"/>
                <a:sym typeface="Arial"/>
              </a:rPr>
              <a:t> </a:t>
            </a:r>
            <a:r>
              <a:rPr lang="fr-FR" sz="1100" dirty="0" err="1">
                <a:latin typeface="Arial"/>
                <a:ea typeface="Arial"/>
                <a:cs typeface="Arial"/>
                <a:sym typeface="Arial"/>
              </a:rPr>
              <a:t>într</a:t>
            </a:r>
            <a:r>
              <a:rPr lang="fr-FR" sz="1100" dirty="0">
                <a:latin typeface="Arial"/>
                <a:ea typeface="Arial"/>
                <a:cs typeface="Arial"/>
                <a:sym typeface="Arial"/>
              </a:rPr>
              <a:t>-un mod </a:t>
            </a:r>
            <a:r>
              <a:rPr lang="fr-FR" sz="1100" dirty="0" err="1">
                <a:latin typeface="Arial"/>
                <a:ea typeface="Arial"/>
                <a:cs typeface="Arial"/>
                <a:sym typeface="Arial"/>
              </a:rPr>
              <a:t>echitabil</a:t>
            </a:r>
            <a:r>
              <a:rPr lang="fr-FR" sz="1100" dirty="0">
                <a:latin typeface="Arial"/>
                <a:ea typeface="Arial"/>
                <a:cs typeface="Arial"/>
                <a:sym typeface="Arial"/>
              </a:rPr>
              <a:t> </a:t>
            </a:r>
            <a:r>
              <a:rPr lang="fr-FR" sz="1100" dirty="0" err="1">
                <a:latin typeface="Arial"/>
                <a:ea typeface="Arial"/>
                <a:cs typeface="Arial"/>
                <a:sym typeface="Arial"/>
              </a:rPr>
              <a:t>și</a:t>
            </a:r>
            <a:r>
              <a:rPr lang="fr-FR" sz="1100" dirty="0">
                <a:latin typeface="Arial"/>
                <a:ea typeface="Arial"/>
                <a:cs typeface="Arial"/>
                <a:sym typeface="Arial"/>
              </a:rPr>
              <a:t> </a:t>
            </a:r>
            <a:r>
              <a:rPr lang="fr-FR" sz="1100" dirty="0" err="1">
                <a:latin typeface="Arial"/>
                <a:ea typeface="Arial"/>
                <a:cs typeface="Arial"/>
                <a:sym typeface="Arial"/>
              </a:rPr>
              <a:t>corect</a:t>
            </a:r>
            <a:r>
              <a:rPr lang="fr-FR" sz="1100" dirty="0">
                <a:latin typeface="Arial"/>
                <a:ea typeface="Arial"/>
                <a:cs typeface="Arial"/>
                <a:sym typeface="Arial"/>
              </a:rPr>
              <a:t> - </a:t>
            </a:r>
            <a:r>
              <a:rPr lang="fr-FR" sz="1100" dirty="0" err="1">
                <a:latin typeface="Arial"/>
                <a:ea typeface="Arial"/>
                <a:cs typeface="Arial"/>
                <a:sym typeface="Arial"/>
              </a:rPr>
              <a:t>din</a:t>
            </a:r>
            <a:r>
              <a:rPr lang="fr-FR" sz="1100" dirty="0">
                <a:latin typeface="Arial"/>
                <a:ea typeface="Arial"/>
                <a:cs typeface="Arial"/>
                <a:sym typeface="Arial"/>
              </a:rPr>
              <a:t> moment ce </a:t>
            </a:r>
            <a:r>
              <a:rPr lang="fr-FR" sz="1100" dirty="0" err="1">
                <a:latin typeface="Arial"/>
                <a:ea typeface="Arial"/>
                <a:cs typeface="Arial"/>
                <a:sym typeface="Arial"/>
              </a:rPr>
              <a:t>țările</a:t>
            </a:r>
            <a:r>
              <a:rPr lang="fr-FR" sz="1100" dirty="0">
                <a:latin typeface="Arial"/>
                <a:ea typeface="Arial"/>
                <a:cs typeface="Arial"/>
                <a:sym typeface="Arial"/>
              </a:rPr>
              <a:t> </a:t>
            </a:r>
            <a:r>
              <a:rPr lang="fr-FR" sz="1100" dirty="0" err="1">
                <a:latin typeface="Arial"/>
                <a:ea typeface="Arial"/>
                <a:cs typeface="Arial"/>
                <a:sym typeface="Arial"/>
              </a:rPr>
              <a:t>dezvoltate</a:t>
            </a:r>
            <a:r>
              <a:rPr lang="fr-FR" sz="1100" dirty="0">
                <a:latin typeface="Arial"/>
                <a:ea typeface="Arial"/>
                <a:cs typeface="Arial"/>
                <a:sym typeface="Arial"/>
              </a:rPr>
              <a:t> au </a:t>
            </a:r>
            <a:r>
              <a:rPr lang="fr-FR" sz="1100" dirty="0" err="1">
                <a:latin typeface="Arial"/>
                <a:ea typeface="Arial"/>
                <a:cs typeface="Arial"/>
                <a:sym typeface="Arial"/>
              </a:rPr>
              <a:t>avut</a:t>
            </a:r>
            <a:r>
              <a:rPr lang="fr-FR" sz="1100" dirty="0">
                <a:latin typeface="Arial"/>
                <a:ea typeface="Arial"/>
                <a:cs typeface="Arial"/>
                <a:sym typeface="Arial"/>
              </a:rPr>
              <a:t> </a:t>
            </a:r>
            <a:r>
              <a:rPr lang="fr-FR" sz="1100" dirty="0" err="1">
                <a:latin typeface="Arial"/>
                <a:ea typeface="Arial"/>
                <a:cs typeface="Arial"/>
                <a:sym typeface="Arial"/>
              </a:rPr>
              <a:t>șansa</a:t>
            </a:r>
            <a:r>
              <a:rPr lang="fr-FR" sz="1100" dirty="0">
                <a:latin typeface="Arial"/>
                <a:ea typeface="Arial"/>
                <a:cs typeface="Arial"/>
                <a:sym typeface="Arial"/>
              </a:rPr>
              <a:t> de a-</a:t>
            </a:r>
            <a:r>
              <a:rPr lang="fr-FR" sz="1100" dirty="0" err="1">
                <a:latin typeface="Arial"/>
                <a:ea typeface="Arial"/>
                <a:cs typeface="Arial"/>
                <a:sym typeface="Arial"/>
              </a:rPr>
              <a:t>și</a:t>
            </a:r>
            <a:r>
              <a:rPr lang="fr-FR" sz="1100" dirty="0">
                <a:latin typeface="Arial"/>
                <a:ea typeface="Arial"/>
                <a:cs typeface="Arial"/>
                <a:sym typeface="Arial"/>
              </a:rPr>
              <a:t> </a:t>
            </a:r>
            <a:r>
              <a:rPr lang="fr-FR" sz="1100" dirty="0" err="1">
                <a:latin typeface="Arial"/>
                <a:ea typeface="Arial"/>
                <a:cs typeface="Arial"/>
                <a:sym typeface="Arial"/>
              </a:rPr>
              <a:t>dezvolta</a:t>
            </a:r>
            <a:r>
              <a:rPr lang="fr-FR" sz="1100" dirty="0">
                <a:latin typeface="Arial"/>
                <a:ea typeface="Arial"/>
                <a:cs typeface="Arial"/>
                <a:sym typeface="Arial"/>
              </a:rPr>
              <a:t> </a:t>
            </a:r>
            <a:r>
              <a:rPr lang="fr-FR" sz="1100" dirty="0" err="1">
                <a:latin typeface="Arial"/>
                <a:ea typeface="Arial"/>
                <a:cs typeface="Arial"/>
                <a:sym typeface="Arial"/>
              </a:rPr>
              <a:t>economiile</a:t>
            </a:r>
            <a:r>
              <a:rPr lang="fr-FR" sz="1100" dirty="0">
                <a:latin typeface="Arial"/>
                <a:ea typeface="Arial"/>
                <a:cs typeface="Arial"/>
                <a:sym typeface="Arial"/>
              </a:rPr>
              <a:t>, nu </a:t>
            </a:r>
            <a:r>
              <a:rPr lang="fr-FR" sz="1100" dirty="0" err="1">
                <a:latin typeface="Arial"/>
                <a:ea typeface="Arial"/>
                <a:cs typeface="Arial"/>
                <a:sym typeface="Arial"/>
              </a:rPr>
              <a:t>ar</a:t>
            </a:r>
            <a:r>
              <a:rPr lang="fr-FR" sz="1100" dirty="0">
                <a:latin typeface="Arial"/>
                <a:ea typeface="Arial"/>
                <a:cs typeface="Arial"/>
                <a:sym typeface="Arial"/>
              </a:rPr>
              <a:t> </a:t>
            </a:r>
            <a:r>
              <a:rPr lang="fr-FR" sz="1100" dirty="0" err="1">
                <a:latin typeface="Arial"/>
                <a:ea typeface="Arial"/>
                <a:cs typeface="Arial"/>
                <a:sym typeface="Arial"/>
              </a:rPr>
              <a:t>trebui</a:t>
            </a:r>
            <a:r>
              <a:rPr lang="fr-FR" sz="1100" dirty="0">
                <a:latin typeface="Arial"/>
                <a:ea typeface="Arial"/>
                <a:cs typeface="Arial"/>
                <a:sym typeface="Arial"/>
              </a:rPr>
              <a:t> ca </a:t>
            </a:r>
            <a:r>
              <a:rPr lang="fr-FR" sz="1100" dirty="0" err="1">
                <a:latin typeface="Arial"/>
                <a:ea typeface="Arial"/>
                <a:cs typeface="Arial"/>
                <a:sym typeface="Arial"/>
              </a:rPr>
              <a:t>și</a:t>
            </a:r>
            <a:r>
              <a:rPr lang="fr-FR" sz="1100" dirty="0">
                <a:latin typeface="Arial"/>
                <a:ea typeface="Arial"/>
                <a:cs typeface="Arial"/>
                <a:sym typeface="Arial"/>
              </a:rPr>
              <a:t> </a:t>
            </a:r>
            <a:r>
              <a:rPr lang="fr-FR" sz="1100" dirty="0" err="1">
                <a:latin typeface="Arial"/>
                <a:ea typeface="Arial"/>
                <a:cs typeface="Arial"/>
                <a:sym typeface="Arial"/>
              </a:rPr>
              <a:t>țările</a:t>
            </a:r>
            <a:r>
              <a:rPr lang="fr-FR" sz="1100" dirty="0">
                <a:latin typeface="Arial"/>
                <a:ea typeface="Arial"/>
                <a:cs typeface="Arial"/>
                <a:sym typeface="Arial"/>
              </a:rPr>
              <a:t> </a:t>
            </a:r>
            <a:r>
              <a:rPr lang="fr-FR" sz="1100" dirty="0" err="1">
                <a:latin typeface="Arial"/>
                <a:ea typeface="Arial"/>
                <a:cs typeface="Arial"/>
                <a:sym typeface="Arial"/>
              </a:rPr>
              <a:t>în</a:t>
            </a:r>
            <a:r>
              <a:rPr lang="fr-FR" sz="1100" dirty="0">
                <a:latin typeface="Arial"/>
                <a:ea typeface="Arial"/>
                <a:cs typeface="Arial"/>
                <a:sym typeface="Arial"/>
              </a:rPr>
              <a:t> </a:t>
            </a:r>
            <a:r>
              <a:rPr lang="fr-FR" sz="1100" dirty="0" err="1">
                <a:latin typeface="Arial"/>
                <a:ea typeface="Arial"/>
                <a:cs typeface="Arial"/>
                <a:sym typeface="Arial"/>
              </a:rPr>
              <a:t>curs</a:t>
            </a:r>
            <a:r>
              <a:rPr lang="fr-FR" sz="1100" dirty="0">
                <a:latin typeface="Arial"/>
                <a:ea typeface="Arial"/>
                <a:cs typeface="Arial"/>
                <a:sym typeface="Arial"/>
              </a:rPr>
              <a:t> de </a:t>
            </a:r>
            <a:r>
              <a:rPr lang="fr-FR" sz="1100" dirty="0" err="1">
                <a:latin typeface="Arial"/>
                <a:ea typeface="Arial"/>
                <a:cs typeface="Arial"/>
                <a:sym typeface="Arial"/>
              </a:rPr>
              <a:t>dezvoltare</a:t>
            </a:r>
            <a:r>
              <a:rPr lang="fr-FR" sz="1100" dirty="0">
                <a:latin typeface="Arial"/>
                <a:ea typeface="Arial"/>
                <a:cs typeface="Arial"/>
                <a:sym typeface="Arial"/>
              </a:rPr>
              <a:t> </a:t>
            </a:r>
            <a:r>
              <a:rPr lang="fr-FR" sz="1100" dirty="0" err="1">
                <a:latin typeface="Arial"/>
                <a:ea typeface="Arial"/>
                <a:cs typeface="Arial"/>
                <a:sym typeface="Arial"/>
              </a:rPr>
              <a:t>să</a:t>
            </a:r>
            <a:r>
              <a:rPr lang="fr-FR" sz="1100" dirty="0">
                <a:latin typeface="Arial"/>
                <a:ea typeface="Arial"/>
                <a:cs typeface="Arial"/>
                <a:sym typeface="Arial"/>
              </a:rPr>
              <a:t> </a:t>
            </a:r>
            <a:r>
              <a:rPr lang="fr-FR" sz="1100" dirty="0" err="1">
                <a:latin typeface="Arial"/>
                <a:ea typeface="Arial"/>
                <a:cs typeface="Arial"/>
                <a:sym typeface="Arial"/>
              </a:rPr>
              <a:t>aibă</a:t>
            </a:r>
            <a:r>
              <a:rPr lang="fr-FR" sz="1100" dirty="0">
                <a:latin typeface="Arial"/>
                <a:ea typeface="Arial"/>
                <a:cs typeface="Arial"/>
                <a:sym typeface="Arial"/>
              </a:rPr>
              <a:t> </a:t>
            </a:r>
            <a:r>
              <a:rPr lang="fr-FR" sz="1100" dirty="0" err="1">
                <a:latin typeface="Arial"/>
                <a:ea typeface="Arial"/>
                <a:cs typeface="Arial"/>
                <a:sym typeface="Arial"/>
              </a:rPr>
              <a:t>aceeași</a:t>
            </a:r>
            <a:r>
              <a:rPr lang="fr-FR" sz="1100" dirty="0">
                <a:latin typeface="Arial"/>
                <a:ea typeface="Arial"/>
                <a:cs typeface="Arial"/>
                <a:sym typeface="Arial"/>
              </a:rPr>
              <a:t> </a:t>
            </a:r>
            <a:r>
              <a:rPr lang="fr-FR" sz="1100" dirty="0" err="1">
                <a:latin typeface="Arial"/>
                <a:ea typeface="Arial"/>
                <a:cs typeface="Arial"/>
                <a:sym typeface="Arial"/>
              </a:rPr>
              <a:t>oportunitate</a:t>
            </a:r>
            <a:r>
              <a:rPr lang="fr-FR" sz="1100" dirty="0">
                <a:latin typeface="Arial"/>
                <a:ea typeface="Arial"/>
                <a:cs typeface="Arial"/>
                <a:sym typeface="Arial"/>
              </a:rPr>
              <a:t>? </a:t>
            </a:r>
            <a:r>
              <a:rPr lang="fr-FR" sz="1100" dirty="0" err="1">
                <a:latin typeface="Arial"/>
                <a:ea typeface="Arial"/>
                <a:cs typeface="Arial"/>
                <a:sym typeface="Arial"/>
              </a:rPr>
              <a:t>Acest</a:t>
            </a:r>
            <a:r>
              <a:rPr lang="fr-FR" sz="1100" dirty="0">
                <a:latin typeface="Arial"/>
                <a:ea typeface="Arial"/>
                <a:cs typeface="Arial"/>
                <a:sym typeface="Arial"/>
              </a:rPr>
              <a:t> </a:t>
            </a:r>
            <a:r>
              <a:rPr lang="fr-FR" sz="1100" dirty="0" err="1">
                <a:latin typeface="Arial"/>
                <a:ea typeface="Arial"/>
                <a:cs typeface="Arial"/>
                <a:sym typeface="Arial"/>
              </a:rPr>
              <a:t>lucru</a:t>
            </a:r>
            <a:r>
              <a:rPr lang="fr-FR" sz="1100" dirty="0">
                <a:latin typeface="Arial"/>
                <a:ea typeface="Arial"/>
                <a:cs typeface="Arial"/>
                <a:sym typeface="Arial"/>
              </a:rPr>
              <a:t> este </a:t>
            </a:r>
            <a:r>
              <a:rPr lang="fr-FR" sz="1100" dirty="0" err="1">
                <a:latin typeface="Arial"/>
                <a:ea typeface="Arial"/>
                <a:cs typeface="Arial"/>
                <a:sym typeface="Arial"/>
              </a:rPr>
              <a:t>valabil</a:t>
            </a:r>
            <a:r>
              <a:rPr lang="fr-FR" sz="1100" dirty="0">
                <a:latin typeface="Arial"/>
                <a:ea typeface="Arial"/>
                <a:cs typeface="Arial"/>
                <a:sym typeface="Arial"/>
              </a:rPr>
              <a:t> </a:t>
            </a:r>
            <a:r>
              <a:rPr lang="fr-FR" sz="1100" dirty="0" err="1">
                <a:latin typeface="Arial"/>
                <a:ea typeface="Arial"/>
                <a:cs typeface="Arial"/>
                <a:sym typeface="Arial"/>
              </a:rPr>
              <a:t>deoarece</a:t>
            </a:r>
            <a:r>
              <a:rPr lang="fr-FR" sz="1100" dirty="0">
                <a:latin typeface="Arial"/>
                <a:ea typeface="Arial"/>
                <a:cs typeface="Arial"/>
                <a:sym typeface="Arial"/>
              </a:rPr>
              <a:t>, </a:t>
            </a:r>
            <a:r>
              <a:rPr lang="fr-FR" sz="1100" dirty="0" err="1">
                <a:latin typeface="Arial"/>
                <a:ea typeface="Arial"/>
                <a:cs typeface="Arial"/>
                <a:sym typeface="Arial"/>
              </a:rPr>
              <a:t>dacă</a:t>
            </a:r>
            <a:r>
              <a:rPr lang="fr-FR" sz="1100" dirty="0">
                <a:latin typeface="Arial"/>
                <a:ea typeface="Arial"/>
                <a:cs typeface="Arial"/>
                <a:sym typeface="Arial"/>
              </a:rPr>
              <a:t> ne </a:t>
            </a:r>
            <a:r>
              <a:rPr lang="fr-FR" sz="1100" dirty="0" err="1">
                <a:latin typeface="Arial"/>
                <a:ea typeface="Arial"/>
                <a:cs typeface="Arial"/>
                <a:sym typeface="Arial"/>
              </a:rPr>
              <a:t>uităm</a:t>
            </a:r>
            <a:r>
              <a:rPr lang="fr-FR" sz="1100" dirty="0">
                <a:latin typeface="Arial"/>
                <a:ea typeface="Arial"/>
                <a:cs typeface="Arial"/>
                <a:sym typeface="Arial"/>
              </a:rPr>
              <a:t> la panorama </a:t>
            </a:r>
            <a:r>
              <a:rPr lang="fr-FR" sz="1100" dirty="0" err="1">
                <a:latin typeface="Arial"/>
                <a:ea typeface="Arial"/>
                <a:cs typeface="Arial"/>
                <a:sym typeface="Arial"/>
              </a:rPr>
              <a:t>istorică</a:t>
            </a:r>
            <a:r>
              <a:rPr lang="fr-FR" sz="1100" dirty="0">
                <a:latin typeface="Arial"/>
                <a:ea typeface="Arial"/>
                <a:cs typeface="Arial"/>
                <a:sym typeface="Arial"/>
              </a:rPr>
              <a:t> a </a:t>
            </a:r>
            <a:r>
              <a:rPr lang="fr-FR" sz="1100" dirty="0" err="1">
                <a:latin typeface="Arial"/>
                <a:ea typeface="Arial"/>
                <a:cs typeface="Arial"/>
                <a:sym typeface="Arial"/>
              </a:rPr>
              <a:t>emisiilor</a:t>
            </a:r>
            <a:r>
              <a:rPr lang="fr-FR" sz="1100" dirty="0">
                <a:latin typeface="Arial"/>
                <a:ea typeface="Arial"/>
                <a:cs typeface="Arial"/>
                <a:sym typeface="Arial"/>
              </a:rPr>
              <a:t> </a:t>
            </a:r>
            <a:r>
              <a:rPr lang="fr-FR" sz="1100" dirty="0" err="1">
                <a:latin typeface="Arial"/>
                <a:ea typeface="Arial"/>
                <a:cs typeface="Arial"/>
                <a:sym typeface="Arial"/>
              </a:rPr>
              <a:t>cumulate</a:t>
            </a:r>
            <a:r>
              <a:rPr lang="fr-FR" sz="1100" dirty="0">
                <a:latin typeface="Arial"/>
                <a:ea typeface="Arial"/>
                <a:cs typeface="Arial"/>
                <a:sym typeface="Arial"/>
              </a:rPr>
              <a:t>, </a:t>
            </a:r>
            <a:r>
              <a:rPr lang="fr-FR" sz="1100" dirty="0" err="1">
                <a:latin typeface="Arial"/>
                <a:ea typeface="Arial"/>
                <a:cs typeface="Arial"/>
                <a:sym typeface="Arial"/>
              </a:rPr>
              <a:t>clasamentul</a:t>
            </a:r>
            <a:r>
              <a:rPr lang="fr-FR" sz="1100" dirty="0">
                <a:latin typeface="Arial"/>
                <a:ea typeface="Arial"/>
                <a:cs typeface="Arial"/>
                <a:sym typeface="Arial"/>
              </a:rPr>
              <a:t> </a:t>
            </a:r>
            <a:r>
              <a:rPr lang="fr-FR" sz="1100" dirty="0" err="1">
                <a:latin typeface="Arial"/>
                <a:ea typeface="Arial"/>
                <a:cs typeface="Arial"/>
                <a:sym typeface="Arial"/>
              </a:rPr>
              <a:t>celor</a:t>
            </a:r>
            <a:r>
              <a:rPr lang="fr-FR" sz="1100" dirty="0">
                <a:latin typeface="Arial"/>
                <a:ea typeface="Arial"/>
                <a:cs typeface="Arial"/>
                <a:sym typeface="Arial"/>
              </a:rPr>
              <a:t> mai mari </a:t>
            </a:r>
            <a:r>
              <a:rPr lang="fr-FR" sz="1100" dirty="0" err="1">
                <a:latin typeface="Arial"/>
                <a:ea typeface="Arial"/>
                <a:cs typeface="Arial"/>
                <a:sym typeface="Arial"/>
              </a:rPr>
              <a:t>emițători</a:t>
            </a:r>
            <a:r>
              <a:rPr lang="fr-FR" sz="1100" dirty="0">
                <a:latin typeface="Arial"/>
                <a:ea typeface="Arial"/>
                <a:cs typeface="Arial"/>
                <a:sym typeface="Arial"/>
              </a:rPr>
              <a:t> se </a:t>
            </a:r>
            <a:r>
              <a:rPr lang="fr-FR" sz="1100" dirty="0" err="1">
                <a:latin typeface="Arial"/>
                <a:ea typeface="Arial"/>
                <a:cs typeface="Arial"/>
                <a:sym typeface="Arial"/>
              </a:rPr>
              <a:t>schimbă</a:t>
            </a:r>
            <a:r>
              <a:rPr lang="fr-FR" sz="1100" dirty="0">
                <a:latin typeface="Arial"/>
                <a:ea typeface="Arial"/>
                <a:cs typeface="Arial"/>
                <a:sym typeface="Arial"/>
              </a:rPr>
              <a:t>.</a:t>
            </a:r>
            <a:endParaRPr dirty="0"/>
          </a:p>
        </p:txBody>
      </p:sp>
      <p:sp>
        <p:nvSpPr>
          <p:cNvPr id="401" name="Google Shape;401;gf67c50b821_1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fb220090b4_0_36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err="1">
                <a:latin typeface="Arial"/>
                <a:ea typeface="Arial"/>
                <a:cs typeface="Arial"/>
                <a:sym typeface="Arial"/>
              </a:rPr>
              <a:t>Deși</a:t>
            </a:r>
            <a:r>
              <a:rPr lang="fr-FR" sz="1100" dirty="0">
                <a:latin typeface="Arial"/>
                <a:ea typeface="Arial"/>
                <a:cs typeface="Arial"/>
                <a:sym typeface="Arial"/>
              </a:rPr>
              <a:t> </a:t>
            </a:r>
            <a:r>
              <a:rPr lang="fr-FR" sz="1100" dirty="0" err="1">
                <a:latin typeface="Arial"/>
                <a:ea typeface="Arial"/>
                <a:cs typeface="Arial"/>
                <a:sym typeface="Arial"/>
              </a:rPr>
              <a:t>cea</a:t>
            </a:r>
            <a:r>
              <a:rPr lang="fr-FR" sz="1100" dirty="0">
                <a:latin typeface="Arial"/>
                <a:ea typeface="Arial"/>
                <a:cs typeface="Arial"/>
                <a:sym typeface="Arial"/>
              </a:rPr>
              <a:t> mai mare parte a </a:t>
            </a:r>
            <a:r>
              <a:rPr lang="fr-FR" sz="1100" dirty="0" err="1">
                <a:latin typeface="Arial"/>
                <a:ea typeface="Arial"/>
                <a:cs typeface="Arial"/>
                <a:sym typeface="Arial"/>
              </a:rPr>
              <a:t>emisiilor</a:t>
            </a:r>
            <a:r>
              <a:rPr lang="fr-FR" sz="1100" dirty="0">
                <a:latin typeface="Arial"/>
                <a:ea typeface="Arial"/>
                <a:cs typeface="Arial"/>
                <a:sym typeface="Arial"/>
              </a:rPr>
              <a:t> globale de gaze </a:t>
            </a:r>
            <a:r>
              <a:rPr lang="fr-FR" sz="1100" dirty="0" err="1">
                <a:latin typeface="Arial"/>
                <a:ea typeface="Arial"/>
                <a:cs typeface="Arial"/>
                <a:sym typeface="Arial"/>
              </a:rPr>
              <a:t>cu</a:t>
            </a:r>
            <a:r>
              <a:rPr lang="fr-FR" sz="1100" dirty="0">
                <a:latin typeface="Arial"/>
                <a:ea typeface="Arial"/>
                <a:cs typeface="Arial"/>
                <a:sym typeface="Arial"/>
              </a:rPr>
              <a:t> </a:t>
            </a:r>
            <a:r>
              <a:rPr lang="fr-FR" sz="1100" dirty="0" err="1">
                <a:latin typeface="Arial"/>
                <a:ea typeface="Arial"/>
                <a:cs typeface="Arial"/>
                <a:sym typeface="Arial"/>
              </a:rPr>
              <a:t>efect</a:t>
            </a:r>
            <a:r>
              <a:rPr lang="fr-FR" sz="1100" dirty="0">
                <a:latin typeface="Arial"/>
                <a:ea typeface="Arial"/>
                <a:cs typeface="Arial"/>
                <a:sym typeface="Arial"/>
              </a:rPr>
              <a:t> de </a:t>
            </a:r>
            <a:r>
              <a:rPr lang="fr-FR" sz="1100" dirty="0" err="1">
                <a:latin typeface="Arial"/>
                <a:ea typeface="Arial"/>
                <a:cs typeface="Arial"/>
                <a:sym typeface="Arial"/>
              </a:rPr>
              <a:t>seră</a:t>
            </a:r>
            <a:r>
              <a:rPr lang="fr-FR" sz="1100" dirty="0">
                <a:latin typeface="Arial"/>
                <a:ea typeface="Arial"/>
                <a:cs typeface="Arial"/>
                <a:sym typeface="Arial"/>
              </a:rPr>
              <a:t> </a:t>
            </a:r>
            <a:r>
              <a:rPr lang="fr-FR" sz="1100" dirty="0" err="1">
                <a:latin typeface="Arial"/>
                <a:ea typeface="Arial"/>
                <a:cs typeface="Arial"/>
                <a:sym typeface="Arial"/>
              </a:rPr>
              <a:t>aparține</a:t>
            </a:r>
            <a:r>
              <a:rPr lang="fr-FR" sz="1100" dirty="0">
                <a:latin typeface="Arial"/>
                <a:ea typeface="Arial"/>
                <a:cs typeface="Arial"/>
                <a:sym typeface="Arial"/>
              </a:rPr>
              <a:t> </a:t>
            </a:r>
            <a:r>
              <a:rPr lang="fr-FR" sz="1100" dirty="0" err="1">
                <a:latin typeface="Arial"/>
                <a:ea typeface="Arial"/>
                <a:cs typeface="Arial"/>
                <a:sym typeface="Arial"/>
              </a:rPr>
              <a:t>doar</a:t>
            </a:r>
            <a:r>
              <a:rPr lang="fr-FR" sz="1100" dirty="0">
                <a:latin typeface="Arial"/>
                <a:ea typeface="Arial"/>
                <a:cs typeface="Arial"/>
                <a:sym typeface="Arial"/>
              </a:rPr>
              <a:t> la 10 </a:t>
            </a:r>
            <a:r>
              <a:rPr lang="fr-FR" sz="1100" dirty="0" err="1">
                <a:latin typeface="Arial"/>
                <a:ea typeface="Arial"/>
                <a:cs typeface="Arial"/>
                <a:sym typeface="Arial"/>
              </a:rPr>
              <a:t>țări</a:t>
            </a:r>
            <a:r>
              <a:rPr lang="fr-FR" sz="1100" dirty="0">
                <a:latin typeface="Arial"/>
                <a:ea typeface="Arial"/>
                <a:cs typeface="Arial"/>
                <a:sym typeface="Arial"/>
              </a:rPr>
              <a:t>, </a:t>
            </a:r>
            <a:r>
              <a:rPr lang="fr-FR" sz="1100" dirty="0" err="1">
                <a:latin typeface="Arial"/>
                <a:ea typeface="Arial"/>
                <a:cs typeface="Arial"/>
                <a:sym typeface="Arial"/>
              </a:rPr>
              <a:t>vulnerabilitatea</a:t>
            </a:r>
            <a:r>
              <a:rPr lang="fr-FR" sz="1100" dirty="0">
                <a:latin typeface="Arial"/>
                <a:ea typeface="Arial"/>
                <a:cs typeface="Arial"/>
                <a:sym typeface="Arial"/>
              </a:rPr>
              <a:t> </a:t>
            </a:r>
            <a:r>
              <a:rPr lang="fr-FR" sz="1100" dirty="0" err="1">
                <a:latin typeface="Arial"/>
                <a:ea typeface="Arial"/>
                <a:cs typeface="Arial"/>
                <a:sym typeface="Arial"/>
              </a:rPr>
              <a:t>și</a:t>
            </a:r>
            <a:r>
              <a:rPr lang="fr-FR" sz="1100" dirty="0">
                <a:latin typeface="Arial"/>
                <a:ea typeface="Arial"/>
                <a:cs typeface="Arial"/>
                <a:sym typeface="Arial"/>
              </a:rPr>
              <a:t> </a:t>
            </a:r>
            <a:r>
              <a:rPr lang="fr-FR" sz="1100" dirty="0" err="1">
                <a:latin typeface="Arial"/>
                <a:ea typeface="Arial"/>
                <a:cs typeface="Arial"/>
                <a:sym typeface="Arial"/>
              </a:rPr>
              <a:t>riscul</a:t>
            </a:r>
            <a:r>
              <a:rPr lang="fr-FR" sz="1100" dirty="0">
                <a:latin typeface="Arial"/>
                <a:ea typeface="Arial"/>
                <a:cs typeface="Arial"/>
                <a:sym typeface="Arial"/>
              </a:rPr>
              <a:t> la </a:t>
            </a:r>
            <a:r>
              <a:rPr lang="fr-FR" sz="1100" dirty="0" err="1">
                <a:latin typeface="Arial"/>
                <a:ea typeface="Arial"/>
                <a:cs typeface="Arial"/>
                <a:sym typeface="Arial"/>
              </a:rPr>
              <a:t>schimbările</a:t>
            </a:r>
            <a:r>
              <a:rPr lang="fr-FR" sz="1100" dirty="0">
                <a:latin typeface="Arial"/>
                <a:ea typeface="Arial"/>
                <a:cs typeface="Arial"/>
                <a:sym typeface="Arial"/>
              </a:rPr>
              <a:t> </a:t>
            </a:r>
            <a:r>
              <a:rPr lang="fr-FR" sz="1100" dirty="0" err="1">
                <a:latin typeface="Arial"/>
                <a:ea typeface="Arial"/>
                <a:cs typeface="Arial"/>
                <a:sym typeface="Arial"/>
              </a:rPr>
              <a:t>climatice</a:t>
            </a:r>
            <a:r>
              <a:rPr lang="fr-FR" sz="1100" dirty="0">
                <a:latin typeface="Arial"/>
                <a:ea typeface="Arial"/>
                <a:cs typeface="Arial"/>
                <a:sym typeface="Arial"/>
              </a:rPr>
              <a:t> nu </a:t>
            </a:r>
            <a:r>
              <a:rPr lang="fr-FR" sz="1100" dirty="0" err="1">
                <a:latin typeface="Arial"/>
                <a:ea typeface="Arial"/>
                <a:cs typeface="Arial"/>
                <a:sym typeface="Arial"/>
              </a:rPr>
              <a:t>sunt</a:t>
            </a:r>
            <a:r>
              <a:rPr lang="fr-FR" sz="1100" dirty="0">
                <a:latin typeface="Arial"/>
                <a:ea typeface="Arial"/>
                <a:cs typeface="Arial"/>
                <a:sym typeface="Arial"/>
              </a:rPr>
              <a:t> </a:t>
            </a:r>
            <a:r>
              <a:rPr lang="fr-FR" sz="1100" dirty="0" err="1">
                <a:latin typeface="Arial"/>
                <a:ea typeface="Arial"/>
                <a:cs typeface="Arial"/>
                <a:sym typeface="Arial"/>
              </a:rPr>
              <a:t>distribuite</a:t>
            </a:r>
            <a:r>
              <a:rPr lang="fr-FR" sz="1100" dirty="0">
                <a:latin typeface="Arial"/>
                <a:ea typeface="Arial"/>
                <a:cs typeface="Arial"/>
                <a:sym typeface="Arial"/>
              </a:rPr>
              <a:t> </a:t>
            </a:r>
            <a:r>
              <a:rPr lang="fr-FR" sz="1100" dirty="0" err="1">
                <a:latin typeface="Arial"/>
                <a:ea typeface="Arial"/>
                <a:cs typeface="Arial"/>
                <a:sym typeface="Arial"/>
              </a:rPr>
              <a:t>proporțional</a:t>
            </a:r>
            <a:r>
              <a:rPr lang="fr-FR" sz="1100" dirty="0">
                <a:latin typeface="Arial"/>
                <a:ea typeface="Arial"/>
                <a:cs typeface="Arial"/>
                <a:sym typeface="Arial"/>
              </a:rPr>
              <a:t> </a:t>
            </a:r>
            <a:r>
              <a:rPr lang="fr-FR" sz="1100" dirty="0" err="1">
                <a:latin typeface="Arial"/>
                <a:ea typeface="Arial"/>
                <a:cs typeface="Arial"/>
                <a:sym typeface="Arial"/>
              </a:rPr>
              <a:t>între</a:t>
            </a:r>
            <a:r>
              <a:rPr lang="fr-FR" sz="1100" dirty="0">
                <a:latin typeface="Arial"/>
                <a:ea typeface="Arial"/>
                <a:cs typeface="Arial"/>
                <a:sym typeface="Arial"/>
              </a:rPr>
              <a:t> </a:t>
            </a:r>
            <a:r>
              <a:rPr lang="fr-FR" sz="1100" dirty="0" err="1">
                <a:latin typeface="Arial"/>
                <a:ea typeface="Arial"/>
                <a:cs typeface="Arial"/>
                <a:sym typeface="Arial"/>
              </a:rPr>
              <a:t>cei</a:t>
            </a:r>
            <a:r>
              <a:rPr lang="fr-FR" sz="1100" dirty="0">
                <a:latin typeface="Arial"/>
                <a:ea typeface="Arial"/>
                <a:cs typeface="Arial"/>
                <a:sym typeface="Arial"/>
              </a:rPr>
              <a:t> mai mari </a:t>
            </a:r>
            <a:r>
              <a:rPr lang="fr-FR" sz="1100" dirty="0" err="1">
                <a:latin typeface="Arial"/>
                <a:ea typeface="Arial"/>
                <a:cs typeface="Arial"/>
                <a:sym typeface="Arial"/>
              </a:rPr>
              <a:t>contribuabili</a:t>
            </a:r>
            <a:r>
              <a:rPr lang="fr-FR" sz="1100" dirty="0">
                <a:latin typeface="Arial"/>
                <a:ea typeface="Arial"/>
                <a:cs typeface="Arial"/>
                <a:sym typeface="Arial"/>
              </a:rPr>
              <a:t> la </a:t>
            </a:r>
            <a:r>
              <a:rPr lang="fr-FR" sz="1100" dirty="0" err="1">
                <a:latin typeface="Arial"/>
                <a:ea typeface="Arial"/>
                <a:cs typeface="Arial"/>
                <a:sym typeface="Arial"/>
              </a:rPr>
              <a:t>emisii</a:t>
            </a:r>
            <a:r>
              <a:rPr lang="fr-FR" sz="1100" dirty="0">
                <a:latin typeface="Arial"/>
                <a:ea typeface="Arial"/>
                <a:cs typeface="Arial"/>
                <a:sym typeface="Arial"/>
              </a:rPr>
              <a:t>. Ne </a:t>
            </a:r>
            <a:r>
              <a:rPr lang="fr-FR" sz="1100" dirty="0" err="1">
                <a:latin typeface="Arial"/>
                <a:ea typeface="Arial"/>
                <a:cs typeface="Arial"/>
                <a:sym typeface="Arial"/>
              </a:rPr>
              <a:t>putem</a:t>
            </a:r>
            <a:r>
              <a:rPr lang="fr-FR" sz="1100" dirty="0">
                <a:latin typeface="Arial"/>
                <a:ea typeface="Arial"/>
                <a:cs typeface="Arial"/>
                <a:sym typeface="Arial"/>
              </a:rPr>
              <a:t> </a:t>
            </a:r>
            <a:r>
              <a:rPr lang="fr-FR" sz="1100" dirty="0" err="1">
                <a:latin typeface="Arial"/>
                <a:ea typeface="Arial"/>
                <a:cs typeface="Arial"/>
                <a:sym typeface="Arial"/>
              </a:rPr>
              <a:t>uita</a:t>
            </a:r>
            <a:r>
              <a:rPr lang="fr-FR" sz="1100" dirty="0">
                <a:latin typeface="Arial"/>
                <a:ea typeface="Arial"/>
                <a:cs typeface="Arial"/>
                <a:sym typeface="Arial"/>
              </a:rPr>
              <a:t> la </a:t>
            </a:r>
            <a:r>
              <a:rPr lang="fr-FR" sz="1100" dirty="0" err="1">
                <a:latin typeface="Arial"/>
                <a:ea typeface="Arial"/>
                <a:cs typeface="Arial"/>
                <a:sym typeface="Arial"/>
              </a:rPr>
              <a:t>cazul</a:t>
            </a:r>
            <a:r>
              <a:rPr lang="fr-FR" sz="1100" dirty="0">
                <a:latin typeface="Arial"/>
                <a:ea typeface="Arial"/>
                <a:cs typeface="Arial"/>
                <a:sym typeface="Arial"/>
              </a:rPr>
              <a:t> </a:t>
            </a:r>
            <a:r>
              <a:rPr lang="fr-FR" sz="1100" dirty="0" err="1">
                <a:latin typeface="Arial"/>
                <a:ea typeface="Arial"/>
                <a:cs typeface="Arial"/>
                <a:sym typeface="Arial"/>
              </a:rPr>
              <a:t>Mozambicului</a:t>
            </a:r>
            <a:r>
              <a:rPr lang="fr-FR" sz="1100" dirty="0">
                <a:latin typeface="Arial"/>
                <a:ea typeface="Arial"/>
                <a:cs typeface="Arial"/>
                <a:sym typeface="Arial"/>
              </a:rPr>
              <a:t> </a:t>
            </a:r>
            <a:r>
              <a:rPr lang="fr-FR" sz="1100" dirty="0" err="1">
                <a:latin typeface="Arial"/>
                <a:ea typeface="Arial"/>
                <a:cs typeface="Arial"/>
                <a:sym typeface="Arial"/>
              </a:rPr>
              <a:t>sau</a:t>
            </a:r>
            <a:r>
              <a:rPr lang="fr-FR" sz="1100" dirty="0">
                <a:latin typeface="Arial"/>
                <a:ea typeface="Arial"/>
                <a:cs typeface="Arial"/>
                <a:sym typeface="Arial"/>
              </a:rPr>
              <a:t> al </a:t>
            </a:r>
            <a:r>
              <a:rPr lang="fr-FR" sz="1100" dirty="0" err="1">
                <a:latin typeface="Arial"/>
                <a:ea typeface="Arial"/>
                <a:cs typeface="Arial"/>
                <a:sym typeface="Arial"/>
              </a:rPr>
              <a:t>țărilor</a:t>
            </a:r>
            <a:r>
              <a:rPr lang="fr-FR" sz="1100" dirty="0">
                <a:latin typeface="Arial"/>
                <a:ea typeface="Arial"/>
                <a:cs typeface="Arial"/>
                <a:sym typeface="Arial"/>
              </a:rPr>
              <a:t> </a:t>
            </a:r>
            <a:r>
              <a:rPr lang="fr-FR" sz="1100" dirty="0" err="1">
                <a:latin typeface="Arial"/>
                <a:ea typeface="Arial"/>
                <a:cs typeface="Arial"/>
                <a:sym typeface="Arial"/>
              </a:rPr>
              <a:t>din</a:t>
            </a:r>
            <a:r>
              <a:rPr lang="fr-FR" sz="1100" dirty="0">
                <a:latin typeface="Arial"/>
                <a:ea typeface="Arial"/>
                <a:cs typeface="Arial"/>
                <a:sym typeface="Arial"/>
              </a:rPr>
              <a:t> America </a:t>
            </a:r>
            <a:r>
              <a:rPr lang="fr-FR" sz="1100" dirty="0" err="1">
                <a:latin typeface="Arial"/>
                <a:ea typeface="Arial"/>
                <a:cs typeface="Arial"/>
                <a:sym typeface="Arial"/>
              </a:rPr>
              <a:t>Centrală</a:t>
            </a:r>
            <a:r>
              <a:rPr lang="fr-FR" sz="1100" dirty="0">
                <a:latin typeface="Arial"/>
                <a:ea typeface="Arial"/>
                <a:cs typeface="Arial"/>
                <a:sym typeface="Arial"/>
              </a:rPr>
              <a:t>, care au o </a:t>
            </a:r>
            <a:r>
              <a:rPr lang="fr-FR" sz="1100" dirty="0" err="1">
                <a:latin typeface="Arial"/>
                <a:ea typeface="Arial"/>
                <a:cs typeface="Arial"/>
                <a:sym typeface="Arial"/>
              </a:rPr>
              <a:t>contribuție</a:t>
            </a:r>
            <a:r>
              <a:rPr lang="fr-FR" sz="1100" dirty="0">
                <a:latin typeface="Arial"/>
                <a:ea typeface="Arial"/>
                <a:cs typeface="Arial"/>
                <a:sym typeface="Arial"/>
              </a:rPr>
              <a:t> </a:t>
            </a:r>
            <a:r>
              <a:rPr lang="fr-FR" sz="1100" dirty="0" err="1">
                <a:latin typeface="Arial"/>
                <a:ea typeface="Arial"/>
                <a:cs typeface="Arial"/>
                <a:sym typeface="Arial"/>
              </a:rPr>
              <a:t>reziduală</a:t>
            </a:r>
            <a:r>
              <a:rPr lang="fr-FR" sz="1100" dirty="0">
                <a:latin typeface="Arial"/>
                <a:ea typeface="Arial"/>
                <a:cs typeface="Arial"/>
                <a:sym typeface="Arial"/>
              </a:rPr>
              <a:t> la </a:t>
            </a:r>
            <a:r>
              <a:rPr lang="fr-FR" sz="1100" dirty="0" err="1">
                <a:latin typeface="Arial"/>
                <a:ea typeface="Arial"/>
                <a:cs typeface="Arial"/>
                <a:sym typeface="Arial"/>
              </a:rPr>
              <a:t>emisiile</a:t>
            </a:r>
            <a:r>
              <a:rPr lang="fr-FR" sz="1100" dirty="0">
                <a:latin typeface="Arial"/>
                <a:ea typeface="Arial"/>
                <a:cs typeface="Arial"/>
                <a:sym typeface="Arial"/>
              </a:rPr>
              <a:t> de </a:t>
            </a:r>
            <a:r>
              <a:rPr lang="fr-FR" sz="1100" dirty="0" err="1">
                <a:latin typeface="Arial"/>
                <a:ea typeface="Arial"/>
                <a:cs typeface="Arial"/>
                <a:sym typeface="Arial"/>
              </a:rPr>
              <a:t>carbon</a:t>
            </a:r>
            <a:r>
              <a:rPr lang="fr-FR" sz="1100" dirty="0">
                <a:latin typeface="Arial"/>
                <a:ea typeface="Arial"/>
                <a:cs typeface="Arial"/>
                <a:sym typeface="Arial"/>
              </a:rPr>
              <a:t>, dar care </a:t>
            </a:r>
            <a:r>
              <a:rPr lang="fr-FR" sz="1100" dirty="0" err="1">
                <a:latin typeface="Arial"/>
                <a:ea typeface="Arial"/>
                <a:cs typeface="Arial"/>
                <a:sym typeface="Arial"/>
              </a:rPr>
              <a:t>sunt</a:t>
            </a:r>
            <a:r>
              <a:rPr lang="fr-FR" sz="1100" dirty="0">
                <a:latin typeface="Arial"/>
                <a:ea typeface="Arial"/>
                <a:cs typeface="Arial"/>
                <a:sym typeface="Arial"/>
              </a:rPr>
              <a:t> </a:t>
            </a:r>
            <a:r>
              <a:rPr lang="fr-FR" sz="1100" dirty="0" err="1">
                <a:latin typeface="Arial"/>
                <a:ea typeface="Arial"/>
                <a:cs typeface="Arial"/>
                <a:sym typeface="Arial"/>
              </a:rPr>
              <a:t>unele</a:t>
            </a:r>
            <a:r>
              <a:rPr lang="fr-FR" sz="1100" dirty="0">
                <a:latin typeface="Arial"/>
                <a:ea typeface="Arial"/>
                <a:cs typeface="Arial"/>
                <a:sym typeface="Arial"/>
              </a:rPr>
              <a:t> </a:t>
            </a:r>
            <a:r>
              <a:rPr lang="fr-FR" sz="1100" dirty="0" err="1">
                <a:latin typeface="Arial"/>
                <a:ea typeface="Arial"/>
                <a:cs typeface="Arial"/>
                <a:sym typeface="Arial"/>
              </a:rPr>
              <a:t>dintre</a:t>
            </a:r>
            <a:r>
              <a:rPr lang="fr-FR" sz="1100" dirty="0">
                <a:latin typeface="Arial"/>
                <a:ea typeface="Arial"/>
                <a:cs typeface="Arial"/>
                <a:sym typeface="Arial"/>
              </a:rPr>
              <a:t> </a:t>
            </a:r>
            <a:r>
              <a:rPr lang="fr-FR" sz="1100" dirty="0" err="1">
                <a:latin typeface="Arial"/>
                <a:ea typeface="Arial"/>
                <a:cs typeface="Arial"/>
                <a:sym typeface="Arial"/>
              </a:rPr>
              <a:t>cele</a:t>
            </a:r>
            <a:r>
              <a:rPr lang="fr-FR" sz="1100" dirty="0">
                <a:latin typeface="Arial"/>
                <a:ea typeface="Arial"/>
                <a:cs typeface="Arial"/>
                <a:sym typeface="Arial"/>
              </a:rPr>
              <a:t> mai </a:t>
            </a:r>
            <a:r>
              <a:rPr lang="fr-FR" sz="1100" dirty="0" err="1">
                <a:latin typeface="Arial"/>
                <a:ea typeface="Arial"/>
                <a:cs typeface="Arial"/>
                <a:sym typeface="Arial"/>
              </a:rPr>
              <a:t>vulnerabile</a:t>
            </a:r>
            <a:r>
              <a:rPr lang="fr-FR" sz="1100" dirty="0">
                <a:latin typeface="Arial"/>
                <a:ea typeface="Arial"/>
                <a:cs typeface="Arial"/>
                <a:sym typeface="Arial"/>
              </a:rPr>
              <a:t> la </a:t>
            </a:r>
            <a:r>
              <a:rPr lang="fr-FR" sz="1100" dirty="0" err="1">
                <a:latin typeface="Arial"/>
                <a:ea typeface="Arial"/>
                <a:cs typeface="Arial"/>
                <a:sym typeface="Arial"/>
              </a:rPr>
              <a:t>schimbările</a:t>
            </a:r>
            <a:r>
              <a:rPr lang="fr-FR" sz="1100" dirty="0">
                <a:latin typeface="Arial"/>
                <a:ea typeface="Arial"/>
                <a:cs typeface="Arial"/>
                <a:sym typeface="Arial"/>
              </a:rPr>
              <a:t> </a:t>
            </a:r>
            <a:r>
              <a:rPr lang="fr-FR" sz="1100" dirty="0" err="1">
                <a:latin typeface="Arial"/>
                <a:ea typeface="Arial"/>
                <a:cs typeface="Arial"/>
                <a:sym typeface="Arial"/>
              </a:rPr>
              <a:t>climatice</a:t>
            </a:r>
            <a:r>
              <a:rPr lang="fr-FR" sz="1100" dirty="0">
                <a:latin typeface="Arial"/>
                <a:ea typeface="Arial"/>
                <a:cs typeface="Arial"/>
                <a:sym typeface="Arial"/>
              </a:rPr>
              <a:t>. </a:t>
            </a:r>
            <a:r>
              <a:rPr lang="fr-FR" sz="1100" dirty="0" err="1">
                <a:latin typeface="Arial"/>
                <a:ea typeface="Arial"/>
                <a:cs typeface="Arial"/>
                <a:sym typeface="Arial"/>
              </a:rPr>
              <a:t>Scoate</a:t>
            </a:r>
            <a:r>
              <a:rPr lang="fr-FR" sz="1100" dirty="0">
                <a:latin typeface="Arial"/>
                <a:ea typeface="Arial"/>
                <a:cs typeface="Arial"/>
                <a:sym typeface="Arial"/>
              </a:rPr>
              <a:t> </a:t>
            </a:r>
            <a:r>
              <a:rPr lang="fr-FR" sz="1100" dirty="0" err="1">
                <a:latin typeface="Arial"/>
                <a:ea typeface="Arial"/>
                <a:cs typeface="Arial"/>
                <a:sym typeface="Arial"/>
              </a:rPr>
              <a:t>în</a:t>
            </a:r>
            <a:r>
              <a:rPr lang="fr-FR" sz="1100" dirty="0">
                <a:latin typeface="Arial"/>
                <a:ea typeface="Arial"/>
                <a:cs typeface="Arial"/>
                <a:sym typeface="Arial"/>
              </a:rPr>
              <a:t> </a:t>
            </a:r>
            <a:r>
              <a:rPr lang="fr-FR" sz="1100" dirty="0" err="1">
                <a:latin typeface="Arial"/>
                <a:ea typeface="Arial"/>
                <a:cs typeface="Arial"/>
                <a:sym typeface="Arial"/>
              </a:rPr>
              <a:t>evidență</a:t>
            </a:r>
            <a:r>
              <a:rPr lang="fr-FR" sz="1100" dirty="0">
                <a:latin typeface="Arial"/>
                <a:ea typeface="Arial"/>
                <a:cs typeface="Arial"/>
                <a:sym typeface="Arial"/>
              </a:rPr>
              <a:t> </a:t>
            </a:r>
            <a:r>
              <a:rPr lang="fr-FR" sz="1100" dirty="0" err="1">
                <a:latin typeface="Arial"/>
                <a:ea typeface="Arial"/>
                <a:cs typeface="Arial"/>
                <a:sym typeface="Arial"/>
              </a:rPr>
              <a:t>disparitățile</a:t>
            </a:r>
            <a:r>
              <a:rPr lang="fr-FR" sz="1100" dirty="0">
                <a:latin typeface="Arial"/>
                <a:ea typeface="Arial"/>
                <a:cs typeface="Arial"/>
                <a:sym typeface="Arial"/>
              </a:rPr>
              <a:t> </a:t>
            </a:r>
            <a:r>
              <a:rPr lang="fr-FR" sz="1100" dirty="0" err="1">
                <a:latin typeface="Arial"/>
                <a:ea typeface="Arial"/>
                <a:cs typeface="Arial"/>
                <a:sym typeface="Arial"/>
              </a:rPr>
              <a:t>și</a:t>
            </a:r>
            <a:r>
              <a:rPr lang="fr-FR" sz="1100" dirty="0">
                <a:latin typeface="Arial"/>
                <a:ea typeface="Arial"/>
                <a:cs typeface="Arial"/>
                <a:sym typeface="Arial"/>
              </a:rPr>
              <a:t> </a:t>
            </a:r>
            <a:r>
              <a:rPr lang="fr-FR" sz="1100" dirty="0" err="1">
                <a:latin typeface="Arial"/>
                <a:ea typeface="Arial"/>
                <a:cs typeface="Arial"/>
                <a:sym typeface="Arial"/>
              </a:rPr>
              <a:t>inegalitățile</a:t>
            </a:r>
            <a:r>
              <a:rPr lang="fr-FR" sz="1100" dirty="0">
                <a:latin typeface="Arial"/>
                <a:ea typeface="Arial"/>
                <a:cs typeface="Arial"/>
                <a:sym typeface="Arial"/>
              </a:rPr>
              <a:t> </a:t>
            </a:r>
            <a:r>
              <a:rPr lang="fr-FR" sz="1100" dirty="0" err="1">
                <a:latin typeface="Arial"/>
                <a:ea typeface="Arial"/>
                <a:cs typeface="Arial"/>
                <a:sym typeface="Arial"/>
              </a:rPr>
              <a:t>dintre</a:t>
            </a:r>
            <a:r>
              <a:rPr lang="fr-FR" sz="1100" dirty="0">
                <a:latin typeface="Arial"/>
                <a:ea typeface="Arial"/>
                <a:cs typeface="Arial"/>
                <a:sym typeface="Arial"/>
              </a:rPr>
              <a:t> </a:t>
            </a:r>
            <a:r>
              <a:rPr lang="fr-FR" sz="1100" dirty="0" err="1">
                <a:latin typeface="Arial"/>
                <a:ea typeface="Arial"/>
                <a:cs typeface="Arial"/>
                <a:sym typeface="Arial"/>
              </a:rPr>
              <a:t>cei</a:t>
            </a:r>
            <a:r>
              <a:rPr lang="fr-FR" sz="1100" dirty="0">
                <a:latin typeface="Arial"/>
                <a:ea typeface="Arial"/>
                <a:cs typeface="Arial"/>
                <a:sym typeface="Arial"/>
              </a:rPr>
              <a:t> mai </a:t>
            </a:r>
            <a:r>
              <a:rPr lang="fr-FR" sz="1100" dirty="0" err="1">
                <a:latin typeface="Arial"/>
                <a:ea typeface="Arial"/>
                <a:cs typeface="Arial"/>
                <a:sym typeface="Arial"/>
              </a:rPr>
              <a:t>importanți</a:t>
            </a:r>
            <a:r>
              <a:rPr lang="fr-FR" sz="1100" dirty="0">
                <a:latin typeface="Arial"/>
                <a:ea typeface="Arial"/>
                <a:cs typeface="Arial"/>
                <a:sym typeface="Arial"/>
              </a:rPr>
              <a:t> </a:t>
            </a:r>
            <a:r>
              <a:rPr lang="fr-FR" sz="1100" dirty="0" err="1">
                <a:latin typeface="Arial"/>
                <a:ea typeface="Arial"/>
                <a:cs typeface="Arial"/>
                <a:sym typeface="Arial"/>
              </a:rPr>
              <a:t>factori</a:t>
            </a:r>
            <a:r>
              <a:rPr lang="fr-FR" sz="1100" dirty="0">
                <a:latin typeface="Arial"/>
                <a:ea typeface="Arial"/>
                <a:cs typeface="Arial"/>
                <a:sym typeface="Arial"/>
              </a:rPr>
              <a:t> care </a:t>
            </a:r>
            <a:r>
              <a:rPr lang="fr-FR" sz="1100" dirty="0" err="1">
                <a:latin typeface="Arial"/>
                <a:ea typeface="Arial"/>
                <a:cs typeface="Arial"/>
                <a:sym typeface="Arial"/>
              </a:rPr>
              <a:t>provoacă</a:t>
            </a:r>
            <a:r>
              <a:rPr lang="fr-FR" sz="1100" dirty="0">
                <a:latin typeface="Arial"/>
                <a:ea typeface="Arial"/>
                <a:cs typeface="Arial"/>
                <a:sym typeface="Arial"/>
              </a:rPr>
              <a:t> </a:t>
            </a:r>
            <a:r>
              <a:rPr lang="fr-FR" sz="1100" dirty="0" err="1">
                <a:latin typeface="Arial"/>
                <a:ea typeface="Arial"/>
                <a:cs typeface="Arial"/>
                <a:sym typeface="Arial"/>
              </a:rPr>
              <a:t>criza</a:t>
            </a:r>
            <a:r>
              <a:rPr lang="fr-FR" sz="1100" dirty="0">
                <a:latin typeface="Arial"/>
                <a:ea typeface="Arial"/>
                <a:cs typeface="Arial"/>
                <a:sym typeface="Arial"/>
              </a:rPr>
              <a:t> </a:t>
            </a:r>
            <a:r>
              <a:rPr lang="fr-FR" sz="1100" dirty="0" err="1">
                <a:latin typeface="Arial"/>
                <a:ea typeface="Arial"/>
                <a:cs typeface="Arial"/>
                <a:sym typeface="Arial"/>
              </a:rPr>
              <a:t>climatică</a:t>
            </a:r>
            <a:r>
              <a:rPr lang="fr-FR" sz="1100" dirty="0">
                <a:latin typeface="Arial"/>
                <a:ea typeface="Arial"/>
                <a:cs typeface="Arial"/>
                <a:sym typeface="Arial"/>
              </a:rPr>
              <a:t> </a:t>
            </a:r>
            <a:r>
              <a:rPr lang="fr-FR" sz="1100" dirty="0" err="1">
                <a:latin typeface="Arial"/>
                <a:ea typeface="Arial"/>
                <a:cs typeface="Arial"/>
                <a:sym typeface="Arial"/>
              </a:rPr>
              <a:t>și</a:t>
            </a:r>
            <a:r>
              <a:rPr lang="fr-FR" sz="1100" dirty="0">
                <a:latin typeface="Arial"/>
                <a:ea typeface="Arial"/>
                <a:cs typeface="Arial"/>
                <a:sym typeface="Arial"/>
              </a:rPr>
              <a:t> </a:t>
            </a:r>
            <a:r>
              <a:rPr lang="fr-FR" sz="1100" dirty="0" err="1">
                <a:latin typeface="Arial"/>
                <a:ea typeface="Arial"/>
                <a:cs typeface="Arial"/>
                <a:sym typeface="Arial"/>
              </a:rPr>
              <a:t>cei</a:t>
            </a:r>
            <a:r>
              <a:rPr lang="fr-FR" sz="1100" dirty="0">
                <a:latin typeface="Arial"/>
                <a:ea typeface="Arial"/>
                <a:cs typeface="Arial"/>
                <a:sym typeface="Arial"/>
              </a:rPr>
              <a:t> care au </a:t>
            </a:r>
            <a:r>
              <a:rPr lang="fr-FR" sz="1100" dirty="0" err="1">
                <a:latin typeface="Arial"/>
                <a:ea typeface="Arial"/>
                <a:cs typeface="Arial"/>
                <a:sym typeface="Arial"/>
              </a:rPr>
              <a:t>contribuit</a:t>
            </a:r>
            <a:r>
              <a:rPr lang="fr-FR" sz="1100" dirty="0">
                <a:latin typeface="Arial"/>
                <a:ea typeface="Arial"/>
                <a:cs typeface="Arial"/>
                <a:sym typeface="Arial"/>
              </a:rPr>
              <a:t> </a:t>
            </a:r>
            <a:r>
              <a:rPr lang="fr-FR" sz="1100" dirty="0" err="1">
                <a:latin typeface="Arial"/>
                <a:ea typeface="Arial"/>
                <a:cs typeface="Arial"/>
                <a:sym typeface="Arial"/>
              </a:rPr>
              <a:t>cel</a:t>
            </a:r>
            <a:r>
              <a:rPr lang="fr-FR" sz="1100" dirty="0">
                <a:latin typeface="Arial"/>
                <a:ea typeface="Arial"/>
                <a:cs typeface="Arial"/>
                <a:sym typeface="Arial"/>
              </a:rPr>
              <a:t> mai </a:t>
            </a:r>
            <a:r>
              <a:rPr lang="fr-FR" sz="1100" dirty="0" err="1">
                <a:latin typeface="Arial"/>
                <a:ea typeface="Arial"/>
                <a:cs typeface="Arial"/>
                <a:sym typeface="Arial"/>
              </a:rPr>
              <a:t>puțin</a:t>
            </a:r>
            <a:r>
              <a:rPr lang="fr-FR" sz="1100" dirty="0">
                <a:latin typeface="Arial"/>
                <a:ea typeface="Arial"/>
                <a:cs typeface="Arial"/>
                <a:sym typeface="Arial"/>
              </a:rPr>
              <a:t>, dar care, </a:t>
            </a:r>
            <a:r>
              <a:rPr lang="fr-FR" sz="1100" dirty="0" err="1">
                <a:latin typeface="Arial"/>
                <a:ea typeface="Arial"/>
                <a:cs typeface="Arial"/>
                <a:sym typeface="Arial"/>
              </a:rPr>
              <a:t>cu</a:t>
            </a:r>
            <a:r>
              <a:rPr lang="fr-FR" sz="1100" dirty="0">
                <a:latin typeface="Arial"/>
                <a:ea typeface="Arial"/>
                <a:cs typeface="Arial"/>
                <a:sym typeface="Arial"/>
              </a:rPr>
              <a:t> </a:t>
            </a:r>
            <a:r>
              <a:rPr lang="fr-FR" sz="1100" dirty="0" err="1">
                <a:latin typeface="Arial"/>
                <a:ea typeface="Arial"/>
                <a:cs typeface="Arial"/>
                <a:sym typeface="Arial"/>
              </a:rPr>
              <a:t>toate</a:t>
            </a:r>
            <a:r>
              <a:rPr lang="fr-FR" sz="1100" dirty="0">
                <a:latin typeface="Arial"/>
                <a:ea typeface="Arial"/>
                <a:cs typeface="Arial"/>
                <a:sym typeface="Arial"/>
              </a:rPr>
              <a:t> </a:t>
            </a:r>
            <a:r>
              <a:rPr lang="fr-FR" sz="1100" dirty="0" err="1">
                <a:latin typeface="Arial"/>
                <a:ea typeface="Arial"/>
                <a:cs typeface="Arial"/>
                <a:sym typeface="Arial"/>
              </a:rPr>
              <a:t>acestea</a:t>
            </a:r>
            <a:r>
              <a:rPr lang="fr-FR" sz="1100" dirty="0">
                <a:latin typeface="Arial"/>
                <a:ea typeface="Arial"/>
                <a:cs typeface="Arial"/>
                <a:sym typeface="Arial"/>
              </a:rPr>
              <a:t>, </a:t>
            </a:r>
            <a:r>
              <a:rPr lang="fr-FR" sz="1100" dirty="0" err="1">
                <a:latin typeface="Arial"/>
                <a:ea typeface="Arial"/>
                <a:cs typeface="Arial"/>
                <a:sym typeface="Arial"/>
              </a:rPr>
              <a:t>suferă</a:t>
            </a:r>
            <a:r>
              <a:rPr lang="fr-FR" sz="1100" dirty="0">
                <a:latin typeface="Arial"/>
                <a:ea typeface="Arial"/>
                <a:cs typeface="Arial"/>
                <a:sym typeface="Arial"/>
              </a:rPr>
              <a:t> </a:t>
            </a:r>
            <a:r>
              <a:rPr lang="fr-FR" sz="1100" dirty="0" err="1">
                <a:latin typeface="Arial"/>
                <a:ea typeface="Arial"/>
                <a:cs typeface="Arial"/>
                <a:sym typeface="Arial"/>
              </a:rPr>
              <a:t>consecințele</a:t>
            </a:r>
            <a:r>
              <a:rPr lang="fr-FR" sz="1100" dirty="0">
                <a:latin typeface="Arial"/>
                <a:ea typeface="Arial"/>
                <a:cs typeface="Arial"/>
                <a:sym typeface="Arial"/>
              </a:rPr>
              <a:t> </a:t>
            </a:r>
            <a:r>
              <a:rPr lang="fr-FR" sz="1100" dirty="0" err="1">
                <a:latin typeface="Arial"/>
                <a:ea typeface="Arial"/>
                <a:cs typeface="Arial"/>
                <a:sym typeface="Arial"/>
              </a:rPr>
              <a:t>și</a:t>
            </a:r>
            <a:r>
              <a:rPr lang="fr-FR" sz="1100" dirty="0">
                <a:latin typeface="Arial"/>
                <a:ea typeface="Arial"/>
                <a:cs typeface="Arial"/>
                <a:sym typeface="Arial"/>
              </a:rPr>
              <a:t> au </a:t>
            </a:r>
            <a:r>
              <a:rPr lang="fr-FR" sz="1100" dirty="0" err="1">
                <a:latin typeface="Arial"/>
                <a:ea typeface="Arial"/>
                <a:cs typeface="Arial"/>
                <a:sym typeface="Arial"/>
              </a:rPr>
              <a:t>adesea</a:t>
            </a:r>
            <a:r>
              <a:rPr lang="fr-FR" sz="1100" dirty="0">
                <a:latin typeface="Arial"/>
                <a:ea typeface="Arial"/>
                <a:cs typeface="Arial"/>
                <a:sym typeface="Arial"/>
              </a:rPr>
              <a:t> o </a:t>
            </a:r>
            <a:r>
              <a:rPr lang="fr-FR" sz="1100" dirty="0" err="1">
                <a:latin typeface="Arial"/>
                <a:ea typeface="Arial"/>
                <a:cs typeface="Arial"/>
                <a:sym typeface="Arial"/>
              </a:rPr>
              <a:t>capacitate</a:t>
            </a:r>
            <a:r>
              <a:rPr lang="fr-FR" sz="1100" dirty="0">
                <a:latin typeface="Arial"/>
                <a:ea typeface="Arial"/>
                <a:cs typeface="Arial"/>
                <a:sym typeface="Arial"/>
              </a:rPr>
              <a:t> </a:t>
            </a:r>
            <a:r>
              <a:rPr lang="fr-FR" sz="1100" dirty="0" err="1">
                <a:latin typeface="Arial"/>
                <a:ea typeface="Arial"/>
                <a:cs typeface="Arial"/>
                <a:sym typeface="Arial"/>
              </a:rPr>
              <a:t>economică</a:t>
            </a:r>
            <a:r>
              <a:rPr lang="fr-FR" sz="1100" dirty="0">
                <a:latin typeface="Arial"/>
                <a:ea typeface="Arial"/>
                <a:cs typeface="Arial"/>
                <a:sym typeface="Arial"/>
              </a:rPr>
              <a:t> mai </a:t>
            </a:r>
            <a:r>
              <a:rPr lang="fr-FR" sz="1100" dirty="0" err="1">
                <a:latin typeface="Arial"/>
                <a:ea typeface="Arial"/>
                <a:cs typeface="Arial"/>
                <a:sym typeface="Arial"/>
              </a:rPr>
              <a:t>redusă</a:t>
            </a:r>
            <a:r>
              <a:rPr lang="fr-FR" sz="1100" dirty="0">
                <a:latin typeface="Arial"/>
                <a:ea typeface="Arial"/>
                <a:cs typeface="Arial"/>
                <a:sym typeface="Arial"/>
              </a:rPr>
              <a:t> de a </a:t>
            </a:r>
            <a:r>
              <a:rPr lang="fr-FR" sz="1100" dirty="0" err="1">
                <a:latin typeface="Arial"/>
                <a:ea typeface="Arial"/>
                <a:cs typeface="Arial"/>
                <a:sym typeface="Arial"/>
              </a:rPr>
              <a:t>reacționa</a:t>
            </a:r>
            <a:r>
              <a:rPr lang="fr-FR" sz="1100" dirty="0">
                <a:latin typeface="Arial"/>
                <a:ea typeface="Arial"/>
                <a:cs typeface="Arial"/>
                <a:sym typeface="Arial"/>
              </a:rPr>
              <a:t> la </a:t>
            </a:r>
            <a:r>
              <a:rPr lang="fr-FR" sz="1100" dirty="0" err="1">
                <a:latin typeface="Arial"/>
                <a:ea typeface="Arial"/>
                <a:cs typeface="Arial"/>
                <a:sym typeface="Arial"/>
              </a:rPr>
              <a:t>fenomenele</a:t>
            </a:r>
            <a:r>
              <a:rPr lang="fr-FR" sz="1100" dirty="0">
                <a:latin typeface="Arial"/>
                <a:ea typeface="Arial"/>
                <a:cs typeface="Arial"/>
                <a:sym typeface="Arial"/>
              </a:rPr>
              <a:t> </a:t>
            </a:r>
            <a:r>
              <a:rPr lang="fr-FR" sz="1100" dirty="0" err="1">
                <a:latin typeface="Arial"/>
                <a:ea typeface="Arial"/>
                <a:cs typeface="Arial"/>
                <a:sym typeface="Arial"/>
              </a:rPr>
              <a:t>meteorologice</a:t>
            </a:r>
            <a:r>
              <a:rPr lang="fr-FR" sz="1100" dirty="0">
                <a:latin typeface="Arial"/>
                <a:ea typeface="Arial"/>
                <a:cs typeface="Arial"/>
                <a:sym typeface="Arial"/>
              </a:rPr>
              <a:t> </a:t>
            </a:r>
            <a:r>
              <a:rPr lang="fr-FR" sz="1100" dirty="0" err="1">
                <a:latin typeface="Arial"/>
                <a:ea typeface="Arial"/>
                <a:cs typeface="Arial"/>
                <a:sym typeface="Arial"/>
              </a:rPr>
              <a:t>extreme</a:t>
            </a:r>
            <a:r>
              <a:rPr lang="fr-FR" sz="1100" dirty="0">
                <a:latin typeface="Arial"/>
                <a:ea typeface="Arial"/>
                <a:cs typeface="Arial"/>
                <a:sym typeface="Arial"/>
              </a:rPr>
              <a:t>.</a:t>
            </a:r>
            <a:endParaRPr dirty="0"/>
          </a:p>
        </p:txBody>
      </p:sp>
      <p:sp>
        <p:nvSpPr>
          <p:cNvPr id="408" name="Google Shape;408;gfb220090b4_0_3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fb220090b4_0_259: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err="1">
                <a:latin typeface="Arial"/>
                <a:ea typeface="Arial"/>
                <a:cs typeface="Arial"/>
                <a:sym typeface="Arial"/>
              </a:rPr>
              <a:t>Să</a:t>
            </a:r>
            <a:r>
              <a:rPr lang="fr-FR" sz="1100" dirty="0">
                <a:latin typeface="Arial"/>
                <a:ea typeface="Arial"/>
                <a:cs typeface="Arial"/>
                <a:sym typeface="Arial"/>
              </a:rPr>
              <a:t> </a:t>
            </a:r>
            <a:r>
              <a:rPr lang="fr-FR" sz="1100" dirty="0" err="1">
                <a:latin typeface="Arial"/>
                <a:ea typeface="Arial"/>
                <a:cs typeface="Arial"/>
                <a:sym typeface="Arial"/>
              </a:rPr>
              <a:t>restrângem</a:t>
            </a:r>
            <a:r>
              <a:rPr lang="fr-FR" sz="1100" dirty="0">
                <a:latin typeface="Arial"/>
                <a:ea typeface="Arial"/>
                <a:cs typeface="Arial"/>
                <a:sym typeface="Arial"/>
              </a:rPr>
              <a:t> </a:t>
            </a:r>
            <a:r>
              <a:rPr lang="fr-FR" sz="1100" dirty="0" err="1">
                <a:latin typeface="Arial"/>
                <a:ea typeface="Arial"/>
                <a:cs typeface="Arial"/>
                <a:sym typeface="Arial"/>
              </a:rPr>
              <a:t>domeniul</a:t>
            </a:r>
            <a:r>
              <a:rPr lang="fr-FR" sz="1100" dirty="0">
                <a:latin typeface="Arial"/>
                <a:ea typeface="Arial"/>
                <a:cs typeface="Arial"/>
                <a:sym typeface="Arial"/>
              </a:rPr>
              <a:t> de </a:t>
            </a:r>
            <a:r>
              <a:rPr lang="fr-FR" sz="1100" dirty="0" err="1">
                <a:latin typeface="Arial"/>
                <a:ea typeface="Arial"/>
                <a:cs typeface="Arial"/>
                <a:sym typeface="Arial"/>
              </a:rPr>
              <a:t>aplicare</a:t>
            </a:r>
            <a:r>
              <a:rPr lang="fr-FR" sz="1100" dirty="0">
                <a:latin typeface="Arial"/>
                <a:ea typeface="Arial"/>
                <a:cs typeface="Arial"/>
                <a:sym typeface="Arial"/>
              </a:rPr>
              <a:t> </a:t>
            </a:r>
            <a:r>
              <a:rPr lang="fr-FR" sz="1100" dirty="0" err="1">
                <a:latin typeface="Arial"/>
                <a:ea typeface="Arial"/>
                <a:cs typeface="Arial"/>
                <a:sym typeface="Arial"/>
              </a:rPr>
              <a:t>și</a:t>
            </a:r>
            <a:r>
              <a:rPr lang="fr-FR" sz="1100" dirty="0">
                <a:latin typeface="Arial"/>
                <a:ea typeface="Arial"/>
                <a:cs typeface="Arial"/>
                <a:sym typeface="Arial"/>
              </a:rPr>
              <a:t> </a:t>
            </a:r>
            <a:r>
              <a:rPr lang="fr-FR" sz="1100" dirty="0" err="1">
                <a:latin typeface="Arial"/>
                <a:ea typeface="Arial"/>
                <a:cs typeface="Arial"/>
                <a:sym typeface="Arial"/>
              </a:rPr>
              <a:t>să</a:t>
            </a:r>
            <a:r>
              <a:rPr lang="fr-FR" sz="1100" dirty="0">
                <a:latin typeface="Arial"/>
                <a:ea typeface="Arial"/>
                <a:cs typeface="Arial"/>
                <a:sym typeface="Arial"/>
              </a:rPr>
              <a:t> </a:t>
            </a:r>
            <a:r>
              <a:rPr lang="fr-FR" sz="1100" dirty="0" err="1">
                <a:latin typeface="Arial"/>
                <a:ea typeface="Arial"/>
                <a:cs typeface="Arial"/>
                <a:sym typeface="Arial"/>
              </a:rPr>
              <a:t>analizăm</a:t>
            </a:r>
            <a:r>
              <a:rPr lang="fr-FR" sz="1100" dirty="0">
                <a:latin typeface="Arial"/>
                <a:ea typeface="Arial"/>
                <a:cs typeface="Arial"/>
                <a:sym typeface="Arial"/>
              </a:rPr>
              <a:t> </a:t>
            </a:r>
            <a:r>
              <a:rPr lang="fr-FR" sz="1100" dirty="0" err="1">
                <a:latin typeface="Arial"/>
                <a:ea typeface="Arial"/>
                <a:cs typeface="Arial"/>
                <a:sym typeface="Arial"/>
              </a:rPr>
              <a:t>emisiile</a:t>
            </a:r>
            <a:r>
              <a:rPr lang="fr-FR" sz="1100" dirty="0">
                <a:latin typeface="Arial"/>
                <a:ea typeface="Arial"/>
                <a:cs typeface="Arial"/>
                <a:sym typeface="Arial"/>
              </a:rPr>
              <a:t> </a:t>
            </a:r>
            <a:r>
              <a:rPr lang="fr-FR" sz="1100" dirty="0" err="1">
                <a:latin typeface="Arial"/>
                <a:ea typeface="Arial"/>
                <a:cs typeface="Arial"/>
                <a:sym typeface="Arial"/>
              </a:rPr>
              <a:t>în</a:t>
            </a:r>
            <a:r>
              <a:rPr lang="fr-FR" sz="1100" dirty="0">
                <a:latin typeface="Arial"/>
                <a:ea typeface="Arial"/>
                <a:cs typeface="Arial"/>
                <a:sym typeface="Arial"/>
              </a:rPr>
              <a:t> </a:t>
            </a:r>
            <a:r>
              <a:rPr lang="fr-FR" sz="1100" dirty="0" err="1">
                <a:latin typeface="Arial"/>
                <a:ea typeface="Arial"/>
                <a:cs typeface="Arial"/>
                <a:sym typeface="Arial"/>
              </a:rPr>
              <a:t>funcție</a:t>
            </a:r>
            <a:r>
              <a:rPr lang="fr-FR" sz="1100" dirty="0">
                <a:latin typeface="Arial"/>
                <a:ea typeface="Arial"/>
                <a:cs typeface="Arial"/>
                <a:sym typeface="Arial"/>
              </a:rPr>
              <a:t> de </a:t>
            </a:r>
            <a:r>
              <a:rPr lang="fr-FR" sz="1100" dirty="0" err="1">
                <a:latin typeface="Arial"/>
                <a:ea typeface="Arial"/>
                <a:cs typeface="Arial"/>
                <a:sym typeface="Arial"/>
              </a:rPr>
              <a:t>sursă</a:t>
            </a:r>
            <a:r>
              <a:rPr lang="fr-FR" sz="1100" dirty="0">
                <a:latin typeface="Arial"/>
                <a:ea typeface="Arial"/>
                <a:cs typeface="Arial"/>
                <a:sym typeface="Arial"/>
              </a:rPr>
              <a:t>. [</a:t>
            </a:r>
            <a:r>
              <a:rPr lang="fr-FR" sz="1100" dirty="0" err="1">
                <a:latin typeface="Arial"/>
                <a:ea typeface="Arial"/>
                <a:cs typeface="Arial"/>
                <a:sym typeface="Arial"/>
              </a:rPr>
              <a:t>Puteți</a:t>
            </a:r>
            <a:r>
              <a:rPr lang="fr-FR" sz="1100" dirty="0">
                <a:latin typeface="Arial"/>
                <a:ea typeface="Arial"/>
                <a:cs typeface="Arial"/>
                <a:sym typeface="Arial"/>
              </a:rPr>
              <a:t> </a:t>
            </a:r>
            <a:r>
              <a:rPr lang="fr-FR" sz="1100" dirty="0" err="1">
                <a:latin typeface="Arial"/>
                <a:ea typeface="Arial"/>
                <a:cs typeface="Arial"/>
                <a:sym typeface="Arial"/>
              </a:rPr>
              <a:t>cere</a:t>
            </a:r>
            <a:r>
              <a:rPr lang="fr-FR" sz="1100" dirty="0">
                <a:latin typeface="Arial"/>
                <a:ea typeface="Arial"/>
                <a:cs typeface="Arial"/>
                <a:sym typeface="Arial"/>
              </a:rPr>
              <a:t> </a:t>
            </a:r>
            <a:r>
              <a:rPr lang="fr-FR" sz="1100" dirty="0" err="1">
                <a:latin typeface="Arial"/>
                <a:ea typeface="Arial"/>
                <a:cs typeface="Arial"/>
                <a:sym typeface="Arial"/>
              </a:rPr>
              <a:t>publicului</a:t>
            </a:r>
            <a:r>
              <a:rPr lang="fr-FR" sz="1100" dirty="0">
                <a:latin typeface="Arial"/>
                <a:ea typeface="Arial"/>
                <a:cs typeface="Arial"/>
                <a:sym typeface="Arial"/>
              </a:rPr>
              <a:t> </a:t>
            </a:r>
            <a:r>
              <a:rPr lang="fr-FR" sz="1100" dirty="0" err="1">
                <a:latin typeface="Arial"/>
                <a:ea typeface="Arial"/>
                <a:cs typeface="Arial"/>
                <a:sym typeface="Arial"/>
              </a:rPr>
              <a:t>să</a:t>
            </a:r>
            <a:r>
              <a:rPr lang="fr-FR" sz="1100" dirty="0">
                <a:latin typeface="Arial"/>
                <a:ea typeface="Arial"/>
                <a:cs typeface="Arial"/>
                <a:sym typeface="Arial"/>
              </a:rPr>
              <a:t> </a:t>
            </a:r>
            <a:r>
              <a:rPr lang="fr-FR" sz="1100" dirty="0" err="1">
                <a:latin typeface="Arial"/>
                <a:ea typeface="Arial"/>
                <a:cs typeface="Arial"/>
                <a:sym typeface="Arial"/>
              </a:rPr>
              <a:t>reflecteze</a:t>
            </a:r>
            <a:r>
              <a:rPr lang="fr-FR" sz="1100" dirty="0">
                <a:latin typeface="Arial"/>
                <a:ea typeface="Arial"/>
                <a:cs typeface="Arial"/>
                <a:sym typeface="Arial"/>
              </a:rPr>
              <a:t> </a:t>
            </a:r>
            <a:r>
              <a:rPr lang="fr-FR" sz="1100" dirty="0" err="1">
                <a:latin typeface="Arial"/>
                <a:ea typeface="Arial"/>
                <a:cs typeface="Arial"/>
                <a:sym typeface="Arial"/>
              </a:rPr>
              <a:t>asupra</a:t>
            </a:r>
            <a:r>
              <a:rPr lang="fr-FR" sz="1100" dirty="0">
                <a:latin typeface="Arial"/>
                <a:ea typeface="Arial"/>
                <a:cs typeface="Arial"/>
                <a:sym typeface="Arial"/>
              </a:rPr>
              <a:t> </a:t>
            </a:r>
            <a:r>
              <a:rPr lang="fr-FR" sz="1100" dirty="0" err="1">
                <a:latin typeface="Arial"/>
                <a:ea typeface="Arial"/>
                <a:cs typeface="Arial"/>
                <a:sym typeface="Arial"/>
              </a:rPr>
              <a:t>principalelor</a:t>
            </a:r>
            <a:r>
              <a:rPr lang="fr-FR" sz="1100" dirty="0">
                <a:latin typeface="Arial"/>
                <a:ea typeface="Arial"/>
                <a:cs typeface="Arial"/>
                <a:sym typeface="Arial"/>
              </a:rPr>
              <a:t> </a:t>
            </a:r>
            <a:r>
              <a:rPr lang="fr-FR" sz="1100" dirty="0" err="1">
                <a:latin typeface="Arial"/>
                <a:ea typeface="Arial"/>
                <a:cs typeface="Arial"/>
                <a:sym typeface="Arial"/>
              </a:rPr>
              <a:t>surse</a:t>
            </a:r>
            <a:r>
              <a:rPr lang="fr-FR" sz="1100" dirty="0">
                <a:latin typeface="Arial"/>
                <a:ea typeface="Arial"/>
                <a:cs typeface="Arial"/>
                <a:sym typeface="Arial"/>
              </a:rPr>
              <a:t> </a:t>
            </a:r>
            <a:r>
              <a:rPr lang="fr-FR" sz="1100" dirty="0" err="1">
                <a:latin typeface="Arial"/>
                <a:ea typeface="Arial"/>
                <a:cs typeface="Arial"/>
                <a:sym typeface="Arial"/>
              </a:rPr>
              <a:t>și</a:t>
            </a:r>
            <a:r>
              <a:rPr lang="fr-FR" sz="1100" dirty="0">
                <a:latin typeface="Arial"/>
                <a:ea typeface="Arial"/>
                <a:cs typeface="Arial"/>
                <a:sym typeface="Arial"/>
              </a:rPr>
              <a:t> </a:t>
            </a:r>
            <a:r>
              <a:rPr lang="fr-FR" sz="1100" dirty="0" err="1">
                <a:latin typeface="Arial"/>
                <a:ea typeface="Arial"/>
                <a:cs typeface="Arial"/>
                <a:sym typeface="Arial"/>
              </a:rPr>
              <a:t>să</a:t>
            </a:r>
            <a:r>
              <a:rPr lang="fr-FR" sz="1100" dirty="0">
                <a:latin typeface="Arial"/>
                <a:ea typeface="Arial"/>
                <a:cs typeface="Arial"/>
                <a:sym typeface="Arial"/>
              </a:rPr>
              <a:t> </a:t>
            </a:r>
            <a:r>
              <a:rPr lang="fr-FR" sz="1100" dirty="0" err="1">
                <a:latin typeface="Arial"/>
                <a:ea typeface="Arial"/>
                <a:cs typeface="Arial"/>
                <a:sym typeface="Arial"/>
              </a:rPr>
              <a:t>creeze</a:t>
            </a:r>
            <a:r>
              <a:rPr lang="fr-FR" sz="1100" dirty="0">
                <a:latin typeface="Arial"/>
                <a:ea typeface="Arial"/>
                <a:cs typeface="Arial"/>
                <a:sym typeface="Arial"/>
              </a:rPr>
              <a:t> o </a:t>
            </a:r>
            <a:r>
              <a:rPr lang="fr-FR" sz="1100" dirty="0" err="1">
                <a:latin typeface="Arial"/>
                <a:ea typeface="Arial"/>
                <a:cs typeface="Arial"/>
                <a:sym typeface="Arial"/>
              </a:rPr>
              <a:t>hartă</a:t>
            </a:r>
            <a:r>
              <a:rPr lang="fr-FR" sz="1100" dirty="0">
                <a:latin typeface="Arial"/>
                <a:ea typeface="Arial"/>
                <a:cs typeface="Arial"/>
                <a:sym typeface="Arial"/>
              </a:rPr>
              <a:t> a </a:t>
            </a:r>
            <a:r>
              <a:rPr lang="fr-FR" sz="1100" dirty="0" err="1">
                <a:latin typeface="Arial"/>
                <a:ea typeface="Arial"/>
                <a:cs typeface="Arial"/>
                <a:sym typeface="Arial"/>
              </a:rPr>
              <a:t>cuvintelor</a:t>
            </a:r>
            <a:r>
              <a:rPr lang="fr-FR" sz="1100" dirty="0">
                <a:latin typeface="Arial"/>
                <a:ea typeface="Arial"/>
                <a:cs typeface="Arial"/>
                <a:sym typeface="Arial"/>
              </a:rPr>
              <a:t> </a:t>
            </a:r>
            <a:r>
              <a:rPr lang="fr-FR" sz="1100" dirty="0" err="1">
                <a:latin typeface="Arial"/>
                <a:ea typeface="Arial"/>
                <a:cs typeface="Arial"/>
                <a:sym typeface="Arial"/>
              </a:rPr>
              <a:t>folosind</a:t>
            </a:r>
            <a:r>
              <a:rPr lang="fr-FR" sz="1100" dirty="0">
                <a:latin typeface="Arial"/>
                <a:ea typeface="Arial"/>
                <a:cs typeface="Arial"/>
                <a:sym typeface="Arial"/>
              </a:rPr>
              <a:t> www.mentiminter.com]</a:t>
            </a:r>
            <a:endParaRPr dirty="0"/>
          </a:p>
        </p:txBody>
      </p:sp>
      <p:sp>
        <p:nvSpPr>
          <p:cNvPr id="415" name="Google Shape;415;gfb220090b4_0_259: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fb220090b4_0_264: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1" name="Google Shape;421;gfb220090b4_0_264: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i="1" dirty="0"/>
              <a:t>ID #3622.B - Can </a:t>
            </a:r>
            <a:r>
              <a:rPr lang="fr-FR" i="1" dirty="0" err="1"/>
              <a:t>be</a:t>
            </a:r>
            <a:r>
              <a:rPr lang="fr-FR" i="1" dirty="0"/>
              <a:t> </a:t>
            </a:r>
            <a:r>
              <a:rPr lang="fr-FR" i="1" dirty="0" err="1"/>
              <a:t>used</a:t>
            </a:r>
            <a:r>
              <a:rPr lang="fr-FR" i="1" dirty="0"/>
              <a:t> in </a:t>
            </a:r>
            <a:r>
              <a:rPr lang="fr-FR" i="1" dirty="0" err="1"/>
              <a:t>noncommercial</a:t>
            </a:r>
            <a:r>
              <a:rPr lang="fr-FR" i="1" dirty="0"/>
              <a:t> online and TV broadcasts of </a:t>
            </a:r>
            <a:r>
              <a:rPr lang="fr-FR" i="1" dirty="0" err="1"/>
              <a:t>your</a:t>
            </a:r>
            <a:r>
              <a:rPr lang="fr-FR" i="1" dirty="0"/>
              <a:t> </a:t>
            </a:r>
            <a:r>
              <a:rPr lang="fr-FR" i="1" dirty="0" err="1"/>
              <a:t>presentation</a:t>
            </a:r>
            <a:r>
              <a:rPr lang="fr-FR" i="1" dirty="0"/>
              <a:t>, but not </a:t>
            </a:r>
            <a:r>
              <a:rPr lang="fr-FR" i="1" dirty="0" err="1"/>
              <a:t>modified</a:t>
            </a:r>
            <a:r>
              <a:rPr lang="fr-FR" i="1" dirty="0"/>
              <a:t>.</a:t>
            </a:r>
            <a:endParaRPr i="1"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fr-FR" b="1" dirty="0"/>
              <a:t>DESCRIPTION</a:t>
            </a:r>
            <a:r>
              <a:rPr lang="fr-FR" dirty="0"/>
              <a:t>: Graphic </a:t>
            </a:r>
            <a:r>
              <a:rPr lang="fr-FR" dirty="0" err="1"/>
              <a:t>representation</a:t>
            </a:r>
            <a:r>
              <a:rPr lang="fr-FR" dirty="0"/>
              <a:t> of major sources of </a:t>
            </a:r>
            <a:r>
              <a:rPr lang="fr-FR" dirty="0" err="1"/>
              <a:t>greenhouse</a:t>
            </a:r>
            <a:r>
              <a:rPr lang="fr-FR" dirty="0"/>
              <a:t> </a:t>
            </a:r>
            <a:r>
              <a:rPr lang="fr-FR" dirty="0" err="1"/>
              <a:t>gas</a:t>
            </a:r>
            <a:r>
              <a:rPr lang="fr-FR" dirty="0"/>
              <a:t> </a:t>
            </a:r>
            <a:r>
              <a:rPr lang="fr-FR" dirty="0" err="1"/>
              <a:t>emissions</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fr-FR" b="1" dirty="0"/>
              <a:t>ADDITIONAL</a:t>
            </a:r>
            <a:r>
              <a:rPr lang="fr-FR" dirty="0"/>
              <a:t> </a:t>
            </a:r>
            <a:r>
              <a:rPr lang="fr-FR" b="1" dirty="0"/>
              <a:t>TALKING</a:t>
            </a:r>
            <a:r>
              <a:rPr lang="fr-FR" dirty="0"/>
              <a:t> </a:t>
            </a:r>
            <a:r>
              <a:rPr lang="fr-FR" b="1" dirty="0"/>
              <a:t>POINTS</a:t>
            </a:r>
            <a:r>
              <a:rPr lang="fr-FR" dirty="0"/>
              <a:t>: Most of the global </a:t>
            </a:r>
            <a:r>
              <a:rPr lang="fr-FR" dirty="0" err="1"/>
              <a:t>warming</a:t>
            </a:r>
            <a:r>
              <a:rPr lang="fr-FR" dirty="0"/>
              <a:t> </a:t>
            </a:r>
            <a:r>
              <a:rPr lang="fr-FR" dirty="0" err="1"/>
              <a:t>we’re</a:t>
            </a:r>
            <a:r>
              <a:rPr lang="fr-FR" dirty="0"/>
              <a:t> seeing </a:t>
            </a:r>
            <a:r>
              <a:rPr lang="fr-FR" dirty="0" err="1"/>
              <a:t>today</a:t>
            </a:r>
            <a:r>
              <a:rPr lang="fr-FR" dirty="0"/>
              <a:t> </a:t>
            </a:r>
            <a:r>
              <a:rPr lang="fr-FR" dirty="0" err="1"/>
              <a:t>is</a:t>
            </a:r>
            <a:r>
              <a:rPr lang="fr-FR" dirty="0"/>
              <a:t> </a:t>
            </a:r>
            <a:r>
              <a:rPr lang="fr-FR" dirty="0" err="1"/>
              <a:t>caused</a:t>
            </a:r>
            <a:r>
              <a:rPr lang="fr-FR" dirty="0"/>
              <a:t> by </a:t>
            </a:r>
            <a:r>
              <a:rPr lang="fr-FR" dirty="0" err="1"/>
              <a:t>carbon</a:t>
            </a:r>
            <a:r>
              <a:rPr lang="fr-FR" dirty="0"/>
              <a:t> pollution </a:t>
            </a:r>
            <a:r>
              <a:rPr lang="fr-FR" dirty="0" err="1"/>
              <a:t>from</a:t>
            </a:r>
            <a:r>
              <a:rPr lang="fr-FR" dirty="0"/>
              <a:t> </a:t>
            </a:r>
            <a:r>
              <a:rPr lang="fr-FR" dirty="0" err="1"/>
              <a:t>fossil</a:t>
            </a:r>
            <a:r>
              <a:rPr lang="fr-FR" dirty="0"/>
              <a:t> fuels.* </a:t>
            </a:r>
            <a:r>
              <a:rPr lang="fr-FR" dirty="0" err="1"/>
              <a:t>Other</a:t>
            </a:r>
            <a:r>
              <a:rPr lang="fr-FR" dirty="0"/>
              <a:t> important </a:t>
            </a:r>
            <a:r>
              <a:rPr lang="fr-FR" dirty="0" err="1"/>
              <a:t>contributors</a:t>
            </a:r>
            <a:r>
              <a:rPr lang="fr-FR" dirty="0"/>
              <a:t> </a:t>
            </a:r>
            <a:r>
              <a:rPr lang="fr-FR" dirty="0" err="1"/>
              <a:t>include</a:t>
            </a:r>
            <a:r>
              <a:rPr lang="fr-FR" dirty="0"/>
              <a:t> </a:t>
            </a:r>
            <a:r>
              <a:rPr lang="fr-FR" dirty="0" err="1"/>
              <a:t>deforestation</a:t>
            </a:r>
            <a:r>
              <a:rPr lang="fr-FR" dirty="0"/>
              <a:t>, transportation, agriculture (</a:t>
            </a:r>
            <a:r>
              <a:rPr lang="fr-FR" dirty="0" err="1"/>
              <a:t>crops</a:t>
            </a:r>
            <a:r>
              <a:rPr lang="fr-FR" dirty="0"/>
              <a:t> and </a:t>
            </a:r>
            <a:r>
              <a:rPr lang="fr-FR" dirty="0" err="1"/>
              <a:t>livestock</a:t>
            </a:r>
            <a:r>
              <a:rPr lang="fr-FR" dirty="0"/>
              <a:t>), and </a:t>
            </a:r>
            <a:r>
              <a:rPr lang="fr-FR" dirty="0" err="1"/>
              <a:t>industrial</a:t>
            </a:r>
            <a:r>
              <a:rPr lang="fr-FR" dirty="0"/>
              <a:t> </a:t>
            </a:r>
            <a:r>
              <a:rPr lang="fr-FR" dirty="0" err="1"/>
              <a:t>processes</a:t>
            </a:r>
            <a:r>
              <a:rPr lang="fr-FR" dirty="0"/>
              <a:t>.**</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fr-FR" b="1" dirty="0"/>
              <a:t>REFERENCES</a:t>
            </a:r>
            <a:r>
              <a:rPr lang="fr-FR" dirty="0"/>
              <a:t>:</a:t>
            </a:r>
            <a:endParaRPr dirty="0"/>
          </a:p>
          <a:p>
            <a:pPr marL="0" lvl="0" indent="0" algn="l" rtl="0">
              <a:lnSpc>
                <a:spcPct val="100000"/>
              </a:lnSpc>
              <a:spcBef>
                <a:spcPts val="0"/>
              </a:spcBef>
              <a:spcAft>
                <a:spcPts val="0"/>
              </a:spcAft>
              <a:buSzPts val="1400"/>
              <a:buNone/>
            </a:pPr>
            <a:r>
              <a:rPr lang="fr-FR" dirty="0"/>
              <a:t>* Union of </a:t>
            </a:r>
            <a:r>
              <a:rPr lang="fr-FR" dirty="0" err="1"/>
              <a:t>Concerned</a:t>
            </a:r>
            <a:r>
              <a:rPr lang="fr-FR" dirty="0"/>
              <a:t> Scientists, “</a:t>
            </a:r>
            <a:r>
              <a:rPr lang="fr-FR" dirty="0" err="1"/>
              <a:t>Why</a:t>
            </a:r>
            <a:r>
              <a:rPr lang="fr-FR" dirty="0"/>
              <a:t> </a:t>
            </a:r>
            <a:r>
              <a:rPr lang="fr-FR" dirty="0" err="1"/>
              <a:t>does</a:t>
            </a:r>
            <a:r>
              <a:rPr lang="fr-FR" dirty="0"/>
              <a:t> CO2 </a:t>
            </a:r>
            <a:r>
              <a:rPr lang="fr-FR" dirty="0" err="1"/>
              <a:t>get</a:t>
            </a:r>
            <a:r>
              <a:rPr lang="fr-FR" dirty="0"/>
              <a:t> </a:t>
            </a:r>
            <a:r>
              <a:rPr lang="fr-FR" dirty="0" err="1"/>
              <a:t>most</a:t>
            </a:r>
            <a:r>
              <a:rPr lang="fr-FR" dirty="0"/>
              <a:t> of the attention </a:t>
            </a:r>
            <a:r>
              <a:rPr lang="fr-FR" dirty="0" err="1"/>
              <a:t>when</a:t>
            </a:r>
            <a:r>
              <a:rPr lang="fr-FR" dirty="0"/>
              <a:t> </a:t>
            </a:r>
            <a:r>
              <a:rPr lang="fr-FR" dirty="0" err="1"/>
              <a:t>there</a:t>
            </a:r>
            <a:r>
              <a:rPr lang="fr-FR" dirty="0"/>
              <a:t> are </a:t>
            </a:r>
            <a:r>
              <a:rPr lang="fr-FR" dirty="0" err="1"/>
              <a:t>so</a:t>
            </a:r>
            <a:r>
              <a:rPr lang="fr-FR" dirty="0"/>
              <a:t> </a:t>
            </a:r>
            <a:r>
              <a:rPr lang="fr-FR" dirty="0" err="1"/>
              <a:t>many</a:t>
            </a:r>
            <a:r>
              <a:rPr lang="fr-FR" dirty="0"/>
              <a:t> </a:t>
            </a:r>
            <a:r>
              <a:rPr lang="fr-FR" dirty="0" err="1"/>
              <a:t>other</a:t>
            </a:r>
            <a:r>
              <a:rPr lang="fr-FR" dirty="0"/>
              <a:t> </a:t>
            </a:r>
            <a:r>
              <a:rPr lang="fr-FR" dirty="0" err="1"/>
              <a:t>heat-trapping</a:t>
            </a:r>
            <a:r>
              <a:rPr lang="fr-FR" dirty="0"/>
              <a:t> </a:t>
            </a:r>
            <a:r>
              <a:rPr lang="fr-FR" dirty="0" err="1"/>
              <a:t>gases</a:t>
            </a:r>
            <a:r>
              <a:rPr lang="fr-FR" dirty="0"/>
              <a:t> (</a:t>
            </a:r>
            <a:r>
              <a:rPr lang="fr-FR" dirty="0" err="1"/>
              <a:t>greenhouse</a:t>
            </a:r>
            <a:r>
              <a:rPr lang="fr-FR" dirty="0"/>
              <a:t> </a:t>
            </a:r>
            <a:r>
              <a:rPr lang="fr-FR" dirty="0" err="1"/>
              <a:t>gases</a:t>
            </a:r>
            <a:r>
              <a:rPr lang="fr-FR" dirty="0"/>
              <a:t>)?," last </a:t>
            </a:r>
            <a:r>
              <a:rPr lang="fr-FR" dirty="0" err="1"/>
              <a:t>accessed</a:t>
            </a:r>
            <a:r>
              <a:rPr lang="fr-FR" dirty="0"/>
              <a:t> </a:t>
            </a:r>
            <a:r>
              <a:rPr lang="fr-FR" dirty="0" err="1"/>
              <a:t>February</a:t>
            </a:r>
            <a:r>
              <a:rPr lang="fr-FR" dirty="0"/>
              <a:t>, 2017. http://www.ucsusa.org/global_warming/science_and_impacts/science/CO2-and-global-warming-faq.html</a:t>
            </a:r>
            <a:endParaRPr dirty="0"/>
          </a:p>
          <a:p>
            <a:pPr marL="0" lvl="0" indent="0" algn="l" rtl="0">
              <a:lnSpc>
                <a:spcPct val="100000"/>
              </a:lnSpc>
              <a:spcBef>
                <a:spcPts val="0"/>
              </a:spcBef>
              <a:spcAft>
                <a:spcPts val="0"/>
              </a:spcAft>
              <a:buSzPts val="1400"/>
              <a:buNone/>
            </a:pPr>
            <a:r>
              <a:rPr lang="fr-FR" dirty="0"/>
              <a:t>** United States </a:t>
            </a:r>
            <a:r>
              <a:rPr lang="fr-FR" dirty="0" err="1"/>
              <a:t>Environmental</a:t>
            </a:r>
            <a:r>
              <a:rPr lang="fr-FR" dirty="0"/>
              <a:t> Protection Agency, “Global </a:t>
            </a:r>
            <a:r>
              <a:rPr lang="fr-FR" dirty="0" err="1"/>
              <a:t>Greenhouse</a:t>
            </a:r>
            <a:r>
              <a:rPr lang="fr-FR" dirty="0"/>
              <a:t> Gas Emissions Data," last </a:t>
            </a:r>
            <a:r>
              <a:rPr lang="fr-FR" dirty="0" err="1"/>
              <a:t>updated</a:t>
            </a:r>
            <a:r>
              <a:rPr lang="fr-FR" dirty="0"/>
              <a:t> August 9, 2016. http://www.epa.gov/climatechange/ghgemissions/global.html</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fr-FR" dirty="0" err="1"/>
              <a:t>Generally</a:t>
            </a:r>
            <a:r>
              <a:rPr lang="fr-FR" dirty="0"/>
              <a:t> </a:t>
            </a:r>
            <a:r>
              <a:rPr lang="fr-FR" dirty="0" err="1"/>
              <a:t>speaking</a:t>
            </a:r>
            <a:r>
              <a:rPr lang="fr-FR" dirty="0"/>
              <a:t>, </a:t>
            </a:r>
            <a:r>
              <a:rPr lang="fr-FR" dirty="0" err="1"/>
              <a:t>emissions</a:t>
            </a:r>
            <a:r>
              <a:rPr lang="fr-FR" dirty="0"/>
              <a:t> come </a:t>
            </a:r>
            <a:r>
              <a:rPr lang="fr-FR" dirty="0" err="1"/>
              <a:t>from</a:t>
            </a:r>
            <a:r>
              <a:rPr lang="fr-FR" dirty="0"/>
              <a:t> a </a:t>
            </a:r>
            <a:r>
              <a:rPr lang="fr-FR" dirty="0" err="1"/>
              <a:t>variety</a:t>
            </a:r>
            <a:r>
              <a:rPr lang="fr-FR" dirty="0"/>
              <a:t> of sources, </a:t>
            </a:r>
            <a:r>
              <a:rPr lang="fr-FR" dirty="0" err="1"/>
              <a:t>that</a:t>
            </a:r>
            <a:r>
              <a:rPr lang="fr-FR" dirty="0"/>
              <a:t> are </a:t>
            </a:r>
            <a:r>
              <a:rPr lang="fr-FR" dirty="0" err="1"/>
              <a:t>illustrated</a:t>
            </a:r>
            <a:r>
              <a:rPr lang="fr-FR" dirty="0"/>
              <a:t> </a:t>
            </a:r>
            <a:r>
              <a:rPr lang="fr-FR" dirty="0" err="1"/>
              <a:t>here</a:t>
            </a:r>
            <a:r>
              <a:rPr lang="fr-FR" dirty="0"/>
              <a:t> in </a:t>
            </a:r>
            <a:r>
              <a:rPr lang="fr-FR" dirty="0" err="1"/>
              <a:t>this</a:t>
            </a:r>
            <a:r>
              <a:rPr lang="fr-FR" dirty="0"/>
              <a:t> </a:t>
            </a:r>
            <a:r>
              <a:rPr lang="fr-FR" dirty="0" err="1"/>
              <a:t>picture</a:t>
            </a:r>
            <a:r>
              <a:rPr lang="fr-FR" dirty="0"/>
              <a:t>.</a:t>
            </a: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f68ff97a8a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a:latin typeface="Arial"/>
                <a:ea typeface="Arial"/>
                <a:cs typeface="Arial"/>
                <a:sym typeface="Arial"/>
              </a:rPr>
              <a:t>Let’s narrow the scope and look at the emissions by source. [You can ask the audience to reflect on the main sources, and even ask someone to share their thoughts.]</a:t>
            </a:r>
            <a:endParaRPr sz="1100">
              <a:latin typeface="Arial"/>
              <a:ea typeface="Arial"/>
              <a:cs typeface="Arial"/>
              <a:sym typeface="Arial"/>
            </a:endParaRPr>
          </a:p>
          <a:p>
            <a:pPr marL="0" lvl="0" indent="0" algn="just" rtl="0">
              <a:lnSpc>
                <a:spcPct val="115000"/>
              </a:lnSpc>
              <a:spcBef>
                <a:spcPts val="0"/>
              </a:spcBef>
              <a:spcAft>
                <a:spcPts val="0"/>
              </a:spcAft>
              <a:buClr>
                <a:schemeClr val="dk1"/>
              </a:buClr>
              <a:buSzPts val="1100"/>
              <a:buFont typeface="Arial"/>
              <a:buNone/>
            </a:pPr>
            <a:endParaRPr sz="1100">
              <a:latin typeface="Arial"/>
              <a:ea typeface="Arial"/>
              <a:cs typeface="Arial"/>
              <a:sym typeface="Arial"/>
            </a:endParaRPr>
          </a:p>
          <a:p>
            <a:pPr marL="0" lvl="0" indent="0" algn="just" rtl="0">
              <a:lnSpc>
                <a:spcPct val="115000"/>
              </a:lnSpc>
              <a:spcBef>
                <a:spcPts val="0"/>
              </a:spcBef>
              <a:spcAft>
                <a:spcPts val="0"/>
              </a:spcAft>
              <a:buClr>
                <a:schemeClr val="dk1"/>
              </a:buClr>
              <a:buSzPts val="1100"/>
              <a:buFont typeface="Arial"/>
              <a:buNone/>
            </a:pPr>
            <a:r>
              <a:rPr lang="fr-FR" sz="1100">
                <a:latin typeface="Arial"/>
                <a:ea typeface="Arial"/>
                <a:cs typeface="Arial"/>
                <a:sym typeface="Arial"/>
              </a:rPr>
              <a:t>One thing to be aware of is that the source data may vary. Some analyses focus on different categorizations of the sources – for instance in the case of energy, which can be considered a broader category that includes electricity production, buildings, and transportation. The characterization of emission sources in the chart was devised by the Fifth assessment report produced by the IPCC in 2014. It may be subjected to change when the 5</a:t>
            </a:r>
            <a:r>
              <a:rPr lang="fr-FR" sz="1100" baseline="30000">
                <a:latin typeface="Arial"/>
                <a:ea typeface="Arial"/>
                <a:cs typeface="Arial"/>
                <a:sym typeface="Arial"/>
              </a:rPr>
              <a:t>th</a:t>
            </a:r>
            <a:r>
              <a:rPr lang="fr-FR" sz="1100">
                <a:latin typeface="Arial"/>
                <a:ea typeface="Arial"/>
                <a:cs typeface="Arial"/>
                <a:sym typeface="Arial"/>
              </a:rPr>
              <a:t> report is released during this year and throughout 2022.</a:t>
            </a:r>
            <a:endParaRPr sz="1100">
              <a:latin typeface="Arial"/>
              <a:ea typeface="Arial"/>
              <a:cs typeface="Arial"/>
              <a:sym typeface="Arial"/>
            </a:endParaRPr>
          </a:p>
          <a:p>
            <a:pPr marL="0" lvl="0" indent="0" algn="l" rtl="0">
              <a:spcBef>
                <a:spcPts val="0"/>
              </a:spcBef>
              <a:spcAft>
                <a:spcPts val="0"/>
              </a:spcAft>
              <a:buNone/>
            </a:pPr>
            <a:endParaRPr/>
          </a:p>
        </p:txBody>
      </p:sp>
      <p:sp>
        <p:nvSpPr>
          <p:cNvPr id="440" name="Google Shape;440;gf68ff97a8a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f68ff97dda_0_33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fr-FR" sz="1100">
                <a:latin typeface="Arial"/>
                <a:ea typeface="Arial"/>
                <a:cs typeface="Arial"/>
                <a:sym typeface="Arial"/>
              </a:rPr>
              <a:t>Energy powers not only our houses and buildingins, but it also is fundamental the transportation system, which is heavily dependent on fossil fuels, or to use the scientific term, hydrocarbons. Hydrocarbons are essentially the responsible for the carbon emissions for these two activities.</a:t>
            </a:r>
            <a:endParaRPr/>
          </a:p>
        </p:txBody>
      </p:sp>
      <p:sp>
        <p:nvSpPr>
          <p:cNvPr id="467" name="Google Shape;467;gf68ff97dda_0_3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fcd72e8af8_0_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err="1">
                <a:effectLst/>
                <a:latin typeface="Montserrat" panose="00000500000000000000" pitchFamily="50" charset="0"/>
                <a:ea typeface="Arial" panose="020B0604020202020204" pitchFamily="34" charset="0"/>
                <a:cs typeface="Arial" panose="020B0604020202020204" pitchFamily="34" charset="0"/>
              </a:rPr>
              <a:t>Dacă</a:t>
            </a:r>
            <a:r>
              <a:rPr lang="en-US" sz="1800" dirty="0">
                <a:effectLst/>
                <a:latin typeface="Montserrat" panose="00000500000000000000" pitchFamily="50" charset="0"/>
                <a:ea typeface="Arial" panose="020B0604020202020204" pitchFamily="34" charset="0"/>
                <a:cs typeface="Arial" panose="020B0604020202020204" pitchFamily="34" charset="0"/>
              </a:rPr>
              <a:t> ne </a:t>
            </a:r>
            <a:r>
              <a:rPr lang="en-US" sz="1800" dirty="0" err="1">
                <a:effectLst/>
                <a:latin typeface="Montserrat" panose="00000500000000000000" pitchFamily="50" charset="0"/>
                <a:ea typeface="Arial" panose="020B0604020202020204" pitchFamily="34" charset="0"/>
                <a:cs typeface="Arial" panose="020B0604020202020204" pitchFamily="34" charset="0"/>
              </a:rPr>
              <a:t>gândim</a:t>
            </a:r>
            <a:r>
              <a:rPr lang="en-US" sz="1800" dirty="0">
                <a:effectLst/>
                <a:latin typeface="Montserrat" panose="00000500000000000000" pitchFamily="50" charset="0"/>
                <a:ea typeface="Arial" panose="020B0604020202020204" pitchFamily="34" charset="0"/>
                <a:cs typeface="Arial" panose="020B0604020202020204" pitchFamily="34" charset="0"/>
              </a:rPr>
              <a:t> la </a:t>
            </a:r>
            <a:r>
              <a:rPr lang="en-US" sz="1800" dirty="0" err="1">
                <a:effectLst/>
                <a:latin typeface="Montserrat" panose="00000500000000000000" pitchFamily="50" charset="0"/>
                <a:ea typeface="Arial" panose="020B0604020202020204" pitchFamily="34" charset="0"/>
                <a:cs typeface="Arial" panose="020B0604020202020204" pitchFamily="34" charset="0"/>
              </a:rPr>
              <a:t>mișcarea</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pentru</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mediu</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și</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climă</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este</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posibil</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să</a:t>
            </a:r>
            <a:r>
              <a:rPr lang="en-US" sz="1800" dirty="0">
                <a:effectLst/>
                <a:latin typeface="Montserrat" panose="00000500000000000000" pitchFamily="50" charset="0"/>
                <a:ea typeface="Arial" panose="020B0604020202020204" pitchFamily="34" charset="0"/>
                <a:cs typeface="Arial" panose="020B0604020202020204" pitchFamily="34" charset="0"/>
              </a:rPr>
              <a:t> ne </a:t>
            </a:r>
            <a:r>
              <a:rPr lang="en-US" sz="1800" dirty="0" err="1">
                <a:effectLst/>
                <a:latin typeface="Montserrat" panose="00000500000000000000" pitchFamily="50" charset="0"/>
                <a:ea typeface="Arial" panose="020B0604020202020204" pitchFamily="34" charset="0"/>
                <a:cs typeface="Arial" panose="020B0604020202020204" pitchFamily="34" charset="0"/>
              </a:rPr>
              <a:t>vină</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în</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minte</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figuri</a:t>
            </a:r>
            <a:r>
              <a:rPr lang="en-US" sz="1800" dirty="0">
                <a:effectLst/>
                <a:latin typeface="Montserrat" panose="00000500000000000000" pitchFamily="50" charset="0"/>
                <a:ea typeface="Arial" panose="020B0604020202020204" pitchFamily="34" charset="0"/>
                <a:cs typeface="Arial" panose="020B0604020202020204" pitchFamily="34" charset="0"/>
              </a:rPr>
              <a:t> feminine. De la Rachel Carson, care </a:t>
            </a:r>
            <a:r>
              <a:rPr lang="en-US" sz="1800" dirty="0" err="1">
                <a:effectLst/>
                <a:latin typeface="Montserrat" panose="00000500000000000000" pitchFamily="50" charset="0"/>
                <a:ea typeface="Arial" panose="020B0604020202020204" pitchFamily="34" charset="0"/>
                <a:cs typeface="Arial" panose="020B0604020202020204" pitchFamily="34" charset="0"/>
              </a:rPr>
              <a:t>în</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anii</a:t>
            </a:r>
            <a:r>
              <a:rPr lang="en-US" sz="1800" dirty="0">
                <a:effectLst/>
                <a:latin typeface="Montserrat" panose="00000500000000000000" pitchFamily="50" charset="0"/>
                <a:ea typeface="Arial" panose="020B0604020202020204" pitchFamily="34" charset="0"/>
                <a:cs typeface="Arial" panose="020B0604020202020204" pitchFamily="34" charset="0"/>
              </a:rPr>
              <a:t> 1950 a </a:t>
            </a:r>
            <a:r>
              <a:rPr lang="en-US" sz="1800" dirty="0" err="1">
                <a:effectLst/>
                <a:latin typeface="Montserrat" panose="00000500000000000000" pitchFamily="50" charset="0"/>
                <a:ea typeface="Arial" panose="020B0604020202020204" pitchFamily="34" charset="0"/>
                <a:cs typeface="Arial" panose="020B0604020202020204" pitchFamily="34" charset="0"/>
              </a:rPr>
              <a:t>publicat</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Primăvara</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tăcută</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lucrarea</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sa</a:t>
            </a:r>
            <a:r>
              <a:rPr lang="en-US" sz="1800" dirty="0">
                <a:effectLst/>
                <a:latin typeface="Montserrat" panose="00000500000000000000" pitchFamily="50" charset="0"/>
                <a:ea typeface="Arial" panose="020B0604020202020204" pitchFamily="34" charset="0"/>
                <a:cs typeface="Arial" panose="020B0604020202020204" pitchFamily="34" charset="0"/>
              </a:rPr>
              <a:t> de </a:t>
            </a:r>
            <a:r>
              <a:rPr lang="en-US" sz="1800" dirty="0" err="1">
                <a:effectLst/>
                <a:latin typeface="Montserrat" panose="00000500000000000000" pitchFamily="50" charset="0"/>
                <a:ea typeface="Arial" panose="020B0604020202020204" pitchFamily="34" charset="0"/>
                <a:cs typeface="Arial" panose="020B0604020202020204" pitchFamily="34" charset="0"/>
              </a:rPr>
              <a:t>referință</a:t>
            </a:r>
            <a:r>
              <a:rPr lang="en-US" sz="1800" dirty="0">
                <a:effectLst/>
                <a:latin typeface="Montserrat" panose="00000500000000000000" pitchFamily="50" charset="0"/>
                <a:ea typeface="Arial" panose="020B0604020202020204" pitchFamily="34" charset="0"/>
                <a:cs typeface="Arial" panose="020B0604020202020204" pitchFamily="34" charset="0"/>
              </a:rPr>
              <a:t> care se </a:t>
            </a:r>
            <a:r>
              <a:rPr lang="en-US" sz="1800" dirty="0" err="1">
                <a:effectLst/>
                <a:latin typeface="Montserrat" panose="00000500000000000000" pitchFamily="50" charset="0"/>
                <a:ea typeface="Arial" panose="020B0604020202020204" pitchFamily="34" charset="0"/>
                <a:cs typeface="Arial" panose="020B0604020202020204" pitchFamily="34" charset="0"/>
              </a:rPr>
              <a:t>consideră</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că</a:t>
            </a:r>
            <a:r>
              <a:rPr lang="en-US" sz="1800" dirty="0">
                <a:effectLst/>
                <a:latin typeface="Montserrat" panose="00000500000000000000" pitchFamily="50" charset="0"/>
                <a:ea typeface="Arial" panose="020B0604020202020204" pitchFamily="34" charset="0"/>
                <a:cs typeface="Arial" panose="020B0604020202020204" pitchFamily="34" charset="0"/>
              </a:rPr>
              <a:t> a </a:t>
            </a:r>
            <a:r>
              <a:rPr lang="en-US" sz="1800" dirty="0" err="1">
                <a:effectLst/>
                <a:latin typeface="Montserrat" panose="00000500000000000000" pitchFamily="50" charset="0"/>
                <a:ea typeface="Arial" panose="020B0604020202020204" pitchFamily="34" charset="0"/>
                <a:cs typeface="Arial" panose="020B0604020202020204" pitchFamily="34" charset="0"/>
              </a:rPr>
              <a:t>dat</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startul</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mișcării</a:t>
            </a:r>
            <a:r>
              <a:rPr lang="en-US" sz="1800" dirty="0">
                <a:effectLst/>
                <a:latin typeface="Montserrat" panose="00000500000000000000" pitchFamily="50" charset="0"/>
                <a:ea typeface="Arial" panose="020B0604020202020204" pitchFamily="34" charset="0"/>
                <a:cs typeface="Arial" panose="020B0604020202020204" pitchFamily="34" charset="0"/>
              </a:rPr>
              <a:t> de </a:t>
            </a:r>
            <a:r>
              <a:rPr lang="en-US" sz="1800" dirty="0" err="1">
                <a:effectLst/>
                <a:latin typeface="Montserrat" panose="00000500000000000000" pitchFamily="50" charset="0"/>
                <a:ea typeface="Arial" panose="020B0604020202020204" pitchFamily="34" charset="0"/>
                <a:cs typeface="Arial" panose="020B0604020202020204" pitchFamily="34" charset="0"/>
              </a:rPr>
              <a:t>mediu</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și</a:t>
            </a:r>
            <a:r>
              <a:rPr lang="en-US" sz="1800" dirty="0">
                <a:effectLst/>
                <a:latin typeface="Montserrat" panose="00000500000000000000" pitchFamily="50" charset="0"/>
                <a:ea typeface="Arial" panose="020B0604020202020204" pitchFamily="34" charset="0"/>
                <a:cs typeface="Arial" panose="020B0604020202020204" pitchFamily="34" charset="0"/>
              </a:rPr>
              <a:t> a </a:t>
            </a:r>
            <a:r>
              <a:rPr lang="en-US" sz="1800" dirty="0" err="1">
                <a:effectLst/>
                <a:latin typeface="Montserrat" panose="00000500000000000000" pitchFamily="50" charset="0"/>
                <a:ea typeface="Arial" panose="020B0604020202020204" pitchFamily="34" charset="0"/>
                <a:cs typeface="Arial" panose="020B0604020202020204" pitchFamily="34" charset="0"/>
              </a:rPr>
              <a:t>deschis</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calea</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pentru</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reprezentarea</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femeilor</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în</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domeniile</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științifice</a:t>
            </a:r>
            <a:r>
              <a:rPr lang="en-US" sz="1800" dirty="0">
                <a:effectLst/>
                <a:latin typeface="Montserrat" panose="00000500000000000000" pitchFamily="50" charset="0"/>
                <a:ea typeface="Arial" panose="020B0604020202020204" pitchFamily="34" charset="0"/>
                <a:cs typeface="Arial" panose="020B0604020202020204" pitchFamily="34" charset="0"/>
              </a:rPr>
              <a:t> de </a:t>
            </a:r>
            <a:r>
              <a:rPr lang="en-US" sz="1800" dirty="0" err="1">
                <a:effectLst/>
                <a:latin typeface="Montserrat" panose="00000500000000000000" pitchFamily="50" charset="0"/>
                <a:ea typeface="Arial" panose="020B0604020202020204" pitchFamily="34" charset="0"/>
                <a:cs typeface="Arial" panose="020B0604020202020204" pitchFamily="34" charset="0"/>
              </a:rPr>
              <a:t>mediu</a:t>
            </a:r>
            <a:r>
              <a:rPr lang="en-US" sz="1800" dirty="0">
                <a:effectLst/>
                <a:latin typeface="Montserrat" panose="00000500000000000000" pitchFamily="50" charset="0"/>
                <a:ea typeface="Arial" panose="020B0604020202020204" pitchFamily="34" charset="0"/>
                <a:cs typeface="Arial" panose="020B0604020202020204" pitchFamily="34" charset="0"/>
              </a:rPr>
              <a:t> dominate de </a:t>
            </a:r>
            <a:r>
              <a:rPr lang="en-US" sz="1800" dirty="0" err="1">
                <a:effectLst/>
                <a:latin typeface="Montserrat" panose="00000500000000000000" pitchFamily="50" charset="0"/>
                <a:ea typeface="Arial" panose="020B0604020202020204" pitchFamily="34" charset="0"/>
                <a:cs typeface="Arial" panose="020B0604020202020204" pitchFamily="34" charset="0"/>
              </a:rPr>
              <a:t>bărbați</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până</a:t>
            </a:r>
            <a:r>
              <a:rPr lang="en-US" sz="1800" dirty="0">
                <a:effectLst/>
                <a:latin typeface="Montserrat" panose="00000500000000000000" pitchFamily="50" charset="0"/>
                <a:ea typeface="Arial" panose="020B0604020202020204" pitchFamily="34" charset="0"/>
                <a:cs typeface="Arial" panose="020B0604020202020204" pitchFamily="34" charset="0"/>
              </a:rPr>
              <a:t> la Greta Thunberg, </a:t>
            </a:r>
            <a:r>
              <a:rPr lang="en-US" sz="1800" dirty="0" err="1">
                <a:effectLst/>
                <a:latin typeface="Montserrat" panose="00000500000000000000" pitchFamily="50" charset="0"/>
                <a:ea typeface="Arial" panose="020B0604020202020204" pitchFamily="34" charset="0"/>
                <a:cs typeface="Arial" panose="020B0604020202020204" pitchFamily="34" charset="0"/>
              </a:rPr>
              <a:t>cea</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mai</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proeminentă</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activistă</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climatică</a:t>
            </a:r>
            <a:r>
              <a:rPr lang="en-US" sz="1800" dirty="0">
                <a:effectLst/>
                <a:latin typeface="Montserrat" panose="00000500000000000000" pitchFamily="50" charset="0"/>
                <a:ea typeface="Arial" panose="020B0604020202020204" pitchFamily="34" charset="0"/>
                <a:cs typeface="Arial" panose="020B0604020202020204" pitchFamily="34" charset="0"/>
              </a:rPr>
              <a:t> din </a:t>
            </a:r>
            <a:r>
              <a:rPr lang="en-US" sz="1800" dirty="0" err="1">
                <a:effectLst/>
                <a:latin typeface="Montserrat" panose="00000500000000000000" pitchFamily="50" charset="0"/>
                <a:ea typeface="Arial" panose="020B0604020202020204" pitchFamily="34" charset="0"/>
                <a:cs typeface="Arial" panose="020B0604020202020204" pitchFamily="34" charset="0"/>
              </a:rPr>
              <a:t>zilele</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noastre</a:t>
            </a:r>
            <a:r>
              <a:rPr lang="en-US" sz="1800" dirty="0">
                <a:effectLst/>
                <a:latin typeface="Montserrat" panose="00000500000000000000" pitchFamily="50" charset="0"/>
                <a:ea typeface="Arial" panose="020B0604020202020204" pitchFamily="34" charset="0"/>
                <a:cs typeface="Arial" panose="020B0604020202020204" pitchFamily="34" charset="0"/>
              </a:rPr>
              <a:t>, care s-a </a:t>
            </a:r>
            <a:r>
              <a:rPr lang="en-US" sz="1800" dirty="0" err="1">
                <a:effectLst/>
                <a:latin typeface="Montserrat" panose="00000500000000000000" pitchFamily="50" charset="0"/>
                <a:ea typeface="Arial" panose="020B0604020202020204" pitchFamily="34" charset="0"/>
                <a:cs typeface="Arial" panose="020B0604020202020204" pitchFamily="34" charset="0"/>
              </a:rPr>
              <a:t>făcut</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cunoscută</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pentru</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că</a:t>
            </a:r>
            <a:r>
              <a:rPr lang="en-US" sz="1800" dirty="0">
                <a:effectLst/>
                <a:latin typeface="Montserrat" panose="00000500000000000000" pitchFamily="50" charset="0"/>
                <a:ea typeface="Arial" panose="020B0604020202020204" pitchFamily="34" charset="0"/>
                <a:cs typeface="Arial" panose="020B0604020202020204" pitchFamily="34" charset="0"/>
              </a:rPr>
              <a:t> a </a:t>
            </a:r>
            <a:r>
              <a:rPr lang="en-US" sz="1800" dirty="0" err="1">
                <a:effectLst/>
                <a:latin typeface="Montserrat" panose="00000500000000000000" pitchFamily="50" charset="0"/>
                <a:ea typeface="Arial" panose="020B0604020202020204" pitchFamily="34" charset="0"/>
                <a:cs typeface="Arial" panose="020B0604020202020204" pitchFamily="34" charset="0"/>
              </a:rPr>
              <a:t>fost</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în</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grevă</a:t>
            </a:r>
            <a:r>
              <a:rPr lang="en-US" sz="1800" dirty="0">
                <a:effectLst/>
                <a:latin typeface="Montserrat" panose="00000500000000000000" pitchFamily="50" charset="0"/>
                <a:ea typeface="Arial" panose="020B0604020202020204" pitchFamily="34" charset="0"/>
                <a:cs typeface="Arial" panose="020B0604020202020204" pitchFamily="34" charset="0"/>
              </a:rPr>
              <a:t> la </a:t>
            </a:r>
            <a:r>
              <a:rPr lang="en-US" sz="1800" dirty="0" err="1">
                <a:effectLst/>
                <a:latin typeface="Montserrat" panose="00000500000000000000" pitchFamily="50" charset="0"/>
                <a:ea typeface="Arial" panose="020B0604020202020204" pitchFamily="34" charset="0"/>
                <a:cs typeface="Arial" panose="020B0604020202020204" pitchFamily="34" charset="0"/>
              </a:rPr>
              <a:t>școală</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în</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zilele</a:t>
            </a:r>
            <a:r>
              <a:rPr lang="en-US" sz="1800" dirty="0">
                <a:effectLst/>
                <a:latin typeface="Montserrat" panose="00000500000000000000" pitchFamily="50" charset="0"/>
                <a:ea typeface="Arial" panose="020B0604020202020204" pitchFamily="34" charset="0"/>
                <a:cs typeface="Arial" panose="020B0604020202020204" pitchFamily="34" charset="0"/>
              </a:rPr>
              <a:t> de </a:t>
            </a:r>
            <a:r>
              <a:rPr lang="en-US" sz="1800" dirty="0" err="1">
                <a:effectLst/>
                <a:latin typeface="Montserrat" panose="00000500000000000000" pitchFamily="50" charset="0"/>
                <a:ea typeface="Arial" panose="020B0604020202020204" pitchFamily="34" charset="0"/>
                <a:cs typeface="Arial" panose="020B0604020202020204" pitchFamily="34" charset="0"/>
              </a:rPr>
              <a:t>vineri</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și</a:t>
            </a:r>
            <a:r>
              <a:rPr lang="en-US" sz="1800" dirty="0">
                <a:effectLst/>
                <a:latin typeface="Montserrat" panose="00000500000000000000" pitchFamily="50" charset="0"/>
                <a:ea typeface="Arial" panose="020B0604020202020204" pitchFamily="34" charset="0"/>
                <a:cs typeface="Arial" panose="020B0604020202020204" pitchFamily="34" charset="0"/>
              </a:rPr>
              <a:t> a </a:t>
            </a:r>
            <a:r>
              <a:rPr lang="en-US" sz="1800" dirty="0" err="1">
                <a:effectLst/>
                <a:latin typeface="Montserrat" panose="00000500000000000000" pitchFamily="50" charset="0"/>
                <a:ea typeface="Arial" panose="020B0604020202020204" pitchFamily="34" charset="0"/>
                <a:cs typeface="Arial" panose="020B0604020202020204" pitchFamily="34" charset="0"/>
              </a:rPr>
              <a:t>dat</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startul</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mișcării</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internaționale</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Vinerea</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pentru</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viitor</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Femeile</a:t>
            </a:r>
            <a:r>
              <a:rPr lang="en-US" sz="1800" dirty="0">
                <a:effectLst/>
                <a:latin typeface="Montserrat" panose="00000500000000000000" pitchFamily="50" charset="0"/>
                <a:ea typeface="Arial" panose="020B0604020202020204" pitchFamily="34" charset="0"/>
                <a:cs typeface="Arial" panose="020B0604020202020204" pitchFamily="34" charset="0"/>
              </a:rPr>
              <a:t> au </a:t>
            </a:r>
            <a:r>
              <a:rPr lang="en-US" sz="1800" dirty="0" err="1">
                <a:effectLst/>
                <a:latin typeface="Montserrat" panose="00000500000000000000" pitchFamily="50" charset="0"/>
                <a:ea typeface="Arial" panose="020B0604020202020204" pitchFamily="34" charset="0"/>
                <a:cs typeface="Arial" panose="020B0604020202020204" pitchFamily="34" charset="0"/>
              </a:rPr>
              <a:t>fost</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în</a:t>
            </a:r>
            <a:r>
              <a:rPr lang="en-US" sz="1800" dirty="0">
                <a:effectLst/>
                <a:latin typeface="Montserrat" panose="00000500000000000000" pitchFamily="50" charset="0"/>
                <a:ea typeface="Arial" panose="020B0604020202020204" pitchFamily="34" charset="0"/>
                <a:cs typeface="Arial" panose="020B0604020202020204" pitchFamily="34" charset="0"/>
              </a:rPr>
              <a:t> mod </a:t>
            </a:r>
            <a:r>
              <a:rPr lang="en-US" sz="1800" dirty="0" err="1">
                <a:effectLst/>
                <a:latin typeface="Montserrat" panose="00000500000000000000" pitchFamily="50" charset="0"/>
                <a:ea typeface="Arial" panose="020B0604020202020204" pitchFamily="34" charset="0"/>
                <a:cs typeface="Arial" panose="020B0604020202020204" pitchFamily="34" charset="0"/>
              </a:rPr>
              <a:t>clar</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în</a:t>
            </a:r>
            <a:r>
              <a:rPr lang="en-US" sz="1800" dirty="0">
                <a:effectLst/>
                <a:latin typeface="Montserrat" panose="00000500000000000000" pitchFamily="50" charset="0"/>
                <a:ea typeface="Arial" panose="020B0604020202020204" pitchFamily="34" charset="0"/>
                <a:cs typeface="Arial" panose="020B0604020202020204" pitchFamily="34" charset="0"/>
              </a:rPr>
              <a:t> prima </a:t>
            </a:r>
            <a:r>
              <a:rPr lang="en-US" sz="1800" dirty="0" err="1">
                <a:effectLst/>
                <a:latin typeface="Montserrat" panose="00000500000000000000" pitchFamily="50" charset="0"/>
                <a:ea typeface="Arial" panose="020B0604020202020204" pitchFamily="34" charset="0"/>
                <a:cs typeface="Arial" panose="020B0604020202020204" pitchFamily="34" charset="0"/>
              </a:rPr>
              <a:t>linie</a:t>
            </a:r>
            <a:r>
              <a:rPr lang="en-US" sz="1800" dirty="0">
                <a:effectLst/>
                <a:latin typeface="Montserrat" panose="00000500000000000000" pitchFamily="50" charset="0"/>
                <a:ea typeface="Arial" panose="020B0604020202020204" pitchFamily="34" charset="0"/>
                <a:cs typeface="Arial" panose="020B0604020202020204" pitchFamily="34" charset="0"/>
              </a:rPr>
              <a:t> a </a:t>
            </a:r>
            <a:r>
              <a:rPr lang="en-US" sz="1800" dirty="0" err="1">
                <a:effectLst/>
                <a:latin typeface="Montserrat" panose="00000500000000000000" pitchFamily="50" charset="0"/>
                <a:ea typeface="Arial" panose="020B0604020202020204" pitchFamily="34" charset="0"/>
                <a:cs typeface="Arial" panose="020B0604020202020204" pitchFamily="34" charset="0"/>
              </a:rPr>
              <a:t>mobilizării</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în</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favoarea</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problemelor</a:t>
            </a:r>
            <a:r>
              <a:rPr lang="en-US" sz="1800" dirty="0">
                <a:effectLst/>
                <a:latin typeface="Montserrat" panose="00000500000000000000" pitchFamily="50" charset="0"/>
                <a:ea typeface="Arial" panose="020B0604020202020204" pitchFamily="34" charset="0"/>
                <a:cs typeface="Arial" panose="020B0604020202020204" pitchFamily="34" charset="0"/>
              </a:rPr>
              <a:t> de </a:t>
            </a:r>
            <a:r>
              <a:rPr lang="en-US" sz="1800" dirty="0" err="1">
                <a:effectLst/>
                <a:latin typeface="Montserrat" panose="00000500000000000000" pitchFamily="50" charset="0"/>
                <a:ea typeface="Arial" panose="020B0604020202020204" pitchFamily="34" charset="0"/>
                <a:cs typeface="Arial" panose="020B0604020202020204" pitchFamily="34" charset="0"/>
              </a:rPr>
              <a:t>mediu</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și</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climatice</a:t>
            </a:r>
            <a:r>
              <a:rPr lang="en-US" sz="1800" dirty="0">
                <a:effectLst/>
                <a:latin typeface="Montserrat" panose="00000500000000000000" pitchFamily="50" charset="0"/>
                <a:ea typeface="Arial" panose="020B0604020202020204" pitchFamily="34" charset="0"/>
                <a:cs typeface="Arial" panose="020B0604020202020204" pitchFamily="34" charset="0"/>
              </a:rPr>
              <a:t>. Dar </a:t>
            </a:r>
            <a:r>
              <a:rPr lang="en-US" sz="1800" dirty="0" err="1">
                <a:effectLst/>
                <a:latin typeface="Montserrat" panose="00000500000000000000" pitchFamily="50" charset="0"/>
                <a:ea typeface="Arial" panose="020B0604020202020204" pitchFamily="34" charset="0"/>
                <a:cs typeface="Arial" panose="020B0604020202020204" pitchFamily="34" charset="0"/>
              </a:rPr>
              <a:t>realitatea</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este</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că</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femeile</a:t>
            </a:r>
            <a:r>
              <a:rPr lang="en-US" sz="1800" dirty="0">
                <a:effectLst/>
                <a:latin typeface="Montserrat" panose="00000500000000000000" pitchFamily="50" charset="0"/>
                <a:ea typeface="Arial" panose="020B0604020202020204" pitchFamily="34" charset="0"/>
                <a:cs typeface="Arial" panose="020B0604020202020204" pitchFamily="34" charset="0"/>
              </a:rPr>
              <a:t> sunt considerate </a:t>
            </a:r>
            <a:r>
              <a:rPr lang="en-US" sz="1800" dirty="0" err="1">
                <a:effectLst/>
                <a:latin typeface="Montserrat" panose="00000500000000000000" pitchFamily="50" charset="0"/>
                <a:ea typeface="Arial" panose="020B0604020202020204" pitchFamily="34" charset="0"/>
                <a:cs typeface="Arial" panose="020B0604020202020204" pitchFamily="34" charset="0"/>
              </a:rPr>
              <a:t>astăzi</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unul</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dintre</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cele</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mai</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vulnerabile</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grupuri</a:t>
            </a:r>
            <a:r>
              <a:rPr lang="en-US" sz="1800" dirty="0">
                <a:effectLst/>
                <a:latin typeface="Montserrat" panose="00000500000000000000" pitchFamily="50" charset="0"/>
                <a:ea typeface="Arial" panose="020B0604020202020204" pitchFamily="34" charset="0"/>
                <a:cs typeface="Arial" panose="020B0604020202020204" pitchFamily="34" charset="0"/>
              </a:rPr>
              <a:t> la </a:t>
            </a:r>
            <a:r>
              <a:rPr lang="en-US" sz="1800" dirty="0" err="1">
                <a:effectLst/>
                <a:latin typeface="Montserrat" panose="00000500000000000000" pitchFamily="50" charset="0"/>
                <a:ea typeface="Arial" panose="020B0604020202020204" pitchFamily="34" charset="0"/>
                <a:cs typeface="Arial" panose="020B0604020202020204" pitchFamily="34" charset="0"/>
              </a:rPr>
              <a:t>impactul</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schimbărilor</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climatice</a:t>
            </a:r>
            <a:r>
              <a:rPr lang="en-US" sz="1800" dirty="0">
                <a:effectLst/>
                <a:latin typeface="Montserrat" panose="00000500000000000000" pitchFamily="50" charset="0"/>
                <a:ea typeface="Arial" panose="020B0604020202020204" pitchFamily="34" charset="0"/>
                <a:cs typeface="Arial" panose="020B0604020202020204" pitchFamily="34" charset="0"/>
              </a:rPr>
              <a:t>.</a:t>
            </a:r>
            <a:endParaRPr dirty="0"/>
          </a:p>
        </p:txBody>
      </p:sp>
      <p:sp>
        <p:nvSpPr>
          <p:cNvPr id="176" name="Google Shape;176;gfcd72e8af8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445520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f68ff97dda_0_36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1200"/>
              </a:spcBef>
              <a:spcAft>
                <a:spcPts val="1000"/>
              </a:spcAft>
              <a:buClr>
                <a:schemeClr val="dk1"/>
              </a:buClr>
              <a:buSzPts val="1100"/>
              <a:buFont typeface="Arial"/>
              <a:buNone/>
            </a:pPr>
            <a:r>
              <a:rPr lang="fr-FR" sz="1100">
                <a:latin typeface="Arial"/>
                <a:ea typeface="Arial"/>
                <a:cs typeface="Arial"/>
                <a:sym typeface="Arial"/>
              </a:rPr>
              <a:t>Oil is the fossil fuel most used in the energy and transportation. It goes through a refining process to produce several fuel sources that power cars, planes, and ships. It is the backbone of the mobility system</a:t>
            </a:r>
            <a:endParaRPr/>
          </a:p>
        </p:txBody>
      </p:sp>
      <p:sp>
        <p:nvSpPr>
          <p:cNvPr id="478" name="Google Shape;478;gf68ff97dda_0_3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fr-FR"/>
              <a:t>Now that we understand a bit better what climate change is, and what it is driving it, you should be wondering what are the practical effects of all of this in our daily lives. Let us focus on the consequences of climate change.</a:t>
            </a:r>
            <a:endParaRPr/>
          </a:p>
        </p:txBody>
      </p:sp>
      <p:sp>
        <p:nvSpPr>
          <p:cNvPr id="485" name="Google Shape;48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fb220090b4_0_8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a:latin typeface="Arial"/>
                <a:ea typeface="Arial"/>
                <a:cs typeface="Arial"/>
                <a:sym typeface="Arial"/>
              </a:rPr>
              <a:t>As the global climate patterns are disrupted it contributes to the increase of extreme weather events such as heatwaves, changes in precipitation, floods, droughts, wildfires, and more intense storms and hurricanes.</a:t>
            </a:r>
            <a:endParaRPr/>
          </a:p>
        </p:txBody>
      </p:sp>
      <p:sp>
        <p:nvSpPr>
          <p:cNvPr id="491" name="Google Shape;491;gfb220090b4_0_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fb220090b4_0_9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a:latin typeface="Arial"/>
                <a:ea typeface="Arial"/>
                <a:cs typeface="Arial"/>
                <a:sym typeface="Arial"/>
              </a:rPr>
              <a:t>As the global climate patterns are disrupted it contributes to the increase of extreme weather events such as heatwaves, changes in precipitation, floods, droughts, wildfires, and more intense storms and hurricanes. There is a tendency for an increasing number of extreme events, which will worsen in number and intensity in the future.</a:t>
            </a:r>
            <a:endParaRPr/>
          </a:p>
        </p:txBody>
      </p:sp>
      <p:sp>
        <p:nvSpPr>
          <p:cNvPr id="504" name="Google Shape;504;gfb220090b4_0_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fb220090b4_0_120: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3" name="Google Shape;523;gfb220090b4_0_120: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fb220090b4_0_126: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0" name="Google Shape;530;gfb220090b4_0_126: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fb220090b4_0_151: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2" name="Google Shape;552;gfb220090b4_0_151:notes"/>
          <p:cNvSpPr>
            <a:spLocks noGrp="1" noRot="1" noChangeAspect="1"/>
          </p:cNvSpPr>
          <p:nvPr>
            <p:ph type="sldImg" idx="2"/>
          </p:nvPr>
        </p:nvSpPr>
        <p:spPr>
          <a:xfrm>
            <a:off x="91291" y="685838"/>
            <a:ext cx="6675600" cy="3429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fb220090b4_0_163: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9" name="Google Shape;559;gfb220090b4_0_163: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fr-FR"/>
              <a:t>Source: https://www.wwf.org.au/what-we-do/bushfires#gs.d3dmvh</a:t>
            </a:r>
            <a:endParaRPr/>
          </a:p>
        </p:txBody>
      </p:sp>
      <p:sp>
        <p:nvSpPr>
          <p:cNvPr id="560" name="Google Shape;560;gfb220090b4_0_163:notes"/>
          <p:cNvSpPr txBox="1">
            <a:spLocks noGrp="1"/>
          </p:cNvSpPr>
          <p:nvPr>
            <p:ph type="sldNum" idx="12"/>
          </p:nvPr>
        </p:nvSpPr>
        <p:spPr>
          <a:xfrm>
            <a:off x="3884613" y="8685224"/>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fr-FR" sz="1200" b="0" i="0" u="none" strike="noStrike" cap="none">
                <a:solidFill>
                  <a:schemeClr val="dk1"/>
                </a:solidFill>
                <a:latin typeface="Calibri"/>
                <a:ea typeface="Calibri"/>
                <a:cs typeface="Calibri"/>
                <a:sym typeface="Calibri"/>
              </a:rPr>
              <a:t>37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f67c50b821_1_5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a:latin typeface="Arial"/>
                <a:ea typeface="Arial"/>
                <a:cs typeface="Arial"/>
                <a:sym typeface="Arial"/>
              </a:rPr>
              <a:t>An increase in the temperature causes ice to melt, both glaciers (ice over land) , like Greenland and Antarctica and on the mountains all over the world, and icebergs (ice floating in the sea) such as the big ones in the Arctic Ocean. These graphs show a clear tendency of ice cover decrease in both glaciers and icebergs. Loss of glaciers causes sea level rise and affects coastal populations. Loss of ice on mountain glaciers causes a decrease in water resources for populations living in those areas. Iceberg melt doesn’t cause sea level rise, think of an ice cube on a glass of water, however, it can cause changes on ocean currents, and furthermore, it decreases reflection from sunlight, which in turn increases the temperature.</a:t>
            </a:r>
            <a:endParaRPr/>
          </a:p>
        </p:txBody>
      </p:sp>
      <p:sp>
        <p:nvSpPr>
          <p:cNvPr id="567" name="Google Shape;567;gf67c50b821_1_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f67c50b821_1_10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a:latin typeface="Arial"/>
                <a:ea typeface="Arial"/>
                <a:cs typeface="Arial"/>
                <a:sym typeface="Arial"/>
              </a:rPr>
              <a:t>An increase in the temperature causes ice to melt, both glaciers (ice over land) , like Greenland and Antarctica and on the mountains all over the world, and icebergs (ice floating in the sea) such as the big ones in the Arctic Ocean. There is a clear tendency of ice cover decrease in both glaciers and icebergs. Loss of glaciers causes sea level rise and affects coastal and island populations. Loss of ice on mountain glaciers causes a decrease in water resources for populations living in those areas. Iceberg melt, however, doesn’t cause sea level rise. Think of an ice cube on a glass of water, however, it can cause changes in ocean currents, and furthermore, it decreases reflection from sunlight, which in turn increases the temperature.</a:t>
            </a:r>
            <a:endParaRPr/>
          </a:p>
        </p:txBody>
      </p:sp>
      <p:sp>
        <p:nvSpPr>
          <p:cNvPr id="580" name="Google Shape;580;gf67c50b821_1_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fcd72e8af8_0_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err="1">
                <a:effectLst/>
                <a:latin typeface="Montserrat" panose="00000500000000000000" pitchFamily="50" charset="0"/>
                <a:ea typeface="Arial" panose="020B0604020202020204" pitchFamily="34" charset="0"/>
                <a:cs typeface="Arial" panose="020B0604020202020204" pitchFamily="34" charset="0"/>
              </a:rPr>
              <a:t>În</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secolul</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trecut</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mișcarea</a:t>
            </a:r>
            <a:r>
              <a:rPr lang="en-US" sz="1800" dirty="0">
                <a:effectLst/>
                <a:latin typeface="Montserrat" panose="00000500000000000000" pitchFamily="50" charset="0"/>
                <a:ea typeface="Arial" panose="020B0604020202020204" pitchFamily="34" charset="0"/>
                <a:cs typeface="Arial" panose="020B0604020202020204" pitchFamily="34" charset="0"/>
              </a:rPr>
              <a:t> de </a:t>
            </a:r>
            <a:r>
              <a:rPr lang="en-US" sz="1800" dirty="0" err="1">
                <a:effectLst/>
                <a:latin typeface="Montserrat" panose="00000500000000000000" pitchFamily="50" charset="0"/>
                <a:ea typeface="Arial" panose="020B0604020202020204" pitchFamily="34" charset="0"/>
                <a:cs typeface="Arial" panose="020B0604020202020204" pitchFamily="34" charset="0"/>
              </a:rPr>
              <a:t>mediu</a:t>
            </a:r>
            <a:r>
              <a:rPr lang="en-US" sz="1800" dirty="0">
                <a:effectLst/>
                <a:latin typeface="Montserrat" panose="00000500000000000000" pitchFamily="50" charset="0"/>
                <a:ea typeface="Arial" panose="020B0604020202020204" pitchFamily="34" charset="0"/>
                <a:cs typeface="Arial" panose="020B0604020202020204" pitchFamily="34" charset="0"/>
              </a:rPr>
              <a:t> a </a:t>
            </a:r>
            <a:r>
              <a:rPr lang="en-US" sz="1800" dirty="0" err="1">
                <a:effectLst/>
                <a:latin typeface="Montserrat" panose="00000500000000000000" pitchFamily="50" charset="0"/>
                <a:ea typeface="Arial" panose="020B0604020202020204" pitchFamily="34" charset="0"/>
                <a:cs typeface="Arial" panose="020B0604020202020204" pitchFamily="34" charset="0"/>
              </a:rPr>
              <a:t>fost</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marcată</a:t>
            </a:r>
            <a:r>
              <a:rPr lang="en-US" sz="1800" dirty="0">
                <a:effectLst/>
                <a:latin typeface="Montserrat" panose="00000500000000000000" pitchFamily="50" charset="0"/>
                <a:ea typeface="Arial" panose="020B0604020202020204" pitchFamily="34" charset="0"/>
                <a:cs typeface="Arial" panose="020B0604020202020204" pitchFamily="34" charset="0"/>
              </a:rPr>
              <a:t> de </a:t>
            </a:r>
            <a:r>
              <a:rPr lang="en-US" sz="1800" dirty="0" err="1">
                <a:effectLst/>
                <a:latin typeface="Montserrat" panose="00000500000000000000" pitchFamily="50" charset="0"/>
                <a:ea typeface="Arial" panose="020B0604020202020204" pitchFamily="34" charset="0"/>
                <a:cs typeface="Arial" panose="020B0604020202020204" pitchFamily="34" charset="0"/>
              </a:rPr>
              <a:t>femei</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remarcabile</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atât</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în</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domeniul</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conservării</a:t>
            </a:r>
            <a:r>
              <a:rPr lang="en-US" sz="1800" dirty="0">
                <a:effectLst/>
                <a:latin typeface="Montserrat" panose="00000500000000000000" pitchFamily="50" charset="0"/>
                <a:ea typeface="Arial" panose="020B0604020202020204" pitchFamily="34" charset="0"/>
                <a:cs typeface="Arial" panose="020B0604020202020204" pitchFamily="34" charset="0"/>
              </a:rPr>
              <a:t> pe </a:t>
            </a:r>
            <a:r>
              <a:rPr lang="en-US" sz="1800" dirty="0" err="1">
                <a:effectLst/>
                <a:latin typeface="Montserrat" panose="00000500000000000000" pitchFamily="50" charset="0"/>
                <a:ea typeface="Arial" panose="020B0604020202020204" pitchFamily="34" charset="0"/>
                <a:cs typeface="Arial" panose="020B0604020202020204" pitchFamily="34" charset="0"/>
              </a:rPr>
              <a:t>uscat</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prin</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activitatea</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lui</a:t>
            </a:r>
            <a:r>
              <a:rPr lang="en-US" sz="1800" dirty="0">
                <a:effectLst/>
                <a:latin typeface="Montserrat" panose="00000500000000000000" pitchFamily="50" charset="0"/>
                <a:ea typeface="Arial" panose="020B0604020202020204" pitchFamily="34" charset="0"/>
                <a:cs typeface="Arial" panose="020B0604020202020204" pitchFamily="34" charset="0"/>
              </a:rPr>
              <a:t> Jane Goodall, </a:t>
            </a:r>
            <a:r>
              <a:rPr lang="en-US" sz="1800" dirty="0" err="1">
                <a:effectLst/>
                <a:latin typeface="Montserrat" panose="00000500000000000000" pitchFamily="50" charset="0"/>
                <a:ea typeface="Arial" panose="020B0604020202020204" pitchFamily="34" charset="0"/>
                <a:cs typeface="Arial" panose="020B0604020202020204" pitchFamily="34" charset="0"/>
              </a:rPr>
              <a:t>renumită</a:t>
            </a:r>
            <a:r>
              <a:rPr lang="en-US" sz="1800" dirty="0">
                <a:effectLst/>
                <a:latin typeface="Montserrat" panose="00000500000000000000" pitchFamily="50" charset="0"/>
                <a:ea typeface="Arial" panose="020B0604020202020204" pitchFamily="34" charset="0"/>
                <a:cs typeface="Arial" panose="020B0604020202020204" pitchFamily="34" charset="0"/>
              </a:rPr>
              <a:t> la </a:t>
            </a:r>
            <a:r>
              <a:rPr lang="en-US" sz="1800" dirty="0" err="1">
                <a:effectLst/>
                <a:latin typeface="Montserrat" panose="00000500000000000000" pitchFamily="50" charset="0"/>
                <a:ea typeface="Arial" panose="020B0604020202020204" pitchFamily="34" charset="0"/>
                <a:cs typeface="Arial" panose="020B0604020202020204" pitchFamily="34" charset="0"/>
              </a:rPr>
              <a:t>nivel</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mondial</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cât</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și</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în</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domeniul</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marin</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prin</a:t>
            </a:r>
            <a:r>
              <a:rPr lang="en-US" sz="1800" dirty="0">
                <a:effectLst/>
                <a:latin typeface="Montserrat" panose="00000500000000000000" pitchFamily="50" charset="0"/>
                <a:ea typeface="Arial" panose="020B0604020202020204" pitchFamily="34" charset="0"/>
                <a:cs typeface="Arial" panose="020B0604020202020204" pitchFamily="34" charset="0"/>
              </a:rPr>
              <a:t> Sylvia Earle, </a:t>
            </a:r>
            <a:r>
              <a:rPr lang="en-US" sz="1800" dirty="0" err="1">
                <a:effectLst/>
                <a:latin typeface="Montserrat" panose="00000500000000000000" pitchFamily="50" charset="0"/>
                <a:ea typeface="Arial" panose="020B0604020202020204" pitchFamily="34" charset="0"/>
                <a:cs typeface="Arial" panose="020B0604020202020204" pitchFamily="34" charset="0"/>
              </a:rPr>
              <a:t>unul</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dintre</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cele</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mai</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cunoscute</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nume</a:t>
            </a:r>
            <a:r>
              <a:rPr lang="en-US" sz="1800" dirty="0">
                <a:effectLst/>
                <a:latin typeface="Montserrat" panose="00000500000000000000" pitchFamily="50" charset="0"/>
                <a:ea typeface="Arial" panose="020B0604020202020204" pitchFamily="34" charset="0"/>
                <a:cs typeface="Arial" panose="020B0604020202020204" pitchFamily="34" charset="0"/>
              </a:rPr>
              <a:t> din </a:t>
            </a:r>
            <a:r>
              <a:rPr lang="en-US" sz="1800" dirty="0" err="1">
                <a:effectLst/>
                <a:latin typeface="Montserrat" panose="00000500000000000000" pitchFamily="50" charset="0"/>
                <a:ea typeface="Arial" panose="020B0604020202020204" pitchFamily="34" charset="0"/>
                <a:cs typeface="Arial" panose="020B0604020202020204" pitchFamily="34" charset="0"/>
              </a:rPr>
              <a:t>domeniul</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conservării</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oceanelor</a:t>
            </a:r>
            <a:r>
              <a:rPr lang="en-US" sz="1800" dirty="0">
                <a:effectLst/>
                <a:latin typeface="Montserrat" panose="00000500000000000000" pitchFamily="50" charset="0"/>
                <a:ea typeface="Arial" panose="020B0604020202020204" pitchFamily="34" charset="0"/>
                <a:cs typeface="Arial" panose="020B0604020202020204" pitchFamily="34" charset="0"/>
              </a:rPr>
              <a:t>.</a:t>
            </a:r>
          </a:p>
          <a:p>
            <a:pPr marL="0" lvl="0" indent="0" algn="l" rtl="0">
              <a:spcBef>
                <a:spcPts val="0"/>
              </a:spcBef>
              <a:spcAft>
                <a:spcPts val="0"/>
              </a:spcAft>
              <a:buNone/>
            </a:pPr>
            <a:endParaRPr dirty="0"/>
          </a:p>
        </p:txBody>
      </p:sp>
      <p:sp>
        <p:nvSpPr>
          <p:cNvPr id="176" name="Google Shape;176;gfcd72e8af8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59903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f67c50b821_1_1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a:latin typeface="Arial"/>
                <a:ea typeface="Arial"/>
                <a:cs typeface="Arial"/>
                <a:sym typeface="Arial"/>
              </a:rPr>
              <a:t>There are two main drivers for sea-level rise: the melting of the glaciers and thermal expansion which is caused when seawater expands because of the higher temperature of the water. Since the oceans absorb heat from the atmosphere, when the atmosphere becomes warmer so will the oceans. ... The increased volume will cause the level of the water in the oceans to rise.</a:t>
            </a:r>
            <a:endParaRPr/>
          </a:p>
        </p:txBody>
      </p:sp>
      <p:sp>
        <p:nvSpPr>
          <p:cNvPr id="588" name="Google Shape;588;gf67c50b821_1_1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f67c50b821_1_12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a:latin typeface="Arial"/>
                <a:ea typeface="Arial"/>
                <a:cs typeface="Arial"/>
                <a:sym typeface="Arial"/>
              </a:rPr>
              <a:t>Currently, there is a tendency of rising sea level, in 2020 that variation was about 1 cm. Coastal areas are the most vulnerable to sea-level rise, which threatens the coastal communities. Amsterdam is one of the particular areas that are threatened by this since the city is 4 meters below sea level.</a:t>
            </a:r>
            <a:endParaRPr/>
          </a:p>
        </p:txBody>
      </p:sp>
      <p:sp>
        <p:nvSpPr>
          <p:cNvPr id="596" name="Google Shape;596;gf67c50b821_1_1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f67c50b821_0_79: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4" name="Google Shape;604;gf67c50b821_0_79: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a:latin typeface="Arial"/>
                <a:ea typeface="Arial"/>
                <a:cs typeface="Arial"/>
                <a:sym typeface="Arial"/>
              </a:rPr>
              <a:t>Tuvalu Island, located in the Pacific Ocean is facing the risk of being submerged if the sea level continues to rise. Island states and coastal areas are the most vulnerable places that face the threat of sea levels rising</a:t>
            </a:r>
            <a:endParaRPr sz="1800">
              <a:latin typeface="Times New Roman"/>
              <a:ea typeface="Times New Roman"/>
              <a:cs typeface="Times New Roman"/>
              <a:sym typeface="Times New Roman"/>
            </a:endParaRPr>
          </a:p>
          <a:p>
            <a:pPr marL="457200" lvl="0" indent="-228600" algn="just" rtl="0">
              <a:lnSpc>
                <a:spcPct val="115000"/>
              </a:lnSpc>
              <a:spcBef>
                <a:spcPts val="1000"/>
              </a:spcBef>
              <a:spcAft>
                <a:spcPts val="1000"/>
              </a:spcAft>
              <a:buSzPts val="1400"/>
              <a:buNone/>
            </a:pPr>
            <a:endParaRPr sz="1800">
              <a:latin typeface="Arial"/>
              <a:ea typeface="Arial"/>
              <a:cs typeface="Arial"/>
              <a:sym typeface="Arial"/>
            </a:endParaRPr>
          </a:p>
        </p:txBody>
      </p:sp>
      <p:sp>
        <p:nvSpPr>
          <p:cNvPr id="605" name="Google Shape;605;gf67c50b821_0_79:notes"/>
          <p:cNvSpPr txBox="1">
            <a:spLocks noGrp="1"/>
          </p:cNvSpPr>
          <p:nvPr>
            <p:ph type="sldNum" idx="12"/>
          </p:nvPr>
        </p:nvSpPr>
        <p:spPr>
          <a:xfrm>
            <a:off x="3884613" y="8685224"/>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fr-FR" sz="1200" b="0" i="0" u="none" strike="noStrike" cap="none">
                <a:solidFill>
                  <a:schemeClr val="dk1"/>
                </a:solidFill>
                <a:latin typeface="Calibri"/>
                <a:ea typeface="Calibri"/>
                <a:cs typeface="Calibri"/>
                <a:sym typeface="Calibri"/>
              </a:rPr>
              <a:t>42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f67c50b821_1_1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a:latin typeface="Arial"/>
                <a:ea typeface="Arial"/>
                <a:cs typeface="Arial"/>
                <a:sym typeface="Arial"/>
              </a:rPr>
              <a:t>The oceans are also a natural sink of absorption of CO2. As the CO2 concentration in the atmosphere increases, so does the absorption in the ocean, and the consequential acidification of the water. This has dire consequences on marine life, which are particularly sensitive to these types of variations. As an example, more acidic waters deteriorates the shells of marine organisms that are made of calcium carbonate – caused by chemical reactions between carbon and the chemicals of the shells</a:t>
            </a:r>
            <a:endParaRPr/>
          </a:p>
        </p:txBody>
      </p:sp>
      <p:sp>
        <p:nvSpPr>
          <p:cNvPr id="611" name="Google Shape;611;gf67c50b821_1_1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f67c50b821_1_14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a:latin typeface="Arial"/>
                <a:ea typeface="Arial"/>
                <a:cs typeface="Arial"/>
                <a:sym typeface="Arial"/>
              </a:rPr>
              <a:t>Rising temperatures have catastrophic consequences on ecosystems. One example is coral reefs, which are fundamental to entire marine ecosystems, and are considered biodiversity hotspots. They are also incredibly sensitive to temperature and pH variations. Temperature increase and acidification of the oceans contribute to the phenomena called coral bleaching that results in the death of the reef – entire organisms perish in these conditions, which means that the marine life that coexists in this ecosystem vanishes completely.</a:t>
            </a:r>
            <a:endParaRPr/>
          </a:p>
        </p:txBody>
      </p:sp>
      <p:sp>
        <p:nvSpPr>
          <p:cNvPr id="617" name="Google Shape;617;gf67c50b821_1_1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gf67c50b821_1_1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a:latin typeface="Arial"/>
                <a:ea typeface="Arial"/>
                <a:cs typeface="Arial"/>
                <a:sym typeface="Arial"/>
              </a:rPr>
              <a:t>Warmer temperatures, and changing climate patterns in countries, creates conditions for pathogens and diseases common to warmer weather to emerge in regions of the world that have never seen them before. This is the case of Malaria, which is transmitted by a mosquito that is common in warmer/tropical climates, but it is predicted to emerge in norther regions of the world.</a:t>
            </a:r>
            <a:endParaRPr/>
          </a:p>
        </p:txBody>
      </p:sp>
      <p:sp>
        <p:nvSpPr>
          <p:cNvPr id="626" name="Google Shape;626;gf67c50b821_1_1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f67c50b821_0_73:notes"/>
          <p:cNvSpPr>
            <a:spLocks noGrp="1" noRot="1" noChangeAspect="1"/>
          </p:cNvSpPr>
          <p:nvPr>
            <p:ph type="sldImg" idx="2"/>
          </p:nvPr>
        </p:nvSpPr>
        <p:spPr>
          <a:xfrm>
            <a:off x="91291" y="685838"/>
            <a:ext cx="6675600" cy="3429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1" name="Google Shape;641;gf67c50b821_0_73: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a:latin typeface="Arial"/>
                <a:ea typeface="Arial"/>
                <a:cs typeface="Arial"/>
                <a:sym typeface="Arial"/>
              </a:rPr>
              <a:t>Madagascar, one of the region’s most vulnerable and at risk of climate change, is already facing the consequences of it, where 1 million people are currently facing famine linked to climate change. Climate change is changing weather patterns in the country, which deeply depends on agriculture, disrupting seasonal weather that allows for this economic and subsistence activity to persist in the area. Again, the countries that least contributed to climate change are the ones that are already facing the consequences.</a:t>
            </a:r>
            <a:endParaRPr/>
          </a:p>
        </p:txBody>
      </p:sp>
      <p:sp>
        <p:nvSpPr>
          <p:cNvPr id="642" name="Google Shape;642;gf67c50b821_0_73:notes"/>
          <p:cNvSpPr txBox="1">
            <a:spLocks noGrp="1"/>
          </p:cNvSpPr>
          <p:nvPr>
            <p:ph type="sldNum" idx="12"/>
          </p:nvPr>
        </p:nvSpPr>
        <p:spPr>
          <a:xfrm>
            <a:off x="3884613" y="8685224"/>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fr-FR" sz="1200" b="0" i="0" u="none" strike="noStrike" cap="none">
                <a:solidFill>
                  <a:schemeClr val="dk1"/>
                </a:solidFill>
                <a:latin typeface="Calibri"/>
                <a:ea typeface="Calibri"/>
                <a:cs typeface="Calibri"/>
                <a:sym typeface="Calibri"/>
              </a:rPr>
              <a:t>46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f67c50b821_0_85: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8" name="Google Shape;648;gf67c50b821_0_85: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a:latin typeface="Arial"/>
                <a:ea typeface="Arial"/>
                <a:cs typeface="Arial"/>
                <a:sym typeface="Arial"/>
              </a:rPr>
              <a:t> More and more populations in the world will face grave consequences caused by climate change in their regions. Today, many people in developing countries are suffering from droughts and windstorms on a scale never seen before, depriving them of daily food and basic needs. It is still fresh in our memories that last November many people from the Central American countries of Honduras, Guatemala, and El Salvador, which were hit by two massive hurricanes, poured across the border into Mexico and headed toward the US border.</a:t>
            </a:r>
            <a:endParaRPr sz="1100">
              <a:latin typeface="Arial"/>
              <a:ea typeface="Arial"/>
              <a:cs typeface="Arial"/>
              <a:sym typeface="Arial"/>
            </a:endParaRPr>
          </a:p>
          <a:p>
            <a:pPr marL="0" lvl="0" indent="0" algn="just" rtl="0">
              <a:lnSpc>
                <a:spcPct val="115000"/>
              </a:lnSpc>
              <a:spcBef>
                <a:spcPts val="1000"/>
              </a:spcBef>
              <a:spcAft>
                <a:spcPts val="1000"/>
              </a:spcAft>
              <a:buClr>
                <a:schemeClr val="dk1"/>
              </a:buClr>
              <a:buSzPts val="1100"/>
              <a:buFont typeface="Arial"/>
              <a:buNone/>
            </a:pPr>
            <a:r>
              <a:rPr lang="fr-FR" sz="1100">
                <a:latin typeface="Arial"/>
                <a:ea typeface="Arial"/>
                <a:cs typeface="Arial"/>
                <a:sym typeface="Arial"/>
              </a:rPr>
              <a:t>The term “climate refugee” was first coined to describe the increasing large-scale migration and cross-border mass movements of people that were partly caused by such weather-related disasters. As the weather events worsen, so dies the need for these populations to migrate to other countries to seek refuge.</a:t>
            </a:r>
            <a:endParaRPr/>
          </a:p>
        </p:txBody>
      </p:sp>
      <p:sp>
        <p:nvSpPr>
          <p:cNvPr id="649" name="Google Shape;649;gf67c50b821_0_85:notes"/>
          <p:cNvSpPr txBox="1">
            <a:spLocks noGrp="1"/>
          </p:cNvSpPr>
          <p:nvPr>
            <p:ph type="sldNum" idx="12"/>
          </p:nvPr>
        </p:nvSpPr>
        <p:spPr>
          <a:xfrm>
            <a:off x="3884613" y="8685224"/>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fr-FR" sz="1200" b="0" i="0" u="none" strike="noStrike" cap="none">
                <a:solidFill>
                  <a:schemeClr val="dk1"/>
                </a:solidFill>
                <a:latin typeface="Calibri"/>
                <a:ea typeface="Calibri"/>
                <a:cs typeface="Calibri"/>
                <a:sym typeface="Calibri"/>
              </a:rPr>
              <a:t>47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gf67c50b821_0_45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1200"/>
              </a:spcBef>
              <a:spcAft>
                <a:spcPts val="1000"/>
              </a:spcAft>
              <a:buClr>
                <a:schemeClr val="dk1"/>
              </a:buClr>
              <a:buSzPts val="1100"/>
              <a:buFont typeface="Arial"/>
              <a:buNone/>
            </a:pPr>
            <a:r>
              <a:rPr lang="fr-FR" sz="1100">
                <a:latin typeface="Arial"/>
                <a:ea typeface="Arial"/>
                <a:cs typeface="Arial"/>
                <a:sym typeface="Arial"/>
              </a:rPr>
              <a:t>Think about tipping point as a game of jenga, you remove pieces one by one, and then comes a point where the tower comes down and there is no stopping gravity. This is an analogy for the climate tipping points, which once surpassed will lead to irreversible changes. A specific example, melting of the glaciers and icebergs is a dangerous positive feedback loop on the climate, which means that the effect of temperature increase, ice melt, increases its cause, the temperature itself, keeping a circle of ever increasing temperature which can lead to the disappearance of the glacier.</a:t>
            </a:r>
            <a:endParaRPr/>
          </a:p>
        </p:txBody>
      </p:sp>
      <p:sp>
        <p:nvSpPr>
          <p:cNvPr id="657" name="Google Shape;657;gf67c50b821_0_4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f67c50b821_0_44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fr-FR"/>
              <a:t>Moving on from the doom and gloom of the climate crisis, what can then we do to try and resolve this pressing issue?</a:t>
            </a:r>
            <a:endParaRPr/>
          </a:p>
        </p:txBody>
      </p:sp>
      <p:sp>
        <p:nvSpPr>
          <p:cNvPr id="665" name="Google Shape;665;gf67c50b821_0_4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fcd72e8af8_0_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b="0" i="0" u="none" strike="noStrike" dirty="0">
                <a:solidFill>
                  <a:srgbClr val="000000"/>
                </a:solidFill>
                <a:effectLst/>
                <a:latin typeface="Montserrat" panose="00000500000000000000" pitchFamily="50" charset="0"/>
              </a:rPr>
              <a:t>Nu </a:t>
            </a:r>
            <a:r>
              <a:rPr lang="en-GB" sz="1800" b="0" i="0" u="none" strike="noStrike" dirty="0" err="1">
                <a:solidFill>
                  <a:srgbClr val="000000"/>
                </a:solidFill>
                <a:effectLst/>
                <a:latin typeface="Montserrat" panose="00000500000000000000" pitchFamily="50" charset="0"/>
              </a:rPr>
              <a:t>numai</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în</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nordul</a:t>
            </a:r>
            <a:r>
              <a:rPr lang="en-GB" sz="1800" b="0" i="0" u="none" strike="noStrike" dirty="0">
                <a:solidFill>
                  <a:srgbClr val="000000"/>
                </a:solidFill>
                <a:effectLst/>
                <a:latin typeface="Montserrat" panose="00000500000000000000" pitchFamily="50" charset="0"/>
              </a:rPr>
              <a:t> global, ci </a:t>
            </a:r>
            <a:r>
              <a:rPr lang="en-GB" sz="1800" b="0" i="0" u="none" strike="noStrike" dirty="0" err="1">
                <a:solidFill>
                  <a:srgbClr val="000000"/>
                </a:solidFill>
                <a:effectLst/>
                <a:latin typeface="Montserrat" panose="00000500000000000000" pitchFamily="50" charset="0"/>
              </a:rPr>
              <a:t>și</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femeile</a:t>
            </a:r>
            <a:r>
              <a:rPr lang="en-GB" sz="1800" b="0" i="0" u="none" strike="noStrike" dirty="0">
                <a:solidFill>
                  <a:srgbClr val="000000"/>
                </a:solidFill>
                <a:effectLst/>
                <a:latin typeface="Montserrat" panose="00000500000000000000" pitchFamily="50" charset="0"/>
              </a:rPr>
              <a:t> din </a:t>
            </a:r>
            <a:r>
              <a:rPr lang="en-GB" sz="1800" b="0" i="0" u="none" strike="noStrike" dirty="0" err="1">
                <a:solidFill>
                  <a:srgbClr val="000000"/>
                </a:solidFill>
                <a:effectLst/>
                <a:latin typeface="Montserrat" panose="00000500000000000000" pitchFamily="50" charset="0"/>
              </a:rPr>
              <a:t>sudul</a:t>
            </a:r>
            <a:r>
              <a:rPr lang="en-GB" sz="1800" b="0" i="0" u="none" strike="noStrike" dirty="0">
                <a:solidFill>
                  <a:srgbClr val="000000"/>
                </a:solidFill>
                <a:effectLst/>
                <a:latin typeface="Montserrat" panose="00000500000000000000" pitchFamily="50" charset="0"/>
              </a:rPr>
              <a:t> global au </a:t>
            </a:r>
            <a:r>
              <a:rPr lang="en-GB" sz="1800" b="0" i="0" u="none" strike="noStrike" dirty="0" err="1">
                <a:solidFill>
                  <a:srgbClr val="000000"/>
                </a:solidFill>
                <a:effectLst/>
                <a:latin typeface="Montserrat" panose="00000500000000000000" pitchFamily="50" charset="0"/>
              </a:rPr>
              <a:t>fost</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voci</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foarte</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vocale</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și</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importante</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în</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mobilizarea</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pentru</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acțiune</a:t>
            </a:r>
            <a:r>
              <a:rPr lang="en-GB" sz="1800" b="0" i="0" u="none" strike="noStrike" dirty="0">
                <a:solidFill>
                  <a:srgbClr val="000000"/>
                </a:solidFill>
                <a:effectLst/>
                <a:latin typeface="Montserrat" panose="00000500000000000000" pitchFamily="50" charset="0"/>
              </a:rPr>
              <a:t>. Vanessa </a:t>
            </a:r>
            <a:r>
              <a:rPr lang="en-GB" sz="1800" b="0" i="0" u="none" strike="noStrike" dirty="0" err="1">
                <a:solidFill>
                  <a:srgbClr val="000000"/>
                </a:solidFill>
                <a:effectLst/>
                <a:latin typeface="Montserrat" panose="00000500000000000000" pitchFamily="50" charset="0"/>
              </a:rPr>
              <a:t>Nakate</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este</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în</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prezent</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una</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dintre</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cele</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mai</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proeminente</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voci</a:t>
            </a:r>
            <a:r>
              <a:rPr lang="en-GB" sz="1800" b="0" i="0" u="none" strike="noStrike" dirty="0">
                <a:solidFill>
                  <a:srgbClr val="000000"/>
                </a:solidFill>
                <a:effectLst/>
                <a:latin typeface="Montserrat" panose="00000500000000000000" pitchFamily="50" charset="0"/>
              </a:rPr>
              <a:t> care </a:t>
            </a:r>
            <a:r>
              <a:rPr lang="en-GB" sz="1800" b="0" i="0" u="none" strike="noStrike" dirty="0" err="1">
                <a:solidFill>
                  <a:srgbClr val="000000"/>
                </a:solidFill>
                <a:effectLst/>
                <a:latin typeface="Montserrat" panose="00000500000000000000" pitchFamily="50" charset="0"/>
              </a:rPr>
              <a:t>luptă</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pentru</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justiție</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climatică</a:t>
            </a:r>
            <a:r>
              <a:rPr lang="en-GB" sz="1800" b="0" i="0" u="none" strike="noStrike" dirty="0">
                <a:solidFill>
                  <a:srgbClr val="000000"/>
                </a:solidFill>
                <a:effectLst/>
                <a:latin typeface="Montserrat" panose="00000500000000000000" pitchFamily="50" charset="0"/>
              </a:rPr>
              <a:t> pe </a:t>
            </a:r>
            <a:r>
              <a:rPr lang="en-GB" sz="1800" b="0" i="0" u="none" strike="noStrike" dirty="0" err="1">
                <a:solidFill>
                  <a:srgbClr val="000000"/>
                </a:solidFill>
                <a:effectLst/>
                <a:latin typeface="Montserrat" panose="00000500000000000000" pitchFamily="50" charset="0"/>
              </a:rPr>
              <a:t>continentul</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african</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În</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Brazilia</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Artemisa</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este</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activă</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în</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lupta</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pentru</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drepturile</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comunităților</a:t>
            </a:r>
            <a:r>
              <a:rPr lang="en-GB" sz="1800" b="0" i="0" u="none" strike="noStrike" dirty="0">
                <a:solidFill>
                  <a:srgbClr val="000000"/>
                </a:solidFill>
                <a:effectLst/>
                <a:latin typeface="Montserrat" panose="00000500000000000000" pitchFamily="50" charset="0"/>
              </a:rPr>
              <a:t> indigene </a:t>
            </a:r>
            <a:r>
              <a:rPr lang="en-GB" sz="1800" b="0" i="0" u="none" strike="noStrike" dirty="0" err="1">
                <a:solidFill>
                  <a:srgbClr val="000000"/>
                </a:solidFill>
                <a:effectLst/>
                <a:latin typeface="Montserrat" panose="00000500000000000000" pitchFamily="50" charset="0"/>
              </a:rPr>
              <a:t>împotriva</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industriei</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miniere</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și</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forestiere</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Aceste</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exemple</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și</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multe</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altele</a:t>
            </a:r>
            <a:r>
              <a:rPr lang="en-GB" sz="1800" b="0" i="0" u="none" strike="noStrike" dirty="0">
                <a:solidFill>
                  <a:srgbClr val="000000"/>
                </a:solidFill>
                <a:effectLst/>
                <a:latin typeface="Montserrat" panose="00000500000000000000" pitchFamily="50" charset="0"/>
              </a:rPr>
              <a:t> din </a:t>
            </a:r>
            <a:r>
              <a:rPr lang="en-GB" sz="1800" b="0" i="0" u="none" strike="noStrike" dirty="0" err="1">
                <a:solidFill>
                  <a:srgbClr val="000000"/>
                </a:solidFill>
                <a:effectLst/>
                <a:latin typeface="Montserrat" panose="00000500000000000000" pitchFamily="50" charset="0"/>
              </a:rPr>
              <a:t>Sudul</a:t>
            </a:r>
            <a:r>
              <a:rPr lang="en-GB" sz="1800" b="0" i="0" u="none" strike="noStrike" dirty="0">
                <a:solidFill>
                  <a:srgbClr val="000000"/>
                </a:solidFill>
                <a:effectLst/>
                <a:latin typeface="Montserrat" panose="00000500000000000000" pitchFamily="50" charset="0"/>
              </a:rPr>
              <a:t> Global sunt </a:t>
            </a:r>
            <a:r>
              <a:rPr lang="en-GB" sz="1800" b="0" i="0" u="none" strike="noStrike" dirty="0" err="1">
                <a:solidFill>
                  <a:srgbClr val="000000"/>
                </a:solidFill>
                <a:effectLst/>
                <a:latin typeface="Montserrat" panose="00000500000000000000" pitchFamily="50" charset="0"/>
              </a:rPr>
              <a:t>deosebit</a:t>
            </a:r>
            <a:r>
              <a:rPr lang="en-GB" sz="1800" b="0" i="0" u="none" strike="noStrike" dirty="0">
                <a:solidFill>
                  <a:srgbClr val="000000"/>
                </a:solidFill>
                <a:effectLst/>
                <a:latin typeface="Montserrat" panose="00000500000000000000" pitchFamily="50" charset="0"/>
              </a:rPr>
              <a:t> de inspirate, </a:t>
            </a:r>
            <a:r>
              <a:rPr lang="en-GB" sz="1800" b="0" i="0" u="none" strike="noStrike" dirty="0" err="1">
                <a:solidFill>
                  <a:srgbClr val="000000"/>
                </a:solidFill>
                <a:effectLst/>
                <a:latin typeface="Montserrat" panose="00000500000000000000" pitchFamily="50" charset="0"/>
              </a:rPr>
              <a:t>având</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în</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vedere</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contextul</a:t>
            </a:r>
            <a:r>
              <a:rPr lang="en-GB" sz="1800" b="0" i="0" u="none" strike="noStrike" dirty="0">
                <a:solidFill>
                  <a:srgbClr val="000000"/>
                </a:solidFill>
                <a:effectLst/>
                <a:latin typeface="Montserrat" panose="00000500000000000000" pitchFamily="50" charset="0"/>
              </a:rPr>
              <a:t> social </a:t>
            </a:r>
            <a:r>
              <a:rPr lang="en-GB" sz="1800" b="0" i="0" u="none" strike="noStrike" dirty="0" err="1">
                <a:solidFill>
                  <a:srgbClr val="000000"/>
                </a:solidFill>
                <a:effectLst/>
                <a:latin typeface="Montserrat" panose="00000500000000000000" pitchFamily="50" charset="0"/>
              </a:rPr>
              <a:t>și</a:t>
            </a:r>
            <a:r>
              <a:rPr lang="en-GB" sz="1800" b="0" i="0" u="none" strike="noStrike" dirty="0">
                <a:solidFill>
                  <a:srgbClr val="000000"/>
                </a:solidFill>
                <a:effectLst/>
                <a:latin typeface="Montserrat" panose="00000500000000000000" pitchFamily="50" charset="0"/>
              </a:rPr>
              <a:t> politic al </a:t>
            </a:r>
            <a:r>
              <a:rPr lang="en-GB" sz="1800" b="0" i="0" u="none" strike="noStrike" dirty="0" err="1">
                <a:solidFill>
                  <a:srgbClr val="000000"/>
                </a:solidFill>
                <a:effectLst/>
                <a:latin typeface="Montserrat" panose="00000500000000000000" pitchFamily="50" charset="0"/>
              </a:rPr>
              <a:t>acestor</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regiuni</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în</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locuri</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în</a:t>
            </a:r>
            <a:r>
              <a:rPr lang="en-GB" sz="1800" b="0" i="0" u="none" strike="noStrike" dirty="0">
                <a:solidFill>
                  <a:srgbClr val="000000"/>
                </a:solidFill>
                <a:effectLst/>
                <a:latin typeface="Montserrat" panose="00000500000000000000" pitchFamily="50" charset="0"/>
              </a:rPr>
              <a:t> care a fi un activist vocal </a:t>
            </a:r>
            <a:r>
              <a:rPr lang="en-GB" sz="1800" b="0" i="0" u="none" strike="noStrike" dirty="0" err="1">
                <a:solidFill>
                  <a:srgbClr val="000000"/>
                </a:solidFill>
                <a:effectLst/>
                <a:latin typeface="Montserrat" panose="00000500000000000000" pitchFamily="50" charset="0"/>
              </a:rPr>
              <a:t>poate</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pune</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aceste</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persoane</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în</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situații</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periculoase</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și</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implică</a:t>
            </a:r>
            <a:r>
              <a:rPr lang="en-GB" sz="1800" b="0" i="0" u="none" strike="noStrike" dirty="0">
                <a:solidFill>
                  <a:srgbClr val="000000"/>
                </a:solidFill>
                <a:effectLst/>
                <a:latin typeface="Montserrat" panose="00000500000000000000" pitchFamily="50" charset="0"/>
              </a:rPr>
              <a:t> un mare </a:t>
            </a:r>
            <a:r>
              <a:rPr lang="en-GB" sz="1800" b="0" i="0" u="none" strike="noStrike" dirty="0" err="1">
                <a:solidFill>
                  <a:srgbClr val="000000"/>
                </a:solidFill>
                <a:effectLst/>
                <a:latin typeface="Montserrat" panose="00000500000000000000" pitchFamily="50" charset="0"/>
              </a:rPr>
              <a:t>număr</a:t>
            </a:r>
            <a:r>
              <a:rPr lang="en-GB" sz="1800" b="0" i="0" u="none" strike="noStrike" dirty="0">
                <a:solidFill>
                  <a:srgbClr val="000000"/>
                </a:solidFill>
                <a:effectLst/>
                <a:latin typeface="Montserrat" panose="00000500000000000000" pitchFamily="50" charset="0"/>
              </a:rPr>
              <a:t> de </a:t>
            </a:r>
            <a:r>
              <a:rPr lang="en-GB" sz="1800" b="0" i="0" u="none" strike="noStrike" dirty="0" err="1">
                <a:solidFill>
                  <a:srgbClr val="000000"/>
                </a:solidFill>
                <a:effectLst/>
                <a:latin typeface="Montserrat" panose="00000500000000000000" pitchFamily="50" charset="0"/>
              </a:rPr>
              <a:t>riscuri</a:t>
            </a:r>
            <a:r>
              <a:rPr lang="en-GB" sz="1800" b="0" i="0" u="none" strike="noStrike" dirty="0">
                <a:solidFill>
                  <a:srgbClr val="000000"/>
                </a:solidFill>
                <a:effectLst/>
                <a:latin typeface="Montserrat" panose="00000500000000000000" pitchFamily="50" charset="0"/>
              </a:rPr>
              <a:t>.</a:t>
            </a:r>
            <a:endParaRPr lang="en-US" sz="1800" dirty="0">
              <a:effectLst/>
              <a:latin typeface="Montserrat" panose="00000500000000000000" pitchFamily="50" charset="0"/>
              <a:ea typeface="Arial" panose="020B0604020202020204" pitchFamily="34" charset="0"/>
              <a:cs typeface="Arial" panose="020B0604020202020204" pitchFamily="34" charset="0"/>
            </a:endParaRPr>
          </a:p>
          <a:p>
            <a:pPr marL="0" lvl="0" indent="0" algn="l" rtl="0">
              <a:spcBef>
                <a:spcPts val="0"/>
              </a:spcBef>
              <a:spcAft>
                <a:spcPts val="0"/>
              </a:spcAft>
              <a:buNone/>
            </a:pPr>
            <a:endParaRPr dirty="0"/>
          </a:p>
        </p:txBody>
      </p:sp>
      <p:sp>
        <p:nvSpPr>
          <p:cNvPr id="176" name="Google Shape;176;gfcd72e8af8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47610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f67c50b821_1_18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a:latin typeface="Arial"/>
                <a:ea typeface="Arial"/>
                <a:cs typeface="Arial"/>
                <a:sym typeface="Arial"/>
              </a:rPr>
              <a:t>On a global large scale level, we need to focus on reducing our global carbon emissions, plain and simple. There are two main ways to seek to balance our emissions and absorption, which is through preserving and restoring our natural sinks and to fundamentally change our energy system</a:t>
            </a:r>
            <a:endParaRPr sz="1100">
              <a:latin typeface="Arial"/>
              <a:ea typeface="Arial"/>
              <a:cs typeface="Arial"/>
              <a:sym typeface="Arial"/>
            </a:endParaRPr>
          </a:p>
          <a:p>
            <a:pPr marL="457200" lvl="0" indent="-228600" algn="l" rtl="0">
              <a:spcBef>
                <a:spcPts val="1000"/>
              </a:spcBef>
              <a:spcAft>
                <a:spcPts val="0"/>
              </a:spcAft>
              <a:buClr>
                <a:schemeClr val="dk1"/>
              </a:buClr>
              <a:buSzPts val="1400"/>
              <a:buFont typeface="Arial"/>
              <a:buNone/>
            </a:pPr>
            <a:endParaRPr/>
          </a:p>
        </p:txBody>
      </p:sp>
      <p:sp>
        <p:nvSpPr>
          <p:cNvPr id="671" name="Google Shape;671;gf67c50b821_1_1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f67c50b821_1_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a:latin typeface="Arial"/>
                <a:ea typeface="Arial"/>
                <a:cs typeface="Arial"/>
                <a:sym typeface="Arial"/>
              </a:rPr>
              <a:t>As we have seen previously, natural sinks are essential to maintaining a balance of carbon dioxide in the atmosphere, and we have long surpassed the absorption capacity.  Carbon dioxide concentrations have been increasing, for one, because of the ever-increasing emission rate, but also because we are tearing down one of our natural sinks: Forests.</a:t>
            </a:r>
            <a:endParaRPr/>
          </a:p>
        </p:txBody>
      </p:sp>
      <p:sp>
        <p:nvSpPr>
          <p:cNvPr id="681" name="Google Shape;681;gf67c50b821_1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gf67c50b821_0_142: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a:latin typeface="Arial"/>
                <a:ea typeface="Arial"/>
                <a:cs typeface="Arial"/>
                <a:sym typeface="Arial"/>
              </a:rPr>
              <a:t>Increasing pressure of human activity - population rise,  economic and technological development, and other pressures and driving deforestation. Brazil has one of the worst rates of deforestation in the world, and it shows no signs of slowing down. The countries in the Indian-pacific also experience a high rate of deforestation, mainly driven by industry exploration. Brazil is an alarming case for example, a country that hosts one of the largest areas of forest cover, including the Amazon Rainforest, commonly named the “lung of earth”.</a:t>
            </a:r>
            <a:endParaRPr/>
          </a:p>
        </p:txBody>
      </p:sp>
      <p:sp>
        <p:nvSpPr>
          <p:cNvPr id="689" name="Google Shape;689;gf67c50b821_0_142: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f67c50b821_1_26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a:latin typeface="Arial"/>
                <a:ea typeface="Arial"/>
                <a:cs typeface="Arial"/>
                <a:sym typeface="Arial"/>
              </a:rPr>
              <a:t>Does this mean that we can just plant more trees and solve the issue? Not quite. Research shows that preserving our current natural sinks brings more benefits than restoring, in terms of “emissions gains”, because as we mentioned before, cutting down forests not only generates emissions but also reflects in CO2 absorption losses. As trees regrow, the absorption capacity also rises, but it always starts at a smaller level, so it may take up years to actually start to have a meaningful impact on balancing emissions. The time that we currently do not have to address the climate crisis. Research shows that preserving our current natural sinks brings more benefits than restoring, in terms of “emissions gains”, because as we mentioned before, cutting down forests not only generates emissions but also reflects in co2 absorption losses. So in terms of reducing our emissions, preserving the standing forest is preferable to restoration and reforestation practices. But this is not to say that regeneration shouldn’t be an option altogether to the damage already done to our forest areas.</a:t>
            </a:r>
            <a:endParaRPr/>
          </a:p>
        </p:txBody>
      </p:sp>
      <p:sp>
        <p:nvSpPr>
          <p:cNvPr id="695" name="Google Shape;695;gf67c50b821_1_2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gf67c50b821_0_166: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1" name="Google Shape;701;gf67c50b821_0_166: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fr-FR"/>
              <a:t>Fundamental systemic change on our energy systems </a:t>
            </a:r>
            <a:endParaRPr/>
          </a:p>
        </p:txBody>
      </p:sp>
      <p:sp>
        <p:nvSpPr>
          <p:cNvPr id="702" name="Google Shape;702;gf67c50b821_0_166:notes"/>
          <p:cNvSpPr txBox="1">
            <a:spLocks noGrp="1"/>
          </p:cNvSpPr>
          <p:nvPr>
            <p:ph type="sldNum" idx="12"/>
          </p:nvPr>
        </p:nvSpPr>
        <p:spPr>
          <a:xfrm>
            <a:off x="3884613" y="8685224"/>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fr-FR" sz="1200" b="0" i="0" u="none" strike="noStrike" cap="none">
                <a:solidFill>
                  <a:schemeClr val="dk1"/>
                </a:solidFill>
                <a:latin typeface="Calibri"/>
                <a:ea typeface="Calibri"/>
                <a:cs typeface="Calibri"/>
                <a:sym typeface="Calibri"/>
              </a:rPr>
              <a:t>54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gfd31aa7216_3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fr-FR" dirty="0"/>
              <a:t>There are </a:t>
            </a:r>
            <a:r>
              <a:rPr lang="fr-FR" dirty="0" err="1"/>
              <a:t>several</a:t>
            </a:r>
            <a:r>
              <a:rPr lang="fr-FR" dirty="0"/>
              <a:t> </a:t>
            </a:r>
            <a:r>
              <a:rPr lang="fr-FR" dirty="0" err="1"/>
              <a:t>ways</a:t>
            </a:r>
            <a:r>
              <a:rPr lang="fr-FR" dirty="0"/>
              <a:t> </a:t>
            </a:r>
            <a:r>
              <a:rPr lang="fr-FR" dirty="0" err="1"/>
              <a:t>we</a:t>
            </a:r>
            <a:r>
              <a:rPr lang="fr-FR" dirty="0"/>
              <a:t> can look at the breakdown of </a:t>
            </a:r>
            <a:r>
              <a:rPr lang="fr-FR" dirty="0" err="1"/>
              <a:t>emissions</a:t>
            </a:r>
            <a:r>
              <a:rPr lang="fr-FR" dirty="0"/>
              <a:t>. By </a:t>
            </a:r>
            <a:r>
              <a:rPr lang="fr-FR" dirty="0" err="1"/>
              <a:t>sector</a:t>
            </a:r>
            <a:r>
              <a:rPr lang="fr-FR" dirty="0"/>
              <a:t>, by </a:t>
            </a:r>
            <a:r>
              <a:rPr lang="fr-FR" dirty="0" err="1"/>
              <a:t>economic</a:t>
            </a:r>
            <a:r>
              <a:rPr lang="fr-FR" dirty="0"/>
              <a:t> </a:t>
            </a:r>
            <a:r>
              <a:rPr lang="fr-FR" dirty="0" err="1"/>
              <a:t>activity</a:t>
            </a:r>
            <a:r>
              <a:rPr lang="fr-FR" dirty="0"/>
              <a:t> and </a:t>
            </a:r>
            <a:r>
              <a:rPr lang="fr-FR" dirty="0" err="1"/>
              <a:t>so</a:t>
            </a:r>
            <a:r>
              <a:rPr lang="fr-FR" dirty="0"/>
              <a:t> on. If </a:t>
            </a:r>
            <a:r>
              <a:rPr lang="fr-FR" dirty="0" err="1"/>
              <a:t>we</a:t>
            </a:r>
            <a:r>
              <a:rPr lang="fr-FR" dirty="0"/>
              <a:t> </a:t>
            </a:r>
            <a:r>
              <a:rPr lang="fr-FR" dirty="0" err="1"/>
              <a:t>account</a:t>
            </a:r>
            <a:r>
              <a:rPr lang="fr-FR" dirty="0"/>
              <a:t> </a:t>
            </a:r>
            <a:r>
              <a:rPr lang="fr-FR" dirty="0" err="1"/>
              <a:t>energy</a:t>
            </a:r>
            <a:r>
              <a:rPr lang="fr-FR" dirty="0"/>
              <a:t> </a:t>
            </a:r>
            <a:r>
              <a:rPr lang="fr-FR" dirty="0" err="1"/>
              <a:t>emissions</a:t>
            </a:r>
            <a:r>
              <a:rPr lang="fr-FR" dirty="0"/>
              <a:t> as a </a:t>
            </a:r>
            <a:r>
              <a:rPr lang="fr-FR" dirty="0" err="1"/>
              <a:t>whole</a:t>
            </a:r>
            <a:r>
              <a:rPr lang="fr-FR" dirty="0"/>
              <a:t>, </a:t>
            </a:r>
            <a:r>
              <a:rPr lang="fr-FR" dirty="0" err="1"/>
              <a:t>it</a:t>
            </a:r>
            <a:r>
              <a:rPr lang="fr-FR" dirty="0"/>
              <a:t> </a:t>
            </a:r>
            <a:r>
              <a:rPr lang="fr-FR" dirty="0" err="1"/>
              <a:t>accounts</a:t>
            </a:r>
            <a:r>
              <a:rPr lang="fr-FR" dirty="0"/>
              <a:t> for a </a:t>
            </a:r>
            <a:r>
              <a:rPr lang="fr-FR" dirty="0" err="1"/>
              <a:t>staggering</a:t>
            </a:r>
            <a:r>
              <a:rPr lang="fr-FR" dirty="0"/>
              <a:t> 75% of total global </a:t>
            </a:r>
            <a:r>
              <a:rPr lang="fr-FR" dirty="0" err="1"/>
              <a:t>emissions</a:t>
            </a:r>
            <a:r>
              <a:rPr lang="fr-FR" dirty="0"/>
              <a:t>. This </a:t>
            </a:r>
            <a:r>
              <a:rPr lang="fr-FR" dirty="0" err="1"/>
              <a:t>means</a:t>
            </a:r>
            <a:r>
              <a:rPr lang="fr-FR" dirty="0"/>
              <a:t> </a:t>
            </a:r>
            <a:r>
              <a:rPr lang="fr-FR" dirty="0" err="1"/>
              <a:t>that</a:t>
            </a:r>
            <a:r>
              <a:rPr lang="fr-FR" dirty="0"/>
              <a:t> 75% of total </a:t>
            </a:r>
            <a:r>
              <a:rPr lang="fr-FR" dirty="0" err="1"/>
              <a:t>emissions</a:t>
            </a:r>
            <a:r>
              <a:rPr lang="fr-FR" dirty="0"/>
              <a:t> </a:t>
            </a:r>
            <a:r>
              <a:rPr lang="fr-FR" dirty="0" err="1"/>
              <a:t>comes</a:t>
            </a:r>
            <a:r>
              <a:rPr lang="fr-FR" dirty="0"/>
              <a:t> </a:t>
            </a:r>
            <a:r>
              <a:rPr lang="fr-FR" dirty="0" err="1"/>
              <a:t>from</a:t>
            </a:r>
            <a:r>
              <a:rPr lang="fr-FR" dirty="0"/>
              <a:t> </a:t>
            </a:r>
            <a:r>
              <a:rPr lang="fr-FR" dirty="0" err="1"/>
              <a:t>generating</a:t>
            </a:r>
            <a:r>
              <a:rPr lang="fr-FR" dirty="0"/>
              <a:t> </a:t>
            </a:r>
            <a:r>
              <a:rPr lang="fr-FR" dirty="0" err="1"/>
              <a:t>energy</a:t>
            </a:r>
            <a:r>
              <a:rPr lang="fr-FR" dirty="0"/>
              <a:t>. </a:t>
            </a:r>
            <a:r>
              <a:rPr lang="fr-FR" dirty="0" err="1"/>
              <a:t>Why</a:t>
            </a:r>
            <a:r>
              <a:rPr lang="fr-FR" dirty="0"/>
              <a:t> </a:t>
            </a:r>
            <a:r>
              <a:rPr lang="fr-FR" dirty="0" err="1"/>
              <a:t>is</a:t>
            </a:r>
            <a:r>
              <a:rPr lang="fr-FR" dirty="0"/>
              <a:t> </a:t>
            </a:r>
            <a:r>
              <a:rPr lang="fr-FR" dirty="0" err="1"/>
              <a:t>this</a:t>
            </a:r>
            <a:r>
              <a:rPr lang="fr-FR" dirty="0"/>
              <a:t>?</a:t>
            </a:r>
            <a:endParaRPr dirty="0"/>
          </a:p>
        </p:txBody>
      </p:sp>
      <p:sp>
        <p:nvSpPr>
          <p:cNvPr id="710" name="Google Shape;710;gfd31aa7216_3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gfd31aa7216_3_16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228600" algn="l" rtl="0">
              <a:spcBef>
                <a:spcPts val="0"/>
              </a:spcBef>
              <a:spcAft>
                <a:spcPts val="0"/>
              </a:spcAft>
              <a:buClr>
                <a:schemeClr val="dk1"/>
              </a:buClr>
              <a:buSzPts val="1400"/>
              <a:buFont typeface="Arial"/>
              <a:buNone/>
            </a:pPr>
            <a:r>
              <a:rPr lang="fr-FR"/>
              <a:t>There are two main sources from where we produce our energy and electricity. Fossil fuels: Oil, gas and coal. And renewable energy.</a:t>
            </a:r>
            <a:endParaRPr/>
          </a:p>
        </p:txBody>
      </p:sp>
      <p:sp>
        <p:nvSpPr>
          <p:cNvPr id="718" name="Google Shape;718;gfd31aa7216_3_1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gfd31aa7216_3_48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228600" algn="l" rtl="0">
              <a:spcBef>
                <a:spcPts val="0"/>
              </a:spcBef>
              <a:spcAft>
                <a:spcPts val="0"/>
              </a:spcAft>
              <a:buClr>
                <a:schemeClr val="dk1"/>
              </a:buClr>
              <a:buSzPts val="1400"/>
              <a:buFont typeface="Arial"/>
              <a:buNone/>
            </a:pPr>
            <a:r>
              <a:rPr lang="fr-FR"/>
              <a:t>Energy production takes up that much of global carbon emissions because it is still mostly reliant on fossil fuels. Almost 85% comes from burning fossil fuels, that are very carbon intensive. </a:t>
            </a:r>
            <a:r>
              <a:rPr lang="fr-FR" sz="1100">
                <a:latin typeface="Arial"/>
                <a:ea typeface="Arial"/>
                <a:cs typeface="Arial"/>
                <a:sym typeface="Arial"/>
              </a:rPr>
              <a:t>Changing the source of energy and transitioning from fossil fuels to renewable energy is fundamental to cutting down emissions.</a:t>
            </a:r>
            <a:endParaRPr sz="1100">
              <a:latin typeface="Arial"/>
              <a:ea typeface="Arial"/>
              <a:cs typeface="Arial"/>
              <a:sym typeface="Arial"/>
            </a:endParaRPr>
          </a:p>
          <a:p>
            <a:pPr marL="457200" lvl="0" indent="-228600" algn="l" rtl="0">
              <a:spcBef>
                <a:spcPts val="0"/>
              </a:spcBef>
              <a:spcAft>
                <a:spcPts val="0"/>
              </a:spcAft>
              <a:buClr>
                <a:schemeClr val="dk1"/>
              </a:buClr>
              <a:buSzPts val="1400"/>
              <a:buFont typeface="Arial"/>
              <a:buNone/>
            </a:pPr>
            <a:endParaRPr/>
          </a:p>
          <a:p>
            <a:pPr marL="457200" lvl="0" indent="-228600" algn="l" rtl="0">
              <a:spcBef>
                <a:spcPts val="0"/>
              </a:spcBef>
              <a:spcAft>
                <a:spcPts val="0"/>
              </a:spcAft>
              <a:buClr>
                <a:schemeClr val="dk1"/>
              </a:buClr>
              <a:buSzPts val="1400"/>
              <a:buFont typeface="Arial"/>
              <a:buNone/>
            </a:pPr>
            <a:endParaRPr/>
          </a:p>
        </p:txBody>
      </p:sp>
      <p:sp>
        <p:nvSpPr>
          <p:cNvPr id="727" name="Google Shape;727;gfd31aa7216_3_4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fd31aa7216_3_49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a:latin typeface="Arial"/>
                <a:ea typeface="Arial"/>
                <a:cs typeface="Arial"/>
                <a:sym typeface="Arial"/>
              </a:rPr>
              <a:t>Renewable energy sources include:</a:t>
            </a:r>
            <a:endParaRPr sz="1100">
              <a:latin typeface="Arial"/>
              <a:ea typeface="Arial"/>
              <a:cs typeface="Arial"/>
              <a:sym typeface="Arial"/>
            </a:endParaRPr>
          </a:p>
          <a:p>
            <a:pPr marL="457200" lvl="0" indent="-298450" algn="just" rtl="0">
              <a:lnSpc>
                <a:spcPct val="115000"/>
              </a:lnSpc>
              <a:spcBef>
                <a:spcPts val="1000"/>
              </a:spcBef>
              <a:spcAft>
                <a:spcPts val="0"/>
              </a:spcAft>
              <a:buClr>
                <a:schemeClr val="dk1"/>
              </a:buClr>
              <a:buSzPts val="1100"/>
              <a:buChar char="-"/>
            </a:pPr>
            <a:r>
              <a:rPr lang="fr-FR" sz="1100">
                <a:latin typeface="Arial"/>
                <a:ea typeface="Arial"/>
                <a:cs typeface="Arial"/>
                <a:sym typeface="Arial"/>
              </a:rPr>
              <a:t>Solar: Photovoltaic panels, concentrating solar thermal energy through mirrors</a:t>
            </a:r>
            <a:endParaRPr sz="1100">
              <a:latin typeface="Arial"/>
              <a:ea typeface="Arial"/>
              <a:cs typeface="Arial"/>
              <a:sym typeface="Arial"/>
            </a:endParaRPr>
          </a:p>
          <a:p>
            <a:pPr marL="457200" lvl="0" indent="-298450" algn="just" rtl="0">
              <a:lnSpc>
                <a:spcPct val="115000"/>
              </a:lnSpc>
              <a:spcBef>
                <a:spcPts val="0"/>
              </a:spcBef>
              <a:spcAft>
                <a:spcPts val="0"/>
              </a:spcAft>
              <a:buClr>
                <a:schemeClr val="dk1"/>
              </a:buClr>
              <a:buSzPts val="1100"/>
              <a:buChar char="-"/>
            </a:pPr>
            <a:r>
              <a:rPr lang="fr-FR" sz="1100">
                <a:latin typeface="Arial"/>
                <a:ea typeface="Arial"/>
                <a:cs typeface="Arial"/>
                <a:sym typeface="Arial"/>
              </a:rPr>
              <a:t>Hydroelectric: Water reservoirs, or water strands</a:t>
            </a:r>
            <a:endParaRPr sz="1100">
              <a:latin typeface="Arial"/>
              <a:ea typeface="Arial"/>
              <a:cs typeface="Arial"/>
              <a:sym typeface="Arial"/>
            </a:endParaRPr>
          </a:p>
          <a:p>
            <a:pPr marL="457200" lvl="0" indent="-298450" algn="just" rtl="0">
              <a:lnSpc>
                <a:spcPct val="115000"/>
              </a:lnSpc>
              <a:spcBef>
                <a:spcPts val="0"/>
              </a:spcBef>
              <a:spcAft>
                <a:spcPts val="0"/>
              </a:spcAft>
              <a:buClr>
                <a:schemeClr val="dk1"/>
              </a:buClr>
              <a:buSzPts val="1100"/>
              <a:buChar char="-"/>
            </a:pPr>
            <a:r>
              <a:rPr lang="fr-FR" sz="1100">
                <a:latin typeface="Arial"/>
                <a:ea typeface="Arial"/>
                <a:cs typeface="Arial"/>
                <a:sym typeface="Arial"/>
              </a:rPr>
              <a:t>Biomass is the burning of wood, agricultural waste, and other organic material, to generate electricity and heat. Although the burning of biomass does release carbon dioxide to the atmosphere, the organic material during its growth phase absorbs a considerable amount of carbon dioxide, so it balances it with emissions.</a:t>
            </a:r>
            <a:endParaRPr sz="1100">
              <a:latin typeface="Arial"/>
              <a:ea typeface="Arial"/>
              <a:cs typeface="Arial"/>
              <a:sym typeface="Arial"/>
            </a:endParaRPr>
          </a:p>
          <a:p>
            <a:pPr marL="457200" lvl="0" indent="-298450" algn="just" rtl="0">
              <a:lnSpc>
                <a:spcPct val="115000"/>
              </a:lnSpc>
              <a:spcBef>
                <a:spcPts val="0"/>
              </a:spcBef>
              <a:spcAft>
                <a:spcPts val="0"/>
              </a:spcAft>
              <a:buClr>
                <a:schemeClr val="dk1"/>
              </a:buClr>
              <a:buSzPts val="1100"/>
              <a:buChar char="-"/>
            </a:pPr>
            <a:r>
              <a:rPr lang="fr-FR" sz="1100">
                <a:latin typeface="Arial"/>
                <a:ea typeface="Arial"/>
                <a:cs typeface="Arial"/>
                <a:sym typeface="Arial"/>
              </a:rPr>
              <a:t>Wind: located onshore or offshore</a:t>
            </a:r>
            <a:endParaRPr sz="1100">
              <a:latin typeface="Arial"/>
              <a:ea typeface="Arial"/>
              <a:cs typeface="Arial"/>
              <a:sym typeface="Arial"/>
            </a:endParaRPr>
          </a:p>
          <a:p>
            <a:pPr marL="457200" lvl="0" indent="-298450" algn="just" rtl="0">
              <a:lnSpc>
                <a:spcPct val="115000"/>
              </a:lnSpc>
              <a:spcBef>
                <a:spcPts val="0"/>
              </a:spcBef>
              <a:spcAft>
                <a:spcPts val="0"/>
              </a:spcAft>
              <a:buClr>
                <a:schemeClr val="dk1"/>
              </a:buClr>
              <a:buSzPts val="1100"/>
              <a:buChar char="-"/>
            </a:pPr>
            <a:r>
              <a:rPr lang="fr-FR" sz="1100">
                <a:latin typeface="Arial"/>
                <a:ea typeface="Arial"/>
                <a:cs typeface="Arial"/>
                <a:sym typeface="Arial"/>
              </a:rPr>
              <a:t>Oceans: waves and tides</a:t>
            </a:r>
            <a:endParaRPr sz="1100">
              <a:latin typeface="Arial"/>
              <a:ea typeface="Arial"/>
              <a:cs typeface="Arial"/>
              <a:sym typeface="Arial"/>
            </a:endParaRPr>
          </a:p>
          <a:p>
            <a:pPr marL="457200" lvl="0" indent="-298450" algn="just" rtl="0">
              <a:lnSpc>
                <a:spcPct val="115000"/>
              </a:lnSpc>
              <a:spcBef>
                <a:spcPts val="0"/>
              </a:spcBef>
              <a:spcAft>
                <a:spcPts val="0"/>
              </a:spcAft>
              <a:buClr>
                <a:schemeClr val="dk1"/>
              </a:buClr>
              <a:buSzPts val="1100"/>
              <a:buChar char="-"/>
            </a:pPr>
            <a:r>
              <a:rPr lang="fr-FR" sz="1100">
                <a:latin typeface="Arial"/>
                <a:ea typeface="Arial"/>
                <a:cs typeface="Arial"/>
                <a:sym typeface="Arial"/>
              </a:rPr>
              <a:t>Geothermal energy uses the heat of the earth to generate electricity</a:t>
            </a:r>
            <a:endParaRPr sz="1100">
              <a:latin typeface="Arial"/>
              <a:ea typeface="Arial"/>
              <a:cs typeface="Arial"/>
              <a:sym typeface="Arial"/>
            </a:endParaRPr>
          </a:p>
          <a:p>
            <a:pPr marL="457200" lvl="0" indent="-228600" algn="l" rtl="0">
              <a:spcBef>
                <a:spcPts val="1000"/>
              </a:spcBef>
              <a:spcAft>
                <a:spcPts val="0"/>
              </a:spcAft>
              <a:buClr>
                <a:schemeClr val="dk1"/>
              </a:buClr>
              <a:buSzPts val="1400"/>
              <a:buFont typeface="Arial"/>
              <a:buNone/>
            </a:pPr>
            <a:endParaRPr/>
          </a:p>
        </p:txBody>
      </p:sp>
      <p:sp>
        <p:nvSpPr>
          <p:cNvPr id="733" name="Google Shape;733;gfd31aa7216_3_4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gfd31aa7216_3_5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fr-FR"/>
              <a:t>But there is hope to have our energy system relying on renewable energies!</a:t>
            </a:r>
            <a:endParaRPr/>
          </a:p>
          <a:p>
            <a:pPr marL="457200" lvl="0" indent="-228600" algn="l" rtl="0">
              <a:spcBef>
                <a:spcPts val="0"/>
              </a:spcBef>
              <a:spcAft>
                <a:spcPts val="0"/>
              </a:spcAft>
              <a:buClr>
                <a:schemeClr val="dk1"/>
              </a:buClr>
              <a:buSzPts val="1400"/>
              <a:buFont typeface="Arial"/>
              <a:buNone/>
            </a:pPr>
            <a:endParaRPr/>
          </a:p>
        </p:txBody>
      </p:sp>
      <p:sp>
        <p:nvSpPr>
          <p:cNvPr id="762" name="Google Shape;762;gfd31aa7216_3_5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err="1">
                <a:effectLst/>
                <a:latin typeface="Montserrat" panose="00000500000000000000" pitchFamily="50" charset="0"/>
                <a:ea typeface="Arial" panose="020B0604020202020204" pitchFamily="34" charset="0"/>
                <a:cs typeface="Arial" panose="020B0604020202020204" pitchFamily="34" charset="0"/>
              </a:rPr>
              <a:t>Femeile</a:t>
            </a:r>
            <a:r>
              <a:rPr lang="en-US" sz="1200" dirty="0">
                <a:effectLst/>
                <a:latin typeface="Montserrat" panose="00000500000000000000" pitchFamily="50" charset="0"/>
                <a:ea typeface="Arial" panose="020B0604020202020204" pitchFamily="34" charset="0"/>
                <a:cs typeface="Arial" panose="020B0604020202020204" pitchFamily="34" charset="0"/>
              </a:rPr>
              <a:t> au </a:t>
            </a:r>
            <a:r>
              <a:rPr lang="en-US" sz="1200" dirty="0" err="1">
                <a:effectLst/>
                <a:latin typeface="Montserrat" panose="00000500000000000000" pitchFamily="50" charset="0"/>
                <a:ea typeface="Arial" panose="020B0604020202020204" pitchFamily="34" charset="0"/>
                <a:cs typeface="Arial" panose="020B0604020202020204" pitchFamily="34" charset="0"/>
              </a:rPr>
              <a:t>fost</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în</a:t>
            </a:r>
            <a:r>
              <a:rPr lang="en-US" sz="1200" dirty="0">
                <a:effectLst/>
                <a:latin typeface="Montserrat" panose="00000500000000000000" pitchFamily="50" charset="0"/>
                <a:ea typeface="Arial" panose="020B0604020202020204" pitchFamily="34" charset="0"/>
                <a:cs typeface="Arial" panose="020B0604020202020204" pitchFamily="34" charset="0"/>
              </a:rPr>
              <a:t> mod </a:t>
            </a:r>
            <a:r>
              <a:rPr lang="en-US" sz="1200" dirty="0" err="1">
                <a:effectLst/>
                <a:latin typeface="Montserrat" panose="00000500000000000000" pitchFamily="50" charset="0"/>
                <a:ea typeface="Arial" panose="020B0604020202020204" pitchFamily="34" charset="0"/>
                <a:cs typeface="Arial" panose="020B0604020202020204" pitchFamily="34" charset="0"/>
              </a:rPr>
              <a:t>clar</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în</a:t>
            </a:r>
            <a:r>
              <a:rPr lang="en-US" sz="1200" dirty="0">
                <a:effectLst/>
                <a:latin typeface="Montserrat" panose="00000500000000000000" pitchFamily="50" charset="0"/>
                <a:ea typeface="Arial" panose="020B0604020202020204" pitchFamily="34" charset="0"/>
                <a:cs typeface="Arial" panose="020B0604020202020204" pitchFamily="34" charset="0"/>
              </a:rPr>
              <a:t> prima </a:t>
            </a:r>
            <a:r>
              <a:rPr lang="en-US" sz="1200" dirty="0" err="1">
                <a:effectLst/>
                <a:latin typeface="Montserrat" panose="00000500000000000000" pitchFamily="50" charset="0"/>
                <a:ea typeface="Arial" panose="020B0604020202020204" pitchFamily="34" charset="0"/>
                <a:cs typeface="Arial" panose="020B0604020202020204" pitchFamily="34" charset="0"/>
              </a:rPr>
              <a:t>linie</a:t>
            </a:r>
            <a:r>
              <a:rPr lang="en-US" sz="1200" dirty="0">
                <a:effectLst/>
                <a:latin typeface="Montserrat" panose="00000500000000000000" pitchFamily="50" charset="0"/>
                <a:ea typeface="Arial" panose="020B0604020202020204" pitchFamily="34" charset="0"/>
                <a:cs typeface="Arial" panose="020B0604020202020204" pitchFamily="34" charset="0"/>
              </a:rPr>
              <a:t> a </a:t>
            </a:r>
            <a:r>
              <a:rPr lang="en-US" sz="1200" dirty="0" err="1">
                <a:effectLst/>
                <a:latin typeface="Montserrat" panose="00000500000000000000" pitchFamily="50" charset="0"/>
                <a:ea typeface="Arial" panose="020B0604020202020204" pitchFamily="34" charset="0"/>
                <a:cs typeface="Arial" panose="020B0604020202020204" pitchFamily="34" charset="0"/>
              </a:rPr>
              <a:t>mobilizării</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în</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ceea</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ce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privește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problemele</a:t>
            </a:r>
            <a:r>
              <a:rPr lang="en-US" sz="1200" dirty="0">
                <a:effectLst/>
                <a:latin typeface="Montserrat" panose="00000500000000000000" pitchFamily="50" charset="0"/>
                <a:ea typeface="Arial" panose="020B0604020202020204" pitchFamily="34" charset="0"/>
                <a:cs typeface="Arial" panose="020B0604020202020204" pitchFamily="34" charset="0"/>
              </a:rPr>
              <a:t> legate de </a:t>
            </a:r>
            <a:r>
              <a:rPr lang="en-US" sz="1200" dirty="0" err="1">
                <a:effectLst/>
                <a:latin typeface="Montserrat" panose="00000500000000000000" pitchFamily="50" charset="0"/>
                <a:ea typeface="Arial" panose="020B0604020202020204" pitchFamily="34" charset="0"/>
                <a:cs typeface="Arial" panose="020B0604020202020204" pitchFamily="34" charset="0"/>
              </a:rPr>
              <a:t>mediu</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și</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climă</a:t>
            </a:r>
            <a:r>
              <a:rPr lang="en-US" sz="1200" dirty="0">
                <a:effectLst/>
                <a:latin typeface="Montserrat" panose="00000500000000000000" pitchFamily="50" charset="0"/>
                <a:ea typeface="Arial" panose="020B0604020202020204" pitchFamily="34" charset="0"/>
                <a:cs typeface="Arial" panose="020B0604020202020204" pitchFamily="34" charset="0"/>
              </a:rPr>
              <a:t>. Dar </a:t>
            </a:r>
            <a:r>
              <a:rPr lang="en-US" sz="1200" dirty="0" err="1">
                <a:effectLst/>
                <a:latin typeface="Montserrat" panose="00000500000000000000" pitchFamily="50" charset="0"/>
                <a:ea typeface="Arial" panose="020B0604020202020204" pitchFamily="34" charset="0"/>
                <a:cs typeface="Arial" panose="020B0604020202020204" pitchFamily="34" charset="0"/>
              </a:rPr>
              <a:t>realitatea</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este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că</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femeile</a:t>
            </a:r>
            <a:r>
              <a:rPr lang="en-US" sz="1200" dirty="0">
                <a:effectLst/>
                <a:latin typeface="Montserrat" panose="00000500000000000000" pitchFamily="50" charset="0"/>
                <a:ea typeface="Arial" panose="020B0604020202020204" pitchFamily="34" charset="0"/>
                <a:cs typeface="Arial" panose="020B0604020202020204" pitchFamily="34" charset="0"/>
              </a:rPr>
              <a:t> sunt considerate </a:t>
            </a:r>
            <a:r>
              <a:rPr lang="en-US" sz="1200" dirty="0" err="1">
                <a:effectLst/>
                <a:latin typeface="Montserrat" panose="00000500000000000000" pitchFamily="50" charset="0"/>
                <a:ea typeface="Arial" panose="020B0604020202020204" pitchFamily="34" charset="0"/>
                <a:cs typeface="Arial" panose="020B0604020202020204" pitchFamily="34" charset="0"/>
              </a:rPr>
              <a:t>astăzi</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unul</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dintre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cele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mai</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vulnerabile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grupuri</a:t>
            </a:r>
            <a:r>
              <a:rPr lang="en-US" sz="1200" dirty="0">
                <a:effectLst/>
                <a:latin typeface="Montserrat" panose="00000500000000000000" pitchFamily="50" charset="0"/>
                <a:ea typeface="Arial" panose="020B0604020202020204" pitchFamily="34" charset="0"/>
                <a:cs typeface="Arial" panose="020B0604020202020204" pitchFamily="34" charset="0"/>
              </a:rPr>
              <a:t> la </a:t>
            </a:r>
            <a:r>
              <a:rPr lang="en-US" sz="1200" dirty="0" err="1">
                <a:effectLst/>
                <a:latin typeface="Montserrat" panose="00000500000000000000" pitchFamily="50" charset="0"/>
                <a:ea typeface="Arial" panose="020B0604020202020204" pitchFamily="34" charset="0"/>
                <a:cs typeface="Arial" panose="020B0604020202020204" pitchFamily="34" charset="0"/>
              </a:rPr>
              <a:t>impactul</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schimbărilor</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climatice.Potrivit</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Convenției</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Națiunilor</a:t>
            </a:r>
            <a:r>
              <a:rPr lang="en-US" sz="1200" dirty="0">
                <a:effectLst/>
                <a:latin typeface="Montserrat" panose="00000500000000000000" pitchFamily="50" charset="0"/>
                <a:ea typeface="Arial" panose="020B0604020202020204" pitchFamily="34" charset="0"/>
                <a:cs typeface="Arial" panose="020B0604020202020204" pitchFamily="34" charset="0"/>
              </a:rPr>
              <a:t> Unite </a:t>
            </a:r>
            <a:r>
              <a:rPr lang="en-US" sz="1200" dirty="0" err="1">
                <a:effectLst/>
                <a:latin typeface="Montserrat" panose="00000500000000000000" pitchFamily="50" charset="0"/>
                <a:ea typeface="Arial" panose="020B0604020202020204" pitchFamily="34" charset="0"/>
                <a:cs typeface="Arial" panose="020B0604020202020204" pitchFamily="34" charset="0"/>
              </a:rPr>
              <a:t>asupra</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schimbărilor</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climatice</a:t>
            </a:r>
            <a:r>
              <a:rPr lang="en-US" sz="1200" dirty="0">
                <a:effectLst/>
                <a:latin typeface="Montserrat" panose="00000500000000000000" pitchFamily="50" charset="0"/>
                <a:ea typeface="Arial" panose="020B0604020202020204" pitchFamily="34" charset="0"/>
                <a:cs typeface="Arial" panose="020B0604020202020204" pitchFamily="34" charset="0"/>
              </a:rPr>
              <a:t> (UNFCC), </a:t>
            </a:r>
            <a:r>
              <a:rPr lang="en-US" sz="1200" dirty="0" err="1">
                <a:effectLst/>
                <a:latin typeface="Montserrat" panose="00000500000000000000" pitchFamily="50" charset="0"/>
                <a:ea typeface="Arial" panose="020B0604020202020204" pitchFamily="34" charset="0"/>
                <a:cs typeface="Arial" panose="020B0604020202020204" pitchFamily="34" charset="0"/>
              </a:rPr>
              <a:t>impactul</a:t>
            </a:r>
            <a:r>
              <a:rPr lang="en-US" sz="1200" dirty="0">
                <a:effectLst/>
                <a:latin typeface="Montserrat" panose="00000500000000000000" pitchFamily="50" charset="0"/>
                <a:ea typeface="Arial" panose="020B0604020202020204" pitchFamily="34" charset="0"/>
                <a:cs typeface="Arial" panose="020B0604020202020204" pitchFamily="34" charset="0"/>
              </a:rPr>
              <a:t> climatic, </a:t>
            </a:r>
            <a:r>
              <a:rPr lang="en-US" sz="1200" dirty="0" err="1">
                <a:effectLst/>
                <a:latin typeface="Montserrat" panose="00000500000000000000" pitchFamily="50" charset="0"/>
                <a:ea typeface="Arial" panose="020B0604020202020204" pitchFamily="34" charset="0"/>
                <a:cs typeface="Arial" panose="020B0604020202020204" pitchFamily="34" charset="0"/>
              </a:rPr>
              <a:t>în</a:t>
            </a:r>
            <a:r>
              <a:rPr lang="en-US" sz="1200" dirty="0">
                <a:effectLst/>
                <a:latin typeface="Montserrat" panose="00000500000000000000" pitchFamily="50" charset="0"/>
                <a:ea typeface="Arial" panose="020B0604020202020204" pitchFamily="34" charset="0"/>
                <a:cs typeface="Arial" panose="020B0604020202020204" pitchFamily="34" charset="0"/>
              </a:rPr>
              <a:t> special </a:t>
            </a:r>
            <a:r>
              <a:rPr lang="en-US" sz="1200" dirty="0" err="1">
                <a:effectLst/>
                <a:latin typeface="Montserrat" panose="00000500000000000000" pitchFamily="50" charset="0"/>
                <a:ea typeface="Arial" panose="020B0604020202020204" pitchFamily="34" charset="0"/>
                <a:cs typeface="Arial" panose="020B0604020202020204" pitchFamily="34" charset="0"/>
              </a:rPr>
              <a:t>fenomenele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meteorologice</a:t>
            </a:r>
            <a:r>
              <a:rPr lang="en-US" sz="1200" dirty="0">
                <a:effectLst/>
                <a:latin typeface="Montserrat" panose="00000500000000000000" pitchFamily="50" charset="0"/>
                <a:ea typeface="Arial" panose="020B0604020202020204" pitchFamily="34" charset="0"/>
                <a:cs typeface="Arial" panose="020B0604020202020204" pitchFamily="34" charset="0"/>
              </a:rPr>
              <a:t> extreme, </a:t>
            </a:r>
            <a:r>
              <a:rPr lang="en-US" sz="1200" dirty="0" err="1">
                <a:effectLst/>
                <a:latin typeface="Montserrat" panose="00000500000000000000" pitchFamily="50" charset="0"/>
                <a:ea typeface="Arial" panose="020B0604020202020204" pitchFamily="34" charset="0"/>
                <a:cs typeface="Arial" panose="020B0604020202020204" pitchFamily="34" charset="0"/>
              </a:rPr>
              <a:t>afectează</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rolurile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femeilor</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și</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bărbaților</a:t>
            </a:r>
            <a:r>
              <a:rPr lang="en-US" sz="1200" dirty="0">
                <a:effectLst/>
                <a:latin typeface="Montserrat" panose="00000500000000000000" pitchFamily="50" charset="0"/>
                <a:ea typeface="Arial" panose="020B0604020202020204" pitchFamily="34" charset="0"/>
                <a:cs typeface="Arial" panose="020B0604020202020204" pitchFamily="34" charset="0"/>
              </a:rPr>
              <a:t> din </a:t>
            </a:r>
            <a:r>
              <a:rPr lang="en-US" sz="1200" dirty="0" err="1">
                <a:effectLst/>
                <a:latin typeface="Montserrat" panose="00000500000000000000" pitchFamily="50" charset="0"/>
                <a:ea typeface="Arial" panose="020B0604020202020204" pitchFamily="34" charset="0"/>
                <a:cs typeface="Arial" panose="020B0604020202020204" pitchFamily="34" charset="0"/>
              </a:rPr>
              <a:t>întreaga</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lume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în</a:t>
            </a:r>
            <a:r>
              <a:rPr lang="en-US" sz="1200" dirty="0">
                <a:effectLst/>
                <a:latin typeface="Montserrat" panose="00000500000000000000" pitchFamily="50" charset="0"/>
                <a:ea typeface="Arial" panose="020B0604020202020204" pitchFamily="34" charset="0"/>
                <a:cs typeface="Arial" panose="020B0604020202020204" pitchFamily="34" charset="0"/>
              </a:rPr>
              <a:t> special </a:t>
            </a:r>
            <a:r>
              <a:rPr lang="en-US" sz="1200" dirty="0" err="1">
                <a:effectLst/>
                <a:latin typeface="Montserrat" panose="00000500000000000000" pitchFamily="50" charset="0"/>
                <a:ea typeface="Arial" panose="020B0604020202020204" pitchFamily="34" charset="0"/>
                <a:cs typeface="Arial" panose="020B0604020202020204" pitchFamily="34" charset="0"/>
              </a:rPr>
              <a:t>în</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zonele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rurale</a:t>
            </a:r>
            <a:r>
              <a:rPr lang="en-US" sz="1200" dirty="0">
                <a:effectLst/>
                <a:latin typeface="Montserrat" panose="00000500000000000000" pitchFamily="50" charset="0"/>
                <a:ea typeface="Arial" panose="020B0604020202020204" pitchFamily="34" charset="0"/>
                <a:cs typeface="Arial" panose="020B0604020202020204" pitchFamily="34" charset="0"/>
              </a:rPr>
              <a:t>. De </a:t>
            </a:r>
            <a:r>
              <a:rPr lang="en-US" sz="1200" dirty="0" err="1">
                <a:effectLst/>
                <a:latin typeface="Montserrat" panose="00000500000000000000" pitchFamily="50" charset="0"/>
                <a:ea typeface="Arial" panose="020B0604020202020204" pitchFamily="34" charset="0"/>
                <a:cs typeface="Arial" panose="020B0604020202020204" pitchFamily="34" charset="0"/>
              </a:rPr>
              <a:t>asemenea</a:t>
            </a:r>
            <a:r>
              <a:rPr lang="en-US" sz="1200" dirty="0">
                <a:effectLst/>
                <a:latin typeface="Montserrat" panose="00000500000000000000" pitchFamily="50" charset="0"/>
                <a:ea typeface="Arial" panose="020B0604020202020204" pitchFamily="34" charset="0"/>
                <a:cs typeface="Arial" panose="020B0604020202020204" pitchFamily="34" charset="0"/>
              </a:rPr>
              <a:t>, a </a:t>
            </a:r>
            <a:r>
              <a:rPr lang="en-US" sz="1200" dirty="0" err="1">
                <a:effectLst/>
                <a:latin typeface="Montserrat" panose="00000500000000000000" pitchFamily="50" charset="0"/>
                <a:ea typeface="Arial" panose="020B0604020202020204" pitchFamily="34" charset="0"/>
                <a:cs typeface="Arial" panose="020B0604020202020204" pitchFamily="34" charset="0"/>
              </a:rPr>
              <a:t>recunoscut</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că</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femeile</a:t>
            </a:r>
            <a:r>
              <a:rPr lang="en-US" sz="1200" dirty="0">
                <a:effectLst/>
                <a:latin typeface="Montserrat" panose="00000500000000000000" pitchFamily="50" charset="0"/>
                <a:ea typeface="Arial" panose="020B0604020202020204" pitchFamily="34" charset="0"/>
                <a:cs typeface="Arial" panose="020B0604020202020204" pitchFamily="34" charset="0"/>
              </a:rPr>
              <a:t> sunt </a:t>
            </a:r>
            <a:r>
              <a:rPr lang="en-US" sz="1200" dirty="0" err="1">
                <a:effectLst/>
                <a:latin typeface="Montserrat" panose="00000500000000000000" pitchFamily="50" charset="0"/>
                <a:ea typeface="Arial" panose="020B0604020202020204" pitchFamily="34" charset="0"/>
                <a:cs typeface="Arial" panose="020B0604020202020204" pitchFamily="34" charset="0"/>
              </a:rPr>
              <a:t>agenți</a:t>
            </a:r>
            <a:r>
              <a:rPr lang="en-US" sz="1200" dirty="0">
                <a:effectLst/>
                <a:latin typeface="Montserrat" panose="00000500000000000000" pitchFamily="50" charset="0"/>
                <a:ea typeface="Arial" panose="020B0604020202020204" pitchFamily="34" charset="0"/>
                <a:cs typeface="Arial" panose="020B0604020202020204" pitchFamily="34" charset="0"/>
              </a:rPr>
              <a:t> ai </a:t>
            </a:r>
            <a:r>
              <a:rPr lang="en-US" sz="1200" dirty="0" err="1">
                <a:effectLst/>
                <a:latin typeface="Montserrat" panose="00000500000000000000" pitchFamily="50" charset="0"/>
                <a:ea typeface="Arial" panose="020B0604020202020204" pitchFamily="34" charset="0"/>
                <a:cs typeface="Arial" panose="020B0604020202020204" pitchFamily="34" charset="0"/>
              </a:rPr>
              <a:t>schimbării</a:t>
            </a:r>
            <a:r>
              <a:rPr lang="en-US" sz="1200" dirty="0">
                <a:effectLst/>
                <a:latin typeface="Montserrat" panose="00000500000000000000" pitchFamily="50" charset="0"/>
                <a:ea typeface="Arial" panose="020B0604020202020204" pitchFamily="34" charset="0"/>
                <a:cs typeface="Arial" panose="020B0604020202020204" pitchFamily="34" charset="0"/>
              </a:rPr>
              <a:t>. S-a </a:t>
            </a:r>
            <a:r>
              <a:rPr lang="en-US" sz="1200" dirty="0" err="1">
                <a:effectLst/>
                <a:latin typeface="Montserrat" panose="00000500000000000000" pitchFamily="50" charset="0"/>
                <a:ea typeface="Arial" panose="020B0604020202020204" pitchFamily="34" charset="0"/>
                <a:cs typeface="Arial" panose="020B0604020202020204" pitchFamily="34" charset="0"/>
              </a:rPr>
              <a:t>demonstrat</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că</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guvernanța</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favorabilă</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incluziunii</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promovată</a:t>
            </a:r>
            <a:r>
              <a:rPr lang="en-US" sz="1200" dirty="0">
                <a:effectLst/>
                <a:latin typeface="Montserrat" panose="00000500000000000000" pitchFamily="50" charset="0"/>
                <a:ea typeface="Arial" panose="020B0604020202020204" pitchFamily="34" charset="0"/>
                <a:cs typeface="Arial" panose="020B0604020202020204" pitchFamily="34" charset="0"/>
              </a:rPr>
              <a:t> de </a:t>
            </a:r>
            <a:r>
              <a:rPr lang="en-US" sz="1200" dirty="0" err="1">
                <a:effectLst/>
                <a:latin typeface="Montserrat" panose="00000500000000000000" pitchFamily="50" charset="0"/>
                <a:ea typeface="Arial" panose="020B0604020202020204" pitchFamily="34" charset="0"/>
                <a:cs typeface="Arial" panose="020B0604020202020204" pitchFamily="34" charset="0"/>
              </a:rPr>
              <a:t>organismele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internaționale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și</a:t>
            </a:r>
            <a:r>
              <a:rPr lang="en-US" sz="1200" dirty="0">
                <a:effectLst/>
                <a:latin typeface="Montserrat" panose="00000500000000000000" pitchFamily="50" charset="0"/>
                <a:ea typeface="Arial" panose="020B0604020202020204" pitchFamily="34" charset="0"/>
                <a:cs typeface="Arial" panose="020B0604020202020204" pitchFamily="34" charset="0"/>
              </a:rPr>
              <a:t> de </a:t>
            </a:r>
            <a:r>
              <a:rPr lang="en-US" sz="1200" dirty="0" err="1">
                <a:effectLst/>
                <a:latin typeface="Montserrat" panose="00000500000000000000" pitchFamily="50" charset="0"/>
                <a:ea typeface="Arial" panose="020B0604020202020204" pitchFamily="34" charset="0"/>
                <a:cs typeface="Arial" panose="020B0604020202020204" pitchFamily="34" charset="0"/>
              </a:rPr>
              <a:t>guvernele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naționale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poate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avea</a:t>
            </a:r>
            <a:r>
              <a:rPr lang="en-US" sz="1200" dirty="0">
                <a:effectLst/>
                <a:latin typeface="Montserrat" panose="00000500000000000000" pitchFamily="50" charset="0"/>
                <a:ea typeface="Arial" panose="020B0604020202020204" pitchFamily="34" charset="0"/>
                <a:cs typeface="Arial" panose="020B0604020202020204" pitchFamily="34" charset="0"/>
              </a:rPr>
              <a:t> ca </a:t>
            </a:r>
            <a:r>
              <a:rPr lang="en-US" sz="1200" dirty="0" err="1">
                <a:effectLst/>
                <a:latin typeface="Montserrat" panose="00000500000000000000" pitchFamily="50" charset="0"/>
                <a:ea typeface="Arial" panose="020B0604020202020204" pitchFamily="34" charset="0"/>
                <a:cs typeface="Arial" panose="020B0604020202020204" pitchFamily="34" charset="0"/>
              </a:rPr>
              <a:t>rezultat</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politici</a:t>
            </a:r>
            <a:r>
              <a:rPr lang="en-US" sz="1200" dirty="0">
                <a:effectLst/>
                <a:latin typeface="Montserrat" panose="00000500000000000000" pitchFamily="50" charset="0"/>
                <a:ea typeface="Arial" panose="020B0604020202020204" pitchFamily="34" charset="0"/>
                <a:cs typeface="Arial" panose="020B0604020202020204" pitchFamily="34" charset="0"/>
              </a:rPr>
              <a:t> de </a:t>
            </a:r>
            <a:r>
              <a:rPr lang="en-US" sz="1200" dirty="0" err="1">
                <a:effectLst/>
                <a:latin typeface="Montserrat" panose="00000500000000000000" pitchFamily="50" charset="0"/>
                <a:ea typeface="Arial" panose="020B0604020202020204" pitchFamily="34" charset="0"/>
                <a:cs typeface="Arial" panose="020B0604020202020204" pitchFamily="34" charset="0"/>
              </a:rPr>
              <a:t>lungă</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durată</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și</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eficiente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rezistente</a:t>
            </a:r>
            <a:r>
              <a:rPr lang="en-US" sz="1200" dirty="0">
                <a:effectLst/>
                <a:latin typeface="Montserrat" panose="00000500000000000000" pitchFamily="50" charset="0"/>
                <a:ea typeface="Arial" panose="020B0604020202020204" pitchFamily="34" charset="0"/>
                <a:cs typeface="Arial" panose="020B0604020202020204" pitchFamily="34" charset="0"/>
              </a:rPr>
              <a:t> la </a:t>
            </a:r>
            <a:r>
              <a:rPr lang="en-US" sz="1200" dirty="0" err="1">
                <a:effectLst/>
                <a:latin typeface="Montserrat" panose="00000500000000000000" pitchFamily="50" charset="0"/>
                <a:ea typeface="Arial" panose="020B0604020202020204" pitchFamily="34" charset="0"/>
                <a:cs typeface="Arial" panose="020B0604020202020204" pitchFamily="34" charset="0"/>
              </a:rPr>
              <a:t>schimbările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climatice</a:t>
            </a:r>
            <a:r>
              <a:rPr lang="en-US" sz="1200" dirty="0">
                <a:effectLst/>
                <a:latin typeface="Montserrat" panose="00000500000000000000" pitchFamily="50" charset="0"/>
                <a:ea typeface="Arial" panose="020B0604020202020204" pitchFamily="34" charset="0"/>
                <a:cs typeface="Arial" panose="020B0604020202020204" pitchFamily="34" charset="0"/>
              </a:rPr>
              <a:t>, care </a:t>
            </a:r>
            <a:r>
              <a:rPr lang="en-US" sz="1200" dirty="0" err="1">
                <a:effectLst/>
                <a:latin typeface="Montserrat" panose="00000500000000000000" pitchFamily="50" charset="0"/>
                <a:ea typeface="Arial" panose="020B0604020202020204" pitchFamily="34" charset="0"/>
                <a:cs typeface="Arial" panose="020B0604020202020204" pitchFamily="34" charset="0"/>
              </a:rPr>
              <a:t>duc</a:t>
            </a:r>
            <a:r>
              <a:rPr lang="en-US" sz="1200" dirty="0">
                <a:effectLst/>
                <a:latin typeface="Montserrat" panose="00000500000000000000" pitchFamily="50" charset="0"/>
                <a:ea typeface="Arial" panose="020B0604020202020204" pitchFamily="34" charset="0"/>
                <a:cs typeface="Arial" panose="020B0604020202020204" pitchFamily="34" charset="0"/>
              </a:rPr>
              <a:t> la o </a:t>
            </a:r>
            <a:r>
              <a:rPr lang="en-US" sz="1200" dirty="0" err="1">
                <a:effectLst/>
                <a:latin typeface="Montserrat" panose="00000500000000000000" pitchFamily="50" charset="0"/>
                <a:ea typeface="Arial" panose="020B0604020202020204" pitchFamily="34" charset="0"/>
                <a:cs typeface="Arial" panose="020B0604020202020204" pitchFamily="34" charset="0"/>
              </a:rPr>
              <a:t>mai</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bună</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echitate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socială</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în</a:t>
            </a:r>
            <a:r>
              <a:rPr lang="en-US" sz="1200" dirty="0">
                <a:effectLst/>
                <a:latin typeface="Montserrat" panose="00000500000000000000" pitchFamily="50" charset="0"/>
                <a:ea typeface="Arial" panose="020B0604020202020204" pitchFamily="34" charset="0"/>
                <a:cs typeface="Arial" panose="020B0604020202020204" pitchFamily="34" charset="0"/>
              </a:rPr>
              <a:t> general </a:t>
            </a:r>
            <a:r>
              <a:rPr lang="en-US" sz="1200" dirty="0" err="1">
                <a:effectLst/>
                <a:latin typeface="Montserrat" panose="00000500000000000000" pitchFamily="50" charset="0"/>
                <a:ea typeface="Arial" panose="020B0604020202020204" pitchFamily="34" charset="0"/>
                <a:cs typeface="Arial" panose="020B0604020202020204" pitchFamily="34" charset="0"/>
              </a:rPr>
              <a:t>și</a:t>
            </a:r>
            <a:r>
              <a:rPr lang="en-US" sz="1200" dirty="0">
                <a:effectLst/>
                <a:latin typeface="Montserrat" panose="00000500000000000000" pitchFamily="50" charset="0"/>
                <a:ea typeface="Arial" panose="020B0604020202020204" pitchFamily="34" charset="0"/>
                <a:cs typeface="Arial" panose="020B0604020202020204" pitchFamily="34" charset="0"/>
              </a:rPr>
              <a:t> la </a:t>
            </a:r>
            <a:r>
              <a:rPr lang="en-US" sz="1200" dirty="0" err="1">
                <a:effectLst/>
                <a:latin typeface="Montserrat" panose="00000500000000000000" pitchFamily="50" charset="0"/>
                <a:ea typeface="Arial" panose="020B0604020202020204" pitchFamily="34" charset="0"/>
                <a:cs typeface="Arial" panose="020B0604020202020204" pitchFamily="34" charset="0"/>
              </a:rPr>
              <a:t>egalitatea</a:t>
            </a:r>
            <a:r>
              <a:rPr lang="en-US" sz="1200" dirty="0">
                <a:effectLst/>
                <a:latin typeface="Montserrat" panose="00000500000000000000" pitchFamily="50" charset="0"/>
                <a:ea typeface="Arial" panose="020B0604020202020204" pitchFamily="34" charset="0"/>
                <a:cs typeface="Arial" panose="020B0604020202020204" pitchFamily="34" charset="0"/>
              </a:rPr>
              <a:t> de gen </a:t>
            </a:r>
            <a:r>
              <a:rPr lang="en-US" sz="1200" dirty="0" err="1">
                <a:effectLst/>
                <a:latin typeface="Montserrat" panose="00000500000000000000" pitchFamily="50" charset="0"/>
                <a:ea typeface="Arial" panose="020B0604020202020204" pitchFamily="34" charset="0"/>
                <a:cs typeface="Arial" panose="020B0604020202020204" pitchFamily="34" charset="0"/>
              </a:rPr>
              <a:t>în</a:t>
            </a:r>
            <a:r>
              <a:rPr lang="en-US" sz="1200" dirty="0">
                <a:effectLst/>
                <a:latin typeface="Montserrat" panose="00000500000000000000" pitchFamily="50" charset="0"/>
                <a:ea typeface="Arial" panose="020B0604020202020204" pitchFamily="34" charset="0"/>
                <a:cs typeface="Arial" panose="020B0604020202020204" pitchFamily="34" charset="0"/>
              </a:rPr>
              <a:t> special, </a:t>
            </a:r>
            <a:r>
              <a:rPr lang="en-US" sz="1200" dirty="0" err="1">
                <a:effectLst/>
                <a:latin typeface="Montserrat" panose="00000500000000000000" pitchFamily="50" charset="0"/>
                <a:ea typeface="Arial" panose="020B0604020202020204" pitchFamily="34" charset="0"/>
                <a:cs typeface="Arial" panose="020B0604020202020204" pitchFamily="34" charset="0"/>
              </a:rPr>
              <a:t>prin</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integrarea</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mai</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multor</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femei</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și</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grupuri</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marginalizate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în</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procesul</a:t>
            </a:r>
            <a:r>
              <a:rPr lang="en-US" sz="1200" dirty="0">
                <a:effectLst/>
                <a:latin typeface="Montserrat" panose="00000500000000000000" pitchFamily="50" charset="0"/>
                <a:ea typeface="Arial" panose="020B0604020202020204" pitchFamily="34" charset="0"/>
                <a:cs typeface="Arial" panose="020B0604020202020204" pitchFamily="34" charset="0"/>
              </a:rPr>
              <a:t> de </a:t>
            </a:r>
            <a:r>
              <a:rPr lang="en-US" sz="1200" dirty="0" err="1">
                <a:effectLst/>
                <a:latin typeface="Montserrat" panose="00000500000000000000" pitchFamily="50" charset="0"/>
                <a:ea typeface="Arial" panose="020B0604020202020204" pitchFamily="34" charset="0"/>
                <a:cs typeface="Arial" panose="020B0604020202020204" pitchFamily="34" charset="0"/>
              </a:rPr>
              <a:t>luare</a:t>
            </a:r>
            <a:r>
              <a:rPr lang="en-US" sz="1200" dirty="0">
                <a:effectLst/>
                <a:latin typeface="Montserrat" panose="00000500000000000000" pitchFamily="50" charset="0"/>
                <a:ea typeface="Arial" panose="020B0604020202020204" pitchFamily="34" charset="0"/>
                <a:cs typeface="Arial" panose="020B0604020202020204" pitchFamily="34" charset="0"/>
              </a:rPr>
              <a:t> a </a:t>
            </a:r>
            <a:r>
              <a:rPr lang="en-US" sz="1200" dirty="0" err="1">
                <a:effectLst/>
                <a:latin typeface="Montserrat" panose="00000500000000000000" pitchFamily="50" charset="0"/>
                <a:ea typeface="Arial" panose="020B0604020202020204" pitchFamily="34" charset="0"/>
                <a:cs typeface="Arial" panose="020B0604020202020204" pitchFamily="34" charset="0"/>
              </a:rPr>
              <a:t>deciziilor.De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asemenea</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este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necesar</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să</a:t>
            </a:r>
            <a:r>
              <a:rPr lang="en-US" sz="1200" dirty="0">
                <a:effectLst/>
                <a:latin typeface="Montserrat" panose="00000500000000000000" pitchFamily="50" charset="0"/>
                <a:ea typeface="Arial" panose="020B0604020202020204" pitchFamily="34" charset="0"/>
                <a:cs typeface="Arial" panose="020B0604020202020204" pitchFamily="34" charset="0"/>
              </a:rPr>
              <a:t> se </a:t>
            </a:r>
            <a:r>
              <a:rPr lang="en-US" sz="1200" dirty="0" err="1">
                <a:effectLst/>
                <a:latin typeface="Montserrat" panose="00000500000000000000" pitchFamily="50" charset="0"/>
                <a:ea typeface="Arial" panose="020B0604020202020204" pitchFamily="34" charset="0"/>
                <a:cs typeface="Arial" panose="020B0604020202020204" pitchFamily="34" charset="0"/>
              </a:rPr>
              <a:t>recunoască</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diferențele</a:t>
            </a:r>
            <a:r>
              <a:rPr lang="en-US" sz="1200" dirty="0">
                <a:effectLst/>
                <a:latin typeface="Montserrat" panose="00000500000000000000" pitchFamily="50" charset="0"/>
                <a:ea typeface="Arial" panose="020B0604020202020204" pitchFamily="34" charset="0"/>
                <a:cs typeface="Arial" panose="020B0604020202020204" pitchFamily="34" charset="0"/>
              </a:rPr>
              <a:t> de </a:t>
            </a:r>
            <a:r>
              <a:rPr lang="en-US" sz="1200" dirty="0" err="1">
                <a:effectLst/>
                <a:latin typeface="Montserrat" panose="00000500000000000000" pitchFamily="50" charset="0"/>
                <a:ea typeface="Arial" panose="020B0604020202020204" pitchFamily="34" charset="0"/>
                <a:cs typeface="Arial" panose="020B0604020202020204" pitchFamily="34" charset="0"/>
              </a:rPr>
              <a:t>experiență</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dintre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Nordul</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și</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Sudul</a:t>
            </a:r>
            <a:r>
              <a:rPr lang="en-US" sz="1200" dirty="0">
                <a:effectLst/>
                <a:latin typeface="Montserrat" panose="00000500000000000000" pitchFamily="50" charset="0"/>
                <a:ea typeface="Arial" panose="020B0604020202020204" pitchFamily="34" charset="0"/>
                <a:cs typeface="Arial" panose="020B0604020202020204" pitchFamily="34" charset="0"/>
              </a:rPr>
              <a:t> global. </a:t>
            </a:r>
            <a:r>
              <a:rPr lang="en-US" sz="1200" dirty="0" err="1">
                <a:effectLst/>
                <a:latin typeface="Montserrat" panose="00000500000000000000" pitchFamily="50" charset="0"/>
                <a:ea typeface="Arial" panose="020B0604020202020204" pitchFamily="34" charset="0"/>
                <a:cs typeface="Arial" panose="020B0604020202020204" pitchFamily="34" charset="0"/>
              </a:rPr>
              <a:t>Există</a:t>
            </a:r>
            <a:r>
              <a:rPr lang="en-US" sz="1200" dirty="0">
                <a:effectLst/>
                <a:latin typeface="Montserrat" panose="00000500000000000000" pitchFamily="50" charset="0"/>
                <a:ea typeface="Arial" panose="020B0604020202020204" pitchFamily="34" charset="0"/>
                <a:cs typeface="Arial" panose="020B0604020202020204" pitchFamily="34" charset="0"/>
              </a:rPr>
              <a:t> o </a:t>
            </a:r>
            <a:r>
              <a:rPr lang="en-US" sz="1200" dirty="0" err="1">
                <a:effectLst/>
                <a:latin typeface="Montserrat" panose="00000500000000000000" pitchFamily="50" charset="0"/>
                <a:ea typeface="Arial" panose="020B0604020202020204" pitchFamily="34" charset="0"/>
                <a:cs typeface="Arial" panose="020B0604020202020204" pitchFamily="34" charset="0"/>
              </a:rPr>
              <a:t>diferență</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destul</a:t>
            </a:r>
            <a:r>
              <a:rPr lang="en-US" sz="1200" dirty="0">
                <a:effectLst/>
                <a:latin typeface="Montserrat" panose="00000500000000000000" pitchFamily="50" charset="0"/>
                <a:ea typeface="Arial" panose="020B0604020202020204" pitchFamily="34" charset="0"/>
                <a:cs typeface="Arial" panose="020B0604020202020204" pitchFamily="34" charset="0"/>
              </a:rPr>
              <a:t> de mare de </a:t>
            </a:r>
            <a:r>
              <a:rPr lang="en-US" sz="1200" dirty="0" err="1">
                <a:effectLst/>
                <a:latin typeface="Montserrat" panose="00000500000000000000" pitchFamily="50" charset="0"/>
                <a:ea typeface="Arial" panose="020B0604020202020204" pitchFamily="34" charset="0"/>
                <a:cs typeface="Arial" panose="020B0604020202020204" pitchFamily="34" charset="0"/>
              </a:rPr>
              <a:t>experiență</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în</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rândul</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femeilor</a:t>
            </a:r>
            <a:r>
              <a:rPr lang="en-US" sz="1200" dirty="0">
                <a:effectLst/>
                <a:latin typeface="Montserrat" panose="00000500000000000000" pitchFamily="50" charset="0"/>
                <a:ea typeface="Arial" panose="020B0604020202020204" pitchFamily="34" charset="0"/>
                <a:cs typeface="Arial" panose="020B0604020202020204" pitchFamily="34" charset="0"/>
              </a:rPr>
              <a:t> din </a:t>
            </a:r>
            <a:r>
              <a:rPr lang="en-US" sz="1200" dirty="0" err="1">
                <a:effectLst/>
                <a:latin typeface="Montserrat" panose="00000500000000000000" pitchFamily="50" charset="0"/>
                <a:ea typeface="Arial" panose="020B0604020202020204" pitchFamily="34" charset="0"/>
                <a:cs typeface="Arial" panose="020B0604020202020204" pitchFamily="34" charset="0"/>
              </a:rPr>
              <a:t>aceste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realități</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În</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timp</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ce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femeile</a:t>
            </a:r>
            <a:r>
              <a:rPr lang="en-US" sz="1200" dirty="0">
                <a:effectLst/>
                <a:latin typeface="Montserrat" panose="00000500000000000000" pitchFamily="50" charset="0"/>
                <a:ea typeface="Arial" panose="020B0604020202020204" pitchFamily="34" charset="0"/>
                <a:cs typeface="Arial" panose="020B0604020202020204" pitchFamily="34" charset="0"/>
              </a:rPr>
              <a:t> din </a:t>
            </a:r>
            <a:r>
              <a:rPr lang="en-US" sz="1200" dirty="0" err="1">
                <a:effectLst/>
                <a:latin typeface="Montserrat" panose="00000500000000000000" pitchFamily="50" charset="0"/>
                <a:ea typeface="Arial" panose="020B0604020202020204" pitchFamily="34" charset="0"/>
                <a:cs typeface="Arial" panose="020B0604020202020204" pitchFamily="34" charset="0"/>
              </a:rPr>
              <a:t>sud</a:t>
            </a:r>
            <a:r>
              <a:rPr lang="en-US" sz="1200" dirty="0">
                <a:effectLst/>
                <a:latin typeface="Montserrat" panose="00000500000000000000" pitchFamily="50" charset="0"/>
                <a:ea typeface="Arial" panose="020B0604020202020204" pitchFamily="34" charset="0"/>
                <a:cs typeface="Arial" panose="020B0604020202020204" pitchFamily="34" charset="0"/>
              </a:rPr>
              <a:t> au un </a:t>
            </a:r>
            <a:r>
              <a:rPr lang="en-US" sz="1200" dirty="0" err="1">
                <a:effectLst/>
                <a:latin typeface="Montserrat" panose="00000500000000000000" pitchFamily="50" charset="0"/>
                <a:ea typeface="Arial" panose="020B0604020202020204" pitchFamily="34" charset="0"/>
                <a:cs typeface="Arial" panose="020B0604020202020204" pitchFamily="34" charset="0"/>
              </a:rPr>
              <a:t>rol</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mai</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preponderent</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în</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gestionarea</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resurselor</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și</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în</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conducerea</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comunității</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și</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prin</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urmare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vor</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suferi</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mai</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mult</a:t>
            </a:r>
            <a:r>
              <a:rPr lang="en-US" sz="1200" dirty="0">
                <a:effectLst/>
                <a:latin typeface="Montserrat" panose="00000500000000000000" pitchFamily="50" charset="0"/>
                <a:ea typeface="Arial" panose="020B0604020202020204" pitchFamily="34" charset="0"/>
                <a:cs typeface="Arial" panose="020B0604020202020204" pitchFamily="34" charset="0"/>
              </a:rPr>
              <a:t> de pe </a:t>
            </a:r>
            <a:r>
              <a:rPr lang="en-US" sz="1200" dirty="0" err="1">
                <a:effectLst/>
                <a:latin typeface="Montserrat" panose="00000500000000000000" pitchFamily="50" charset="0"/>
                <a:ea typeface="Arial" panose="020B0604020202020204" pitchFamily="34" charset="0"/>
                <a:cs typeface="Arial" panose="020B0604020202020204" pitchFamily="34" charset="0"/>
              </a:rPr>
              <a:t>urma</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impactului</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evenimentelor</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meteorologice</a:t>
            </a:r>
            <a:r>
              <a:rPr lang="en-US" sz="1200" dirty="0">
                <a:effectLst/>
                <a:latin typeface="Montserrat" panose="00000500000000000000" pitchFamily="50" charset="0"/>
                <a:ea typeface="Arial" panose="020B0604020202020204" pitchFamily="34" charset="0"/>
                <a:cs typeface="Arial" panose="020B0604020202020204" pitchFamily="34" charset="0"/>
              </a:rPr>
              <a:t> extreme </a:t>
            </a:r>
            <a:r>
              <a:rPr lang="en-US" sz="1200" dirty="0" err="1">
                <a:effectLst/>
                <a:latin typeface="Montserrat" panose="00000500000000000000" pitchFamily="50" charset="0"/>
                <a:ea typeface="Arial" panose="020B0604020202020204" pitchFamily="34" charset="0"/>
                <a:cs typeface="Arial" panose="020B0604020202020204" pitchFamily="34" charset="0"/>
              </a:rPr>
              <a:t>agravate</a:t>
            </a:r>
            <a:r>
              <a:rPr lang="en-US" sz="1200" dirty="0">
                <a:effectLst/>
                <a:latin typeface="Montserrat" panose="00000500000000000000" pitchFamily="50" charset="0"/>
                <a:ea typeface="Arial" panose="020B0604020202020204" pitchFamily="34" charset="0"/>
                <a:cs typeface="Arial" panose="020B0604020202020204" pitchFamily="34" charset="0"/>
              </a:rPr>
              <a:t> de </a:t>
            </a:r>
            <a:r>
              <a:rPr lang="en-US" sz="1200" dirty="0" err="1">
                <a:effectLst/>
                <a:latin typeface="Montserrat" panose="00000500000000000000" pitchFamily="50" charset="0"/>
                <a:ea typeface="Arial" panose="020B0604020202020204" pitchFamily="34" charset="0"/>
                <a:cs typeface="Arial" panose="020B0604020202020204" pitchFamily="34" charset="0"/>
              </a:rPr>
              <a:t>schimbările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climatice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în</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nordul</a:t>
            </a:r>
            <a:r>
              <a:rPr lang="en-US" sz="1200" dirty="0">
                <a:effectLst/>
                <a:latin typeface="Montserrat" panose="00000500000000000000" pitchFamily="50" charset="0"/>
                <a:ea typeface="Arial" panose="020B0604020202020204" pitchFamily="34" charset="0"/>
                <a:cs typeface="Arial" panose="020B0604020202020204" pitchFamily="34" charset="0"/>
              </a:rPr>
              <a:t> global </a:t>
            </a:r>
            <a:r>
              <a:rPr lang="en-US" sz="1200" dirty="0" err="1">
                <a:effectLst/>
                <a:latin typeface="Montserrat" panose="00000500000000000000" pitchFamily="50" charset="0"/>
                <a:ea typeface="Arial" panose="020B0604020202020204" pitchFamily="34" charset="0"/>
                <a:cs typeface="Arial" panose="020B0604020202020204" pitchFamily="34" charset="0"/>
              </a:rPr>
              <a:t>există</a:t>
            </a:r>
            <a:r>
              <a:rPr lang="en-US" sz="1200" dirty="0">
                <a:effectLst/>
                <a:latin typeface="Montserrat" panose="00000500000000000000" pitchFamily="50" charset="0"/>
                <a:ea typeface="Arial" panose="020B0604020202020204" pitchFamily="34" charset="0"/>
                <a:cs typeface="Arial" panose="020B0604020202020204" pitchFamily="34" charset="0"/>
              </a:rPr>
              <a:t> o </a:t>
            </a:r>
            <a:r>
              <a:rPr lang="en-US" sz="1200" dirty="0" err="1">
                <a:effectLst/>
                <a:latin typeface="Montserrat" panose="00000500000000000000" pitchFamily="50" charset="0"/>
                <a:ea typeface="Arial" panose="020B0604020202020204" pitchFamily="34" charset="0"/>
                <a:cs typeface="Arial" panose="020B0604020202020204" pitchFamily="34" charset="0"/>
              </a:rPr>
              <a:t>lipsă</a:t>
            </a:r>
            <a:r>
              <a:rPr lang="en-US" sz="1200" dirty="0">
                <a:effectLst/>
                <a:latin typeface="Montserrat" panose="00000500000000000000" pitchFamily="50" charset="0"/>
                <a:ea typeface="Arial" panose="020B0604020202020204" pitchFamily="34" charset="0"/>
                <a:cs typeface="Arial" panose="020B0604020202020204" pitchFamily="34" charset="0"/>
              </a:rPr>
              <a:t> de </a:t>
            </a:r>
            <a:r>
              <a:rPr lang="en-US" sz="1200" dirty="0" err="1">
                <a:effectLst/>
                <a:latin typeface="Montserrat" panose="00000500000000000000" pitchFamily="50" charset="0"/>
                <a:ea typeface="Arial" panose="020B0604020202020204" pitchFamily="34" charset="0"/>
                <a:cs typeface="Arial" panose="020B0604020202020204" pitchFamily="34" charset="0"/>
              </a:rPr>
              <a:t>reprezentare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în</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organismele</a:t>
            </a:r>
            <a:r>
              <a:rPr lang="en-US" sz="1200" dirty="0">
                <a:effectLst/>
                <a:latin typeface="Montserrat" panose="00000500000000000000" pitchFamily="50" charset="0"/>
                <a:ea typeface="Arial" panose="020B0604020202020204" pitchFamily="34" charset="0"/>
                <a:cs typeface="Arial" panose="020B0604020202020204" pitchFamily="34" charset="0"/>
              </a:rPr>
              <a:t> care </a:t>
            </a:r>
            <a:r>
              <a:rPr lang="en-US" sz="1200" dirty="0" err="1">
                <a:effectLst/>
                <a:latin typeface="Montserrat" panose="00000500000000000000" pitchFamily="50" charset="0"/>
                <a:ea typeface="Arial" panose="020B0604020202020204" pitchFamily="34" charset="0"/>
                <a:cs typeface="Arial" panose="020B0604020202020204" pitchFamily="34" charset="0"/>
              </a:rPr>
              <a:t>guvernează</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și</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decid</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asupra</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problemelor</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climatice</a:t>
            </a:r>
            <a:r>
              <a:rPr lang="en-US" sz="1200" dirty="0">
                <a:effectLst/>
                <a:latin typeface="Montserrat" panose="00000500000000000000" pitchFamily="50" charset="0"/>
                <a:ea typeface="Arial" panose="020B0604020202020204" pitchFamily="34" charset="0"/>
                <a:cs typeface="Arial" panose="020B0604020202020204" pitchFamily="34" charset="0"/>
              </a:rPr>
              <a:t>, precum </a:t>
            </a:r>
            <a:r>
              <a:rPr lang="en-US" sz="1200" dirty="0" err="1">
                <a:effectLst/>
                <a:latin typeface="Montserrat" panose="00000500000000000000" pitchFamily="50" charset="0"/>
                <a:ea typeface="Arial" panose="020B0604020202020204" pitchFamily="34" charset="0"/>
                <a:cs typeface="Arial" panose="020B0604020202020204" pitchFamily="34" charset="0"/>
              </a:rPr>
              <a:t>și</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în</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rolurile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științifice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Acest</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lucru</a:t>
            </a:r>
            <a:r>
              <a:rPr lang="en-US" sz="1200" dirty="0">
                <a:effectLst/>
                <a:latin typeface="Montserrat" panose="00000500000000000000" pitchFamily="50" charset="0"/>
                <a:ea typeface="Arial" panose="020B0604020202020204" pitchFamily="34" charset="0"/>
                <a:cs typeface="Arial" panose="020B0604020202020204" pitchFamily="34" charset="0"/>
              </a:rPr>
              <a:t> nu </a:t>
            </a:r>
            <a:r>
              <a:rPr lang="en-US" sz="1200" dirty="0" err="1">
                <a:effectLst/>
                <a:latin typeface="Montserrat" panose="00000500000000000000" pitchFamily="50" charset="0"/>
                <a:ea typeface="Arial" panose="020B0604020202020204" pitchFamily="34" charset="0"/>
                <a:cs typeface="Arial" panose="020B0604020202020204" pitchFamily="34" charset="0"/>
              </a:rPr>
              <a:t>înseamnă</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nicidecum</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că</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femeile</a:t>
            </a:r>
            <a:r>
              <a:rPr lang="en-US" sz="1200" dirty="0">
                <a:effectLst/>
                <a:latin typeface="Montserrat" panose="00000500000000000000" pitchFamily="50" charset="0"/>
                <a:ea typeface="Arial" panose="020B0604020202020204" pitchFamily="34" charset="0"/>
                <a:cs typeface="Arial" panose="020B0604020202020204" pitchFamily="34" charset="0"/>
              </a:rPr>
              <a:t> din </a:t>
            </a:r>
            <a:r>
              <a:rPr lang="en-US" sz="1200" dirty="0" err="1">
                <a:effectLst/>
                <a:latin typeface="Montserrat" panose="00000500000000000000" pitchFamily="50" charset="0"/>
                <a:ea typeface="Arial" panose="020B0604020202020204" pitchFamily="34" charset="0"/>
                <a:cs typeface="Arial" panose="020B0604020202020204" pitchFamily="34" charset="0"/>
              </a:rPr>
              <a:t>sudul</a:t>
            </a:r>
            <a:r>
              <a:rPr lang="en-US" sz="1200" dirty="0">
                <a:effectLst/>
                <a:latin typeface="Montserrat" panose="00000500000000000000" pitchFamily="50" charset="0"/>
                <a:ea typeface="Arial" panose="020B0604020202020204" pitchFamily="34" charset="0"/>
                <a:cs typeface="Arial" panose="020B0604020202020204" pitchFamily="34" charset="0"/>
              </a:rPr>
              <a:t> global nu </a:t>
            </a:r>
            <a:r>
              <a:rPr lang="en-US" sz="1200" dirty="0" err="1">
                <a:effectLst/>
                <a:latin typeface="Montserrat" panose="00000500000000000000" pitchFamily="50" charset="0"/>
                <a:ea typeface="Arial" panose="020B0604020202020204" pitchFamily="34" charset="0"/>
                <a:cs typeface="Arial" panose="020B0604020202020204" pitchFamily="34" charset="0"/>
              </a:rPr>
              <a:t>suferă</a:t>
            </a:r>
            <a:r>
              <a:rPr lang="en-US" sz="1200" dirty="0">
                <a:effectLst/>
                <a:latin typeface="Montserrat" panose="00000500000000000000" pitchFamily="50" charset="0"/>
                <a:ea typeface="Arial" panose="020B0604020202020204" pitchFamily="34" charset="0"/>
                <a:cs typeface="Arial" panose="020B0604020202020204" pitchFamily="34" charset="0"/>
              </a:rPr>
              <a:t> de </a:t>
            </a:r>
            <a:r>
              <a:rPr lang="en-US" sz="1200" dirty="0" err="1">
                <a:effectLst/>
                <a:latin typeface="Montserrat" panose="00000500000000000000" pitchFamily="50" charset="0"/>
                <a:ea typeface="Arial" panose="020B0604020202020204" pitchFamily="34" charset="0"/>
                <a:cs typeface="Arial" panose="020B0604020202020204" pitchFamily="34" charset="0"/>
              </a:rPr>
              <a:t>acest</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lucru</a:t>
            </a:r>
            <a:r>
              <a:rPr lang="en-US" sz="1200" dirty="0">
                <a:effectLst/>
                <a:latin typeface="Montserrat" panose="00000500000000000000" pitchFamily="50" charset="0"/>
                <a:ea typeface="Arial" panose="020B0604020202020204" pitchFamily="34" charset="0"/>
                <a:cs typeface="Arial" panose="020B0604020202020204" pitchFamily="34" charset="0"/>
              </a:rPr>
              <a:t>, ci </a:t>
            </a:r>
            <a:r>
              <a:rPr lang="en-US" sz="1200" dirty="0" err="1">
                <a:effectLst/>
                <a:latin typeface="Montserrat" panose="00000500000000000000" pitchFamily="50" charset="0"/>
                <a:ea typeface="Arial" panose="020B0604020202020204" pitchFamily="34" charset="0"/>
                <a:cs typeface="Arial" panose="020B0604020202020204" pitchFamily="34" charset="0"/>
              </a:rPr>
              <a:t>există</a:t>
            </a:r>
            <a:r>
              <a:rPr lang="en-US" sz="1200" dirty="0">
                <a:effectLst/>
                <a:latin typeface="Montserrat" panose="00000500000000000000" pitchFamily="50" charset="0"/>
                <a:ea typeface="Arial" panose="020B0604020202020204" pitchFamily="34" charset="0"/>
                <a:cs typeface="Arial" panose="020B0604020202020204" pitchFamily="34" charset="0"/>
              </a:rPr>
              <a:t> o </a:t>
            </a:r>
            <a:r>
              <a:rPr lang="en-US" sz="1200" dirty="0" err="1">
                <a:effectLst/>
                <a:latin typeface="Montserrat" panose="00000500000000000000" pitchFamily="50" charset="0"/>
                <a:ea typeface="Arial" panose="020B0604020202020204" pitchFamily="34" charset="0"/>
                <a:cs typeface="Arial" panose="020B0604020202020204" pitchFamily="34" charset="0"/>
              </a:rPr>
              <a:t>lipsă</a:t>
            </a:r>
            <a:r>
              <a:rPr lang="en-US" sz="1200" dirty="0">
                <a:effectLst/>
                <a:latin typeface="Montserrat" panose="00000500000000000000" pitchFamily="50" charset="0"/>
                <a:ea typeface="Arial" panose="020B0604020202020204" pitchFamily="34" charset="0"/>
                <a:cs typeface="Arial" panose="020B0604020202020204" pitchFamily="34" charset="0"/>
              </a:rPr>
              <a:t> de </a:t>
            </a:r>
            <a:r>
              <a:rPr lang="en-US" sz="1200" dirty="0" err="1">
                <a:effectLst/>
                <a:latin typeface="Montserrat" panose="00000500000000000000" pitchFamily="50" charset="0"/>
                <a:ea typeface="Arial" panose="020B0604020202020204" pitchFamily="34" charset="0"/>
                <a:cs typeface="Arial" panose="020B0604020202020204" pitchFamily="34" charset="0"/>
              </a:rPr>
              <a:t>reprezentare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prevalentă</a:t>
            </a:r>
            <a:r>
              <a:rPr lang="en-US" sz="1200" dirty="0">
                <a:effectLst/>
                <a:latin typeface="Montserrat" panose="00000500000000000000" pitchFamily="50" charset="0"/>
                <a:ea typeface="Arial" panose="020B0604020202020204" pitchFamily="34" charset="0"/>
                <a:cs typeface="Arial" panose="020B0604020202020204" pitchFamily="34" charset="0"/>
              </a:rPr>
              <a:t> din </a:t>
            </a:r>
            <a:r>
              <a:rPr lang="en-US" sz="1200" dirty="0" err="1">
                <a:effectLst/>
                <a:latin typeface="Montserrat" panose="00000500000000000000" pitchFamily="50" charset="0"/>
                <a:ea typeface="Arial" panose="020B0604020202020204" pitchFamily="34" charset="0"/>
                <a:cs typeface="Arial" panose="020B0604020202020204" pitchFamily="34" charset="0"/>
              </a:rPr>
              <a:t>partea</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realităților</a:t>
            </a:r>
            <a:r>
              <a:rPr lang="en-US" sz="1200" dirty="0">
                <a:effectLst/>
                <a:latin typeface="Montserrat" panose="00000500000000000000" pitchFamily="50" charset="0"/>
                <a:ea typeface="Arial" panose="020B0604020202020204" pitchFamily="34" charset="0"/>
                <a:cs typeface="Arial" panose="020B0604020202020204" pitchFamily="34" charset="0"/>
              </a:rPr>
              <a:t> din </a:t>
            </a:r>
            <a:r>
              <a:rPr lang="en-US" sz="1200" dirty="0" err="1">
                <a:effectLst/>
                <a:latin typeface="Montserrat" panose="00000500000000000000" pitchFamily="50" charset="0"/>
                <a:ea typeface="Arial" panose="020B0604020202020204" pitchFamily="34" charset="0"/>
                <a:cs typeface="Arial" panose="020B0604020202020204" pitchFamily="34" charset="0"/>
              </a:rPr>
              <a:t>sudul</a:t>
            </a:r>
            <a:r>
              <a:rPr lang="en-US" sz="1200" dirty="0">
                <a:effectLst/>
                <a:latin typeface="Montserrat" panose="00000500000000000000" pitchFamily="50" charset="0"/>
                <a:ea typeface="Arial" panose="020B0604020202020204" pitchFamily="34" charset="0"/>
                <a:cs typeface="Arial" panose="020B0604020202020204" pitchFamily="34" charset="0"/>
              </a:rPr>
              <a:t> global. Cu </a:t>
            </a:r>
            <a:r>
              <a:rPr lang="en-US" sz="1200" dirty="0" err="1">
                <a:effectLst/>
                <a:latin typeface="Montserrat" panose="00000500000000000000" pitchFamily="50" charset="0"/>
                <a:ea typeface="Arial" panose="020B0604020202020204" pitchFamily="34" charset="0"/>
                <a:cs typeface="Arial" panose="020B0604020202020204" pitchFamily="34" charset="0"/>
              </a:rPr>
              <a:t>toate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acestea</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recunoașterea</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acestor</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experiențe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diferite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este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esențială</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pentru</a:t>
            </a:r>
            <a:r>
              <a:rPr lang="en-US" sz="1200" dirty="0">
                <a:effectLst/>
                <a:latin typeface="Montserrat" panose="00000500000000000000" pitchFamily="50" charset="0"/>
                <a:ea typeface="Arial" panose="020B0604020202020204" pitchFamily="34" charset="0"/>
                <a:cs typeface="Arial" panose="020B0604020202020204" pitchFamily="34" charset="0"/>
              </a:rPr>
              <a:t> a </a:t>
            </a:r>
            <a:r>
              <a:rPr lang="en-US" sz="1200" dirty="0" err="1">
                <a:effectLst/>
                <a:latin typeface="Montserrat" panose="00000500000000000000" pitchFamily="50" charset="0"/>
                <a:ea typeface="Arial" panose="020B0604020202020204" pitchFamily="34" charset="0"/>
                <a:cs typeface="Arial" panose="020B0604020202020204" pitchFamily="34" charset="0"/>
              </a:rPr>
              <a:t>cultiva</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solidaritatea</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între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aceste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două</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părți</a:t>
            </a:r>
            <a:r>
              <a:rPr lang="en-US" sz="1200" dirty="0">
                <a:effectLst/>
                <a:latin typeface="Montserrat" panose="00000500000000000000" pitchFamily="50" charset="0"/>
                <a:ea typeface="Arial" panose="020B0604020202020204" pitchFamily="34" charset="0"/>
                <a:cs typeface="Arial" panose="020B0604020202020204" pitchFamily="34" charset="0"/>
              </a:rPr>
              <a:t> ale </a:t>
            </a:r>
            <a:r>
              <a:rPr lang="en-US" sz="1200" dirty="0" err="1">
                <a:effectLst/>
                <a:latin typeface="Montserrat" panose="00000500000000000000" pitchFamily="50" charset="0"/>
                <a:ea typeface="Arial" panose="020B0604020202020204" pitchFamily="34" charset="0"/>
                <a:cs typeface="Arial" panose="020B0604020202020204" pitchFamily="34" charset="0"/>
              </a:rPr>
              <a:t>globului</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și</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pentru</a:t>
            </a:r>
            <a:r>
              <a:rPr lang="en-US" sz="1200" dirty="0">
                <a:effectLst/>
                <a:latin typeface="Montserrat" panose="00000500000000000000" pitchFamily="50" charset="0"/>
                <a:ea typeface="Arial" panose="020B0604020202020204" pitchFamily="34" charset="0"/>
                <a:cs typeface="Arial" panose="020B0604020202020204" pitchFamily="34" charset="0"/>
              </a:rPr>
              <a:t> a </a:t>
            </a:r>
            <a:r>
              <a:rPr lang="en-US" sz="1200" dirty="0" err="1">
                <a:effectLst/>
                <a:latin typeface="Montserrat" panose="00000500000000000000" pitchFamily="50" charset="0"/>
                <a:ea typeface="Arial" panose="020B0604020202020204" pitchFamily="34" charset="0"/>
                <a:cs typeface="Arial" panose="020B0604020202020204" pitchFamily="34" charset="0"/>
              </a:rPr>
              <a:t>coordona</a:t>
            </a:r>
            <a:r>
              <a:rPr lang="en-US" sz="1200" dirty="0">
                <a:effectLst/>
                <a:latin typeface="Montserrat" panose="00000500000000000000" pitchFamily="50" charset="0"/>
                <a:ea typeface="Arial" panose="020B0604020202020204" pitchFamily="34" charset="0"/>
                <a:cs typeface="Arial" panose="020B0604020202020204" pitchFamily="34" charset="0"/>
              </a:rPr>
              <a:t> o </a:t>
            </a:r>
            <a:r>
              <a:rPr lang="en-US" sz="1200" dirty="0" err="1">
                <a:effectLst/>
                <a:latin typeface="Montserrat" panose="00000500000000000000" pitchFamily="50" charset="0"/>
                <a:ea typeface="Arial" panose="020B0604020202020204" pitchFamily="34" charset="0"/>
                <a:cs typeface="Arial" panose="020B0604020202020204" pitchFamily="34" charset="0"/>
              </a:rPr>
              <a:t>acțiune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și</a:t>
            </a:r>
            <a:r>
              <a:rPr lang="en-US" sz="1200" dirty="0">
                <a:effectLst/>
                <a:latin typeface="Montserrat" panose="00000500000000000000" pitchFamily="50" charset="0"/>
                <a:ea typeface="Arial" panose="020B0604020202020204" pitchFamily="34" charset="0"/>
                <a:cs typeface="Arial" panose="020B0604020202020204" pitchFamily="34" charset="0"/>
              </a:rPr>
              <a:t> un </a:t>
            </a:r>
            <a:r>
              <a:rPr lang="en-US" sz="1200" dirty="0" err="1">
                <a:effectLst/>
                <a:latin typeface="Montserrat" panose="00000500000000000000" pitchFamily="50" charset="0"/>
                <a:ea typeface="Arial" panose="020B0604020202020204" pitchFamily="34" charset="0"/>
                <a:cs typeface="Arial" panose="020B0604020202020204" pitchFamily="34" charset="0"/>
              </a:rPr>
              <a:t>sprijin</a:t>
            </a:r>
            <a:r>
              <a:rPr lang="en-US" sz="1200" dirty="0">
                <a:effectLst/>
                <a:latin typeface="Montserrat" panose="00000500000000000000" pitchFamily="50" charset="0"/>
                <a:ea typeface="Arial" panose="020B0604020202020204" pitchFamily="34" charset="0"/>
                <a:cs typeface="Arial" panose="020B0604020202020204" pitchFamily="34" charset="0"/>
              </a:rPr>
              <a:t> holistic </a:t>
            </a:r>
            <a:r>
              <a:rPr lang="en-US" sz="1200" dirty="0" err="1">
                <a:effectLst/>
                <a:latin typeface="Montserrat" panose="00000500000000000000" pitchFamily="50" charset="0"/>
                <a:ea typeface="Arial" panose="020B0604020202020204" pitchFamily="34" charset="0"/>
                <a:cs typeface="Arial" panose="020B0604020202020204" pitchFamily="34" charset="0"/>
              </a:rPr>
              <a:t>pentru</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aceste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probleme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interconectate</a:t>
            </a:r>
            <a:r>
              <a:rPr lang="en-US" sz="1200" dirty="0">
                <a:effectLst/>
                <a:latin typeface="Montserrat" panose="00000500000000000000" pitchFamily="50" charset="0"/>
                <a:ea typeface="Arial" panose="020B0604020202020204" pitchFamily="34" charset="0"/>
                <a:cs typeface="Arial" panose="020B0604020202020204" pitchFamily="34" charset="0"/>
              </a:rPr>
              <a:t>.</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dirty="0">
              <a:effectLst/>
              <a:latin typeface="Montserrat" panose="00000500000000000000" pitchFamily="50" charset="0"/>
              <a:ea typeface="Arial" panose="020B0604020202020204" pitchFamily="34" charset="0"/>
              <a:cs typeface="Arial" panose="020B060402020202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err="1">
                <a:effectLst/>
                <a:latin typeface="Montserrat" panose="00000500000000000000" pitchFamily="50" charset="0"/>
                <a:ea typeface="Arial" panose="020B0604020202020204" pitchFamily="34" charset="0"/>
                <a:cs typeface="Arial" panose="020B0604020202020204" pitchFamily="34" charset="0"/>
              </a:rPr>
              <a:t>Surse</a:t>
            </a:r>
            <a:r>
              <a:rPr lang="en-US" sz="1200" dirty="0">
                <a:effectLst/>
                <a:latin typeface="Montserrat" panose="00000500000000000000" pitchFamily="50" charset="0"/>
                <a:ea typeface="Arial" panose="020B0604020202020204" pitchFamily="34" charset="0"/>
                <a:cs typeface="Arial" panose="020B0604020202020204" pitchFamily="34" charset="0"/>
              </a:rPr>
              <a:t>: https://www.un.org/womenwatch/feature/climate_change/downloads/Women_and_Climate_Change_Factsheet.pdfhttps://unfccc.int/sites/default/files/resource/sbi2022_07.pdf</a:t>
            </a:r>
            <a:endParaRPr lang="pt-PT" dirty="0"/>
          </a:p>
        </p:txBody>
      </p:sp>
      <p:sp>
        <p:nvSpPr>
          <p:cNvPr id="4" name="Marcador de Posição do Número do Diapositivo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fr-FR"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fr-FR"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7593717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gfd31aa7216_3_89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a:latin typeface="Arial"/>
                <a:ea typeface="Arial"/>
                <a:cs typeface="Arial"/>
                <a:sym typeface="Arial"/>
              </a:rPr>
              <a:t>The distribution of renewable energy sources varies between countries that source them – it depends on various economic and environmental factors ( wind, yearly sunlight) and the infrastructure investment of each country. However, globally speaking, the overall renewable energy consumption remains at about 11%. The energy mix is a group of different primary energy sources from which secondary energy for direct use - such as electricity, transports, and heating - is produced</a:t>
            </a:r>
            <a:r>
              <a:rPr lang="fr-FR" sz="1100" u="sng">
                <a:latin typeface="Arial"/>
                <a:ea typeface="Arial"/>
                <a:cs typeface="Arial"/>
                <a:sym typeface="Arial"/>
              </a:rPr>
              <a:t>.</a:t>
            </a:r>
            <a:endParaRPr/>
          </a:p>
        </p:txBody>
      </p:sp>
      <p:sp>
        <p:nvSpPr>
          <p:cNvPr id="776" name="Google Shape;776;gfd31aa7216_3_8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gfd31aa7216_3_12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a:latin typeface="Arial"/>
                <a:ea typeface="Arial"/>
                <a:cs typeface="Arial"/>
                <a:sym typeface="Arial"/>
              </a:rPr>
              <a:t> All the energy consumed for our technology and internet needs does carry a carbon footprint, in other words, sending an email does produce carbon emissions. And websurfing also has its footprint, because of the servers needed to host most web services. You can check a website’s carbon footprint at </a:t>
            </a:r>
            <a:r>
              <a:rPr lang="fr-FR" sz="1100" u="sng">
                <a:solidFill>
                  <a:srgbClr val="1155CC"/>
                </a:solidFill>
                <a:latin typeface="Arial"/>
                <a:ea typeface="Arial"/>
                <a:cs typeface="Arial"/>
                <a:sym typeface="Arial"/>
                <a:hlinkClick r:id="rId3">
                  <a:extLst>
                    <a:ext uri="{A12FA001-AC4F-418D-AE19-62706E023703}">
                      <ahyp:hlinkClr xmlns:ahyp="http://schemas.microsoft.com/office/drawing/2018/hyperlinkcolor" val="tx"/>
                    </a:ext>
                  </a:extLst>
                </a:hlinkClick>
              </a:rPr>
              <a:t>www.websitecarbon.com</a:t>
            </a:r>
            <a:r>
              <a:rPr lang="fr-FR" sz="1100">
                <a:latin typeface="Arial"/>
                <a:ea typeface="Arial"/>
                <a:cs typeface="Arial"/>
                <a:sym typeface="Arial"/>
              </a:rPr>
              <a:t>! Data centres and web service providerscan opt for renewable energy to source their power needs.</a:t>
            </a:r>
            <a:endParaRPr/>
          </a:p>
          <a:p>
            <a:pPr marL="457200" lvl="0" indent="-228600" algn="l" rtl="0">
              <a:spcBef>
                <a:spcPts val="1000"/>
              </a:spcBef>
              <a:spcAft>
                <a:spcPts val="0"/>
              </a:spcAft>
              <a:buClr>
                <a:schemeClr val="dk1"/>
              </a:buClr>
              <a:buSzPts val="1400"/>
              <a:buFont typeface="Arial"/>
              <a:buNone/>
            </a:pPr>
            <a:endParaRPr/>
          </a:p>
        </p:txBody>
      </p:sp>
      <p:sp>
        <p:nvSpPr>
          <p:cNvPr id="785" name="Google Shape;785;gfd31aa7216_3_12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fd31aa7216_3_139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a:latin typeface="Arial"/>
                <a:ea typeface="Arial"/>
                <a:cs typeface="Arial"/>
                <a:sym typeface="Arial"/>
              </a:rPr>
              <a:t>All in all, reducing energy consumption is necessary to address global carbon emissions, not only because our energy system is still dependent of fossil fuels, but also as a means to reduce the pressure and strain we put on the energy system to better control demand and supply of energy</a:t>
            </a:r>
            <a:endParaRPr/>
          </a:p>
        </p:txBody>
      </p:sp>
      <p:sp>
        <p:nvSpPr>
          <p:cNvPr id="799" name="Google Shape;799;gfd31aa7216_3_13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gf67c50b821_0_272:notes"/>
          <p:cNvSpPr txBox="1">
            <a:spLocks noGrp="1"/>
          </p:cNvSpPr>
          <p:nvPr>
            <p:ph type="body" idx="1"/>
          </p:nvPr>
        </p:nvSpPr>
        <p:spPr>
          <a:xfrm>
            <a:off x="691886" y="4053606"/>
            <a:ext cx="5535000" cy="3316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a:t>Shifting away from the larger scale and systemic changes required to cut down emissions, lets now speak of what we can do to act upon our individual consumption of energy, at a smaller scale.</a:t>
            </a:r>
            <a:endParaRPr/>
          </a:p>
        </p:txBody>
      </p:sp>
      <p:sp>
        <p:nvSpPr>
          <p:cNvPr id="806" name="Google Shape;806;gf67c50b821_0_272:notes"/>
          <p:cNvSpPr>
            <a:spLocks noGrp="1" noRot="1" noChangeAspect="1"/>
          </p:cNvSpPr>
          <p:nvPr>
            <p:ph type="sldImg" idx="2"/>
          </p:nvPr>
        </p:nvSpPr>
        <p:spPr>
          <a:xfrm>
            <a:off x="691886" y="1052885"/>
            <a:ext cx="5535000" cy="2842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gfc2f9a667d_0_4: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a:t>Let’s narrow the scope, and look at the emissions by source. You can ask the audience to reflect on the main sources, and even ask someone to share their thoughts.</a:t>
            </a:r>
            <a:endParaRPr/>
          </a:p>
        </p:txBody>
      </p:sp>
      <p:sp>
        <p:nvSpPr>
          <p:cNvPr id="811" name="Google Shape;811;gfc2f9a667d_0_4: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gfd31aa7216_3_155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a:t>[You can interact with the audience and ask which type of transport contributes the most to global CO2 emissions]</a:t>
            </a:r>
            <a:endParaRPr/>
          </a:p>
          <a:p>
            <a:pPr marL="0" lvl="0" indent="0" algn="just" rtl="0">
              <a:lnSpc>
                <a:spcPct val="115000"/>
              </a:lnSpc>
              <a:spcBef>
                <a:spcPts val="1000"/>
              </a:spcBef>
              <a:spcAft>
                <a:spcPts val="0"/>
              </a:spcAft>
              <a:buClr>
                <a:schemeClr val="dk1"/>
              </a:buClr>
              <a:buSzPts val="1100"/>
              <a:buFont typeface="Arial"/>
              <a:buNone/>
            </a:pPr>
            <a:r>
              <a:rPr lang="fr-FR" sz="1100">
                <a:latin typeface="Arial"/>
                <a:ea typeface="Arial"/>
                <a:cs typeface="Arial"/>
                <a:sym typeface="Arial"/>
              </a:rPr>
              <a:t>Let’s have a look at which transports most of the carbon emissions come from. Which mode of transportation do you think has the greatest carbon footprint overall? Road transportation accounts for more than half of total carbon emissions, and in this category cars take the prize for the biggest source of emissions. Which does make sense considering that on earth there are almost 1.5 billion cars!</a:t>
            </a:r>
            <a:endParaRPr sz="1100">
              <a:latin typeface="Arial"/>
              <a:ea typeface="Arial"/>
              <a:cs typeface="Arial"/>
              <a:sym typeface="Arial"/>
            </a:endParaRPr>
          </a:p>
          <a:p>
            <a:pPr marL="0" lvl="0" indent="0" algn="just" rtl="0">
              <a:lnSpc>
                <a:spcPct val="115000"/>
              </a:lnSpc>
              <a:spcBef>
                <a:spcPts val="1000"/>
              </a:spcBef>
              <a:spcAft>
                <a:spcPts val="0"/>
              </a:spcAft>
              <a:buClr>
                <a:schemeClr val="dk1"/>
              </a:buClr>
              <a:buSzPts val="1100"/>
              <a:buFont typeface="Arial"/>
              <a:buNone/>
            </a:pPr>
            <a:endParaRPr/>
          </a:p>
          <a:p>
            <a:pPr marL="0" lvl="0" indent="0" algn="just" rtl="0">
              <a:lnSpc>
                <a:spcPct val="115000"/>
              </a:lnSpc>
              <a:spcBef>
                <a:spcPts val="1000"/>
              </a:spcBef>
              <a:spcAft>
                <a:spcPts val="1000"/>
              </a:spcAft>
              <a:buClr>
                <a:schemeClr val="dk1"/>
              </a:buClr>
              <a:buSzPts val="1100"/>
              <a:buFont typeface="Arial"/>
              <a:buNone/>
            </a:pPr>
            <a:r>
              <a:rPr lang="fr-FR"/>
              <a:t>Cars are the transport that most contribu</a:t>
            </a:r>
            <a:endParaRPr/>
          </a:p>
        </p:txBody>
      </p:sp>
      <p:sp>
        <p:nvSpPr>
          <p:cNvPr id="817" name="Google Shape;817;gfd31aa7216_3_15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fd31aa7216_3_156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a:latin typeface="Arial"/>
                <a:ea typeface="Arial"/>
                <a:cs typeface="Arial"/>
                <a:sym typeface="Arial"/>
              </a:rPr>
              <a:t>[You can ask the audience which transport has the biggest emissions per km and per passenger. Essentially the most inefficient if you account the distance traveled per person and the emissions released]</a:t>
            </a:r>
            <a:endParaRPr sz="1100">
              <a:latin typeface="Arial"/>
              <a:ea typeface="Arial"/>
              <a:cs typeface="Arial"/>
              <a:sym typeface="Arial"/>
            </a:endParaRPr>
          </a:p>
          <a:p>
            <a:pPr marL="0" lvl="0" indent="0" algn="just" rtl="0">
              <a:lnSpc>
                <a:spcPct val="115000"/>
              </a:lnSpc>
              <a:spcBef>
                <a:spcPts val="1000"/>
              </a:spcBef>
              <a:spcAft>
                <a:spcPts val="1000"/>
              </a:spcAft>
              <a:buClr>
                <a:schemeClr val="dk1"/>
              </a:buClr>
              <a:buSzPts val="1100"/>
              <a:buFont typeface="Arial"/>
              <a:buNone/>
            </a:pPr>
            <a:r>
              <a:rPr lang="fr-FR" sz="1100">
                <a:latin typeface="Arial"/>
                <a:ea typeface="Arial"/>
                <a:cs typeface="Arial"/>
                <a:sym typeface="Arial"/>
              </a:rPr>
              <a:t>And what about emissions per person and per km traveled in each type of transportation? Essentially which is the least efficient way to travel taking into account the distance traveled against the emissions? In that case, aviation wins. Cars also have a significant inefficiency when it comes to emissions per distance traveled, mainly because, usually, we travel alone in our cars.</a:t>
            </a:r>
            <a:endParaRPr sz="1100">
              <a:latin typeface="Arial"/>
              <a:ea typeface="Arial"/>
              <a:cs typeface="Arial"/>
              <a:sym typeface="Arial"/>
            </a:endParaRPr>
          </a:p>
        </p:txBody>
      </p:sp>
      <p:sp>
        <p:nvSpPr>
          <p:cNvPr id="835" name="Google Shape;835;gfd31aa7216_3_15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gfd31aa7216_3_157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a:latin typeface="Arial"/>
                <a:ea typeface="Arial"/>
                <a:cs typeface="Arial"/>
                <a:sym typeface="Arial"/>
              </a:rPr>
              <a:t>Aviation is certainly the least efficient, because of the amount of fuel and the power planes consume to travel. And they are increasing ever than ever in the skies, mainly due to the affordability of plane tickets, which were very expensive several decades ago.</a:t>
            </a:r>
            <a:endParaRPr/>
          </a:p>
        </p:txBody>
      </p:sp>
      <p:sp>
        <p:nvSpPr>
          <p:cNvPr id="843" name="Google Shape;843;gfd31aa7216_3_15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gf68ff97dda_0_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0" name="Google Shape;850;gf68ff97dda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gfd31aa7216_3_17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6" name="Google Shape;856;gfd31aa7216_3_17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a:latin typeface="Arial"/>
                <a:ea typeface="Arial"/>
                <a:cs typeface="Arial"/>
                <a:sym typeface="Arial"/>
              </a:rPr>
              <a:t>Carbon dioxide is not the only problematic gas that is emitted from cars. They are one of the greatest contributors to air pollution and respiratory problems caused by these substances. They emit other gases and small particles that are very dangerous for human health. They are also very inefficient in terms of converting energy from fuels to generate power to move, seeing that only 30% of the energy from burning gasoline and diesel is in fact used - this means that we have to use more gasoline to move around if the energy use was 100%.</a:t>
            </a:r>
            <a:endParaRPr sz="1100">
              <a:latin typeface="Arial"/>
              <a:ea typeface="Arial"/>
              <a:cs typeface="Arial"/>
              <a:sym typeface="Arial"/>
            </a:endParaRPr>
          </a:p>
          <a:p>
            <a:pPr marL="0" lvl="0" indent="0" algn="just" rtl="0">
              <a:lnSpc>
                <a:spcPct val="115000"/>
              </a:lnSpc>
              <a:spcBef>
                <a:spcPts val="1000"/>
              </a:spcBef>
              <a:spcAft>
                <a:spcPts val="0"/>
              </a:spcAft>
              <a:buClr>
                <a:schemeClr val="dk1"/>
              </a:buClr>
              <a:buSzPts val="1100"/>
              <a:buFont typeface="Arial"/>
              <a:buNone/>
            </a:pPr>
            <a:r>
              <a:rPr lang="fr-FR" sz="1100">
                <a:latin typeface="Arial"/>
                <a:ea typeface="Arial"/>
                <a:cs typeface="Arial"/>
                <a:sym typeface="Arial"/>
              </a:rPr>
              <a:t>There are indeed new technologies to substitute petro vehicles. Eletric cars are at the top of the array of alternatives</a:t>
            </a:r>
            <a:endParaRPr sz="1100">
              <a:latin typeface="Arial"/>
              <a:ea typeface="Arial"/>
              <a:cs typeface="Arial"/>
              <a:sym typeface="Arial"/>
            </a:endParaRPr>
          </a:p>
          <a:p>
            <a:pPr marL="0" lvl="0" indent="0" algn="l" rtl="0">
              <a:spcBef>
                <a:spcPts val="1000"/>
              </a:spcBef>
              <a:spcAft>
                <a:spcPts val="0"/>
              </a:spcAft>
              <a:buNone/>
            </a:pPr>
            <a:endParaRPr/>
          </a:p>
        </p:txBody>
      </p:sp>
      <p:sp>
        <p:nvSpPr>
          <p:cNvPr id="857" name="Google Shape;857;gfd31aa7216_3_17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fcd72e8af8_0_0: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457200" lvl="0" indent="-228600" algn="just" rtl="0">
              <a:lnSpc>
                <a:spcPct val="100000"/>
              </a:lnSpc>
              <a:spcBef>
                <a:spcPts val="0"/>
              </a:spcBef>
              <a:spcAft>
                <a:spcPts val="0"/>
              </a:spcAft>
              <a:buSzPts val="1400"/>
              <a:buNone/>
            </a:pPr>
            <a:endParaRPr dirty="0"/>
          </a:p>
        </p:txBody>
      </p:sp>
      <p:sp>
        <p:nvSpPr>
          <p:cNvPr id="171" name="Google Shape;171;gfcd72e8af8_0_0: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6720493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gf866a30943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4" name="Google Shape;864;gf866a30943_0_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a:latin typeface="Arial"/>
                <a:ea typeface="Arial"/>
                <a:cs typeface="Arial"/>
                <a:sym typeface="Arial"/>
              </a:rPr>
              <a:t>There are indeed new technologies to substitute petro vehicles. Electric cars are at the top of the array of alternatives. Electric vehicles exist for some years now, and the technology is evolving evermore. On the electric modality there are some other vehicles that were popularized earlier: hybrid cars, that run on electricity and petrol.Electric vehicles essentially run on large lithium batteries.</a:t>
            </a:r>
            <a:endParaRPr sz="1100">
              <a:latin typeface="Arial"/>
              <a:ea typeface="Arial"/>
              <a:cs typeface="Arial"/>
              <a:sym typeface="Arial"/>
            </a:endParaRPr>
          </a:p>
          <a:p>
            <a:pPr marL="0" lvl="0" indent="0" algn="just" rtl="0">
              <a:lnSpc>
                <a:spcPct val="115000"/>
              </a:lnSpc>
              <a:spcBef>
                <a:spcPts val="1000"/>
              </a:spcBef>
              <a:spcAft>
                <a:spcPts val="0"/>
              </a:spcAft>
              <a:buClr>
                <a:schemeClr val="dk1"/>
              </a:buClr>
              <a:buSzPts val="1100"/>
              <a:buFont typeface="Arial"/>
              <a:buNone/>
            </a:pPr>
            <a:endParaRPr sz="1100">
              <a:latin typeface="Arial"/>
              <a:ea typeface="Arial"/>
              <a:cs typeface="Arial"/>
              <a:sym typeface="Arial"/>
            </a:endParaRPr>
          </a:p>
          <a:p>
            <a:pPr marL="0" lvl="0" indent="0" algn="l" rtl="0">
              <a:spcBef>
                <a:spcPts val="100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865" name="Google Shape;865;gf866a30943_0_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gfd31aa7216_3_16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2" name="Google Shape;872;gfd31aa7216_3_16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None/>
            </a:pPr>
            <a:r>
              <a:rPr lang="fr-FR" sz="1100">
                <a:latin typeface="Arial"/>
                <a:ea typeface="Arial"/>
                <a:cs typeface="Arial"/>
                <a:sym typeface="Arial"/>
              </a:rPr>
              <a:t>Another alternative, from an emerging technology is hydrogen powered vehicles. Hydrogen is around for some time now, it is the gas that made Zeppelins fly. Electric vehicles are powered by energy from the grid, but the process to get hydrogen to power vehicles has some extra steps to take. It starts from water( h2o), the hydrogen is separated from the oxygen in a process that requires energy. After that the hydrogen is stored, which does require more energy, and transported to fueling stations. The hydrogen is pumped in the car, similar to fueling a petrol vehicle, and takes about just four minutes to fill!. In the car deposit, the hydrogen reacts with the oxygen of the air that comes in the container and the reaction generates electricity that makes the motor run. The result of this reaction is water, it is so pure you can actually drink it!</a:t>
            </a:r>
            <a:endParaRPr sz="1100">
              <a:latin typeface="Arial"/>
              <a:ea typeface="Arial"/>
              <a:cs typeface="Arial"/>
              <a:sym typeface="Arial"/>
            </a:endParaRPr>
          </a:p>
          <a:p>
            <a:pPr marL="0" lvl="0" indent="0" algn="just" rtl="0">
              <a:lnSpc>
                <a:spcPct val="115000"/>
              </a:lnSpc>
              <a:spcBef>
                <a:spcPts val="1000"/>
              </a:spcBef>
              <a:spcAft>
                <a:spcPts val="0"/>
              </a:spcAft>
              <a:buClr>
                <a:schemeClr val="dk1"/>
              </a:buClr>
              <a:buSzPts val="1100"/>
              <a:buFont typeface="Arial"/>
              <a:buNone/>
            </a:pPr>
            <a:endParaRPr sz="1100">
              <a:latin typeface="Arial"/>
              <a:ea typeface="Arial"/>
              <a:cs typeface="Arial"/>
              <a:sym typeface="Arial"/>
            </a:endParaRPr>
          </a:p>
          <a:p>
            <a:pPr marL="0" lvl="0" indent="0" algn="just" rtl="0">
              <a:lnSpc>
                <a:spcPct val="115000"/>
              </a:lnSpc>
              <a:spcBef>
                <a:spcPts val="1000"/>
              </a:spcBef>
              <a:spcAft>
                <a:spcPts val="0"/>
              </a:spcAft>
              <a:buNone/>
            </a:pPr>
            <a:endParaRPr sz="1800">
              <a:latin typeface="Arial"/>
              <a:ea typeface="Arial"/>
              <a:cs typeface="Arial"/>
              <a:sym typeface="Arial"/>
            </a:endParaRPr>
          </a:p>
        </p:txBody>
      </p:sp>
      <p:sp>
        <p:nvSpPr>
          <p:cNvPr id="873" name="Google Shape;873;gfd31aa7216_3_164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fd31aa7216_3_16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 name="Google Shape;891;gfd31aa7216_3_168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a:latin typeface="Arial"/>
                <a:ea typeface="Arial"/>
                <a:cs typeface="Arial"/>
                <a:sym typeface="Arial"/>
              </a:rPr>
              <a:t>The biggest pro arguments for these vehicles are in fact the zero emissions in transit for these types of cars. But there are some cons particular for each type.</a:t>
            </a:r>
            <a:endParaRPr sz="1100">
              <a:latin typeface="Arial"/>
              <a:ea typeface="Arial"/>
              <a:cs typeface="Arial"/>
              <a:sym typeface="Arial"/>
            </a:endParaRPr>
          </a:p>
          <a:p>
            <a:pPr marL="0" lvl="0" indent="0" algn="just" rtl="0">
              <a:lnSpc>
                <a:spcPct val="115000"/>
              </a:lnSpc>
              <a:spcBef>
                <a:spcPts val="1000"/>
              </a:spcBef>
              <a:spcAft>
                <a:spcPts val="0"/>
              </a:spcAft>
              <a:buClr>
                <a:schemeClr val="dk1"/>
              </a:buClr>
              <a:buSzPts val="1100"/>
              <a:buFont typeface="Arial"/>
              <a:buNone/>
            </a:pPr>
            <a:r>
              <a:rPr lang="fr-FR" sz="1100">
                <a:latin typeface="Arial"/>
                <a:ea typeface="Arial"/>
                <a:cs typeface="Arial"/>
                <a:sym typeface="Arial"/>
              </a:rPr>
              <a:t>Hydrogen vehicles biggest con is the lack of infrastructure at the moment. This limits the range a car can travel, and you need to take into account where the infrastructure exists, which is still lacking in most parts of the world. The inefficiency of the hydrogen conversion is also a big con, since the process takes up a lot of energy, and only has a conversion of 15%, because the hydrogen is a gas very volatile. And of course, the cost of these vehicles is still very prohibitive for most people, since it is still a novel technology with limited availability, the cost is very high at the moment. </a:t>
            </a:r>
            <a:endParaRPr sz="1100">
              <a:latin typeface="Arial"/>
              <a:ea typeface="Arial"/>
              <a:cs typeface="Arial"/>
              <a:sym typeface="Arial"/>
            </a:endParaRPr>
          </a:p>
          <a:p>
            <a:pPr marL="0" lvl="0" indent="0" algn="just" rtl="0">
              <a:lnSpc>
                <a:spcPct val="115000"/>
              </a:lnSpc>
              <a:spcBef>
                <a:spcPts val="1000"/>
              </a:spcBef>
              <a:spcAft>
                <a:spcPts val="0"/>
              </a:spcAft>
              <a:buClr>
                <a:schemeClr val="dk1"/>
              </a:buClr>
              <a:buSzPts val="1100"/>
              <a:buFont typeface="Arial"/>
              <a:buNone/>
            </a:pPr>
            <a:r>
              <a:rPr lang="fr-FR" sz="1100">
                <a:latin typeface="Arial"/>
                <a:ea typeface="Arial"/>
                <a:cs typeface="Arial"/>
                <a:sym typeface="Arial"/>
              </a:rPr>
              <a:t>Electric vehicles take a long time to charge. There are supercharging stations, and leaving them to charge overnight is an option. But this limits, for instacance, people that live in apartments with no garages or do not have charging infrastructure nearby. The range, although it is getting better and better, is still limiting for a long range option, and worsen by the charging times, it can make a long drive take even longer. The environmental impacts to construct an electric car, especially the lithium batteries is significant. </a:t>
            </a:r>
            <a:endParaRPr sz="1100">
              <a:latin typeface="Arial"/>
              <a:ea typeface="Arial"/>
              <a:cs typeface="Arial"/>
              <a:sym typeface="Arial"/>
            </a:endParaRPr>
          </a:p>
          <a:p>
            <a:pPr marL="0" lvl="0" indent="0" algn="just" rtl="0">
              <a:lnSpc>
                <a:spcPct val="115000"/>
              </a:lnSpc>
              <a:spcBef>
                <a:spcPts val="1000"/>
              </a:spcBef>
              <a:spcAft>
                <a:spcPts val="0"/>
              </a:spcAft>
              <a:buClr>
                <a:schemeClr val="dk1"/>
              </a:buClr>
              <a:buSzPts val="1100"/>
              <a:buFont typeface="Arial"/>
              <a:buNone/>
            </a:pPr>
            <a:endParaRPr sz="1100">
              <a:latin typeface="Arial"/>
              <a:ea typeface="Arial"/>
              <a:cs typeface="Arial"/>
              <a:sym typeface="Arial"/>
            </a:endParaRPr>
          </a:p>
          <a:p>
            <a:pPr marL="0" lvl="0" indent="0" algn="l" rtl="0">
              <a:spcBef>
                <a:spcPts val="0"/>
              </a:spcBef>
              <a:spcAft>
                <a:spcPts val="0"/>
              </a:spcAft>
              <a:buNone/>
            </a:pPr>
            <a:endParaRPr/>
          </a:p>
        </p:txBody>
      </p:sp>
      <p:sp>
        <p:nvSpPr>
          <p:cNvPr id="892" name="Google Shape;892;gfd31aa7216_3_168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9"/>
        <p:cNvGrpSpPr/>
        <p:nvPr/>
      </p:nvGrpSpPr>
      <p:grpSpPr>
        <a:xfrm>
          <a:off x="0" y="0"/>
          <a:ext cx="0" cy="0"/>
          <a:chOff x="0" y="0"/>
          <a:chExt cx="0" cy="0"/>
        </a:xfrm>
      </p:grpSpPr>
      <p:sp>
        <p:nvSpPr>
          <p:cNvPr id="900" name="Google Shape;900;gfd31aa7216_3_15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1" name="Google Shape;901;gfd31aa7216_3_159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a:latin typeface="Arial"/>
                <a:ea typeface="Arial"/>
                <a:cs typeface="Arial"/>
                <a:sym typeface="Arial"/>
              </a:rPr>
              <a:t>Electric vehicle infrastructure is must more developed at this point than Hydrogen vehicles infrastructure, which is noticeable by the number of charging stations available for each, which is considerably less to hydrogen cars.</a:t>
            </a:r>
            <a:endParaRPr/>
          </a:p>
        </p:txBody>
      </p:sp>
      <p:sp>
        <p:nvSpPr>
          <p:cNvPr id="902" name="Google Shape;902;gfd31aa7216_3_159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gfd31aa7216_3_16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1" name="Google Shape;911;gfd31aa7216_3_16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None/>
            </a:pPr>
            <a:r>
              <a:rPr lang="fr-FR" sz="1100">
                <a:latin typeface="Arial"/>
                <a:ea typeface="Arial"/>
                <a:cs typeface="Arial"/>
                <a:sym typeface="Arial"/>
              </a:rPr>
              <a:t>The electric and hydrogen alternatives do not produce emissions in transit. However, they can only be true alternatives if the energy system fundamentally changes, and transitions to renewable energy sources. These vehicles rely on electricity to function, and if the energy system of a country with the best electric vehicle grid still relies mostly in fossil fuels to power it, emissions wise, this is nothing more than a false solution.</a:t>
            </a:r>
            <a:endParaRPr>
              <a:latin typeface="Arial"/>
              <a:ea typeface="Arial"/>
              <a:cs typeface="Arial"/>
              <a:sym typeface="Arial"/>
            </a:endParaRPr>
          </a:p>
          <a:p>
            <a:pPr marL="0" lvl="0" indent="0" algn="just" rtl="0">
              <a:lnSpc>
                <a:spcPct val="115000"/>
              </a:lnSpc>
              <a:spcBef>
                <a:spcPts val="0"/>
              </a:spcBef>
              <a:spcAft>
                <a:spcPts val="0"/>
              </a:spcAft>
              <a:buNone/>
            </a:pPr>
            <a:endParaRPr sz="1800">
              <a:latin typeface="Arial"/>
              <a:ea typeface="Arial"/>
              <a:cs typeface="Arial"/>
              <a:sym typeface="Arial"/>
            </a:endParaRPr>
          </a:p>
          <a:p>
            <a:pPr marL="0" lvl="0" indent="0" algn="l" rtl="0">
              <a:spcBef>
                <a:spcPts val="1000"/>
              </a:spcBef>
              <a:spcAft>
                <a:spcPts val="0"/>
              </a:spcAft>
              <a:buNone/>
            </a:pPr>
            <a:endParaRPr/>
          </a:p>
          <a:p>
            <a:pPr marL="0" lvl="0" indent="0" algn="l" rtl="0">
              <a:spcBef>
                <a:spcPts val="0"/>
              </a:spcBef>
              <a:spcAft>
                <a:spcPts val="0"/>
              </a:spcAft>
              <a:buNone/>
            </a:pPr>
            <a:endParaRPr/>
          </a:p>
        </p:txBody>
      </p:sp>
      <p:sp>
        <p:nvSpPr>
          <p:cNvPr id="912" name="Google Shape;912;gfd31aa7216_3_162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Google Shape;928;gfd31aa7216_3_15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9" name="Google Shape;929;gfd31aa7216_3_158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a:latin typeface="Arial"/>
                <a:ea typeface="Arial"/>
                <a:cs typeface="Arial"/>
                <a:sym typeface="Arial"/>
              </a:rPr>
              <a:t>In fact, carbon emissions on the overall life cycle of an electric vehicle that is powered by fossil fuels is greater than a petrol vehicle.</a:t>
            </a:r>
            <a:endParaRPr sz="1100">
              <a:latin typeface="Arial"/>
              <a:ea typeface="Arial"/>
              <a:cs typeface="Arial"/>
              <a:sym typeface="Arial"/>
            </a:endParaRPr>
          </a:p>
          <a:p>
            <a:pPr marL="0" lvl="0" indent="0" algn="l" rtl="0">
              <a:spcBef>
                <a:spcPts val="0"/>
              </a:spcBef>
              <a:spcAft>
                <a:spcPts val="0"/>
              </a:spcAft>
              <a:buNone/>
            </a:pPr>
            <a:endParaRPr/>
          </a:p>
        </p:txBody>
      </p:sp>
      <p:sp>
        <p:nvSpPr>
          <p:cNvPr id="930" name="Google Shape;930;gfd31aa7216_3_158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5"/>
        <p:cNvGrpSpPr/>
        <p:nvPr/>
      </p:nvGrpSpPr>
      <p:grpSpPr>
        <a:xfrm>
          <a:off x="0" y="0"/>
          <a:ext cx="0" cy="0"/>
          <a:chOff x="0" y="0"/>
          <a:chExt cx="0" cy="0"/>
        </a:xfrm>
      </p:grpSpPr>
      <p:sp>
        <p:nvSpPr>
          <p:cNvPr id="936" name="Google Shape;936;gf68ff97dda_0_7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fr-FR"/>
              <a:t>Public transportation comes in the form of railroad transport and road transport.</a:t>
            </a:r>
            <a:endParaRPr/>
          </a:p>
        </p:txBody>
      </p:sp>
      <p:sp>
        <p:nvSpPr>
          <p:cNvPr id="937" name="Google Shape;937;gf68ff97dda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2"/>
        <p:cNvGrpSpPr/>
        <p:nvPr/>
      </p:nvGrpSpPr>
      <p:grpSpPr>
        <a:xfrm>
          <a:off x="0" y="0"/>
          <a:ext cx="0" cy="0"/>
          <a:chOff x="0" y="0"/>
          <a:chExt cx="0" cy="0"/>
        </a:xfrm>
      </p:grpSpPr>
      <p:sp>
        <p:nvSpPr>
          <p:cNvPr id="943" name="Google Shape;943;gf68ff97dda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4" name="Google Shape;944;gf68ff97dda_0_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Clr>
                <a:schemeClr val="dk1"/>
              </a:buClr>
              <a:buSzPts val="1100"/>
              <a:buFont typeface="Arial"/>
              <a:buNone/>
            </a:pPr>
            <a:r>
              <a:rPr lang="fr-FR" sz="1100">
                <a:latin typeface="Arial"/>
                <a:ea typeface="Arial"/>
                <a:cs typeface="Arial"/>
                <a:sym typeface="Arial"/>
              </a:rPr>
              <a:t>Railway wise, we can count on trains, trams and subways. These locomotives are powered by electricity from the grid. Although there are some trains that move on diesel - following a similar principle as the trains from last century that runned on steam, they are a minority compared to electric trains.</a:t>
            </a:r>
            <a:endParaRPr sz="1100">
              <a:latin typeface="Arial"/>
              <a:ea typeface="Arial"/>
              <a:cs typeface="Arial"/>
              <a:sym typeface="Arial"/>
            </a:endParaRPr>
          </a:p>
          <a:p>
            <a:pPr marL="0" lvl="0" indent="0" algn="just" rtl="0">
              <a:spcBef>
                <a:spcPts val="0"/>
              </a:spcBef>
              <a:spcAft>
                <a:spcPts val="0"/>
              </a:spcAft>
              <a:buClr>
                <a:schemeClr val="dk1"/>
              </a:buClr>
              <a:buSzPts val="1100"/>
              <a:buFont typeface="Arial"/>
              <a:buNone/>
            </a:pPr>
            <a:endParaRPr sz="1100">
              <a:latin typeface="Arial"/>
              <a:ea typeface="Arial"/>
              <a:cs typeface="Arial"/>
              <a:sym typeface="Arial"/>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945" name="Google Shape;945;gf68ff97dda_0_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Google Shape;955;gf68ff97dda_0_9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just" rtl="0">
              <a:spcBef>
                <a:spcPts val="0"/>
              </a:spcBef>
              <a:spcAft>
                <a:spcPts val="0"/>
              </a:spcAft>
              <a:buClr>
                <a:schemeClr val="dk1"/>
              </a:buClr>
              <a:buSzPts val="1100"/>
              <a:buFont typeface="Arial"/>
              <a:buNone/>
            </a:pPr>
            <a:r>
              <a:rPr lang="fr-FR" sz="1100">
                <a:latin typeface="Arial"/>
                <a:ea typeface="Arial"/>
                <a:cs typeface="Arial"/>
                <a:sym typeface="Arial"/>
              </a:rPr>
              <a:t>To make “avoiding aviation” a valid option, trains need to become a viable alternative.  But there is still a need to invest in high speed infrastructure and services for cross border train travel to be an efficient alternative.</a:t>
            </a:r>
            <a:endParaRPr/>
          </a:p>
        </p:txBody>
      </p:sp>
      <p:sp>
        <p:nvSpPr>
          <p:cNvPr id="956" name="Google Shape;956;gf68ff97dda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1"/>
        <p:cNvGrpSpPr/>
        <p:nvPr/>
      </p:nvGrpSpPr>
      <p:grpSpPr>
        <a:xfrm>
          <a:off x="0" y="0"/>
          <a:ext cx="0" cy="0"/>
          <a:chOff x="0" y="0"/>
          <a:chExt cx="0" cy="0"/>
        </a:xfrm>
      </p:grpSpPr>
      <p:sp>
        <p:nvSpPr>
          <p:cNvPr id="962" name="Google Shape;962;gf68ff97dda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3" name="Google Shape;963;gf68ff97dda_0_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SzPts val="1100"/>
              <a:buNone/>
            </a:pPr>
            <a:endParaRPr sz="1100">
              <a:latin typeface="Arial"/>
              <a:ea typeface="Arial"/>
              <a:cs typeface="Arial"/>
              <a:sym typeface="Arial"/>
            </a:endParaRPr>
          </a:p>
          <a:p>
            <a:pPr marL="0" lvl="0" indent="0" algn="just" rtl="0">
              <a:spcBef>
                <a:spcPts val="0"/>
              </a:spcBef>
              <a:spcAft>
                <a:spcPts val="0"/>
              </a:spcAft>
              <a:buClr>
                <a:schemeClr val="dk1"/>
              </a:buClr>
              <a:buSzPts val="1100"/>
              <a:buFont typeface="Arial"/>
              <a:buNone/>
            </a:pPr>
            <a:r>
              <a:rPr lang="fr-FR" sz="1100">
                <a:latin typeface="Arial"/>
                <a:ea typeface="Arial"/>
                <a:cs typeface="Arial"/>
                <a:sym typeface="Arial"/>
              </a:rPr>
              <a:t>Buses are one of the best options to travel between small towns and other localities which do not have railroad connections. And they do have a smaller individual carbon footprint than an individual car. However, they are still mostly reliant on fossil fuels. Not all run on diesel or gasoline, there are some fuel alternatives such as natural gas, Liquified petroleum gas, biofuels and ethanol vehicles, but they too have considerable emissions.</a:t>
            </a:r>
            <a:endParaRPr/>
          </a:p>
          <a:p>
            <a:pPr marL="0" lvl="0" indent="0" algn="l" rtl="0">
              <a:spcBef>
                <a:spcPts val="0"/>
              </a:spcBef>
              <a:spcAft>
                <a:spcPts val="0"/>
              </a:spcAft>
              <a:buNone/>
            </a:pPr>
            <a:endParaRPr/>
          </a:p>
          <a:p>
            <a:pPr marL="0" lvl="0" indent="0" algn="l" rtl="0">
              <a:spcBef>
                <a:spcPts val="0"/>
              </a:spcBef>
              <a:spcAft>
                <a:spcPts val="0"/>
              </a:spcAft>
              <a:buClr>
                <a:srgbClr val="000000"/>
              </a:buClr>
              <a:buFont typeface="Arial"/>
              <a:buNone/>
            </a:pPr>
            <a:endParaRPr/>
          </a:p>
        </p:txBody>
      </p:sp>
      <p:sp>
        <p:nvSpPr>
          <p:cNvPr id="964" name="Google Shape;964;gf68ff97dda_0_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fb1fed1f86_0_8: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457200" lvl="0" indent="-228600" algn="just" rtl="0">
              <a:lnSpc>
                <a:spcPct val="100000"/>
              </a:lnSpc>
              <a:spcBef>
                <a:spcPts val="0"/>
              </a:spcBef>
              <a:spcAft>
                <a:spcPts val="0"/>
              </a:spcAft>
              <a:buSzPts val="1400"/>
              <a:buNone/>
            </a:pPr>
            <a:r>
              <a:rPr lang="en-GB" dirty="0" err="1"/>
              <a:t>Această</a:t>
            </a:r>
            <a:r>
              <a:rPr lang="en-GB" dirty="0"/>
              <a:t> </a:t>
            </a:r>
            <a:r>
              <a:rPr lang="en-GB" dirty="0" err="1"/>
              <a:t>fotografie</a:t>
            </a:r>
            <a:r>
              <a:rPr lang="en-GB" dirty="0"/>
              <a:t> a </a:t>
            </a:r>
            <a:r>
              <a:rPr lang="en-GB" dirty="0" err="1"/>
              <a:t>fost</a:t>
            </a:r>
            <a:r>
              <a:rPr lang="en-GB" dirty="0"/>
              <a:t> </a:t>
            </a:r>
            <a:r>
              <a:rPr lang="en-GB" dirty="0" err="1"/>
              <a:t>realizată</a:t>
            </a:r>
            <a:r>
              <a:rPr lang="en-GB" dirty="0"/>
              <a:t> de </a:t>
            </a:r>
            <a:r>
              <a:rPr lang="en-GB" dirty="0" err="1"/>
              <a:t>astronauții</a:t>
            </a:r>
            <a:r>
              <a:rPr lang="en-GB" dirty="0"/>
              <a:t> </a:t>
            </a:r>
            <a:r>
              <a:rPr lang="en-GB" dirty="0" err="1"/>
              <a:t>misiunii</a:t>
            </a:r>
            <a:r>
              <a:rPr lang="en-GB" dirty="0"/>
              <a:t> Apollo, </a:t>
            </a:r>
            <a:r>
              <a:rPr lang="en-GB" dirty="0" err="1"/>
              <a:t>în</a:t>
            </a:r>
            <a:r>
              <a:rPr lang="en-GB" dirty="0"/>
              <a:t> </a:t>
            </a:r>
            <a:r>
              <a:rPr lang="en-GB" dirty="0" err="1"/>
              <a:t>timp</a:t>
            </a:r>
            <a:r>
              <a:rPr lang="en-GB" dirty="0"/>
              <a:t> </a:t>
            </a:r>
            <a:r>
              <a:rPr lang="en-GB" dirty="0" err="1"/>
              <a:t>ce</a:t>
            </a:r>
            <a:r>
              <a:rPr lang="en-GB" dirty="0"/>
              <a:t> </a:t>
            </a:r>
            <a:r>
              <a:rPr lang="en-GB" dirty="0" err="1"/>
              <a:t>orbitau</a:t>
            </a:r>
            <a:r>
              <a:rPr lang="en-GB" dirty="0"/>
              <a:t> </a:t>
            </a:r>
            <a:r>
              <a:rPr lang="en-GB" dirty="0" err="1"/>
              <a:t>în</a:t>
            </a:r>
            <a:r>
              <a:rPr lang="en-GB" dirty="0"/>
              <a:t> </a:t>
            </a:r>
            <a:r>
              <a:rPr lang="en-GB" dirty="0" err="1"/>
              <a:t>jurul</a:t>
            </a:r>
            <a:r>
              <a:rPr lang="en-GB" dirty="0"/>
              <a:t> </a:t>
            </a:r>
            <a:r>
              <a:rPr lang="en-GB" dirty="0" err="1"/>
              <a:t>Pământului</a:t>
            </a:r>
            <a:r>
              <a:rPr lang="en-GB" dirty="0"/>
              <a:t>. Este o imagine </a:t>
            </a:r>
            <a:r>
              <a:rPr lang="en-GB" dirty="0" err="1"/>
              <a:t>destul</a:t>
            </a:r>
            <a:r>
              <a:rPr lang="en-GB" dirty="0"/>
              <a:t> de </a:t>
            </a:r>
            <a:r>
              <a:rPr lang="en-GB" dirty="0" err="1"/>
              <a:t>simbolică</a:t>
            </a:r>
            <a:r>
              <a:rPr lang="en-GB" dirty="0"/>
              <a:t>, </a:t>
            </a:r>
            <a:r>
              <a:rPr lang="en-GB" dirty="0" err="1"/>
              <a:t>deoarece</a:t>
            </a:r>
            <a:r>
              <a:rPr lang="en-GB" dirty="0"/>
              <a:t> a </a:t>
            </a:r>
            <a:r>
              <a:rPr lang="en-GB" dirty="0" err="1"/>
              <a:t>dat</a:t>
            </a:r>
            <a:r>
              <a:rPr lang="en-GB" dirty="0"/>
              <a:t> o idee </a:t>
            </a:r>
            <a:r>
              <a:rPr lang="en-GB" dirty="0" err="1"/>
              <a:t>despre</a:t>
            </a:r>
            <a:r>
              <a:rPr lang="en-GB" dirty="0"/>
              <a:t> </a:t>
            </a:r>
            <a:r>
              <a:rPr lang="en-GB" dirty="0" err="1"/>
              <a:t>cât</a:t>
            </a:r>
            <a:r>
              <a:rPr lang="en-GB" dirty="0"/>
              <a:t> de </a:t>
            </a:r>
            <a:r>
              <a:rPr lang="en-GB" dirty="0" err="1"/>
              <a:t>unic</a:t>
            </a:r>
            <a:r>
              <a:rPr lang="en-GB" dirty="0"/>
              <a:t> </a:t>
            </a:r>
            <a:r>
              <a:rPr lang="en-GB" dirty="0" err="1"/>
              <a:t>este</a:t>
            </a:r>
            <a:r>
              <a:rPr lang="en-GB" dirty="0"/>
              <a:t> </a:t>
            </a:r>
            <a:r>
              <a:rPr lang="en-GB" dirty="0" err="1"/>
              <a:t>Pământul</a:t>
            </a:r>
            <a:r>
              <a:rPr lang="en-GB" dirty="0"/>
              <a:t>, </a:t>
            </a:r>
            <a:r>
              <a:rPr lang="en-GB" dirty="0" err="1"/>
              <a:t>planeta</a:t>
            </a:r>
            <a:r>
              <a:rPr lang="en-GB" dirty="0"/>
              <a:t> </a:t>
            </a:r>
            <a:r>
              <a:rPr lang="en-GB" dirty="0" err="1"/>
              <a:t>albastră</a:t>
            </a:r>
            <a:r>
              <a:rPr lang="en-GB" dirty="0"/>
              <a:t>.</a:t>
            </a:r>
            <a:endParaRPr dirty="0"/>
          </a:p>
        </p:txBody>
      </p:sp>
      <p:sp>
        <p:nvSpPr>
          <p:cNvPr id="244" name="Google Shape;244;gfb1fed1f86_0_8: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2"/>
        <p:cNvGrpSpPr/>
        <p:nvPr/>
      </p:nvGrpSpPr>
      <p:grpSpPr>
        <a:xfrm>
          <a:off x="0" y="0"/>
          <a:ext cx="0" cy="0"/>
          <a:chOff x="0" y="0"/>
          <a:chExt cx="0" cy="0"/>
        </a:xfrm>
      </p:grpSpPr>
      <p:sp>
        <p:nvSpPr>
          <p:cNvPr id="973" name="Google Shape;973;gf68ff97dda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4" name="Google Shape;974;gf68ff97dda_0_10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SzPts val="1100"/>
              <a:buNone/>
            </a:pPr>
            <a:r>
              <a:rPr lang="fr-FR" sz="1100">
                <a:latin typeface="Arial"/>
                <a:ea typeface="Arial"/>
                <a:cs typeface="Arial"/>
                <a:sym typeface="Arial"/>
              </a:rPr>
              <a:t>Apart from walking, bicycles are the best option to travel emission free. The benefits reflect economic, health, and environmental gains. Of course not all places have the best infrastructure to accommodate a cycling lifestyle, or have flat surfaces to make it easier to ride a bicycle, such as the Netherlands. But there are some interesting electric options emerging to help fight the steep climbs!</a:t>
            </a:r>
            <a:endParaRPr sz="1100">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a:p>
        </p:txBody>
      </p:sp>
      <p:sp>
        <p:nvSpPr>
          <p:cNvPr id="975" name="Google Shape;975;gf68ff97dda_0_10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Google Shape;984;gf68ff97dda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5" name="Google Shape;985;gf68ff97dda_0_1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Clr>
                <a:schemeClr val="dk1"/>
              </a:buClr>
              <a:buSzPts val="1100"/>
              <a:buFont typeface="Arial"/>
              <a:buNone/>
            </a:pPr>
            <a:r>
              <a:rPr lang="fr-FR" sz="1100">
                <a:latin typeface="Arial"/>
                <a:ea typeface="Arial"/>
                <a:cs typeface="Arial"/>
                <a:sym typeface="Arial"/>
              </a:rPr>
              <a:t>All throughout cities, two-wheel sharing options are starting to emerge. The equipment can be expensive for an individual to bear the cost of investing, if the travels do not justify that. These grids of scooters and bicycles are a great option to move around the city with low emissions. Usually you pay for the kms you use, and there are stations spread out in the cities that you can leave the equipment for another person to use. </a:t>
            </a:r>
            <a:endParaRPr/>
          </a:p>
        </p:txBody>
      </p:sp>
      <p:sp>
        <p:nvSpPr>
          <p:cNvPr id="986" name="Google Shape;986;gf68ff97dda_0_1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81</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
        <p:cNvGrpSpPr/>
        <p:nvPr/>
      </p:nvGrpSpPr>
      <p:grpSpPr>
        <a:xfrm>
          <a:off x="0" y="0"/>
          <a:ext cx="0" cy="0"/>
          <a:chOff x="0" y="0"/>
          <a:chExt cx="0" cy="0"/>
        </a:xfrm>
      </p:grpSpPr>
      <p:sp>
        <p:nvSpPr>
          <p:cNvPr id="993" name="Google Shape;993;gfd31aa7216_0_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spcBef>
                <a:spcPts val="0"/>
              </a:spcBef>
              <a:spcAft>
                <a:spcPts val="0"/>
              </a:spcAft>
              <a:buClr>
                <a:schemeClr val="dk1"/>
              </a:buClr>
              <a:buSzPts val="1100"/>
              <a:buFont typeface="Arial"/>
              <a:buNone/>
            </a:pPr>
            <a:r>
              <a:rPr lang="fr-FR" sz="1100">
                <a:latin typeface="Arial"/>
                <a:ea typeface="Arial"/>
                <a:cs typeface="Arial"/>
                <a:sym typeface="Arial"/>
              </a:rPr>
              <a:t>The discussion around using cars is not only about emissions, but also for the space they take, and how cities accommodate this vehicle. Options for collective transports or other individual types of transportation free up roads from cities, making way for people to reclaim the space. </a:t>
            </a:r>
            <a:endParaRPr/>
          </a:p>
        </p:txBody>
      </p:sp>
      <p:sp>
        <p:nvSpPr>
          <p:cNvPr id="994" name="Google Shape;994;gfd31aa7216_0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9"/>
        <p:cNvGrpSpPr/>
        <p:nvPr/>
      </p:nvGrpSpPr>
      <p:grpSpPr>
        <a:xfrm>
          <a:off x="0" y="0"/>
          <a:ext cx="0" cy="0"/>
          <a:chOff x="0" y="0"/>
          <a:chExt cx="0" cy="0"/>
        </a:xfrm>
      </p:grpSpPr>
      <p:sp>
        <p:nvSpPr>
          <p:cNvPr id="1000" name="Google Shape;1000;gf68ff97dda_0_1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1" name="Google Shape;1001;gf68ff97dda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Google Shape;1008;gfd31aa7216_3_17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9" name="Google Shape;1009;gfd31aa7216_3_17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spcBef>
                <a:spcPts val="0"/>
              </a:spcBef>
              <a:spcAft>
                <a:spcPts val="0"/>
              </a:spcAft>
              <a:buClr>
                <a:schemeClr val="dk1"/>
              </a:buClr>
              <a:buSzPts val="1100"/>
              <a:buFont typeface="Arial"/>
              <a:buNone/>
            </a:pPr>
            <a:r>
              <a:rPr lang="fr-FR" sz="1100">
                <a:latin typeface="Arial"/>
                <a:ea typeface="Arial"/>
                <a:cs typeface="Arial"/>
                <a:sym typeface="Arial"/>
              </a:rPr>
              <a:t>There are a lot of civic movements and associations that focus on this type of transport. These groups of citizens usually gather to route by bicycle to their works or to leave their kids at school - this is particularly significant in places where bicycle infrastructure is lacking. Traveling in groups significantly increases the security of traveling by bike and makes drivers aware of their presence. These associations also offer repair workshops and other logistic support to make sure you have your gear ready to cycle. These groups can start anywhere, you just need to gather interesting people to make this idea happen.</a:t>
            </a:r>
            <a:endParaRPr sz="1100">
              <a:latin typeface="Arial"/>
              <a:ea typeface="Arial"/>
              <a:cs typeface="Arial"/>
              <a:sym typeface="Arial"/>
            </a:endParaRPr>
          </a:p>
          <a:p>
            <a:pPr marL="0" lvl="0" indent="0" algn="just" rtl="0">
              <a:spcBef>
                <a:spcPts val="0"/>
              </a:spcBef>
              <a:spcAft>
                <a:spcPts val="0"/>
              </a:spcAft>
              <a:buClr>
                <a:schemeClr val="dk1"/>
              </a:buClr>
              <a:buSzPts val="1100"/>
              <a:buFont typeface="Arial"/>
              <a:buNone/>
            </a:pPr>
            <a:endParaRPr sz="1100">
              <a:latin typeface="Arial"/>
              <a:ea typeface="Arial"/>
              <a:cs typeface="Arial"/>
              <a:sym typeface="Arial"/>
            </a:endParaRPr>
          </a:p>
          <a:p>
            <a:pPr marL="0" lvl="0" indent="0" algn="just" rtl="0">
              <a:spcBef>
                <a:spcPts val="0"/>
              </a:spcBef>
              <a:spcAft>
                <a:spcPts val="0"/>
              </a:spcAft>
              <a:buClr>
                <a:schemeClr val="dk1"/>
              </a:buClr>
              <a:buSzPts val="1100"/>
              <a:buFont typeface="Arial"/>
              <a:buNone/>
            </a:pPr>
            <a:r>
              <a:rPr lang="fr-FR" sz="1100">
                <a:latin typeface="Arial"/>
                <a:ea typeface="Arial"/>
                <a:cs typeface="Arial"/>
                <a:sym typeface="Arial"/>
              </a:rPr>
              <a:t>Two examples of these initiatives in portugal are:</a:t>
            </a:r>
            <a:endParaRPr sz="1100">
              <a:latin typeface="Arial"/>
              <a:ea typeface="Arial"/>
              <a:cs typeface="Arial"/>
              <a:sym typeface="Arial"/>
            </a:endParaRPr>
          </a:p>
          <a:p>
            <a:pPr marL="0" lvl="0" indent="0" algn="just" rtl="0">
              <a:spcBef>
                <a:spcPts val="0"/>
              </a:spcBef>
              <a:spcAft>
                <a:spcPts val="0"/>
              </a:spcAft>
              <a:buClr>
                <a:schemeClr val="dk1"/>
              </a:buClr>
              <a:buSzPts val="1100"/>
              <a:buFont typeface="Arial"/>
              <a:buNone/>
            </a:pPr>
            <a:endParaRPr sz="1100">
              <a:latin typeface="Arial"/>
              <a:ea typeface="Arial"/>
              <a:cs typeface="Arial"/>
              <a:sym typeface="Arial"/>
            </a:endParaRPr>
          </a:p>
          <a:p>
            <a:pPr marL="457200" lvl="0" indent="-298450" algn="just" rtl="0">
              <a:spcBef>
                <a:spcPts val="0"/>
              </a:spcBef>
              <a:spcAft>
                <a:spcPts val="0"/>
              </a:spcAft>
              <a:buClr>
                <a:schemeClr val="dk1"/>
              </a:buClr>
              <a:buSzPts val="1100"/>
              <a:buChar char="●"/>
            </a:pPr>
            <a:r>
              <a:rPr lang="fr-FR" sz="1100">
                <a:latin typeface="Arial"/>
                <a:ea typeface="Arial"/>
                <a:cs typeface="Arial"/>
                <a:sym typeface="Arial"/>
              </a:rPr>
              <a:t>Ciclo espresso - Known as a “Bicycle train”, this initiative is comprised by a groups of children that gather with monitors to ride their bicycles to school in Lisbon and Aveiro. They travel together to ensure safety for all, and parents can join as monitors if they want!</a:t>
            </a:r>
            <a:endParaRPr sz="1100">
              <a:latin typeface="Arial"/>
              <a:ea typeface="Arial"/>
              <a:cs typeface="Arial"/>
              <a:sym typeface="Arial"/>
            </a:endParaRPr>
          </a:p>
          <a:p>
            <a:pPr marL="457200" lvl="0" indent="0" algn="just" rtl="0">
              <a:spcBef>
                <a:spcPts val="0"/>
              </a:spcBef>
              <a:spcAft>
                <a:spcPts val="0"/>
              </a:spcAft>
              <a:buClr>
                <a:schemeClr val="dk1"/>
              </a:buClr>
              <a:buSzPts val="1100"/>
              <a:buFont typeface="Arial"/>
              <a:buNone/>
            </a:pPr>
            <a:endParaRPr sz="1100">
              <a:latin typeface="Arial"/>
              <a:ea typeface="Arial"/>
              <a:cs typeface="Arial"/>
              <a:sym typeface="Arial"/>
            </a:endParaRPr>
          </a:p>
          <a:p>
            <a:pPr marL="457200" lvl="0" indent="-298450" algn="just" rtl="0">
              <a:spcBef>
                <a:spcPts val="0"/>
              </a:spcBef>
              <a:spcAft>
                <a:spcPts val="0"/>
              </a:spcAft>
              <a:buClr>
                <a:schemeClr val="dk1"/>
              </a:buClr>
              <a:buSzPts val="1100"/>
              <a:buChar char="●"/>
            </a:pPr>
            <a:r>
              <a:rPr lang="fr-FR" sz="1100">
                <a:latin typeface="Arial"/>
                <a:ea typeface="Arial"/>
                <a:cs typeface="Arial"/>
                <a:sym typeface="Arial"/>
              </a:rPr>
              <a:t>CiclAveiro - is an association that promotes the use of bicycles for the well being of people and the planet, in Aveiro, Portugal. They offer an array of workshops and services for members.</a:t>
            </a:r>
            <a:endParaRPr sz="1100">
              <a:latin typeface="Arial"/>
              <a:ea typeface="Arial"/>
              <a:cs typeface="Arial"/>
              <a:sym typeface="Arial"/>
            </a:endParaRPr>
          </a:p>
          <a:p>
            <a:pPr marL="0" lvl="0" indent="0" algn="l" rtl="0">
              <a:spcBef>
                <a:spcPts val="0"/>
              </a:spcBef>
              <a:spcAft>
                <a:spcPts val="0"/>
              </a:spcAft>
              <a:buNone/>
            </a:pPr>
            <a:endParaRPr/>
          </a:p>
        </p:txBody>
      </p:sp>
      <p:sp>
        <p:nvSpPr>
          <p:cNvPr id="1010" name="Google Shape;1010;gfd31aa7216_3_173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84</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7"/>
        <p:cNvGrpSpPr/>
        <p:nvPr/>
      </p:nvGrpSpPr>
      <p:grpSpPr>
        <a:xfrm>
          <a:off x="0" y="0"/>
          <a:ext cx="0" cy="0"/>
          <a:chOff x="0" y="0"/>
          <a:chExt cx="0" cy="0"/>
        </a:xfrm>
      </p:grpSpPr>
      <p:sp>
        <p:nvSpPr>
          <p:cNvPr id="1018" name="Google Shape;1018;gfd31aa7216_3_17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9" name="Google Shape;1019;gfd31aa7216_3_17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spcBef>
                <a:spcPts val="0"/>
              </a:spcBef>
              <a:spcAft>
                <a:spcPts val="0"/>
              </a:spcAft>
              <a:buClr>
                <a:schemeClr val="dk1"/>
              </a:buClr>
              <a:buSzPts val="1100"/>
              <a:buFont typeface="Arial"/>
              <a:buNone/>
            </a:pPr>
            <a:r>
              <a:rPr lang="fr-FR" sz="1100">
                <a:latin typeface="Arial"/>
                <a:ea typeface="Arial"/>
                <a:cs typeface="Arial"/>
                <a:sym typeface="Arial"/>
              </a:rPr>
              <a:t>Integrated systems are the future for interconnect smart cities. MobiCascais is an example of that, in just one app it gathers together a network of transportation that is free for people who live, study or work in Cascais, a municipality in Lisbon. It also offers reduced prices for everyone else to use any of the services available. For instance, you can buy a day ticket for 1,5 euro and make use of any type of transport in the network for the whole day - bicycles, electric scooters, trains or buses in Cascais. It also shows where to park your car, and where to locate nearby charging stations if you have an electric vehicle.</a:t>
            </a:r>
            <a:endParaRPr sz="1100">
              <a:latin typeface="Arial"/>
              <a:ea typeface="Arial"/>
              <a:cs typeface="Arial"/>
              <a:sym typeface="Arial"/>
            </a:endParaRPr>
          </a:p>
          <a:p>
            <a:pPr marL="0" lvl="0" indent="0" algn="l" rtl="0">
              <a:spcBef>
                <a:spcPts val="0"/>
              </a:spcBef>
              <a:spcAft>
                <a:spcPts val="0"/>
              </a:spcAft>
              <a:buNone/>
            </a:pPr>
            <a:endParaRPr/>
          </a:p>
        </p:txBody>
      </p:sp>
      <p:sp>
        <p:nvSpPr>
          <p:cNvPr id="1020" name="Google Shape;1020;gfd31aa7216_3_17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85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dirty="0" err="1"/>
              <a:t>Urban</a:t>
            </a:r>
            <a:r>
              <a:rPr lang="pt-PT" dirty="0"/>
              <a:t> </a:t>
            </a:r>
            <a:r>
              <a:rPr lang="pt-PT" dirty="0" err="1"/>
              <a:t>planning</a:t>
            </a:r>
            <a:r>
              <a:rPr lang="pt-PT" dirty="0"/>
              <a:t> </a:t>
            </a:r>
            <a:r>
              <a:rPr lang="pt-PT" dirty="0" err="1"/>
              <a:t>plays</a:t>
            </a:r>
            <a:r>
              <a:rPr lang="pt-PT" dirty="0"/>
              <a:t> a </a:t>
            </a:r>
            <a:r>
              <a:rPr lang="pt-PT" dirty="0" err="1"/>
              <a:t>significant</a:t>
            </a:r>
            <a:r>
              <a:rPr lang="pt-PT" dirty="0"/>
              <a:t> role </a:t>
            </a:r>
            <a:r>
              <a:rPr lang="pt-PT" dirty="0" err="1"/>
              <a:t>on</a:t>
            </a:r>
            <a:r>
              <a:rPr lang="pt-PT" dirty="0"/>
              <a:t> how </a:t>
            </a:r>
            <a:r>
              <a:rPr lang="pt-PT" dirty="0" err="1"/>
              <a:t>mobility</a:t>
            </a:r>
            <a:r>
              <a:rPr lang="pt-PT" dirty="0"/>
              <a:t> is </a:t>
            </a:r>
            <a:r>
              <a:rPr lang="pt-PT" dirty="0" err="1"/>
              <a:t>planed</a:t>
            </a:r>
            <a:r>
              <a:rPr lang="pt-PT" dirty="0"/>
              <a:t> in </a:t>
            </a:r>
            <a:r>
              <a:rPr lang="pt-PT" dirty="0" err="1"/>
              <a:t>devised</a:t>
            </a:r>
            <a:r>
              <a:rPr lang="pt-PT" dirty="0"/>
              <a:t>. It is </a:t>
            </a:r>
            <a:r>
              <a:rPr lang="pt-PT" dirty="0" err="1"/>
              <a:t>also</a:t>
            </a:r>
            <a:r>
              <a:rPr lang="pt-PT" dirty="0"/>
              <a:t> a major </a:t>
            </a:r>
            <a:r>
              <a:rPr lang="pt-PT" dirty="0" err="1"/>
              <a:t>challenge</a:t>
            </a:r>
            <a:r>
              <a:rPr lang="pt-PT" dirty="0"/>
              <a:t> to </a:t>
            </a:r>
            <a:r>
              <a:rPr lang="pt-PT" dirty="0" err="1"/>
              <a:t>fundamentally</a:t>
            </a:r>
            <a:r>
              <a:rPr lang="pt-PT" dirty="0"/>
              <a:t> change </a:t>
            </a:r>
            <a:r>
              <a:rPr lang="pt-PT" dirty="0" err="1"/>
              <a:t>the</a:t>
            </a:r>
            <a:r>
              <a:rPr lang="pt-PT" dirty="0"/>
              <a:t> </a:t>
            </a:r>
            <a:r>
              <a:rPr lang="pt-PT" dirty="0" err="1"/>
              <a:t>fabric</a:t>
            </a:r>
            <a:r>
              <a:rPr lang="pt-PT" dirty="0"/>
              <a:t> </a:t>
            </a:r>
            <a:r>
              <a:rPr lang="pt-PT" dirty="0" err="1"/>
              <a:t>of</a:t>
            </a:r>
            <a:r>
              <a:rPr lang="pt-PT" dirty="0"/>
              <a:t> </a:t>
            </a:r>
            <a:r>
              <a:rPr lang="pt-PT" dirty="0" err="1"/>
              <a:t>already</a:t>
            </a:r>
            <a:r>
              <a:rPr lang="pt-PT" dirty="0"/>
              <a:t> </a:t>
            </a:r>
            <a:r>
              <a:rPr lang="pt-PT" dirty="0" err="1"/>
              <a:t>existing</a:t>
            </a:r>
            <a:r>
              <a:rPr lang="pt-PT" dirty="0"/>
              <a:t> </a:t>
            </a:r>
            <a:r>
              <a:rPr lang="pt-PT" dirty="0" err="1"/>
              <a:t>cities</a:t>
            </a:r>
            <a:r>
              <a:rPr lang="pt-PT" dirty="0"/>
              <a:t>, but </a:t>
            </a:r>
            <a:r>
              <a:rPr lang="pt-PT" dirty="0" err="1"/>
              <a:t>that</a:t>
            </a:r>
            <a:r>
              <a:rPr lang="pt-PT" dirty="0"/>
              <a:t> does </a:t>
            </a:r>
            <a:r>
              <a:rPr lang="pt-PT" dirty="0" err="1"/>
              <a:t>not</a:t>
            </a:r>
            <a:r>
              <a:rPr lang="pt-PT" dirty="0"/>
              <a:t> </a:t>
            </a:r>
            <a:r>
              <a:rPr lang="pt-PT" dirty="0" err="1"/>
              <a:t>mean</a:t>
            </a:r>
            <a:r>
              <a:rPr lang="pt-PT" dirty="0"/>
              <a:t> </a:t>
            </a:r>
            <a:r>
              <a:rPr lang="pt-PT" dirty="0" err="1"/>
              <a:t>it</a:t>
            </a:r>
            <a:r>
              <a:rPr lang="pt-PT" dirty="0"/>
              <a:t> is </a:t>
            </a:r>
            <a:r>
              <a:rPr lang="pt-PT" dirty="0" err="1"/>
              <a:t>not</a:t>
            </a:r>
            <a:r>
              <a:rPr lang="pt-PT" dirty="0"/>
              <a:t> </a:t>
            </a:r>
            <a:r>
              <a:rPr lang="pt-PT" dirty="0" err="1"/>
              <a:t>possible</a:t>
            </a:r>
            <a:r>
              <a:rPr lang="pt-PT" dirty="0"/>
              <a:t>. </a:t>
            </a:r>
            <a:r>
              <a:rPr lang="pt-PT" dirty="0" err="1"/>
              <a:t>The</a:t>
            </a:r>
            <a:r>
              <a:rPr lang="pt-PT" dirty="0"/>
              <a:t> 15 minute </a:t>
            </a:r>
            <a:r>
              <a:rPr lang="pt-PT" dirty="0" err="1"/>
              <a:t>city</a:t>
            </a:r>
            <a:r>
              <a:rPr lang="pt-PT" dirty="0"/>
              <a:t> is a </a:t>
            </a:r>
            <a:r>
              <a:rPr lang="pt-PT" dirty="0" err="1"/>
              <a:t>concept</a:t>
            </a:r>
            <a:r>
              <a:rPr lang="pt-PT" dirty="0"/>
              <a:t> which imagines a </a:t>
            </a:r>
            <a:r>
              <a:rPr lang="pt-PT" dirty="0" err="1"/>
              <a:t>place</a:t>
            </a:r>
            <a:r>
              <a:rPr lang="pt-PT" dirty="0"/>
              <a:t> </a:t>
            </a:r>
            <a:r>
              <a:rPr lang="pt-PT" dirty="0" err="1"/>
              <a:t>where</a:t>
            </a:r>
            <a:r>
              <a:rPr lang="pt-PT" dirty="0"/>
              <a:t> </a:t>
            </a:r>
            <a:r>
              <a:rPr lang="en-GB" b="0" i="0" dirty="0">
                <a:solidFill>
                  <a:srgbClr val="FFFFFF"/>
                </a:solidFill>
                <a:effectLst/>
                <a:latin typeface="itc-avant-garde-gothic-pro"/>
              </a:rPr>
              <a:t>everyone living in a city should have access to essential urban services within a 15 minute walk or bike.  This would significantly reduce the need to move around using cars, and would free up the space of cities for communities to better enjoy the space, would significantly reduce air pollution and increase the quality of life in these places. </a:t>
            </a:r>
            <a:endParaRPr lang="pt-PT" dirty="0"/>
          </a:p>
        </p:txBody>
      </p:sp>
      <p:sp>
        <p:nvSpPr>
          <p:cNvPr id="4" name="Marcador de Posição do Número do Diapositivo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r-FR" sz="1200" b="0" i="0" u="none" strike="noStrike" cap="none" smtClean="0">
                <a:solidFill>
                  <a:schemeClr val="dk1"/>
                </a:solidFill>
                <a:latin typeface="Calibri"/>
                <a:ea typeface="Calibri"/>
                <a:cs typeface="Calibri"/>
                <a:sym typeface="Calibri"/>
              </a:rPr>
              <a:t>86</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7820983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p:cNvGrpSpPr/>
        <p:nvPr/>
      </p:nvGrpSpPr>
      <p:grpSpPr>
        <a:xfrm>
          <a:off x="0" y="0"/>
          <a:ext cx="0" cy="0"/>
          <a:chOff x="0" y="0"/>
          <a:chExt cx="0" cy="0"/>
        </a:xfrm>
      </p:grpSpPr>
      <p:sp>
        <p:nvSpPr>
          <p:cNvPr id="1029" name="Google Shape;1029;gfd31aa7216_0_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spcBef>
                <a:spcPts val="0"/>
              </a:spcBef>
              <a:spcAft>
                <a:spcPts val="0"/>
              </a:spcAft>
              <a:buClr>
                <a:schemeClr val="dk1"/>
              </a:buClr>
              <a:buSzPts val="1100"/>
              <a:buFont typeface="Arial"/>
              <a:buNone/>
            </a:pPr>
            <a:r>
              <a:rPr lang="fr-FR" sz="1100">
                <a:latin typeface="Arial"/>
                <a:ea typeface="Arial"/>
                <a:cs typeface="Arial"/>
                <a:sym typeface="Arial"/>
              </a:rPr>
              <a:t>It is interesting to analyse the impact that the global lockdowns caused by the 2020 pandemic had on emissions. The most significant reduction was precisely on ground transportation emissions, which has the biggest contribution by individual cars. This provides an overview of the reduction potential on emissions if we leave our cars at our homes, and to support alternative means to move around the cities. What could this mean for the future? It is an interesting reflection to have, now that discussions around the future of work vs telework are also on the table.</a:t>
            </a:r>
            <a:endParaRPr sz="1100">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a:p>
        </p:txBody>
      </p:sp>
      <p:sp>
        <p:nvSpPr>
          <p:cNvPr id="1030" name="Google Shape;1030;gfd31aa7216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gfd31aa7216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spcBef>
                <a:spcPts val="0"/>
              </a:spcBef>
              <a:spcAft>
                <a:spcPts val="0"/>
              </a:spcAft>
              <a:buClr>
                <a:schemeClr val="dk1"/>
              </a:buClr>
              <a:buSzPts val="1100"/>
              <a:buFont typeface="Arial"/>
              <a:buNone/>
            </a:pPr>
            <a:endParaRPr sz="1100">
              <a:latin typeface="Arial"/>
              <a:ea typeface="Arial"/>
              <a:cs typeface="Arial"/>
              <a:sym typeface="Arial"/>
            </a:endParaRPr>
          </a:p>
          <a:p>
            <a:pPr marL="0" lvl="0" indent="0" algn="just" rtl="0">
              <a:spcBef>
                <a:spcPts val="0"/>
              </a:spcBef>
              <a:spcAft>
                <a:spcPts val="0"/>
              </a:spcAft>
              <a:buClr>
                <a:schemeClr val="dk1"/>
              </a:buClr>
              <a:buSzPts val="1100"/>
              <a:buFont typeface="Arial"/>
              <a:buNone/>
            </a:pPr>
            <a:r>
              <a:rPr lang="fr-FR" sz="1100">
                <a:latin typeface="Arial"/>
                <a:ea typeface="Arial"/>
                <a:cs typeface="Arial"/>
                <a:sym typeface="Arial"/>
              </a:rPr>
              <a:t>To sum up all this information, what big small actions can you make to reduce your transportation emissions footprint? For starters, avoid air travel! Opt for taking your vacations in your home country, also known as staycations - it will also support local economies if you opt to stay in. If you live far away from the place you study or work, opting for public transportation, riding your bicycle or walking are the best options. But of course, this depends if you are able to use these options. If you have no other option than riding your car, make sure to share your rides!</a:t>
            </a:r>
            <a:endParaRPr/>
          </a:p>
          <a:p>
            <a:pPr marL="457200" lvl="0" indent="-228600" algn="l" rtl="0">
              <a:spcBef>
                <a:spcPts val="0"/>
              </a:spcBef>
              <a:spcAft>
                <a:spcPts val="0"/>
              </a:spcAft>
              <a:buClr>
                <a:schemeClr val="dk1"/>
              </a:buClr>
              <a:buSzPts val="1400"/>
              <a:buFont typeface="Arial"/>
              <a:buNone/>
            </a:pPr>
            <a:endParaRPr/>
          </a:p>
        </p:txBody>
      </p:sp>
      <p:sp>
        <p:nvSpPr>
          <p:cNvPr id="1037" name="Google Shape;1037;gfd31aa7216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0"/>
        <p:cNvGrpSpPr/>
        <p:nvPr/>
      </p:nvGrpSpPr>
      <p:grpSpPr>
        <a:xfrm>
          <a:off x="0" y="0"/>
          <a:ext cx="0" cy="0"/>
          <a:chOff x="0" y="0"/>
          <a:chExt cx="0" cy="0"/>
        </a:xfrm>
      </p:grpSpPr>
      <p:sp>
        <p:nvSpPr>
          <p:cNvPr id="1051" name="Google Shape;105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2" name="Google Shape;1052;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a:t>merci</a:t>
            </a:r>
            <a:endParaRPr/>
          </a:p>
        </p:txBody>
      </p:sp>
      <p:sp>
        <p:nvSpPr>
          <p:cNvPr id="1053" name="Google Shape;1053;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89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err="1">
                <a:latin typeface="Arial"/>
                <a:ea typeface="Arial"/>
                <a:cs typeface="Arial"/>
                <a:sym typeface="Arial"/>
              </a:rPr>
              <a:t>În</a:t>
            </a:r>
            <a:r>
              <a:rPr lang="fr-FR" sz="1100" dirty="0">
                <a:latin typeface="Arial"/>
                <a:ea typeface="Arial"/>
                <a:cs typeface="Arial"/>
                <a:sym typeface="Arial"/>
              </a:rPr>
              <a:t> </a:t>
            </a:r>
            <a:r>
              <a:rPr lang="fr-FR" sz="1100" dirty="0" err="1">
                <a:latin typeface="Arial"/>
                <a:ea typeface="Arial"/>
                <a:cs typeface="Arial"/>
                <a:sym typeface="Arial"/>
              </a:rPr>
              <a:t>primul</a:t>
            </a:r>
            <a:r>
              <a:rPr lang="fr-FR" sz="1100" dirty="0">
                <a:latin typeface="Arial"/>
                <a:ea typeface="Arial"/>
                <a:cs typeface="Arial"/>
                <a:sym typeface="Arial"/>
              </a:rPr>
              <a:t> </a:t>
            </a:r>
            <a:r>
              <a:rPr lang="fr-FR" sz="1100" dirty="0" err="1">
                <a:latin typeface="Arial"/>
                <a:ea typeface="Arial"/>
                <a:cs typeface="Arial"/>
                <a:sym typeface="Arial"/>
              </a:rPr>
              <a:t>rând</a:t>
            </a:r>
            <a:r>
              <a:rPr lang="fr-FR" sz="1100" dirty="0">
                <a:latin typeface="Arial"/>
                <a:ea typeface="Arial"/>
                <a:cs typeface="Arial"/>
                <a:sym typeface="Arial"/>
              </a:rPr>
              <a:t>, </a:t>
            </a:r>
            <a:r>
              <a:rPr lang="fr-FR" sz="1100" dirty="0" err="1">
                <a:latin typeface="Arial"/>
                <a:ea typeface="Arial"/>
                <a:cs typeface="Arial"/>
                <a:sym typeface="Arial"/>
              </a:rPr>
              <a:t>trebuie</a:t>
            </a:r>
            <a:r>
              <a:rPr lang="fr-FR" sz="1100" dirty="0">
                <a:latin typeface="Arial"/>
                <a:ea typeface="Arial"/>
                <a:cs typeface="Arial"/>
                <a:sym typeface="Arial"/>
              </a:rPr>
              <a:t> </a:t>
            </a:r>
            <a:r>
              <a:rPr lang="fr-FR" sz="1100" dirty="0" err="1">
                <a:latin typeface="Arial"/>
                <a:ea typeface="Arial"/>
                <a:cs typeface="Arial"/>
                <a:sym typeface="Arial"/>
              </a:rPr>
              <a:t>să</a:t>
            </a:r>
            <a:r>
              <a:rPr lang="fr-FR" sz="1100" dirty="0">
                <a:latin typeface="Arial"/>
                <a:ea typeface="Arial"/>
                <a:cs typeface="Arial"/>
                <a:sym typeface="Arial"/>
              </a:rPr>
              <a:t> </a:t>
            </a:r>
            <a:r>
              <a:rPr lang="fr-FR" sz="1100" dirty="0" err="1">
                <a:latin typeface="Arial"/>
                <a:ea typeface="Arial"/>
                <a:cs typeface="Arial"/>
                <a:sym typeface="Arial"/>
              </a:rPr>
              <a:t>înțelegem</a:t>
            </a:r>
            <a:r>
              <a:rPr lang="fr-FR" sz="1100" dirty="0">
                <a:latin typeface="Arial"/>
                <a:ea typeface="Arial"/>
                <a:cs typeface="Arial"/>
                <a:sym typeface="Arial"/>
              </a:rPr>
              <a:t> ce </a:t>
            </a:r>
            <a:r>
              <a:rPr lang="fr-FR" sz="1100" dirty="0" err="1">
                <a:latin typeface="Arial"/>
                <a:ea typeface="Arial"/>
                <a:cs typeface="Arial"/>
                <a:sym typeface="Arial"/>
              </a:rPr>
              <a:t>anume</a:t>
            </a:r>
            <a:r>
              <a:rPr lang="fr-FR" sz="1100" dirty="0">
                <a:latin typeface="Arial"/>
                <a:ea typeface="Arial"/>
                <a:cs typeface="Arial"/>
                <a:sym typeface="Arial"/>
              </a:rPr>
              <a:t> se </a:t>
            </a:r>
            <a:r>
              <a:rPr lang="fr-FR" sz="1100" dirty="0" err="1">
                <a:latin typeface="Arial"/>
                <a:ea typeface="Arial"/>
                <a:cs typeface="Arial"/>
                <a:sym typeface="Arial"/>
              </a:rPr>
              <a:t>schimbă</a:t>
            </a:r>
            <a:r>
              <a:rPr lang="fr-FR" sz="1100" dirty="0">
                <a:latin typeface="Arial"/>
                <a:ea typeface="Arial"/>
                <a:cs typeface="Arial"/>
                <a:sym typeface="Arial"/>
              </a:rPr>
              <a:t> </a:t>
            </a:r>
            <a:r>
              <a:rPr lang="fr-FR" sz="1100" dirty="0" err="1">
                <a:latin typeface="Arial"/>
                <a:ea typeface="Arial"/>
                <a:cs typeface="Arial"/>
                <a:sym typeface="Arial"/>
              </a:rPr>
              <a:t>atunci</a:t>
            </a:r>
            <a:r>
              <a:rPr lang="fr-FR" sz="1100" dirty="0">
                <a:latin typeface="Arial"/>
                <a:ea typeface="Arial"/>
                <a:cs typeface="Arial"/>
                <a:sym typeface="Arial"/>
              </a:rPr>
              <a:t> </a:t>
            </a:r>
            <a:r>
              <a:rPr lang="fr-FR" sz="1100" dirty="0" err="1">
                <a:latin typeface="Arial"/>
                <a:ea typeface="Arial"/>
                <a:cs typeface="Arial"/>
                <a:sym typeface="Arial"/>
              </a:rPr>
              <a:t>când</a:t>
            </a:r>
            <a:r>
              <a:rPr lang="fr-FR" sz="1100" dirty="0">
                <a:latin typeface="Arial"/>
                <a:ea typeface="Arial"/>
                <a:cs typeface="Arial"/>
                <a:sym typeface="Arial"/>
              </a:rPr>
              <a:t> </a:t>
            </a:r>
            <a:r>
              <a:rPr lang="fr-FR" sz="1100" dirty="0" err="1">
                <a:latin typeface="Arial"/>
                <a:ea typeface="Arial"/>
                <a:cs typeface="Arial"/>
                <a:sym typeface="Arial"/>
              </a:rPr>
              <a:t>vorbim</a:t>
            </a:r>
            <a:r>
              <a:rPr lang="fr-FR" sz="1100" dirty="0">
                <a:latin typeface="Arial"/>
                <a:ea typeface="Arial"/>
                <a:cs typeface="Arial"/>
                <a:sym typeface="Arial"/>
              </a:rPr>
              <a:t> de </a:t>
            </a:r>
            <a:r>
              <a:rPr lang="fr-FR" sz="1100" dirty="0" err="1">
                <a:latin typeface="Arial"/>
                <a:ea typeface="Arial"/>
                <a:cs typeface="Arial"/>
                <a:sym typeface="Arial"/>
              </a:rPr>
              <a:t>schimbări</a:t>
            </a:r>
            <a:r>
              <a:rPr lang="fr-FR" sz="1100" dirty="0">
                <a:latin typeface="Arial"/>
                <a:ea typeface="Arial"/>
                <a:cs typeface="Arial"/>
                <a:sym typeface="Arial"/>
              </a:rPr>
              <a:t> </a:t>
            </a:r>
            <a:r>
              <a:rPr lang="fr-FR" sz="1100" dirty="0" err="1">
                <a:latin typeface="Arial"/>
                <a:ea typeface="Arial"/>
                <a:cs typeface="Arial"/>
                <a:sym typeface="Arial"/>
              </a:rPr>
              <a:t>climatice</a:t>
            </a:r>
            <a:r>
              <a:rPr lang="fr-FR" sz="1100" dirty="0">
                <a:latin typeface="Arial"/>
                <a:ea typeface="Arial"/>
                <a:cs typeface="Arial"/>
                <a:sym typeface="Arial"/>
              </a:rPr>
              <a:t>. Nu </a:t>
            </a:r>
            <a:r>
              <a:rPr lang="fr-FR" sz="1100" dirty="0" err="1">
                <a:latin typeface="Arial"/>
                <a:ea typeface="Arial"/>
                <a:cs typeface="Arial"/>
                <a:sym typeface="Arial"/>
              </a:rPr>
              <a:t>există</a:t>
            </a:r>
            <a:r>
              <a:rPr lang="fr-FR" sz="1100" dirty="0">
                <a:latin typeface="Arial"/>
                <a:ea typeface="Arial"/>
                <a:cs typeface="Arial"/>
                <a:sym typeface="Arial"/>
              </a:rPr>
              <a:t> o </a:t>
            </a:r>
            <a:r>
              <a:rPr lang="fr-FR" sz="1100" dirty="0" err="1">
                <a:latin typeface="Arial"/>
                <a:ea typeface="Arial"/>
                <a:cs typeface="Arial"/>
                <a:sym typeface="Arial"/>
              </a:rPr>
              <a:t>modalitate</a:t>
            </a:r>
            <a:r>
              <a:rPr lang="fr-FR" sz="1100" dirty="0">
                <a:latin typeface="Arial"/>
                <a:ea typeface="Arial"/>
                <a:cs typeface="Arial"/>
                <a:sym typeface="Arial"/>
              </a:rPr>
              <a:t> mai </a:t>
            </a:r>
            <a:r>
              <a:rPr lang="fr-FR" sz="1100" dirty="0" err="1">
                <a:latin typeface="Arial"/>
                <a:ea typeface="Arial"/>
                <a:cs typeface="Arial"/>
                <a:sym typeface="Arial"/>
              </a:rPr>
              <a:t>bună</a:t>
            </a:r>
            <a:r>
              <a:rPr lang="fr-FR" sz="1100" dirty="0">
                <a:latin typeface="Arial"/>
                <a:ea typeface="Arial"/>
                <a:cs typeface="Arial"/>
                <a:sym typeface="Arial"/>
              </a:rPr>
              <a:t> de a face </a:t>
            </a:r>
            <a:r>
              <a:rPr lang="fr-FR" sz="1100" dirty="0" err="1">
                <a:latin typeface="Arial"/>
                <a:ea typeface="Arial"/>
                <a:cs typeface="Arial"/>
                <a:sym typeface="Arial"/>
              </a:rPr>
              <a:t>acest</a:t>
            </a:r>
            <a:r>
              <a:rPr lang="fr-FR" sz="1100" dirty="0">
                <a:latin typeface="Arial"/>
                <a:ea typeface="Arial"/>
                <a:cs typeface="Arial"/>
                <a:sym typeface="Arial"/>
              </a:rPr>
              <a:t> </a:t>
            </a:r>
            <a:r>
              <a:rPr lang="fr-FR" sz="1100" dirty="0" err="1">
                <a:latin typeface="Arial"/>
                <a:ea typeface="Arial"/>
                <a:cs typeface="Arial"/>
                <a:sym typeface="Arial"/>
              </a:rPr>
              <a:t>lucru</a:t>
            </a:r>
            <a:r>
              <a:rPr lang="fr-FR" sz="1100" dirty="0">
                <a:latin typeface="Arial"/>
                <a:ea typeface="Arial"/>
                <a:cs typeface="Arial"/>
                <a:sym typeface="Arial"/>
              </a:rPr>
              <a:t> </a:t>
            </a:r>
            <a:r>
              <a:rPr lang="fr-FR" sz="1100" dirty="0" err="1">
                <a:latin typeface="Arial"/>
                <a:ea typeface="Arial"/>
                <a:cs typeface="Arial"/>
                <a:sym typeface="Arial"/>
              </a:rPr>
              <a:t>decât</a:t>
            </a:r>
            <a:r>
              <a:rPr lang="fr-FR" sz="1100" dirty="0">
                <a:latin typeface="Arial"/>
                <a:ea typeface="Arial"/>
                <a:cs typeface="Arial"/>
                <a:sym typeface="Arial"/>
              </a:rPr>
              <a:t> </a:t>
            </a:r>
            <a:r>
              <a:rPr lang="fr-FR" sz="1100" dirty="0" err="1">
                <a:latin typeface="Arial"/>
                <a:ea typeface="Arial"/>
                <a:cs typeface="Arial"/>
                <a:sym typeface="Arial"/>
              </a:rPr>
              <a:t>să</a:t>
            </a:r>
            <a:r>
              <a:rPr lang="fr-FR" sz="1100" dirty="0">
                <a:latin typeface="Arial"/>
                <a:ea typeface="Arial"/>
                <a:cs typeface="Arial"/>
                <a:sym typeface="Arial"/>
              </a:rPr>
              <a:t> </a:t>
            </a:r>
            <a:r>
              <a:rPr lang="fr-FR" sz="1100" dirty="0" err="1">
                <a:latin typeface="Arial"/>
                <a:ea typeface="Arial"/>
                <a:cs typeface="Arial"/>
                <a:sym typeface="Arial"/>
              </a:rPr>
              <a:t>știm</a:t>
            </a:r>
            <a:r>
              <a:rPr lang="fr-FR" sz="1100" dirty="0">
                <a:latin typeface="Arial"/>
                <a:ea typeface="Arial"/>
                <a:cs typeface="Arial"/>
                <a:sym typeface="Arial"/>
              </a:rPr>
              <a:t> mai </a:t>
            </a:r>
            <a:r>
              <a:rPr lang="fr-FR" sz="1100" dirty="0" err="1">
                <a:latin typeface="Arial"/>
                <a:ea typeface="Arial"/>
                <a:cs typeface="Arial"/>
                <a:sym typeface="Arial"/>
              </a:rPr>
              <a:t>întâi</a:t>
            </a:r>
            <a:r>
              <a:rPr lang="fr-FR" sz="1100" dirty="0">
                <a:latin typeface="Arial"/>
                <a:ea typeface="Arial"/>
                <a:cs typeface="Arial"/>
                <a:sym typeface="Arial"/>
              </a:rPr>
              <a:t> ce </a:t>
            </a:r>
            <a:r>
              <a:rPr lang="fr-FR" sz="1100" dirty="0" err="1">
                <a:latin typeface="Arial"/>
                <a:ea typeface="Arial"/>
                <a:cs typeface="Arial"/>
                <a:sym typeface="Arial"/>
              </a:rPr>
              <a:t>anume</a:t>
            </a:r>
            <a:r>
              <a:rPr lang="fr-FR" sz="1100" dirty="0">
                <a:latin typeface="Arial"/>
                <a:ea typeface="Arial"/>
                <a:cs typeface="Arial"/>
                <a:sym typeface="Arial"/>
              </a:rPr>
              <a:t> este </a:t>
            </a:r>
            <a:r>
              <a:rPr lang="fr-FR" sz="1100" dirty="0" err="1">
                <a:latin typeface="Arial"/>
                <a:ea typeface="Arial"/>
                <a:cs typeface="Arial"/>
                <a:sym typeface="Arial"/>
              </a:rPr>
              <a:t>clima</a:t>
            </a:r>
            <a:r>
              <a:rPr lang="fr-FR" sz="1100" dirty="0">
                <a:latin typeface="Arial"/>
                <a:ea typeface="Arial"/>
                <a:cs typeface="Arial"/>
                <a:sym typeface="Arial"/>
              </a:rPr>
              <a:t>. Un bun mod de a </a:t>
            </a:r>
            <a:r>
              <a:rPr lang="fr-FR" sz="1100" dirty="0" err="1">
                <a:latin typeface="Arial"/>
                <a:ea typeface="Arial"/>
                <a:cs typeface="Arial"/>
                <a:sym typeface="Arial"/>
              </a:rPr>
              <a:t>exemplifica</a:t>
            </a:r>
            <a:r>
              <a:rPr lang="fr-FR" sz="1100" dirty="0">
                <a:latin typeface="Arial"/>
                <a:ea typeface="Arial"/>
                <a:cs typeface="Arial"/>
                <a:sym typeface="Arial"/>
              </a:rPr>
              <a:t> este de a face </a:t>
            </a:r>
            <a:r>
              <a:rPr lang="fr-FR" sz="1100" dirty="0" err="1">
                <a:latin typeface="Arial"/>
                <a:ea typeface="Arial"/>
                <a:cs typeface="Arial"/>
                <a:sym typeface="Arial"/>
              </a:rPr>
              <a:t>diferența</a:t>
            </a:r>
            <a:r>
              <a:rPr lang="fr-FR" sz="1100" dirty="0">
                <a:latin typeface="Arial"/>
                <a:ea typeface="Arial"/>
                <a:cs typeface="Arial"/>
                <a:sym typeface="Arial"/>
              </a:rPr>
              <a:t> </a:t>
            </a:r>
            <a:r>
              <a:rPr lang="fr-FR" sz="1100" dirty="0" err="1">
                <a:latin typeface="Arial"/>
                <a:ea typeface="Arial"/>
                <a:cs typeface="Arial"/>
                <a:sym typeface="Arial"/>
              </a:rPr>
              <a:t>între</a:t>
            </a:r>
            <a:r>
              <a:rPr lang="fr-FR" sz="1100" dirty="0">
                <a:latin typeface="Arial"/>
                <a:ea typeface="Arial"/>
                <a:cs typeface="Arial"/>
                <a:sym typeface="Arial"/>
              </a:rPr>
              <a:t> </a:t>
            </a:r>
            <a:r>
              <a:rPr lang="fr-FR" sz="1100" dirty="0" err="1">
                <a:latin typeface="Arial"/>
                <a:ea typeface="Arial"/>
                <a:cs typeface="Arial"/>
                <a:sym typeface="Arial"/>
              </a:rPr>
              <a:t>vreme</a:t>
            </a:r>
            <a:r>
              <a:rPr lang="fr-FR" sz="1100" dirty="0">
                <a:latin typeface="Arial"/>
                <a:ea typeface="Arial"/>
                <a:cs typeface="Arial"/>
                <a:sym typeface="Arial"/>
              </a:rPr>
              <a:t> </a:t>
            </a:r>
            <a:r>
              <a:rPr lang="fr-FR" sz="1100" dirty="0" err="1">
                <a:latin typeface="Arial"/>
                <a:ea typeface="Arial"/>
                <a:cs typeface="Arial"/>
                <a:sym typeface="Arial"/>
              </a:rPr>
              <a:t>și</a:t>
            </a:r>
            <a:r>
              <a:rPr lang="fr-FR" sz="1100" dirty="0">
                <a:latin typeface="Arial"/>
                <a:ea typeface="Arial"/>
                <a:cs typeface="Arial"/>
                <a:sym typeface="Arial"/>
              </a:rPr>
              <a:t> </a:t>
            </a:r>
            <a:r>
              <a:rPr lang="fr-FR" sz="1100" dirty="0" err="1">
                <a:latin typeface="Arial"/>
                <a:ea typeface="Arial"/>
                <a:cs typeface="Arial"/>
                <a:sym typeface="Arial"/>
              </a:rPr>
              <a:t>climă</a:t>
            </a:r>
            <a:r>
              <a:rPr lang="fr-FR" sz="1100" dirty="0">
                <a:latin typeface="Arial"/>
                <a:ea typeface="Arial"/>
                <a:cs typeface="Arial"/>
                <a:sym typeface="Arial"/>
              </a:rPr>
              <a:t>. </a:t>
            </a:r>
            <a:r>
              <a:rPr lang="fr-FR" sz="1100" dirty="0" err="1">
                <a:latin typeface="Arial"/>
                <a:ea typeface="Arial"/>
                <a:cs typeface="Arial"/>
                <a:sym typeface="Arial"/>
              </a:rPr>
              <a:t>Vremea</a:t>
            </a:r>
            <a:r>
              <a:rPr lang="fr-FR" sz="1100" dirty="0">
                <a:latin typeface="Arial"/>
                <a:ea typeface="Arial"/>
                <a:cs typeface="Arial"/>
                <a:sym typeface="Arial"/>
              </a:rPr>
              <a:t> este </a:t>
            </a:r>
            <a:r>
              <a:rPr lang="fr-FR" sz="1100" dirty="0" err="1">
                <a:latin typeface="Arial"/>
                <a:ea typeface="Arial"/>
                <a:cs typeface="Arial"/>
                <a:sym typeface="Arial"/>
              </a:rPr>
              <a:t>starea</a:t>
            </a:r>
            <a:r>
              <a:rPr lang="fr-FR" sz="1100" dirty="0">
                <a:latin typeface="Arial"/>
                <a:ea typeface="Arial"/>
                <a:cs typeface="Arial"/>
                <a:sym typeface="Arial"/>
              </a:rPr>
              <a:t> </a:t>
            </a:r>
            <a:r>
              <a:rPr lang="fr-FR" sz="1100" dirty="0" err="1">
                <a:latin typeface="Arial"/>
                <a:ea typeface="Arial"/>
                <a:cs typeface="Arial"/>
                <a:sym typeface="Arial"/>
              </a:rPr>
              <a:t>zilnică</a:t>
            </a:r>
            <a:r>
              <a:rPr lang="fr-FR" sz="1100" dirty="0">
                <a:latin typeface="Arial"/>
                <a:ea typeface="Arial"/>
                <a:cs typeface="Arial"/>
                <a:sym typeface="Arial"/>
              </a:rPr>
              <a:t> a </a:t>
            </a:r>
            <a:r>
              <a:rPr lang="fr-FR" sz="1100" dirty="0" err="1">
                <a:latin typeface="Arial"/>
                <a:ea typeface="Arial"/>
                <a:cs typeface="Arial"/>
                <a:sym typeface="Arial"/>
              </a:rPr>
              <a:t>atmosferei</a:t>
            </a:r>
            <a:r>
              <a:rPr lang="fr-FR" sz="1100" dirty="0">
                <a:latin typeface="Arial"/>
                <a:ea typeface="Arial"/>
                <a:cs typeface="Arial"/>
                <a:sym typeface="Arial"/>
              </a:rPr>
              <a:t> </a:t>
            </a:r>
            <a:r>
              <a:rPr lang="fr-FR" sz="1100" dirty="0" err="1">
                <a:latin typeface="Arial"/>
                <a:ea typeface="Arial"/>
                <a:cs typeface="Arial"/>
                <a:sym typeface="Arial"/>
              </a:rPr>
              <a:t>și</a:t>
            </a:r>
            <a:r>
              <a:rPr lang="fr-FR" sz="1100" dirty="0">
                <a:latin typeface="Arial"/>
                <a:ea typeface="Arial"/>
                <a:cs typeface="Arial"/>
                <a:sym typeface="Arial"/>
              </a:rPr>
              <a:t> </a:t>
            </a:r>
            <a:r>
              <a:rPr lang="fr-FR" sz="1100" dirty="0" err="1">
                <a:latin typeface="Arial"/>
                <a:ea typeface="Arial"/>
                <a:cs typeface="Arial"/>
                <a:sym typeface="Arial"/>
              </a:rPr>
              <a:t>variația</a:t>
            </a:r>
            <a:r>
              <a:rPr lang="fr-FR" sz="1100" dirty="0">
                <a:latin typeface="Arial"/>
                <a:ea typeface="Arial"/>
                <a:cs typeface="Arial"/>
                <a:sym typeface="Arial"/>
              </a:rPr>
              <a:t> sa </a:t>
            </a:r>
            <a:r>
              <a:rPr lang="fr-FR" sz="1100" dirty="0" err="1">
                <a:latin typeface="Arial"/>
                <a:ea typeface="Arial"/>
                <a:cs typeface="Arial"/>
                <a:sym typeface="Arial"/>
              </a:rPr>
              <a:t>pe</a:t>
            </a:r>
            <a:r>
              <a:rPr lang="fr-FR" sz="1100" dirty="0">
                <a:latin typeface="Arial"/>
                <a:ea typeface="Arial"/>
                <a:cs typeface="Arial"/>
                <a:sym typeface="Arial"/>
              </a:rPr>
              <a:t> </a:t>
            </a:r>
            <a:r>
              <a:rPr lang="fr-FR" sz="1100" dirty="0" err="1">
                <a:latin typeface="Arial"/>
                <a:ea typeface="Arial"/>
                <a:cs typeface="Arial"/>
                <a:sym typeface="Arial"/>
              </a:rPr>
              <a:t>termen</a:t>
            </a:r>
            <a:r>
              <a:rPr lang="fr-FR" sz="1100" dirty="0">
                <a:latin typeface="Arial"/>
                <a:ea typeface="Arial"/>
                <a:cs typeface="Arial"/>
                <a:sym typeface="Arial"/>
              </a:rPr>
              <a:t> </a:t>
            </a:r>
            <a:r>
              <a:rPr lang="fr-FR" sz="1100" dirty="0" err="1">
                <a:latin typeface="Arial"/>
                <a:ea typeface="Arial"/>
                <a:cs typeface="Arial"/>
                <a:sym typeface="Arial"/>
              </a:rPr>
              <a:t>scurt</a:t>
            </a:r>
            <a:r>
              <a:rPr lang="fr-FR" sz="1100" dirty="0">
                <a:latin typeface="Arial"/>
                <a:ea typeface="Arial"/>
                <a:cs typeface="Arial"/>
                <a:sym typeface="Arial"/>
              </a:rPr>
              <a:t>, care </a:t>
            </a:r>
            <a:r>
              <a:rPr lang="fr-FR" sz="1100" dirty="0" err="1">
                <a:latin typeface="Arial"/>
                <a:ea typeface="Arial"/>
                <a:cs typeface="Arial"/>
                <a:sym typeface="Arial"/>
              </a:rPr>
              <a:t>variază</a:t>
            </a:r>
            <a:r>
              <a:rPr lang="fr-FR" sz="1100" dirty="0">
                <a:latin typeface="Arial"/>
                <a:ea typeface="Arial"/>
                <a:cs typeface="Arial"/>
                <a:sym typeface="Arial"/>
              </a:rPr>
              <a:t> de la </a:t>
            </a:r>
            <a:r>
              <a:rPr lang="fr-FR" sz="1100" dirty="0" err="1">
                <a:latin typeface="Arial"/>
                <a:ea typeface="Arial"/>
                <a:cs typeface="Arial"/>
                <a:sym typeface="Arial"/>
              </a:rPr>
              <a:t>câteva</a:t>
            </a:r>
            <a:r>
              <a:rPr lang="fr-FR" sz="1100" dirty="0">
                <a:latin typeface="Arial"/>
                <a:ea typeface="Arial"/>
                <a:cs typeface="Arial"/>
                <a:sym typeface="Arial"/>
              </a:rPr>
              <a:t> minute la </a:t>
            </a:r>
            <a:r>
              <a:rPr lang="fr-FR" sz="1100" dirty="0" err="1">
                <a:latin typeface="Arial"/>
                <a:ea typeface="Arial"/>
                <a:cs typeface="Arial"/>
                <a:sym typeface="Arial"/>
              </a:rPr>
              <a:t>câteva</a:t>
            </a:r>
            <a:r>
              <a:rPr lang="fr-FR" sz="1100" dirty="0">
                <a:latin typeface="Arial"/>
                <a:ea typeface="Arial"/>
                <a:cs typeface="Arial"/>
                <a:sym typeface="Arial"/>
              </a:rPr>
              <a:t> </a:t>
            </a:r>
            <a:r>
              <a:rPr lang="fr-FR" sz="1100" dirty="0" err="1">
                <a:latin typeface="Arial"/>
                <a:ea typeface="Arial"/>
                <a:cs typeface="Arial"/>
                <a:sym typeface="Arial"/>
              </a:rPr>
              <a:t>săptămâni</a:t>
            </a:r>
            <a:r>
              <a:rPr lang="fr-FR" sz="1100" dirty="0">
                <a:latin typeface="Arial"/>
                <a:ea typeface="Arial"/>
                <a:cs typeface="Arial"/>
                <a:sym typeface="Arial"/>
              </a:rPr>
              <a:t>. Pur </a:t>
            </a:r>
            <a:r>
              <a:rPr lang="fr-FR" sz="1100" dirty="0" err="1">
                <a:latin typeface="Arial"/>
                <a:ea typeface="Arial"/>
                <a:cs typeface="Arial"/>
                <a:sym typeface="Arial"/>
              </a:rPr>
              <a:t>și</a:t>
            </a:r>
            <a:r>
              <a:rPr lang="fr-FR" sz="1100" dirty="0">
                <a:latin typeface="Arial"/>
                <a:ea typeface="Arial"/>
                <a:cs typeface="Arial"/>
                <a:sym typeface="Arial"/>
              </a:rPr>
              <a:t> </a:t>
            </a:r>
            <a:r>
              <a:rPr lang="fr-FR" sz="1100" dirty="0" err="1">
                <a:latin typeface="Arial"/>
                <a:ea typeface="Arial"/>
                <a:cs typeface="Arial"/>
                <a:sym typeface="Arial"/>
              </a:rPr>
              <a:t>simplu</a:t>
            </a:r>
            <a:r>
              <a:rPr lang="fr-FR" sz="1100" dirty="0">
                <a:latin typeface="Arial"/>
                <a:ea typeface="Arial"/>
                <a:cs typeface="Arial"/>
                <a:sym typeface="Arial"/>
              </a:rPr>
              <a:t>, este </a:t>
            </a:r>
            <a:r>
              <a:rPr lang="fr-FR" sz="1100" dirty="0" err="1">
                <a:latin typeface="Arial"/>
                <a:ea typeface="Arial"/>
                <a:cs typeface="Arial"/>
                <a:sym typeface="Arial"/>
              </a:rPr>
              <a:t>vorba</a:t>
            </a:r>
            <a:r>
              <a:rPr lang="fr-FR" sz="1100" dirty="0">
                <a:latin typeface="Arial"/>
                <a:ea typeface="Arial"/>
                <a:cs typeface="Arial"/>
                <a:sym typeface="Arial"/>
              </a:rPr>
              <a:t> de </a:t>
            </a:r>
            <a:r>
              <a:rPr lang="fr-FR" sz="1100" dirty="0" err="1">
                <a:latin typeface="Arial"/>
                <a:ea typeface="Arial"/>
                <a:cs typeface="Arial"/>
                <a:sym typeface="Arial"/>
              </a:rPr>
              <a:t>informațiile</a:t>
            </a:r>
            <a:r>
              <a:rPr lang="fr-FR" sz="1100" dirty="0">
                <a:latin typeface="Arial"/>
                <a:ea typeface="Arial"/>
                <a:cs typeface="Arial"/>
                <a:sym typeface="Arial"/>
              </a:rPr>
              <a:t> </a:t>
            </a:r>
            <a:r>
              <a:rPr lang="fr-FR" sz="1100" dirty="0" err="1">
                <a:latin typeface="Arial"/>
                <a:ea typeface="Arial"/>
                <a:cs typeface="Arial"/>
                <a:sym typeface="Arial"/>
              </a:rPr>
              <a:t>pe</a:t>
            </a:r>
            <a:r>
              <a:rPr lang="fr-FR" sz="1100" dirty="0">
                <a:latin typeface="Arial"/>
                <a:ea typeface="Arial"/>
                <a:cs typeface="Arial"/>
                <a:sym typeface="Arial"/>
              </a:rPr>
              <a:t> care ni le </a:t>
            </a:r>
            <a:r>
              <a:rPr lang="fr-FR" sz="1100" dirty="0" err="1">
                <a:latin typeface="Arial"/>
                <a:ea typeface="Arial"/>
                <a:cs typeface="Arial"/>
                <a:sym typeface="Arial"/>
              </a:rPr>
              <a:t>furnizează</a:t>
            </a:r>
            <a:r>
              <a:rPr lang="fr-FR" sz="1100" dirty="0">
                <a:latin typeface="Arial"/>
                <a:ea typeface="Arial"/>
                <a:cs typeface="Arial"/>
                <a:sym typeface="Arial"/>
              </a:rPr>
              <a:t> </a:t>
            </a:r>
            <a:r>
              <a:rPr lang="fr-FR" sz="1100" dirty="0" err="1">
                <a:latin typeface="Arial"/>
                <a:ea typeface="Arial"/>
                <a:cs typeface="Arial"/>
                <a:sym typeface="Arial"/>
              </a:rPr>
              <a:t>oamenii</a:t>
            </a:r>
            <a:r>
              <a:rPr lang="fr-FR" sz="1100" dirty="0">
                <a:latin typeface="Arial"/>
                <a:ea typeface="Arial"/>
                <a:cs typeface="Arial"/>
                <a:sym typeface="Arial"/>
              </a:rPr>
              <a:t> de la </a:t>
            </a:r>
            <a:r>
              <a:rPr lang="fr-FR" sz="1100" dirty="0" err="1">
                <a:latin typeface="Arial"/>
                <a:ea typeface="Arial"/>
                <a:cs typeface="Arial"/>
                <a:sym typeface="Arial"/>
              </a:rPr>
              <a:t>meteo</a:t>
            </a:r>
            <a:r>
              <a:rPr lang="fr-FR" sz="1100" dirty="0">
                <a:latin typeface="Arial"/>
                <a:ea typeface="Arial"/>
                <a:cs typeface="Arial"/>
                <a:sym typeface="Arial"/>
              </a:rPr>
              <a:t> </a:t>
            </a:r>
            <a:r>
              <a:rPr lang="fr-FR" sz="1100" dirty="0" err="1">
                <a:latin typeface="Arial"/>
                <a:ea typeface="Arial"/>
                <a:cs typeface="Arial"/>
                <a:sym typeface="Arial"/>
              </a:rPr>
              <a:t>în</a:t>
            </a:r>
            <a:r>
              <a:rPr lang="fr-FR" sz="1100" dirty="0">
                <a:latin typeface="Arial"/>
                <a:ea typeface="Arial"/>
                <a:cs typeface="Arial"/>
                <a:sym typeface="Arial"/>
              </a:rPr>
              <a:t> </a:t>
            </a:r>
            <a:r>
              <a:rPr lang="fr-FR" sz="1100" dirty="0" err="1">
                <a:latin typeface="Arial"/>
                <a:ea typeface="Arial"/>
                <a:cs typeface="Arial"/>
                <a:sym typeface="Arial"/>
              </a:rPr>
              <a:t>fiecare</a:t>
            </a:r>
            <a:r>
              <a:rPr lang="fr-FR" sz="1100" dirty="0">
                <a:latin typeface="Arial"/>
                <a:ea typeface="Arial"/>
                <a:cs typeface="Arial"/>
                <a:sym typeface="Arial"/>
              </a:rPr>
              <a:t> </a:t>
            </a:r>
            <a:r>
              <a:rPr lang="fr-FR" sz="1100" dirty="0" err="1">
                <a:latin typeface="Arial"/>
                <a:ea typeface="Arial"/>
                <a:cs typeface="Arial"/>
                <a:sym typeface="Arial"/>
              </a:rPr>
              <a:t>dimineață</a:t>
            </a:r>
            <a:r>
              <a:rPr lang="fr-FR" sz="1100" dirty="0">
                <a:latin typeface="Arial"/>
                <a:ea typeface="Arial"/>
                <a:cs typeface="Arial"/>
                <a:sym typeface="Arial"/>
              </a:rPr>
              <a:t> - </a:t>
            </a:r>
            <a:r>
              <a:rPr lang="fr-FR" sz="1100" dirty="0" err="1">
                <a:latin typeface="Arial"/>
                <a:ea typeface="Arial"/>
                <a:cs typeface="Arial"/>
                <a:sym typeface="Arial"/>
              </a:rPr>
              <a:t>umiditate</a:t>
            </a:r>
            <a:r>
              <a:rPr lang="fr-FR" sz="1100" dirty="0">
                <a:latin typeface="Arial"/>
                <a:ea typeface="Arial"/>
                <a:cs typeface="Arial"/>
                <a:sym typeface="Arial"/>
              </a:rPr>
              <a:t>, </a:t>
            </a:r>
            <a:r>
              <a:rPr lang="fr-FR" sz="1100" dirty="0" err="1">
                <a:latin typeface="Arial"/>
                <a:ea typeface="Arial"/>
                <a:cs typeface="Arial"/>
                <a:sym typeface="Arial"/>
              </a:rPr>
              <a:t>vânt</a:t>
            </a:r>
            <a:r>
              <a:rPr lang="fr-FR" sz="1100" dirty="0">
                <a:latin typeface="Arial"/>
                <a:ea typeface="Arial"/>
                <a:cs typeface="Arial"/>
                <a:sym typeface="Arial"/>
              </a:rPr>
              <a:t>, </a:t>
            </a:r>
            <a:r>
              <a:rPr lang="fr-FR" sz="1100" dirty="0" err="1">
                <a:latin typeface="Arial"/>
                <a:ea typeface="Arial"/>
                <a:cs typeface="Arial"/>
                <a:sym typeface="Arial"/>
              </a:rPr>
              <a:t>temperatură</a:t>
            </a:r>
            <a:r>
              <a:rPr lang="fr-FR" sz="1100" dirty="0">
                <a:latin typeface="Arial"/>
                <a:ea typeface="Arial"/>
                <a:cs typeface="Arial"/>
                <a:sym typeface="Arial"/>
              </a:rPr>
              <a:t> </a:t>
            </a:r>
            <a:r>
              <a:rPr lang="fr-FR" sz="1100" dirty="0" err="1">
                <a:latin typeface="Arial"/>
                <a:ea typeface="Arial"/>
                <a:cs typeface="Arial"/>
                <a:sym typeface="Arial"/>
              </a:rPr>
              <a:t>și</a:t>
            </a:r>
            <a:r>
              <a:rPr lang="fr-FR" sz="1100" dirty="0">
                <a:latin typeface="Arial"/>
                <a:ea typeface="Arial"/>
                <a:cs typeface="Arial"/>
                <a:sym typeface="Arial"/>
              </a:rPr>
              <a:t> </a:t>
            </a:r>
            <a:r>
              <a:rPr lang="fr-FR" sz="1100" dirty="0" err="1">
                <a:latin typeface="Arial"/>
                <a:ea typeface="Arial"/>
                <a:cs typeface="Arial"/>
                <a:sym typeface="Arial"/>
              </a:rPr>
              <a:t>așa</a:t>
            </a:r>
            <a:r>
              <a:rPr lang="fr-FR" sz="1100" dirty="0">
                <a:latin typeface="Arial"/>
                <a:ea typeface="Arial"/>
                <a:cs typeface="Arial"/>
                <a:sym typeface="Arial"/>
              </a:rPr>
              <a:t> mai </a:t>
            </a:r>
            <a:r>
              <a:rPr lang="fr-FR" sz="1100" dirty="0" err="1">
                <a:latin typeface="Arial"/>
                <a:ea typeface="Arial"/>
                <a:cs typeface="Arial"/>
                <a:sym typeface="Arial"/>
              </a:rPr>
              <a:t>departe</a:t>
            </a:r>
            <a:r>
              <a:rPr lang="fr-FR" sz="1100" dirty="0">
                <a:latin typeface="Arial"/>
                <a:ea typeface="Arial"/>
                <a:cs typeface="Arial"/>
                <a:sym typeface="Arial"/>
              </a:rPr>
              <a:t>... </a:t>
            </a:r>
            <a:r>
              <a:rPr lang="fr-FR" sz="1100" dirty="0" err="1">
                <a:latin typeface="Arial"/>
                <a:ea typeface="Arial"/>
                <a:cs typeface="Arial"/>
                <a:sym typeface="Arial"/>
              </a:rPr>
              <a:t>Clima</a:t>
            </a:r>
            <a:r>
              <a:rPr lang="fr-FR" sz="1100" dirty="0">
                <a:latin typeface="Arial"/>
                <a:ea typeface="Arial"/>
                <a:cs typeface="Arial"/>
                <a:sym typeface="Arial"/>
              </a:rPr>
              <a:t>, </a:t>
            </a:r>
            <a:r>
              <a:rPr lang="fr-FR" sz="1100" dirty="0" err="1">
                <a:latin typeface="Arial"/>
                <a:ea typeface="Arial"/>
                <a:cs typeface="Arial"/>
                <a:sym typeface="Arial"/>
              </a:rPr>
              <a:t>însă</a:t>
            </a:r>
            <a:r>
              <a:rPr lang="fr-FR" sz="1100" dirty="0">
                <a:latin typeface="Arial"/>
                <a:ea typeface="Arial"/>
                <a:cs typeface="Arial"/>
                <a:sym typeface="Arial"/>
              </a:rPr>
              <a:t>, este o </a:t>
            </a:r>
            <a:r>
              <a:rPr lang="fr-FR" sz="1100" dirty="0" err="1">
                <a:latin typeface="Arial"/>
                <a:ea typeface="Arial"/>
                <a:cs typeface="Arial"/>
                <a:sym typeface="Arial"/>
              </a:rPr>
              <a:t>descriere</a:t>
            </a:r>
            <a:r>
              <a:rPr lang="fr-FR" sz="1100" dirty="0">
                <a:latin typeface="Arial"/>
                <a:ea typeface="Arial"/>
                <a:cs typeface="Arial"/>
                <a:sym typeface="Arial"/>
              </a:rPr>
              <a:t> </a:t>
            </a:r>
            <a:r>
              <a:rPr lang="fr-FR" sz="1100" dirty="0" err="1">
                <a:latin typeface="Arial"/>
                <a:ea typeface="Arial"/>
                <a:cs typeface="Arial"/>
                <a:sym typeface="Arial"/>
              </a:rPr>
              <a:t>pe</a:t>
            </a:r>
            <a:r>
              <a:rPr lang="fr-FR" sz="1100" dirty="0">
                <a:latin typeface="Arial"/>
                <a:ea typeface="Arial"/>
                <a:cs typeface="Arial"/>
                <a:sym typeface="Arial"/>
              </a:rPr>
              <a:t> </a:t>
            </a:r>
            <a:r>
              <a:rPr lang="fr-FR" sz="1100" dirty="0" err="1">
                <a:latin typeface="Arial"/>
                <a:ea typeface="Arial"/>
                <a:cs typeface="Arial"/>
                <a:sym typeface="Arial"/>
              </a:rPr>
              <a:t>termen</a:t>
            </a:r>
            <a:r>
              <a:rPr lang="fr-FR" sz="1100" dirty="0">
                <a:latin typeface="Arial"/>
                <a:ea typeface="Arial"/>
                <a:cs typeface="Arial"/>
                <a:sym typeface="Arial"/>
              </a:rPr>
              <a:t> </a:t>
            </a:r>
            <a:r>
              <a:rPr lang="fr-FR" sz="1100" dirty="0" err="1">
                <a:latin typeface="Arial"/>
                <a:ea typeface="Arial"/>
                <a:cs typeface="Arial"/>
                <a:sym typeface="Arial"/>
              </a:rPr>
              <a:t>lung</a:t>
            </a:r>
            <a:r>
              <a:rPr lang="fr-FR" sz="1100" dirty="0">
                <a:latin typeface="Arial"/>
                <a:ea typeface="Arial"/>
                <a:cs typeface="Arial"/>
                <a:sym typeface="Arial"/>
              </a:rPr>
              <a:t> a </a:t>
            </a:r>
            <a:r>
              <a:rPr lang="fr-FR" sz="1100" dirty="0" err="1">
                <a:latin typeface="Arial"/>
                <a:ea typeface="Arial"/>
                <a:cs typeface="Arial"/>
                <a:sym typeface="Arial"/>
              </a:rPr>
              <a:t>tiparelor</a:t>
            </a:r>
            <a:r>
              <a:rPr lang="fr-FR" sz="1100" dirty="0">
                <a:latin typeface="Arial"/>
                <a:ea typeface="Arial"/>
                <a:cs typeface="Arial"/>
                <a:sym typeface="Arial"/>
              </a:rPr>
              <a:t> </a:t>
            </a:r>
            <a:r>
              <a:rPr lang="fr-FR" sz="1100" dirty="0" err="1">
                <a:latin typeface="Arial"/>
                <a:ea typeface="Arial"/>
                <a:cs typeface="Arial"/>
                <a:sym typeface="Arial"/>
              </a:rPr>
              <a:t>meteorologice</a:t>
            </a:r>
            <a:r>
              <a:rPr lang="fr-FR" sz="1100" dirty="0">
                <a:latin typeface="Arial"/>
                <a:ea typeface="Arial"/>
                <a:cs typeface="Arial"/>
                <a:sym typeface="Arial"/>
              </a:rPr>
              <a:t>, de </a:t>
            </a:r>
            <a:r>
              <a:rPr lang="fr-FR" sz="1100" dirty="0" err="1">
                <a:latin typeface="Arial"/>
                <a:ea typeface="Arial"/>
                <a:cs typeface="Arial"/>
                <a:sym typeface="Arial"/>
              </a:rPr>
              <a:t>obicei</a:t>
            </a:r>
            <a:r>
              <a:rPr lang="fr-FR" sz="1100" dirty="0">
                <a:latin typeface="Arial"/>
                <a:ea typeface="Arial"/>
                <a:cs typeface="Arial"/>
                <a:sym typeface="Arial"/>
              </a:rPr>
              <a:t> </a:t>
            </a:r>
            <a:r>
              <a:rPr lang="fr-FR" sz="1100" dirty="0" err="1">
                <a:latin typeface="Arial"/>
                <a:ea typeface="Arial"/>
                <a:cs typeface="Arial"/>
                <a:sym typeface="Arial"/>
              </a:rPr>
              <a:t>pe</a:t>
            </a:r>
            <a:r>
              <a:rPr lang="fr-FR" sz="1100" dirty="0">
                <a:latin typeface="Arial"/>
                <a:ea typeface="Arial"/>
                <a:cs typeface="Arial"/>
                <a:sym typeface="Arial"/>
              </a:rPr>
              <a:t> o </a:t>
            </a:r>
            <a:r>
              <a:rPr lang="fr-FR" sz="1100" dirty="0" err="1">
                <a:latin typeface="Arial"/>
                <a:ea typeface="Arial"/>
                <a:cs typeface="Arial"/>
                <a:sym typeface="Arial"/>
              </a:rPr>
              <a:t>perioadă</a:t>
            </a:r>
            <a:r>
              <a:rPr lang="fr-FR" sz="1100" dirty="0">
                <a:latin typeface="Arial"/>
                <a:ea typeface="Arial"/>
                <a:cs typeface="Arial"/>
                <a:sym typeface="Arial"/>
              </a:rPr>
              <a:t> mai </a:t>
            </a:r>
            <a:r>
              <a:rPr lang="fr-FR" sz="1100" dirty="0" err="1">
                <a:latin typeface="Arial"/>
                <a:ea typeface="Arial"/>
                <a:cs typeface="Arial"/>
                <a:sym typeface="Arial"/>
              </a:rPr>
              <a:t>lungă</a:t>
            </a:r>
            <a:r>
              <a:rPr lang="fr-FR" sz="1100" dirty="0">
                <a:latin typeface="Arial"/>
                <a:ea typeface="Arial"/>
                <a:cs typeface="Arial"/>
                <a:sym typeface="Arial"/>
              </a:rPr>
              <a:t>, de minimum 30 de </a:t>
            </a:r>
            <a:r>
              <a:rPr lang="fr-FR" sz="1100" dirty="0" err="1">
                <a:latin typeface="Arial"/>
                <a:ea typeface="Arial"/>
                <a:cs typeface="Arial"/>
                <a:sym typeface="Arial"/>
              </a:rPr>
              <a:t>ani</a:t>
            </a:r>
            <a:r>
              <a:rPr lang="fr-FR" sz="1100" dirty="0">
                <a:latin typeface="Arial"/>
                <a:ea typeface="Arial"/>
                <a:cs typeface="Arial"/>
                <a:sym typeface="Arial"/>
              </a:rPr>
              <a:t>. Cu </a:t>
            </a:r>
            <a:r>
              <a:rPr lang="fr-FR" sz="1100" dirty="0" err="1">
                <a:latin typeface="Arial"/>
                <a:ea typeface="Arial"/>
                <a:cs typeface="Arial"/>
                <a:sym typeface="Arial"/>
              </a:rPr>
              <a:t>alte</a:t>
            </a:r>
            <a:r>
              <a:rPr lang="fr-FR" sz="1100" dirty="0">
                <a:latin typeface="Arial"/>
                <a:ea typeface="Arial"/>
                <a:cs typeface="Arial"/>
                <a:sym typeface="Arial"/>
              </a:rPr>
              <a:t> </a:t>
            </a:r>
            <a:r>
              <a:rPr lang="fr-FR" sz="1100" dirty="0" err="1">
                <a:latin typeface="Arial"/>
                <a:ea typeface="Arial"/>
                <a:cs typeface="Arial"/>
                <a:sym typeface="Arial"/>
              </a:rPr>
              <a:t>cuvinte</a:t>
            </a:r>
            <a:r>
              <a:rPr lang="fr-FR" sz="1100" dirty="0">
                <a:latin typeface="Arial"/>
                <a:ea typeface="Arial"/>
                <a:cs typeface="Arial"/>
                <a:sym typeface="Arial"/>
              </a:rPr>
              <a:t>, </a:t>
            </a:r>
            <a:r>
              <a:rPr lang="fr-FR" sz="1100" dirty="0" err="1">
                <a:latin typeface="Arial"/>
                <a:ea typeface="Arial"/>
                <a:cs typeface="Arial"/>
                <a:sym typeface="Arial"/>
              </a:rPr>
              <a:t>informațiile</a:t>
            </a:r>
            <a:r>
              <a:rPr lang="fr-FR" sz="1100" dirty="0">
                <a:latin typeface="Arial"/>
                <a:ea typeface="Arial"/>
                <a:cs typeface="Arial"/>
                <a:sym typeface="Arial"/>
              </a:rPr>
              <a:t> </a:t>
            </a:r>
            <a:r>
              <a:rPr lang="fr-FR" sz="1100" dirty="0" err="1">
                <a:latin typeface="Arial"/>
                <a:ea typeface="Arial"/>
                <a:cs typeface="Arial"/>
                <a:sym typeface="Arial"/>
              </a:rPr>
              <a:t>despre</a:t>
            </a:r>
            <a:r>
              <a:rPr lang="fr-FR" sz="1100" dirty="0">
                <a:latin typeface="Arial"/>
                <a:ea typeface="Arial"/>
                <a:cs typeface="Arial"/>
                <a:sym typeface="Arial"/>
              </a:rPr>
              <a:t> </a:t>
            </a:r>
            <a:r>
              <a:rPr lang="fr-FR" sz="1100" dirty="0" err="1">
                <a:latin typeface="Arial"/>
                <a:ea typeface="Arial"/>
                <a:cs typeface="Arial"/>
                <a:sym typeface="Arial"/>
              </a:rPr>
              <a:t>modelele</a:t>
            </a:r>
            <a:r>
              <a:rPr lang="fr-FR" sz="1100" dirty="0">
                <a:latin typeface="Arial"/>
                <a:ea typeface="Arial"/>
                <a:cs typeface="Arial"/>
                <a:sym typeface="Arial"/>
              </a:rPr>
              <a:t> </a:t>
            </a:r>
            <a:r>
              <a:rPr lang="fr-FR" sz="1100" dirty="0" err="1">
                <a:latin typeface="Arial"/>
                <a:ea typeface="Arial"/>
                <a:cs typeface="Arial"/>
                <a:sym typeface="Arial"/>
              </a:rPr>
              <a:t>meteo</a:t>
            </a:r>
            <a:r>
              <a:rPr lang="fr-FR" sz="1100" dirty="0">
                <a:latin typeface="Arial"/>
                <a:ea typeface="Arial"/>
                <a:cs typeface="Arial"/>
                <a:sym typeface="Arial"/>
              </a:rPr>
              <a:t> </a:t>
            </a:r>
            <a:r>
              <a:rPr lang="fr-FR" sz="1100" dirty="0" err="1">
                <a:latin typeface="Arial"/>
                <a:ea typeface="Arial"/>
                <a:cs typeface="Arial"/>
                <a:sym typeface="Arial"/>
              </a:rPr>
              <a:t>sunt</a:t>
            </a:r>
            <a:r>
              <a:rPr lang="fr-FR" sz="1100" dirty="0">
                <a:latin typeface="Arial"/>
                <a:ea typeface="Arial"/>
                <a:cs typeface="Arial"/>
                <a:sym typeface="Arial"/>
              </a:rPr>
              <a:t> </a:t>
            </a:r>
            <a:r>
              <a:rPr lang="fr-FR" sz="1100" dirty="0" err="1">
                <a:latin typeface="Arial"/>
                <a:ea typeface="Arial"/>
                <a:cs typeface="Arial"/>
                <a:sym typeface="Arial"/>
              </a:rPr>
              <a:t>cele</a:t>
            </a:r>
            <a:r>
              <a:rPr lang="fr-FR" sz="1100" dirty="0">
                <a:latin typeface="Arial"/>
                <a:ea typeface="Arial"/>
                <a:cs typeface="Arial"/>
                <a:sym typeface="Arial"/>
              </a:rPr>
              <a:t> care </a:t>
            </a:r>
            <a:r>
              <a:rPr lang="fr-FR" sz="1100" dirty="0" err="1">
                <a:latin typeface="Arial"/>
                <a:ea typeface="Arial"/>
                <a:cs typeface="Arial"/>
                <a:sym typeface="Arial"/>
              </a:rPr>
              <a:t>vă</a:t>
            </a:r>
            <a:r>
              <a:rPr lang="fr-FR" sz="1100" dirty="0">
                <a:latin typeface="Arial"/>
                <a:ea typeface="Arial"/>
                <a:cs typeface="Arial"/>
                <a:sym typeface="Arial"/>
              </a:rPr>
              <a:t> permit </a:t>
            </a:r>
            <a:r>
              <a:rPr lang="fr-FR" sz="1100" dirty="0" err="1">
                <a:latin typeface="Arial"/>
                <a:ea typeface="Arial"/>
                <a:cs typeface="Arial"/>
                <a:sym typeface="Arial"/>
              </a:rPr>
              <a:t>să</a:t>
            </a:r>
            <a:r>
              <a:rPr lang="fr-FR" sz="1100" dirty="0">
                <a:latin typeface="Arial"/>
                <a:ea typeface="Arial"/>
                <a:cs typeface="Arial"/>
                <a:sym typeface="Arial"/>
              </a:rPr>
              <a:t> </a:t>
            </a:r>
            <a:r>
              <a:rPr lang="fr-FR" sz="1100" dirty="0" err="1">
                <a:latin typeface="Arial"/>
                <a:ea typeface="Arial"/>
                <a:cs typeface="Arial"/>
                <a:sym typeface="Arial"/>
              </a:rPr>
              <a:t>știți</a:t>
            </a:r>
            <a:r>
              <a:rPr lang="fr-FR" sz="1100" dirty="0">
                <a:latin typeface="Arial"/>
                <a:ea typeface="Arial"/>
                <a:cs typeface="Arial"/>
                <a:sym typeface="Arial"/>
              </a:rPr>
              <a:t> la ce </a:t>
            </a:r>
            <a:r>
              <a:rPr lang="fr-FR" sz="1100" dirty="0" err="1">
                <a:latin typeface="Arial"/>
                <a:ea typeface="Arial"/>
                <a:cs typeface="Arial"/>
                <a:sym typeface="Arial"/>
              </a:rPr>
              <a:t>să</a:t>
            </a:r>
            <a:r>
              <a:rPr lang="fr-FR" sz="1100" dirty="0">
                <a:latin typeface="Arial"/>
                <a:ea typeface="Arial"/>
                <a:cs typeface="Arial"/>
                <a:sym typeface="Arial"/>
              </a:rPr>
              <a:t> </a:t>
            </a:r>
            <a:r>
              <a:rPr lang="fr-FR" sz="1100" dirty="0" err="1">
                <a:latin typeface="Arial"/>
                <a:ea typeface="Arial"/>
                <a:cs typeface="Arial"/>
                <a:sym typeface="Arial"/>
              </a:rPr>
              <a:t>vă</a:t>
            </a:r>
            <a:r>
              <a:rPr lang="fr-FR" sz="1100" dirty="0">
                <a:latin typeface="Arial"/>
                <a:ea typeface="Arial"/>
                <a:cs typeface="Arial"/>
                <a:sym typeface="Arial"/>
              </a:rPr>
              <a:t> </a:t>
            </a:r>
            <a:r>
              <a:rPr lang="fr-FR" sz="1100" dirty="0" err="1">
                <a:latin typeface="Arial"/>
                <a:ea typeface="Arial"/>
                <a:cs typeface="Arial"/>
                <a:sym typeface="Arial"/>
              </a:rPr>
              <a:t>așteptați</a:t>
            </a:r>
            <a:r>
              <a:rPr lang="fr-FR" sz="1100" dirty="0">
                <a:latin typeface="Arial"/>
                <a:ea typeface="Arial"/>
                <a:cs typeface="Arial"/>
                <a:sym typeface="Arial"/>
              </a:rPr>
              <a:t> de la </a:t>
            </a:r>
            <a:r>
              <a:rPr lang="fr-FR" sz="1100" dirty="0" err="1">
                <a:latin typeface="Arial"/>
                <a:ea typeface="Arial"/>
                <a:cs typeface="Arial"/>
                <a:sym typeface="Arial"/>
              </a:rPr>
              <a:t>vremea</a:t>
            </a:r>
            <a:r>
              <a:rPr lang="fr-FR" sz="1100" dirty="0">
                <a:latin typeface="Arial"/>
                <a:ea typeface="Arial"/>
                <a:cs typeface="Arial"/>
                <a:sym typeface="Arial"/>
              </a:rPr>
              <a:t> </a:t>
            </a:r>
            <a:r>
              <a:rPr lang="fr-FR" sz="1100" dirty="0" err="1">
                <a:latin typeface="Arial"/>
                <a:ea typeface="Arial"/>
                <a:cs typeface="Arial"/>
                <a:sym typeface="Arial"/>
              </a:rPr>
              <a:t>sezonieră</a:t>
            </a:r>
            <a:r>
              <a:rPr lang="fr-FR" sz="1100" dirty="0">
                <a:latin typeface="Arial"/>
                <a:ea typeface="Arial"/>
                <a:cs typeface="Arial"/>
                <a:sym typeface="Arial"/>
              </a:rPr>
              <a:t> </a:t>
            </a:r>
            <a:r>
              <a:rPr lang="fr-FR" sz="1100" dirty="0" err="1">
                <a:latin typeface="Arial"/>
                <a:ea typeface="Arial"/>
                <a:cs typeface="Arial"/>
                <a:sym typeface="Arial"/>
              </a:rPr>
              <a:t>pe</a:t>
            </a:r>
            <a:r>
              <a:rPr lang="fr-FR" sz="1100" dirty="0">
                <a:latin typeface="Arial"/>
                <a:ea typeface="Arial"/>
                <a:cs typeface="Arial"/>
                <a:sym typeface="Arial"/>
              </a:rPr>
              <a:t> </a:t>
            </a:r>
            <a:r>
              <a:rPr lang="fr-FR" sz="1100" dirty="0" err="1">
                <a:latin typeface="Arial"/>
                <a:ea typeface="Arial"/>
                <a:cs typeface="Arial"/>
                <a:sym typeface="Arial"/>
              </a:rPr>
              <a:t>parcursul</a:t>
            </a:r>
            <a:r>
              <a:rPr lang="fr-FR" sz="1100" dirty="0">
                <a:latin typeface="Arial"/>
                <a:ea typeface="Arial"/>
                <a:cs typeface="Arial"/>
                <a:sym typeface="Arial"/>
              </a:rPr>
              <a:t> </a:t>
            </a:r>
            <a:r>
              <a:rPr lang="fr-FR" sz="1100" dirty="0" err="1">
                <a:latin typeface="Arial"/>
                <a:ea typeface="Arial"/>
                <a:cs typeface="Arial"/>
                <a:sym typeface="Arial"/>
              </a:rPr>
              <a:t>anului</a:t>
            </a:r>
            <a:r>
              <a:rPr lang="fr-FR" sz="1100" dirty="0">
                <a:latin typeface="Arial"/>
                <a:ea typeface="Arial"/>
                <a:cs typeface="Arial"/>
                <a:sym typeface="Arial"/>
              </a:rPr>
              <a:t> </a:t>
            </a:r>
            <a:r>
              <a:rPr lang="fr-FR" sz="1100" dirty="0" err="1">
                <a:latin typeface="Arial"/>
                <a:ea typeface="Arial"/>
                <a:cs typeface="Arial"/>
                <a:sym typeface="Arial"/>
              </a:rPr>
              <a:t>și</a:t>
            </a:r>
            <a:r>
              <a:rPr lang="fr-FR" sz="1100" dirty="0">
                <a:latin typeface="Arial"/>
                <a:ea typeface="Arial"/>
                <a:cs typeface="Arial"/>
                <a:sym typeface="Arial"/>
              </a:rPr>
              <a:t> </a:t>
            </a:r>
            <a:r>
              <a:rPr lang="fr-FR" sz="1100" dirty="0" err="1">
                <a:latin typeface="Arial"/>
                <a:ea typeface="Arial"/>
                <a:cs typeface="Arial"/>
                <a:sym typeface="Arial"/>
              </a:rPr>
              <a:t>să</a:t>
            </a:r>
            <a:r>
              <a:rPr lang="fr-FR" sz="1100" dirty="0">
                <a:latin typeface="Arial"/>
                <a:ea typeface="Arial"/>
                <a:cs typeface="Arial"/>
                <a:sym typeface="Arial"/>
              </a:rPr>
              <a:t> </a:t>
            </a:r>
            <a:r>
              <a:rPr lang="fr-FR" sz="1100" dirty="0" err="1">
                <a:latin typeface="Arial"/>
                <a:ea typeface="Arial"/>
                <a:cs typeface="Arial"/>
                <a:sym typeface="Arial"/>
              </a:rPr>
              <a:t>știți</a:t>
            </a:r>
            <a:r>
              <a:rPr lang="fr-FR" sz="1100" dirty="0">
                <a:latin typeface="Arial"/>
                <a:ea typeface="Arial"/>
                <a:cs typeface="Arial"/>
                <a:sym typeface="Arial"/>
              </a:rPr>
              <a:t> ce tip de haine </a:t>
            </a:r>
            <a:r>
              <a:rPr lang="fr-FR" sz="1100" dirty="0" err="1">
                <a:latin typeface="Arial"/>
                <a:ea typeface="Arial"/>
                <a:cs typeface="Arial"/>
                <a:sym typeface="Arial"/>
              </a:rPr>
              <a:t>să</a:t>
            </a:r>
            <a:r>
              <a:rPr lang="fr-FR" sz="1100" dirty="0">
                <a:latin typeface="Arial"/>
                <a:ea typeface="Arial"/>
                <a:cs typeface="Arial"/>
                <a:sym typeface="Arial"/>
              </a:rPr>
              <a:t> </a:t>
            </a:r>
            <a:r>
              <a:rPr lang="fr-FR" sz="1100" dirty="0" err="1">
                <a:latin typeface="Arial"/>
                <a:ea typeface="Arial"/>
                <a:cs typeface="Arial"/>
                <a:sym typeface="Arial"/>
              </a:rPr>
              <a:t>păstrați</a:t>
            </a:r>
            <a:r>
              <a:rPr lang="fr-FR" sz="1100" dirty="0">
                <a:latin typeface="Arial"/>
                <a:ea typeface="Arial"/>
                <a:cs typeface="Arial"/>
                <a:sym typeface="Arial"/>
              </a:rPr>
              <a:t> </a:t>
            </a:r>
            <a:r>
              <a:rPr lang="fr-FR" sz="1100" dirty="0" err="1">
                <a:latin typeface="Arial"/>
                <a:ea typeface="Arial"/>
                <a:cs typeface="Arial"/>
                <a:sym typeface="Arial"/>
              </a:rPr>
              <a:t>în</a:t>
            </a:r>
            <a:r>
              <a:rPr lang="fr-FR" sz="1100" dirty="0">
                <a:latin typeface="Arial"/>
                <a:ea typeface="Arial"/>
                <a:cs typeface="Arial"/>
                <a:sym typeface="Arial"/>
              </a:rPr>
              <a:t> </a:t>
            </a:r>
            <a:r>
              <a:rPr lang="fr-FR" sz="1100" dirty="0" err="1">
                <a:latin typeface="Arial"/>
                <a:ea typeface="Arial"/>
                <a:cs typeface="Arial"/>
                <a:sym typeface="Arial"/>
              </a:rPr>
              <a:t>dulap</a:t>
            </a:r>
            <a:r>
              <a:rPr lang="fr-FR" sz="1100" dirty="0">
                <a:latin typeface="Arial"/>
                <a:ea typeface="Arial"/>
                <a:cs typeface="Arial"/>
                <a:sym typeface="Arial"/>
              </a:rPr>
              <a:t> </a:t>
            </a:r>
            <a:r>
              <a:rPr lang="fr-FR" sz="1100" dirty="0" err="1">
                <a:latin typeface="Arial"/>
                <a:ea typeface="Arial"/>
                <a:cs typeface="Arial"/>
                <a:sym typeface="Arial"/>
              </a:rPr>
              <a:t>pentru</a:t>
            </a:r>
            <a:r>
              <a:rPr lang="fr-FR" sz="1100" dirty="0">
                <a:latin typeface="Arial"/>
                <a:ea typeface="Arial"/>
                <a:cs typeface="Arial"/>
                <a:sym typeface="Arial"/>
              </a:rPr>
              <a:t> a face </a:t>
            </a:r>
            <a:r>
              <a:rPr lang="fr-FR" sz="1100" dirty="0" err="1">
                <a:latin typeface="Arial"/>
                <a:ea typeface="Arial"/>
                <a:cs typeface="Arial"/>
                <a:sym typeface="Arial"/>
              </a:rPr>
              <a:t>față</a:t>
            </a:r>
            <a:r>
              <a:rPr lang="fr-FR" sz="1100" dirty="0">
                <a:latin typeface="Arial"/>
                <a:ea typeface="Arial"/>
                <a:cs typeface="Arial"/>
                <a:sym typeface="Arial"/>
              </a:rPr>
              <a:t> </a:t>
            </a:r>
            <a:r>
              <a:rPr lang="fr-FR" sz="1100" dirty="0" err="1">
                <a:latin typeface="Arial"/>
                <a:ea typeface="Arial"/>
                <a:cs typeface="Arial"/>
                <a:sym typeface="Arial"/>
              </a:rPr>
              <a:t>vremii</a:t>
            </a:r>
            <a:r>
              <a:rPr lang="fr-FR" sz="1100" dirty="0">
                <a:latin typeface="Arial"/>
                <a:ea typeface="Arial"/>
                <a:cs typeface="Arial"/>
                <a:sym typeface="Arial"/>
              </a:rPr>
              <a:t> </a:t>
            </a:r>
            <a:r>
              <a:rPr lang="fr-FR" sz="1100" dirty="0" err="1">
                <a:latin typeface="Arial"/>
                <a:ea typeface="Arial"/>
                <a:cs typeface="Arial"/>
                <a:sym typeface="Arial"/>
              </a:rPr>
              <a:t>din</a:t>
            </a:r>
            <a:r>
              <a:rPr lang="fr-FR" sz="1100" dirty="0">
                <a:latin typeface="Arial"/>
                <a:ea typeface="Arial"/>
                <a:cs typeface="Arial"/>
                <a:sym typeface="Arial"/>
              </a:rPr>
              <a:t> </a:t>
            </a:r>
            <a:r>
              <a:rPr lang="fr-FR" sz="1100" dirty="0" err="1">
                <a:latin typeface="Arial"/>
                <a:ea typeface="Arial"/>
                <a:cs typeface="Arial"/>
                <a:sym typeface="Arial"/>
              </a:rPr>
              <a:t>fiecare</a:t>
            </a:r>
            <a:r>
              <a:rPr lang="fr-FR" sz="1100" dirty="0">
                <a:latin typeface="Arial"/>
                <a:ea typeface="Arial"/>
                <a:cs typeface="Arial"/>
                <a:sym typeface="Arial"/>
              </a:rPr>
              <a:t> </a:t>
            </a:r>
            <a:r>
              <a:rPr lang="fr-FR" sz="1100" dirty="0" err="1">
                <a:latin typeface="Arial"/>
                <a:ea typeface="Arial"/>
                <a:cs typeface="Arial"/>
                <a:sym typeface="Arial"/>
              </a:rPr>
              <a:t>anotimp.Acum</a:t>
            </a:r>
            <a:r>
              <a:rPr lang="fr-FR" sz="1100" dirty="0">
                <a:latin typeface="Arial"/>
                <a:ea typeface="Arial"/>
                <a:cs typeface="Arial"/>
                <a:sym typeface="Arial"/>
              </a:rPr>
              <a:t>, </a:t>
            </a:r>
            <a:r>
              <a:rPr lang="fr-FR" sz="1100" dirty="0" err="1">
                <a:latin typeface="Arial"/>
                <a:ea typeface="Arial"/>
                <a:cs typeface="Arial"/>
                <a:sym typeface="Arial"/>
              </a:rPr>
              <a:t>să</a:t>
            </a:r>
            <a:r>
              <a:rPr lang="fr-FR" sz="1100" dirty="0">
                <a:latin typeface="Arial"/>
                <a:ea typeface="Arial"/>
                <a:cs typeface="Arial"/>
                <a:sym typeface="Arial"/>
              </a:rPr>
              <a:t> ne </a:t>
            </a:r>
            <a:r>
              <a:rPr lang="fr-FR" sz="1100" dirty="0" err="1">
                <a:latin typeface="Arial"/>
                <a:ea typeface="Arial"/>
                <a:cs typeface="Arial"/>
                <a:sym typeface="Arial"/>
              </a:rPr>
              <a:t>concentrăm</a:t>
            </a:r>
            <a:r>
              <a:rPr lang="fr-FR" sz="1100" dirty="0">
                <a:latin typeface="Arial"/>
                <a:ea typeface="Arial"/>
                <a:cs typeface="Arial"/>
                <a:sym typeface="Arial"/>
              </a:rPr>
              <a:t> </a:t>
            </a:r>
            <a:r>
              <a:rPr lang="fr-FR" sz="1100" dirty="0" err="1">
                <a:latin typeface="Arial"/>
                <a:ea typeface="Arial"/>
                <a:cs typeface="Arial"/>
                <a:sym typeface="Arial"/>
              </a:rPr>
              <a:t>atenția</a:t>
            </a:r>
            <a:r>
              <a:rPr lang="fr-FR" sz="1100" dirty="0">
                <a:latin typeface="Arial"/>
                <a:ea typeface="Arial"/>
                <a:cs typeface="Arial"/>
                <a:sym typeface="Arial"/>
              </a:rPr>
              <a:t> </a:t>
            </a:r>
            <a:r>
              <a:rPr lang="fr-FR" sz="1100" dirty="0" err="1">
                <a:latin typeface="Arial"/>
                <a:ea typeface="Arial"/>
                <a:cs typeface="Arial"/>
                <a:sym typeface="Arial"/>
              </a:rPr>
              <a:t>asupra</a:t>
            </a:r>
            <a:r>
              <a:rPr lang="fr-FR" sz="1100" dirty="0">
                <a:latin typeface="Arial"/>
                <a:ea typeface="Arial"/>
                <a:cs typeface="Arial"/>
                <a:sym typeface="Arial"/>
              </a:rPr>
              <a:t> </a:t>
            </a:r>
            <a:r>
              <a:rPr lang="fr-FR" sz="1100" dirty="0" err="1">
                <a:latin typeface="Arial"/>
                <a:ea typeface="Arial"/>
                <a:cs typeface="Arial"/>
                <a:sym typeface="Arial"/>
              </a:rPr>
              <a:t>locului</a:t>
            </a:r>
            <a:r>
              <a:rPr lang="fr-FR" sz="1100" dirty="0">
                <a:latin typeface="Arial"/>
                <a:ea typeface="Arial"/>
                <a:cs typeface="Arial"/>
                <a:sym typeface="Arial"/>
              </a:rPr>
              <a:t> </a:t>
            </a:r>
            <a:r>
              <a:rPr lang="fr-FR" sz="1100" dirty="0" err="1">
                <a:latin typeface="Arial"/>
                <a:ea typeface="Arial"/>
                <a:cs typeface="Arial"/>
                <a:sym typeface="Arial"/>
              </a:rPr>
              <a:t>în</a:t>
            </a:r>
            <a:r>
              <a:rPr lang="fr-FR" sz="1100" dirty="0">
                <a:latin typeface="Arial"/>
                <a:ea typeface="Arial"/>
                <a:cs typeface="Arial"/>
                <a:sym typeface="Arial"/>
              </a:rPr>
              <a:t> care au </a:t>
            </a:r>
            <a:r>
              <a:rPr lang="fr-FR" sz="1100" dirty="0" err="1">
                <a:latin typeface="Arial"/>
                <a:ea typeface="Arial"/>
                <a:cs typeface="Arial"/>
                <a:sym typeface="Arial"/>
              </a:rPr>
              <a:t>loc</a:t>
            </a:r>
            <a:r>
              <a:rPr lang="fr-FR" sz="1100" dirty="0">
                <a:latin typeface="Arial"/>
                <a:ea typeface="Arial"/>
                <a:cs typeface="Arial"/>
                <a:sym typeface="Arial"/>
              </a:rPr>
              <a:t> </a:t>
            </a:r>
            <a:r>
              <a:rPr lang="fr-FR" sz="1100" dirty="0" err="1">
                <a:latin typeface="Arial"/>
                <a:ea typeface="Arial"/>
                <a:cs typeface="Arial"/>
                <a:sym typeface="Arial"/>
              </a:rPr>
              <a:t>toate</a:t>
            </a:r>
            <a:r>
              <a:rPr lang="fr-FR" sz="1100" dirty="0">
                <a:latin typeface="Arial"/>
                <a:ea typeface="Arial"/>
                <a:cs typeface="Arial"/>
                <a:sym typeface="Arial"/>
              </a:rPr>
              <a:t> </a:t>
            </a:r>
            <a:r>
              <a:rPr lang="fr-FR" sz="1100" dirty="0" err="1">
                <a:latin typeface="Arial"/>
                <a:ea typeface="Arial"/>
                <a:cs typeface="Arial"/>
                <a:sym typeface="Arial"/>
              </a:rPr>
              <a:t>acestea</a:t>
            </a:r>
            <a:r>
              <a:rPr lang="fr-FR" sz="1100" dirty="0">
                <a:latin typeface="Arial"/>
                <a:ea typeface="Arial"/>
                <a:cs typeface="Arial"/>
                <a:sym typeface="Arial"/>
              </a:rPr>
              <a:t>: </a:t>
            </a:r>
            <a:r>
              <a:rPr lang="fr-FR" sz="1100" dirty="0" err="1">
                <a:latin typeface="Arial"/>
                <a:ea typeface="Arial"/>
                <a:cs typeface="Arial"/>
                <a:sym typeface="Arial"/>
              </a:rPr>
              <a:t>atmosfera</a:t>
            </a:r>
            <a:r>
              <a:rPr lang="fr-FR" sz="1100" dirty="0">
                <a:latin typeface="Arial"/>
                <a:ea typeface="Arial"/>
                <a:cs typeface="Arial"/>
                <a:sym typeface="Arial"/>
              </a:rPr>
              <a:t>. </a:t>
            </a:r>
            <a:r>
              <a:rPr lang="fr-FR" sz="1100" dirty="0" err="1">
                <a:latin typeface="Arial"/>
                <a:ea typeface="Arial"/>
                <a:cs typeface="Arial"/>
                <a:sym typeface="Arial"/>
              </a:rPr>
              <a:t>Atmosfera</a:t>
            </a:r>
            <a:r>
              <a:rPr lang="fr-FR" sz="1100" dirty="0">
                <a:latin typeface="Arial"/>
                <a:ea typeface="Arial"/>
                <a:cs typeface="Arial"/>
                <a:sym typeface="Arial"/>
              </a:rPr>
              <a:t> este un </a:t>
            </a:r>
            <a:r>
              <a:rPr lang="fr-FR" sz="1100" dirty="0" err="1">
                <a:latin typeface="Arial"/>
                <a:ea typeface="Arial"/>
                <a:cs typeface="Arial"/>
                <a:sym typeface="Arial"/>
              </a:rPr>
              <a:t>spațiu</a:t>
            </a:r>
            <a:r>
              <a:rPr lang="fr-FR" sz="1100" dirty="0">
                <a:latin typeface="Arial"/>
                <a:ea typeface="Arial"/>
                <a:cs typeface="Arial"/>
                <a:sym typeface="Arial"/>
              </a:rPr>
              <a:t> </a:t>
            </a:r>
            <a:r>
              <a:rPr lang="fr-FR" sz="1100" dirty="0" err="1">
                <a:latin typeface="Arial"/>
                <a:ea typeface="Arial"/>
                <a:cs typeface="Arial"/>
                <a:sym typeface="Arial"/>
              </a:rPr>
              <a:t>complex</a:t>
            </a:r>
            <a:r>
              <a:rPr lang="fr-FR" sz="1100" dirty="0">
                <a:latin typeface="Arial"/>
                <a:ea typeface="Arial"/>
                <a:cs typeface="Arial"/>
                <a:sym typeface="Arial"/>
              </a:rPr>
              <a:t> </a:t>
            </a:r>
            <a:r>
              <a:rPr lang="fr-FR" sz="1100" dirty="0" err="1">
                <a:latin typeface="Arial"/>
                <a:ea typeface="Arial"/>
                <a:cs typeface="Arial"/>
                <a:sym typeface="Arial"/>
              </a:rPr>
              <a:t>și</a:t>
            </a:r>
            <a:r>
              <a:rPr lang="fr-FR" sz="1100" dirty="0">
                <a:latin typeface="Arial"/>
                <a:ea typeface="Arial"/>
                <a:cs typeface="Arial"/>
                <a:sym typeface="Arial"/>
              </a:rPr>
              <a:t> </a:t>
            </a:r>
            <a:r>
              <a:rPr lang="fr-FR" sz="1100" dirty="0" err="1">
                <a:latin typeface="Arial"/>
                <a:ea typeface="Arial"/>
                <a:cs typeface="Arial"/>
                <a:sym typeface="Arial"/>
              </a:rPr>
              <a:t>stratificat</a:t>
            </a:r>
            <a:r>
              <a:rPr lang="fr-FR" sz="1100" dirty="0">
                <a:latin typeface="Arial"/>
                <a:ea typeface="Arial"/>
                <a:cs typeface="Arial"/>
                <a:sym typeface="Arial"/>
              </a:rPr>
              <a:t> care se </a:t>
            </a:r>
            <a:r>
              <a:rPr lang="fr-FR" sz="1100" dirty="0" err="1">
                <a:latin typeface="Arial"/>
                <a:ea typeface="Arial"/>
                <a:cs typeface="Arial"/>
                <a:sym typeface="Arial"/>
              </a:rPr>
              <a:t>învârte</a:t>
            </a:r>
            <a:r>
              <a:rPr lang="fr-FR" sz="1100" dirty="0">
                <a:latin typeface="Arial"/>
                <a:ea typeface="Arial"/>
                <a:cs typeface="Arial"/>
                <a:sym typeface="Arial"/>
              </a:rPr>
              <a:t> </a:t>
            </a:r>
            <a:r>
              <a:rPr lang="fr-FR" sz="1100" dirty="0" err="1">
                <a:latin typeface="Arial"/>
                <a:ea typeface="Arial"/>
                <a:cs typeface="Arial"/>
                <a:sym typeface="Arial"/>
              </a:rPr>
              <a:t>în</a:t>
            </a:r>
            <a:r>
              <a:rPr lang="fr-FR" sz="1100" dirty="0">
                <a:latin typeface="Arial"/>
                <a:ea typeface="Arial"/>
                <a:cs typeface="Arial"/>
                <a:sym typeface="Arial"/>
              </a:rPr>
              <a:t> </a:t>
            </a:r>
            <a:r>
              <a:rPr lang="fr-FR" sz="1100" dirty="0" err="1">
                <a:latin typeface="Arial"/>
                <a:ea typeface="Arial"/>
                <a:cs typeface="Arial"/>
                <a:sym typeface="Arial"/>
              </a:rPr>
              <a:t>jurul</a:t>
            </a:r>
            <a:r>
              <a:rPr lang="fr-FR" sz="1100" dirty="0">
                <a:latin typeface="Arial"/>
                <a:ea typeface="Arial"/>
                <a:cs typeface="Arial"/>
                <a:sym typeface="Arial"/>
              </a:rPr>
              <a:t> </a:t>
            </a:r>
            <a:r>
              <a:rPr lang="fr-FR" sz="1100" dirty="0" err="1">
                <a:latin typeface="Arial"/>
                <a:ea typeface="Arial"/>
                <a:cs typeface="Arial"/>
                <a:sym typeface="Arial"/>
              </a:rPr>
              <a:t>planetei</a:t>
            </a:r>
            <a:r>
              <a:rPr lang="fr-FR" sz="1100" dirty="0">
                <a:latin typeface="Arial"/>
                <a:ea typeface="Arial"/>
                <a:cs typeface="Arial"/>
                <a:sym typeface="Arial"/>
              </a:rPr>
              <a:t> </a:t>
            </a:r>
            <a:r>
              <a:rPr lang="fr-FR" sz="1100" dirty="0" err="1">
                <a:latin typeface="Arial"/>
                <a:ea typeface="Arial"/>
                <a:cs typeface="Arial"/>
                <a:sym typeface="Arial"/>
              </a:rPr>
              <a:t>Pământ</a:t>
            </a:r>
            <a:r>
              <a:rPr lang="fr-FR" sz="1100" dirty="0">
                <a:latin typeface="Arial"/>
                <a:ea typeface="Arial"/>
                <a:cs typeface="Arial"/>
                <a:sym typeface="Arial"/>
              </a:rPr>
              <a:t>, </a:t>
            </a:r>
            <a:r>
              <a:rPr lang="fr-FR" sz="1100" dirty="0" err="1">
                <a:latin typeface="Arial"/>
                <a:ea typeface="Arial"/>
                <a:cs typeface="Arial"/>
                <a:sym typeface="Arial"/>
              </a:rPr>
              <a:t>compus</a:t>
            </a:r>
            <a:r>
              <a:rPr lang="fr-FR" sz="1100" dirty="0">
                <a:latin typeface="Arial"/>
                <a:ea typeface="Arial"/>
                <a:cs typeface="Arial"/>
                <a:sym typeface="Arial"/>
              </a:rPr>
              <a:t> </a:t>
            </a:r>
            <a:r>
              <a:rPr lang="fr-FR" sz="1100" dirty="0" err="1">
                <a:latin typeface="Arial"/>
                <a:ea typeface="Arial"/>
                <a:cs typeface="Arial"/>
                <a:sym typeface="Arial"/>
              </a:rPr>
              <a:t>din</a:t>
            </a:r>
            <a:r>
              <a:rPr lang="fr-FR" sz="1100" dirty="0">
                <a:latin typeface="Arial"/>
                <a:ea typeface="Arial"/>
                <a:cs typeface="Arial"/>
                <a:sym typeface="Arial"/>
              </a:rPr>
              <a:t> mai </a:t>
            </a:r>
            <a:r>
              <a:rPr lang="fr-FR" sz="1100" dirty="0" err="1">
                <a:latin typeface="Arial"/>
                <a:ea typeface="Arial"/>
                <a:cs typeface="Arial"/>
                <a:sym typeface="Arial"/>
              </a:rPr>
              <a:t>multe</a:t>
            </a:r>
            <a:r>
              <a:rPr lang="fr-FR" sz="1100" dirty="0">
                <a:latin typeface="Arial"/>
                <a:ea typeface="Arial"/>
                <a:cs typeface="Arial"/>
                <a:sym typeface="Arial"/>
              </a:rPr>
              <a:t> gaze care </a:t>
            </a:r>
            <a:r>
              <a:rPr lang="fr-FR" sz="1100" dirty="0" err="1">
                <a:latin typeface="Arial"/>
                <a:ea typeface="Arial"/>
                <a:cs typeface="Arial"/>
                <a:sym typeface="Arial"/>
              </a:rPr>
              <a:t>sunt</a:t>
            </a:r>
            <a:r>
              <a:rPr lang="fr-FR" sz="1100" dirty="0">
                <a:latin typeface="Arial"/>
                <a:ea typeface="Arial"/>
                <a:cs typeface="Arial"/>
                <a:sym typeface="Arial"/>
              </a:rPr>
              <a:t> </a:t>
            </a:r>
            <a:r>
              <a:rPr lang="fr-FR" sz="1100" dirty="0" err="1">
                <a:latin typeface="Arial"/>
                <a:ea typeface="Arial"/>
                <a:cs typeface="Arial"/>
                <a:sym typeface="Arial"/>
              </a:rPr>
              <a:t>fundamentale</a:t>
            </a:r>
            <a:r>
              <a:rPr lang="fr-FR" sz="1100" dirty="0">
                <a:latin typeface="Arial"/>
                <a:ea typeface="Arial"/>
                <a:cs typeface="Arial"/>
                <a:sym typeface="Arial"/>
              </a:rPr>
              <a:t> </a:t>
            </a:r>
            <a:r>
              <a:rPr lang="fr-FR" sz="1100" dirty="0" err="1">
                <a:latin typeface="Arial"/>
                <a:ea typeface="Arial"/>
                <a:cs typeface="Arial"/>
                <a:sym typeface="Arial"/>
              </a:rPr>
              <a:t>pentru</a:t>
            </a:r>
            <a:r>
              <a:rPr lang="fr-FR" sz="1100" dirty="0">
                <a:latin typeface="Arial"/>
                <a:ea typeface="Arial"/>
                <a:cs typeface="Arial"/>
                <a:sym typeface="Arial"/>
              </a:rPr>
              <a:t> a </a:t>
            </a:r>
            <a:r>
              <a:rPr lang="fr-FR" sz="1100" dirty="0" err="1">
                <a:latin typeface="Arial"/>
                <a:ea typeface="Arial"/>
                <a:cs typeface="Arial"/>
                <a:sym typeface="Arial"/>
              </a:rPr>
              <a:t>garanta</a:t>
            </a:r>
            <a:r>
              <a:rPr lang="fr-FR" sz="1100" dirty="0">
                <a:latin typeface="Arial"/>
                <a:ea typeface="Arial"/>
                <a:cs typeface="Arial"/>
                <a:sym typeface="Arial"/>
              </a:rPr>
              <a:t> o </a:t>
            </a:r>
            <a:r>
              <a:rPr lang="fr-FR" sz="1100" dirty="0" err="1">
                <a:latin typeface="Arial"/>
                <a:ea typeface="Arial"/>
                <a:cs typeface="Arial"/>
                <a:sym typeface="Arial"/>
              </a:rPr>
              <a:t>planetă</a:t>
            </a:r>
            <a:r>
              <a:rPr lang="fr-FR" sz="1100" dirty="0">
                <a:latin typeface="Arial"/>
                <a:ea typeface="Arial"/>
                <a:cs typeface="Arial"/>
                <a:sym typeface="Arial"/>
              </a:rPr>
              <a:t> </a:t>
            </a:r>
            <a:r>
              <a:rPr lang="fr-FR" sz="1100" dirty="0" err="1">
                <a:latin typeface="Arial"/>
                <a:ea typeface="Arial"/>
                <a:cs typeface="Arial"/>
                <a:sym typeface="Arial"/>
              </a:rPr>
              <a:t>locuibilă</a:t>
            </a:r>
            <a:r>
              <a:rPr lang="fr-FR" sz="1100" dirty="0">
                <a:latin typeface="Arial"/>
                <a:ea typeface="Arial"/>
                <a:cs typeface="Arial"/>
                <a:sym typeface="Arial"/>
              </a:rPr>
              <a:t> </a:t>
            </a:r>
            <a:r>
              <a:rPr lang="fr-FR" sz="1100" dirty="0" err="1">
                <a:latin typeface="Arial"/>
                <a:ea typeface="Arial"/>
                <a:cs typeface="Arial"/>
                <a:sym typeface="Arial"/>
              </a:rPr>
              <a:t>și</a:t>
            </a:r>
            <a:r>
              <a:rPr lang="fr-FR" sz="1100" dirty="0">
                <a:latin typeface="Arial"/>
                <a:ea typeface="Arial"/>
                <a:cs typeface="Arial"/>
                <a:sym typeface="Arial"/>
              </a:rPr>
              <a:t> </a:t>
            </a:r>
            <a:r>
              <a:rPr lang="fr-FR" sz="1100" dirty="0" err="1">
                <a:latin typeface="Arial"/>
                <a:ea typeface="Arial"/>
                <a:cs typeface="Arial"/>
                <a:sym typeface="Arial"/>
              </a:rPr>
              <a:t>unde</a:t>
            </a:r>
            <a:r>
              <a:rPr lang="fr-FR" sz="1100" dirty="0">
                <a:latin typeface="Arial"/>
                <a:ea typeface="Arial"/>
                <a:cs typeface="Arial"/>
                <a:sym typeface="Arial"/>
              </a:rPr>
              <a:t>, </a:t>
            </a:r>
            <a:r>
              <a:rPr lang="fr-FR" sz="1100" dirty="0" err="1">
                <a:latin typeface="Arial"/>
                <a:ea typeface="Arial"/>
                <a:cs typeface="Arial"/>
                <a:sym typeface="Arial"/>
              </a:rPr>
              <a:t>printre</a:t>
            </a:r>
            <a:r>
              <a:rPr lang="fr-FR" sz="1100" dirty="0">
                <a:latin typeface="Arial"/>
                <a:ea typeface="Arial"/>
                <a:cs typeface="Arial"/>
                <a:sym typeface="Arial"/>
              </a:rPr>
              <a:t> </a:t>
            </a:r>
            <a:r>
              <a:rPr lang="fr-FR" sz="1100" dirty="0" err="1">
                <a:latin typeface="Arial"/>
                <a:ea typeface="Arial"/>
                <a:cs typeface="Arial"/>
                <a:sym typeface="Arial"/>
              </a:rPr>
              <a:t>altele</a:t>
            </a:r>
            <a:r>
              <a:rPr lang="fr-FR" sz="1100" dirty="0">
                <a:latin typeface="Arial"/>
                <a:ea typeface="Arial"/>
                <a:cs typeface="Arial"/>
                <a:sym typeface="Arial"/>
              </a:rPr>
              <a:t>, au </a:t>
            </a:r>
            <a:r>
              <a:rPr lang="fr-FR" sz="1100" dirty="0" err="1">
                <a:latin typeface="Arial"/>
                <a:ea typeface="Arial"/>
                <a:cs typeface="Arial"/>
                <a:sym typeface="Arial"/>
              </a:rPr>
              <a:t>loc</a:t>
            </a:r>
            <a:r>
              <a:rPr lang="fr-FR" sz="1100" dirty="0">
                <a:latin typeface="Arial"/>
                <a:ea typeface="Arial"/>
                <a:cs typeface="Arial"/>
                <a:sym typeface="Arial"/>
              </a:rPr>
              <a:t> </a:t>
            </a:r>
            <a:r>
              <a:rPr lang="fr-FR" sz="1100" dirty="0" err="1">
                <a:latin typeface="Arial"/>
                <a:ea typeface="Arial"/>
                <a:cs typeface="Arial"/>
                <a:sym typeface="Arial"/>
              </a:rPr>
              <a:t>fenomene</a:t>
            </a:r>
            <a:r>
              <a:rPr lang="fr-FR" sz="1100" dirty="0">
                <a:latin typeface="Arial"/>
                <a:ea typeface="Arial"/>
                <a:cs typeface="Arial"/>
                <a:sym typeface="Arial"/>
              </a:rPr>
              <a:t> </a:t>
            </a:r>
            <a:r>
              <a:rPr lang="fr-FR" sz="1100" dirty="0" err="1">
                <a:latin typeface="Arial"/>
                <a:ea typeface="Arial"/>
                <a:cs typeface="Arial"/>
                <a:sym typeface="Arial"/>
              </a:rPr>
              <a:t>meteorologice</a:t>
            </a:r>
            <a:r>
              <a:rPr lang="fr-FR" sz="1100" dirty="0">
                <a:latin typeface="Arial"/>
                <a:ea typeface="Arial"/>
                <a:cs typeface="Arial"/>
                <a:sym typeface="Arial"/>
              </a:rPr>
              <a:t>.</a:t>
            </a:r>
            <a:endParaRPr dirty="0"/>
          </a:p>
        </p:txBody>
      </p:sp>
      <p:sp>
        <p:nvSpPr>
          <p:cNvPr id="249" name="Google Shape;24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e de titre">
  <p:cSld name="Diapositive de titre">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447042" y="1248681"/>
            <a:ext cx="5447993"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7503A6"/>
              </a:buClr>
              <a:buSzPts val="4400"/>
              <a:buFont typeface="Arial"/>
              <a:buNone/>
              <a:defRPr sz="4400" b="1">
                <a:solidFill>
                  <a:srgbClr val="7503A6"/>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a:spLocks noGrp="1"/>
          </p:cNvSpPr>
          <p:nvPr>
            <p:ph type="pic" idx="2"/>
          </p:nvPr>
        </p:nvSpPr>
        <p:spPr>
          <a:xfrm>
            <a:off x="6096000" y="0"/>
            <a:ext cx="6096000" cy="6858000"/>
          </a:xfrm>
          <a:prstGeom prst="rect">
            <a:avLst/>
          </a:prstGeom>
          <a:noFill/>
          <a:ln>
            <a:noFill/>
          </a:ln>
        </p:spPr>
      </p:sp>
      <p:sp>
        <p:nvSpPr>
          <p:cNvPr id="18" name="Google Shape;18;p2"/>
          <p:cNvSpPr txBox="1">
            <a:spLocks noGrp="1"/>
          </p:cNvSpPr>
          <p:nvPr>
            <p:ph type="body" idx="1"/>
          </p:nvPr>
        </p:nvSpPr>
        <p:spPr>
          <a:xfrm>
            <a:off x="446926" y="2621655"/>
            <a:ext cx="5408084" cy="4572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503A6"/>
              </a:buClr>
              <a:buSzPts val="2400"/>
              <a:buNone/>
              <a:defRPr sz="2400">
                <a:solidFill>
                  <a:srgbClr val="7503A6"/>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9" name="Google Shape;19;p2"/>
          <p:cNvCxnSpPr/>
          <p:nvPr/>
        </p:nvCxnSpPr>
        <p:spPr>
          <a:xfrm>
            <a:off x="352213" y="1234440"/>
            <a:ext cx="0" cy="2947680"/>
          </a:xfrm>
          <a:prstGeom prst="straightConnector1">
            <a:avLst/>
          </a:prstGeom>
          <a:noFill/>
          <a:ln w="57150" cap="flat" cmpd="sng">
            <a:solidFill>
              <a:srgbClr val="7503A6"/>
            </a:solidFill>
            <a:prstDash val="solid"/>
            <a:miter lim="800000"/>
            <a:headEnd type="none" w="sm" len="sm"/>
            <a:tailEnd type="none" w="sm" len="sm"/>
          </a:ln>
        </p:spPr>
      </p:cxnSp>
      <p:pic>
        <p:nvPicPr>
          <p:cNvPr id="20" name="Google Shape;20;p2" descr="Uma imagem com texto&#10;&#10;Descrição gerada automaticamente"/>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92960" y="6098959"/>
            <a:ext cx="2501959" cy="608810"/>
          </a:xfrm>
          <a:prstGeom prst="rect">
            <a:avLst/>
          </a:prstGeom>
          <a:noFill/>
          <a:ln>
            <a:noFill/>
          </a:ln>
        </p:spPr>
      </p:pic>
      <p:pic>
        <p:nvPicPr>
          <p:cNvPr id="21" name="Google Shape;21;p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427149" y="4487841"/>
            <a:ext cx="1936621" cy="221992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beçalho da Secção" type="secHead">
  <p:cSld name="SECTION_HEADER">
    <p:spTree>
      <p:nvGrpSpPr>
        <p:cNvPr id="1" name="Shape 65"/>
        <p:cNvGrpSpPr/>
        <p:nvPr/>
      </p:nvGrpSpPr>
      <p:grpSpPr>
        <a:xfrm>
          <a:off x="0" y="0"/>
          <a:ext cx="0" cy="0"/>
          <a:chOff x="0" y="0"/>
          <a:chExt cx="0" cy="0"/>
        </a:xfrm>
      </p:grpSpPr>
      <p:sp>
        <p:nvSpPr>
          <p:cNvPr id="66" name="Google Shape;66;p1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68" name="Google Shape;68;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údo Duplo" type="twoObj">
  <p:cSld name="TWO_OBJECTS">
    <p:spTree>
      <p:nvGrpSpPr>
        <p:cNvPr id="1" name="Shape 71"/>
        <p:cNvGrpSpPr/>
        <p:nvPr/>
      </p:nvGrpSpPr>
      <p:grpSpPr>
        <a:xfrm>
          <a:off x="0" y="0"/>
          <a:ext cx="0" cy="0"/>
          <a:chOff x="0" y="0"/>
          <a:chExt cx="0" cy="0"/>
        </a:xfrm>
      </p:grpSpPr>
      <p:sp>
        <p:nvSpPr>
          <p:cNvPr id="72" name="Google Shape;72;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1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1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mparação" type="twoTxTwoObj">
  <p:cSld name="TWO_OBJECTS_WITH_TEXT">
    <p:spTree>
      <p:nvGrpSpPr>
        <p:cNvPr id="1" name="Shape 78"/>
        <p:cNvGrpSpPr/>
        <p:nvPr/>
      </p:nvGrpSpPr>
      <p:grpSpPr>
        <a:xfrm>
          <a:off x="0" y="0"/>
          <a:ext cx="0" cy="0"/>
          <a:chOff x="0" y="0"/>
          <a:chExt cx="0" cy="0"/>
        </a:xfrm>
      </p:grpSpPr>
      <p:sp>
        <p:nvSpPr>
          <p:cNvPr id="79" name="Google Shape;79;p1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1" name="Google Shape;81;p1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1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3" name="Google Shape;83;p1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ó Título" type="titleOnly">
  <p:cSld name="TITLE_ONLY">
    <p:spTree>
      <p:nvGrpSpPr>
        <p:cNvPr id="1" name="Shape 87"/>
        <p:cNvGrpSpPr/>
        <p:nvPr/>
      </p:nvGrpSpPr>
      <p:grpSpPr>
        <a:xfrm>
          <a:off x="0" y="0"/>
          <a:ext cx="0" cy="0"/>
          <a:chOff x="0" y="0"/>
          <a:chExt cx="0" cy="0"/>
        </a:xfrm>
      </p:grpSpPr>
      <p:sp>
        <p:nvSpPr>
          <p:cNvPr id="88" name="Google Shape;88;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Em branco" type="blank">
  <p:cSld name="BLANK">
    <p:spTree>
      <p:nvGrpSpPr>
        <p:cNvPr id="1" name="Shape 92"/>
        <p:cNvGrpSpPr/>
        <p:nvPr/>
      </p:nvGrpSpPr>
      <p:grpSpPr>
        <a:xfrm>
          <a:off x="0" y="0"/>
          <a:ext cx="0" cy="0"/>
          <a:chOff x="0" y="0"/>
          <a:chExt cx="0" cy="0"/>
        </a:xfrm>
      </p:grpSpPr>
      <p:sp>
        <p:nvSpPr>
          <p:cNvPr id="93" name="Google Shape;93;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údo com Legenda" type="objTx">
  <p:cSld name="OBJECT_WITH_CAPTION_TEXT">
    <p:spTree>
      <p:nvGrpSpPr>
        <p:cNvPr id="1" name="Shape 96"/>
        <p:cNvGrpSpPr/>
        <p:nvPr/>
      </p:nvGrpSpPr>
      <p:grpSpPr>
        <a:xfrm>
          <a:off x="0" y="0"/>
          <a:ext cx="0" cy="0"/>
          <a:chOff x="0" y="0"/>
          <a:chExt cx="0" cy="0"/>
        </a:xfrm>
      </p:grpSpPr>
      <p:sp>
        <p:nvSpPr>
          <p:cNvPr id="97" name="Google Shape;97;p1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99" name="Google Shape;99;p1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0" name="Google Shape;100;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Imagem com Legenda" type="picTx">
  <p:cSld name="PICTURE_WITH_CAPTION_TEXT">
    <p:spTree>
      <p:nvGrpSpPr>
        <p:cNvPr id="1" name="Shape 103"/>
        <p:cNvGrpSpPr/>
        <p:nvPr/>
      </p:nvGrpSpPr>
      <p:grpSpPr>
        <a:xfrm>
          <a:off x="0" y="0"/>
          <a:ext cx="0" cy="0"/>
          <a:chOff x="0" y="0"/>
          <a:chExt cx="0" cy="0"/>
        </a:xfrm>
      </p:grpSpPr>
      <p:sp>
        <p:nvSpPr>
          <p:cNvPr id="104" name="Google Shape;104;p1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5" name="Google Shape;105;p17"/>
          <p:cNvSpPr>
            <a:spLocks noGrp="1"/>
          </p:cNvSpPr>
          <p:nvPr>
            <p:ph type="pic" idx="2"/>
          </p:nvPr>
        </p:nvSpPr>
        <p:spPr>
          <a:xfrm>
            <a:off x="5183188" y="987425"/>
            <a:ext cx="6172200" cy="4873625"/>
          </a:xfrm>
          <a:prstGeom prst="rect">
            <a:avLst/>
          </a:prstGeom>
          <a:noFill/>
          <a:ln>
            <a:noFill/>
          </a:ln>
        </p:spPr>
      </p:sp>
      <p:sp>
        <p:nvSpPr>
          <p:cNvPr id="106" name="Google Shape;106;p1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7" name="Google Shape;10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ítulo e Texto Vertical" type="vertTx">
  <p:cSld name="VERTICAL_TEXT">
    <p:spTree>
      <p:nvGrpSpPr>
        <p:cNvPr id="1" name="Shape 110"/>
        <p:cNvGrpSpPr/>
        <p:nvPr/>
      </p:nvGrpSpPr>
      <p:grpSpPr>
        <a:xfrm>
          <a:off x="0" y="0"/>
          <a:ext cx="0" cy="0"/>
          <a:chOff x="0" y="0"/>
          <a:chExt cx="0" cy="0"/>
        </a:xfrm>
      </p:grpSpPr>
      <p:sp>
        <p:nvSpPr>
          <p:cNvPr id="111" name="Google Shape;111;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 name="Google Shape;112;p1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3" name="Google Shape;113;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ítulo Vertical e Texto" type="vertTitleAndTx">
  <p:cSld name="VERTICAL_TITLE_AND_VERTICAL_TEXT">
    <p:spTree>
      <p:nvGrpSpPr>
        <p:cNvPr id="1" name="Shape 116"/>
        <p:cNvGrpSpPr/>
        <p:nvPr/>
      </p:nvGrpSpPr>
      <p:grpSpPr>
        <a:xfrm>
          <a:off x="0" y="0"/>
          <a:ext cx="0" cy="0"/>
          <a:chOff x="0" y="0"/>
          <a:chExt cx="0" cy="0"/>
        </a:xfrm>
      </p:grpSpPr>
      <p:sp>
        <p:nvSpPr>
          <p:cNvPr id="117" name="Google Shape;117;p1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 name="Google Shape;118;p1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4_Titre et contenu">
  <p:cSld name="4_Titre et contenu">
    <p:spTree>
      <p:nvGrpSpPr>
        <p:cNvPr id="1" name="Shape 122"/>
        <p:cNvGrpSpPr/>
        <p:nvPr/>
      </p:nvGrpSpPr>
      <p:grpSpPr>
        <a:xfrm>
          <a:off x="0" y="0"/>
          <a:ext cx="0" cy="0"/>
          <a:chOff x="0" y="0"/>
          <a:chExt cx="0" cy="0"/>
        </a:xfrm>
      </p:grpSpPr>
      <p:sp>
        <p:nvSpPr>
          <p:cNvPr id="123" name="Google Shape;123;p20"/>
          <p:cNvSpPr txBox="1">
            <a:spLocks noGrp="1"/>
          </p:cNvSpPr>
          <p:nvPr>
            <p:ph type="title"/>
          </p:nvPr>
        </p:nvSpPr>
        <p:spPr>
          <a:xfrm>
            <a:off x="642133" y="461805"/>
            <a:ext cx="8669867" cy="13255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7503A6"/>
              </a:buClr>
              <a:buSzPts val="4000"/>
              <a:buFont typeface="Arial"/>
              <a:buNone/>
              <a:defRPr sz="4000" b="1">
                <a:solidFill>
                  <a:srgbClr val="7503A6"/>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4" name="Google Shape;124;p20"/>
          <p:cNvSpPr/>
          <p:nvPr/>
        </p:nvSpPr>
        <p:spPr>
          <a:xfrm>
            <a:off x="11159272" y="3086448"/>
            <a:ext cx="4358096" cy="4320000"/>
          </a:xfrm>
          <a:prstGeom prst="ellipse">
            <a:avLst/>
          </a:prstGeom>
          <a:solidFill>
            <a:srgbClr val="3F7E4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5" name="Google Shape;125;p20"/>
          <p:cNvSpPr/>
          <p:nvPr/>
        </p:nvSpPr>
        <p:spPr>
          <a:xfrm>
            <a:off x="-2532888" y="5058000"/>
            <a:ext cx="3823276" cy="3600000"/>
          </a:xfrm>
          <a:prstGeom prst="ellipse">
            <a:avLst/>
          </a:prstGeom>
          <a:solidFill>
            <a:srgbClr val="F2CB0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26" name="Google Shape;126;p20"/>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702946" y="337697"/>
            <a:ext cx="1156394" cy="1325563"/>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re de section">
  <p:cSld name="Titre de section">
    <p:spTree>
      <p:nvGrpSpPr>
        <p:cNvPr id="1" name="Shape 22"/>
        <p:cNvGrpSpPr/>
        <p:nvPr/>
      </p:nvGrpSpPr>
      <p:grpSpPr>
        <a:xfrm>
          <a:off x="0" y="0"/>
          <a:ext cx="0" cy="0"/>
          <a:chOff x="0" y="0"/>
          <a:chExt cx="0" cy="0"/>
        </a:xfrm>
      </p:grpSpPr>
      <p:sp>
        <p:nvSpPr>
          <p:cNvPr id="23" name="Google Shape;23;p3"/>
          <p:cNvSpPr/>
          <p:nvPr/>
        </p:nvSpPr>
        <p:spPr>
          <a:xfrm>
            <a:off x="9312000" y="2079800"/>
            <a:ext cx="4422287" cy="4161202"/>
          </a:xfrm>
          <a:prstGeom prst="ellipse">
            <a:avLst/>
          </a:prstGeom>
          <a:solidFill>
            <a:srgbClr val="3F7E4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24" name="Google Shape;24;p3"/>
          <p:cNvCxnSpPr/>
          <p:nvPr/>
        </p:nvCxnSpPr>
        <p:spPr>
          <a:xfrm>
            <a:off x="770033" y="2208205"/>
            <a:ext cx="0" cy="4427862"/>
          </a:xfrm>
          <a:prstGeom prst="straightConnector1">
            <a:avLst/>
          </a:prstGeom>
          <a:noFill/>
          <a:ln w="57150" cap="flat" cmpd="sng">
            <a:solidFill>
              <a:srgbClr val="7503A6"/>
            </a:solidFill>
            <a:prstDash val="solid"/>
            <a:miter lim="800000"/>
            <a:headEnd type="none" w="sm" len="sm"/>
            <a:tailEnd type="none" w="sm" len="sm"/>
          </a:ln>
        </p:spPr>
      </p:cxnSp>
      <p:sp>
        <p:nvSpPr>
          <p:cNvPr id="25" name="Google Shape;25;p3"/>
          <p:cNvSpPr/>
          <p:nvPr/>
        </p:nvSpPr>
        <p:spPr>
          <a:xfrm>
            <a:off x="7543801" y="4011200"/>
            <a:ext cx="3808065" cy="3570330"/>
          </a:xfrm>
          <a:prstGeom prst="ellipse">
            <a:avLst/>
          </a:prstGeom>
          <a:solidFill>
            <a:srgbClr val="F2CB0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 name="Google Shape;26;p3"/>
          <p:cNvSpPr txBox="1">
            <a:spLocks noGrp="1"/>
          </p:cNvSpPr>
          <p:nvPr>
            <p:ph type="title"/>
          </p:nvPr>
        </p:nvSpPr>
        <p:spPr>
          <a:xfrm>
            <a:off x="838201" y="365129"/>
            <a:ext cx="8669867"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7503A6"/>
              </a:buClr>
              <a:buSzPts val="4000"/>
              <a:buFont typeface="Arial"/>
              <a:buNone/>
              <a:defRPr sz="4000" b="1">
                <a:solidFill>
                  <a:srgbClr val="7503A6"/>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7" name="Google Shape;27;p3"/>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702946" y="337697"/>
            <a:ext cx="1156394" cy="1325563"/>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5_Titre et contenu">
  <p:cSld name="5_Titre et contenu">
    <p:spTree>
      <p:nvGrpSpPr>
        <p:cNvPr id="1" name="Shape 127"/>
        <p:cNvGrpSpPr/>
        <p:nvPr/>
      </p:nvGrpSpPr>
      <p:grpSpPr>
        <a:xfrm>
          <a:off x="0" y="0"/>
          <a:ext cx="0" cy="0"/>
          <a:chOff x="0" y="0"/>
          <a:chExt cx="0" cy="0"/>
        </a:xfrm>
      </p:grpSpPr>
      <p:sp>
        <p:nvSpPr>
          <p:cNvPr id="128" name="Google Shape;128;p21"/>
          <p:cNvSpPr txBox="1">
            <a:spLocks noGrp="1"/>
          </p:cNvSpPr>
          <p:nvPr>
            <p:ph type="title"/>
          </p:nvPr>
        </p:nvSpPr>
        <p:spPr>
          <a:xfrm>
            <a:off x="642133" y="461805"/>
            <a:ext cx="8669867" cy="13255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7503A6"/>
              </a:buClr>
              <a:buSzPts val="4000"/>
              <a:buFont typeface="Arial"/>
              <a:buNone/>
              <a:defRPr sz="4000" b="1">
                <a:solidFill>
                  <a:srgbClr val="7503A6"/>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29" name="Google Shape;129;p21"/>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702946" y="337697"/>
            <a:ext cx="1156394" cy="1325563"/>
          </a:xfrm>
          <a:prstGeom prst="rect">
            <a:avLst/>
          </a:prstGeom>
          <a:noFill/>
          <a:ln>
            <a:noFill/>
          </a:ln>
        </p:spPr>
      </p:pic>
      <p:sp>
        <p:nvSpPr>
          <p:cNvPr id="130" name="Google Shape;130;p21"/>
          <p:cNvSpPr txBox="1">
            <a:spLocks noGrp="1"/>
          </p:cNvSpPr>
          <p:nvPr>
            <p:ph type="body" idx="1"/>
          </p:nvPr>
        </p:nvSpPr>
        <p:spPr>
          <a:xfrm>
            <a:off x="641351" y="1978028"/>
            <a:ext cx="11127316" cy="45513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600"/>
              <a:buNone/>
              <a:defRPr sz="1600"/>
            </a:lvl3pPr>
            <a:lvl4pPr marL="1828800" lvl="3" indent="-228600" algn="l">
              <a:lnSpc>
                <a:spcPct val="90000"/>
              </a:lnSpc>
              <a:spcBef>
                <a:spcPts val="500"/>
              </a:spcBef>
              <a:spcAft>
                <a:spcPts val="0"/>
              </a:spcAft>
              <a:buClr>
                <a:schemeClr val="dk1"/>
              </a:buClr>
              <a:buSzPts val="1600"/>
              <a:buNone/>
              <a:defRPr sz="1600"/>
            </a:lvl4pPr>
            <a:lvl5pPr marL="2286000" lvl="4" indent="-228600" algn="l">
              <a:lnSpc>
                <a:spcPct val="90000"/>
              </a:lnSpc>
              <a:spcBef>
                <a:spcPts val="500"/>
              </a:spcBef>
              <a:spcAft>
                <a:spcPts val="0"/>
              </a:spcAft>
              <a:buClr>
                <a:schemeClr val="dk1"/>
              </a:buClr>
              <a:buSzPts val="1600"/>
              <a:buNone/>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_Titre de section">
  <p:cSld name="1_Titre de section">
    <p:spTree>
      <p:nvGrpSpPr>
        <p:cNvPr id="1" name="Shape 131"/>
        <p:cNvGrpSpPr/>
        <p:nvPr/>
      </p:nvGrpSpPr>
      <p:grpSpPr>
        <a:xfrm>
          <a:off x="0" y="0"/>
          <a:ext cx="0" cy="0"/>
          <a:chOff x="0" y="0"/>
          <a:chExt cx="0" cy="0"/>
        </a:xfrm>
      </p:grpSpPr>
      <p:sp>
        <p:nvSpPr>
          <p:cNvPr id="132" name="Google Shape;132;p22"/>
          <p:cNvSpPr/>
          <p:nvPr/>
        </p:nvSpPr>
        <p:spPr>
          <a:xfrm>
            <a:off x="9312000" y="2079800"/>
            <a:ext cx="4532016" cy="4320000"/>
          </a:xfrm>
          <a:prstGeom prst="ellipse">
            <a:avLst/>
          </a:prstGeom>
          <a:solidFill>
            <a:srgbClr val="3F7E4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3" name="Google Shape;133;p22"/>
          <p:cNvSpPr/>
          <p:nvPr/>
        </p:nvSpPr>
        <p:spPr>
          <a:xfrm>
            <a:off x="7714695" y="4011200"/>
            <a:ext cx="3637172" cy="3600000"/>
          </a:xfrm>
          <a:prstGeom prst="ellipse">
            <a:avLst/>
          </a:prstGeom>
          <a:solidFill>
            <a:srgbClr val="F2CB0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4" name="Google Shape;134;p22"/>
          <p:cNvSpPr txBox="1">
            <a:spLocks noGrp="1"/>
          </p:cNvSpPr>
          <p:nvPr>
            <p:ph type="title"/>
          </p:nvPr>
        </p:nvSpPr>
        <p:spPr>
          <a:xfrm>
            <a:off x="838201" y="365129"/>
            <a:ext cx="8669867"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7503A6"/>
              </a:buClr>
              <a:buSzPts val="4000"/>
              <a:buFont typeface="Arial"/>
              <a:buNone/>
              <a:defRPr sz="4000" b="1">
                <a:solidFill>
                  <a:srgbClr val="7503A6"/>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35" name="Google Shape;135;p22"/>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702946" y="337697"/>
            <a:ext cx="1156394" cy="1325563"/>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re et contenu">
  <p:cSld name="Titre et contenu">
    <p:spTree>
      <p:nvGrpSpPr>
        <p:cNvPr id="1" name="Shape 136"/>
        <p:cNvGrpSpPr/>
        <p:nvPr/>
      </p:nvGrpSpPr>
      <p:grpSpPr>
        <a:xfrm>
          <a:off x="0" y="0"/>
          <a:ext cx="0" cy="0"/>
          <a:chOff x="0" y="0"/>
          <a:chExt cx="0" cy="0"/>
        </a:xfrm>
      </p:grpSpPr>
      <p:sp>
        <p:nvSpPr>
          <p:cNvPr id="137" name="Google Shape;137;p23"/>
          <p:cNvSpPr txBox="1">
            <a:spLocks noGrp="1"/>
          </p:cNvSpPr>
          <p:nvPr>
            <p:ph type="title"/>
          </p:nvPr>
        </p:nvSpPr>
        <p:spPr>
          <a:xfrm>
            <a:off x="642133" y="461805"/>
            <a:ext cx="8669867" cy="13255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7503A6"/>
              </a:buClr>
              <a:buSzPts val="4000"/>
              <a:buFont typeface="Arial"/>
              <a:buNone/>
              <a:defRPr sz="4000" b="1">
                <a:solidFill>
                  <a:srgbClr val="7503A6"/>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8" name="Google Shape;138;p23"/>
          <p:cNvSpPr txBox="1">
            <a:spLocks noGrp="1"/>
          </p:cNvSpPr>
          <p:nvPr>
            <p:ph type="body" idx="1"/>
          </p:nvPr>
        </p:nvSpPr>
        <p:spPr>
          <a:xfrm>
            <a:off x="641351" y="1978028"/>
            <a:ext cx="11127316" cy="45513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600"/>
              <a:buNone/>
              <a:defRPr sz="1600"/>
            </a:lvl3pPr>
            <a:lvl4pPr marL="1828800" lvl="3" indent="-228600" algn="l">
              <a:lnSpc>
                <a:spcPct val="90000"/>
              </a:lnSpc>
              <a:spcBef>
                <a:spcPts val="500"/>
              </a:spcBef>
              <a:spcAft>
                <a:spcPts val="0"/>
              </a:spcAft>
              <a:buClr>
                <a:schemeClr val="dk1"/>
              </a:buClr>
              <a:buSzPts val="1600"/>
              <a:buNone/>
              <a:defRPr sz="1600"/>
            </a:lvl4pPr>
            <a:lvl5pPr marL="2286000" lvl="4" indent="-228600" algn="l">
              <a:lnSpc>
                <a:spcPct val="90000"/>
              </a:lnSpc>
              <a:spcBef>
                <a:spcPts val="500"/>
              </a:spcBef>
              <a:spcAft>
                <a:spcPts val="0"/>
              </a:spcAft>
              <a:buClr>
                <a:schemeClr val="dk1"/>
              </a:buClr>
              <a:buSzPts val="1600"/>
              <a:buNone/>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39" name="Google Shape;139;p23"/>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702946" y="337697"/>
            <a:ext cx="1156394" cy="1325563"/>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_Titre et contenu">
  <p:cSld name="1_Titre et contenu">
    <p:spTree>
      <p:nvGrpSpPr>
        <p:cNvPr id="1" name="Shape 140"/>
        <p:cNvGrpSpPr/>
        <p:nvPr/>
      </p:nvGrpSpPr>
      <p:grpSpPr>
        <a:xfrm>
          <a:off x="0" y="0"/>
          <a:ext cx="0" cy="0"/>
          <a:chOff x="0" y="0"/>
          <a:chExt cx="0" cy="0"/>
        </a:xfrm>
      </p:grpSpPr>
      <p:sp>
        <p:nvSpPr>
          <p:cNvPr id="141" name="Google Shape;141;p24"/>
          <p:cNvSpPr txBox="1">
            <a:spLocks noGrp="1"/>
          </p:cNvSpPr>
          <p:nvPr>
            <p:ph type="title"/>
          </p:nvPr>
        </p:nvSpPr>
        <p:spPr>
          <a:xfrm>
            <a:off x="642133" y="461805"/>
            <a:ext cx="8669867" cy="13255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7503A6"/>
              </a:buClr>
              <a:buSzPts val="4000"/>
              <a:buFont typeface="Arial"/>
              <a:buNone/>
              <a:defRPr sz="4000" b="1">
                <a:solidFill>
                  <a:srgbClr val="7503A6"/>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2" name="Google Shape;142;p24"/>
          <p:cNvSpPr/>
          <p:nvPr/>
        </p:nvSpPr>
        <p:spPr>
          <a:xfrm>
            <a:off x="11159272" y="3086448"/>
            <a:ext cx="5760000" cy="4320000"/>
          </a:xfrm>
          <a:prstGeom prst="ellipse">
            <a:avLst/>
          </a:prstGeom>
          <a:solidFill>
            <a:srgbClr val="3F7E4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3" name="Google Shape;143;p24"/>
          <p:cNvSpPr/>
          <p:nvPr/>
        </p:nvSpPr>
        <p:spPr>
          <a:xfrm>
            <a:off x="-3509612" y="5058000"/>
            <a:ext cx="4800000" cy="3600000"/>
          </a:xfrm>
          <a:prstGeom prst="ellipse">
            <a:avLst/>
          </a:prstGeom>
          <a:solidFill>
            <a:srgbClr val="F2CB0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44" name="Google Shape;144;p24"/>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702946" y="337697"/>
            <a:ext cx="1156394" cy="1325563"/>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ide">
  <p:cSld name="Vide">
    <p:spTree>
      <p:nvGrpSpPr>
        <p:cNvPr id="1" name="Shape 145"/>
        <p:cNvGrpSpPr/>
        <p:nvPr/>
      </p:nvGrpSpPr>
      <p:grpSpPr>
        <a:xfrm>
          <a:off x="0" y="0"/>
          <a:ext cx="0" cy="0"/>
          <a:chOff x="0" y="0"/>
          <a:chExt cx="0" cy="0"/>
        </a:xfrm>
      </p:grpSpPr>
      <p:sp>
        <p:nvSpPr>
          <p:cNvPr id="146" name="Google Shape;146;p25"/>
          <p:cNvSpPr/>
          <p:nvPr/>
        </p:nvSpPr>
        <p:spPr>
          <a:xfrm>
            <a:off x="0" y="0"/>
            <a:ext cx="7540487" cy="6858000"/>
          </a:xfrm>
          <a:prstGeom prst="rect">
            <a:avLst/>
          </a:prstGeom>
          <a:solidFill>
            <a:srgbClr val="7503A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7" name="Google Shape;147;p25"/>
          <p:cNvSpPr/>
          <p:nvPr/>
        </p:nvSpPr>
        <p:spPr>
          <a:xfrm>
            <a:off x="5645220" y="-596347"/>
            <a:ext cx="3765110" cy="3673270"/>
          </a:xfrm>
          <a:prstGeom prst="ellipse">
            <a:avLst/>
          </a:prstGeom>
          <a:solidFill>
            <a:srgbClr val="3F7E4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8" name="Google Shape;148;p25"/>
          <p:cNvSpPr/>
          <p:nvPr/>
        </p:nvSpPr>
        <p:spPr>
          <a:xfrm>
            <a:off x="7068701" y="1876272"/>
            <a:ext cx="5123299" cy="4826448"/>
          </a:xfrm>
          <a:prstGeom prst="ellipse">
            <a:avLst/>
          </a:prstGeom>
          <a:solidFill>
            <a:srgbClr val="F2CB0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9" name="Google Shape;149;p25"/>
          <p:cNvSpPr txBox="1">
            <a:spLocks noGrp="1"/>
          </p:cNvSpPr>
          <p:nvPr>
            <p:ph type="title"/>
          </p:nvPr>
        </p:nvSpPr>
        <p:spPr>
          <a:xfrm>
            <a:off x="1161890" y="2236308"/>
            <a:ext cx="3972339"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000"/>
              <a:buFont typeface="Arial"/>
              <a:buNone/>
              <a:defRPr sz="400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150" name="Google Shape;150;p25"/>
          <p:cNvCxnSpPr/>
          <p:nvPr/>
        </p:nvCxnSpPr>
        <p:spPr>
          <a:xfrm>
            <a:off x="908804" y="2088028"/>
            <a:ext cx="0" cy="2782146"/>
          </a:xfrm>
          <a:prstGeom prst="straightConnector1">
            <a:avLst/>
          </a:prstGeom>
          <a:noFill/>
          <a:ln w="57150" cap="flat" cmpd="sng">
            <a:solidFill>
              <a:schemeClr val="lt1"/>
            </a:solidFill>
            <a:prstDash val="solid"/>
            <a:miter lim="800000"/>
            <a:headEnd type="none" w="sm" len="sm"/>
            <a:tailEnd type="none" w="sm" len="sm"/>
          </a:ln>
        </p:spPr>
      </p:cxnSp>
      <p:sp>
        <p:nvSpPr>
          <p:cNvPr id="151" name="Google Shape;151;p25"/>
          <p:cNvSpPr txBox="1">
            <a:spLocks noGrp="1"/>
          </p:cNvSpPr>
          <p:nvPr>
            <p:ph type="body" idx="1"/>
          </p:nvPr>
        </p:nvSpPr>
        <p:spPr>
          <a:xfrm>
            <a:off x="1161893" y="3657600"/>
            <a:ext cx="3972339" cy="4572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3_Vide">
  <p:cSld name="3_Vide">
    <p:spTree>
      <p:nvGrpSpPr>
        <p:cNvPr id="1" name="Shape 152"/>
        <p:cNvGrpSpPr/>
        <p:nvPr/>
      </p:nvGrpSpPr>
      <p:grpSpPr>
        <a:xfrm>
          <a:off x="0" y="0"/>
          <a:ext cx="0" cy="0"/>
          <a:chOff x="0" y="0"/>
          <a:chExt cx="0" cy="0"/>
        </a:xfrm>
      </p:grpSpPr>
      <p:sp>
        <p:nvSpPr>
          <p:cNvPr id="153" name="Google Shape;153;p26"/>
          <p:cNvSpPr/>
          <p:nvPr/>
        </p:nvSpPr>
        <p:spPr>
          <a:xfrm>
            <a:off x="1" y="0"/>
            <a:ext cx="6096000" cy="6858000"/>
          </a:xfrm>
          <a:prstGeom prst="rect">
            <a:avLst/>
          </a:prstGeom>
          <a:solidFill>
            <a:srgbClr val="7503A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4" name="Google Shape;154;p26"/>
          <p:cNvSpPr txBox="1">
            <a:spLocks noGrp="1"/>
          </p:cNvSpPr>
          <p:nvPr>
            <p:ph type="title"/>
          </p:nvPr>
        </p:nvSpPr>
        <p:spPr>
          <a:xfrm>
            <a:off x="1161890" y="2236308"/>
            <a:ext cx="3972339"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000"/>
              <a:buFont typeface="Arial"/>
              <a:buNone/>
              <a:defRPr sz="400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5" name="Google Shape;155;p26"/>
          <p:cNvSpPr txBox="1">
            <a:spLocks noGrp="1"/>
          </p:cNvSpPr>
          <p:nvPr>
            <p:ph type="body" idx="1"/>
          </p:nvPr>
        </p:nvSpPr>
        <p:spPr>
          <a:xfrm>
            <a:off x="1161893" y="3657600"/>
            <a:ext cx="3972339" cy="4572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p26"/>
          <p:cNvSpPr>
            <a:spLocks noGrp="1"/>
          </p:cNvSpPr>
          <p:nvPr>
            <p:ph type="pic" idx="2"/>
          </p:nvPr>
        </p:nvSpPr>
        <p:spPr>
          <a:xfrm>
            <a:off x="6096000" y="0"/>
            <a:ext cx="6096000" cy="6858000"/>
          </a:xfrm>
          <a:prstGeom prst="rect">
            <a:avLst/>
          </a:prstGeom>
          <a:noFill/>
          <a:ln>
            <a:no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entered 1 Line Title" type="tx">
  <p:cSld name="TITLE_AND_BODY">
    <p:spTree>
      <p:nvGrpSpPr>
        <p:cNvPr id="1" name="Shape 157"/>
        <p:cNvGrpSpPr/>
        <p:nvPr/>
      </p:nvGrpSpPr>
      <p:grpSpPr>
        <a:xfrm>
          <a:off x="0" y="0"/>
          <a:ext cx="0" cy="0"/>
          <a:chOff x="0" y="0"/>
          <a:chExt cx="0" cy="0"/>
        </a:xfrm>
      </p:grpSpPr>
      <p:sp>
        <p:nvSpPr>
          <p:cNvPr id="158" name="Google Shape;158;p27"/>
          <p:cNvSpPr txBox="1">
            <a:spLocks noGrp="1"/>
          </p:cNvSpPr>
          <p:nvPr>
            <p:ph type="title"/>
          </p:nvPr>
        </p:nvSpPr>
        <p:spPr>
          <a:xfrm>
            <a:off x="647700" y="447675"/>
            <a:ext cx="10896300" cy="571500"/>
          </a:xfrm>
          <a:prstGeom prst="rect">
            <a:avLst/>
          </a:prstGeom>
          <a:noFill/>
          <a:ln>
            <a:noFill/>
          </a:ln>
        </p:spPr>
        <p:txBody>
          <a:bodyPr spcFirstLastPara="1" wrap="square" lIns="121900" tIns="60925" rIns="121900" bIns="60925" anchor="ctr" anchorCtr="0">
            <a:normAutofit/>
          </a:bodyPr>
          <a:lstStyle>
            <a:lvl1pPr lvl="0" algn="ctr" rtl="0">
              <a:lnSpc>
                <a:spcPct val="168777"/>
              </a:lnSpc>
              <a:spcBef>
                <a:spcPts val="200"/>
              </a:spcBef>
              <a:spcAft>
                <a:spcPts val="0"/>
              </a:spcAft>
              <a:buClr>
                <a:schemeClr val="dk1"/>
              </a:buClr>
              <a:buSzPts val="2400"/>
              <a:buNone/>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159" name="Google Shape;159;p27"/>
          <p:cNvSpPr txBox="1">
            <a:spLocks noGrp="1"/>
          </p:cNvSpPr>
          <p:nvPr>
            <p:ph type="body" idx="1"/>
          </p:nvPr>
        </p:nvSpPr>
        <p:spPr>
          <a:xfrm>
            <a:off x="647700" y="952500"/>
            <a:ext cx="10896300" cy="762000"/>
          </a:xfrm>
          <a:prstGeom prst="rect">
            <a:avLst/>
          </a:prstGeom>
          <a:noFill/>
          <a:ln>
            <a:noFill/>
          </a:ln>
        </p:spPr>
        <p:txBody>
          <a:bodyPr spcFirstLastPara="1" wrap="square" lIns="121900" tIns="60925" rIns="121900" bIns="60925" anchor="t" anchorCtr="0">
            <a:normAutofit/>
          </a:bodyPr>
          <a:lstStyle>
            <a:lvl1pPr marL="457200" lvl="0" indent="-381000" algn="ctr" rtl="0">
              <a:lnSpc>
                <a:spcPct val="100000"/>
              </a:lnSpc>
              <a:spcBef>
                <a:spcPts val="500"/>
              </a:spcBef>
              <a:spcAft>
                <a:spcPts val="0"/>
              </a:spcAft>
              <a:buClr>
                <a:schemeClr val="dk1"/>
              </a:buClr>
              <a:buSzPts val="2400"/>
              <a:buChar char="•"/>
              <a:defRPr/>
            </a:lvl1pPr>
            <a:lvl2pPr marL="914400" lvl="1" indent="-228600" algn="l" rtl="0">
              <a:lnSpc>
                <a:spcPct val="100000"/>
              </a:lnSpc>
              <a:spcBef>
                <a:spcPts val="500"/>
              </a:spcBef>
              <a:spcAft>
                <a:spcPts val="0"/>
              </a:spcAft>
              <a:buClr>
                <a:schemeClr val="dk1"/>
              </a:buClr>
              <a:buSzPts val="2400"/>
              <a:buNone/>
              <a:defRPr sz="2400" b="1"/>
            </a:lvl2pPr>
            <a:lvl3pPr marL="1371600" lvl="2" indent="-228600" algn="l" rtl="0">
              <a:lnSpc>
                <a:spcPct val="100000"/>
              </a:lnSpc>
              <a:spcBef>
                <a:spcPts val="500"/>
              </a:spcBef>
              <a:spcAft>
                <a:spcPts val="0"/>
              </a:spcAft>
              <a:buClr>
                <a:schemeClr val="dk1"/>
              </a:buClr>
              <a:buSzPts val="2300"/>
              <a:buNone/>
              <a:defRPr sz="2300" b="1"/>
            </a:lvl3pPr>
            <a:lvl4pPr marL="1828800" lvl="3" indent="-228600" algn="l" rtl="0">
              <a:lnSpc>
                <a:spcPct val="100000"/>
              </a:lnSpc>
              <a:spcBef>
                <a:spcPts val="400"/>
              </a:spcBef>
              <a:spcAft>
                <a:spcPts val="0"/>
              </a:spcAft>
              <a:buClr>
                <a:schemeClr val="dk1"/>
              </a:buClr>
              <a:buSzPts val="2000"/>
              <a:buNone/>
              <a:defRPr sz="2000" b="1"/>
            </a:lvl4pPr>
            <a:lvl5pPr marL="2286000" lvl="4" indent="-228600" algn="l" rtl="0">
              <a:lnSpc>
                <a:spcPct val="100000"/>
              </a:lnSpc>
              <a:spcBef>
                <a:spcPts val="500"/>
              </a:spcBef>
              <a:spcAft>
                <a:spcPts val="0"/>
              </a:spcAft>
              <a:buClr>
                <a:schemeClr val="dk1"/>
              </a:buClr>
              <a:buSzPts val="2700"/>
              <a:buNone/>
              <a:defRPr b="1"/>
            </a:lvl5pPr>
            <a:lvl6pPr marL="2743200" lvl="5" indent="-381000" algn="l" rtl="0">
              <a:lnSpc>
                <a:spcPct val="100000"/>
              </a:lnSpc>
              <a:spcBef>
                <a:spcPts val="500"/>
              </a:spcBef>
              <a:spcAft>
                <a:spcPts val="0"/>
              </a:spcAft>
              <a:buClr>
                <a:schemeClr val="dk1"/>
              </a:buClr>
              <a:buSzPts val="2400"/>
              <a:buChar char="•"/>
              <a:defRPr/>
            </a:lvl6pPr>
            <a:lvl7pPr marL="3200400" lvl="6" indent="-381000" algn="l" rtl="0">
              <a:lnSpc>
                <a:spcPct val="100000"/>
              </a:lnSpc>
              <a:spcBef>
                <a:spcPts val="500"/>
              </a:spcBef>
              <a:spcAft>
                <a:spcPts val="0"/>
              </a:spcAft>
              <a:buClr>
                <a:schemeClr val="dk1"/>
              </a:buClr>
              <a:buSzPts val="2400"/>
              <a:buChar char="•"/>
              <a:defRPr/>
            </a:lvl7pPr>
            <a:lvl8pPr marL="3657600" lvl="7" indent="-381000" algn="l" rtl="0">
              <a:lnSpc>
                <a:spcPct val="100000"/>
              </a:lnSpc>
              <a:spcBef>
                <a:spcPts val="500"/>
              </a:spcBef>
              <a:spcAft>
                <a:spcPts val="0"/>
              </a:spcAft>
              <a:buClr>
                <a:schemeClr val="dk1"/>
              </a:buClr>
              <a:buSzPts val="2400"/>
              <a:buChar char="•"/>
              <a:defRPr/>
            </a:lvl8pPr>
            <a:lvl9pPr marL="4114800" lvl="8" indent="-381000" algn="l" rtl="0">
              <a:lnSpc>
                <a:spcPct val="100000"/>
              </a:lnSpc>
              <a:spcBef>
                <a:spcPts val="500"/>
              </a:spcBef>
              <a:spcAft>
                <a:spcPts val="0"/>
              </a:spcAft>
              <a:buClr>
                <a:schemeClr val="dk1"/>
              </a:buClr>
              <a:buSzPts val="2400"/>
              <a:buChar char="•"/>
              <a:defRPr/>
            </a:lvl9pPr>
          </a:lstStyle>
          <a:p>
            <a:endParaRPr/>
          </a:p>
        </p:txBody>
      </p:sp>
      <p:sp>
        <p:nvSpPr>
          <p:cNvPr id="160" name="Google Shape;160;p27"/>
          <p:cNvSpPr txBox="1">
            <a:spLocks noGrp="1"/>
          </p:cNvSpPr>
          <p:nvPr>
            <p:ph type="sldNum" idx="12"/>
          </p:nvPr>
        </p:nvSpPr>
        <p:spPr>
          <a:xfrm>
            <a:off x="8737600" y="6356351"/>
            <a:ext cx="2844900" cy="365100"/>
          </a:xfrm>
          <a:prstGeom prst="rect">
            <a:avLst/>
          </a:prstGeom>
          <a:noFill/>
          <a:ln>
            <a:noFill/>
          </a:ln>
        </p:spPr>
        <p:txBody>
          <a:bodyPr spcFirstLastPara="1" wrap="square" lIns="121900" tIns="60925" rIns="121900" bIns="60925" anchor="ctr" anchorCtr="0">
            <a:noAutofit/>
          </a:bodyPr>
          <a:lstStyle>
            <a:lvl1pPr marL="0" marR="0" lvl="0"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3_Titre et contenu">
  <p:cSld name="3_Titre et contenu">
    <p:spTree>
      <p:nvGrpSpPr>
        <p:cNvPr id="1" name="Shape 28"/>
        <p:cNvGrpSpPr/>
        <p:nvPr/>
      </p:nvGrpSpPr>
      <p:grpSpPr>
        <a:xfrm>
          <a:off x="0" y="0"/>
          <a:ext cx="0" cy="0"/>
          <a:chOff x="0" y="0"/>
          <a:chExt cx="0" cy="0"/>
        </a:xfrm>
      </p:grpSpPr>
      <p:sp>
        <p:nvSpPr>
          <p:cNvPr id="29" name="Google Shape;29;p4"/>
          <p:cNvSpPr txBox="1">
            <a:spLocks noGrp="1"/>
          </p:cNvSpPr>
          <p:nvPr>
            <p:ph type="title"/>
          </p:nvPr>
        </p:nvSpPr>
        <p:spPr>
          <a:xfrm>
            <a:off x="642133" y="461805"/>
            <a:ext cx="8669867" cy="13255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7503A6"/>
              </a:buClr>
              <a:buSzPts val="4000"/>
              <a:buFont typeface="Arial"/>
              <a:buNone/>
              <a:defRPr sz="4000" b="1">
                <a:solidFill>
                  <a:srgbClr val="7503A6"/>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4"/>
          <p:cNvSpPr txBox="1">
            <a:spLocks noGrp="1"/>
          </p:cNvSpPr>
          <p:nvPr>
            <p:ph type="body" idx="1"/>
          </p:nvPr>
        </p:nvSpPr>
        <p:spPr>
          <a:xfrm>
            <a:off x="641351" y="1978028"/>
            <a:ext cx="11127316" cy="45513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600"/>
              <a:buNone/>
              <a:defRPr sz="1600"/>
            </a:lvl3pPr>
            <a:lvl4pPr marL="1828800" lvl="3" indent="-228600" algn="l">
              <a:lnSpc>
                <a:spcPct val="90000"/>
              </a:lnSpc>
              <a:spcBef>
                <a:spcPts val="500"/>
              </a:spcBef>
              <a:spcAft>
                <a:spcPts val="0"/>
              </a:spcAft>
              <a:buClr>
                <a:schemeClr val="dk1"/>
              </a:buClr>
              <a:buSzPts val="1600"/>
              <a:buNone/>
              <a:defRPr sz="1600"/>
            </a:lvl4pPr>
            <a:lvl5pPr marL="2286000" lvl="4" indent="-228600" algn="l">
              <a:lnSpc>
                <a:spcPct val="90000"/>
              </a:lnSpc>
              <a:spcBef>
                <a:spcPts val="500"/>
              </a:spcBef>
              <a:spcAft>
                <a:spcPts val="0"/>
              </a:spcAft>
              <a:buClr>
                <a:schemeClr val="dk1"/>
              </a:buClr>
              <a:buSzPts val="1600"/>
              <a:buNone/>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4"/>
          <p:cNvSpPr/>
          <p:nvPr/>
        </p:nvSpPr>
        <p:spPr>
          <a:xfrm>
            <a:off x="11159272" y="3086448"/>
            <a:ext cx="4440392" cy="4320000"/>
          </a:xfrm>
          <a:prstGeom prst="ellipse">
            <a:avLst/>
          </a:prstGeom>
          <a:solidFill>
            <a:srgbClr val="3F7E4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 name="Google Shape;32;p4"/>
          <p:cNvSpPr/>
          <p:nvPr/>
        </p:nvSpPr>
        <p:spPr>
          <a:xfrm>
            <a:off x="-2532888" y="5058000"/>
            <a:ext cx="3823276" cy="3600000"/>
          </a:xfrm>
          <a:prstGeom prst="ellipse">
            <a:avLst/>
          </a:prstGeom>
          <a:solidFill>
            <a:srgbClr val="F2CB0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3" name="Google Shape;33;p4"/>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702946" y="337697"/>
            <a:ext cx="1156394" cy="1325563"/>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re et contenu">
  <p:cSld name="2_Titre et contenu">
    <p:spTree>
      <p:nvGrpSpPr>
        <p:cNvPr id="1" name="Shape 34"/>
        <p:cNvGrpSpPr/>
        <p:nvPr/>
      </p:nvGrpSpPr>
      <p:grpSpPr>
        <a:xfrm>
          <a:off x="0" y="0"/>
          <a:ext cx="0" cy="0"/>
          <a:chOff x="0" y="0"/>
          <a:chExt cx="0" cy="0"/>
        </a:xfrm>
      </p:grpSpPr>
      <p:sp>
        <p:nvSpPr>
          <p:cNvPr id="35" name="Google Shape;35;p5"/>
          <p:cNvSpPr txBox="1">
            <a:spLocks noGrp="1"/>
          </p:cNvSpPr>
          <p:nvPr>
            <p:ph type="title"/>
          </p:nvPr>
        </p:nvSpPr>
        <p:spPr>
          <a:xfrm>
            <a:off x="642133" y="461805"/>
            <a:ext cx="8669867" cy="13255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7503A6"/>
              </a:buClr>
              <a:buSzPts val="4000"/>
              <a:buFont typeface="Arial"/>
              <a:buNone/>
              <a:defRPr sz="4000" b="1">
                <a:solidFill>
                  <a:srgbClr val="7503A6"/>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6" name="Google Shape;36;p5"/>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702946" y="337697"/>
            <a:ext cx="1156394" cy="1325563"/>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Vide">
  <p:cSld name="1_Vide">
    <p:spTree>
      <p:nvGrpSpPr>
        <p:cNvPr id="1" name="Shape 37"/>
        <p:cNvGrpSpPr/>
        <p:nvPr/>
      </p:nvGrpSpPr>
      <p:grpSpPr>
        <a:xfrm>
          <a:off x="0" y="0"/>
          <a:ext cx="0" cy="0"/>
          <a:chOff x="0" y="0"/>
          <a:chExt cx="0" cy="0"/>
        </a:xfrm>
      </p:grpSpPr>
      <p:sp>
        <p:nvSpPr>
          <p:cNvPr id="38" name="Google Shape;38;p6"/>
          <p:cNvSpPr/>
          <p:nvPr/>
        </p:nvSpPr>
        <p:spPr>
          <a:xfrm>
            <a:off x="1" y="0"/>
            <a:ext cx="6096000" cy="6858000"/>
          </a:xfrm>
          <a:prstGeom prst="rect">
            <a:avLst/>
          </a:prstGeom>
          <a:solidFill>
            <a:srgbClr val="7503A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 name="Google Shape;39;p6"/>
          <p:cNvSpPr txBox="1">
            <a:spLocks noGrp="1"/>
          </p:cNvSpPr>
          <p:nvPr>
            <p:ph type="title"/>
          </p:nvPr>
        </p:nvSpPr>
        <p:spPr>
          <a:xfrm>
            <a:off x="1161890" y="2236308"/>
            <a:ext cx="3972339"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000"/>
              <a:buFont typeface="Arial"/>
              <a:buNone/>
              <a:defRPr sz="400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40" name="Google Shape;40;p6"/>
          <p:cNvCxnSpPr/>
          <p:nvPr/>
        </p:nvCxnSpPr>
        <p:spPr>
          <a:xfrm>
            <a:off x="908804" y="2088028"/>
            <a:ext cx="0" cy="2782146"/>
          </a:xfrm>
          <a:prstGeom prst="straightConnector1">
            <a:avLst/>
          </a:prstGeom>
          <a:noFill/>
          <a:ln w="57150" cap="flat" cmpd="sng">
            <a:solidFill>
              <a:schemeClr val="lt1"/>
            </a:solidFill>
            <a:prstDash val="solid"/>
            <a:miter lim="800000"/>
            <a:headEnd type="none" w="sm" len="sm"/>
            <a:tailEnd type="none" w="sm" len="sm"/>
          </a:ln>
        </p:spPr>
      </p:cxnSp>
      <p:sp>
        <p:nvSpPr>
          <p:cNvPr id="41" name="Google Shape;41;p6"/>
          <p:cNvSpPr txBox="1">
            <a:spLocks noGrp="1"/>
          </p:cNvSpPr>
          <p:nvPr>
            <p:ph type="body" idx="1"/>
          </p:nvPr>
        </p:nvSpPr>
        <p:spPr>
          <a:xfrm>
            <a:off x="1161893" y="3657600"/>
            <a:ext cx="3972339" cy="4572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6"/>
          <p:cNvSpPr>
            <a:spLocks noGrp="1"/>
          </p:cNvSpPr>
          <p:nvPr>
            <p:ph type="pic" idx="2"/>
          </p:nvPr>
        </p:nvSpPr>
        <p:spPr>
          <a:xfrm>
            <a:off x="6096000" y="0"/>
            <a:ext cx="6096000" cy="6858000"/>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_Vide">
  <p:cSld name="2_Vide">
    <p:spTree>
      <p:nvGrpSpPr>
        <p:cNvPr id="1" name="Shape 43"/>
        <p:cNvGrpSpPr/>
        <p:nvPr/>
      </p:nvGrpSpPr>
      <p:grpSpPr>
        <a:xfrm>
          <a:off x="0" y="0"/>
          <a:ext cx="0" cy="0"/>
          <a:chOff x="0" y="0"/>
          <a:chExt cx="0" cy="0"/>
        </a:xfrm>
      </p:grpSpPr>
      <p:sp>
        <p:nvSpPr>
          <p:cNvPr id="44" name="Google Shape;44;p7"/>
          <p:cNvSpPr/>
          <p:nvPr/>
        </p:nvSpPr>
        <p:spPr>
          <a:xfrm>
            <a:off x="0" y="0"/>
            <a:ext cx="7540487" cy="6858000"/>
          </a:xfrm>
          <a:prstGeom prst="rect">
            <a:avLst/>
          </a:prstGeom>
          <a:solidFill>
            <a:srgbClr val="7503A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 name="Google Shape;45;p7"/>
          <p:cNvSpPr/>
          <p:nvPr/>
        </p:nvSpPr>
        <p:spPr>
          <a:xfrm>
            <a:off x="5645220" y="-596347"/>
            <a:ext cx="4066952" cy="3673270"/>
          </a:xfrm>
          <a:prstGeom prst="ellipse">
            <a:avLst/>
          </a:prstGeom>
          <a:solidFill>
            <a:srgbClr val="3F7E4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 name="Google Shape;46;p7"/>
          <p:cNvSpPr/>
          <p:nvPr/>
        </p:nvSpPr>
        <p:spPr>
          <a:xfrm>
            <a:off x="7068701" y="1876272"/>
            <a:ext cx="5123299" cy="4826448"/>
          </a:xfrm>
          <a:prstGeom prst="ellipse">
            <a:avLst/>
          </a:prstGeom>
          <a:solidFill>
            <a:srgbClr val="F2CB0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 name="Google Shape;47;p7"/>
          <p:cNvSpPr txBox="1">
            <a:spLocks noGrp="1"/>
          </p:cNvSpPr>
          <p:nvPr>
            <p:ph type="title"/>
          </p:nvPr>
        </p:nvSpPr>
        <p:spPr>
          <a:xfrm>
            <a:off x="1161890" y="2236308"/>
            <a:ext cx="3972339"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000"/>
              <a:buFont typeface="Arial"/>
              <a:buNone/>
              <a:defRPr sz="400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7"/>
          <p:cNvSpPr txBox="1">
            <a:spLocks noGrp="1"/>
          </p:cNvSpPr>
          <p:nvPr>
            <p:ph type="body" idx="1"/>
          </p:nvPr>
        </p:nvSpPr>
        <p:spPr>
          <a:xfrm>
            <a:off x="1161893" y="3657600"/>
            <a:ext cx="3972339" cy="4572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4_Vide">
  <p:cSld name="4_Vide">
    <p:spTree>
      <p:nvGrpSpPr>
        <p:cNvPr id="1" name="Shape 49"/>
        <p:cNvGrpSpPr/>
        <p:nvPr/>
      </p:nvGrpSpPr>
      <p:grpSpPr>
        <a:xfrm>
          <a:off x="0" y="0"/>
          <a:ext cx="0" cy="0"/>
          <a:chOff x="0" y="0"/>
          <a:chExt cx="0" cy="0"/>
        </a:xfrm>
      </p:grpSpPr>
      <p:sp>
        <p:nvSpPr>
          <p:cNvPr id="50" name="Google Shape;50;p8"/>
          <p:cNvSpPr/>
          <p:nvPr/>
        </p:nvSpPr>
        <p:spPr>
          <a:xfrm>
            <a:off x="4" y="3"/>
            <a:ext cx="12191998" cy="3002507"/>
          </a:xfrm>
          <a:prstGeom prst="rect">
            <a:avLst/>
          </a:prstGeom>
          <a:solidFill>
            <a:srgbClr val="7503A6"/>
          </a:solidFill>
          <a:ln w="38100" cap="flat" cmpd="sng">
            <a:solidFill>
              <a:srgbClr val="7503A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 name="Google Shape;51;p8"/>
          <p:cNvSpPr txBox="1">
            <a:spLocks noGrp="1"/>
          </p:cNvSpPr>
          <p:nvPr>
            <p:ph type="title"/>
          </p:nvPr>
        </p:nvSpPr>
        <p:spPr>
          <a:xfrm>
            <a:off x="816145" y="625870"/>
            <a:ext cx="10320431"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000"/>
              <a:buFont typeface="Arial"/>
              <a:buNone/>
              <a:defRPr sz="400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8"/>
          <p:cNvSpPr txBox="1">
            <a:spLocks noGrp="1"/>
          </p:cNvSpPr>
          <p:nvPr>
            <p:ph type="body" idx="1"/>
          </p:nvPr>
        </p:nvSpPr>
        <p:spPr>
          <a:xfrm>
            <a:off x="816146" y="2047162"/>
            <a:ext cx="10320431" cy="4572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Diapositivo de Título" type="title">
  <p:cSld name="TITLE">
    <p:spTree>
      <p:nvGrpSpPr>
        <p:cNvPr id="1" name="Shape 53"/>
        <p:cNvGrpSpPr/>
        <p:nvPr/>
      </p:nvGrpSpPr>
      <p:grpSpPr>
        <a:xfrm>
          <a:off x="0" y="0"/>
          <a:ext cx="0" cy="0"/>
          <a:chOff x="0" y="0"/>
          <a:chExt cx="0" cy="0"/>
        </a:xfrm>
      </p:grpSpPr>
      <p:sp>
        <p:nvSpPr>
          <p:cNvPr id="54" name="Google Shape;54;p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6" name="Google Shape;56;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ítulo e Objeto" type="obj">
  <p:cSld name="OBJECT">
    <p:spTree>
      <p:nvGrpSpPr>
        <p:cNvPr id="1" name="Shape 59"/>
        <p:cNvGrpSpPr/>
        <p:nvPr/>
      </p:nvGrpSpPr>
      <p:grpSpPr>
        <a:xfrm>
          <a:off x="0" y="0"/>
          <a:ext cx="0" cy="0"/>
          <a:chOff x="0" y="0"/>
          <a:chExt cx="0" cy="0"/>
        </a:xfrm>
      </p:grpSpPr>
      <p:sp>
        <p:nvSpPr>
          <p:cNvPr id="60" name="Google Shape;60;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1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13.xml"/><Relationship Id="rId16" Type="http://schemas.openxmlformats.org/officeDocument/2006/relationships/image" Target="../media/image32.png"/><Relationship Id="rId1" Type="http://schemas.openxmlformats.org/officeDocument/2006/relationships/slideLayout" Target="../slideLayouts/slideLayout3.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50.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5.xml"/><Relationship Id="rId1" Type="http://schemas.openxmlformats.org/officeDocument/2006/relationships/slideLayout" Target="../slideLayouts/slideLayout14.xml"/><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image" Target="../media/image67.png"/><Relationship Id="rId5" Type="http://schemas.openxmlformats.org/officeDocument/2006/relationships/image" Target="../media/image66.jpeg"/><Relationship Id="rId4" Type="http://schemas.openxmlformats.org/officeDocument/2006/relationships/image" Target="../media/image65.jpeg"/></Relationships>
</file>

<file path=ppt/slides/_rels/slide39.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74.jpeg"/></Relationships>
</file>

<file path=ppt/slides/_rels/slide4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6.xml"/><Relationship Id="rId1" Type="http://schemas.openxmlformats.org/officeDocument/2006/relationships/slideLayout" Target="../slideLayouts/slideLayout14.xml"/><Relationship Id="rId4" Type="http://schemas.openxmlformats.org/officeDocument/2006/relationships/image" Target="../media/image77.png"/></Relationships>
</file>

<file path=ppt/slides/_rels/slide4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8.xml"/><Relationship Id="rId1" Type="http://schemas.openxmlformats.org/officeDocument/2006/relationships/slideLayout" Target="../slideLayouts/slideLayout4.xml"/><Relationship Id="rId5" Type="http://schemas.openxmlformats.org/officeDocument/2006/relationships/image" Target="../media/image81.png"/><Relationship Id="rId4" Type="http://schemas.openxmlformats.org/officeDocument/2006/relationships/image" Target="../media/image80.png"/></Relationships>
</file>

<file path=ppt/slides/_rels/slide4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0.xml"/><Relationship Id="rId1" Type="http://schemas.openxmlformats.org/officeDocument/2006/relationships/slideLayout" Target="../slideLayouts/slideLayout4.xml"/><Relationship Id="rId5" Type="http://schemas.openxmlformats.org/officeDocument/2006/relationships/image" Target="../media/image85.gif"/><Relationship Id="rId4" Type="http://schemas.openxmlformats.org/officeDocument/2006/relationships/image" Target="../media/image84.png"/></Relationships>
</file>

<file path=ppt/slides/_rels/slide5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4.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6.xml"/><Relationship Id="rId1" Type="http://schemas.openxmlformats.org/officeDocument/2006/relationships/slideLayout" Target="../slideLayouts/slideLayout4.xml"/><Relationship Id="rId4" Type="http://schemas.openxmlformats.org/officeDocument/2006/relationships/image" Target="../media/image92.png"/></Relationships>
</file>

<file path=ppt/slides/_rels/slide5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94.jpeg"/><Relationship Id="rId7" Type="http://schemas.openxmlformats.org/officeDocument/2006/relationships/image" Target="../media/image98.jpeg"/><Relationship Id="rId12" Type="http://schemas.openxmlformats.org/officeDocument/2006/relationships/image" Target="../media/image103.jpeg"/><Relationship Id="rId2" Type="http://schemas.openxmlformats.org/officeDocument/2006/relationships/notesSlide" Target="../notesSlides/notesSlide58.xml"/><Relationship Id="rId1" Type="http://schemas.openxmlformats.org/officeDocument/2006/relationships/slideLayout" Target="../slideLayouts/slideLayout4.xml"/><Relationship Id="rId6" Type="http://schemas.openxmlformats.org/officeDocument/2006/relationships/image" Target="../media/image97.jpeg"/><Relationship Id="rId11" Type="http://schemas.openxmlformats.org/officeDocument/2006/relationships/image" Target="../media/image102.jpeg"/><Relationship Id="rId5" Type="http://schemas.openxmlformats.org/officeDocument/2006/relationships/image" Target="../media/image96.jpeg"/><Relationship Id="rId10" Type="http://schemas.openxmlformats.org/officeDocument/2006/relationships/image" Target="../media/image101.jpeg"/><Relationship Id="rId4" Type="http://schemas.openxmlformats.org/officeDocument/2006/relationships/image" Target="../media/image95.jpeg"/><Relationship Id="rId9" Type="http://schemas.openxmlformats.org/officeDocument/2006/relationships/image" Target="../media/image100.jpeg"/></Relationships>
</file>

<file path=ppt/slides/_rels/slide59.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image" Target="../media/image104.jpeg"/><Relationship Id="rId7" Type="http://schemas.openxmlformats.org/officeDocument/2006/relationships/image" Target="../media/image108.jpeg"/><Relationship Id="rId2" Type="http://schemas.openxmlformats.org/officeDocument/2006/relationships/notesSlide" Target="../notesSlides/notesSlide59.xml"/><Relationship Id="rId1" Type="http://schemas.openxmlformats.org/officeDocument/2006/relationships/slideLayout" Target="../slideLayouts/slideLayout4.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jpeg"/><Relationship Id="rId9" Type="http://schemas.openxmlformats.org/officeDocument/2006/relationships/image" Target="../media/image110.gi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1.xml"/><Relationship Id="rId1" Type="http://schemas.openxmlformats.org/officeDocument/2006/relationships/slideLayout" Target="../slideLayouts/slideLayout4.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6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63.xml"/><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image" Target="../media/image118.png"/><Relationship Id="rId7" Type="http://schemas.openxmlformats.org/officeDocument/2006/relationships/image" Target="../media/image122.png"/><Relationship Id="rId2" Type="http://schemas.openxmlformats.org/officeDocument/2006/relationships/notesSlide" Target="../notesSlides/notesSlide65.xml"/><Relationship Id="rId1" Type="http://schemas.openxmlformats.org/officeDocument/2006/relationships/slideLayout" Target="../slideLayouts/slideLayout4.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6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66.xml"/><Relationship Id="rId1" Type="http://schemas.openxmlformats.org/officeDocument/2006/relationships/slideLayout" Target="../slideLayouts/slideLayout4.xml"/><Relationship Id="rId5" Type="http://schemas.openxmlformats.org/officeDocument/2006/relationships/image" Target="../media/image120.png"/><Relationship Id="rId4" Type="http://schemas.openxmlformats.org/officeDocument/2006/relationships/image" Target="../media/image124.png"/></Relationships>
</file>

<file path=ppt/slides/_rels/slide67.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67.xml"/><Relationship Id="rId1" Type="http://schemas.openxmlformats.org/officeDocument/2006/relationships/slideLayout" Target="../slideLayouts/slideLayout4.xml"/><Relationship Id="rId4" Type="http://schemas.openxmlformats.org/officeDocument/2006/relationships/image" Target="../media/image124.png"/></Relationships>
</file>

<file path=ppt/slides/_rels/slide68.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68.xml"/><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29.png"/><Relationship Id="rId7" Type="http://schemas.openxmlformats.org/officeDocument/2006/relationships/image" Target="../media/image133.png"/><Relationship Id="rId2" Type="http://schemas.openxmlformats.org/officeDocument/2006/relationships/notesSlide" Target="../notesSlides/notesSlide71.xml"/><Relationship Id="rId1" Type="http://schemas.openxmlformats.org/officeDocument/2006/relationships/slideLayout" Target="../slideLayouts/slideLayout4.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 Id="rId9" Type="http://schemas.openxmlformats.org/officeDocument/2006/relationships/image" Target="../media/image135.png"/></Relationships>
</file>

<file path=ppt/slides/_rels/slide72.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72.xml"/><Relationship Id="rId1" Type="http://schemas.openxmlformats.org/officeDocument/2006/relationships/slideLayout" Target="../slideLayouts/slideLayout4.xml"/><Relationship Id="rId4" Type="http://schemas.openxmlformats.org/officeDocument/2006/relationships/image" Target="../media/image137.jpeg"/></Relationships>
</file>

<file path=ppt/slides/_rels/slide7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73.xml"/><Relationship Id="rId1" Type="http://schemas.openxmlformats.org/officeDocument/2006/relationships/slideLayout" Target="../slideLayouts/slideLayout4.xml"/><Relationship Id="rId4" Type="http://schemas.openxmlformats.org/officeDocument/2006/relationships/image" Target="../media/image139.png"/></Relationships>
</file>

<file path=ppt/slides/_rels/slide74.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140.png"/><Relationship Id="rId7" Type="http://schemas.openxmlformats.org/officeDocument/2006/relationships/image" Target="../media/image144.png"/><Relationship Id="rId2" Type="http://schemas.openxmlformats.org/officeDocument/2006/relationships/notesSlide" Target="../notesSlides/notesSlide74.xml"/><Relationship Id="rId1" Type="http://schemas.openxmlformats.org/officeDocument/2006/relationships/slideLayout" Target="../slideLayouts/slideLayout4.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 Id="rId9" Type="http://schemas.openxmlformats.org/officeDocument/2006/relationships/image" Target="../media/image146.png"/></Relationships>
</file>

<file path=ppt/slides/_rels/slide7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76.xml"/><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77.xml"/><Relationship Id="rId1" Type="http://schemas.openxmlformats.org/officeDocument/2006/relationships/slideLayout" Target="../slideLayouts/slideLayout4.xml"/><Relationship Id="rId5" Type="http://schemas.openxmlformats.org/officeDocument/2006/relationships/image" Target="../media/image151.jpeg"/><Relationship Id="rId4" Type="http://schemas.openxmlformats.org/officeDocument/2006/relationships/image" Target="../media/image150.jpeg"/></Relationships>
</file>

<file path=ppt/slides/_rels/slide78.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79.xml"/><Relationship Id="rId1" Type="http://schemas.openxmlformats.org/officeDocument/2006/relationships/slideLayout" Target="../slideLayouts/slideLayout4.xml"/><Relationship Id="rId5" Type="http://schemas.openxmlformats.org/officeDocument/2006/relationships/image" Target="../media/image155.gif"/><Relationship Id="rId4" Type="http://schemas.openxmlformats.org/officeDocument/2006/relationships/image" Target="../media/image154.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80.xml"/><Relationship Id="rId1" Type="http://schemas.openxmlformats.org/officeDocument/2006/relationships/slideLayout" Target="../slideLayouts/slideLayout4.xml"/><Relationship Id="rId5" Type="http://schemas.openxmlformats.org/officeDocument/2006/relationships/image" Target="../media/image158.jpeg"/><Relationship Id="rId4" Type="http://schemas.openxmlformats.org/officeDocument/2006/relationships/image" Target="../media/image157.jpeg"/></Relationships>
</file>

<file path=ppt/slides/_rels/slide81.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81.xml"/><Relationship Id="rId1" Type="http://schemas.openxmlformats.org/officeDocument/2006/relationships/slideLayout" Target="../slideLayouts/slideLayout4.xml"/><Relationship Id="rId4" Type="http://schemas.openxmlformats.org/officeDocument/2006/relationships/image" Target="../media/image160.jpeg"/></Relationships>
</file>

<file path=ppt/slides/_rels/slide82.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83.xml"/><Relationship Id="rId1" Type="http://schemas.openxmlformats.org/officeDocument/2006/relationships/slideLayout" Target="../slideLayouts/slideLayout4.xml"/><Relationship Id="rId4" Type="http://schemas.openxmlformats.org/officeDocument/2006/relationships/image" Target="../media/image163.jpeg"/></Relationships>
</file>

<file path=ppt/slides/_rels/slide84.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84.xml"/><Relationship Id="rId1" Type="http://schemas.openxmlformats.org/officeDocument/2006/relationships/slideLayout" Target="../slideLayouts/slideLayout4.xml"/><Relationship Id="rId4" Type="http://schemas.openxmlformats.org/officeDocument/2006/relationships/image" Target="../media/image165.jpeg"/></Relationships>
</file>

<file path=ppt/slides/_rels/slide85.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85.xml"/><Relationship Id="rId1" Type="http://schemas.openxmlformats.org/officeDocument/2006/relationships/slideLayout" Target="../slideLayouts/slideLayout4.xml"/><Relationship Id="rId6" Type="http://schemas.openxmlformats.org/officeDocument/2006/relationships/image" Target="../media/image169.png"/><Relationship Id="rId5" Type="http://schemas.openxmlformats.org/officeDocument/2006/relationships/image" Target="../media/image168.jpeg"/><Relationship Id="rId4" Type="http://schemas.openxmlformats.org/officeDocument/2006/relationships/image" Target="../media/image167.jpeg"/></Relationships>
</file>

<file path=ppt/slides/_rels/slide86.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172.jpeg"/><Relationship Id="rId7" Type="http://schemas.openxmlformats.org/officeDocument/2006/relationships/image" Target="../media/image176.jpeg"/><Relationship Id="rId2" Type="http://schemas.openxmlformats.org/officeDocument/2006/relationships/notesSlide" Target="../notesSlides/notesSlide88.xml"/><Relationship Id="rId1" Type="http://schemas.openxmlformats.org/officeDocument/2006/relationships/slideLayout" Target="../slideLayouts/slideLayout4.xml"/><Relationship Id="rId6" Type="http://schemas.openxmlformats.org/officeDocument/2006/relationships/image" Target="../media/image175.jpeg"/><Relationship Id="rId5" Type="http://schemas.openxmlformats.org/officeDocument/2006/relationships/image" Target="../media/image174.jpeg"/><Relationship Id="rId4" Type="http://schemas.openxmlformats.org/officeDocument/2006/relationships/image" Target="../media/image173.jp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40"/>
          <p:cNvSpPr txBox="1">
            <a:spLocks noGrp="1"/>
          </p:cNvSpPr>
          <p:nvPr>
            <p:ph type="title"/>
          </p:nvPr>
        </p:nvSpPr>
        <p:spPr>
          <a:xfrm>
            <a:off x="739447" y="2103437"/>
            <a:ext cx="5805044"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7503A6"/>
              </a:buClr>
              <a:buSzPts val="4400"/>
              <a:buFont typeface="Arial"/>
              <a:buNone/>
            </a:pPr>
            <a:r>
              <a:rPr lang="fr-FR" sz="4000" dirty="0" err="1">
                <a:latin typeface="Posterama" panose="020B0504020200020000" pitchFamily="34" charset="0"/>
                <a:cs typeface="Posterama" panose="020B0504020200020000" pitchFamily="34" charset="0"/>
              </a:rPr>
              <a:t>Fetele</a:t>
            </a:r>
            <a:r>
              <a:rPr lang="fr-FR" sz="4000" dirty="0">
                <a:latin typeface="Posterama" panose="020B0504020200020000" pitchFamily="34" charset="0"/>
                <a:cs typeface="Posterama" panose="020B0504020200020000" pitchFamily="34" charset="0"/>
              </a:rPr>
              <a:t> si </a:t>
            </a:r>
            <a:r>
              <a:rPr lang="fr-FR" sz="4000" dirty="0" err="1">
                <a:latin typeface="Posterama" panose="020B0504020200020000" pitchFamily="34" charset="0"/>
                <a:cs typeface="Posterama" panose="020B0504020200020000" pitchFamily="34" charset="0"/>
              </a:rPr>
              <a:t>femeile</a:t>
            </a:r>
            <a:r>
              <a:rPr lang="fr-FR" sz="4000" dirty="0">
                <a:latin typeface="Posterama" panose="020B0504020200020000" pitchFamily="34" charset="0"/>
                <a:cs typeface="Posterama" panose="020B0504020200020000" pitchFamily="34" charset="0"/>
              </a:rPr>
              <a:t> se </a:t>
            </a:r>
            <a:r>
              <a:rPr lang="fr-FR" sz="4000" dirty="0" err="1">
                <a:latin typeface="Posterama" panose="020B0504020200020000" pitchFamily="34" charset="0"/>
                <a:cs typeface="Posterama" panose="020B0504020200020000" pitchFamily="34" charset="0"/>
              </a:rPr>
              <a:t>conecteaza</a:t>
            </a:r>
            <a:r>
              <a:rPr lang="fr-FR" sz="4000" dirty="0">
                <a:latin typeface="Posterama" panose="020B0504020200020000" pitchFamily="34" charset="0"/>
                <a:cs typeface="Posterama" panose="020B0504020200020000" pitchFamily="34" charset="0"/>
              </a:rPr>
              <a:t> </a:t>
            </a:r>
            <a:r>
              <a:rPr lang="fr-FR" sz="4000" dirty="0" err="1">
                <a:latin typeface="Posterama" panose="020B0504020200020000" pitchFamily="34" charset="0"/>
                <a:cs typeface="Posterama" panose="020B0504020200020000" pitchFamily="34" charset="0"/>
              </a:rPr>
              <a:t>pentru</a:t>
            </a:r>
            <a:r>
              <a:rPr lang="fr-FR" sz="4000" dirty="0">
                <a:latin typeface="Posterama" panose="020B0504020200020000" pitchFamily="34" charset="0"/>
                <a:cs typeface="Posterama" panose="020B0504020200020000" pitchFamily="34" charset="0"/>
              </a:rPr>
              <a:t> </a:t>
            </a:r>
            <a:r>
              <a:rPr lang="fr-FR" sz="4000" dirty="0" err="1">
                <a:latin typeface="Posterama" panose="020B0504020200020000" pitchFamily="34" charset="0"/>
                <a:cs typeface="Posterama" panose="020B0504020200020000" pitchFamily="34" charset="0"/>
              </a:rPr>
              <a:t>mobilitate</a:t>
            </a:r>
            <a:endParaRPr lang="fr-FR" sz="4000" kern="1200" dirty="0">
              <a:latin typeface="Posterama" panose="020B0504020200020000" pitchFamily="34" charset="0"/>
              <a:ea typeface="+mn-ea"/>
              <a:cs typeface="Posterama" panose="020B0504020200020000" pitchFamily="34" charset="0"/>
            </a:endParaRPr>
          </a:p>
        </p:txBody>
      </p:sp>
      <p:pic>
        <p:nvPicPr>
          <p:cNvPr id="241" name="Google Shape;241;p4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096001" y="-167640"/>
            <a:ext cx="6096000" cy="685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p43"/>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pic>
        <p:nvPicPr>
          <p:cNvPr id="265" name="Google Shape;265;p44"/>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grpSp>
        <p:nvGrpSpPr>
          <p:cNvPr id="270" name="Google Shape;270;p45"/>
          <p:cNvGrpSpPr/>
          <p:nvPr/>
        </p:nvGrpSpPr>
        <p:grpSpPr>
          <a:xfrm>
            <a:off x="193746" y="2143992"/>
            <a:ext cx="4761512" cy="3982644"/>
            <a:chOff x="664204" y="1916832"/>
            <a:chExt cx="3326007" cy="2698999"/>
          </a:xfrm>
        </p:grpSpPr>
        <p:pic>
          <p:nvPicPr>
            <p:cNvPr id="271" name="Google Shape;271;p45" descr="Link"/>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71715" y="1939758"/>
              <a:ext cx="3118496" cy="2676073"/>
            </a:xfrm>
            <a:prstGeom prst="rect">
              <a:avLst/>
            </a:prstGeom>
            <a:noFill/>
            <a:ln>
              <a:noFill/>
            </a:ln>
          </p:spPr>
        </p:pic>
        <p:sp>
          <p:nvSpPr>
            <p:cNvPr id="272" name="Google Shape;272;p45"/>
            <p:cNvSpPr/>
            <p:nvPr/>
          </p:nvSpPr>
          <p:spPr>
            <a:xfrm>
              <a:off x="664204" y="1916832"/>
              <a:ext cx="936000" cy="13683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grpSp>
      <p:sp>
        <p:nvSpPr>
          <p:cNvPr id="273" name="Google Shape;273;p45"/>
          <p:cNvSpPr txBox="1"/>
          <p:nvPr/>
        </p:nvSpPr>
        <p:spPr>
          <a:xfrm>
            <a:off x="5455198" y="2379957"/>
            <a:ext cx="6978900" cy="5181600"/>
          </a:xfrm>
          <a:prstGeom prst="rect">
            <a:avLst/>
          </a:prstGeom>
          <a:noFill/>
          <a:ln>
            <a:noFill/>
          </a:ln>
        </p:spPr>
        <p:txBody>
          <a:bodyPr spcFirstLastPara="1" wrap="square" lIns="121900" tIns="60925" rIns="121900" bIns="60925" anchor="t" anchorCtr="0">
            <a:normAutofit/>
          </a:bodyPr>
          <a:lstStyle/>
          <a:p>
            <a:pPr marL="457200" marR="0" lvl="0" indent="-457200" algn="l" rtl="0">
              <a:lnSpc>
                <a:spcPct val="100000"/>
              </a:lnSpc>
              <a:spcBef>
                <a:spcPts val="0"/>
              </a:spcBef>
              <a:spcAft>
                <a:spcPts val="0"/>
              </a:spcAft>
              <a:buClr>
                <a:schemeClr val="dk1"/>
              </a:buClr>
              <a:buSzPts val="3200"/>
              <a:buFont typeface="Arial"/>
              <a:buChar char="•"/>
            </a:pPr>
            <a:r>
              <a:rPr lang="fr-FR" sz="2900" b="0" i="0" u="none" strike="noStrike" cap="none">
                <a:solidFill>
                  <a:schemeClr val="dk1"/>
                </a:solidFill>
                <a:latin typeface="Arial"/>
                <a:ea typeface="Arial"/>
                <a:cs typeface="Arial"/>
                <a:sym typeface="Arial"/>
              </a:rPr>
              <a:t>CO</a:t>
            </a:r>
            <a:r>
              <a:rPr lang="fr-FR" sz="2900" b="0" i="0" u="none" strike="noStrike" cap="none" baseline="-25000">
                <a:solidFill>
                  <a:schemeClr val="dk1"/>
                </a:solidFill>
                <a:latin typeface="Arial"/>
                <a:ea typeface="Arial"/>
                <a:cs typeface="Arial"/>
                <a:sym typeface="Arial"/>
              </a:rPr>
              <a:t>2</a:t>
            </a:r>
            <a:r>
              <a:rPr lang="fr-FR" sz="2900" b="0" i="0" u="none" strike="noStrike" cap="none">
                <a:solidFill>
                  <a:schemeClr val="dk1"/>
                </a:solidFill>
                <a:latin typeface="Arial"/>
                <a:ea typeface="Arial"/>
                <a:cs typeface="Arial"/>
                <a:sym typeface="Arial"/>
              </a:rPr>
              <a:t> - carbon dioxide</a:t>
            </a:r>
            <a:endParaRPr sz="2900" b="0" i="0" u="none" strike="noStrike" cap="none">
              <a:solidFill>
                <a:schemeClr val="dk1"/>
              </a:solidFill>
              <a:latin typeface="Arial"/>
              <a:ea typeface="Arial"/>
              <a:cs typeface="Arial"/>
              <a:sym typeface="Arial"/>
            </a:endParaRPr>
          </a:p>
          <a:p>
            <a:pPr marL="457200" marR="0" lvl="0" indent="-457200" algn="l" rtl="0">
              <a:lnSpc>
                <a:spcPct val="100000"/>
              </a:lnSpc>
              <a:spcBef>
                <a:spcPts val="600"/>
              </a:spcBef>
              <a:spcAft>
                <a:spcPts val="0"/>
              </a:spcAft>
              <a:buClr>
                <a:schemeClr val="dk1"/>
              </a:buClr>
              <a:buSzPts val="3200"/>
              <a:buFont typeface="Arial"/>
              <a:buChar char="•"/>
            </a:pPr>
            <a:r>
              <a:rPr lang="fr-FR" sz="2900" b="0" i="0" u="none" strike="noStrike" cap="none">
                <a:solidFill>
                  <a:schemeClr val="dk1"/>
                </a:solidFill>
                <a:latin typeface="Arial"/>
                <a:ea typeface="Arial"/>
                <a:cs typeface="Arial"/>
                <a:sym typeface="Arial"/>
              </a:rPr>
              <a:t>CH</a:t>
            </a:r>
            <a:r>
              <a:rPr lang="fr-FR" sz="2900" b="0" i="0" u="none" strike="noStrike" cap="none" baseline="-25000">
                <a:solidFill>
                  <a:schemeClr val="dk1"/>
                </a:solidFill>
                <a:latin typeface="Arial"/>
                <a:ea typeface="Arial"/>
                <a:cs typeface="Arial"/>
                <a:sym typeface="Arial"/>
              </a:rPr>
              <a:t>4</a:t>
            </a:r>
            <a:r>
              <a:rPr lang="fr-FR" sz="2900" b="0" i="0" u="none" strike="noStrike" cap="none">
                <a:solidFill>
                  <a:schemeClr val="dk1"/>
                </a:solidFill>
                <a:latin typeface="Arial"/>
                <a:ea typeface="Arial"/>
                <a:cs typeface="Arial"/>
                <a:sym typeface="Arial"/>
              </a:rPr>
              <a:t> - methane</a:t>
            </a:r>
            <a:endParaRPr sz="2900" b="0" i="0" u="none" strike="noStrike" cap="none">
              <a:solidFill>
                <a:schemeClr val="dk1"/>
              </a:solidFill>
              <a:latin typeface="Arial"/>
              <a:ea typeface="Arial"/>
              <a:cs typeface="Arial"/>
              <a:sym typeface="Arial"/>
            </a:endParaRPr>
          </a:p>
          <a:p>
            <a:pPr marL="457200" marR="0" lvl="0" indent="-457200" algn="l" rtl="0">
              <a:lnSpc>
                <a:spcPct val="100000"/>
              </a:lnSpc>
              <a:spcBef>
                <a:spcPts val="600"/>
              </a:spcBef>
              <a:spcAft>
                <a:spcPts val="0"/>
              </a:spcAft>
              <a:buClr>
                <a:schemeClr val="dk1"/>
              </a:buClr>
              <a:buSzPts val="3200"/>
              <a:buFont typeface="Arial"/>
              <a:buChar char="•"/>
            </a:pPr>
            <a:r>
              <a:rPr lang="fr-FR" sz="2900" b="0" i="0" u="none" strike="noStrike" cap="none">
                <a:solidFill>
                  <a:schemeClr val="dk1"/>
                </a:solidFill>
                <a:latin typeface="Arial"/>
                <a:ea typeface="Arial"/>
                <a:cs typeface="Arial"/>
                <a:sym typeface="Arial"/>
              </a:rPr>
              <a:t>N</a:t>
            </a:r>
            <a:r>
              <a:rPr lang="fr-FR" sz="2900" b="0" i="0" u="none" strike="noStrike" cap="none" baseline="-25000">
                <a:solidFill>
                  <a:schemeClr val="dk1"/>
                </a:solidFill>
                <a:latin typeface="Arial"/>
                <a:ea typeface="Arial"/>
                <a:cs typeface="Arial"/>
                <a:sym typeface="Arial"/>
              </a:rPr>
              <a:t>2</a:t>
            </a:r>
            <a:r>
              <a:rPr lang="fr-FR" sz="2900" b="0" i="0" u="none" strike="noStrike" cap="none">
                <a:solidFill>
                  <a:schemeClr val="dk1"/>
                </a:solidFill>
                <a:latin typeface="Arial"/>
                <a:ea typeface="Arial"/>
                <a:cs typeface="Arial"/>
                <a:sym typeface="Arial"/>
              </a:rPr>
              <a:t>O - nitrous oxide</a:t>
            </a:r>
            <a:endParaRPr sz="2900" b="0" i="0" u="none" strike="noStrike" cap="none">
              <a:solidFill>
                <a:schemeClr val="dk1"/>
              </a:solidFill>
              <a:latin typeface="Arial"/>
              <a:ea typeface="Arial"/>
              <a:cs typeface="Arial"/>
              <a:sym typeface="Arial"/>
            </a:endParaRPr>
          </a:p>
          <a:p>
            <a:pPr marL="457200" marR="0" lvl="0" indent="-457200" algn="l" rtl="0">
              <a:lnSpc>
                <a:spcPct val="100000"/>
              </a:lnSpc>
              <a:spcBef>
                <a:spcPts val="600"/>
              </a:spcBef>
              <a:spcAft>
                <a:spcPts val="0"/>
              </a:spcAft>
              <a:buClr>
                <a:schemeClr val="dk1"/>
              </a:buClr>
              <a:buSzPts val="3200"/>
              <a:buFont typeface="Arial"/>
              <a:buChar char="•"/>
            </a:pPr>
            <a:r>
              <a:rPr lang="fr-FR" sz="2900" b="0" i="0" u="none" strike="noStrike" cap="none">
                <a:solidFill>
                  <a:schemeClr val="dk1"/>
                </a:solidFill>
                <a:latin typeface="Arial"/>
                <a:ea typeface="Arial"/>
                <a:cs typeface="Arial"/>
                <a:sym typeface="Arial"/>
              </a:rPr>
              <a:t>HFCs - hydrofluorocarbons</a:t>
            </a:r>
            <a:endParaRPr sz="2900" b="0" i="0" u="none" strike="noStrike" cap="none">
              <a:solidFill>
                <a:schemeClr val="dk1"/>
              </a:solidFill>
              <a:latin typeface="Arial"/>
              <a:ea typeface="Arial"/>
              <a:cs typeface="Arial"/>
              <a:sym typeface="Arial"/>
            </a:endParaRPr>
          </a:p>
          <a:p>
            <a:pPr marL="457200" marR="0" lvl="0" indent="-457200" algn="l" rtl="0">
              <a:lnSpc>
                <a:spcPct val="100000"/>
              </a:lnSpc>
              <a:spcBef>
                <a:spcPts val="600"/>
              </a:spcBef>
              <a:spcAft>
                <a:spcPts val="0"/>
              </a:spcAft>
              <a:buClr>
                <a:schemeClr val="dk1"/>
              </a:buClr>
              <a:buSzPts val="3200"/>
              <a:buFont typeface="Arial"/>
              <a:buChar char="•"/>
            </a:pPr>
            <a:r>
              <a:rPr lang="fr-FR" sz="2900" b="0" i="0" u="none" strike="noStrike" cap="none">
                <a:solidFill>
                  <a:schemeClr val="dk1"/>
                </a:solidFill>
                <a:latin typeface="Arial"/>
                <a:ea typeface="Arial"/>
                <a:cs typeface="Arial"/>
                <a:sym typeface="Arial"/>
              </a:rPr>
              <a:t>PFCs - perfluorocarbons</a:t>
            </a:r>
            <a:endParaRPr sz="2900" b="0" i="0" u="none" strike="noStrike" cap="none">
              <a:solidFill>
                <a:schemeClr val="dk1"/>
              </a:solidFill>
              <a:latin typeface="Arial"/>
              <a:ea typeface="Arial"/>
              <a:cs typeface="Arial"/>
              <a:sym typeface="Arial"/>
            </a:endParaRPr>
          </a:p>
          <a:p>
            <a:pPr marL="457200" marR="0" lvl="0" indent="-457200" algn="l" rtl="0">
              <a:lnSpc>
                <a:spcPct val="100000"/>
              </a:lnSpc>
              <a:spcBef>
                <a:spcPts val="600"/>
              </a:spcBef>
              <a:spcAft>
                <a:spcPts val="0"/>
              </a:spcAft>
              <a:buClr>
                <a:schemeClr val="dk1"/>
              </a:buClr>
              <a:buSzPts val="3200"/>
              <a:buFont typeface="Arial"/>
              <a:buChar char="•"/>
            </a:pPr>
            <a:r>
              <a:rPr lang="fr-FR" sz="2900" b="0" i="0" u="none" strike="noStrike" cap="none">
                <a:solidFill>
                  <a:schemeClr val="dk1"/>
                </a:solidFill>
                <a:latin typeface="Arial"/>
                <a:ea typeface="Arial"/>
                <a:cs typeface="Arial"/>
                <a:sym typeface="Arial"/>
              </a:rPr>
              <a:t>SF</a:t>
            </a:r>
            <a:r>
              <a:rPr lang="fr-FR" sz="2900" b="0" i="0" u="none" strike="noStrike" cap="none" baseline="-25000">
                <a:solidFill>
                  <a:schemeClr val="dk1"/>
                </a:solidFill>
                <a:latin typeface="Arial"/>
                <a:ea typeface="Arial"/>
                <a:cs typeface="Arial"/>
                <a:sym typeface="Arial"/>
              </a:rPr>
              <a:t>6</a:t>
            </a:r>
            <a:r>
              <a:rPr lang="fr-FR" sz="2900" b="0" i="0" u="none" strike="noStrike" cap="none">
                <a:solidFill>
                  <a:schemeClr val="dk1"/>
                </a:solidFill>
                <a:latin typeface="Arial"/>
                <a:ea typeface="Arial"/>
                <a:cs typeface="Arial"/>
                <a:sym typeface="Arial"/>
              </a:rPr>
              <a:t> - Sulfur hexafluoride</a:t>
            </a:r>
            <a:endParaRPr sz="2900" b="0" i="0" u="none" strike="noStrike" cap="none">
              <a:solidFill>
                <a:schemeClr val="dk1"/>
              </a:solidFill>
              <a:latin typeface="Arial"/>
              <a:ea typeface="Arial"/>
              <a:cs typeface="Arial"/>
              <a:sym typeface="Arial"/>
            </a:endParaRPr>
          </a:p>
        </p:txBody>
      </p:sp>
      <p:sp>
        <p:nvSpPr>
          <p:cNvPr id="274" name="Google Shape;274;p45"/>
          <p:cNvSpPr txBox="1"/>
          <p:nvPr/>
        </p:nvSpPr>
        <p:spPr>
          <a:xfrm rot="-5400000">
            <a:off x="10434327" y="4291207"/>
            <a:ext cx="3011700" cy="14160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chemeClr val="dk1"/>
              </a:buClr>
              <a:buSzPts val="1500"/>
              <a:buFont typeface="Arial"/>
              <a:buNone/>
            </a:pPr>
            <a:r>
              <a:rPr lang="fr-FR" sz="2100" b="1" i="0" u="none" strike="noStrike" cap="none">
                <a:solidFill>
                  <a:srgbClr val="7503A6"/>
                </a:solidFill>
                <a:latin typeface="Calibri"/>
                <a:ea typeface="Calibri"/>
                <a:cs typeface="Calibri"/>
                <a:sym typeface="Calibri"/>
              </a:rPr>
              <a:t>Synthetic</a:t>
            </a:r>
            <a:endParaRPr sz="2100" b="1" i="0" u="none" strike="noStrike" cap="none">
              <a:solidFill>
                <a:srgbClr val="7503A6"/>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500"/>
              <a:buFont typeface="Arial"/>
              <a:buNone/>
            </a:pPr>
            <a:r>
              <a:rPr lang="fr-FR" sz="2100" b="1" i="0" u="none" strike="noStrike" cap="none">
                <a:solidFill>
                  <a:srgbClr val="7503A6"/>
                </a:solidFill>
                <a:latin typeface="Calibri"/>
                <a:ea typeface="Calibri"/>
                <a:cs typeface="Calibri"/>
                <a:sym typeface="Calibri"/>
              </a:rPr>
              <a:t>(Fluorinated Gases)</a:t>
            </a:r>
            <a:endParaRPr sz="2100" b="1" i="0" u="none" strike="noStrike" cap="none">
              <a:solidFill>
                <a:srgbClr val="7503A6"/>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500"/>
              <a:buFont typeface="Arial"/>
              <a:buNone/>
            </a:pPr>
            <a:endParaRPr sz="2100" b="1" i="0" u="none" strike="noStrike" cap="none">
              <a:solidFill>
                <a:srgbClr val="7503A6"/>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100"/>
              <a:buFont typeface="Arial"/>
              <a:buNone/>
            </a:pPr>
            <a:endParaRPr sz="2100" b="1" i="0" u="none" strike="noStrike" cap="none">
              <a:solidFill>
                <a:srgbClr val="7503A6"/>
              </a:solidFill>
              <a:latin typeface="Calibri"/>
              <a:ea typeface="Calibri"/>
              <a:cs typeface="Calibri"/>
              <a:sym typeface="Calibri"/>
            </a:endParaRPr>
          </a:p>
        </p:txBody>
      </p:sp>
      <p:sp>
        <p:nvSpPr>
          <p:cNvPr id="275" name="Google Shape;275;p45"/>
          <p:cNvSpPr/>
          <p:nvPr/>
        </p:nvSpPr>
        <p:spPr>
          <a:xfrm flipH="1">
            <a:off x="10907399" y="2425268"/>
            <a:ext cx="60900" cy="1639200"/>
          </a:xfrm>
          <a:prstGeom prst="leftBracket">
            <a:avLst>
              <a:gd name="adj" fmla="val 8333"/>
            </a:avLst>
          </a:prstGeom>
          <a:noFill/>
          <a:ln w="22225" cap="flat" cmpd="sng">
            <a:solidFill>
              <a:srgbClr val="F2CB05"/>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rgbClr val="7503A6"/>
              </a:solidFill>
              <a:highlight>
                <a:srgbClr val="F2CB05"/>
              </a:highlight>
              <a:latin typeface="Calibri"/>
              <a:ea typeface="Calibri"/>
              <a:cs typeface="Calibri"/>
              <a:sym typeface="Calibri"/>
            </a:endParaRPr>
          </a:p>
        </p:txBody>
      </p:sp>
      <p:sp>
        <p:nvSpPr>
          <p:cNvPr id="276" name="Google Shape;276;p45"/>
          <p:cNvSpPr txBox="1"/>
          <p:nvPr/>
        </p:nvSpPr>
        <p:spPr>
          <a:xfrm rot="-5400000">
            <a:off x="10525421" y="2654979"/>
            <a:ext cx="1845900" cy="4464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fr-FR" sz="2100" b="1" i="0" u="none" strike="noStrike" cap="none">
                <a:solidFill>
                  <a:srgbClr val="7503A6"/>
                </a:solidFill>
                <a:latin typeface="Calibri"/>
                <a:ea typeface="Calibri"/>
                <a:cs typeface="Calibri"/>
                <a:sym typeface="Calibri"/>
              </a:rPr>
              <a:t>Natural</a:t>
            </a:r>
            <a:endParaRPr sz="1900" b="0" i="0" u="none" strike="noStrike" cap="none">
              <a:solidFill>
                <a:srgbClr val="7503A6"/>
              </a:solidFill>
              <a:latin typeface="Arial"/>
              <a:ea typeface="Arial"/>
              <a:cs typeface="Arial"/>
              <a:sym typeface="Arial"/>
            </a:endParaRPr>
          </a:p>
        </p:txBody>
      </p:sp>
      <p:sp>
        <p:nvSpPr>
          <p:cNvPr id="277" name="Google Shape;277;p45"/>
          <p:cNvSpPr/>
          <p:nvPr/>
        </p:nvSpPr>
        <p:spPr>
          <a:xfrm flipH="1">
            <a:off x="10912133" y="4180189"/>
            <a:ext cx="60900" cy="1639200"/>
          </a:xfrm>
          <a:prstGeom prst="leftBracket">
            <a:avLst>
              <a:gd name="adj" fmla="val 8333"/>
            </a:avLst>
          </a:prstGeom>
          <a:noFill/>
          <a:ln w="22225" cap="flat" cmpd="sng">
            <a:solidFill>
              <a:srgbClr val="F2CB05"/>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rgbClr val="166DAA"/>
              </a:solidFill>
              <a:highlight>
                <a:srgbClr val="F2CB05"/>
              </a:highlight>
              <a:latin typeface="Calibri"/>
              <a:ea typeface="Calibri"/>
              <a:cs typeface="Calibri"/>
              <a:sym typeface="Calibri"/>
            </a:endParaRPr>
          </a:p>
        </p:txBody>
      </p:sp>
      <p:sp>
        <p:nvSpPr>
          <p:cNvPr id="278" name="Google Shape;278;p45"/>
          <p:cNvSpPr txBox="1">
            <a:spLocks noGrp="1"/>
          </p:cNvSpPr>
          <p:nvPr>
            <p:ph type="title"/>
          </p:nvPr>
        </p:nvSpPr>
        <p:spPr>
          <a:xfrm>
            <a:off x="642126" y="461802"/>
            <a:ext cx="76968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b="1" dirty="0" err="1">
                <a:solidFill>
                  <a:srgbClr val="7503A6"/>
                </a:solidFill>
                <a:latin typeface="Posterama" panose="020B0504020200020000" pitchFamily="34" charset="0"/>
                <a:cs typeface="Posterama" panose="020B0504020200020000" pitchFamily="34" charset="0"/>
                <a:sym typeface="Arial"/>
              </a:rPr>
              <a:t>Greenhouse</a:t>
            </a:r>
            <a:r>
              <a:rPr lang="fr-FR" sz="4009" b="1" dirty="0">
                <a:solidFill>
                  <a:srgbClr val="7503A6"/>
                </a:solidFill>
                <a:latin typeface="Posterama" panose="020B0504020200020000" pitchFamily="34" charset="0"/>
                <a:cs typeface="Posterama" panose="020B0504020200020000" pitchFamily="34" charset="0"/>
                <a:sym typeface="Arial"/>
              </a:rPr>
              <a:t> </a:t>
            </a:r>
            <a:r>
              <a:rPr lang="fr-FR" sz="4009" b="1" dirty="0" err="1">
                <a:solidFill>
                  <a:srgbClr val="7503A6"/>
                </a:solidFill>
                <a:latin typeface="Posterama" panose="020B0504020200020000" pitchFamily="34" charset="0"/>
                <a:cs typeface="Posterama" panose="020B0504020200020000" pitchFamily="34" charset="0"/>
                <a:sym typeface="Arial"/>
              </a:rPr>
              <a:t>gases</a:t>
            </a:r>
            <a:r>
              <a:rPr lang="fr-FR" sz="4009" b="1" dirty="0">
                <a:solidFill>
                  <a:srgbClr val="7503A6"/>
                </a:solidFill>
                <a:latin typeface="Posterama" panose="020B0504020200020000" pitchFamily="34" charset="0"/>
                <a:cs typeface="Posterama" panose="020B0504020200020000" pitchFamily="34" charset="0"/>
                <a:sym typeface="Arial"/>
              </a:rPr>
              <a:t> (GHG)</a:t>
            </a:r>
            <a:endParaRPr sz="4009" b="1" dirty="0">
              <a:solidFill>
                <a:srgbClr val="7503A6"/>
              </a:solidFill>
              <a:latin typeface="Posterama" panose="020B0504020200020000" pitchFamily="34" charset="0"/>
              <a:cs typeface="Posterama" panose="020B0504020200020000" pitchFamily="34" charset="0"/>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pic>
        <p:nvPicPr>
          <p:cNvPr id="283" name="Google Shape;283;p4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309101" y="525126"/>
            <a:ext cx="1524235" cy="1706665"/>
          </a:xfrm>
          <a:prstGeom prst="rect">
            <a:avLst/>
          </a:prstGeom>
          <a:noFill/>
          <a:ln>
            <a:noFill/>
          </a:ln>
        </p:spPr>
      </p:pic>
      <p:grpSp>
        <p:nvGrpSpPr>
          <p:cNvPr id="284" name="Google Shape;284;p46"/>
          <p:cNvGrpSpPr/>
          <p:nvPr/>
        </p:nvGrpSpPr>
        <p:grpSpPr>
          <a:xfrm>
            <a:off x="4024983" y="1667773"/>
            <a:ext cx="4030121" cy="4508921"/>
            <a:chOff x="906126" y="997701"/>
            <a:chExt cx="4769374" cy="5330324"/>
          </a:xfrm>
        </p:grpSpPr>
        <p:pic>
          <p:nvPicPr>
            <p:cNvPr id="285" name="Google Shape;285;p46"/>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07500" y="1602125"/>
              <a:ext cx="4668000" cy="4725900"/>
            </a:xfrm>
            <a:prstGeom prst="ellipse">
              <a:avLst/>
            </a:prstGeom>
            <a:noFill/>
            <a:ln>
              <a:noFill/>
            </a:ln>
          </p:spPr>
        </p:pic>
        <p:grpSp>
          <p:nvGrpSpPr>
            <p:cNvPr id="286" name="Google Shape;286;p46"/>
            <p:cNvGrpSpPr/>
            <p:nvPr/>
          </p:nvGrpSpPr>
          <p:grpSpPr>
            <a:xfrm>
              <a:off x="906126" y="997701"/>
              <a:ext cx="4318601" cy="4041246"/>
              <a:chOff x="571965" y="877032"/>
              <a:chExt cx="3239032" cy="3031010"/>
            </a:xfrm>
          </p:grpSpPr>
          <p:sp>
            <p:nvSpPr>
              <p:cNvPr id="287" name="Google Shape;287;p46"/>
              <p:cNvSpPr txBox="1"/>
              <p:nvPr/>
            </p:nvSpPr>
            <p:spPr>
              <a:xfrm>
                <a:off x="2260297" y="2966342"/>
                <a:ext cx="1550700" cy="9417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fr-FR" sz="1600" b="1" i="0" u="none" strike="noStrike" cap="none">
                    <a:solidFill>
                      <a:schemeClr val="lt1"/>
                    </a:solidFill>
                    <a:latin typeface="Calibri"/>
                    <a:ea typeface="Calibri"/>
                    <a:cs typeface="Calibri"/>
                    <a:sym typeface="Calibri"/>
                  </a:rPr>
                  <a:t>Carbon Dioxide</a:t>
                </a:r>
                <a:endParaRPr sz="1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fr-FR" sz="1200" b="1" i="0" u="none" strike="noStrike" cap="none">
                    <a:solidFill>
                      <a:schemeClr val="lt1"/>
                    </a:solidFill>
                    <a:latin typeface="Calibri"/>
                    <a:ea typeface="Calibri"/>
                    <a:cs typeface="Calibri"/>
                    <a:sym typeface="Calibri"/>
                  </a:rPr>
                  <a:t>(Fossil fuels and industrial processes)</a:t>
                </a:r>
                <a:endParaRPr sz="1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100"/>
                  <a:buFont typeface="Arial"/>
                  <a:buNone/>
                </a:pPr>
                <a:r>
                  <a:rPr lang="fr-FR" sz="2100" b="1" i="0" u="none" strike="noStrike" cap="none">
                    <a:solidFill>
                      <a:schemeClr val="lt1"/>
                    </a:solidFill>
                    <a:latin typeface="Calibri"/>
                    <a:ea typeface="Calibri"/>
                    <a:cs typeface="Calibri"/>
                    <a:sym typeface="Calibri"/>
                  </a:rPr>
                  <a:t>65%</a:t>
                </a:r>
                <a:endParaRPr sz="2100" b="1" i="0" u="none" strike="noStrike" cap="none">
                  <a:solidFill>
                    <a:schemeClr val="lt1"/>
                  </a:solidFill>
                  <a:latin typeface="Calibri"/>
                  <a:ea typeface="Calibri"/>
                  <a:cs typeface="Calibri"/>
                  <a:sym typeface="Calibri"/>
                </a:endParaRPr>
              </a:p>
            </p:txBody>
          </p:sp>
          <p:sp>
            <p:nvSpPr>
              <p:cNvPr id="288" name="Google Shape;288;p46"/>
              <p:cNvSpPr txBox="1"/>
              <p:nvPr/>
            </p:nvSpPr>
            <p:spPr>
              <a:xfrm rot="216932">
                <a:off x="598750" y="2933367"/>
                <a:ext cx="1422431" cy="900568"/>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fr-FR" sz="1500" b="1" i="0" u="none" strike="noStrike" cap="none">
                    <a:solidFill>
                      <a:schemeClr val="lt1"/>
                    </a:solidFill>
                    <a:latin typeface="Calibri"/>
                    <a:ea typeface="Calibri"/>
                    <a:cs typeface="Calibri"/>
                    <a:sym typeface="Calibri"/>
                  </a:rPr>
                  <a:t>Carbon Dioxide</a:t>
                </a:r>
                <a:endParaRPr sz="1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fr-FR" sz="1200" b="1" i="0" u="none" strike="noStrike" cap="none">
                    <a:solidFill>
                      <a:schemeClr val="lt1"/>
                    </a:solidFill>
                    <a:latin typeface="Calibri"/>
                    <a:ea typeface="Calibri"/>
                    <a:cs typeface="Calibri"/>
                    <a:sym typeface="Calibri"/>
                  </a:rPr>
                  <a:t>(Forestry  and other land uses)</a:t>
                </a:r>
                <a:endParaRPr sz="1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r>
                  <a:rPr lang="fr-FR" sz="1900" b="1" i="0" u="none" strike="noStrike" cap="none">
                    <a:solidFill>
                      <a:schemeClr val="lt1"/>
                    </a:solidFill>
                    <a:latin typeface="Calibri"/>
                    <a:ea typeface="Calibri"/>
                    <a:cs typeface="Calibri"/>
                    <a:sym typeface="Calibri"/>
                  </a:rPr>
                  <a:t>11%</a:t>
                </a:r>
                <a:endParaRPr sz="1900" b="1" i="0" u="none" strike="noStrike" cap="none">
                  <a:solidFill>
                    <a:schemeClr val="lt1"/>
                  </a:solidFill>
                  <a:latin typeface="Calibri"/>
                  <a:ea typeface="Calibri"/>
                  <a:cs typeface="Calibri"/>
                  <a:sym typeface="Calibri"/>
                </a:endParaRPr>
              </a:p>
            </p:txBody>
          </p:sp>
          <p:sp>
            <p:nvSpPr>
              <p:cNvPr id="289" name="Google Shape;289;p46"/>
              <p:cNvSpPr txBox="1"/>
              <p:nvPr/>
            </p:nvSpPr>
            <p:spPr>
              <a:xfrm>
                <a:off x="779771" y="2264793"/>
                <a:ext cx="1218600" cy="5730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fr-FR" sz="1500" b="1" i="0" u="none" strike="noStrike" cap="none">
                    <a:solidFill>
                      <a:schemeClr val="lt1"/>
                    </a:solidFill>
                    <a:latin typeface="Calibri"/>
                    <a:ea typeface="Calibri"/>
                    <a:cs typeface="Calibri"/>
                    <a:sym typeface="Calibri"/>
                  </a:rPr>
                  <a:t>Methane</a:t>
                </a:r>
                <a:endParaRPr sz="1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r>
                  <a:rPr lang="fr-FR" sz="1900" b="1" i="0" u="none" strike="noStrike" cap="none">
                    <a:solidFill>
                      <a:schemeClr val="lt1"/>
                    </a:solidFill>
                    <a:latin typeface="Calibri"/>
                    <a:ea typeface="Calibri"/>
                    <a:cs typeface="Calibri"/>
                    <a:sym typeface="Calibri"/>
                  </a:rPr>
                  <a:t>16%</a:t>
                </a:r>
                <a:endParaRPr sz="1900" b="1" i="0" u="none" strike="noStrike" cap="none">
                  <a:solidFill>
                    <a:schemeClr val="lt1"/>
                  </a:solidFill>
                  <a:latin typeface="Calibri"/>
                  <a:ea typeface="Calibri"/>
                  <a:cs typeface="Calibri"/>
                  <a:sym typeface="Calibri"/>
                </a:endParaRPr>
              </a:p>
            </p:txBody>
          </p:sp>
          <p:sp>
            <p:nvSpPr>
              <p:cNvPr id="290" name="Google Shape;290;p46"/>
              <p:cNvSpPr txBox="1"/>
              <p:nvPr/>
            </p:nvSpPr>
            <p:spPr>
              <a:xfrm>
                <a:off x="1644085" y="1521475"/>
                <a:ext cx="744300" cy="7368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fr-FR" b="1" i="0" u="none" strike="noStrike" cap="none">
                    <a:solidFill>
                      <a:schemeClr val="lt1"/>
                    </a:solidFill>
                    <a:latin typeface="Calibri"/>
                    <a:ea typeface="Calibri"/>
                    <a:cs typeface="Calibri"/>
                    <a:sym typeface="Calibri"/>
                  </a:rPr>
                  <a:t>Nitrous</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fr-FR" b="1" i="0" u="none" strike="noStrike" cap="none">
                    <a:solidFill>
                      <a:schemeClr val="lt1"/>
                    </a:solidFill>
                    <a:latin typeface="Calibri"/>
                    <a:ea typeface="Calibri"/>
                    <a:cs typeface="Calibri"/>
                    <a:sym typeface="Calibri"/>
                  </a:rPr>
                  <a:t>Oxide</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r>
                  <a:rPr lang="fr-FR" sz="1800" b="1" i="0" u="none" strike="noStrike" cap="none">
                    <a:solidFill>
                      <a:schemeClr val="lt1"/>
                    </a:solidFill>
                    <a:latin typeface="Calibri"/>
                    <a:ea typeface="Calibri"/>
                    <a:cs typeface="Calibri"/>
                    <a:sym typeface="Calibri"/>
                  </a:rPr>
                  <a:t>6%</a:t>
                </a:r>
                <a:endParaRPr sz="1800" b="1" i="0" u="none" strike="noStrike" cap="none">
                  <a:solidFill>
                    <a:schemeClr val="lt1"/>
                  </a:solidFill>
                  <a:latin typeface="Calibri"/>
                  <a:ea typeface="Calibri"/>
                  <a:cs typeface="Calibri"/>
                  <a:sym typeface="Calibri"/>
                </a:endParaRPr>
              </a:p>
            </p:txBody>
          </p:sp>
          <p:sp>
            <p:nvSpPr>
              <p:cNvPr id="291" name="Google Shape;291;p46"/>
              <p:cNvSpPr txBox="1"/>
              <p:nvPr/>
            </p:nvSpPr>
            <p:spPr>
              <a:xfrm>
                <a:off x="1288409" y="877032"/>
                <a:ext cx="2009400" cy="5184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fr-FR" sz="1500" b="1" i="0" u="none" strike="noStrike" cap="none">
                    <a:solidFill>
                      <a:srgbClr val="224324"/>
                    </a:solidFill>
                    <a:latin typeface="Calibri"/>
                    <a:ea typeface="Calibri"/>
                    <a:cs typeface="Calibri"/>
                    <a:sym typeface="Calibri"/>
                  </a:rPr>
                  <a:t>Fluorinated</a:t>
                </a:r>
                <a:endParaRPr sz="1900" b="0" i="0" u="none" strike="noStrike" cap="none">
                  <a:solidFill>
                    <a:srgbClr val="224324"/>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fr-FR" sz="1500" b="1" i="0" u="none" strike="noStrike" cap="none">
                    <a:solidFill>
                      <a:srgbClr val="224324"/>
                    </a:solidFill>
                    <a:latin typeface="Calibri"/>
                    <a:ea typeface="Calibri"/>
                    <a:cs typeface="Calibri"/>
                    <a:sym typeface="Calibri"/>
                  </a:rPr>
                  <a:t> Gases 2%</a:t>
                </a:r>
                <a:endParaRPr sz="1900" b="1" i="0" u="none" strike="noStrike" cap="none">
                  <a:solidFill>
                    <a:srgbClr val="224324"/>
                  </a:solidFill>
                  <a:latin typeface="Calibri"/>
                  <a:ea typeface="Calibri"/>
                  <a:cs typeface="Calibri"/>
                  <a:sym typeface="Calibri"/>
                </a:endParaRPr>
              </a:p>
            </p:txBody>
          </p:sp>
        </p:grpSp>
      </p:grpSp>
      <p:sp>
        <p:nvSpPr>
          <p:cNvPr id="292" name="Google Shape;292;p46"/>
          <p:cNvSpPr txBox="1"/>
          <p:nvPr/>
        </p:nvSpPr>
        <p:spPr>
          <a:xfrm>
            <a:off x="92329" y="50701"/>
            <a:ext cx="7864800" cy="812700"/>
          </a:xfrm>
          <a:prstGeom prst="rect">
            <a:avLst/>
          </a:prstGeom>
          <a:noFill/>
          <a:ln>
            <a:noFill/>
          </a:ln>
        </p:spPr>
        <p:txBody>
          <a:bodyPr spcFirstLastPara="1" wrap="square" lIns="121900" tIns="60925" rIns="121900" bIns="60925" anchor="ctr" anchorCtr="0">
            <a:normAutofit/>
          </a:bodyPr>
          <a:lstStyle/>
          <a:p>
            <a:pPr marL="0" marR="0" lvl="0" indent="0" algn="l" rtl="0">
              <a:lnSpc>
                <a:spcPct val="100000"/>
              </a:lnSpc>
              <a:spcBef>
                <a:spcPts val="0"/>
              </a:spcBef>
              <a:spcAft>
                <a:spcPts val="0"/>
              </a:spcAft>
              <a:buClr>
                <a:srgbClr val="366092"/>
              </a:buClr>
              <a:buSzPts val="3700"/>
              <a:buFont typeface="Arial"/>
              <a:buNone/>
            </a:pPr>
            <a:r>
              <a:rPr lang="fr-FR" sz="3700" b="1" i="0" u="none" strike="noStrike" cap="none" dirty="0" err="1">
                <a:solidFill>
                  <a:srgbClr val="7503A6"/>
                </a:solidFill>
                <a:latin typeface="Posterama" panose="020B0504020200020000" pitchFamily="34" charset="0"/>
                <a:cs typeface="Posterama" panose="020B0504020200020000" pitchFamily="34" charset="0"/>
                <a:sym typeface="Arial"/>
              </a:rPr>
              <a:t>Greenhouse</a:t>
            </a:r>
            <a:r>
              <a:rPr lang="fr-FR" sz="3700" b="1" i="0" u="none" strike="noStrike" cap="none" dirty="0">
                <a:solidFill>
                  <a:srgbClr val="7503A6"/>
                </a:solidFill>
                <a:latin typeface="Posterama" panose="020B0504020200020000" pitchFamily="34" charset="0"/>
                <a:cs typeface="Posterama" panose="020B0504020200020000" pitchFamily="34" charset="0"/>
                <a:sym typeface="Arial"/>
              </a:rPr>
              <a:t> </a:t>
            </a:r>
            <a:r>
              <a:rPr lang="fr-FR" sz="3700" b="1" i="0" u="none" strike="noStrike" cap="none" dirty="0" err="1">
                <a:solidFill>
                  <a:srgbClr val="7503A6"/>
                </a:solidFill>
                <a:latin typeface="Posterama" panose="020B0504020200020000" pitchFamily="34" charset="0"/>
                <a:cs typeface="Posterama" panose="020B0504020200020000" pitchFamily="34" charset="0"/>
                <a:sym typeface="Arial"/>
              </a:rPr>
              <a:t>Gases</a:t>
            </a:r>
            <a:r>
              <a:rPr lang="fr-FR" sz="3700" b="1" i="0" u="none" strike="noStrike" cap="none" dirty="0">
                <a:solidFill>
                  <a:srgbClr val="7503A6"/>
                </a:solidFill>
                <a:latin typeface="Posterama" panose="020B0504020200020000" pitchFamily="34" charset="0"/>
                <a:cs typeface="Posterama" panose="020B0504020200020000" pitchFamily="34" charset="0"/>
                <a:sym typeface="Arial"/>
              </a:rPr>
              <a:t> (GHG)</a:t>
            </a:r>
            <a:endParaRPr sz="1900" b="0" i="0" u="none" strike="noStrike" cap="none" dirty="0">
              <a:solidFill>
                <a:srgbClr val="7503A6"/>
              </a:solidFill>
              <a:latin typeface="Posterama" panose="020B0504020200020000" pitchFamily="34" charset="0"/>
              <a:cs typeface="Posterama" panose="020B0504020200020000" pitchFamily="34" charset="0"/>
              <a:sym typeface="Arial"/>
            </a:endParaRPr>
          </a:p>
        </p:txBody>
      </p:sp>
      <p:sp>
        <p:nvSpPr>
          <p:cNvPr id="293" name="Google Shape;293;p46"/>
          <p:cNvSpPr/>
          <p:nvPr/>
        </p:nvSpPr>
        <p:spPr>
          <a:xfrm>
            <a:off x="251375" y="6502402"/>
            <a:ext cx="9138000" cy="2508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fr-FR">
                <a:solidFill>
                  <a:schemeClr val="dk1"/>
                </a:solidFill>
              </a:rPr>
              <a:t>Source</a:t>
            </a:r>
            <a:r>
              <a:rPr lang="fr-FR" i="0" u="none" strike="noStrike" cap="none">
                <a:solidFill>
                  <a:schemeClr val="dk1"/>
                </a:solidFill>
              </a:rPr>
              <a:t>: Intergovernmental Panel on Climate Change, Fifth Assessment Report (2014)</a:t>
            </a:r>
            <a:endParaRPr i="0" u="none" strike="noStrike" cap="none">
              <a:solidFill>
                <a:schemeClr val="dk1"/>
              </a:solidFill>
            </a:endParaRPr>
          </a:p>
        </p:txBody>
      </p:sp>
      <p:sp>
        <p:nvSpPr>
          <p:cNvPr id="294" name="Google Shape;294;p46"/>
          <p:cNvSpPr/>
          <p:nvPr/>
        </p:nvSpPr>
        <p:spPr>
          <a:xfrm>
            <a:off x="1692" y="787816"/>
            <a:ext cx="5132400" cy="4923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fr-FR" sz="2100" b="1" i="0" u="none" strike="noStrike" cap="none">
                <a:solidFill>
                  <a:srgbClr val="7503A6"/>
                </a:solidFill>
                <a:latin typeface="Calibri"/>
                <a:ea typeface="Calibri"/>
                <a:cs typeface="Calibri"/>
                <a:sym typeface="Calibri"/>
              </a:rPr>
              <a:t>Global Greenhouse Gas Emissions by Gas</a:t>
            </a:r>
            <a:endParaRPr sz="2100" b="1" i="0" u="none" strike="noStrike" cap="none">
              <a:solidFill>
                <a:srgbClr val="7503A6"/>
              </a:solidFill>
              <a:latin typeface="Calibri"/>
              <a:ea typeface="Calibri"/>
              <a:cs typeface="Calibri"/>
              <a:sym typeface="Calibri"/>
            </a:endParaRPr>
          </a:p>
        </p:txBody>
      </p:sp>
      <p:pic>
        <p:nvPicPr>
          <p:cNvPr id="295" name="Google Shape;295;p46"/>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7996930" y="2601448"/>
            <a:ext cx="1306363" cy="2493272"/>
          </a:xfrm>
          <a:prstGeom prst="rect">
            <a:avLst/>
          </a:prstGeom>
          <a:noFill/>
          <a:ln>
            <a:noFill/>
          </a:ln>
        </p:spPr>
      </p:pic>
      <p:pic>
        <p:nvPicPr>
          <p:cNvPr id="296" name="Google Shape;296;p46"/>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7425288" y="4744159"/>
            <a:ext cx="3123336" cy="1527846"/>
          </a:xfrm>
          <a:prstGeom prst="rect">
            <a:avLst/>
          </a:prstGeom>
          <a:noFill/>
          <a:ln>
            <a:noFill/>
          </a:ln>
        </p:spPr>
      </p:pic>
      <p:pic>
        <p:nvPicPr>
          <p:cNvPr id="297" name="Google Shape;297;p46"/>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7599811" y="3571175"/>
            <a:ext cx="3219514" cy="1327225"/>
          </a:xfrm>
          <a:prstGeom prst="rect">
            <a:avLst/>
          </a:prstGeom>
          <a:noFill/>
          <a:ln>
            <a:noFill/>
          </a:ln>
        </p:spPr>
      </p:pic>
      <p:pic>
        <p:nvPicPr>
          <p:cNvPr id="298" name="Google Shape;298;p46"/>
          <p:cNvPicPr preferRelativeResize="0"/>
          <p:nvPr/>
        </p:nvPicPr>
        <p:blipFill rotWithShape="1">
          <a:blip r:embed="rId8" cstate="email">
            <a:alphaModFix/>
            <a:extLst>
              <a:ext uri="{28A0092B-C50C-407E-A947-70E740481C1C}">
                <a14:useLocalDpi xmlns:a14="http://schemas.microsoft.com/office/drawing/2010/main"/>
              </a:ext>
            </a:extLst>
          </a:blip>
          <a:srcRect t="-1460"/>
          <a:stretch/>
        </p:blipFill>
        <p:spPr>
          <a:xfrm>
            <a:off x="1521982" y="2287968"/>
            <a:ext cx="1985477" cy="1483113"/>
          </a:xfrm>
          <a:prstGeom prst="rect">
            <a:avLst/>
          </a:prstGeom>
          <a:noFill/>
          <a:ln>
            <a:noFill/>
          </a:ln>
        </p:spPr>
      </p:pic>
      <p:pic>
        <p:nvPicPr>
          <p:cNvPr id="299" name="Google Shape;299;p46"/>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1848828" y="2717885"/>
            <a:ext cx="2376187" cy="1483113"/>
          </a:xfrm>
          <a:prstGeom prst="rect">
            <a:avLst/>
          </a:prstGeom>
          <a:noFill/>
          <a:ln>
            <a:noFill/>
          </a:ln>
        </p:spPr>
      </p:pic>
      <p:pic>
        <p:nvPicPr>
          <p:cNvPr id="300" name="Google Shape;300;p46"/>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4224553" y="1248957"/>
            <a:ext cx="1298794" cy="1527846"/>
          </a:xfrm>
          <a:prstGeom prst="rect">
            <a:avLst/>
          </a:prstGeom>
          <a:noFill/>
          <a:ln>
            <a:noFill/>
          </a:ln>
        </p:spPr>
      </p:pic>
      <p:pic>
        <p:nvPicPr>
          <p:cNvPr id="301" name="Google Shape;301;p46"/>
          <p:cNvPicPr preferRelativeResize="0"/>
          <p:nvPr/>
        </p:nvPicPr>
        <p:blipFill rotWithShape="1">
          <a:blip r:embed="rId11" cstate="email">
            <a:alphaModFix/>
            <a:extLst>
              <a:ext uri="{28A0092B-C50C-407E-A947-70E740481C1C}">
                <a14:useLocalDpi xmlns:a14="http://schemas.microsoft.com/office/drawing/2010/main"/>
              </a:ext>
            </a:extLst>
          </a:blip>
          <a:srcRect l="-2069"/>
          <a:stretch/>
        </p:blipFill>
        <p:spPr>
          <a:xfrm>
            <a:off x="3223446" y="1539799"/>
            <a:ext cx="1778981" cy="1327226"/>
          </a:xfrm>
          <a:prstGeom prst="rect">
            <a:avLst/>
          </a:prstGeom>
          <a:noFill/>
          <a:ln>
            <a:noFill/>
          </a:ln>
        </p:spPr>
      </p:pic>
      <p:pic>
        <p:nvPicPr>
          <p:cNvPr id="302" name="Google Shape;302;p46"/>
          <p:cNvPicPr preferRelativeResize="0"/>
          <p:nvPr/>
        </p:nvPicPr>
        <p:blipFill rotWithShape="1">
          <a:blip r:embed="rId12" cstate="email">
            <a:alphaModFix/>
            <a:extLst>
              <a:ext uri="{28A0092B-C50C-407E-A947-70E740481C1C}">
                <a14:useLocalDpi xmlns:a14="http://schemas.microsoft.com/office/drawing/2010/main"/>
              </a:ext>
            </a:extLst>
          </a:blip>
          <a:srcRect/>
          <a:stretch/>
        </p:blipFill>
        <p:spPr>
          <a:xfrm>
            <a:off x="1118505" y="3171972"/>
            <a:ext cx="1658059" cy="1852486"/>
          </a:xfrm>
          <a:prstGeom prst="rect">
            <a:avLst/>
          </a:prstGeom>
          <a:noFill/>
          <a:ln>
            <a:noFill/>
          </a:ln>
        </p:spPr>
      </p:pic>
      <p:pic>
        <p:nvPicPr>
          <p:cNvPr id="303" name="Google Shape;303;p46"/>
          <p:cNvPicPr preferRelativeResize="0"/>
          <p:nvPr/>
        </p:nvPicPr>
        <p:blipFill rotWithShape="1">
          <a:blip r:embed="rId13" cstate="email">
            <a:alphaModFix/>
            <a:extLst>
              <a:ext uri="{28A0092B-C50C-407E-A947-70E740481C1C}">
                <a14:useLocalDpi xmlns:a14="http://schemas.microsoft.com/office/drawing/2010/main"/>
              </a:ext>
            </a:extLst>
          </a:blip>
          <a:srcRect r="-16917"/>
          <a:stretch/>
        </p:blipFill>
        <p:spPr>
          <a:xfrm>
            <a:off x="2535676" y="2943364"/>
            <a:ext cx="1460602" cy="1852486"/>
          </a:xfrm>
          <a:prstGeom prst="rect">
            <a:avLst/>
          </a:prstGeom>
          <a:noFill/>
          <a:ln>
            <a:noFill/>
          </a:ln>
        </p:spPr>
      </p:pic>
      <p:cxnSp>
        <p:nvCxnSpPr>
          <p:cNvPr id="304" name="Google Shape;304;p46"/>
          <p:cNvCxnSpPr/>
          <p:nvPr/>
        </p:nvCxnSpPr>
        <p:spPr>
          <a:xfrm rot="10800000" flipH="1">
            <a:off x="3291436" y="3459348"/>
            <a:ext cx="1001400" cy="206100"/>
          </a:xfrm>
          <a:prstGeom prst="straightConnector1">
            <a:avLst/>
          </a:prstGeom>
          <a:noFill/>
          <a:ln w="9525" cap="flat" cmpd="sng">
            <a:solidFill>
              <a:schemeClr val="dk2"/>
            </a:solidFill>
            <a:prstDash val="solid"/>
            <a:round/>
            <a:headEnd type="none" w="med" len="med"/>
            <a:tailEnd type="none" w="med" len="med"/>
          </a:ln>
        </p:spPr>
      </p:cxnSp>
      <p:cxnSp>
        <p:nvCxnSpPr>
          <p:cNvPr id="305" name="Google Shape;305;p46"/>
          <p:cNvCxnSpPr/>
          <p:nvPr/>
        </p:nvCxnSpPr>
        <p:spPr>
          <a:xfrm rot="10800000">
            <a:off x="4910376" y="2012090"/>
            <a:ext cx="403800" cy="382500"/>
          </a:xfrm>
          <a:prstGeom prst="straightConnector1">
            <a:avLst/>
          </a:prstGeom>
          <a:noFill/>
          <a:ln w="9525" cap="flat" cmpd="sng">
            <a:solidFill>
              <a:schemeClr val="dk2"/>
            </a:solidFill>
            <a:prstDash val="solid"/>
            <a:round/>
            <a:headEnd type="none" w="med" len="med"/>
            <a:tailEnd type="none" w="med" len="med"/>
          </a:ln>
        </p:spPr>
      </p:cxnSp>
      <p:pic>
        <p:nvPicPr>
          <p:cNvPr id="306" name="Google Shape;306;p46"/>
          <p:cNvPicPr preferRelativeResize="0"/>
          <p:nvPr/>
        </p:nvPicPr>
        <p:blipFill rotWithShape="1">
          <a:blip r:embed="rId14" cstate="email">
            <a:alphaModFix/>
            <a:extLst>
              <a:ext uri="{28A0092B-C50C-407E-A947-70E740481C1C}">
                <a14:useLocalDpi xmlns:a14="http://schemas.microsoft.com/office/drawing/2010/main"/>
              </a:ext>
            </a:extLst>
          </a:blip>
          <a:srcRect/>
          <a:stretch/>
        </p:blipFill>
        <p:spPr>
          <a:xfrm>
            <a:off x="1398894" y="4951214"/>
            <a:ext cx="2079480" cy="1483113"/>
          </a:xfrm>
          <a:prstGeom prst="rect">
            <a:avLst/>
          </a:prstGeom>
          <a:noFill/>
          <a:ln>
            <a:noFill/>
          </a:ln>
        </p:spPr>
      </p:pic>
      <p:pic>
        <p:nvPicPr>
          <p:cNvPr id="307" name="Google Shape;307;p46"/>
          <p:cNvPicPr preferRelativeResize="0"/>
          <p:nvPr/>
        </p:nvPicPr>
        <p:blipFill rotWithShape="1">
          <a:blip r:embed="rId15" cstate="email">
            <a:alphaModFix/>
            <a:extLst>
              <a:ext uri="{28A0092B-C50C-407E-A947-70E740481C1C}">
                <a14:useLocalDpi xmlns:a14="http://schemas.microsoft.com/office/drawing/2010/main"/>
              </a:ext>
            </a:extLst>
          </a:blip>
          <a:srcRect/>
          <a:stretch/>
        </p:blipFill>
        <p:spPr>
          <a:xfrm>
            <a:off x="1252337" y="5409653"/>
            <a:ext cx="1524235" cy="949077"/>
          </a:xfrm>
          <a:prstGeom prst="rect">
            <a:avLst/>
          </a:prstGeom>
          <a:noFill/>
          <a:ln>
            <a:noFill/>
          </a:ln>
        </p:spPr>
      </p:pic>
      <p:pic>
        <p:nvPicPr>
          <p:cNvPr id="308" name="Google Shape;308;p46"/>
          <p:cNvPicPr preferRelativeResize="0"/>
          <p:nvPr/>
        </p:nvPicPr>
        <p:blipFill rotWithShape="1">
          <a:blip r:embed="rId16" cstate="email">
            <a:alphaModFix/>
            <a:extLst>
              <a:ext uri="{28A0092B-C50C-407E-A947-70E740481C1C}">
                <a14:useLocalDpi xmlns:a14="http://schemas.microsoft.com/office/drawing/2010/main"/>
              </a:ext>
            </a:extLst>
          </a:blip>
          <a:srcRect/>
          <a:stretch/>
        </p:blipFill>
        <p:spPr>
          <a:xfrm>
            <a:off x="3104380" y="4545519"/>
            <a:ext cx="1298794" cy="1813223"/>
          </a:xfrm>
          <a:prstGeom prst="rect">
            <a:avLst/>
          </a:prstGeom>
          <a:noFill/>
          <a:ln>
            <a:noFill/>
          </a:ln>
        </p:spPr>
      </p:pic>
      <p:cxnSp>
        <p:nvCxnSpPr>
          <p:cNvPr id="309" name="Google Shape;309;p46"/>
          <p:cNvCxnSpPr/>
          <p:nvPr/>
        </p:nvCxnSpPr>
        <p:spPr>
          <a:xfrm rot="10800000" flipH="1">
            <a:off x="4071873" y="4505383"/>
            <a:ext cx="144300" cy="250800"/>
          </a:xfrm>
          <a:prstGeom prst="straightConnector1">
            <a:avLst/>
          </a:prstGeom>
          <a:noFill/>
          <a:ln w="9525" cap="flat" cmpd="sng">
            <a:solidFill>
              <a:schemeClr val="dk2"/>
            </a:solidFill>
            <a:prstDash val="solid"/>
            <a:round/>
            <a:headEnd type="none" w="med" len="med"/>
            <a:tailEnd type="none" w="med" len="med"/>
          </a:ln>
        </p:spPr>
      </p:cxnSp>
      <p:cxnSp>
        <p:nvCxnSpPr>
          <p:cNvPr id="310" name="Google Shape;310;p46"/>
          <p:cNvCxnSpPr/>
          <p:nvPr/>
        </p:nvCxnSpPr>
        <p:spPr>
          <a:xfrm rot="10800000" flipH="1">
            <a:off x="5995232" y="1701953"/>
            <a:ext cx="489600" cy="516300"/>
          </a:xfrm>
          <a:prstGeom prst="straightConnector1">
            <a:avLst/>
          </a:prstGeom>
          <a:noFill/>
          <a:ln w="9525" cap="flat" cmpd="sng">
            <a:solidFill>
              <a:schemeClr val="dk2"/>
            </a:solidFill>
            <a:prstDash val="solid"/>
            <a:round/>
            <a:headEnd type="none" w="med" len="med"/>
            <a:tailEnd type="none" w="med" len="med"/>
          </a:ln>
        </p:spPr>
      </p:cxnSp>
      <p:cxnSp>
        <p:nvCxnSpPr>
          <p:cNvPr id="311" name="Google Shape;311;p46"/>
          <p:cNvCxnSpPr/>
          <p:nvPr/>
        </p:nvCxnSpPr>
        <p:spPr>
          <a:xfrm>
            <a:off x="7930685" y="4751530"/>
            <a:ext cx="146700" cy="483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0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9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0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0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1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1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316" name="Google Shape;316;p47"/>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48"/>
          <p:cNvSpPr/>
          <p:nvPr/>
        </p:nvSpPr>
        <p:spPr>
          <a:xfrm>
            <a:off x="-44451" y="6349"/>
            <a:ext cx="12192000" cy="6858000"/>
          </a:xfrm>
          <a:prstGeom prst="rect">
            <a:avLst/>
          </a:prstGeom>
          <a:solidFill>
            <a:schemeClr val="dk1"/>
          </a:solidFill>
          <a:ln w="25400" cap="flat" cmpd="sng">
            <a:solidFill>
              <a:srgbClr val="395E89"/>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2" name="Google Shape;322;p48"/>
          <p:cNvSpPr txBox="1"/>
          <p:nvPr/>
        </p:nvSpPr>
        <p:spPr>
          <a:xfrm>
            <a:off x="1593707" y="341224"/>
            <a:ext cx="9686700" cy="571500"/>
          </a:xfrm>
          <a:prstGeom prst="rect">
            <a:avLst/>
          </a:prstGeom>
          <a:no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chemeClr val="lt1"/>
              </a:buClr>
              <a:buSzPts val="3200"/>
              <a:buFont typeface="Arial"/>
              <a:buNone/>
            </a:pPr>
            <a:r>
              <a:rPr lang="fr-FR" sz="3200" b="1" i="0" u="none" strike="noStrike" cap="none">
                <a:solidFill>
                  <a:schemeClr val="lt1"/>
                </a:solidFill>
                <a:latin typeface="Arial"/>
                <a:ea typeface="Arial"/>
                <a:cs typeface="Arial"/>
                <a:sym typeface="Arial"/>
              </a:rPr>
              <a:t>Global Carbon Emissions from Fossil Fuels</a:t>
            </a:r>
            <a:endParaRPr sz="3200" b="1" i="0" u="none" strike="noStrike" cap="none">
              <a:solidFill>
                <a:schemeClr val="lt1"/>
              </a:solidFill>
              <a:latin typeface="Arial"/>
              <a:ea typeface="Arial"/>
              <a:cs typeface="Arial"/>
              <a:sym typeface="Arial"/>
            </a:endParaRPr>
          </a:p>
        </p:txBody>
      </p:sp>
      <p:sp>
        <p:nvSpPr>
          <p:cNvPr id="323" name="Google Shape;323;p48"/>
          <p:cNvSpPr/>
          <p:nvPr/>
        </p:nvSpPr>
        <p:spPr>
          <a:xfrm rot="-5400000">
            <a:off x="-1460461" y="3529404"/>
            <a:ext cx="4051200" cy="326700"/>
          </a:xfrm>
          <a:prstGeom prst="rect">
            <a:avLst/>
          </a:prstGeom>
          <a:noFill/>
          <a:ln>
            <a:noFill/>
          </a:ln>
        </p:spPr>
        <p:txBody>
          <a:bodyPr spcFirstLastPara="1" wrap="square" lIns="19025" tIns="19025" rIns="19025" bIns="19025" anchor="t" anchorCtr="0">
            <a:noAutofit/>
          </a:bodyPr>
          <a:lstStyle/>
          <a:p>
            <a:pPr marL="0" marR="0" lvl="0" indent="0" algn="ctr" rtl="0">
              <a:lnSpc>
                <a:spcPct val="100000"/>
              </a:lnSpc>
              <a:spcBef>
                <a:spcPts val="0"/>
              </a:spcBef>
              <a:spcAft>
                <a:spcPts val="0"/>
              </a:spcAft>
              <a:buClr>
                <a:srgbClr val="000000"/>
              </a:buClr>
              <a:buSzPts val="1900"/>
              <a:buFont typeface="Arial"/>
              <a:buNone/>
            </a:pPr>
            <a:r>
              <a:rPr lang="fr-FR" sz="1900" b="0" i="0" u="none" strike="noStrike" cap="none">
                <a:solidFill>
                  <a:schemeClr val="lt1"/>
                </a:solidFill>
                <a:latin typeface="Calibri"/>
                <a:ea typeface="Calibri"/>
                <a:cs typeface="Calibri"/>
                <a:sym typeface="Calibri"/>
              </a:rPr>
              <a:t>Billions Tons. of Carbon</a:t>
            </a:r>
            <a:endParaRPr sz="1900" b="0" i="0" u="none" strike="noStrike" cap="none">
              <a:solidFill>
                <a:schemeClr val="lt1"/>
              </a:solidFill>
              <a:latin typeface="Calibri"/>
              <a:ea typeface="Calibri"/>
              <a:cs typeface="Calibri"/>
              <a:sym typeface="Calibri"/>
            </a:endParaRPr>
          </a:p>
        </p:txBody>
      </p:sp>
      <p:sp>
        <p:nvSpPr>
          <p:cNvPr id="324" name="Google Shape;324;p48"/>
          <p:cNvSpPr/>
          <p:nvPr/>
        </p:nvSpPr>
        <p:spPr>
          <a:xfrm>
            <a:off x="669159" y="6515098"/>
            <a:ext cx="2600400" cy="176700"/>
          </a:xfrm>
          <a:prstGeom prst="rect">
            <a:avLst/>
          </a:prstGeom>
          <a:noFill/>
          <a:ln>
            <a:noFill/>
          </a:ln>
        </p:spPr>
        <p:txBody>
          <a:bodyPr spcFirstLastPara="1" wrap="square" lIns="19025" tIns="19025" rIns="19025" bIns="19025" anchor="b" anchorCtr="0">
            <a:noAutofit/>
          </a:bodyPr>
          <a:lstStyle/>
          <a:p>
            <a:pPr marL="0" marR="0" lvl="0" indent="0" algn="l" rtl="0">
              <a:lnSpc>
                <a:spcPct val="100000"/>
              </a:lnSpc>
              <a:spcBef>
                <a:spcPts val="0"/>
              </a:spcBef>
              <a:spcAft>
                <a:spcPts val="0"/>
              </a:spcAft>
              <a:buClr>
                <a:srgbClr val="000000"/>
              </a:buClr>
              <a:buSzPts val="900"/>
              <a:buFont typeface="Arial"/>
              <a:buNone/>
            </a:pPr>
            <a:r>
              <a:rPr lang="fr-FR" sz="900" b="0" i="0" u="none" strike="noStrike" cap="none">
                <a:solidFill>
                  <a:schemeClr val="lt1"/>
                </a:solidFill>
                <a:latin typeface="Calibri"/>
                <a:ea typeface="Calibri"/>
                <a:cs typeface="Calibri"/>
                <a:sym typeface="Calibri"/>
              </a:rPr>
              <a:t>Data: U.S. Department of Energy/CDIAC</a:t>
            </a:r>
            <a:endParaRPr sz="1900" b="0" i="0" u="none" strike="noStrike" cap="none">
              <a:solidFill>
                <a:srgbClr val="000000"/>
              </a:solidFill>
              <a:latin typeface="Arial"/>
              <a:ea typeface="Arial"/>
              <a:cs typeface="Arial"/>
              <a:sym typeface="Arial"/>
            </a:endParaRPr>
          </a:p>
        </p:txBody>
      </p:sp>
      <p:sp>
        <p:nvSpPr>
          <p:cNvPr id="325" name="Google Shape;325;p48"/>
          <p:cNvSpPr txBox="1"/>
          <p:nvPr/>
        </p:nvSpPr>
        <p:spPr>
          <a:xfrm>
            <a:off x="11058708" y="6005557"/>
            <a:ext cx="615300" cy="338700"/>
          </a:xfrm>
          <a:prstGeom prst="rect">
            <a:avLst/>
          </a:prstGeom>
          <a:noFill/>
          <a:ln>
            <a:noFill/>
          </a:ln>
        </p:spPr>
        <p:txBody>
          <a:bodyPr spcFirstLastPara="1" wrap="square" lIns="38100" tIns="38100" rIns="38100" bIns="38100"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fr-FR" sz="1700" b="1" i="0" u="none" strike="noStrike" cap="none">
                <a:solidFill>
                  <a:schemeClr val="lt1"/>
                </a:solidFill>
                <a:latin typeface="Arial"/>
                <a:ea typeface="Arial"/>
                <a:cs typeface="Arial"/>
                <a:sym typeface="Arial"/>
              </a:rPr>
              <a:t>2018</a:t>
            </a:r>
            <a:endParaRPr sz="1900" b="0" i="0" u="none" strike="noStrike" cap="none">
              <a:solidFill>
                <a:srgbClr val="000000"/>
              </a:solidFill>
              <a:latin typeface="Arial"/>
              <a:ea typeface="Arial"/>
              <a:cs typeface="Arial"/>
              <a:sym typeface="Arial"/>
            </a:endParaRPr>
          </a:p>
        </p:txBody>
      </p:sp>
      <p:sp>
        <p:nvSpPr>
          <p:cNvPr id="326" name="Google Shape;326;p48"/>
          <p:cNvSpPr/>
          <p:nvPr/>
        </p:nvSpPr>
        <p:spPr>
          <a:xfrm>
            <a:off x="659944" y="5742690"/>
            <a:ext cx="764400" cy="275100"/>
          </a:xfrm>
          <a:prstGeom prst="rect">
            <a:avLst/>
          </a:prstGeom>
          <a:solidFill>
            <a:srgbClr val="000000"/>
          </a:solidFill>
          <a:ln>
            <a:noFill/>
          </a:ln>
        </p:spPr>
        <p:txBody>
          <a:bodyPr spcFirstLastPara="1" wrap="square" lIns="28575" tIns="28575" rIns="28575" bIns="285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327" name="Google Shape;327;p4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16000" y="1141875"/>
            <a:ext cx="10875300" cy="47616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49"/>
          <p:cNvSpPr txBox="1"/>
          <p:nvPr/>
        </p:nvSpPr>
        <p:spPr>
          <a:xfrm>
            <a:off x="997137" y="1590268"/>
            <a:ext cx="10197600" cy="2292935"/>
          </a:xfrm>
          <a:prstGeom prst="rect">
            <a:avLst/>
          </a:prstGeom>
          <a:noFill/>
          <a:ln>
            <a:noFill/>
          </a:ln>
        </p:spPr>
        <p:txBody>
          <a:bodyPr spcFirstLastPara="1" wrap="square" lIns="38100" tIns="38100" rIns="38100" bIns="38100" anchor="ctr" anchorCtr="0">
            <a:spAutoFit/>
          </a:bodyPr>
          <a:lstStyle/>
          <a:p>
            <a:pPr lvl="0" algn="ctr">
              <a:buSzPts val="4500"/>
            </a:pPr>
            <a:r>
              <a:rPr lang="fr-FR" sz="4800" dirty="0">
                <a:solidFill>
                  <a:schemeClr val="lt1"/>
                </a:solidFill>
                <a:latin typeface="Posterama" panose="020B0504020200020000" pitchFamily="34" charset="0"/>
                <a:cs typeface="Posterama" panose="020B0504020200020000" pitchFamily="34" charset="0"/>
              </a:rPr>
              <a:t>CO2 este </a:t>
            </a:r>
            <a:r>
              <a:rPr lang="fr-FR" sz="4800" dirty="0" err="1">
                <a:solidFill>
                  <a:schemeClr val="lt1"/>
                </a:solidFill>
                <a:latin typeface="Posterama" panose="020B0504020200020000" pitchFamily="34" charset="0"/>
                <a:cs typeface="Posterama" panose="020B0504020200020000" pitchFamily="34" charset="0"/>
              </a:rPr>
              <a:t>eliberat</a:t>
            </a:r>
            <a:r>
              <a:rPr lang="fr-FR" sz="4800" dirty="0">
                <a:solidFill>
                  <a:schemeClr val="lt1"/>
                </a:solidFill>
                <a:latin typeface="Posterama" panose="020B0504020200020000" pitchFamily="34" charset="0"/>
                <a:cs typeface="Posterama" panose="020B0504020200020000" pitchFamily="34" charset="0"/>
              </a:rPr>
              <a:t> </a:t>
            </a:r>
            <a:r>
              <a:rPr lang="fr-FR" sz="4800" dirty="0" err="1">
                <a:solidFill>
                  <a:schemeClr val="lt1"/>
                </a:solidFill>
                <a:latin typeface="Posterama" panose="020B0504020200020000" pitchFamily="34" charset="0"/>
                <a:cs typeface="Posterama" panose="020B0504020200020000" pitchFamily="34" charset="0"/>
              </a:rPr>
              <a:t>în</a:t>
            </a:r>
            <a:r>
              <a:rPr lang="fr-FR" sz="4800" dirty="0">
                <a:solidFill>
                  <a:schemeClr val="lt1"/>
                </a:solidFill>
                <a:latin typeface="Posterama" panose="020B0504020200020000" pitchFamily="34" charset="0"/>
                <a:cs typeface="Posterama" panose="020B0504020200020000" pitchFamily="34" charset="0"/>
              </a:rPr>
              <a:t> </a:t>
            </a:r>
            <a:r>
              <a:rPr lang="fr-FR" sz="4800" dirty="0" err="1">
                <a:solidFill>
                  <a:schemeClr val="lt1"/>
                </a:solidFill>
                <a:latin typeface="Posterama" panose="020B0504020200020000" pitchFamily="34" charset="0"/>
                <a:cs typeface="Posterama" panose="020B0504020200020000" pitchFamily="34" charset="0"/>
              </a:rPr>
              <a:t>atmosferă</a:t>
            </a:r>
            <a:r>
              <a:rPr lang="fr-FR" sz="4800" dirty="0">
                <a:solidFill>
                  <a:schemeClr val="lt1"/>
                </a:solidFill>
                <a:latin typeface="Posterama" panose="020B0504020200020000" pitchFamily="34" charset="0"/>
                <a:cs typeface="Posterama" panose="020B0504020200020000" pitchFamily="34" charset="0"/>
              </a:rPr>
              <a:t> mai </a:t>
            </a:r>
            <a:r>
              <a:rPr lang="fr-FR" sz="4800" dirty="0" err="1">
                <a:solidFill>
                  <a:schemeClr val="lt1"/>
                </a:solidFill>
                <a:latin typeface="Posterama" panose="020B0504020200020000" pitchFamily="34" charset="0"/>
                <a:cs typeface="Posterama" panose="020B0504020200020000" pitchFamily="34" charset="0"/>
              </a:rPr>
              <a:t>repede</a:t>
            </a:r>
            <a:r>
              <a:rPr lang="fr-FR" sz="4800" dirty="0">
                <a:solidFill>
                  <a:schemeClr val="lt1"/>
                </a:solidFill>
                <a:latin typeface="Posterama" panose="020B0504020200020000" pitchFamily="34" charset="0"/>
                <a:cs typeface="Posterama" panose="020B0504020200020000" pitchFamily="34" charset="0"/>
              </a:rPr>
              <a:t> ca </a:t>
            </a:r>
            <a:r>
              <a:rPr lang="fr-FR" sz="4800" dirty="0" err="1">
                <a:solidFill>
                  <a:schemeClr val="lt1"/>
                </a:solidFill>
                <a:latin typeface="Posterama" panose="020B0504020200020000" pitchFamily="34" charset="0"/>
                <a:cs typeface="Posterama" panose="020B0504020200020000" pitchFamily="34" charset="0"/>
              </a:rPr>
              <a:t>niciodată</a:t>
            </a:r>
            <a:r>
              <a:rPr lang="fr-FR" sz="4800" dirty="0">
                <a:solidFill>
                  <a:schemeClr val="lt1"/>
                </a:solidFill>
                <a:latin typeface="Posterama" panose="020B0504020200020000" pitchFamily="34" charset="0"/>
                <a:cs typeface="Posterama" panose="020B0504020200020000" pitchFamily="34" charset="0"/>
              </a:rPr>
              <a:t>, </a:t>
            </a:r>
            <a:r>
              <a:rPr lang="fr-FR" sz="4800" dirty="0" err="1">
                <a:solidFill>
                  <a:schemeClr val="lt1"/>
                </a:solidFill>
                <a:latin typeface="Posterama" panose="020B0504020200020000" pitchFamily="34" charset="0"/>
                <a:cs typeface="Posterama" panose="020B0504020200020000" pitchFamily="34" charset="0"/>
              </a:rPr>
              <a:t>cel</a:t>
            </a:r>
            <a:r>
              <a:rPr lang="fr-FR" sz="4800" dirty="0">
                <a:solidFill>
                  <a:schemeClr val="lt1"/>
                </a:solidFill>
                <a:latin typeface="Posterama" panose="020B0504020200020000" pitchFamily="34" charset="0"/>
                <a:cs typeface="Posterama" panose="020B0504020200020000" pitchFamily="34" charset="0"/>
              </a:rPr>
              <a:t> </a:t>
            </a:r>
            <a:r>
              <a:rPr lang="fr-FR" sz="4800" dirty="0" err="1">
                <a:solidFill>
                  <a:schemeClr val="lt1"/>
                </a:solidFill>
                <a:latin typeface="Posterama" panose="020B0504020200020000" pitchFamily="34" charset="0"/>
                <a:cs typeface="Posterama" panose="020B0504020200020000" pitchFamily="34" charset="0"/>
              </a:rPr>
              <a:t>puțin</a:t>
            </a:r>
            <a:r>
              <a:rPr lang="fr-FR" sz="4800" dirty="0">
                <a:solidFill>
                  <a:schemeClr val="lt1"/>
                </a:solidFill>
                <a:latin typeface="Posterama" panose="020B0504020200020000" pitchFamily="34" charset="0"/>
                <a:cs typeface="Posterama" panose="020B0504020200020000" pitchFamily="34" charset="0"/>
              </a:rPr>
              <a:t> </a:t>
            </a:r>
            <a:r>
              <a:rPr lang="fr-FR" sz="4800" dirty="0" err="1">
                <a:solidFill>
                  <a:schemeClr val="lt1"/>
                </a:solidFill>
                <a:latin typeface="Posterama" panose="020B0504020200020000" pitchFamily="34" charset="0"/>
                <a:cs typeface="Posterama" panose="020B0504020200020000" pitchFamily="34" charset="0"/>
              </a:rPr>
              <a:t>în</a:t>
            </a:r>
            <a:r>
              <a:rPr lang="fr-FR" sz="4800" dirty="0">
                <a:solidFill>
                  <a:schemeClr val="lt1"/>
                </a:solidFill>
                <a:latin typeface="Posterama" panose="020B0504020200020000" pitchFamily="34" charset="0"/>
                <a:cs typeface="Posterama" panose="020B0504020200020000" pitchFamily="34" charset="0"/>
              </a:rPr>
              <a:t> </a:t>
            </a:r>
            <a:r>
              <a:rPr lang="fr-FR" sz="4800" dirty="0" err="1">
                <a:solidFill>
                  <a:schemeClr val="lt1"/>
                </a:solidFill>
                <a:latin typeface="Posterama" panose="020B0504020200020000" pitchFamily="34" charset="0"/>
                <a:cs typeface="Posterama" panose="020B0504020200020000" pitchFamily="34" charset="0"/>
              </a:rPr>
              <a:t>ultimii</a:t>
            </a:r>
            <a:r>
              <a:rPr lang="fr-FR" sz="4800" dirty="0">
                <a:solidFill>
                  <a:schemeClr val="lt1"/>
                </a:solidFill>
                <a:latin typeface="Posterama" panose="020B0504020200020000" pitchFamily="34" charset="0"/>
                <a:cs typeface="Posterama" panose="020B0504020200020000" pitchFamily="34" charset="0"/>
              </a:rPr>
              <a:t> 66 de </a:t>
            </a:r>
            <a:r>
              <a:rPr lang="fr-FR" sz="4800" dirty="0" err="1">
                <a:solidFill>
                  <a:schemeClr val="lt1"/>
                </a:solidFill>
                <a:latin typeface="Posterama" panose="020B0504020200020000" pitchFamily="34" charset="0"/>
                <a:cs typeface="Posterama" panose="020B0504020200020000" pitchFamily="34" charset="0"/>
              </a:rPr>
              <a:t>milioane</a:t>
            </a:r>
            <a:r>
              <a:rPr lang="fr-FR" sz="4800" dirty="0">
                <a:solidFill>
                  <a:schemeClr val="lt1"/>
                </a:solidFill>
                <a:latin typeface="Posterama" panose="020B0504020200020000" pitchFamily="34" charset="0"/>
                <a:cs typeface="Posterama" panose="020B0504020200020000" pitchFamily="34" charset="0"/>
              </a:rPr>
              <a:t> de </a:t>
            </a:r>
            <a:r>
              <a:rPr lang="fr-FR" sz="4800" dirty="0" err="1">
                <a:solidFill>
                  <a:schemeClr val="lt1"/>
                </a:solidFill>
                <a:latin typeface="Posterama" panose="020B0504020200020000" pitchFamily="34" charset="0"/>
                <a:cs typeface="Posterama" panose="020B0504020200020000" pitchFamily="34" charset="0"/>
              </a:rPr>
              <a:t>ani</a:t>
            </a:r>
            <a:r>
              <a:rPr lang="fr-FR" sz="4800" dirty="0">
                <a:solidFill>
                  <a:schemeClr val="lt1"/>
                </a:solidFill>
                <a:latin typeface="Posterama" panose="020B0504020200020000" pitchFamily="34" charset="0"/>
                <a:cs typeface="Posterama" panose="020B0504020200020000" pitchFamily="34" charset="0"/>
              </a:rPr>
              <a:t>.</a:t>
            </a:r>
            <a:endParaRPr sz="4800" b="0" i="0" u="none" strike="noStrike" cap="none" dirty="0">
              <a:solidFill>
                <a:schemeClr val="lt1"/>
              </a:solidFill>
              <a:latin typeface="Posterama" panose="020B0504020200020000" pitchFamily="34" charset="0"/>
              <a:cs typeface="Posterama" panose="020B0504020200020000" pitchFamily="34" charset="0"/>
              <a:sym typeface="Arial"/>
            </a:endParaRPr>
          </a:p>
        </p:txBody>
      </p:sp>
      <p:sp>
        <p:nvSpPr>
          <p:cNvPr id="333" name="Google Shape;333;p49"/>
          <p:cNvSpPr txBox="1"/>
          <p:nvPr/>
        </p:nvSpPr>
        <p:spPr>
          <a:xfrm>
            <a:off x="203773" y="6427247"/>
            <a:ext cx="4578090" cy="253865"/>
          </a:xfrm>
          <a:prstGeom prst="rect">
            <a:avLst/>
          </a:prstGeom>
          <a:noFill/>
          <a:ln>
            <a:noFill/>
          </a:ln>
        </p:spPr>
        <p:txBody>
          <a:bodyPr spcFirstLastPara="1" wrap="square" lIns="19025" tIns="19025" rIns="19025" bIns="19025" anchor="b" anchorCtr="0">
            <a:spAutoFit/>
          </a:bodyPr>
          <a:lstStyle/>
          <a:p>
            <a:pPr marL="0" marR="0" lvl="0" indent="0" algn="l" rtl="0">
              <a:lnSpc>
                <a:spcPct val="100000"/>
              </a:lnSpc>
              <a:spcBef>
                <a:spcPts val="0"/>
              </a:spcBef>
              <a:spcAft>
                <a:spcPts val="0"/>
              </a:spcAft>
              <a:buClr>
                <a:srgbClr val="000000"/>
              </a:buClr>
              <a:buSzPts val="900"/>
              <a:buFont typeface="Arial"/>
              <a:buNone/>
            </a:pPr>
            <a:r>
              <a:rPr lang="fr-FR" b="0" i="0" u="none" strike="noStrike" cap="none" dirty="0">
                <a:solidFill>
                  <a:schemeClr val="lt1"/>
                </a:solidFill>
                <a:latin typeface="Calibri"/>
                <a:ea typeface="Calibri"/>
                <a:cs typeface="Calibri"/>
                <a:sym typeface="Calibri"/>
              </a:rPr>
              <a:t>Source: RE </a:t>
            </a:r>
            <a:r>
              <a:rPr lang="fr-FR" b="0" i="0" u="none" strike="noStrike" cap="none" dirty="0" err="1">
                <a:solidFill>
                  <a:schemeClr val="lt1"/>
                </a:solidFill>
                <a:latin typeface="Calibri"/>
                <a:ea typeface="Calibri"/>
                <a:cs typeface="Calibri"/>
                <a:sym typeface="Calibri"/>
              </a:rPr>
              <a:t>Zeebe</a:t>
            </a:r>
            <a:r>
              <a:rPr lang="fr-FR" b="0" i="0" u="none" strike="noStrike" cap="none" dirty="0">
                <a:solidFill>
                  <a:schemeClr val="lt1"/>
                </a:solidFill>
                <a:latin typeface="Calibri"/>
                <a:ea typeface="Calibri"/>
                <a:cs typeface="Calibri"/>
                <a:sym typeface="Calibri"/>
              </a:rPr>
              <a:t>, et al., </a:t>
            </a:r>
            <a:r>
              <a:rPr lang="fr-FR" b="0" i="1" u="none" strike="noStrike" cap="none" dirty="0">
                <a:solidFill>
                  <a:schemeClr val="lt1"/>
                </a:solidFill>
                <a:latin typeface="Calibri"/>
                <a:ea typeface="Calibri"/>
                <a:cs typeface="Calibri"/>
                <a:sym typeface="Calibri"/>
              </a:rPr>
              <a:t>Nature </a:t>
            </a:r>
            <a:r>
              <a:rPr lang="fr-FR" b="0" i="1" u="none" strike="noStrike" cap="none" dirty="0" err="1">
                <a:solidFill>
                  <a:schemeClr val="lt1"/>
                </a:solidFill>
                <a:latin typeface="Calibri"/>
                <a:ea typeface="Calibri"/>
                <a:cs typeface="Calibri"/>
                <a:sym typeface="Calibri"/>
              </a:rPr>
              <a:t>Geoscience</a:t>
            </a:r>
            <a:r>
              <a:rPr lang="fr-FR" b="0" i="1" u="none" strike="noStrike" cap="none" dirty="0">
                <a:solidFill>
                  <a:schemeClr val="lt1"/>
                </a:solidFill>
                <a:latin typeface="Calibri"/>
                <a:ea typeface="Calibri"/>
                <a:cs typeface="Calibri"/>
                <a:sym typeface="Calibri"/>
              </a:rPr>
              <a:t>, </a:t>
            </a:r>
            <a:r>
              <a:rPr lang="fr-FR" b="0" i="0" u="none" strike="noStrike" cap="none" dirty="0">
                <a:solidFill>
                  <a:schemeClr val="lt1"/>
                </a:solidFill>
                <a:latin typeface="Calibri"/>
                <a:ea typeface="Calibri"/>
                <a:cs typeface="Calibri"/>
                <a:sym typeface="Calibri"/>
              </a:rPr>
              <a:t>March 2016</a:t>
            </a:r>
            <a:endParaRPr b="0" i="0" u="none" strike="noStrike" cap="none" dirty="0">
              <a:solidFill>
                <a:srgbClr val="000000"/>
              </a:solidFill>
              <a:latin typeface="Arial"/>
              <a:ea typeface="Arial"/>
              <a:cs typeface="Arial"/>
              <a:sym typeface="Arial"/>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50"/>
          <p:cNvSpPr txBox="1"/>
          <p:nvPr/>
        </p:nvSpPr>
        <p:spPr>
          <a:xfrm>
            <a:off x="121796" y="331900"/>
            <a:ext cx="13254000" cy="812700"/>
          </a:xfrm>
          <a:prstGeom prst="rect">
            <a:avLst/>
          </a:prstGeom>
          <a:noFill/>
          <a:ln>
            <a:noFill/>
          </a:ln>
        </p:spPr>
        <p:txBody>
          <a:bodyPr spcFirstLastPara="1" wrap="square" lIns="121900" tIns="60925" rIns="121900" bIns="60925" anchor="ctr" anchorCtr="0">
            <a:normAutofit/>
          </a:bodyPr>
          <a:lstStyle/>
          <a:p>
            <a:pPr marL="0" marR="0" lvl="0" indent="0" algn="l" rtl="0">
              <a:lnSpc>
                <a:spcPct val="100000"/>
              </a:lnSpc>
              <a:spcBef>
                <a:spcPts val="0"/>
              </a:spcBef>
              <a:spcAft>
                <a:spcPts val="0"/>
              </a:spcAft>
              <a:buClr>
                <a:schemeClr val="dk1"/>
              </a:buClr>
              <a:buSzPts val="340"/>
              <a:buFont typeface="Arial"/>
              <a:buNone/>
            </a:pPr>
            <a:r>
              <a:rPr lang="fr-FR" sz="4300" b="1" dirty="0" err="1">
                <a:solidFill>
                  <a:srgbClr val="7503A6"/>
                </a:solidFill>
                <a:latin typeface="Posterama" panose="020B0504020200020000" pitchFamily="34" charset="0"/>
                <a:cs typeface="Posterama" panose="020B0504020200020000" pitchFamily="34" charset="0"/>
              </a:rPr>
              <a:t>Bilanțul</a:t>
            </a:r>
            <a:r>
              <a:rPr lang="fr-FR" sz="4300" b="1" dirty="0">
                <a:solidFill>
                  <a:srgbClr val="7503A6"/>
                </a:solidFill>
                <a:latin typeface="Posterama" panose="020B0504020200020000" pitchFamily="34" charset="0"/>
                <a:cs typeface="Posterama" panose="020B0504020200020000" pitchFamily="34" charset="0"/>
              </a:rPr>
              <a:t> global de </a:t>
            </a:r>
            <a:r>
              <a:rPr lang="fr-FR" sz="4300" b="1" dirty="0" err="1">
                <a:solidFill>
                  <a:srgbClr val="7503A6"/>
                </a:solidFill>
                <a:latin typeface="Posterama" panose="020B0504020200020000" pitchFamily="34" charset="0"/>
                <a:cs typeface="Posterama" panose="020B0504020200020000" pitchFamily="34" charset="0"/>
              </a:rPr>
              <a:t>carbon</a:t>
            </a:r>
            <a:endParaRPr sz="1100" b="1" i="0" u="none" strike="noStrike" cap="none" dirty="0">
              <a:solidFill>
                <a:srgbClr val="7503A6"/>
              </a:solidFill>
              <a:latin typeface="Arial"/>
              <a:ea typeface="Arial"/>
              <a:cs typeface="Arial"/>
              <a:sym typeface="Arial"/>
            </a:endParaRPr>
          </a:p>
          <a:p>
            <a:pPr marL="0" marR="0" lvl="0" indent="0" algn="l" rtl="0">
              <a:lnSpc>
                <a:spcPct val="100000"/>
              </a:lnSpc>
              <a:spcBef>
                <a:spcPts val="0"/>
              </a:spcBef>
              <a:spcAft>
                <a:spcPts val="0"/>
              </a:spcAft>
              <a:buClr>
                <a:srgbClr val="366092"/>
              </a:buClr>
              <a:buSzPct val="100000"/>
              <a:buFont typeface="Arial"/>
              <a:buNone/>
            </a:pPr>
            <a:endParaRPr sz="1100" b="1" i="0" u="none" strike="noStrike" cap="none" dirty="0">
              <a:solidFill>
                <a:srgbClr val="7503A6"/>
              </a:solidFill>
              <a:latin typeface="Arial"/>
              <a:ea typeface="Arial"/>
              <a:cs typeface="Arial"/>
              <a:sym typeface="Arial"/>
            </a:endParaRPr>
          </a:p>
        </p:txBody>
      </p:sp>
      <p:sp>
        <p:nvSpPr>
          <p:cNvPr id="339" name="Google Shape;339;p50"/>
          <p:cNvSpPr/>
          <p:nvPr/>
        </p:nvSpPr>
        <p:spPr>
          <a:xfrm>
            <a:off x="9347200" y="6273800"/>
            <a:ext cx="2235300" cy="5583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pic>
        <p:nvPicPr>
          <p:cNvPr id="340" name="Google Shape;340;p50" descr="Global Carbon Budget 2018 | Carbon Portal"/>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11436" y="1084420"/>
            <a:ext cx="9405349" cy="5578764"/>
          </a:xfrm>
          <a:prstGeom prst="rect">
            <a:avLst/>
          </a:prstGeom>
          <a:noFill/>
          <a:ln>
            <a:noFill/>
          </a:ln>
        </p:spPr>
      </p:pic>
      <p:sp>
        <p:nvSpPr>
          <p:cNvPr id="341" name="Google Shape;341;p50"/>
          <p:cNvSpPr/>
          <p:nvPr/>
        </p:nvSpPr>
        <p:spPr>
          <a:xfrm>
            <a:off x="55421" y="6478517"/>
            <a:ext cx="9313200" cy="3693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fr-FR" sz="1300">
                <a:solidFill>
                  <a:schemeClr val="dk1"/>
                </a:solidFill>
              </a:rPr>
              <a:t>Source</a:t>
            </a:r>
            <a:r>
              <a:rPr lang="fr-FR" sz="1300" i="0" u="none" strike="noStrike" cap="none">
                <a:solidFill>
                  <a:schemeClr val="dk1"/>
                </a:solidFill>
              </a:rPr>
              <a:t>: Global Carbon Project</a:t>
            </a:r>
            <a:endParaRPr sz="1600" i="0" u="none" strike="noStrike" cap="none">
              <a:solidFill>
                <a:srgbClr val="000000"/>
              </a:solidFill>
            </a:endParaRPr>
          </a:p>
        </p:txBody>
      </p:sp>
      <p:sp>
        <p:nvSpPr>
          <p:cNvPr id="342" name="Google Shape;342;p50"/>
          <p:cNvSpPr txBox="1"/>
          <p:nvPr/>
        </p:nvSpPr>
        <p:spPr>
          <a:xfrm>
            <a:off x="10117516" y="3566025"/>
            <a:ext cx="1475100" cy="6156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fr-FR" sz="3200" b="1" i="0" u="none" strike="noStrike" cap="none">
                <a:solidFill>
                  <a:srgbClr val="205867"/>
                </a:solidFill>
                <a:latin typeface="Calibri"/>
                <a:ea typeface="Calibri"/>
                <a:cs typeface="Calibri"/>
                <a:sym typeface="Calibri"/>
              </a:rPr>
              <a:t>22%</a:t>
            </a:r>
            <a:endParaRPr sz="1900" b="0" i="0" u="none" strike="noStrike" cap="none">
              <a:solidFill>
                <a:srgbClr val="000000"/>
              </a:solidFill>
              <a:latin typeface="Arial"/>
              <a:ea typeface="Arial"/>
              <a:cs typeface="Arial"/>
              <a:sym typeface="Arial"/>
            </a:endParaRPr>
          </a:p>
        </p:txBody>
      </p:sp>
      <p:sp>
        <p:nvSpPr>
          <p:cNvPr id="343" name="Google Shape;343;p50"/>
          <p:cNvSpPr txBox="1"/>
          <p:nvPr/>
        </p:nvSpPr>
        <p:spPr>
          <a:xfrm>
            <a:off x="10131371" y="4227759"/>
            <a:ext cx="1475100" cy="6156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fr-FR" sz="3200" b="1" i="0" u="none" strike="noStrike" cap="none">
                <a:solidFill>
                  <a:schemeClr val="accent3"/>
                </a:solidFill>
                <a:latin typeface="Calibri"/>
                <a:ea typeface="Calibri"/>
                <a:cs typeface="Calibri"/>
                <a:sym typeface="Calibri"/>
              </a:rPr>
              <a:t>29%</a:t>
            </a:r>
            <a:endParaRPr sz="19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grpSp>
        <p:nvGrpSpPr>
          <p:cNvPr id="348" name="Google Shape;348;p51"/>
          <p:cNvGrpSpPr/>
          <p:nvPr/>
        </p:nvGrpSpPr>
        <p:grpSpPr>
          <a:xfrm>
            <a:off x="-84102" y="888976"/>
            <a:ext cx="9753356" cy="5797689"/>
            <a:chOff x="1066800" y="724225"/>
            <a:chExt cx="7315200" cy="4348376"/>
          </a:xfrm>
        </p:grpSpPr>
        <p:pic>
          <p:nvPicPr>
            <p:cNvPr id="349" name="Google Shape;349;p51" descr="Climate Change: Atmospheric Carbon Dioxide | NOAA Climate.gov"/>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66800" y="724225"/>
              <a:ext cx="7034325" cy="4348376"/>
            </a:xfrm>
            <a:prstGeom prst="rect">
              <a:avLst/>
            </a:prstGeom>
            <a:noFill/>
            <a:ln>
              <a:noFill/>
            </a:ln>
          </p:spPr>
        </p:pic>
        <p:sp>
          <p:nvSpPr>
            <p:cNvPr id="350" name="Google Shape;350;p51"/>
            <p:cNvSpPr/>
            <p:nvPr/>
          </p:nvSpPr>
          <p:spPr>
            <a:xfrm>
              <a:off x="7010400" y="4629150"/>
              <a:ext cx="1371600" cy="443400"/>
            </a:xfrm>
            <a:prstGeom prst="rect">
              <a:avLst/>
            </a:prstGeom>
            <a:solidFill>
              <a:schemeClr val="lt1"/>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351" name="Google Shape;351;p51"/>
            <p:cNvSpPr/>
            <p:nvPr/>
          </p:nvSpPr>
          <p:spPr>
            <a:xfrm>
              <a:off x="6432973" y="1037747"/>
              <a:ext cx="1371600" cy="443400"/>
            </a:xfrm>
            <a:prstGeom prst="rect">
              <a:avLst/>
            </a:prstGeom>
            <a:solidFill>
              <a:schemeClr val="lt1"/>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grpSp>
      <p:sp>
        <p:nvSpPr>
          <p:cNvPr id="352" name="Google Shape;352;p51"/>
          <p:cNvSpPr txBox="1"/>
          <p:nvPr/>
        </p:nvSpPr>
        <p:spPr>
          <a:xfrm>
            <a:off x="0" y="0"/>
            <a:ext cx="7864800" cy="812700"/>
          </a:xfrm>
          <a:prstGeom prst="rect">
            <a:avLst/>
          </a:prstGeom>
          <a:noFill/>
          <a:ln>
            <a:noFill/>
          </a:ln>
        </p:spPr>
        <p:txBody>
          <a:bodyPr spcFirstLastPara="1" wrap="square" lIns="121900" tIns="60925" rIns="121900" bIns="60925" anchor="ctr" anchorCtr="0">
            <a:normAutofit/>
          </a:bodyPr>
          <a:lstStyle/>
          <a:p>
            <a:pPr marL="0" marR="0" lvl="0" indent="0" algn="l" rtl="0">
              <a:lnSpc>
                <a:spcPct val="100000"/>
              </a:lnSpc>
              <a:spcBef>
                <a:spcPts val="0"/>
              </a:spcBef>
              <a:spcAft>
                <a:spcPts val="0"/>
              </a:spcAft>
              <a:buClr>
                <a:srgbClr val="366092"/>
              </a:buClr>
              <a:buSzPts val="3700"/>
              <a:buFont typeface="Arial"/>
              <a:buNone/>
            </a:pPr>
            <a:r>
              <a:rPr lang="fr-FR" sz="3700" b="1" dirty="0" err="1">
                <a:solidFill>
                  <a:srgbClr val="7503A6"/>
                </a:solidFill>
                <a:latin typeface="Posterama" panose="020B0504020200020000" pitchFamily="34" charset="0"/>
                <a:cs typeface="Posterama" panose="020B0504020200020000" pitchFamily="34" charset="0"/>
              </a:rPr>
              <a:t>C</a:t>
            </a:r>
            <a:r>
              <a:rPr lang="fr-FR" sz="3700" b="1" i="0" u="none" strike="noStrike" cap="none" dirty="0" err="1">
                <a:solidFill>
                  <a:srgbClr val="7503A6"/>
                </a:solidFill>
                <a:latin typeface="Posterama" panose="020B0504020200020000" pitchFamily="34" charset="0"/>
                <a:cs typeface="Posterama" panose="020B0504020200020000" pitchFamily="34" charset="0"/>
              </a:rPr>
              <a:t>oncentratia</a:t>
            </a:r>
            <a:r>
              <a:rPr lang="fr-FR" sz="3700" b="1" i="0" u="none" strike="noStrike" cap="none" dirty="0">
                <a:solidFill>
                  <a:srgbClr val="7503A6"/>
                </a:solidFill>
                <a:latin typeface="Posterama" panose="020B0504020200020000" pitchFamily="34" charset="0"/>
                <a:cs typeface="Posterama" panose="020B0504020200020000" pitchFamily="34" charset="0"/>
              </a:rPr>
              <a:t> de CO2</a:t>
            </a:r>
            <a:endParaRPr sz="1900" i="0" u="none" strike="noStrike" cap="none" dirty="0">
              <a:solidFill>
                <a:srgbClr val="7503A6"/>
              </a:solidFill>
              <a:latin typeface="Posterama" panose="020B0504020200020000" pitchFamily="34" charset="0"/>
              <a:cs typeface="Posterama" panose="020B0504020200020000" pitchFamily="34" charset="0"/>
            </a:endParaRPr>
          </a:p>
        </p:txBody>
      </p:sp>
      <p:sp>
        <p:nvSpPr>
          <p:cNvPr id="353" name="Google Shape;353;p51"/>
          <p:cNvSpPr/>
          <p:nvPr/>
        </p:nvSpPr>
        <p:spPr>
          <a:xfrm>
            <a:off x="6242767" y="297717"/>
            <a:ext cx="3206100" cy="876000"/>
          </a:xfrm>
          <a:prstGeom prst="rect">
            <a:avLst/>
          </a:prstGeom>
          <a:noFill/>
          <a:ln w="57150" cap="flat" cmpd="sng">
            <a:solidFill>
              <a:srgbClr val="F2CB05"/>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fr-BE" sz="1500" i="0" u="none" strike="noStrike" cap="none" dirty="0" err="1">
                <a:solidFill>
                  <a:schemeClr val="dk1"/>
                </a:solidFill>
              </a:rPr>
              <a:t>Concentratia</a:t>
            </a:r>
            <a:r>
              <a:rPr lang="fr-BE" sz="1500" i="0" u="none" strike="noStrike" cap="none" dirty="0">
                <a:solidFill>
                  <a:schemeClr val="dk1"/>
                </a:solidFill>
              </a:rPr>
              <a:t> </a:t>
            </a:r>
            <a:r>
              <a:rPr lang="fr-BE" sz="1500" i="0" u="none" strike="noStrike" cap="none" dirty="0" err="1">
                <a:solidFill>
                  <a:schemeClr val="dk1"/>
                </a:solidFill>
              </a:rPr>
              <a:t>curenta</a:t>
            </a:r>
            <a:endParaRPr sz="1500" i="0" u="none" strike="noStrike" cap="none" dirty="0">
              <a:solidFill>
                <a:schemeClr val="dk1"/>
              </a:solidFill>
            </a:endParaRPr>
          </a:p>
          <a:p>
            <a:pPr marL="0" marR="0" lvl="0" indent="0" algn="ctr" rtl="0">
              <a:lnSpc>
                <a:spcPct val="100000"/>
              </a:lnSpc>
              <a:spcBef>
                <a:spcPts val="0"/>
              </a:spcBef>
              <a:spcAft>
                <a:spcPts val="0"/>
              </a:spcAft>
              <a:buClr>
                <a:srgbClr val="000000"/>
              </a:buClr>
              <a:buSzPts val="2300"/>
              <a:buFont typeface="Arial"/>
              <a:buNone/>
            </a:pPr>
            <a:r>
              <a:rPr lang="fr-FR" sz="2100" b="1" i="0" u="none" strike="noStrike" cap="none" dirty="0">
                <a:solidFill>
                  <a:schemeClr val="dk1"/>
                </a:solidFill>
              </a:rPr>
              <a:t>417.47 ppm</a:t>
            </a:r>
            <a:endParaRPr sz="700" i="0" u="none" strike="noStrike" cap="none" dirty="0">
              <a:solidFill>
                <a:srgbClr val="000000"/>
              </a:solidFill>
            </a:endParaRPr>
          </a:p>
        </p:txBody>
      </p:sp>
      <p:sp>
        <p:nvSpPr>
          <p:cNvPr id="354" name="Google Shape;354;p51"/>
          <p:cNvSpPr/>
          <p:nvPr/>
        </p:nvSpPr>
        <p:spPr>
          <a:xfrm>
            <a:off x="0" y="6517400"/>
            <a:ext cx="5788200" cy="314700"/>
          </a:xfrm>
          <a:prstGeom prst="rect">
            <a:avLst/>
          </a:prstGeom>
          <a:noFill/>
          <a:ln>
            <a:noFill/>
          </a:ln>
        </p:spPr>
        <p:txBody>
          <a:bodyPr spcFirstLastPara="1" wrap="square" lIns="33875" tIns="33875" rIns="33875" bIns="33875" anchor="b" anchorCtr="0">
            <a:noAutofit/>
          </a:bodyPr>
          <a:lstStyle/>
          <a:p>
            <a:pPr marL="0" marR="0" lvl="0" indent="0" algn="l" rtl="0">
              <a:lnSpc>
                <a:spcPct val="100000"/>
              </a:lnSpc>
              <a:spcBef>
                <a:spcPts val="0"/>
              </a:spcBef>
              <a:spcAft>
                <a:spcPts val="0"/>
              </a:spcAft>
              <a:buClr>
                <a:srgbClr val="000000"/>
              </a:buClr>
              <a:buSzPts val="1600"/>
              <a:buFont typeface="Arial"/>
              <a:buNone/>
            </a:pPr>
            <a:r>
              <a:rPr lang="fr-FR" sz="1600">
                <a:solidFill>
                  <a:schemeClr val="dk1"/>
                </a:solidFill>
                <a:latin typeface="Calibri"/>
                <a:ea typeface="Calibri"/>
                <a:cs typeface="Calibri"/>
                <a:sym typeface="Calibri"/>
              </a:rPr>
              <a:t>Source</a:t>
            </a:r>
            <a:r>
              <a:rPr lang="fr-FR" sz="1600" b="0" i="0" u="none" strike="noStrike" cap="none">
                <a:solidFill>
                  <a:schemeClr val="dk1"/>
                </a:solidFill>
                <a:latin typeface="Calibri"/>
                <a:ea typeface="Calibri"/>
                <a:cs typeface="Calibri"/>
                <a:sym typeface="Calibri"/>
              </a:rPr>
              <a:t>: National Oceanic and Atmospheric Administration (NOAA)</a:t>
            </a:r>
            <a:endParaRPr sz="1600" b="0" i="0" u="none" strike="noStrike" cap="none">
              <a:solidFill>
                <a:schemeClr val="dk1"/>
              </a:solidFill>
              <a:latin typeface="Calibri"/>
              <a:ea typeface="Calibri"/>
              <a:cs typeface="Calibri"/>
              <a:sym typeface="Calibri"/>
            </a:endParaRPr>
          </a:p>
        </p:txBody>
      </p:sp>
      <p:sp>
        <p:nvSpPr>
          <p:cNvPr id="355" name="Google Shape;355;p51"/>
          <p:cNvSpPr txBox="1"/>
          <p:nvPr/>
        </p:nvSpPr>
        <p:spPr>
          <a:xfrm>
            <a:off x="6242786" y="1173717"/>
            <a:ext cx="2836800" cy="861900"/>
          </a:xfrm>
          <a:prstGeom prst="rect">
            <a:avLst/>
          </a:prstGeom>
          <a:no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1600" i="0" u="none" strike="noStrike" cap="none">
                <a:solidFill>
                  <a:schemeClr val="dk1"/>
                </a:solidFill>
              </a:rPr>
              <a:t>(last measurement </a:t>
            </a:r>
            <a:endParaRPr sz="1600" i="0" u="none" strike="noStrike" cap="none">
              <a:solidFill>
                <a:schemeClr val="dk1"/>
              </a:solidFill>
            </a:endParaRPr>
          </a:p>
          <a:p>
            <a:pPr marL="0" marR="0" lvl="0" indent="0" algn="ctr" rtl="0">
              <a:lnSpc>
                <a:spcPct val="100000"/>
              </a:lnSpc>
              <a:spcBef>
                <a:spcPts val="0"/>
              </a:spcBef>
              <a:spcAft>
                <a:spcPts val="0"/>
              </a:spcAft>
              <a:buClr>
                <a:srgbClr val="000000"/>
              </a:buClr>
              <a:buSzPts val="2400"/>
              <a:buFont typeface="Arial"/>
              <a:buNone/>
            </a:pPr>
            <a:r>
              <a:rPr lang="fr-FR" sz="1600" i="0" u="none" strike="noStrike" cap="none">
                <a:solidFill>
                  <a:schemeClr val="dk1"/>
                </a:solidFill>
              </a:rPr>
              <a:t>Jun 2021)</a:t>
            </a:r>
            <a:endParaRPr sz="1100" i="0" u="none" strike="noStrike" cap="none">
              <a:solidFill>
                <a:srgbClr val="00000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52"/>
          <p:cNvSpPr txBox="1"/>
          <p:nvPr/>
        </p:nvSpPr>
        <p:spPr>
          <a:xfrm>
            <a:off x="121796" y="331900"/>
            <a:ext cx="13254000" cy="812700"/>
          </a:xfrm>
          <a:prstGeom prst="rect">
            <a:avLst/>
          </a:prstGeom>
          <a:noFill/>
          <a:ln>
            <a:noFill/>
          </a:ln>
        </p:spPr>
        <p:txBody>
          <a:bodyPr spcFirstLastPara="1" wrap="square" lIns="121900" tIns="60925" rIns="121900" bIns="60925" anchor="ctr" anchorCtr="0">
            <a:normAutofit/>
          </a:bodyPr>
          <a:lstStyle/>
          <a:p>
            <a:pPr marL="0" marR="0" lvl="0" indent="0" algn="l" rtl="0">
              <a:lnSpc>
                <a:spcPct val="100000"/>
              </a:lnSpc>
              <a:spcBef>
                <a:spcPts val="0"/>
              </a:spcBef>
              <a:spcAft>
                <a:spcPts val="0"/>
              </a:spcAft>
              <a:buClr>
                <a:schemeClr val="dk1"/>
              </a:buClr>
              <a:buSzPts val="340"/>
              <a:buFont typeface="Arial"/>
              <a:buNone/>
            </a:pPr>
            <a:r>
              <a:rPr lang="fr-FR" sz="3600" b="1" i="0" u="none" strike="noStrike" cap="none" dirty="0" err="1">
                <a:solidFill>
                  <a:srgbClr val="7503A6"/>
                </a:solidFill>
                <a:latin typeface="Posterama" panose="020B0504020200020000" pitchFamily="34" charset="0"/>
                <a:cs typeface="Posterama" panose="020B0504020200020000" pitchFamily="34" charset="0"/>
                <a:sym typeface="Arial"/>
              </a:rPr>
              <a:t>Concentrația</a:t>
            </a:r>
            <a:r>
              <a:rPr lang="fr-FR" sz="3600" b="1" i="0" u="none" strike="noStrike" cap="none" dirty="0">
                <a:solidFill>
                  <a:srgbClr val="7503A6"/>
                </a:solidFill>
                <a:latin typeface="Posterama" panose="020B0504020200020000" pitchFamily="34" charset="0"/>
                <a:cs typeface="Posterama" panose="020B0504020200020000" pitchFamily="34" charset="0"/>
                <a:sym typeface="Arial"/>
              </a:rPr>
              <a:t> de CO2 </a:t>
            </a:r>
            <a:r>
              <a:rPr lang="fr-FR" sz="3600" b="1" i="0" u="none" strike="noStrike" cap="none" dirty="0" err="1">
                <a:solidFill>
                  <a:srgbClr val="7503A6"/>
                </a:solidFill>
                <a:latin typeface="Posterama" panose="020B0504020200020000" pitchFamily="34" charset="0"/>
                <a:cs typeface="Posterama" panose="020B0504020200020000" pitchFamily="34" charset="0"/>
                <a:sym typeface="Arial"/>
              </a:rPr>
              <a:t>și</a:t>
            </a:r>
            <a:r>
              <a:rPr lang="fr-FR" sz="3600" b="1" i="0" u="none" strike="noStrike" cap="none" dirty="0">
                <a:solidFill>
                  <a:srgbClr val="7503A6"/>
                </a:solidFill>
                <a:latin typeface="Posterama" panose="020B0504020200020000" pitchFamily="34" charset="0"/>
                <a:cs typeface="Posterama" panose="020B0504020200020000" pitchFamily="34" charset="0"/>
                <a:sym typeface="Arial"/>
              </a:rPr>
              <a:t> </a:t>
            </a:r>
            <a:r>
              <a:rPr lang="fr-FR" sz="3600" b="1" i="0" u="none" strike="noStrike" cap="none" dirty="0" err="1">
                <a:solidFill>
                  <a:srgbClr val="7503A6"/>
                </a:solidFill>
                <a:latin typeface="Posterama" panose="020B0504020200020000" pitchFamily="34" charset="0"/>
                <a:cs typeface="Posterama" panose="020B0504020200020000" pitchFamily="34" charset="0"/>
                <a:sym typeface="Arial"/>
              </a:rPr>
              <a:t>creșterea</a:t>
            </a:r>
            <a:r>
              <a:rPr lang="fr-FR" sz="3600" b="1" i="0" u="none" strike="noStrike" cap="none" dirty="0">
                <a:solidFill>
                  <a:srgbClr val="7503A6"/>
                </a:solidFill>
                <a:latin typeface="Posterama" panose="020B0504020200020000" pitchFamily="34" charset="0"/>
                <a:cs typeface="Posterama" panose="020B0504020200020000" pitchFamily="34" charset="0"/>
                <a:sym typeface="Arial"/>
              </a:rPr>
              <a:t> </a:t>
            </a:r>
            <a:r>
              <a:rPr lang="fr-FR" sz="3600" b="1" i="0" u="none" strike="noStrike" cap="none" dirty="0" err="1">
                <a:solidFill>
                  <a:srgbClr val="7503A6"/>
                </a:solidFill>
                <a:latin typeface="Posterama" panose="020B0504020200020000" pitchFamily="34" charset="0"/>
                <a:cs typeface="Posterama" panose="020B0504020200020000" pitchFamily="34" charset="0"/>
                <a:sym typeface="Arial"/>
              </a:rPr>
              <a:t>temperaturii</a:t>
            </a:r>
            <a:endParaRPr sz="1100" b="1" i="0" u="none" strike="noStrike" cap="none" dirty="0">
              <a:solidFill>
                <a:srgbClr val="7503A6"/>
              </a:solidFill>
              <a:latin typeface="Arial"/>
              <a:ea typeface="Arial"/>
              <a:cs typeface="Arial"/>
              <a:sym typeface="Arial"/>
            </a:endParaRPr>
          </a:p>
          <a:p>
            <a:pPr marL="0" marR="0" lvl="0" indent="0" algn="l" rtl="0">
              <a:lnSpc>
                <a:spcPct val="100000"/>
              </a:lnSpc>
              <a:spcBef>
                <a:spcPts val="0"/>
              </a:spcBef>
              <a:spcAft>
                <a:spcPts val="0"/>
              </a:spcAft>
              <a:buClr>
                <a:srgbClr val="366092"/>
              </a:buClr>
              <a:buSzPct val="100000"/>
              <a:buFont typeface="Arial"/>
              <a:buNone/>
            </a:pPr>
            <a:endParaRPr sz="1100" b="1" i="0" u="none" strike="noStrike" cap="none" dirty="0">
              <a:solidFill>
                <a:srgbClr val="7503A6"/>
              </a:solidFill>
              <a:latin typeface="Arial"/>
              <a:ea typeface="Arial"/>
              <a:cs typeface="Arial"/>
              <a:sym typeface="Arial"/>
            </a:endParaRPr>
          </a:p>
        </p:txBody>
      </p:sp>
      <p:pic>
        <p:nvPicPr>
          <p:cNvPr id="361" name="Google Shape;361;p52" descr="If carbon dioxide hits a new high every year, why isn't every year hotter  than the last? | NOAA Climate.gov"/>
          <p:cNvPicPr preferRelativeResize="0"/>
          <p:nvPr/>
        </p:nvPicPr>
        <p:blipFill rotWithShape="1">
          <a:blip r:embed="rId3">
            <a:alphaModFix/>
          </a:blip>
          <a:srcRect/>
          <a:stretch/>
        </p:blipFill>
        <p:spPr>
          <a:xfrm>
            <a:off x="743427" y="1779351"/>
            <a:ext cx="9887923" cy="4817049"/>
          </a:xfrm>
          <a:prstGeom prst="rect">
            <a:avLst/>
          </a:prstGeom>
          <a:noFill/>
          <a:ln>
            <a:noFill/>
          </a:ln>
        </p:spPr>
      </p:pic>
      <p:sp>
        <p:nvSpPr>
          <p:cNvPr id="362" name="Google Shape;362;p52"/>
          <p:cNvSpPr txBox="1"/>
          <p:nvPr/>
        </p:nvSpPr>
        <p:spPr>
          <a:xfrm>
            <a:off x="485875" y="1262675"/>
            <a:ext cx="9897900" cy="769500"/>
          </a:xfrm>
          <a:prstGeom prst="rect">
            <a:avLst/>
          </a:prstGeom>
          <a:solidFill>
            <a:schemeClr val="lt1"/>
          </a:solid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fr-FR" sz="2100" b="1" i="0" u="none" strike="noStrike" cap="none" dirty="0" err="1">
                <a:solidFill>
                  <a:schemeClr val="dk1"/>
                </a:solidFill>
              </a:rPr>
              <a:t>Diferențele</a:t>
            </a:r>
            <a:r>
              <a:rPr lang="fr-FR" sz="2100" b="1" i="0" u="none" strike="noStrike" cap="none" dirty="0">
                <a:solidFill>
                  <a:schemeClr val="dk1"/>
                </a:solidFill>
              </a:rPr>
              <a:t> </a:t>
            </a:r>
            <a:r>
              <a:rPr lang="fr-FR" sz="2100" b="1" i="0" u="none" strike="noStrike" cap="none" dirty="0" err="1">
                <a:solidFill>
                  <a:schemeClr val="dk1"/>
                </a:solidFill>
              </a:rPr>
              <a:t>anuale</a:t>
            </a:r>
            <a:r>
              <a:rPr lang="fr-FR" sz="2100" b="1" i="0" u="none" strike="noStrike" cap="none" dirty="0">
                <a:solidFill>
                  <a:schemeClr val="dk1"/>
                </a:solidFill>
              </a:rPr>
              <a:t> de </a:t>
            </a:r>
            <a:r>
              <a:rPr lang="fr-FR" sz="2100" b="1" i="0" u="none" strike="noStrike" cap="none" dirty="0" err="1">
                <a:solidFill>
                  <a:schemeClr val="dk1"/>
                </a:solidFill>
              </a:rPr>
              <a:t>temperatură</a:t>
            </a:r>
            <a:r>
              <a:rPr lang="fr-FR" sz="2100" b="1" i="0" u="none" strike="noStrike" cap="none" dirty="0">
                <a:solidFill>
                  <a:schemeClr val="dk1"/>
                </a:solidFill>
              </a:rPr>
              <a:t> la </a:t>
            </a:r>
            <a:r>
              <a:rPr lang="fr-FR" sz="2100" b="1" i="0" u="none" strike="noStrike" cap="none" dirty="0" err="1">
                <a:solidFill>
                  <a:schemeClr val="dk1"/>
                </a:solidFill>
              </a:rPr>
              <a:t>suprafața</a:t>
            </a:r>
            <a:r>
              <a:rPr lang="fr-FR" sz="2100" b="1" i="0" u="none" strike="noStrike" cap="none" dirty="0">
                <a:solidFill>
                  <a:schemeClr val="dk1"/>
                </a:solidFill>
              </a:rPr>
              <a:t> </a:t>
            </a:r>
            <a:r>
              <a:rPr lang="fr-FR" sz="2100" b="1" i="0" u="none" strike="noStrike" cap="none" dirty="0" err="1">
                <a:solidFill>
                  <a:schemeClr val="dk1"/>
                </a:solidFill>
              </a:rPr>
              <a:t>Pământului</a:t>
            </a:r>
            <a:r>
              <a:rPr lang="fr-FR" sz="2100" b="1" i="0" u="none" strike="noStrike" cap="none" dirty="0">
                <a:solidFill>
                  <a:schemeClr val="dk1"/>
                </a:solidFill>
              </a:rPr>
              <a:t> </a:t>
            </a:r>
            <a:r>
              <a:rPr lang="fr-FR" sz="2100" b="1" i="0" u="none" strike="noStrike" cap="none" dirty="0" err="1">
                <a:solidFill>
                  <a:schemeClr val="dk1"/>
                </a:solidFill>
              </a:rPr>
              <a:t>în</a:t>
            </a:r>
            <a:r>
              <a:rPr lang="fr-FR" sz="2100" b="1" i="0" u="none" strike="noStrike" cap="none" dirty="0">
                <a:solidFill>
                  <a:schemeClr val="dk1"/>
                </a:solidFill>
              </a:rPr>
              <a:t> </a:t>
            </a:r>
            <a:r>
              <a:rPr lang="fr-FR" sz="2100" b="1" i="0" u="none" strike="noStrike" cap="none" dirty="0" err="1">
                <a:solidFill>
                  <a:schemeClr val="dk1"/>
                </a:solidFill>
              </a:rPr>
              <a:t>raport</a:t>
            </a:r>
            <a:r>
              <a:rPr lang="fr-FR" sz="2100" b="1" i="0" u="none" strike="noStrike" cap="none" dirty="0">
                <a:solidFill>
                  <a:schemeClr val="dk1"/>
                </a:solidFill>
              </a:rPr>
              <a:t> </a:t>
            </a:r>
            <a:r>
              <a:rPr lang="fr-FR" sz="2100" b="1" i="0" u="none" strike="noStrike" cap="none" dirty="0" err="1">
                <a:solidFill>
                  <a:schemeClr val="dk1"/>
                </a:solidFill>
              </a:rPr>
              <a:t>cu</a:t>
            </a:r>
            <a:r>
              <a:rPr lang="fr-FR" sz="2100" b="1" i="0" u="none" strike="noStrike" cap="none" dirty="0">
                <a:solidFill>
                  <a:schemeClr val="dk1"/>
                </a:solidFill>
              </a:rPr>
              <a:t> media </a:t>
            </a:r>
            <a:r>
              <a:rPr lang="fr-FR" sz="2100" b="1" i="0" u="none" strike="noStrike" cap="none" dirty="0" err="1">
                <a:solidFill>
                  <a:schemeClr val="dk1"/>
                </a:solidFill>
              </a:rPr>
              <a:t>secolului</a:t>
            </a:r>
            <a:r>
              <a:rPr lang="fr-FR" sz="2100" b="1" i="0" u="none" strike="noStrike" cap="none" dirty="0">
                <a:solidFill>
                  <a:schemeClr val="dk1"/>
                </a:solidFill>
              </a:rPr>
              <a:t> XX </a:t>
            </a:r>
            <a:r>
              <a:rPr lang="fr-FR" sz="2100" b="1" i="0" u="none" strike="noStrike" cap="none" dirty="0" err="1">
                <a:solidFill>
                  <a:schemeClr val="dk1"/>
                </a:solidFill>
              </a:rPr>
              <a:t>și</a:t>
            </a:r>
            <a:r>
              <a:rPr lang="fr-FR" sz="2100" b="1" i="0" u="none" strike="noStrike" cap="none" dirty="0">
                <a:solidFill>
                  <a:schemeClr val="dk1"/>
                </a:solidFill>
              </a:rPr>
              <a:t> </a:t>
            </a:r>
            <a:r>
              <a:rPr lang="fr-FR" sz="2100" b="1" i="0" u="none" strike="noStrike" cap="none" dirty="0" err="1">
                <a:solidFill>
                  <a:schemeClr val="dk1"/>
                </a:solidFill>
              </a:rPr>
              <a:t>concentrația</a:t>
            </a:r>
            <a:r>
              <a:rPr lang="fr-FR" sz="2100" b="1" i="0" u="none" strike="noStrike" cap="none" dirty="0">
                <a:solidFill>
                  <a:schemeClr val="dk1"/>
                </a:solidFill>
              </a:rPr>
              <a:t> de CO2</a:t>
            </a:r>
            <a:endParaRPr sz="1600" b="1" i="0" u="none" strike="noStrike" cap="none" dirty="0">
              <a:solidFill>
                <a:schemeClr val="dk1"/>
              </a:solidFill>
            </a:endParaRPr>
          </a:p>
        </p:txBody>
      </p:sp>
      <p:sp>
        <p:nvSpPr>
          <p:cNvPr id="363" name="Google Shape;363;p52"/>
          <p:cNvSpPr/>
          <p:nvPr/>
        </p:nvSpPr>
        <p:spPr>
          <a:xfrm>
            <a:off x="-1" y="6517404"/>
            <a:ext cx="5760000" cy="314700"/>
          </a:xfrm>
          <a:prstGeom prst="rect">
            <a:avLst/>
          </a:prstGeom>
          <a:noFill/>
          <a:ln>
            <a:noFill/>
          </a:ln>
        </p:spPr>
        <p:txBody>
          <a:bodyPr spcFirstLastPara="1" wrap="square" lIns="33875" tIns="33875" rIns="33875" bIns="33875" anchor="b" anchorCtr="0">
            <a:noAutofit/>
          </a:bodyPr>
          <a:lstStyle/>
          <a:p>
            <a:pPr marL="0" marR="0" lvl="0" indent="0" algn="l" rtl="0">
              <a:lnSpc>
                <a:spcPct val="100000"/>
              </a:lnSpc>
              <a:spcBef>
                <a:spcPts val="0"/>
              </a:spcBef>
              <a:spcAft>
                <a:spcPts val="0"/>
              </a:spcAft>
              <a:buClr>
                <a:srgbClr val="000000"/>
              </a:buClr>
              <a:buSzPts val="1600"/>
              <a:buFont typeface="Arial"/>
              <a:buNone/>
            </a:pPr>
            <a:r>
              <a:rPr lang="fr-FR" sz="1600" b="0" i="0" u="none" strike="noStrike" cap="none">
                <a:solidFill>
                  <a:schemeClr val="dk1"/>
                </a:solidFill>
                <a:latin typeface="Calibri"/>
                <a:ea typeface="Calibri"/>
                <a:cs typeface="Calibri"/>
                <a:sym typeface="Calibri"/>
              </a:rPr>
              <a:t>source: National Oceanic and Atmospheric Administration (NOAA)</a:t>
            </a:r>
            <a:endParaRPr sz="1600" b="0" i="0" u="none" strike="noStrike" cap="none">
              <a:solidFill>
                <a:schemeClr val="dk1"/>
              </a:solidFill>
              <a:latin typeface="Calibri"/>
              <a:ea typeface="Calibri"/>
              <a:cs typeface="Calibri"/>
              <a:sym typeface="Calibri"/>
            </a:endParaRPr>
          </a:p>
        </p:txBody>
      </p:sp>
      <p:sp>
        <p:nvSpPr>
          <p:cNvPr id="364" name="Google Shape;364;p52"/>
          <p:cNvSpPr/>
          <p:nvPr/>
        </p:nvSpPr>
        <p:spPr>
          <a:xfrm>
            <a:off x="9347200" y="6273800"/>
            <a:ext cx="2235300" cy="5583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 name="Título 2">
            <a:extLst>
              <a:ext uri="{FF2B5EF4-FFF2-40B4-BE49-F238E27FC236}">
                <a16:creationId xmlns:a16="http://schemas.microsoft.com/office/drawing/2014/main" id="{C9D6ADA9-ED75-32F3-0881-C48CC361C61C}"/>
              </a:ext>
            </a:extLst>
          </p:cNvPr>
          <p:cNvSpPr>
            <a:spLocks noGrp="1"/>
          </p:cNvSpPr>
          <p:nvPr>
            <p:ph type="title"/>
          </p:nvPr>
        </p:nvSpPr>
        <p:spPr>
          <a:xfrm>
            <a:off x="1161890" y="1967696"/>
            <a:ext cx="4639303" cy="3078866"/>
          </a:xfrm>
        </p:spPr>
        <p:txBody>
          <a:bodyPr/>
          <a:lstStyle/>
          <a:p>
            <a:pPr>
              <a:lnSpc>
                <a:spcPct val="100000"/>
              </a:lnSpc>
            </a:pPr>
            <a:r>
              <a:rPr lang="pt-PT" sz="4000" dirty="0">
                <a:latin typeface="Posterama" panose="020B0504020200020000" pitchFamily="34" charset="0"/>
                <a:cs typeface="Posterama" panose="020B0504020200020000" pitchFamily="34" charset="0"/>
              </a:rPr>
              <a:t>De ce este important să privim schimbările climatice dintr-o perspectivă de gen?</a:t>
            </a:r>
          </a:p>
        </p:txBody>
      </p:sp>
      <p:pic>
        <p:nvPicPr>
          <p:cNvPr id="7" name="Marcador de Posição da Imagem 6" descr="Uma imagem com texto&#10;&#10;Descrição gerada automaticamente">
            <a:extLst>
              <a:ext uri="{FF2B5EF4-FFF2-40B4-BE49-F238E27FC236}">
                <a16:creationId xmlns:a16="http://schemas.microsoft.com/office/drawing/2014/main" id="{D37D78F9-9D25-A99D-4C16-5AD01F2B1414}"/>
              </a:ext>
            </a:extLst>
          </p:cNvPr>
          <p:cNvPicPr>
            <a:picLocks noGrp="1" noChangeAspect="1"/>
          </p:cNvPicPr>
          <p:nvPr>
            <p:ph type="pic" idx="2"/>
          </p:nvPr>
        </p:nvPicPr>
        <p:blipFill>
          <a:blip r:embed="rId3" cstate="email">
            <a:extLst>
              <a:ext uri="{28A0092B-C50C-407E-A947-70E740481C1C}">
                <a14:useLocalDpi xmlns:a14="http://schemas.microsoft.com/office/drawing/2010/main"/>
              </a:ext>
            </a:extLst>
          </a:blip>
          <a:srcRect/>
          <a:stretch>
            <a:fillRect/>
          </a:stretch>
        </p:blipFill>
        <p:spPr>
          <a:xfrm>
            <a:off x="6096000" y="0"/>
            <a:ext cx="6096000" cy="6858000"/>
          </a:xfrm>
        </p:spPr>
      </p:pic>
    </p:spTree>
    <p:extLst>
      <p:ext uri="{BB962C8B-B14F-4D97-AF65-F5344CB8AC3E}">
        <p14:creationId xmlns:p14="http://schemas.microsoft.com/office/powerpoint/2010/main" val="10034154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pic>
        <p:nvPicPr>
          <p:cNvPr id="369" name="Google Shape;369;p53"/>
          <p:cNvPicPr preferRelativeResize="0"/>
          <p:nvPr/>
        </p:nvPicPr>
        <p:blipFill rotWithShape="1">
          <a:blip r:embed="rId3">
            <a:alphaModFix/>
          </a:blip>
          <a:srcRect/>
          <a:stretch/>
        </p:blipFill>
        <p:spPr>
          <a:xfrm>
            <a:off x="0" y="0"/>
            <a:ext cx="12192001" cy="6858000"/>
          </a:xfrm>
          <a:prstGeom prst="rect">
            <a:avLst/>
          </a:prstGeom>
          <a:noFill/>
          <a:ln>
            <a:noFill/>
          </a:ln>
        </p:spPr>
      </p:pic>
      <p:sp>
        <p:nvSpPr>
          <p:cNvPr id="370" name="Google Shape;370;p53"/>
          <p:cNvSpPr txBox="1"/>
          <p:nvPr/>
        </p:nvSpPr>
        <p:spPr>
          <a:xfrm>
            <a:off x="147781" y="6236856"/>
            <a:ext cx="4165500" cy="4464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fr-FR" sz="2100" b="1" i="0" u="none" strike="noStrike" cap="none">
                <a:solidFill>
                  <a:schemeClr val="lt1"/>
                </a:solidFill>
                <a:latin typeface="Calibri"/>
                <a:ea typeface="Calibri"/>
                <a:cs typeface="Calibri"/>
                <a:sym typeface="Calibri"/>
              </a:rPr>
              <a:t>Fonte: NASA</a:t>
            </a:r>
            <a:endParaRPr sz="1900" b="0" i="0" u="none" strike="noStrike" cap="non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54"/>
          <p:cNvSpPr txBox="1"/>
          <p:nvPr/>
        </p:nvSpPr>
        <p:spPr>
          <a:xfrm>
            <a:off x="55421" y="0"/>
            <a:ext cx="7864800" cy="812700"/>
          </a:xfrm>
          <a:prstGeom prst="rect">
            <a:avLst/>
          </a:prstGeom>
          <a:noFill/>
          <a:ln>
            <a:noFill/>
          </a:ln>
        </p:spPr>
        <p:txBody>
          <a:bodyPr spcFirstLastPara="1" wrap="square" lIns="121900" tIns="60925" rIns="121900" bIns="60925" anchor="ctr" anchorCtr="0">
            <a:normAutofit/>
          </a:bodyPr>
          <a:lstStyle/>
          <a:p>
            <a:pPr marL="0" marR="0" lvl="0" indent="0" algn="l" rtl="0">
              <a:lnSpc>
                <a:spcPct val="100000"/>
              </a:lnSpc>
              <a:spcBef>
                <a:spcPts val="0"/>
              </a:spcBef>
              <a:spcAft>
                <a:spcPts val="0"/>
              </a:spcAft>
              <a:buClr>
                <a:srgbClr val="366092"/>
              </a:buClr>
              <a:buSzPts val="3700"/>
              <a:buFont typeface="Arial"/>
              <a:buNone/>
            </a:pPr>
            <a:r>
              <a:rPr lang="fr-FR" sz="3700" b="1" i="0" u="none" strike="noStrike" cap="none">
                <a:solidFill>
                  <a:srgbClr val="366092"/>
                </a:solidFill>
                <a:latin typeface="Arial"/>
                <a:ea typeface="Arial"/>
                <a:cs typeface="Arial"/>
                <a:sym typeface="Arial"/>
              </a:rPr>
              <a:t>Temperature increase</a:t>
            </a:r>
            <a:endParaRPr sz="3700" b="1" i="0" u="none" strike="noStrike" cap="none" baseline="-25000">
              <a:solidFill>
                <a:srgbClr val="366092"/>
              </a:solidFill>
              <a:latin typeface="Arial"/>
              <a:ea typeface="Arial"/>
              <a:cs typeface="Arial"/>
              <a:sym typeface="Arial"/>
            </a:endParaRPr>
          </a:p>
        </p:txBody>
      </p:sp>
      <p:sp>
        <p:nvSpPr>
          <p:cNvPr id="376" name="Google Shape;376;p54"/>
          <p:cNvSpPr/>
          <p:nvPr/>
        </p:nvSpPr>
        <p:spPr>
          <a:xfrm>
            <a:off x="42532" y="6517404"/>
            <a:ext cx="2265600" cy="314700"/>
          </a:xfrm>
          <a:prstGeom prst="rect">
            <a:avLst/>
          </a:prstGeom>
          <a:noFill/>
          <a:ln>
            <a:noFill/>
          </a:ln>
        </p:spPr>
        <p:txBody>
          <a:bodyPr spcFirstLastPara="1" wrap="square" lIns="33875" tIns="33875" rIns="33875" bIns="33875" anchor="b" anchorCtr="0">
            <a:noAutofit/>
          </a:bodyPr>
          <a:lstStyle/>
          <a:p>
            <a:pPr marL="0" marR="0" lvl="0" indent="0" algn="l" rtl="0">
              <a:lnSpc>
                <a:spcPct val="100000"/>
              </a:lnSpc>
              <a:spcBef>
                <a:spcPts val="0"/>
              </a:spcBef>
              <a:spcAft>
                <a:spcPts val="0"/>
              </a:spcAft>
              <a:buClr>
                <a:srgbClr val="000000"/>
              </a:buClr>
              <a:buSzPts val="1600"/>
              <a:buFont typeface="Arial"/>
              <a:buNone/>
            </a:pPr>
            <a:r>
              <a:rPr lang="fr-FR" sz="1600" b="0" i="0" u="none" strike="noStrike" cap="none">
                <a:solidFill>
                  <a:schemeClr val="dk1"/>
                </a:solidFill>
                <a:latin typeface="Calibri"/>
                <a:ea typeface="Calibri"/>
                <a:cs typeface="Calibri"/>
                <a:sym typeface="Calibri"/>
              </a:rPr>
              <a:t>Fonte: NASA GISS &amp; NOAA</a:t>
            </a:r>
            <a:endParaRPr sz="1600" b="0" i="0" u="none" strike="noStrike" cap="none">
              <a:solidFill>
                <a:schemeClr val="dk1"/>
              </a:solidFill>
              <a:latin typeface="Calibri"/>
              <a:ea typeface="Calibri"/>
              <a:cs typeface="Calibri"/>
              <a:sym typeface="Calibri"/>
            </a:endParaRPr>
          </a:p>
        </p:txBody>
      </p:sp>
      <p:pic>
        <p:nvPicPr>
          <p:cNvPr id="377" name="Google Shape;377;p5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241"/>
            <a:ext cx="12192004" cy="685751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55"/>
          <p:cNvSpPr txBox="1">
            <a:spLocks noGrp="1"/>
          </p:cNvSpPr>
          <p:nvPr>
            <p:ph type="ctrTitle"/>
          </p:nvPr>
        </p:nvSpPr>
        <p:spPr>
          <a:xfrm>
            <a:off x="914400" y="2130425"/>
            <a:ext cx="10363200" cy="1470000"/>
          </a:xfrm>
          <a:prstGeom prst="rect">
            <a:avLst/>
          </a:prstGeom>
        </p:spPr>
        <p:txBody>
          <a:bodyPr spcFirstLastPara="1" wrap="square" lIns="121900" tIns="60925" rIns="121900" bIns="60925" anchor="ctr" anchorCtr="0">
            <a:normAutofit/>
          </a:bodyPr>
          <a:lstStyle/>
          <a:p>
            <a:pPr marL="0" lvl="0" indent="0" algn="ctr" rtl="0">
              <a:spcBef>
                <a:spcPts val="0"/>
              </a:spcBef>
              <a:spcAft>
                <a:spcPts val="0"/>
              </a:spcAft>
              <a:buNone/>
            </a:pPr>
            <a:endParaRPr/>
          </a:p>
        </p:txBody>
      </p:sp>
      <p:sp>
        <p:nvSpPr>
          <p:cNvPr id="384" name="Google Shape;384;p55"/>
          <p:cNvSpPr txBox="1">
            <a:spLocks noGrp="1"/>
          </p:cNvSpPr>
          <p:nvPr>
            <p:ph type="subTitle" idx="1"/>
          </p:nvPr>
        </p:nvSpPr>
        <p:spPr>
          <a:xfrm>
            <a:off x="1828800" y="3886200"/>
            <a:ext cx="8534400" cy="1752300"/>
          </a:xfrm>
          <a:prstGeom prst="rect">
            <a:avLst/>
          </a:prstGeom>
        </p:spPr>
        <p:txBody>
          <a:bodyPr spcFirstLastPara="1" wrap="square" lIns="121900" tIns="60925" rIns="121900" bIns="60925" anchor="t" anchorCtr="0">
            <a:normAutofit/>
          </a:bodyPr>
          <a:lstStyle/>
          <a:p>
            <a:pPr marL="0" lvl="0" indent="0" algn="ctr" rtl="0">
              <a:spcBef>
                <a:spcPts val="900"/>
              </a:spcBef>
              <a:spcAft>
                <a:spcPts val="0"/>
              </a:spcAft>
              <a:buNone/>
            </a:pPr>
            <a:endParaRPr/>
          </a:p>
        </p:txBody>
      </p:sp>
      <p:pic>
        <p:nvPicPr>
          <p:cNvPr id="385" name="Google Shape;385;p5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6875" y="0"/>
            <a:ext cx="12315074" cy="6858001"/>
          </a:xfrm>
          <a:prstGeom prst="rect">
            <a:avLst/>
          </a:prstGeom>
          <a:noFill/>
          <a:ln>
            <a:noFill/>
          </a:ln>
        </p:spPr>
      </p:pic>
      <p:grpSp>
        <p:nvGrpSpPr>
          <p:cNvPr id="386" name="Google Shape;386;p55"/>
          <p:cNvGrpSpPr/>
          <p:nvPr/>
        </p:nvGrpSpPr>
        <p:grpSpPr>
          <a:xfrm>
            <a:off x="2585200" y="1388450"/>
            <a:ext cx="4325700" cy="2288175"/>
            <a:chOff x="2585200" y="1388450"/>
            <a:chExt cx="4325700" cy="2288175"/>
          </a:xfrm>
        </p:grpSpPr>
        <p:sp>
          <p:nvSpPr>
            <p:cNvPr id="387" name="Google Shape;387;p55"/>
            <p:cNvSpPr/>
            <p:nvPr/>
          </p:nvSpPr>
          <p:spPr>
            <a:xfrm>
              <a:off x="2585200" y="3600425"/>
              <a:ext cx="1582500" cy="76200"/>
            </a:xfrm>
            <a:prstGeom prst="rect">
              <a:avLst/>
            </a:prstGeom>
            <a:noFill/>
            <a:ln w="76200" cap="flat" cmpd="sng">
              <a:solidFill>
                <a:srgbClr val="7503A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55"/>
            <p:cNvSpPr/>
            <p:nvPr/>
          </p:nvSpPr>
          <p:spPr>
            <a:xfrm>
              <a:off x="3271000" y="1388450"/>
              <a:ext cx="3639900" cy="986700"/>
            </a:xfrm>
            <a:prstGeom prst="wedgeRoundRectCallout">
              <a:avLst>
                <a:gd name="adj1" fmla="val -37000"/>
                <a:gd name="adj2" fmla="val 118739"/>
                <a:gd name="adj3" fmla="val 0"/>
              </a:avLst>
            </a:prstGeom>
            <a:noFill/>
            <a:ln w="76200" cap="flat" cmpd="sng">
              <a:solidFill>
                <a:srgbClr val="7503A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89" name="Google Shape;389;p55"/>
            <p:cNvSpPr txBox="1"/>
            <p:nvPr/>
          </p:nvSpPr>
          <p:spPr>
            <a:xfrm>
              <a:off x="3464425" y="1478450"/>
              <a:ext cx="3306000" cy="76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1900" b="1"/>
                <a:t>TOP CLIMATE EXPERTS IN THE WORLD!</a:t>
              </a:r>
              <a:endParaRPr sz="1900" b="1"/>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56"/>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err="1">
                <a:latin typeface="Posterama" panose="020B0504020200020000" pitchFamily="34" charset="0"/>
                <a:cs typeface="Posterama" panose="020B0504020200020000" pitchFamily="34" charset="0"/>
              </a:rPr>
              <a:t>Emisii</a:t>
            </a:r>
            <a:r>
              <a:rPr lang="fr-FR" sz="4009" dirty="0">
                <a:latin typeface="Posterama" panose="020B0504020200020000" pitchFamily="34" charset="0"/>
                <a:cs typeface="Posterama" panose="020B0504020200020000" pitchFamily="34" charset="0"/>
              </a:rPr>
              <a:t> </a:t>
            </a:r>
            <a:r>
              <a:rPr lang="fr-FR" sz="4009" dirty="0" err="1">
                <a:latin typeface="Posterama" panose="020B0504020200020000" pitchFamily="34" charset="0"/>
                <a:cs typeface="Posterama" panose="020B0504020200020000" pitchFamily="34" charset="0"/>
              </a:rPr>
              <a:t>pe</a:t>
            </a:r>
            <a:r>
              <a:rPr lang="fr-FR" sz="4009" dirty="0">
                <a:latin typeface="Posterama" panose="020B0504020200020000" pitchFamily="34" charset="0"/>
                <a:cs typeface="Posterama" panose="020B0504020200020000" pitchFamily="34" charset="0"/>
              </a:rPr>
              <a:t> </a:t>
            </a:r>
            <a:r>
              <a:rPr lang="fr-FR" sz="4009" dirty="0" err="1">
                <a:latin typeface="Posterama" panose="020B0504020200020000" pitchFamily="34" charset="0"/>
                <a:cs typeface="Posterama" panose="020B0504020200020000" pitchFamily="34" charset="0"/>
              </a:rPr>
              <a:t>țară</a:t>
            </a:r>
            <a:endParaRPr sz="4009" dirty="0"/>
          </a:p>
        </p:txBody>
      </p:sp>
      <p:pic>
        <p:nvPicPr>
          <p:cNvPr id="395" name="Google Shape;395;p56"/>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52400" y="1389400"/>
            <a:ext cx="10084700" cy="5329774"/>
          </a:xfrm>
          <a:prstGeom prst="rect">
            <a:avLst/>
          </a:prstGeom>
          <a:noFill/>
          <a:ln>
            <a:noFill/>
          </a:ln>
        </p:spPr>
      </p:pic>
      <p:pic>
        <p:nvPicPr>
          <p:cNvPr id="396" name="Google Shape;396;p56"/>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83100" y="1432012"/>
            <a:ext cx="10023302" cy="5287150"/>
          </a:xfrm>
          <a:prstGeom prst="rect">
            <a:avLst/>
          </a:prstGeom>
          <a:noFill/>
          <a:ln>
            <a:noFill/>
          </a:ln>
        </p:spPr>
      </p:pic>
      <p:pic>
        <p:nvPicPr>
          <p:cNvPr id="397" name="Google Shape;397;p56"/>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10237100" y="3507325"/>
            <a:ext cx="1650100" cy="2155776"/>
          </a:xfrm>
          <a:prstGeom prst="rect">
            <a:avLst/>
          </a:prstGeom>
          <a:noFill/>
          <a:ln>
            <a:noFill/>
          </a:ln>
        </p:spPr>
      </p:pic>
      <p:sp>
        <p:nvSpPr>
          <p:cNvPr id="398" name="Google Shape;398;p56"/>
          <p:cNvSpPr/>
          <p:nvPr/>
        </p:nvSpPr>
        <p:spPr>
          <a:xfrm>
            <a:off x="9242224" y="6528450"/>
            <a:ext cx="2535300" cy="260400"/>
          </a:xfrm>
          <a:prstGeom prst="rect">
            <a:avLst/>
          </a:prstGeom>
          <a:noFill/>
          <a:ln>
            <a:noFill/>
          </a:ln>
        </p:spPr>
        <p:txBody>
          <a:bodyPr spcFirstLastPara="1" wrap="square" lIns="21325" tIns="21325" rIns="21325" bIns="21325" anchor="b" anchorCtr="0">
            <a:noAutofit/>
          </a:bodyPr>
          <a:lstStyle/>
          <a:p>
            <a:pPr marL="0" marR="0" lvl="0" indent="0" algn="l" rtl="0">
              <a:lnSpc>
                <a:spcPct val="100000"/>
              </a:lnSpc>
              <a:spcBef>
                <a:spcPts val="0"/>
              </a:spcBef>
              <a:spcAft>
                <a:spcPts val="0"/>
              </a:spcAft>
              <a:buClr>
                <a:srgbClr val="000000"/>
              </a:buClr>
              <a:buSzPts val="1600"/>
              <a:buFont typeface="Arial"/>
              <a:buNone/>
            </a:pPr>
            <a:r>
              <a:rPr lang="fr-FR" sz="1600" i="0" u="none" strike="noStrike" cap="none">
                <a:solidFill>
                  <a:schemeClr val="dk1"/>
                </a:solidFill>
              </a:rPr>
              <a:t>Source: </a:t>
            </a:r>
            <a:r>
              <a:rPr lang="fr-FR" sz="1600">
                <a:solidFill>
                  <a:schemeClr val="dk1"/>
                </a:solidFill>
              </a:rPr>
              <a:t>carbonmap.org</a:t>
            </a:r>
            <a:endParaRPr sz="1600" i="0" u="none" strike="noStrike" cap="none">
              <a:solidFill>
                <a:schemeClr val="dk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57"/>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en-GB" sz="3600" dirty="0" err="1">
                <a:latin typeface="Posterama" panose="020B0504020200020000" pitchFamily="34" charset="0"/>
                <a:cs typeface="Posterama" panose="020B0504020200020000" pitchFamily="34" charset="0"/>
              </a:rPr>
              <a:t>Emisiile</a:t>
            </a:r>
            <a:r>
              <a:rPr lang="en-GB" sz="3600" dirty="0">
                <a:latin typeface="Posterama" panose="020B0504020200020000" pitchFamily="34" charset="0"/>
                <a:cs typeface="Posterama" panose="020B0504020200020000" pitchFamily="34" charset="0"/>
              </a:rPr>
              <a:t> </a:t>
            </a:r>
            <a:r>
              <a:rPr lang="en-GB" sz="3600" dirty="0" err="1">
                <a:latin typeface="Posterama" panose="020B0504020200020000" pitchFamily="34" charset="0"/>
                <a:cs typeface="Posterama" panose="020B0504020200020000" pitchFamily="34" charset="0"/>
              </a:rPr>
              <a:t>istorice</a:t>
            </a:r>
            <a:r>
              <a:rPr lang="en-GB" sz="3600" dirty="0">
                <a:latin typeface="Posterama" panose="020B0504020200020000" pitchFamily="34" charset="0"/>
                <a:cs typeface="Posterama" panose="020B0504020200020000" pitchFamily="34" charset="0"/>
              </a:rPr>
              <a:t> pe </a:t>
            </a:r>
            <a:r>
              <a:rPr lang="en-GB" sz="3600" dirty="0" err="1">
                <a:latin typeface="Posterama" panose="020B0504020200020000" pitchFamily="34" charset="0"/>
                <a:cs typeface="Posterama" panose="020B0504020200020000" pitchFamily="34" charset="0"/>
              </a:rPr>
              <a:t>țară</a:t>
            </a:r>
            <a:endParaRPr sz="3600" dirty="0">
              <a:latin typeface="Posterama" panose="020B0504020200020000" pitchFamily="34" charset="0"/>
              <a:cs typeface="Posterama" panose="020B0504020200020000" pitchFamily="34" charset="0"/>
            </a:endParaRPr>
          </a:p>
        </p:txBody>
      </p:sp>
      <p:sp>
        <p:nvSpPr>
          <p:cNvPr id="404" name="Google Shape;404;p57"/>
          <p:cNvSpPr/>
          <p:nvPr/>
        </p:nvSpPr>
        <p:spPr>
          <a:xfrm>
            <a:off x="55421" y="6467549"/>
            <a:ext cx="6954900" cy="289200"/>
          </a:xfrm>
          <a:prstGeom prst="rect">
            <a:avLst/>
          </a:prstGeom>
          <a:noFill/>
          <a:ln>
            <a:noFill/>
          </a:ln>
        </p:spPr>
        <p:txBody>
          <a:bodyPr spcFirstLastPara="1" wrap="square" lIns="21325" tIns="21325" rIns="21325" bIns="21325" anchor="b" anchorCtr="0">
            <a:noAutofit/>
          </a:bodyPr>
          <a:lstStyle/>
          <a:p>
            <a:pPr marL="0" marR="0" lvl="0" indent="0" algn="l" rtl="0">
              <a:lnSpc>
                <a:spcPct val="100000"/>
              </a:lnSpc>
              <a:spcBef>
                <a:spcPts val="0"/>
              </a:spcBef>
              <a:spcAft>
                <a:spcPts val="0"/>
              </a:spcAft>
              <a:buClr>
                <a:srgbClr val="000000"/>
              </a:buClr>
              <a:buSzPts val="1600"/>
              <a:buFont typeface="Arial"/>
              <a:buNone/>
            </a:pPr>
            <a:r>
              <a:rPr lang="fr-FR" sz="1600" b="0" i="0" u="none" strike="noStrike" cap="none">
                <a:solidFill>
                  <a:schemeClr val="dk1"/>
                </a:solidFill>
                <a:latin typeface="Calibri"/>
                <a:ea typeface="Calibri"/>
                <a:cs typeface="Calibri"/>
                <a:sym typeface="Calibri"/>
              </a:rPr>
              <a:t>Source: Climate Watch</a:t>
            </a:r>
            <a:endParaRPr sz="1600" b="0" i="0" u="none" strike="noStrike" cap="none">
              <a:solidFill>
                <a:schemeClr val="dk1"/>
              </a:solidFill>
              <a:latin typeface="Calibri"/>
              <a:ea typeface="Calibri"/>
              <a:cs typeface="Calibri"/>
              <a:sym typeface="Calibri"/>
            </a:endParaRPr>
          </a:p>
        </p:txBody>
      </p:sp>
      <p:pic>
        <p:nvPicPr>
          <p:cNvPr id="405" name="Google Shape;405;p5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21275" y="1411550"/>
            <a:ext cx="10500201" cy="45843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58"/>
          <p:cNvSpPr txBox="1">
            <a:spLocks noGrp="1"/>
          </p:cNvSpPr>
          <p:nvPr>
            <p:ph type="title"/>
          </p:nvPr>
        </p:nvSpPr>
        <p:spPr>
          <a:xfrm>
            <a:off x="486574" y="43182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3600" dirty="0">
                <a:latin typeface="Posterama" panose="020B0504020200020000" pitchFamily="34" charset="0"/>
                <a:cs typeface="Posterama" panose="020B0504020200020000" pitchFamily="34" charset="0"/>
              </a:rPr>
              <a:t>Most </a:t>
            </a:r>
            <a:r>
              <a:rPr lang="fr-FR" sz="3600" dirty="0" err="1">
                <a:latin typeface="Posterama" panose="020B0504020200020000" pitchFamily="34" charset="0"/>
                <a:cs typeface="Posterama" panose="020B0504020200020000" pitchFamily="34" charset="0"/>
              </a:rPr>
              <a:t>vulnerable</a:t>
            </a:r>
            <a:r>
              <a:rPr lang="fr-FR" sz="3600" dirty="0">
                <a:latin typeface="Posterama" panose="020B0504020200020000" pitchFamily="34" charset="0"/>
                <a:cs typeface="Posterama" panose="020B0504020200020000" pitchFamily="34" charset="0"/>
              </a:rPr>
              <a:t> countries to </a:t>
            </a:r>
            <a:r>
              <a:rPr lang="fr-FR" sz="3600" dirty="0" err="1">
                <a:latin typeface="Posterama" panose="020B0504020200020000" pitchFamily="34" charset="0"/>
                <a:cs typeface="Posterama" panose="020B0504020200020000" pitchFamily="34" charset="0"/>
              </a:rPr>
              <a:t>climate</a:t>
            </a:r>
            <a:r>
              <a:rPr lang="fr-FR" sz="3600" dirty="0">
                <a:latin typeface="Posterama" panose="020B0504020200020000" pitchFamily="34" charset="0"/>
                <a:cs typeface="Posterama" panose="020B0504020200020000" pitchFamily="34" charset="0"/>
              </a:rPr>
              <a:t> change</a:t>
            </a:r>
            <a:endParaRPr sz="3600" dirty="0">
              <a:latin typeface="Posterama" panose="020B0504020200020000" pitchFamily="34" charset="0"/>
              <a:cs typeface="Posterama" panose="020B0504020200020000" pitchFamily="34" charset="0"/>
            </a:endParaRPr>
          </a:p>
          <a:p>
            <a:pPr marL="0" lvl="0" indent="0" algn="l" rtl="0">
              <a:lnSpc>
                <a:spcPct val="90000"/>
              </a:lnSpc>
              <a:spcBef>
                <a:spcPts val="0"/>
              </a:spcBef>
              <a:spcAft>
                <a:spcPts val="0"/>
              </a:spcAft>
              <a:buClr>
                <a:srgbClr val="7503A6"/>
              </a:buClr>
              <a:buSzPts val="3600"/>
              <a:buFont typeface="Arial"/>
              <a:buNone/>
            </a:pPr>
            <a:endParaRPr sz="4009" dirty="0"/>
          </a:p>
        </p:txBody>
      </p:sp>
      <p:pic>
        <p:nvPicPr>
          <p:cNvPr id="411" name="Google Shape;411;p5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16700" y="1626800"/>
            <a:ext cx="9917799" cy="5231199"/>
          </a:xfrm>
          <a:prstGeom prst="rect">
            <a:avLst/>
          </a:prstGeom>
          <a:noFill/>
          <a:ln>
            <a:noFill/>
          </a:ln>
        </p:spPr>
      </p:pic>
      <p:sp>
        <p:nvSpPr>
          <p:cNvPr id="412" name="Google Shape;412;p58"/>
          <p:cNvSpPr/>
          <p:nvPr/>
        </p:nvSpPr>
        <p:spPr>
          <a:xfrm>
            <a:off x="9242224" y="6528450"/>
            <a:ext cx="2535300" cy="260400"/>
          </a:xfrm>
          <a:prstGeom prst="rect">
            <a:avLst/>
          </a:prstGeom>
          <a:noFill/>
          <a:ln>
            <a:noFill/>
          </a:ln>
        </p:spPr>
        <p:txBody>
          <a:bodyPr spcFirstLastPara="1" wrap="square" lIns="21325" tIns="21325" rIns="21325" bIns="21325" anchor="b" anchorCtr="0">
            <a:noAutofit/>
          </a:bodyPr>
          <a:lstStyle/>
          <a:p>
            <a:pPr marL="0" marR="0" lvl="0" indent="0" algn="l" rtl="0">
              <a:lnSpc>
                <a:spcPct val="100000"/>
              </a:lnSpc>
              <a:spcBef>
                <a:spcPts val="0"/>
              </a:spcBef>
              <a:spcAft>
                <a:spcPts val="0"/>
              </a:spcAft>
              <a:buClr>
                <a:srgbClr val="000000"/>
              </a:buClr>
              <a:buSzPts val="1600"/>
              <a:buFont typeface="Arial"/>
              <a:buNone/>
            </a:pPr>
            <a:r>
              <a:rPr lang="fr-FR" sz="1600" i="0" u="none" strike="noStrike" cap="none">
                <a:solidFill>
                  <a:schemeClr val="dk1"/>
                </a:solidFill>
              </a:rPr>
              <a:t>Source: Germanwatch</a:t>
            </a:r>
            <a:endParaRPr sz="1600" i="0" u="none" strike="noStrike" cap="none">
              <a:solidFill>
                <a:schemeClr val="dk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3F7E43"/>
        </a:solidFill>
        <a:effectLst/>
      </p:bgPr>
    </p:bg>
    <p:spTree>
      <p:nvGrpSpPr>
        <p:cNvPr id="1" name="Shape 416"/>
        <p:cNvGrpSpPr/>
        <p:nvPr/>
      </p:nvGrpSpPr>
      <p:grpSpPr>
        <a:xfrm>
          <a:off x="0" y="0"/>
          <a:ext cx="0" cy="0"/>
          <a:chOff x="0" y="0"/>
          <a:chExt cx="0" cy="0"/>
        </a:xfrm>
      </p:grpSpPr>
      <p:sp>
        <p:nvSpPr>
          <p:cNvPr id="417" name="Google Shape;417;p59"/>
          <p:cNvSpPr txBox="1"/>
          <p:nvPr/>
        </p:nvSpPr>
        <p:spPr>
          <a:xfrm>
            <a:off x="613071" y="398275"/>
            <a:ext cx="7864800" cy="812700"/>
          </a:xfrm>
          <a:prstGeom prst="rect">
            <a:avLst/>
          </a:prstGeom>
          <a:noFill/>
          <a:ln>
            <a:noFill/>
          </a:ln>
        </p:spPr>
        <p:txBody>
          <a:bodyPr spcFirstLastPara="1" wrap="square" lIns="121900" tIns="60925" rIns="121900" bIns="60925" anchor="ctr" anchorCtr="0">
            <a:normAutofit/>
          </a:bodyPr>
          <a:lstStyle/>
          <a:p>
            <a:pPr marL="0" marR="0" lvl="0" indent="0" algn="l" defTabSz="914400" rtl="0" eaLnBrk="1" fontAlgn="auto" latinLnBrk="0" hangingPunct="1">
              <a:lnSpc>
                <a:spcPct val="100000"/>
              </a:lnSpc>
              <a:spcBef>
                <a:spcPts val="0"/>
              </a:spcBef>
              <a:spcAft>
                <a:spcPts val="0"/>
              </a:spcAft>
              <a:buClr>
                <a:srgbClr val="366092"/>
              </a:buClr>
              <a:buSzPts val="3700"/>
              <a:buFont typeface="Arial"/>
              <a:buNone/>
              <a:tabLst/>
              <a:defRPr/>
            </a:pPr>
            <a:r>
              <a:rPr kumimoji="0" lang="fr-FR" sz="4000" b="1" i="0" u="none" strike="noStrike" kern="0" cap="none" spc="0" normalizeH="0" baseline="0" noProof="0" dirty="0" err="1">
                <a:ln>
                  <a:noFill/>
                </a:ln>
                <a:solidFill>
                  <a:srgbClr val="FFFFFF"/>
                </a:solidFill>
                <a:effectLst/>
                <a:uLnTx/>
                <a:uFillTx/>
                <a:latin typeface="Posterama" panose="020B0504020200020000" pitchFamily="34" charset="0"/>
                <a:cs typeface="Posterama" panose="020B0504020200020000" pitchFamily="34" charset="0"/>
                <a:sym typeface="Arial"/>
              </a:rPr>
              <a:t>Reflecție</a:t>
            </a:r>
            <a:endParaRPr kumimoji="0" sz="4000" b="1" i="0" u="none" strike="noStrike" kern="0" cap="none" spc="0" normalizeH="0" baseline="-25000" noProof="0" dirty="0">
              <a:ln>
                <a:noFill/>
              </a:ln>
              <a:solidFill>
                <a:srgbClr val="FFFFFF"/>
              </a:solidFill>
              <a:effectLst/>
              <a:uLnTx/>
              <a:uFillTx/>
              <a:latin typeface="Posterama" panose="020B0504020200020000" pitchFamily="34" charset="0"/>
              <a:cs typeface="Posterama" panose="020B0504020200020000" pitchFamily="34" charset="0"/>
              <a:sym typeface="Arial"/>
            </a:endParaRPr>
          </a:p>
        </p:txBody>
      </p:sp>
      <p:sp>
        <p:nvSpPr>
          <p:cNvPr id="418" name="Google Shape;418;p59"/>
          <p:cNvSpPr txBox="1"/>
          <p:nvPr/>
        </p:nvSpPr>
        <p:spPr>
          <a:xfrm>
            <a:off x="613063" y="2426855"/>
            <a:ext cx="11074500" cy="1969699"/>
          </a:xfrm>
          <a:prstGeom prst="rect">
            <a:avLst/>
          </a:prstGeom>
          <a:noFill/>
          <a:ln>
            <a:noFill/>
          </a:ln>
        </p:spPr>
        <p:txBody>
          <a:bodyPr spcFirstLastPara="1" wrap="square" lIns="121900" tIns="60925" rIns="121900" bIns="60925" anchor="t" anchorCtr="0">
            <a:spAutoFit/>
          </a:bodyPr>
          <a:lstStyle/>
          <a:p>
            <a:pPr marL="0" marR="0" lvl="0" indent="0" algn="ctr" defTabSz="914400" rtl="0" eaLnBrk="1" fontAlgn="auto" latinLnBrk="0" hangingPunct="1">
              <a:lnSpc>
                <a:spcPct val="100000"/>
              </a:lnSpc>
              <a:spcBef>
                <a:spcPts val="0"/>
              </a:spcBef>
              <a:spcAft>
                <a:spcPts val="0"/>
              </a:spcAft>
              <a:buClr>
                <a:srgbClr val="366092"/>
              </a:buClr>
              <a:buSzPts val="3700"/>
              <a:buFont typeface="Arial"/>
              <a:buNone/>
              <a:tabLst/>
              <a:defRPr/>
            </a:pPr>
            <a:r>
              <a:rPr kumimoji="0" lang="fr-FR" sz="4000" b="1" i="0" u="none" strike="noStrike" kern="0" cap="none" spc="0" normalizeH="0" baseline="0" noProof="0" dirty="0">
                <a:ln>
                  <a:noFill/>
                </a:ln>
                <a:solidFill>
                  <a:srgbClr val="FFFFFF"/>
                </a:solidFill>
                <a:effectLst/>
                <a:uLnTx/>
                <a:uFillTx/>
                <a:latin typeface="Posterama" panose="020B0504020200020000" pitchFamily="34" charset="0"/>
                <a:cs typeface="Posterama" panose="020B0504020200020000" pitchFamily="34" charset="0"/>
                <a:sym typeface="Arial"/>
              </a:rPr>
              <a:t>Care </a:t>
            </a:r>
            <a:r>
              <a:rPr kumimoji="0" lang="fr-FR" sz="4000" b="1" i="0" u="none" strike="noStrike" kern="0" cap="none" spc="0" normalizeH="0" baseline="0" noProof="0" dirty="0" err="1">
                <a:ln>
                  <a:noFill/>
                </a:ln>
                <a:solidFill>
                  <a:srgbClr val="FFFFFF"/>
                </a:solidFill>
                <a:effectLst/>
                <a:uLnTx/>
                <a:uFillTx/>
                <a:latin typeface="Posterama" panose="020B0504020200020000" pitchFamily="34" charset="0"/>
                <a:cs typeface="Posterama" panose="020B0504020200020000" pitchFamily="34" charset="0"/>
                <a:sym typeface="Arial"/>
              </a:rPr>
              <a:t>sunt</a:t>
            </a:r>
            <a:r>
              <a:rPr kumimoji="0" lang="fr-FR" sz="4000" b="1" i="0" u="none" strike="noStrike" kern="0" cap="none" spc="0" normalizeH="0" baseline="0" noProof="0" dirty="0">
                <a:ln>
                  <a:noFill/>
                </a:ln>
                <a:solidFill>
                  <a:srgbClr val="FFFFFF"/>
                </a:solidFill>
                <a:effectLst/>
                <a:uLnTx/>
                <a:uFillTx/>
                <a:latin typeface="Posterama" panose="020B0504020200020000" pitchFamily="34" charset="0"/>
                <a:cs typeface="Posterama" panose="020B0504020200020000" pitchFamily="34" charset="0"/>
                <a:sym typeface="Arial"/>
              </a:rPr>
              <a:t> </a:t>
            </a:r>
            <a:r>
              <a:rPr kumimoji="0" lang="fr-FR" sz="4000" b="1" i="0" u="none" strike="noStrike" kern="0" cap="none" spc="0" normalizeH="0" baseline="0" noProof="0" dirty="0" err="1">
                <a:ln>
                  <a:noFill/>
                </a:ln>
                <a:solidFill>
                  <a:srgbClr val="FFFFFF"/>
                </a:solidFill>
                <a:effectLst/>
                <a:uLnTx/>
                <a:uFillTx/>
                <a:latin typeface="Posterama" panose="020B0504020200020000" pitchFamily="34" charset="0"/>
                <a:cs typeface="Posterama" panose="020B0504020200020000" pitchFamily="34" charset="0"/>
                <a:sym typeface="Arial"/>
              </a:rPr>
              <a:t>principalele</a:t>
            </a:r>
            <a:r>
              <a:rPr kumimoji="0" lang="fr-FR" sz="4000" b="1" i="0" u="none" strike="noStrike" kern="0" cap="none" spc="0" normalizeH="0" baseline="0" noProof="0" dirty="0">
                <a:ln>
                  <a:noFill/>
                </a:ln>
                <a:solidFill>
                  <a:srgbClr val="FFFFFF"/>
                </a:solidFill>
                <a:effectLst/>
                <a:uLnTx/>
                <a:uFillTx/>
                <a:latin typeface="Posterama" panose="020B0504020200020000" pitchFamily="34" charset="0"/>
                <a:cs typeface="Posterama" panose="020B0504020200020000" pitchFamily="34" charset="0"/>
                <a:sym typeface="Arial"/>
              </a:rPr>
              <a:t> </a:t>
            </a:r>
            <a:r>
              <a:rPr kumimoji="0" lang="fr-FR" sz="4000" b="1" i="0" u="none" strike="noStrike" kern="0" cap="none" spc="0" normalizeH="0" baseline="0" noProof="0" dirty="0" err="1">
                <a:ln>
                  <a:noFill/>
                </a:ln>
                <a:solidFill>
                  <a:srgbClr val="FFFFFF"/>
                </a:solidFill>
                <a:effectLst/>
                <a:uLnTx/>
                <a:uFillTx/>
                <a:latin typeface="Posterama" panose="020B0504020200020000" pitchFamily="34" charset="0"/>
                <a:cs typeface="Posterama" panose="020B0504020200020000" pitchFamily="34" charset="0"/>
                <a:sym typeface="Arial"/>
              </a:rPr>
              <a:t>surse</a:t>
            </a:r>
            <a:r>
              <a:rPr kumimoji="0" lang="fr-FR" sz="4000" b="1" i="0" u="none" strike="noStrike" kern="0" cap="none" spc="0" normalizeH="0" baseline="0" noProof="0" dirty="0">
                <a:ln>
                  <a:noFill/>
                </a:ln>
                <a:solidFill>
                  <a:srgbClr val="FFFFFF"/>
                </a:solidFill>
                <a:effectLst/>
                <a:uLnTx/>
                <a:uFillTx/>
                <a:latin typeface="Posterama" panose="020B0504020200020000" pitchFamily="34" charset="0"/>
                <a:cs typeface="Posterama" panose="020B0504020200020000" pitchFamily="34" charset="0"/>
                <a:sym typeface="Arial"/>
              </a:rPr>
              <a:t> de </a:t>
            </a:r>
            <a:r>
              <a:rPr kumimoji="0" lang="fr-FR" sz="4000" b="1" i="0" u="none" strike="noStrike" kern="0" cap="none" spc="0" normalizeH="0" baseline="0" noProof="0" dirty="0" err="1">
                <a:ln>
                  <a:noFill/>
                </a:ln>
                <a:solidFill>
                  <a:srgbClr val="FFFFFF"/>
                </a:solidFill>
                <a:effectLst/>
                <a:uLnTx/>
                <a:uFillTx/>
                <a:latin typeface="Posterama" panose="020B0504020200020000" pitchFamily="34" charset="0"/>
                <a:cs typeface="Posterama" panose="020B0504020200020000" pitchFamily="34" charset="0"/>
                <a:sym typeface="Arial"/>
              </a:rPr>
              <a:t>emisii</a:t>
            </a:r>
            <a:r>
              <a:rPr kumimoji="0" lang="fr-FR" sz="4000" b="1" i="0" u="none" strike="noStrike" kern="0" cap="none" spc="0" normalizeH="0" baseline="0" noProof="0" dirty="0">
                <a:ln>
                  <a:noFill/>
                </a:ln>
                <a:solidFill>
                  <a:srgbClr val="FFFFFF"/>
                </a:solidFill>
                <a:effectLst/>
                <a:uLnTx/>
                <a:uFillTx/>
                <a:latin typeface="Posterama" panose="020B0504020200020000" pitchFamily="34" charset="0"/>
                <a:cs typeface="Posterama" panose="020B0504020200020000" pitchFamily="34" charset="0"/>
                <a:sym typeface="Arial"/>
              </a:rPr>
              <a:t> de gaze </a:t>
            </a:r>
            <a:r>
              <a:rPr kumimoji="0" lang="fr-FR" sz="4000" b="1" i="0" u="none" strike="noStrike" kern="0" cap="none" spc="0" normalizeH="0" baseline="0" noProof="0" dirty="0" err="1">
                <a:ln>
                  <a:noFill/>
                </a:ln>
                <a:solidFill>
                  <a:srgbClr val="FFFFFF"/>
                </a:solidFill>
                <a:effectLst/>
                <a:uLnTx/>
                <a:uFillTx/>
                <a:latin typeface="Posterama" panose="020B0504020200020000" pitchFamily="34" charset="0"/>
                <a:cs typeface="Posterama" panose="020B0504020200020000" pitchFamily="34" charset="0"/>
                <a:sym typeface="Arial"/>
              </a:rPr>
              <a:t>cu</a:t>
            </a:r>
            <a:r>
              <a:rPr kumimoji="0" lang="fr-FR" sz="4000" b="1" i="0" u="none" strike="noStrike" kern="0" cap="none" spc="0" normalizeH="0" baseline="0" noProof="0" dirty="0">
                <a:ln>
                  <a:noFill/>
                </a:ln>
                <a:solidFill>
                  <a:srgbClr val="FFFFFF"/>
                </a:solidFill>
                <a:effectLst/>
                <a:uLnTx/>
                <a:uFillTx/>
                <a:latin typeface="Posterama" panose="020B0504020200020000" pitchFamily="34" charset="0"/>
                <a:cs typeface="Posterama" panose="020B0504020200020000" pitchFamily="34" charset="0"/>
                <a:sym typeface="Arial"/>
              </a:rPr>
              <a:t> </a:t>
            </a:r>
            <a:r>
              <a:rPr kumimoji="0" lang="fr-FR" sz="4000" b="1" i="0" u="none" strike="noStrike" kern="0" cap="none" spc="0" normalizeH="0" baseline="0" noProof="0" dirty="0" err="1">
                <a:ln>
                  <a:noFill/>
                </a:ln>
                <a:solidFill>
                  <a:srgbClr val="FFFFFF"/>
                </a:solidFill>
                <a:effectLst/>
                <a:uLnTx/>
                <a:uFillTx/>
                <a:latin typeface="Posterama" panose="020B0504020200020000" pitchFamily="34" charset="0"/>
                <a:cs typeface="Posterama" panose="020B0504020200020000" pitchFamily="34" charset="0"/>
                <a:sym typeface="Arial"/>
              </a:rPr>
              <a:t>efect</a:t>
            </a:r>
            <a:r>
              <a:rPr kumimoji="0" lang="fr-FR" sz="4000" b="1" i="0" u="none" strike="noStrike" kern="0" cap="none" spc="0" normalizeH="0" baseline="0" noProof="0" dirty="0">
                <a:ln>
                  <a:noFill/>
                </a:ln>
                <a:solidFill>
                  <a:srgbClr val="FFFFFF"/>
                </a:solidFill>
                <a:effectLst/>
                <a:uLnTx/>
                <a:uFillTx/>
                <a:latin typeface="Posterama" panose="020B0504020200020000" pitchFamily="34" charset="0"/>
                <a:cs typeface="Posterama" panose="020B0504020200020000" pitchFamily="34" charset="0"/>
                <a:sym typeface="Arial"/>
              </a:rPr>
              <a:t> de </a:t>
            </a:r>
            <a:r>
              <a:rPr kumimoji="0" lang="fr-FR" sz="4000" b="1" i="0" u="none" strike="noStrike" kern="0" cap="none" spc="0" normalizeH="0" baseline="0" noProof="0" dirty="0" err="1">
                <a:ln>
                  <a:noFill/>
                </a:ln>
                <a:solidFill>
                  <a:srgbClr val="FFFFFF"/>
                </a:solidFill>
                <a:effectLst/>
                <a:uLnTx/>
                <a:uFillTx/>
                <a:latin typeface="Posterama" panose="020B0504020200020000" pitchFamily="34" charset="0"/>
                <a:cs typeface="Posterama" panose="020B0504020200020000" pitchFamily="34" charset="0"/>
                <a:sym typeface="Arial"/>
              </a:rPr>
              <a:t>seră</a:t>
            </a:r>
            <a:r>
              <a:rPr kumimoji="0" lang="fr-FR" sz="4000" b="1" i="0" u="none" strike="noStrike" kern="0" cap="none" spc="0" normalizeH="0" baseline="0" noProof="0" dirty="0">
                <a:ln>
                  <a:noFill/>
                </a:ln>
                <a:solidFill>
                  <a:srgbClr val="FFFFFF"/>
                </a:solidFill>
                <a:effectLst/>
                <a:uLnTx/>
                <a:uFillTx/>
                <a:latin typeface="Posterama" panose="020B0504020200020000" pitchFamily="34" charset="0"/>
                <a:cs typeface="Posterama" panose="020B0504020200020000" pitchFamily="34" charset="0"/>
                <a:sym typeface="Arial"/>
              </a:rPr>
              <a:t> </a:t>
            </a:r>
            <a:r>
              <a:rPr kumimoji="0" lang="fr-FR" sz="4000" b="1" i="0" u="none" strike="noStrike" kern="0" cap="none" spc="0" normalizeH="0" baseline="0" noProof="0" dirty="0" err="1">
                <a:ln>
                  <a:noFill/>
                </a:ln>
                <a:solidFill>
                  <a:srgbClr val="FFFFFF"/>
                </a:solidFill>
                <a:effectLst/>
                <a:uLnTx/>
                <a:uFillTx/>
                <a:latin typeface="Posterama" panose="020B0504020200020000" pitchFamily="34" charset="0"/>
                <a:cs typeface="Posterama" panose="020B0504020200020000" pitchFamily="34" charset="0"/>
                <a:sym typeface="Arial"/>
              </a:rPr>
              <a:t>și</a:t>
            </a:r>
            <a:r>
              <a:rPr kumimoji="0" lang="fr-FR" sz="4000" b="1" i="0" u="none" strike="noStrike" kern="0" cap="none" spc="0" normalizeH="0" baseline="0" noProof="0" dirty="0">
                <a:ln>
                  <a:noFill/>
                </a:ln>
                <a:solidFill>
                  <a:srgbClr val="FFFFFF"/>
                </a:solidFill>
                <a:effectLst/>
                <a:uLnTx/>
                <a:uFillTx/>
                <a:latin typeface="Posterama" panose="020B0504020200020000" pitchFamily="34" charset="0"/>
                <a:cs typeface="Posterama" panose="020B0504020200020000" pitchFamily="34" charset="0"/>
                <a:sym typeface="Arial"/>
              </a:rPr>
              <a:t> </a:t>
            </a:r>
            <a:r>
              <a:rPr kumimoji="0" lang="fr-FR" sz="4000" b="1" i="0" u="none" strike="noStrike" kern="0" cap="none" spc="0" normalizeH="0" baseline="0" noProof="0" dirty="0" err="1">
                <a:ln>
                  <a:noFill/>
                </a:ln>
                <a:solidFill>
                  <a:srgbClr val="FFFFFF"/>
                </a:solidFill>
                <a:effectLst/>
                <a:uLnTx/>
                <a:uFillTx/>
                <a:latin typeface="Posterama" panose="020B0504020200020000" pitchFamily="34" charset="0"/>
                <a:cs typeface="Posterama" panose="020B0504020200020000" pitchFamily="34" charset="0"/>
                <a:sym typeface="Arial"/>
              </a:rPr>
              <a:t>în</a:t>
            </a:r>
            <a:r>
              <a:rPr kumimoji="0" lang="fr-FR" sz="4000" b="1" i="0" u="none" strike="noStrike" kern="0" cap="none" spc="0" normalizeH="0" baseline="0" noProof="0" dirty="0">
                <a:ln>
                  <a:noFill/>
                </a:ln>
                <a:solidFill>
                  <a:srgbClr val="FFFFFF"/>
                </a:solidFill>
                <a:effectLst/>
                <a:uLnTx/>
                <a:uFillTx/>
                <a:latin typeface="Posterama" panose="020B0504020200020000" pitchFamily="34" charset="0"/>
                <a:cs typeface="Posterama" panose="020B0504020200020000" pitchFamily="34" charset="0"/>
                <a:sym typeface="Arial"/>
              </a:rPr>
              <a:t> ce ordine de </a:t>
            </a:r>
            <a:r>
              <a:rPr kumimoji="0" lang="fr-FR" sz="4000" b="1" i="0" u="none" strike="noStrike" kern="0" cap="none" spc="0" normalizeH="0" baseline="0" noProof="0" dirty="0" err="1">
                <a:ln>
                  <a:noFill/>
                </a:ln>
                <a:solidFill>
                  <a:srgbClr val="FFFFFF"/>
                </a:solidFill>
                <a:effectLst/>
                <a:uLnTx/>
                <a:uFillTx/>
                <a:latin typeface="Posterama" panose="020B0504020200020000" pitchFamily="34" charset="0"/>
                <a:cs typeface="Posterama" panose="020B0504020200020000" pitchFamily="34" charset="0"/>
                <a:sym typeface="Arial"/>
              </a:rPr>
              <a:t>importanță</a:t>
            </a:r>
            <a:r>
              <a:rPr kumimoji="0" lang="fr-FR" sz="4000" b="1" i="0" u="none" strike="noStrike" kern="0" cap="none" spc="0" normalizeH="0" baseline="0" noProof="0" dirty="0">
                <a:ln>
                  <a:noFill/>
                </a:ln>
                <a:solidFill>
                  <a:srgbClr val="FFFFFF"/>
                </a:solidFill>
                <a:effectLst/>
                <a:uLnTx/>
                <a:uFillTx/>
                <a:latin typeface="Posterama" panose="020B0504020200020000" pitchFamily="34" charset="0"/>
                <a:cs typeface="Posterama" panose="020B0504020200020000" pitchFamily="34" charset="0"/>
                <a:sym typeface="Arial"/>
              </a:rPr>
              <a:t>?</a:t>
            </a:r>
            <a:endParaRPr kumimoji="0" sz="4000" b="1" i="0" u="none" strike="noStrike" kern="0" cap="none" spc="0" normalizeH="0" baseline="0" noProof="0" dirty="0">
              <a:ln>
                <a:noFill/>
              </a:ln>
              <a:solidFill>
                <a:srgbClr val="FFFFFF"/>
              </a:solidFill>
              <a:effectLst/>
              <a:uLnTx/>
              <a:uFillTx/>
              <a:latin typeface="Posterama" panose="020B0504020200020000" pitchFamily="34" charset="0"/>
              <a:cs typeface="Posterama" panose="020B0504020200020000" pitchFamily="34" charset="0"/>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pic>
        <p:nvPicPr>
          <p:cNvPr id="423" name="Google Shape;423;p60"/>
          <p:cNvPicPr preferRelativeResize="0"/>
          <p:nvPr/>
        </p:nvPicPr>
        <p:blipFill rotWithShape="1">
          <a:blip r:embed="rId3">
            <a:alphaModFix/>
          </a:blip>
          <a:srcRect/>
          <a:stretch/>
        </p:blipFill>
        <p:spPr>
          <a:xfrm flipH="1">
            <a:off x="2" y="-520611"/>
            <a:ext cx="12191997" cy="7378612"/>
          </a:xfrm>
          <a:prstGeom prst="rect">
            <a:avLst/>
          </a:prstGeom>
          <a:noFill/>
          <a:ln>
            <a:noFill/>
          </a:ln>
        </p:spPr>
      </p:pic>
      <p:sp>
        <p:nvSpPr>
          <p:cNvPr id="424" name="Google Shape;424;p60"/>
          <p:cNvSpPr/>
          <p:nvPr/>
        </p:nvSpPr>
        <p:spPr>
          <a:xfrm>
            <a:off x="847325" y="1860520"/>
            <a:ext cx="3290700" cy="408000"/>
          </a:xfrm>
          <a:prstGeom prst="rect">
            <a:avLst/>
          </a:prstGeom>
          <a:noFill/>
          <a:ln>
            <a:noFill/>
          </a:ln>
          <a:effectLst>
            <a:outerShdw blurRad="38100" dist="25400" dir="2700000" rotWithShape="0">
              <a:srgbClr val="000000">
                <a:alpha val="89020"/>
              </a:srgbClr>
            </a:outerShdw>
          </a:effectLst>
        </p:spPr>
        <p:txBody>
          <a:bodyPr spcFirstLastPara="1" wrap="square" lIns="19025" tIns="19025" rIns="19025" bIns="190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chemeClr val="lt1"/>
                </a:solidFill>
                <a:latin typeface="Calibri"/>
                <a:ea typeface="Calibri"/>
                <a:cs typeface="Calibri"/>
                <a:sym typeface="Calibri"/>
              </a:rPr>
              <a:t>MELTING PERMAFROST</a:t>
            </a:r>
            <a:endParaRPr sz="1900" b="0" i="0" u="none" strike="noStrike" cap="none">
              <a:solidFill>
                <a:srgbClr val="000000"/>
              </a:solidFill>
              <a:latin typeface="Arial"/>
              <a:ea typeface="Arial"/>
              <a:cs typeface="Arial"/>
              <a:sym typeface="Arial"/>
            </a:endParaRPr>
          </a:p>
        </p:txBody>
      </p:sp>
      <p:sp>
        <p:nvSpPr>
          <p:cNvPr id="425" name="Google Shape;425;p60"/>
          <p:cNvSpPr/>
          <p:nvPr/>
        </p:nvSpPr>
        <p:spPr>
          <a:xfrm>
            <a:off x="217233" y="2670132"/>
            <a:ext cx="1783200" cy="571500"/>
          </a:xfrm>
          <a:prstGeom prst="rect">
            <a:avLst/>
          </a:prstGeom>
          <a:noFill/>
          <a:ln>
            <a:noFill/>
          </a:ln>
          <a:effectLst>
            <a:outerShdw blurRad="38100" dist="25400" dir="2700000" rotWithShape="0">
              <a:srgbClr val="000000">
                <a:alpha val="89020"/>
              </a:srgbClr>
            </a:outerShdw>
          </a:effectLst>
        </p:spPr>
        <p:txBody>
          <a:bodyPr spcFirstLastPara="1" wrap="square" lIns="19025" tIns="19025" rIns="19025" bIns="190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chemeClr val="lt1"/>
                </a:solidFill>
                <a:latin typeface="Calibri"/>
                <a:ea typeface="Calibri"/>
                <a:cs typeface="Calibri"/>
                <a:sym typeface="Calibri"/>
              </a:rPr>
              <a:t>COAL MINING</a:t>
            </a:r>
            <a:endParaRPr sz="2400" b="0" i="0" u="none" strike="noStrike" cap="none">
              <a:solidFill>
                <a:schemeClr val="lt1"/>
              </a:solidFill>
              <a:latin typeface="Calibri"/>
              <a:ea typeface="Calibri"/>
              <a:cs typeface="Calibri"/>
              <a:sym typeface="Calibri"/>
            </a:endParaRPr>
          </a:p>
        </p:txBody>
      </p:sp>
      <p:sp>
        <p:nvSpPr>
          <p:cNvPr id="426" name="Google Shape;426;p60"/>
          <p:cNvSpPr/>
          <p:nvPr/>
        </p:nvSpPr>
        <p:spPr>
          <a:xfrm>
            <a:off x="4803703" y="2670132"/>
            <a:ext cx="2624100" cy="408000"/>
          </a:xfrm>
          <a:prstGeom prst="rect">
            <a:avLst/>
          </a:prstGeom>
          <a:noFill/>
          <a:ln>
            <a:noFill/>
          </a:ln>
          <a:effectLst>
            <a:outerShdw blurRad="38100" dist="25400" dir="2700000" rotWithShape="0">
              <a:srgbClr val="000000">
                <a:alpha val="89020"/>
              </a:srgbClr>
            </a:outerShdw>
          </a:effectLst>
        </p:spPr>
        <p:txBody>
          <a:bodyPr spcFirstLastPara="1" wrap="square" lIns="19025" tIns="19025" rIns="19025" bIns="190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chemeClr val="lt1"/>
                </a:solidFill>
                <a:latin typeface="Calibri"/>
                <a:ea typeface="Calibri"/>
                <a:cs typeface="Calibri"/>
                <a:sym typeface="Calibri"/>
              </a:rPr>
              <a:t>COAL-FIRED POWER STATIONS</a:t>
            </a:r>
            <a:endParaRPr sz="2400" b="0" i="0" u="none" strike="noStrike" cap="none">
              <a:solidFill>
                <a:schemeClr val="lt1"/>
              </a:solidFill>
              <a:latin typeface="Calibri"/>
              <a:ea typeface="Calibri"/>
              <a:cs typeface="Calibri"/>
              <a:sym typeface="Calibri"/>
            </a:endParaRPr>
          </a:p>
        </p:txBody>
      </p:sp>
      <p:sp>
        <p:nvSpPr>
          <p:cNvPr id="427" name="Google Shape;427;p60"/>
          <p:cNvSpPr/>
          <p:nvPr/>
        </p:nvSpPr>
        <p:spPr>
          <a:xfrm>
            <a:off x="5797245" y="3946695"/>
            <a:ext cx="2890800" cy="408000"/>
          </a:xfrm>
          <a:prstGeom prst="rect">
            <a:avLst/>
          </a:prstGeom>
          <a:noFill/>
          <a:ln>
            <a:noFill/>
          </a:ln>
          <a:effectLst>
            <a:outerShdw blurRad="38100" dist="25400" dir="2700000" rotWithShape="0">
              <a:srgbClr val="000000">
                <a:alpha val="89020"/>
              </a:srgbClr>
            </a:outerShdw>
          </a:effectLst>
        </p:spPr>
        <p:txBody>
          <a:bodyPr spcFirstLastPara="1" wrap="square" lIns="19025" tIns="19025" rIns="19025" bIns="190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chemeClr val="lt1"/>
                </a:solidFill>
                <a:latin typeface="Calibri"/>
                <a:ea typeface="Calibri"/>
                <a:cs typeface="Calibri"/>
                <a:sym typeface="Calibri"/>
              </a:rPr>
              <a:t>CROP BURNING</a:t>
            </a:r>
            <a:endParaRPr sz="2400" b="0" i="0" u="none" strike="noStrike" cap="none">
              <a:solidFill>
                <a:schemeClr val="lt1"/>
              </a:solidFill>
              <a:latin typeface="Calibri"/>
              <a:ea typeface="Calibri"/>
              <a:cs typeface="Calibri"/>
              <a:sym typeface="Calibri"/>
            </a:endParaRPr>
          </a:p>
        </p:txBody>
      </p:sp>
      <p:sp>
        <p:nvSpPr>
          <p:cNvPr id="428" name="Google Shape;428;p60"/>
          <p:cNvSpPr/>
          <p:nvPr/>
        </p:nvSpPr>
        <p:spPr>
          <a:xfrm>
            <a:off x="8262652" y="3060763"/>
            <a:ext cx="3275100" cy="408000"/>
          </a:xfrm>
          <a:prstGeom prst="rect">
            <a:avLst/>
          </a:prstGeom>
          <a:noFill/>
          <a:ln>
            <a:noFill/>
          </a:ln>
          <a:effectLst>
            <a:outerShdw blurRad="38100" dist="25400" dir="2700000" rotWithShape="0">
              <a:srgbClr val="000000">
                <a:alpha val="89020"/>
              </a:srgbClr>
            </a:outerShdw>
          </a:effectLst>
        </p:spPr>
        <p:txBody>
          <a:bodyPr spcFirstLastPara="1" wrap="square" lIns="19025" tIns="19025" rIns="19025" bIns="190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chemeClr val="lt1"/>
                </a:solidFill>
                <a:latin typeface="Calibri"/>
                <a:ea typeface="Calibri"/>
                <a:cs typeface="Calibri"/>
                <a:sym typeface="Calibri"/>
              </a:rPr>
              <a:t>OIL PRODUCTION</a:t>
            </a:r>
            <a:endParaRPr sz="2400" b="0" i="0" u="none" strike="noStrike" cap="none">
              <a:solidFill>
                <a:schemeClr val="lt1"/>
              </a:solidFill>
              <a:latin typeface="Calibri"/>
              <a:ea typeface="Calibri"/>
              <a:cs typeface="Calibri"/>
              <a:sym typeface="Calibri"/>
            </a:endParaRPr>
          </a:p>
        </p:txBody>
      </p:sp>
      <p:sp>
        <p:nvSpPr>
          <p:cNvPr id="429" name="Google Shape;429;p60"/>
          <p:cNvSpPr/>
          <p:nvPr/>
        </p:nvSpPr>
        <p:spPr>
          <a:xfrm>
            <a:off x="9176600" y="4708615"/>
            <a:ext cx="2954400" cy="408000"/>
          </a:xfrm>
          <a:prstGeom prst="rect">
            <a:avLst/>
          </a:prstGeom>
          <a:noFill/>
          <a:ln>
            <a:noFill/>
          </a:ln>
          <a:effectLst>
            <a:outerShdw blurRad="38100" dist="25400" dir="2700000" rotWithShape="0">
              <a:srgbClr val="000000">
                <a:alpha val="89020"/>
              </a:srgbClr>
            </a:outerShdw>
          </a:effectLst>
        </p:spPr>
        <p:txBody>
          <a:bodyPr spcFirstLastPara="1" wrap="square" lIns="19025" tIns="19025" rIns="19025" bIns="190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chemeClr val="lt1"/>
                </a:solidFill>
                <a:latin typeface="Calibri"/>
                <a:ea typeface="Calibri"/>
                <a:cs typeface="Calibri"/>
                <a:sym typeface="Calibri"/>
              </a:rPr>
              <a:t>FOREST BURNING</a:t>
            </a:r>
            <a:endParaRPr sz="2400" b="0" i="0" u="none" strike="noStrike" cap="none">
              <a:solidFill>
                <a:schemeClr val="lt1"/>
              </a:solidFill>
              <a:latin typeface="Calibri"/>
              <a:ea typeface="Calibri"/>
              <a:cs typeface="Calibri"/>
              <a:sym typeface="Calibri"/>
            </a:endParaRPr>
          </a:p>
        </p:txBody>
      </p:sp>
      <p:sp>
        <p:nvSpPr>
          <p:cNvPr id="430" name="Google Shape;430;p60"/>
          <p:cNvSpPr/>
          <p:nvPr/>
        </p:nvSpPr>
        <p:spPr>
          <a:xfrm>
            <a:off x="7314976" y="5251421"/>
            <a:ext cx="2190900" cy="777300"/>
          </a:xfrm>
          <a:prstGeom prst="rect">
            <a:avLst/>
          </a:prstGeom>
          <a:noFill/>
          <a:ln>
            <a:noFill/>
          </a:ln>
          <a:effectLst>
            <a:outerShdw blurRad="38100" dist="25400" dir="2700000" rotWithShape="0">
              <a:srgbClr val="000000">
                <a:alpha val="89020"/>
              </a:srgbClr>
            </a:outerShdw>
          </a:effectLst>
        </p:spPr>
        <p:txBody>
          <a:bodyPr spcFirstLastPara="1" wrap="square" lIns="19025" tIns="19025" rIns="19025" bIns="190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chemeClr val="lt1"/>
                </a:solidFill>
                <a:latin typeface="Calibri"/>
                <a:ea typeface="Calibri"/>
                <a:cs typeface="Calibri"/>
                <a:sym typeface="Calibri"/>
              </a:rPr>
              <a:t>ROAD TRANSPORT</a:t>
            </a:r>
            <a:endParaRPr sz="2400" b="0" i="0" u="none" strike="noStrike" cap="none">
              <a:solidFill>
                <a:schemeClr val="lt1"/>
              </a:solidFill>
              <a:latin typeface="Calibri"/>
              <a:ea typeface="Calibri"/>
              <a:cs typeface="Calibri"/>
              <a:sym typeface="Calibri"/>
            </a:endParaRPr>
          </a:p>
        </p:txBody>
      </p:sp>
      <p:sp>
        <p:nvSpPr>
          <p:cNvPr id="431" name="Google Shape;431;p60"/>
          <p:cNvSpPr/>
          <p:nvPr/>
        </p:nvSpPr>
        <p:spPr>
          <a:xfrm>
            <a:off x="8350132" y="6108867"/>
            <a:ext cx="1385700" cy="408000"/>
          </a:xfrm>
          <a:prstGeom prst="rect">
            <a:avLst/>
          </a:prstGeom>
          <a:noFill/>
          <a:ln>
            <a:noFill/>
          </a:ln>
          <a:effectLst>
            <a:outerShdw blurRad="38100" dist="25400" dir="2700000" rotWithShape="0">
              <a:srgbClr val="000000">
                <a:alpha val="89020"/>
              </a:srgbClr>
            </a:outerShdw>
          </a:effectLst>
        </p:spPr>
        <p:txBody>
          <a:bodyPr spcFirstLastPara="1" wrap="square" lIns="19025" tIns="19025" rIns="19025" bIns="190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chemeClr val="lt1"/>
                </a:solidFill>
                <a:latin typeface="Calibri"/>
                <a:ea typeface="Calibri"/>
                <a:cs typeface="Calibri"/>
                <a:sym typeface="Calibri"/>
              </a:rPr>
              <a:t>LANDFILLS</a:t>
            </a:r>
            <a:endParaRPr sz="2400" b="0" i="0" u="none" strike="noStrike" cap="none">
              <a:solidFill>
                <a:schemeClr val="lt1"/>
              </a:solidFill>
              <a:latin typeface="Calibri"/>
              <a:ea typeface="Calibri"/>
              <a:cs typeface="Calibri"/>
              <a:sym typeface="Calibri"/>
            </a:endParaRPr>
          </a:p>
        </p:txBody>
      </p:sp>
      <p:sp>
        <p:nvSpPr>
          <p:cNvPr id="432" name="Google Shape;432;p60"/>
          <p:cNvSpPr/>
          <p:nvPr/>
        </p:nvSpPr>
        <p:spPr>
          <a:xfrm>
            <a:off x="7308939" y="4499064"/>
            <a:ext cx="1785300" cy="408000"/>
          </a:xfrm>
          <a:prstGeom prst="rect">
            <a:avLst/>
          </a:prstGeom>
          <a:noFill/>
          <a:ln>
            <a:noFill/>
          </a:ln>
          <a:effectLst>
            <a:outerShdw blurRad="38100" dist="25400" dir="2700000" rotWithShape="0">
              <a:srgbClr val="000000">
                <a:alpha val="89020"/>
              </a:srgbClr>
            </a:outerShdw>
          </a:effectLst>
        </p:spPr>
        <p:txBody>
          <a:bodyPr spcFirstLastPara="1" wrap="square" lIns="19025" tIns="19025" rIns="19025" bIns="190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chemeClr val="lt1"/>
                </a:solidFill>
                <a:latin typeface="Calibri"/>
                <a:ea typeface="Calibri"/>
                <a:cs typeface="Calibri"/>
                <a:sym typeface="Calibri"/>
              </a:rPr>
              <a:t>FERTILIZERS</a:t>
            </a:r>
            <a:endParaRPr sz="2400" b="0" i="0" u="none" strike="noStrike" cap="none">
              <a:solidFill>
                <a:schemeClr val="lt1"/>
              </a:solidFill>
              <a:latin typeface="Calibri"/>
              <a:ea typeface="Calibri"/>
              <a:cs typeface="Calibri"/>
              <a:sym typeface="Calibri"/>
            </a:endParaRPr>
          </a:p>
        </p:txBody>
      </p:sp>
      <p:sp>
        <p:nvSpPr>
          <p:cNvPr id="433" name="Google Shape;433;p60"/>
          <p:cNvSpPr/>
          <p:nvPr/>
        </p:nvSpPr>
        <p:spPr>
          <a:xfrm>
            <a:off x="3702285" y="4879997"/>
            <a:ext cx="3384300" cy="408000"/>
          </a:xfrm>
          <a:prstGeom prst="rect">
            <a:avLst/>
          </a:prstGeom>
          <a:noFill/>
          <a:ln>
            <a:noFill/>
          </a:ln>
          <a:effectLst>
            <a:outerShdw blurRad="38100" dist="25400" dir="2700000" rotWithShape="0">
              <a:srgbClr val="000000">
                <a:alpha val="89020"/>
              </a:srgbClr>
            </a:outerShdw>
          </a:effectLst>
        </p:spPr>
        <p:txBody>
          <a:bodyPr spcFirstLastPara="1" wrap="square" lIns="19025" tIns="19025" rIns="19025" bIns="190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chemeClr val="lt1"/>
                </a:solidFill>
                <a:latin typeface="Calibri"/>
                <a:ea typeface="Calibri"/>
                <a:cs typeface="Calibri"/>
                <a:sym typeface="Calibri"/>
              </a:rPr>
              <a:t>INDUSTRIAL AGRICULTURE</a:t>
            </a:r>
            <a:endParaRPr sz="2400" b="0" i="0" u="none" strike="noStrike" cap="none">
              <a:solidFill>
                <a:schemeClr val="lt1"/>
              </a:solidFill>
              <a:latin typeface="Calibri"/>
              <a:ea typeface="Calibri"/>
              <a:cs typeface="Calibri"/>
              <a:sym typeface="Calibri"/>
            </a:endParaRPr>
          </a:p>
        </p:txBody>
      </p:sp>
      <p:sp>
        <p:nvSpPr>
          <p:cNvPr id="434" name="Google Shape;434;p60"/>
          <p:cNvSpPr/>
          <p:nvPr/>
        </p:nvSpPr>
        <p:spPr>
          <a:xfrm>
            <a:off x="1855205" y="3908341"/>
            <a:ext cx="3161700" cy="408000"/>
          </a:xfrm>
          <a:prstGeom prst="rect">
            <a:avLst/>
          </a:prstGeom>
          <a:noFill/>
          <a:ln>
            <a:noFill/>
          </a:ln>
          <a:effectLst>
            <a:outerShdw blurRad="38100" dist="25400" dir="2700000" rotWithShape="0">
              <a:srgbClr val="000000">
                <a:alpha val="89020"/>
              </a:srgbClr>
            </a:outerShdw>
          </a:effectLst>
        </p:spPr>
        <p:txBody>
          <a:bodyPr spcFirstLastPara="1" wrap="square" lIns="19025" tIns="19025" rIns="19025" bIns="190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chemeClr val="lt1"/>
                </a:solidFill>
                <a:latin typeface="Calibri"/>
                <a:ea typeface="Calibri"/>
                <a:cs typeface="Calibri"/>
                <a:sym typeface="Calibri"/>
              </a:rPr>
              <a:t>INDUSTRIAL PROCESSES</a:t>
            </a:r>
            <a:endParaRPr sz="2400" b="0" i="0" u="none" strike="noStrike" cap="none">
              <a:solidFill>
                <a:schemeClr val="lt1"/>
              </a:solidFill>
              <a:latin typeface="Calibri"/>
              <a:ea typeface="Calibri"/>
              <a:cs typeface="Calibri"/>
              <a:sym typeface="Calibri"/>
            </a:endParaRPr>
          </a:p>
        </p:txBody>
      </p:sp>
      <p:sp>
        <p:nvSpPr>
          <p:cNvPr id="435" name="Google Shape;435;p60"/>
          <p:cNvSpPr/>
          <p:nvPr/>
        </p:nvSpPr>
        <p:spPr>
          <a:xfrm>
            <a:off x="9652000" y="1965165"/>
            <a:ext cx="2187300" cy="456900"/>
          </a:xfrm>
          <a:prstGeom prst="rect">
            <a:avLst/>
          </a:prstGeom>
          <a:noFill/>
          <a:ln>
            <a:noFill/>
          </a:ln>
          <a:effectLst>
            <a:outerShdw blurRad="38100" dist="25400" dir="2700000" rotWithShape="0">
              <a:srgbClr val="000000">
                <a:alpha val="89020"/>
              </a:srgbClr>
            </a:outerShdw>
          </a:effectLst>
        </p:spPr>
        <p:txBody>
          <a:bodyPr spcFirstLastPara="1" wrap="square" lIns="19025" tIns="19025" rIns="19025" bIns="190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chemeClr val="lt1"/>
                </a:solidFill>
                <a:latin typeface="Calibri"/>
                <a:ea typeface="Calibri"/>
                <a:cs typeface="Calibri"/>
                <a:sym typeface="Calibri"/>
              </a:rPr>
              <a:t>AIR TRANSPORT</a:t>
            </a:r>
            <a:endParaRPr sz="2400" b="0" i="0" u="none" strike="noStrike" cap="none">
              <a:solidFill>
                <a:schemeClr val="lt1"/>
              </a:solidFill>
              <a:latin typeface="Calibri"/>
              <a:ea typeface="Calibri"/>
              <a:cs typeface="Calibri"/>
              <a:sym typeface="Calibri"/>
            </a:endParaRPr>
          </a:p>
        </p:txBody>
      </p:sp>
      <p:sp>
        <p:nvSpPr>
          <p:cNvPr id="436" name="Google Shape;436;p60"/>
          <p:cNvSpPr txBox="1">
            <a:spLocks noGrp="1"/>
          </p:cNvSpPr>
          <p:nvPr>
            <p:ph type="title"/>
          </p:nvPr>
        </p:nvSpPr>
        <p:spPr>
          <a:xfrm>
            <a:off x="647700" y="447675"/>
            <a:ext cx="10896300" cy="571500"/>
          </a:xfrm>
          <a:prstGeom prst="rect">
            <a:avLst/>
          </a:prstGeom>
          <a:noFill/>
          <a:ln>
            <a:noFill/>
          </a:ln>
          <a:effectLst>
            <a:outerShdw blurRad="38100" dist="38100" dir="2700000" rotWithShape="0">
              <a:srgbClr val="000000">
                <a:alpha val="89020"/>
              </a:srgbClr>
            </a:outerShdw>
          </a:effectLst>
        </p:spPr>
        <p:txBody>
          <a:bodyPr spcFirstLastPara="1" wrap="square" lIns="121900" tIns="60925" rIns="121900" bIns="60925" anchor="ctr" anchorCtr="0">
            <a:noAutofit/>
          </a:bodyPr>
          <a:lstStyle/>
          <a:p>
            <a:pPr marL="0" lvl="0" indent="0" algn="ctr" rtl="0">
              <a:lnSpc>
                <a:spcPct val="108500"/>
              </a:lnSpc>
              <a:spcBef>
                <a:spcPts val="0"/>
              </a:spcBef>
              <a:spcAft>
                <a:spcPts val="0"/>
              </a:spcAft>
              <a:buClr>
                <a:schemeClr val="lt1"/>
              </a:buClr>
              <a:buSzPts val="3700"/>
              <a:buFont typeface="Calibri"/>
              <a:buNone/>
            </a:pPr>
            <a:r>
              <a:rPr lang="fr-FR" sz="3700">
                <a:solidFill>
                  <a:schemeClr val="lt1"/>
                </a:solidFill>
                <a:latin typeface="Arial"/>
                <a:ea typeface="Arial"/>
                <a:cs typeface="Arial"/>
                <a:sym typeface="Arial"/>
              </a:rPr>
              <a:t>The Biggest Sources of Greenhouse Gases</a:t>
            </a:r>
            <a:endParaRPr sz="3700">
              <a:solidFill>
                <a:schemeClr val="lt1"/>
              </a:solidFill>
              <a:latin typeface="Arial"/>
              <a:ea typeface="Arial"/>
              <a:cs typeface="Arial"/>
              <a:sym typeface="Arial"/>
            </a:endParaRPr>
          </a:p>
        </p:txBody>
      </p:sp>
      <p:sp>
        <p:nvSpPr>
          <p:cNvPr id="437" name="Google Shape;437;p60"/>
          <p:cNvSpPr/>
          <p:nvPr/>
        </p:nvSpPr>
        <p:spPr>
          <a:xfrm>
            <a:off x="685800" y="6278745"/>
            <a:ext cx="1079100" cy="408000"/>
          </a:xfrm>
          <a:prstGeom prst="rect">
            <a:avLst/>
          </a:prstGeom>
          <a:noFill/>
          <a:ln>
            <a:noFill/>
          </a:ln>
          <a:effectLst>
            <a:outerShdw blurRad="63500" dist="25400" dir="540000" rotWithShape="0">
              <a:srgbClr val="000000"/>
            </a:outerShdw>
          </a:effectLst>
        </p:spPr>
        <p:txBody>
          <a:bodyPr spcFirstLastPara="1" wrap="square" lIns="19025" tIns="19025" rIns="19025" bIns="19025" anchor="b" anchorCtr="0">
            <a:no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a:solidFill>
                  <a:schemeClr val="lt1"/>
                </a:solidFill>
                <a:latin typeface="Calibri"/>
                <a:ea typeface="Calibri"/>
                <a:cs typeface="Calibri"/>
                <a:sym typeface="Calibri"/>
              </a:rPr>
              <a:t>Melcher</a:t>
            </a:r>
            <a:endParaRPr sz="1900" b="0" i="0" u="none" strike="noStrike" cap="none">
              <a:solidFill>
                <a:srgbClr val="000000"/>
              </a:solidFill>
              <a:latin typeface="Arial"/>
              <a:ea typeface="Arial"/>
              <a:cs typeface="Arial"/>
              <a:sym typeface="Arial"/>
            </a:endParaRPr>
          </a:p>
        </p:txBody>
      </p:sp>
    </p:spTree>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61"/>
          <p:cNvSpPr txBox="1">
            <a:spLocks noGrp="1"/>
          </p:cNvSpPr>
          <p:nvPr>
            <p:ph type="title"/>
          </p:nvPr>
        </p:nvSpPr>
        <p:spPr>
          <a:xfrm>
            <a:off x="642125" y="461800"/>
            <a:ext cx="78237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dirty="0">
                <a:latin typeface="Posterama" panose="020B0504020200020000" pitchFamily="34" charset="0"/>
                <a:cs typeface="Posterama" panose="020B0504020200020000" pitchFamily="34" charset="0"/>
              </a:rPr>
              <a:t>Global sources of </a:t>
            </a:r>
            <a:r>
              <a:rPr lang="fr-FR" dirty="0" err="1">
                <a:latin typeface="Posterama" panose="020B0504020200020000" pitchFamily="34" charset="0"/>
                <a:cs typeface="Posterama" panose="020B0504020200020000" pitchFamily="34" charset="0"/>
              </a:rPr>
              <a:t>emissions</a:t>
            </a:r>
            <a:endParaRPr b="1" dirty="0">
              <a:solidFill>
                <a:srgbClr val="7503A6"/>
              </a:solidFill>
              <a:latin typeface="Posterama" panose="020B0504020200020000" pitchFamily="34" charset="0"/>
              <a:cs typeface="Posterama" panose="020B0504020200020000" pitchFamily="34" charset="0"/>
              <a:sym typeface="Arial"/>
            </a:endParaRPr>
          </a:p>
        </p:txBody>
      </p:sp>
      <p:sp>
        <p:nvSpPr>
          <p:cNvPr id="443" name="Google Shape;443;p61"/>
          <p:cNvSpPr/>
          <p:nvPr/>
        </p:nvSpPr>
        <p:spPr>
          <a:xfrm>
            <a:off x="-57997" y="6328339"/>
            <a:ext cx="10465200" cy="3693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fr-FR" sz="1600" b="0" i="0" u="none" strike="noStrike" cap="none" dirty="0">
                <a:solidFill>
                  <a:schemeClr val="dk1"/>
                </a:solidFill>
                <a:latin typeface="Posterama" panose="020B0504020200020000" pitchFamily="34" charset="0"/>
                <a:ea typeface="Calibri"/>
                <a:cs typeface="Posterama" panose="020B0504020200020000" pitchFamily="34" charset="0"/>
                <a:sym typeface="Calibri"/>
              </a:rPr>
              <a:t>source: </a:t>
            </a:r>
            <a:r>
              <a:rPr lang="fr-FR" sz="1600" b="0" i="0" u="none" strike="noStrike" cap="none" dirty="0" err="1">
                <a:solidFill>
                  <a:schemeClr val="dk1"/>
                </a:solidFill>
                <a:latin typeface="Posterama" panose="020B0504020200020000" pitchFamily="34" charset="0"/>
                <a:ea typeface="Calibri"/>
                <a:cs typeface="Posterama" panose="020B0504020200020000" pitchFamily="34" charset="0"/>
                <a:sym typeface="Calibri"/>
              </a:rPr>
              <a:t>Intergovernmental</a:t>
            </a:r>
            <a:r>
              <a:rPr lang="fr-FR" sz="1600" b="0" i="0" u="none" strike="noStrike" cap="none" dirty="0">
                <a:solidFill>
                  <a:schemeClr val="dk1"/>
                </a:solidFill>
                <a:latin typeface="Posterama" panose="020B0504020200020000" pitchFamily="34" charset="0"/>
                <a:ea typeface="Calibri"/>
                <a:cs typeface="Posterama" panose="020B0504020200020000" pitchFamily="34" charset="0"/>
                <a:sym typeface="Calibri"/>
              </a:rPr>
              <a:t> Panel on </a:t>
            </a:r>
            <a:r>
              <a:rPr lang="fr-FR" sz="1600" b="0" i="0" u="none" strike="noStrike" cap="none" dirty="0" err="1">
                <a:solidFill>
                  <a:schemeClr val="dk1"/>
                </a:solidFill>
                <a:latin typeface="Posterama" panose="020B0504020200020000" pitchFamily="34" charset="0"/>
                <a:ea typeface="Calibri"/>
                <a:cs typeface="Posterama" panose="020B0504020200020000" pitchFamily="34" charset="0"/>
                <a:sym typeface="Calibri"/>
              </a:rPr>
              <a:t>Climate</a:t>
            </a:r>
            <a:r>
              <a:rPr lang="fr-FR" sz="1600" b="0" i="0" u="none" strike="noStrike" cap="none" dirty="0">
                <a:solidFill>
                  <a:schemeClr val="dk1"/>
                </a:solidFill>
                <a:latin typeface="Posterama" panose="020B0504020200020000" pitchFamily="34" charset="0"/>
                <a:ea typeface="Calibri"/>
                <a:cs typeface="Posterama" panose="020B0504020200020000" pitchFamily="34" charset="0"/>
                <a:sym typeface="Calibri"/>
              </a:rPr>
              <a:t> Change, </a:t>
            </a:r>
            <a:r>
              <a:rPr lang="fr-FR" sz="1600" b="0" i="0" u="none" strike="noStrike" cap="none" dirty="0" err="1">
                <a:solidFill>
                  <a:schemeClr val="dk1"/>
                </a:solidFill>
                <a:latin typeface="Posterama" panose="020B0504020200020000" pitchFamily="34" charset="0"/>
                <a:ea typeface="Calibri"/>
                <a:cs typeface="Posterama" panose="020B0504020200020000" pitchFamily="34" charset="0"/>
                <a:sym typeface="Calibri"/>
              </a:rPr>
              <a:t>Fifth</a:t>
            </a:r>
            <a:r>
              <a:rPr lang="fr-FR" sz="1600" b="0" i="0" u="none" strike="noStrike" cap="none" dirty="0">
                <a:solidFill>
                  <a:schemeClr val="dk1"/>
                </a:solidFill>
                <a:latin typeface="Posterama" panose="020B0504020200020000" pitchFamily="34" charset="0"/>
                <a:ea typeface="Calibri"/>
                <a:cs typeface="Posterama" panose="020B0504020200020000" pitchFamily="34" charset="0"/>
                <a:sym typeface="Calibri"/>
              </a:rPr>
              <a:t> </a:t>
            </a:r>
            <a:r>
              <a:rPr lang="fr-FR" sz="1600" b="0" i="0" u="none" strike="noStrike" cap="none" dirty="0" err="1">
                <a:solidFill>
                  <a:schemeClr val="dk1"/>
                </a:solidFill>
                <a:latin typeface="Posterama" panose="020B0504020200020000" pitchFamily="34" charset="0"/>
                <a:ea typeface="Calibri"/>
                <a:cs typeface="Posterama" panose="020B0504020200020000" pitchFamily="34" charset="0"/>
                <a:sym typeface="Calibri"/>
              </a:rPr>
              <a:t>Assessment</a:t>
            </a:r>
            <a:r>
              <a:rPr lang="fr-FR" sz="1600" b="0" i="0" u="none" strike="noStrike" cap="none" dirty="0">
                <a:solidFill>
                  <a:schemeClr val="dk1"/>
                </a:solidFill>
                <a:latin typeface="Posterama" panose="020B0504020200020000" pitchFamily="34" charset="0"/>
                <a:ea typeface="Calibri"/>
                <a:cs typeface="Posterama" panose="020B0504020200020000" pitchFamily="34" charset="0"/>
                <a:sym typeface="Calibri"/>
              </a:rPr>
              <a:t> Report (2014)</a:t>
            </a:r>
            <a:endParaRPr sz="1600" b="0" i="0" u="none" strike="noStrike" cap="none" dirty="0">
              <a:solidFill>
                <a:schemeClr val="dk1"/>
              </a:solidFill>
              <a:latin typeface="Posterama" panose="020B0504020200020000" pitchFamily="34" charset="0"/>
              <a:ea typeface="Calibri"/>
              <a:cs typeface="Posterama" panose="020B0504020200020000" pitchFamily="34" charset="0"/>
              <a:sym typeface="Calibri"/>
            </a:endParaRPr>
          </a:p>
        </p:txBody>
      </p:sp>
      <p:grpSp>
        <p:nvGrpSpPr>
          <p:cNvPr id="444" name="Google Shape;444;p61"/>
          <p:cNvGrpSpPr/>
          <p:nvPr/>
        </p:nvGrpSpPr>
        <p:grpSpPr>
          <a:xfrm>
            <a:off x="7999521" y="3043570"/>
            <a:ext cx="3688806" cy="861978"/>
            <a:chOff x="5756781" y="2254694"/>
            <a:chExt cx="2766674" cy="646500"/>
          </a:xfrm>
        </p:grpSpPr>
        <p:sp>
          <p:nvSpPr>
            <p:cNvPr id="445" name="Google Shape;445;p61"/>
            <p:cNvSpPr txBox="1"/>
            <p:nvPr/>
          </p:nvSpPr>
          <p:spPr>
            <a:xfrm>
              <a:off x="5756781" y="2254694"/>
              <a:ext cx="2175600" cy="646500"/>
            </a:xfrm>
            <a:prstGeom prst="rect">
              <a:avLst/>
            </a:prstGeom>
            <a:solidFill>
              <a:schemeClr val="lt1"/>
            </a:solid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rgbClr val="3F3F3F"/>
                  </a:solidFill>
                  <a:latin typeface="Arial"/>
                  <a:ea typeface="Arial"/>
                  <a:cs typeface="Arial"/>
                  <a:sym typeface="Arial"/>
                </a:rPr>
                <a:t>Production of electricity and heat</a:t>
              </a:r>
              <a:endParaRPr sz="2400" b="0" i="0" u="none" strike="noStrike" cap="none">
                <a:solidFill>
                  <a:srgbClr val="3F3F3F"/>
                </a:solidFill>
                <a:latin typeface="Arial"/>
                <a:ea typeface="Arial"/>
                <a:cs typeface="Arial"/>
                <a:sym typeface="Arial"/>
              </a:endParaRPr>
            </a:p>
          </p:txBody>
        </p:sp>
        <p:sp>
          <p:nvSpPr>
            <p:cNvPr id="446" name="Google Shape;446;p61"/>
            <p:cNvSpPr txBox="1"/>
            <p:nvPr/>
          </p:nvSpPr>
          <p:spPr>
            <a:xfrm>
              <a:off x="7767455" y="2350641"/>
              <a:ext cx="756000" cy="3693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a:solidFill>
                    <a:srgbClr val="3F3F3F"/>
                  </a:solidFill>
                  <a:latin typeface="Arial"/>
                  <a:ea typeface="Arial"/>
                  <a:cs typeface="Arial"/>
                  <a:sym typeface="Arial"/>
                </a:rPr>
                <a:t>25%</a:t>
              </a:r>
              <a:endParaRPr sz="2400" b="0" i="0" u="none" strike="noStrike" cap="none">
                <a:solidFill>
                  <a:srgbClr val="3F3F3F"/>
                </a:solidFill>
                <a:latin typeface="Arial"/>
                <a:ea typeface="Arial"/>
                <a:cs typeface="Arial"/>
                <a:sym typeface="Arial"/>
              </a:endParaRPr>
            </a:p>
          </p:txBody>
        </p:sp>
      </p:grpSp>
      <p:sp>
        <p:nvSpPr>
          <p:cNvPr id="447" name="Google Shape;447;p61"/>
          <p:cNvSpPr txBox="1"/>
          <p:nvPr/>
        </p:nvSpPr>
        <p:spPr>
          <a:xfrm>
            <a:off x="2492751" y="2012484"/>
            <a:ext cx="1739100" cy="492600"/>
          </a:xfrm>
          <a:prstGeom prst="rect">
            <a:avLst/>
          </a:prstGeom>
          <a:solidFill>
            <a:schemeClr val="lt1"/>
          </a:solid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a:solidFill>
                  <a:srgbClr val="3F3F3F"/>
                </a:solidFill>
                <a:latin typeface="Arial"/>
                <a:ea typeface="Arial"/>
                <a:cs typeface="Arial"/>
                <a:sym typeface="Arial"/>
              </a:rPr>
              <a:t>Buildings</a:t>
            </a:r>
            <a:endParaRPr sz="2400" b="0" i="0" u="none" strike="noStrike" cap="none">
              <a:solidFill>
                <a:srgbClr val="3F3F3F"/>
              </a:solidFill>
              <a:latin typeface="Arial"/>
              <a:ea typeface="Arial"/>
              <a:cs typeface="Arial"/>
              <a:sym typeface="Arial"/>
            </a:endParaRPr>
          </a:p>
        </p:txBody>
      </p:sp>
      <p:sp>
        <p:nvSpPr>
          <p:cNvPr id="448" name="Google Shape;448;p61"/>
          <p:cNvSpPr txBox="1"/>
          <p:nvPr/>
        </p:nvSpPr>
        <p:spPr>
          <a:xfrm>
            <a:off x="1642480" y="1992879"/>
            <a:ext cx="1124700" cy="4926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a:solidFill>
                  <a:srgbClr val="3F3F3F"/>
                </a:solidFill>
                <a:latin typeface="Arial"/>
                <a:ea typeface="Arial"/>
                <a:cs typeface="Arial"/>
                <a:sym typeface="Arial"/>
              </a:rPr>
              <a:t>6,4%</a:t>
            </a:r>
            <a:endParaRPr sz="2400" b="0" i="0" u="none" strike="noStrike" cap="none">
              <a:solidFill>
                <a:srgbClr val="3F3F3F"/>
              </a:solidFill>
              <a:latin typeface="Arial"/>
              <a:ea typeface="Arial"/>
              <a:cs typeface="Arial"/>
              <a:sym typeface="Arial"/>
            </a:endParaRPr>
          </a:p>
        </p:txBody>
      </p:sp>
      <p:sp>
        <p:nvSpPr>
          <p:cNvPr id="449" name="Google Shape;449;p61"/>
          <p:cNvSpPr txBox="1"/>
          <p:nvPr/>
        </p:nvSpPr>
        <p:spPr>
          <a:xfrm>
            <a:off x="1615420" y="3621785"/>
            <a:ext cx="877200" cy="4926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a:solidFill>
                  <a:srgbClr val="3F3F3F"/>
                </a:solidFill>
                <a:latin typeface="Arial"/>
                <a:ea typeface="Arial"/>
                <a:cs typeface="Arial"/>
                <a:sym typeface="Arial"/>
              </a:rPr>
              <a:t>14%</a:t>
            </a:r>
            <a:endParaRPr sz="2400" b="0" i="0" u="none" strike="noStrike" cap="none">
              <a:solidFill>
                <a:srgbClr val="3F3F3F"/>
              </a:solidFill>
              <a:latin typeface="Arial"/>
              <a:ea typeface="Arial"/>
              <a:cs typeface="Arial"/>
              <a:sym typeface="Arial"/>
            </a:endParaRPr>
          </a:p>
        </p:txBody>
      </p:sp>
      <p:sp>
        <p:nvSpPr>
          <p:cNvPr id="450" name="Google Shape;450;p61"/>
          <p:cNvSpPr txBox="1"/>
          <p:nvPr/>
        </p:nvSpPr>
        <p:spPr>
          <a:xfrm>
            <a:off x="5553592" y="1254497"/>
            <a:ext cx="1828800" cy="492600"/>
          </a:xfrm>
          <a:prstGeom prst="rect">
            <a:avLst/>
          </a:prstGeom>
          <a:solidFill>
            <a:schemeClr val="lt1"/>
          </a:solid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a:solidFill>
                  <a:srgbClr val="3F3F3F"/>
                </a:solidFill>
                <a:latin typeface="Arial"/>
                <a:ea typeface="Arial"/>
                <a:cs typeface="Arial"/>
                <a:sym typeface="Arial"/>
              </a:rPr>
              <a:t>Land uses</a:t>
            </a:r>
            <a:endParaRPr sz="2400" b="0" i="0" u="none" strike="noStrike" cap="none">
              <a:solidFill>
                <a:srgbClr val="3F3F3F"/>
              </a:solidFill>
              <a:latin typeface="Arial"/>
              <a:ea typeface="Arial"/>
              <a:cs typeface="Arial"/>
              <a:sym typeface="Arial"/>
            </a:endParaRPr>
          </a:p>
        </p:txBody>
      </p:sp>
      <p:sp>
        <p:nvSpPr>
          <p:cNvPr id="451" name="Google Shape;451;p61"/>
          <p:cNvSpPr txBox="1"/>
          <p:nvPr/>
        </p:nvSpPr>
        <p:spPr>
          <a:xfrm>
            <a:off x="4872312" y="1262099"/>
            <a:ext cx="1019700" cy="4926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a:solidFill>
                  <a:srgbClr val="3F3F3F"/>
                </a:solidFill>
                <a:latin typeface="Arial"/>
                <a:ea typeface="Arial"/>
                <a:cs typeface="Arial"/>
                <a:sym typeface="Arial"/>
              </a:rPr>
              <a:t>24%</a:t>
            </a:r>
            <a:endParaRPr sz="2400" b="0" i="0" u="none" strike="noStrike" cap="none">
              <a:solidFill>
                <a:srgbClr val="3F3F3F"/>
              </a:solidFill>
              <a:latin typeface="Arial"/>
              <a:ea typeface="Arial"/>
              <a:cs typeface="Arial"/>
              <a:sym typeface="Arial"/>
            </a:endParaRPr>
          </a:p>
        </p:txBody>
      </p:sp>
      <p:sp>
        <p:nvSpPr>
          <p:cNvPr id="452" name="Google Shape;452;p61"/>
          <p:cNvSpPr txBox="1"/>
          <p:nvPr/>
        </p:nvSpPr>
        <p:spPr>
          <a:xfrm>
            <a:off x="2318684" y="3621757"/>
            <a:ext cx="1739100" cy="492600"/>
          </a:xfrm>
          <a:prstGeom prst="rect">
            <a:avLst/>
          </a:prstGeom>
          <a:solidFill>
            <a:schemeClr val="lt1"/>
          </a:solid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a:solidFill>
                  <a:srgbClr val="3F3F3F"/>
                </a:solidFill>
                <a:latin typeface="Arial"/>
                <a:ea typeface="Arial"/>
                <a:cs typeface="Arial"/>
                <a:sym typeface="Arial"/>
              </a:rPr>
              <a:t>Transports</a:t>
            </a:r>
            <a:endParaRPr sz="2400" b="0" i="0" u="none" strike="noStrike" cap="none">
              <a:solidFill>
                <a:srgbClr val="3F3F3F"/>
              </a:solidFill>
              <a:latin typeface="Arial"/>
              <a:ea typeface="Arial"/>
              <a:cs typeface="Arial"/>
              <a:sym typeface="Arial"/>
            </a:endParaRPr>
          </a:p>
        </p:txBody>
      </p:sp>
      <p:sp>
        <p:nvSpPr>
          <p:cNvPr id="453" name="Google Shape;453;p61"/>
          <p:cNvSpPr txBox="1"/>
          <p:nvPr/>
        </p:nvSpPr>
        <p:spPr>
          <a:xfrm>
            <a:off x="3322111" y="5269540"/>
            <a:ext cx="1471500" cy="492600"/>
          </a:xfrm>
          <a:prstGeom prst="rect">
            <a:avLst/>
          </a:prstGeom>
          <a:solidFill>
            <a:schemeClr val="lt1"/>
          </a:solid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a:solidFill>
                  <a:srgbClr val="3F3F3F"/>
                </a:solidFill>
                <a:latin typeface="Arial"/>
                <a:ea typeface="Arial"/>
                <a:cs typeface="Arial"/>
                <a:sym typeface="Arial"/>
              </a:rPr>
              <a:t>Industry</a:t>
            </a:r>
            <a:endParaRPr sz="2400" b="0" i="0" u="none" strike="noStrike" cap="none">
              <a:solidFill>
                <a:srgbClr val="3F3F3F"/>
              </a:solidFill>
              <a:latin typeface="Arial"/>
              <a:ea typeface="Arial"/>
              <a:cs typeface="Arial"/>
              <a:sym typeface="Arial"/>
            </a:endParaRPr>
          </a:p>
        </p:txBody>
      </p:sp>
      <p:sp>
        <p:nvSpPr>
          <p:cNvPr id="454" name="Google Shape;454;p61"/>
          <p:cNvSpPr txBox="1"/>
          <p:nvPr/>
        </p:nvSpPr>
        <p:spPr>
          <a:xfrm>
            <a:off x="2447368" y="5288264"/>
            <a:ext cx="877200" cy="4926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a:solidFill>
                  <a:srgbClr val="3F3F3F"/>
                </a:solidFill>
                <a:latin typeface="Arial"/>
                <a:ea typeface="Arial"/>
                <a:cs typeface="Arial"/>
                <a:sym typeface="Arial"/>
              </a:rPr>
              <a:t>21%</a:t>
            </a:r>
            <a:endParaRPr sz="2400" b="0" i="0" u="none" strike="noStrike" cap="none">
              <a:solidFill>
                <a:srgbClr val="3F3F3F"/>
              </a:solidFill>
              <a:latin typeface="Arial"/>
              <a:ea typeface="Arial"/>
              <a:cs typeface="Arial"/>
              <a:sym typeface="Arial"/>
            </a:endParaRPr>
          </a:p>
        </p:txBody>
      </p:sp>
      <p:grpSp>
        <p:nvGrpSpPr>
          <p:cNvPr id="455" name="Google Shape;455;p61"/>
          <p:cNvGrpSpPr/>
          <p:nvPr/>
        </p:nvGrpSpPr>
        <p:grpSpPr>
          <a:xfrm>
            <a:off x="6970275" y="5383603"/>
            <a:ext cx="3446445" cy="509971"/>
            <a:chOff x="5042626" y="3992727"/>
            <a:chExt cx="2584898" cy="382488"/>
          </a:xfrm>
        </p:grpSpPr>
        <p:sp>
          <p:nvSpPr>
            <p:cNvPr id="456" name="Google Shape;456;p61"/>
            <p:cNvSpPr txBox="1"/>
            <p:nvPr/>
          </p:nvSpPr>
          <p:spPr>
            <a:xfrm>
              <a:off x="5042626" y="3992727"/>
              <a:ext cx="1753200" cy="369300"/>
            </a:xfrm>
            <a:prstGeom prst="rect">
              <a:avLst/>
            </a:prstGeom>
            <a:solidFill>
              <a:schemeClr val="lt1"/>
            </a:solid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a:solidFill>
                    <a:srgbClr val="3F3F3F"/>
                  </a:solidFill>
                  <a:latin typeface="Arial"/>
                  <a:ea typeface="Arial"/>
                  <a:cs typeface="Arial"/>
                  <a:sym typeface="Arial"/>
                </a:rPr>
                <a:t>Energy (other)</a:t>
              </a:r>
              <a:endParaRPr sz="2400" b="0" i="0" u="none" strike="noStrike" cap="none">
                <a:solidFill>
                  <a:srgbClr val="3F3F3F"/>
                </a:solidFill>
                <a:latin typeface="Arial"/>
                <a:ea typeface="Arial"/>
                <a:cs typeface="Arial"/>
                <a:sym typeface="Arial"/>
              </a:endParaRPr>
            </a:p>
          </p:txBody>
        </p:sp>
        <p:sp>
          <p:nvSpPr>
            <p:cNvPr id="457" name="Google Shape;457;p61"/>
            <p:cNvSpPr txBox="1"/>
            <p:nvPr/>
          </p:nvSpPr>
          <p:spPr>
            <a:xfrm>
              <a:off x="6664824" y="4005915"/>
              <a:ext cx="962700" cy="3693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a:solidFill>
                    <a:srgbClr val="3F3F3F"/>
                  </a:solidFill>
                  <a:latin typeface="Arial"/>
                  <a:ea typeface="Arial"/>
                  <a:cs typeface="Arial"/>
                  <a:sym typeface="Arial"/>
                </a:rPr>
                <a:t>9,6%</a:t>
              </a:r>
              <a:endParaRPr sz="2400" b="0" i="0" u="none" strike="noStrike" cap="none">
                <a:solidFill>
                  <a:srgbClr val="3F3F3F"/>
                </a:solidFill>
                <a:latin typeface="Arial"/>
                <a:ea typeface="Arial"/>
                <a:cs typeface="Arial"/>
                <a:sym typeface="Arial"/>
              </a:endParaRPr>
            </a:p>
          </p:txBody>
        </p:sp>
      </p:grpSp>
      <p:pic>
        <p:nvPicPr>
          <p:cNvPr id="458" name="Google Shape;458;p61"/>
          <p:cNvPicPr preferRelativeResize="0"/>
          <p:nvPr/>
        </p:nvPicPr>
        <p:blipFill rotWithShape="1">
          <a:blip r:embed="rId3" cstate="email">
            <a:alphaModFix/>
            <a:extLst>
              <a:ext uri="{28A0092B-C50C-407E-A947-70E740481C1C}">
                <a14:useLocalDpi xmlns:a14="http://schemas.microsoft.com/office/drawing/2010/main"/>
              </a:ext>
            </a:extLst>
          </a:blip>
          <a:srcRect l="-3276" t="-3695" r="-2756" b="-2789"/>
          <a:stretch/>
        </p:blipFill>
        <p:spPr>
          <a:xfrm rot="-2700000">
            <a:off x="3941092" y="1704883"/>
            <a:ext cx="4199366" cy="4111119"/>
          </a:xfrm>
          <a:prstGeom prst="ellipse">
            <a:avLst/>
          </a:prstGeom>
          <a:noFill/>
          <a:ln>
            <a:noFill/>
          </a:ln>
        </p:spPr>
      </p:pic>
      <p:sp>
        <p:nvSpPr>
          <p:cNvPr id="459" name="Google Shape;459;p61"/>
          <p:cNvSpPr txBox="1"/>
          <p:nvPr/>
        </p:nvSpPr>
        <p:spPr>
          <a:xfrm>
            <a:off x="1615420" y="3621785"/>
            <a:ext cx="877200" cy="4926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a:solidFill>
                  <a:srgbClr val="7503A6"/>
                </a:solidFill>
                <a:latin typeface="Arial"/>
                <a:ea typeface="Arial"/>
                <a:cs typeface="Arial"/>
                <a:sym typeface="Arial"/>
              </a:rPr>
              <a:t>14%</a:t>
            </a:r>
            <a:endParaRPr sz="2400" b="0" i="0" u="none" strike="noStrike" cap="none">
              <a:solidFill>
                <a:srgbClr val="7503A6"/>
              </a:solidFill>
              <a:latin typeface="Arial"/>
              <a:ea typeface="Arial"/>
              <a:cs typeface="Arial"/>
              <a:sym typeface="Arial"/>
            </a:endParaRPr>
          </a:p>
        </p:txBody>
      </p:sp>
      <p:sp>
        <p:nvSpPr>
          <p:cNvPr id="460" name="Google Shape;460;p61"/>
          <p:cNvSpPr txBox="1"/>
          <p:nvPr/>
        </p:nvSpPr>
        <p:spPr>
          <a:xfrm>
            <a:off x="2318684" y="3621757"/>
            <a:ext cx="1739100" cy="492600"/>
          </a:xfrm>
          <a:prstGeom prst="rect">
            <a:avLst/>
          </a:prstGeom>
          <a:solidFill>
            <a:schemeClr val="lt1"/>
          </a:solid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a:solidFill>
                  <a:srgbClr val="7503A6"/>
                </a:solidFill>
                <a:latin typeface="Arial"/>
                <a:ea typeface="Arial"/>
                <a:cs typeface="Arial"/>
                <a:sym typeface="Arial"/>
              </a:rPr>
              <a:t>Transports</a:t>
            </a:r>
            <a:endParaRPr sz="2400" b="0" i="0" u="none" strike="noStrike" cap="none">
              <a:solidFill>
                <a:srgbClr val="7503A6"/>
              </a:solidFill>
              <a:latin typeface="Arial"/>
              <a:ea typeface="Arial"/>
              <a:cs typeface="Arial"/>
              <a:sym typeface="Arial"/>
            </a:endParaRPr>
          </a:p>
        </p:txBody>
      </p:sp>
      <p:grpSp>
        <p:nvGrpSpPr>
          <p:cNvPr id="461" name="Google Shape;461;p61"/>
          <p:cNvGrpSpPr/>
          <p:nvPr/>
        </p:nvGrpSpPr>
        <p:grpSpPr>
          <a:xfrm>
            <a:off x="6970275" y="5383603"/>
            <a:ext cx="3446445" cy="509971"/>
            <a:chOff x="5042626" y="3992727"/>
            <a:chExt cx="2584898" cy="382488"/>
          </a:xfrm>
        </p:grpSpPr>
        <p:sp>
          <p:nvSpPr>
            <p:cNvPr id="462" name="Google Shape;462;p61"/>
            <p:cNvSpPr txBox="1"/>
            <p:nvPr/>
          </p:nvSpPr>
          <p:spPr>
            <a:xfrm>
              <a:off x="5042626" y="3992727"/>
              <a:ext cx="1753200" cy="3693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a:solidFill>
                    <a:srgbClr val="7503A6"/>
                  </a:solidFill>
                  <a:latin typeface="Arial"/>
                  <a:ea typeface="Arial"/>
                  <a:cs typeface="Arial"/>
                  <a:sym typeface="Arial"/>
                </a:rPr>
                <a:t>Energy (other)</a:t>
              </a:r>
              <a:endParaRPr sz="2400" b="0" i="0" u="none" strike="noStrike" cap="none">
                <a:solidFill>
                  <a:srgbClr val="7503A6"/>
                </a:solidFill>
                <a:latin typeface="Arial"/>
                <a:ea typeface="Arial"/>
                <a:cs typeface="Arial"/>
                <a:sym typeface="Arial"/>
              </a:endParaRPr>
            </a:p>
          </p:txBody>
        </p:sp>
        <p:sp>
          <p:nvSpPr>
            <p:cNvPr id="463" name="Google Shape;463;p61"/>
            <p:cNvSpPr txBox="1"/>
            <p:nvPr/>
          </p:nvSpPr>
          <p:spPr>
            <a:xfrm>
              <a:off x="6664824" y="4005915"/>
              <a:ext cx="962700" cy="3693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a:solidFill>
                    <a:srgbClr val="7503A6"/>
                  </a:solidFill>
                  <a:latin typeface="Arial"/>
                  <a:ea typeface="Arial"/>
                  <a:cs typeface="Arial"/>
                  <a:sym typeface="Arial"/>
                </a:rPr>
                <a:t>9,6%</a:t>
              </a:r>
              <a:endParaRPr sz="2400" b="0" i="0" u="none" strike="noStrike" cap="none">
                <a:solidFill>
                  <a:srgbClr val="7503A6"/>
                </a:solidFill>
                <a:latin typeface="Arial"/>
                <a:ea typeface="Arial"/>
                <a:cs typeface="Arial"/>
                <a:sym typeface="Arial"/>
              </a:endParaRPr>
            </a:p>
          </p:txBody>
        </p:sp>
      </p:grpSp>
      <p:pic>
        <p:nvPicPr>
          <p:cNvPr id="464" name="Google Shape;464;p61"/>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859525" y="4767641"/>
            <a:ext cx="1828800" cy="174188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6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62"/>
          <p:cNvSpPr txBox="1">
            <a:spLocks noGrp="1"/>
          </p:cNvSpPr>
          <p:nvPr>
            <p:ph type="title"/>
          </p:nvPr>
        </p:nvSpPr>
        <p:spPr>
          <a:xfrm>
            <a:off x="642125" y="461800"/>
            <a:ext cx="78237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dirty="0">
                <a:latin typeface="Posterama" panose="020B0504020200020000" pitchFamily="34" charset="0"/>
                <a:cs typeface="Posterama" panose="020B0504020200020000" pitchFamily="34" charset="0"/>
              </a:rPr>
              <a:t>Global sources of </a:t>
            </a:r>
            <a:r>
              <a:rPr lang="fr-FR" dirty="0" err="1">
                <a:latin typeface="Posterama" panose="020B0504020200020000" pitchFamily="34" charset="0"/>
                <a:cs typeface="Posterama" panose="020B0504020200020000" pitchFamily="34" charset="0"/>
              </a:rPr>
              <a:t>emissions</a:t>
            </a:r>
            <a:endParaRPr b="1" dirty="0">
              <a:solidFill>
                <a:srgbClr val="7503A6"/>
              </a:solidFill>
              <a:latin typeface="Posterama" panose="020B0504020200020000" pitchFamily="34" charset="0"/>
              <a:cs typeface="Posterama" panose="020B0504020200020000" pitchFamily="34" charset="0"/>
              <a:sym typeface="Arial"/>
            </a:endParaRPr>
          </a:p>
        </p:txBody>
      </p:sp>
      <p:sp>
        <p:nvSpPr>
          <p:cNvPr id="471" name="Google Shape;471;p62"/>
          <p:cNvSpPr txBox="1"/>
          <p:nvPr/>
        </p:nvSpPr>
        <p:spPr>
          <a:xfrm>
            <a:off x="1069579" y="6089416"/>
            <a:ext cx="10261500" cy="4926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fr-FR" sz="2400" b="1" i="0" u="none" strike="noStrike" cap="none">
                <a:solidFill>
                  <a:schemeClr val="dk1"/>
                </a:solidFill>
              </a:rPr>
              <a:t>Hydrocarbons + Oxygen (O</a:t>
            </a:r>
            <a:r>
              <a:rPr lang="fr-FR" sz="2400" b="1" i="0" u="none" strike="noStrike" cap="none" baseline="-25000">
                <a:solidFill>
                  <a:schemeClr val="dk1"/>
                </a:solidFill>
              </a:rPr>
              <a:t>2</a:t>
            </a:r>
            <a:r>
              <a:rPr lang="fr-FR" sz="2400" b="1" i="0" u="none" strike="noStrike" cap="none">
                <a:solidFill>
                  <a:schemeClr val="dk1"/>
                </a:solidFill>
              </a:rPr>
              <a:t>) -&gt; Carbon dioxide (CO</a:t>
            </a:r>
            <a:r>
              <a:rPr lang="fr-FR" sz="2400" b="1" i="0" u="none" strike="noStrike" cap="none" baseline="-25000">
                <a:solidFill>
                  <a:schemeClr val="dk1"/>
                </a:solidFill>
              </a:rPr>
              <a:t>2</a:t>
            </a:r>
            <a:r>
              <a:rPr lang="fr-FR" sz="2400" b="1" i="0" u="none" strike="noStrike" cap="none">
                <a:solidFill>
                  <a:schemeClr val="dk1"/>
                </a:solidFill>
              </a:rPr>
              <a:t>) + Water (H</a:t>
            </a:r>
            <a:r>
              <a:rPr lang="fr-FR" sz="2400" b="1" i="0" u="none" strike="noStrike" cap="none" baseline="-25000">
                <a:solidFill>
                  <a:schemeClr val="dk1"/>
                </a:solidFill>
              </a:rPr>
              <a:t>2</a:t>
            </a:r>
            <a:r>
              <a:rPr lang="fr-FR" sz="2400" b="1" i="0" u="none" strike="noStrike" cap="none">
                <a:solidFill>
                  <a:schemeClr val="dk1"/>
                </a:solidFill>
              </a:rPr>
              <a:t>0)</a:t>
            </a:r>
            <a:endParaRPr sz="1900" i="0" u="none" strike="noStrike" cap="none">
              <a:solidFill>
                <a:srgbClr val="000000"/>
              </a:solidFill>
            </a:endParaRPr>
          </a:p>
        </p:txBody>
      </p:sp>
      <p:sp>
        <p:nvSpPr>
          <p:cNvPr id="472" name="Google Shape;472;p62"/>
          <p:cNvSpPr txBox="1"/>
          <p:nvPr/>
        </p:nvSpPr>
        <p:spPr>
          <a:xfrm>
            <a:off x="7485409" y="2031471"/>
            <a:ext cx="2592300" cy="4926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1" i="0" u="none" strike="noStrike" cap="none">
                <a:solidFill>
                  <a:schemeClr val="dk1"/>
                </a:solidFill>
              </a:rPr>
              <a:t>TRANSPORTS</a:t>
            </a:r>
            <a:endParaRPr sz="1900" i="0" u="none" strike="noStrike" cap="none">
              <a:solidFill>
                <a:srgbClr val="000000"/>
              </a:solidFill>
            </a:endParaRPr>
          </a:p>
        </p:txBody>
      </p:sp>
      <p:pic>
        <p:nvPicPr>
          <p:cNvPr id="473" name="Google Shape;473;p62"/>
          <p:cNvPicPr preferRelativeResize="0"/>
          <p:nvPr/>
        </p:nvPicPr>
        <p:blipFill rotWithShape="1">
          <a:blip r:embed="rId3">
            <a:alphaModFix/>
          </a:blip>
          <a:srcRect/>
          <a:stretch/>
        </p:blipFill>
        <p:spPr>
          <a:xfrm>
            <a:off x="6404666" y="2819939"/>
            <a:ext cx="4051300" cy="2006600"/>
          </a:xfrm>
          <a:prstGeom prst="rect">
            <a:avLst/>
          </a:prstGeom>
          <a:noFill/>
          <a:ln>
            <a:noFill/>
          </a:ln>
        </p:spPr>
      </p:pic>
      <p:sp>
        <p:nvSpPr>
          <p:cNvPr id="474" name="Google Shape;474;p62"/>
          <p:cNvSpPr txBox="1"/>
          <p:nvPr/>
        </p:nvSpPr>
        <p:spPr>
          <a:xfrm>
            <a:off x="947901" y="1810875"/>
            <a:ext cx="5032200" cy="8619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fr-FR" sz="2400" b="1" i="0" u="none" strike="noStrike" cap="none">
                <a:solidFill>
                  <a:schemeClr val="dk1"/>
                </a:solidFill>
              </a:rPr>
              <a:t>ELECTRICITY </a:t>
            </a:r>
            <a:r>
              <a:rPr lang="fr-FR" sz="2400" b="1">
                <a:solidFill>
                  <a:schemeClr val="dk1"/>
                </a:solidFill>
              </a:rPr>
              <a:t>AND FUEL </a:t>
            </a:r>
            <a:r>
              <a:rPr lang="fr-FR" sz="2400" b="1" i="0" u="none" strike="noStrike" cap="none">
                <a:solidFill>
                  <a:schemeClr val="dk1"/>
                </a:solidFill>
              </a:rPr>
              <a:t>PRODUCTION</a:t>
            </a:r>
            <a:endParaRPr sz="1900" i="0" u="none" strike="noStrike" cap="none">
              <a:solidFill>
                <a:srgbClr val="000000"/>
              </a:solidFill>
            </a:endParaRPr>
          </a:p>
        </p:txBody>
      </p:sp>
      <p:pic>
        <p:nvPicPr>
          <p:cNvPr id="475" name="Google Shape;475;p62"/>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400614" y="2611842"/>
            <a:ext cx="4126771" cy="275252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4" name="Imagem 3" descr="Uma imagem com pessoa, parede, pose, interior&#10;&#10;Descrição gerada automaticamente">
            <a:extLst>
              <a:ext uri="{FF2B5EF4-FFF2-40B4-BE49-F238E27FC236}">
                <a16:creationId xmlns:a16="http://schemas.microsoft.com/office/drawing/2014/main" id="{01D04FF9-407A-4568-B865-242487E6389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69773" y="1039875"/>
            <a:ext cx="2583113" cy="3270868"/>
          </a:xfrm>
          <a:prstGeom prst="rect">
            <a:avLst/>
          </a:prstGeom>
        </p:spPr>
      </p:pic>
      <p:pic>
        <p:nvPicPr>
          <p:cNvPr id="5" name="Imagem 4" descr="Uma imagem com texto&#10;&#10;Descrição gerada automaticamente">
            <a:extLst>
              <a:ext uri="{FF2B5EF4-FFF2-40B4-BE49-F238E27FC236}">
                <a16:creationId xmlns:a16="http://schemas.microsoft.com/office/drawing/2014/main" id="{E17938E1-E35C-CBC2-B842-275AA1BD659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25799" y="2309077"/>
            <a:ext cx="1588797" cy="2239845"/>
          </a:xfrm>
          <a:prstGeom prst="rect">
            <a:avLst/>
          </a:prstGeom>
        </p:spPr>
      </p:pic>
      <p:pic>
        <p:nvPicPr>
          <p:cNvPr id="7" name="Imagem 6">
            <a:extLst>
              <a:ext uri="{FF2B5EF4-FFF2-40B4-BE49-F238E27FC236}">
                <a16:creationId xmlns:a16="http://schemas.microsoft.com/office/drawing/2014/main" id="{768E00E6-5E40-42C2-6E8A-A8D9006F98A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47327" y="947539"/>
            <a:ext cx="2583113" cy="3601383"/>
          </a:xfrm>
          <a:prstGeom prst="rect">
            <a:avLst/>
          </a:prstGeom>
        </p:spPr>
      </p:pic>
      <p:sp>
        <p:nvSpPr>
          <p:cNvPr id="9" name="CaixaDeTexto 8">
            <a:extLst>
              <a:ext uri="{FF2B5EF4-FFF2-40B4-BE49-F238E27FC236}">
                <a16:creationId xmlns:a16="http://schemas.microsoft.com/office/drawing/2014/main" id="{70A67CCD-B33F-3396-399C-12374001345E}"/>
              </a:ext>
            </a:extLst>
          </p:cNvPr>
          <p:cNvSpPr txBox="1"/>
          <p:nvPr/>
        </p:nvSpPr>
        <p:spPr>
          <a:xfrm>
            <a:off x="1332991" y="439254"/>
            <a:ext cx="2583113" cy="461665"/>
          </a:xfrm>
          <a:prstGeom prst="rect">
            <a:avLst/>
          </a:prstGeom>
          <a:noFill/>
        </p:spPr>
        <p:txBody>
          <a:bodyPr wrap="square">
            <a:spAutoFit/>
          </a:bodyPr>
          <a:lstStyle/>
          <a:p>
            <a:r>
              <a:rPr lang="fr-FR" sz="2400" b="1" dirty="0">
                <a:solidFill>
                  <a:srgbClr val="7503A6"/>
                </a:solidFill>
                <a:latin typeface="Posterama" panose="020B0504020200020000" pitchFamily="34" charset="0"/>
                <a:cs typeface="Posterama" panose="020B0504020200020000" pitchFamily="34" charset="0"/>
                <a:sym typeface="Arial"/>
              </a:rPr>
              <a:t>Rachel Carson</a:t>
            </a:r>
            <a:endParaRPr lang="pt-PT" sz="2400" dirty="0">
              <a:latin typeface="Posterama" panose="020B0504020200020000" pitchFamily="34" charset="0"/>
              <a:cs typeface="Posterama" panose="020B0504020200020000" pitchFamily="34" charset="0"/>
            </a:endParaRPr>
          </a:p>
        </p:txBody>
      </p:sp>
      <p:sp>
        <p:nvSpPr>
          <p:cNvPr id="11" name="CaixaDeTexto 10">
            <a:extLst>
              <a:ext uri="{FF2B5EF4-FFF2-40B4-BE49-F238E27FC236}">
                <a16:creationId xmlns:a16="http://schemas.microsoft.com/office/drawing/2014/main" id="{8CB52FA8-BB44-A34A-2438-FE9DA2601CD5}"/>
              </a:ext>
            </a:extLst>
          </p:cNvPr>
          <p:cNvSpPr txBox="1"/>
          <p:nvPr/>
        </p:nvSpPr>
        <p:spPr>
          <a:xfrm>
            <a:off x="7487331" y="439254"/>
            <a:ext cx="2902064" cy="461665"/>
          </a:xfrm>
          <a:prstGeom prst="rect">
            <a:avLst/>
          </a:prstGeom>
          <a:noFill/>
        </p:spPr>
        <p:txBody>
          <a:bodyPr wrap="square">
            <a:spAutoFit/>
          </a:bodyPr>
          <a:lstStyle/>
          <a:p>
            <a:r>
              <a:rPr lang="fr-FR" sz="2400" b="1" dirty="0">
                <a:solidFill>
                  <a:srgbClr val="7503A6"/>
                </a:solidFill>
                <a:latin typeface="Posterama" panose="020B0504020200020000" pitchFamily="34" charset="0"/>
                <a:cs typeface="Posterama" panose="020B0504020200020000" pitchFamily="34" charset="0"/>
                <a:sym typeface="Arial"/>
              </a:rPr>
              <a:t>Greta </a:t>
            </a:r>
            <a:r>
              <a:rPr lang="fr-FR" sz="2400" b="1" dirty="0" err="1">
                <a:solidFill>
                  <a:srgbClr val="7503A6"/>
                </a:solidFill>
                <a:latin typeface="Posterama" panose="020B0504020200020000" pitchFamily="34" charset="0"/>
                <a:cs typeface="Posterama" panose="020B0504020200020000" pitchFamily="34" charset="0"/>
                <a:sym typeface="Arial"/>
              </a:rPr>
              <a:t>Thunberg</a:t>
            </a:r>
            <a:endParaRPr lang="pt-PT" sz="2400" dirty="0">
              <a:latin typeface="Posterama" panose="020B0504020200020000" pitchFamily="34" charset="0"/>
              <a:cs typeface="Posterama" panose="020B0504020200020000" pitchFamily="34" charset="0"/>
            </a:endParaRPr>
          </a:p>
        </p:txBody>
      </p:sp>
      <p:sp>
        <p:nvSpPr>
          <p:cNvPr id="12" name="Google Shape;181;p30">
            <a:extLst>
              <a:ext uri="{FF2B5EF4-FFF2-40B4-BE49-F238E27FC236}">
                <a16:creationId xmlns:a16="http://schemas.microsoft.com/office/drawing/2014/main" id="{E2CCD8E8-467E-A612-28B4-2F826D37AC2E}"/>
              </a:ext>
            </a:extLst>
          </p:cNvPr>
          <p:cNvSpPr txBox="1"/>
          <p:nvPr/>
        </p:nvSpPr>
        <p:spPr>
          <a:xfrm>
            <a:off x="1038167" y="4969556"/>
            <a:ext cx="4375265" cy="1331169"/>
          </a:xfrm>
          <a:prstGeom prst="rect">
            <a:avLst/>
          </a:prstGeom>
          <a:no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1200"/>
              <a:buFont typeface="Arial"/>
              <a:buNone/>
            </a:pPr>
            <a:r>
              <a:rPr lang="fr-FR" b="0" i="0" u="none" strike="noStrike" cap="none" dirty="0" err="1">
                <a:solidFill>
                  <a:srgbClr val="000000"/>
                </a:solidFill>
                <a:latin typeface="Posterama" panose="020B0504020200020000" pitchFamily="34" charset="0"/>
                <a:cs typeface="Posterama" panose="020B0504020200020000" pitchFamily="34" charset="0"/>
                <a:sym typeface="Arial"/>
              </a:rPr>
              <a:t>Autoare</a:t>
            </a:r>
            <a:r>
              <a:rPr lang="fr-FR" b="0" i="0" u="none" strike="noStrike" cap="none" dirty="0">
                <a:solidFill>
                  <a:srgbClr val="000000"/>
                </a:solidFill>
                <a:latin typeface="Posterama" panose="020B0504020200020000" pitchFamily="34" charset="0"/>
                <a:cs typeface="Posterama" panose="020B0504020200020000" pitchFamily="34" charset="0"/>
                <a:sym typeface="Arial"/>
              </a:rPr>
              <a:t> a </a:t>
            </a:r>
            <a:r>
              <a:rPr lang="fr-FR" b="0" i="0" u="none" strike="noStrike" cap="none" dirty="0" err="1">
                <a:solidFill>
                  <a:srgbClr val="000000"/>
                </a:solidFill>
                <a:latin typeface="Posterama" panose="020B0504020200020000" pitchFamily="34" charset="0"/>
                <a:cs typeface="Posterama" panose="020B0504020200020000" pitchFamily="34" charset="0"/>
                <a:sym typeface="Arial"/>
              </a:rPr>
              <a:t>publicației</a:t>
            </a:r>
            <a:r>
              <a:rPr lang="fr-FR" b="0" i="0" u="none" strike="noStrike" cap="none" dirty="0">
                <a:solidFill>
                  <a:srgbClr val="000000"/>
                </a:solidFill>
                <a:latin typeface="Posterama" panose="020B0504020200020000" pitchFamily="34" charset="0"/>
                <a:cs typeface="Posterama" panose="020B0504020200020000" pitchFamily="34" charset="0"/>
                <a:sym typeface="Arial"/>
              </a:rPr>
              <a:t> de </a:t>
            </a:r>
            <a:r>
              <a:rPr lang="fr-FR" b="0" i="0" u="none" strike="noStrike" cap="none" dirty="0" err="1">
                <a:solidFill>
                  <a:srgbClr val="000000"/>
                </a:solidFill>
                <a:latin typeface="Posterama" panose="020B0504020200020000" pitchFamily="34" charset="0"/>
                <a:cs typeface="Posterama" panose="020B0504020200020000" pitchFamily="34" charset="0"/>
                <a:sym typeface="Arial"/>
              </a:rPr>
              <a:t>referință</a:t>
            </a:r>
            <a:r>
              <a:rPr lang="fr-FR" b="0" i="0" u="none" strike="noStrike" cap="none" dirty="0">
                <a:solidFill>
                  <a:srgbClr val="000000"/>
                </a:solidFill>
                <a:latin typeface="Posterama" panose="020B0504020200020000" pitchFamily="34" charset="0"/>
                <a:cs typeface="Posterama" panose="020B0504020200020000" pitchFamily="34" charset="0"/>
                <a:sym typeface="Arial"/>
              </a:rPr>
              <a:t> "Silent Spring" </a:t>
            </a:r>
            <a:r>
              <a:rPr lang="fr-FR" b="0" i="0" u="none" strike="noStrike" cap="none" dirty="0" err="1">
                <a:solidFill>
                  <a:srgbClr val="000000"/>
                </a:solidFill>
                <a:latin typeface="Posterama" panose="020B0504020200020000" pitchFamily="34" charset="0"/>
                <a:cs typeface="Posterama" panose="020B0504020200020000" pitchFamily="34" charset="0"/>
                <a:sym typeface="Arial"/>
              </a:rPr>
              <a:t>din</a:t>
            </a:r>
            <a:r>
              <a:rPr lang="fr-FR" b="0" i="0" u="none" strike="noStrike" cap="none" dirty="0">
                <a:solidFill>
                  <a:srgbClr val="000000"/>
                </a:solidFill>
                <a:latin typeface="Posterama" panose="020B0504020200020000" pitchFamily="34" charset="0"/>
                <a:cs typeface="Posterama" panose="020B0504020200020000" pitchFamily="34" charset="0"/>
                <a:sym typeface="Arial"/>
              </a:rPr>
              <a:t> 1962, care </a:t>
            </a:r>
            <a:r>
              <a:rPr lang="fr-FR" b="0" i="0" u="none" strike="noStrike" cap="none" dirty="0" err="1">
                <a:solidFill>
                  <a:srgbClr val="000000"/>
                </a:solidFill>
                <a:latin typeface="Posterama" panose="020B0504020200020000" pitchFamily="34" charset="0"/>
                <a:cs typeface="Posterama" panose="020B0504020200020000" pitchFamily="34" charset="0"/>
                <a:sym typeface="Arial"/>
              </a:rPr>
              <a:t>denunță</a:t>
            </a:r>
            <a:r>
              <a:rPr lang="fr-FR"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b="0" i="0" u="none" strike="noStrike" cap="none" dirty="0" err="1">
                <a:solidFill>
                  <a:srgbClr val="000000"/>
                </a:solidFill>
                <a:latin typeface="Posterama" panose="020B0504020200020000" pitchFamily="34" charset="0"/>
                <a:cs typeface="Posterama" panose="020B0504020200020000" pitchFamily="34" charset="0"/>
                <a:sym typeface="Arial"/>
              </a:rPr>
              <a:t>impactul</a:t>
            </a:r>
            <a:r>
              <a:rPr lang="fr-FR"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b="0" i="0" u="none" strike="noStrike" cap="none" dirty="0" err="1">
                <a:solidFill>
                  <a:srgbClr val="000000"/>
                </a:solidFill>
                <a:latin typeface="Posterama" panose="020B0504020200020000" pitchFamily="34" charset="0"/>
                <a:cs typeface="Posterama" panose="020B0504020200020000" pitchFamily="34" charset="0"/>
                <a:sym typeface="Arial"/>
              </a:rPr>
              <a:t>asupra</a:t>
            </a:r>
            <a:r>
              <a:rPr lang="fr-FR"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b="0" i="0" u="none" strike="noStrike" cap="none" dirty="0" err="1">
                <a:solidFill>
                  <a:srgbClr val="000000"/>
                </a:solidFill>
                <a:latin typeface="Posterama" panose="020B0504020200020000" pitchFamily="34" charset="0"/>
                <a:cs typeface="Posterama" panose="020B0504020200020000" pitchFamily="34" charset="0"/>
                <a:sym typeface="Arial"/>
              </a:rPr>
              <a:t>mediului</a:t>
            </a:r>
            <a:r>
              <a:rPr lang="fr-FR" b="0" i="0" u="none" strike="noStrike" cap="none" dirty="0">
                <a:solidFill>
                  <a:srgbClr val="000000"/>
                </a:solidFill>
                <a:latin typeface="Posterama" panose="020B0504020200020000" pitchFamily="34" charset="0"/>
                <a:cs typeface="Posterama" panose="020B0504020200020000" pitchFamily="34" charset="0"/>
                <a:sym typeface="Arial"/>
              </a:rPr>
              <a:t> al </a:t>
            </a:r>
            <a:r>
              <a:rPr lang="fr-FR" b="0" i="0" u="none" strike="noStrike" cap="none" dirty="0" err="1">
                <a:solidFill>
                  <a:srgbClr val="000000"/>
                </a:solidFill>
                <a:latin typeface="Posterama" panose="020B0504020200020000" pitchFamily="34" charset="0"/>
                <a:cs typeface="Posterama" panose="020B0504020200020000" pitchFamily="34" charset="0"/>
                <a:sym typeface="Arial"/>
              </a:rPr>
              <a:t>utilizării</a:t>
            </a:r>
            <a:r>
              <a:rPr lang="fr-FR"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b="0" i="0" u="none" strike="noStrike" cap="none" dirty="0" err="1">
                <a:solidFill>
                  <a:srgbClr val="000000"/>
                </a:solidFill>
                <a:latin typeface="Posterama" panose="020B0504020200020000" pitchFamily="34" charset="0"/>
                <a:cs typeface="Posterama" panose="020B0504020200020000" pitchFamily="34" charset="0"/>
                <a:sym typeface="Arial"/>
              </a:rPr>
              <a:t>pesticidelor</a:t>
            </a:r>
            <a:r>
              <a:rPr lang="fr-FR"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b="0" i="0" u="none" strike="noStrike" cap="none" dirty="0" err="1">
                <a:solidFill>
                  <a:srgbClr val="000000"/>
                </a:solidFill>
                <a:latin typeface="Posterama" panose="020B0504020200020000" pitchFamily="34" charset="0"/>
                <a:cs typeface="Posterama" panose="020B0504020200020000" pitchFamily="34" charset="0"/>
                <a:sym typeface="Arial"/>
              </a:rPr>
              <a:t>denunțând</a:t>
            </a:r>
            <a:r>
              <a:rPr lang="fr-FR"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b="0" i="0" u="none" strike="noStrike" cap="none" dirty="0" err="1">
                <a:solidFill>
                  <a:srgbClr val="000000"/>
                </a:solidFill>
                <a:latin typeface="Posterama" panose="020B0504020200020000" pitchFamily="34" charset="0"/>
                <a:cs typeface="Posterama" panose="020B0504020200020000" pitchFamily="34" charset="0"/>
                <a:sym typeface="Arial"/>
              </a:rPr>
              <a:t>practicile</a:t>
            </a:r>
            <a:r>
              <a:rPr lang="fr-FR"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b="0" i="0" u="none" strike="noStrike" cap="none" dirty="0" err="1">
                <a:solidFill>
                  <a:srgbClr val="000000"/>
                </a:solidFill>
                <a:latin typeface="Posterama" panose="020B0504020200020000" pitchFamily="34" charset="0"/>
                <a:cs typeface="Posterama" panose="020B0504020200020000" pitchFamily="34" charset="0"/>
                <a:sym typeface="Arial"/>
              </a:rPr>
              <a:t>incorecte</a:t>
            </a:r>
            <a:r>
              <a:rPr lang="fr-FR" b="0" i="0" u="none" strike="noStrike" cap="none" dirty="0">
                <a:solidFill>
                  <a:srgbClr val="000000"/>
                </a:solidFill>
                <a:latin typeface="Posterama" panose="020B0504020200020000" pitchFamily="34" charset="0"/>
                <a:cs typeface="Posterama" panose="020B0504020200020000" pitchFamily="34" charset="0"/>
                <a:sym typeface="Arial"/>
              </a:rPr>
              <a:t> ale </a:t>
            </a:r>
            <a:r>
              <a:rPr lang="fr-FR" b="0" i="0" u="none" strike="noStrike" cap="none" dirty="0" err="1">
                <a:solidFill>
                  <a:srgbClr val="000000"/>
                </a:solidFill>
                <a:latin typeface="Posterama" panose="020B0504020200020000" pitchFamily="34" charset="0"/>
                <a:cs typeface="Posterama" panose="020B0504020200020000" pitchFamily="34" charset="0"/>
                <a:sym typeface="Arial"/>
              </a:rPr>
              <a:t>industriei</a:t>
            </a:r>
            <a:r>
              <a:rPr lang="fr-FR"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b="0" i="0" u="none" strike="noStrike" cap="none" dirty="0" err="1">
                <a:solidFill>
                  <a:srgbClr val="000000"/>
                </a:solidFill>
                <a:latin typeface="Posterama" panose="020B0504020200020000" pitchFamily="34" charset="0"/>
                <a:cs typeface="Posterama" panose="020B0504020200020000" pitchFamily="34" charset="0"/>
                <a:sym typeface="Arial"/>
              </a:rPr>
              <a:t>chimice</a:t>
            </a:r>
            <a:r>
              <a:rPr lang="fr-FR" b="0" i="0" u="none" strike="noStrike" cap="none" dirty="0">
                <a:solidFill>
                  <a:srgbClr val="000000"/>
                </a:solidFill>
                <a:latin typeface="Posterama" panose="020B0504020200020000" pitchFamily="34" charset="0"/>
                <a:cs typeface="Posterama" panose="020B0504020200020000" pitchFamily="34" charset="0"/>
                <a:sym typeface="Arial"/>
              </a:rPr>
              <a:t>. I se </a:t>
            </a:r>
            <a:r>
              <a:rPr lang="fr-FR" b="0" i="0" u="none" strike="noStrike" cap="none" dirty="0" err="1">
                <a:solidFill>
                  <a:srgbClr val="000000"/>
                </a:solidFill>
                <a:latin typeface="Posterama" panose="020B0504020200020000" pitchFamily="34" charset="0"/>
                <a:cs typeface="Posterama" panose="020B0504020200020000" pitchFamily="34" charset="0"/>
                <a:sym typeface="Arial"/>
              </a:rPr>
              <a:t>atribuie</a:t>
            </a:r>
            <a:r>
              <a:rPr lang="fr-FR"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b="0" i="0" u="none" strike="noStrike" cap="none" dirty="0" err="1">
                <a:solidFill>
                  <a:srgbClr val="000000"/>
                </a:solidFill>
                <a:latin typeface="Posterama" panose="020B0504020200020000" pitchFamily="34" charset="0"/>
                <a:cs typeface="Posterama" panose="020B0504020200020000" pitchFamily="34" charset="0"/>
                <a:sym typeface="Arial"/>
              </a:rPr>
              <a:t>meritul</a:t>
            </a:r>
            <a:r>
              <a:rPr lang="fr-FR" b="0" i="0" u="none" strike="noStrike" cap="none" dirty="0">
                <a:solidFill>
                  <a:srgbClr val="000000"/>
                </a:solidFill>
                <a:latin typeface="Posterama" panose="020B0504020200020000" pitchFamily="34" charset="0"/>
                <a:cs typeface="Posterama" panose="020B0504020200020000" pitchFamily="34" charset="0"/>
                <a:sym typeface="Arial"/>
              </a:rPr>
              <a:t> de a fi </a:t>
            </a:r>
            <a:r>
              <a:rPr lang="fr-FR" b="0" i="0" u="none" strike="noStrike" cap="none" dirty="0" err="1">
                <a:solidFill>
                  <a:srgbClr val="000000"/>
                </a:solidFill>
                <a:latin typeface="Posterama" panose="020B0504020200020000" pitchFamily="34" charset="0"/>
                <a:cs typeface="Posterama" panose="020B0504020200020000" pitchFamily="34" charset="0"/>
                <a:sym typeface="Arial"/>
              </a:rPr>
              <a:t>dat</a:t>
            </a:r>
            <a:r>
              <a:rPr lang="fr-FR"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b="0" i="0" u="none" strike="noStrike" cap="none" dirty="0" err="1">
                <a:solidFill>
                  <a:srgbClr val="000000"/>
                </a:solidFill>
                <a:latin typeface="Posterama" panose="020B0504020200020000" pitchFamily="34" charset="0"/>
                <a:cs typeface="Posterama" panose="020B0504020200020000" pitchFamily="34" charset="0"/>
                <a:sym typeface="Arial"/>
              </a:rPr>
              <a:t>startul</a:t>
            </a:r>
            <a:r>
              <a:rPr lang="fr-FR"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b="0" i="0" u="none" strike="noStrike" cap="none" dirty="0" err="1">
                <a:solidFill>
                  <a:srgbClr val="000000"/>
                </a:solidFill>
                <a:latin typeface="Posterama" panose="020B0504020200020000" pitchFamily="34" charset="0"/>
                <a:cs typeface="Posterama" panose="020B0504020200020000" pitchFamily="34" charset="0"/>
                <a:sym typeface="Arial"/>
              </a:rPr>
              <a:t>mișcării</a:t>
            </a:r>
            <a:r>
              <a:rPr lang="fr-FR"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b="0" i="0" u="none" strike="noStrike" cap="none" dirty="0" err="1">
                <a:solidFill>
                  <a:srgbClr val="000000"/>
                </a:solidFill>
                <a:latin typeface="Posterama" panose="020B0504020200020000" pitchFamily="34" charset="0"/>
                <a:cs typeface="Posterama" panose="020B0504020200020000" pitchFamily="34" charset="0"/>
                <a:sym typeface="Arial"/>
              </a:rPr>
              <a:t>ecologiste</a:t>
            </a:r>
            <a:r>
              <a:rPr lang="fr-FR"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b="0" i="0" u="none" strike="noStrike" cap="none" dirty="0" err="1">
                <a:solidFill>
                  <a:srgbClr val="000000"/>
                </a:solidFill>
                <a:latin typeface="Posterama" panose="020B0504020200020000" pitchFamily="34" charset="0"/>
                <a:cs typeface="Posterama" panose="020B0504020200020000" pitchFamily="34" charset="0"/>
                <a:sym typeface="Arial"/>
              </a:rPr>
              <a:t>din</a:t>
            </a:r>
            <a:r>
              <a:rPr lang="fr-FR" b="0" i="0" u="none" strike="noStrike" cap="none" dirty="0">
                <a:solidFill>
                  <a:srgbClr val="000000"/>
                </a:solidFill>
                <a:latin typeface="Posterama" panose="020B0504020200020000" pitchFamily="34" charset="0"/>
                <a:cs typeface="Posterama" panose="020B0504020200020000" pitchFamily="34" charset="0"/>
                <a:sym typeface="Arial"/>
              </a:rPr>
              <a:t> anii '60.</a:t>
            </a:r>
            <a:endParaRPr b="0" i="0" u="none" strike="noStrike" cap="none" baseline="-25000" dirty="0">
              <a:solidFill>
                <a:srgbClr val="000000"/>
              </a:solidFill>
              <a:latin typeface="Posterama" panose="020B0504020200020000" pitchFamily="34" charset="0"/>
              <a:cs typeface="Posterama" panose="020B0504020200020000" pitchFamily="34" charset="0"/>
              <a:sym typeface="Arial"/>
            </a:endParaRPr>
          </a:p>
        </p:txBody>
      </p:sp>
      <p:sp>
        <p:nvSpPr>
          <p:cNvPr id="13" name="Google Shape;181;p30">
            <a:extLst>
              <a:ext uri="{FF2B5EF4-FFF2-40B4-BE49-F238E27FC236}">
                <a16:creationId xmlns:a16="http://schemas.microsoft.com/office/drawing/2014/main" id="{036DDDBF-B675-8B97-0EBC-48E9D5F760E1}"/>
              </a:ext>
            </a:extLst>
          </p:cNvPr>
          <p:cNvSpPr txBox="1"/>
          <p:nvPr/>
        </p:nvSpPr>
        <p:spPr>
          <a:xfrm>
            <a:off x="6562667" y="4969556"/>
            <a:ext cx="4375265" cy="1331169"/>
          </a:xfrm>
          <a:prstGeom prst="rect">
            <a:avLst/>
          </a:prstGeom>
          <a:no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1200"/>
              <a:buFont typeface="Arial"/>
              <a:buNone/>
            </a:pPr>
            <a:r>
              <a:rPr lang="fr-FR" dirty="0" err="1">
                <a:latin typeface="Posterama" panose="020B0504020200020000" pitchFamily="34" charset="0"/>
                <a:cs typeface="Posterama" panose="020B0504020200020000" pitchFamily="34" charset="0"/>
              </a:rPr>
              <a:t>Tânără</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activistă</a:t>
            </a:r>
            <a:r>
              <a:rPr lang="fr-FR" dirty="0">
                <a:latin typeface="Posterama" panose="020B0504020200020000" pitchFamily="34" charset="0"/>
                <a:cs typeface="Posterama" panose="020B0504020200020000" pitchFamily="34" charset="0"/>
              </a:rPr>
              <a:t> care a </a:t>
            </a:r>
            <a:r>
              <a:rPr lang="fr-FR" dirty="0" err="1">
                <a:latin typeface="Posterama" panose="020B0504020200020000" pitchFamily="34" charset="0"/>
                <a:cs typeface="Posterama" panose="020B0504020200020000" pitchFamily="34" charset="0"/>
              </a:rPr>
              <a:t>inițiat</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mișcarea</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Vineri</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pentru</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viitor</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în</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urma</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promisiunii</a:t>
            </a:r>
            <a:r>
              <a:rPr lang="fr-FR" dirty="0">
                <a:latin typeface="Posterama" panose="020B0504020200020000" pitchFamily="34" charset="0"/>
                <a:cs typeface="Posterama" panose="020B0504020200020000" pitchFamily="34" charset="0"/>
              </a:rPr>
              <a:t> sale de a face </a:t>
            </a:r>
            <a:r>
              <a:rPr lang="fr-FR" dirty="0" err="1">
                <a:latin typeface="Posterama" panose="020B0504020200020000" pitchFamily="34" charset="0"/>
                <a:cs typeface="Posterama" panose="020B0504020200020000" pitchFamily="34" charset="0"/>
              </a:rPr>
              <a:t>grevă</a:t>
            </a:r>
            <a:r>
              <a:rPr lang="fr-FR" dirty="0">
                <a:latin typeface="Posterama" panose="020B0504020200020000" pitchFamily="34" charset="0"/>
                <a:cs typeface="Posterama" panose="020B0504020200020000" pitchFamily="34" charset="0"/>
              </a:rPr>
              <a:t> la </a:t>
            </a:r>
            <a:r>
              <a:rPr lang="fr-FR" dirty="0" err="1">
                <a:latin typeface="Posterama" panose="020B0504020200020000" pitchFamily="34" charset="0"/>
                <a:cs typeface="Posterama" panose="020B0504020200020000" pitchFamily="34" charset="0"/>
              </a:rPr>
              <a:t>școală</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în</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zilele</a:t>
            </a:r>
            <a:r>
              <a:rPr lang="fr-FR" dirty="0">
                <a:latin typeface="Posterama" panose="020B0504020200020000" pitchFamily="34" charset="0"/>
                <a:cs typeface="Posterama" panose="020B0504020200020000" pitchFamily="34" charset="0"/>
              </a:rPr>
              <a:t> de </a:t>
            </a:r>
            <a:r>
              <a:rPr lang="fr-FR" dirty="0" err="1">
                <a:latin typeface="Posterama" panose="020B0504020200020000" pitchFamily="34" charset="0"/>
                <a:cs typeface="Posterama" panose="020B0504020200020000" pitchFamily="34" charset="0"/>
              </a:rPr>
              <a:t>vineri</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pentru</a:t>
            </a:r>
            <a:r>
              <a:rPr lang="fr-FR" dirty="0">
                <a:latin typeface="Posterama" panose="020B0504020200020000" pitchFamily="34" charset="0"/>
                <a:cs typeface="Posterama" panose="020B0504020200020000" pitchFamily="34" charset="0"/>
              </a:rPr>
              <a:t> a </a:t>
            </a:r>
            <a:r>
              <a:rPr lang="fr-FR" dirty="0" err="1">
                <a:latin typeface="Posterama" panose="020B0504020200020000" pitchFamily="34" charset="0"/>
                <a:cs typeface="Posterama" panose="020B0504020200020000" pitchFamily="34" charset="0"/>
              </a:rPr>
              <a:t>determina</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guvernul</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suedez</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să</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acționeze</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în</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privința</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schimbărilor</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climatice</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Pe</a:t>
            </a:r>
            <a:r>
              <a:rPr lang="fr-FR" dirty="0">
                <a:latin typeface="Posterama" panose="020B0504020200020000" pitchFamily="34" charset="0"/>
                <a:cs typeface="Posterama" panose="020B0504020200020000" pitchFamily="34" charset="0"/>
              </a:rPr>
              <a:t> 15 </a:t>
            </a:r>
            <a:r>
              <a:rPr lang="fr-FR" dirty="0" err="1">
                <a:latin typeface="Posterama" panose="020B0504020200020000" pitchFamily="34" charset="0"/>
                <a:cs typeface="Posterama" panose="020B0504020200020000" pitchFamily="34" charset="0"/>
              </a:rPr>
              <a:t>martie</a:t>
            </a:r>
            <a:r>
              <a:rPr lang="fr-FR" dirty="0">
                <a:latin typeface="Posterama" panose="020B0504020200020000" pitchFamily="34" charset="0"/>
                <a:cs typeface="Posterama" panose="020B0504020200020000" pitchFamily="34" charset="0"/>
              </a:rPr>
              <a:t> 2019, peste un </a:t>
            </a:r>
            <a:r>
              <a:rPr lang="fr-FR" dirty="0" err="1">
                <a:latin typeface="Posterama" panose="020B0504020200020000" pitchFamily="34" charset="0"/>
                <a:cs typeface="Posterama" panose="020B0504020200020000" pitchFamily="34" charset="0"/>
              </a:rPr>
              <a:t>milion</a:t>
            </a:r>
            <a:r>
              <a:rPr lang="fr-FR" dirty="0">
                <a:latin typeface="Posterama" panose="020B0504020200020000" pitchFamily="34" charset="0"/>
                <a:cs typeface="Posterama" panose="020B0504020200020000" pitchFamily="34" charset="0"/>
              </a:rPr>
              <a:t> de </a:t>
            </a:r>
            <a:r>
              <a:rPr lang="fr-FR" dirty="0" err="1">
                <a:latin typeface="Posterama" panose="020B0504020200020000" pitchFamily="34" charset="0"/>
                <a:cs typeface="Posterama" panose="020B0504020200020000" pitchFamily="34" charset="0"/>
              </a:rPr>
              <a:t>elevi</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din</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întreaga</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lume</a:t>
            </a:r>
            <a:r>
              <a:rPr lang="fr-FR" dirty="0">
                <a:latin typeface="Posterama" panose="020B0504020200020000" pitchFamily="34" charset="0"/>
                <a:cs typeface="Posterama" panose="020B0504020200020000" pitchFamily="34" charset="0"/>
              </a:rPr>
              <a:t> s-au </a:t>
            </a:r>
            <a:r>
              <a:rPr lang="fr-FR" dirty="0" err="1">
                <a:latin typeface="Posterama" panose="020B0504020200020000" pitchFamily="34" charset="0"/>
                <a:cs typeface="Posterama" panose="020B0504020200020000" pitchFamily="34" charset="0"/>
              </a:rPr>
              <a:t>mobilizat</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pentru</a:t>
            </a:r>
            <a:r>
              <a:rPr lang="fr-FR" dirty="0">
                <a:latin typeface="Posterama" panose="020B0504020200020000" pitchFamily="34" charset="0"/>
                <a:cs typeface="Posterama" panose="020B0504020200020000" pitchFamily="34" charset="0"/>
              </a:rPr>
              <a:t> greva </a:t>
            </a:r>
            <a:r>
              <a:rPr lang="fr-FR" dirty="0" err="1">
                <a:latin typeface="Posterama" panose="020B0504020200020000" pitchFamily="34" charset="0"/>
                <a:cs typeface="Posterama" panose="020B0504020200020000" pitchFamily="34" charset="0"/>
              </a:rPr>
              <a:t>școlară</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pentru</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climă</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și</a:t>
            </a:r>
            <a:r>
              <a:rPr lang="fr-FR" dirty="0">
                <a:latin typeface="Posterama" panose="020B0504020200020000" pitchFamily="34" charset="0"/>
                <a:cs typeface="Posterama" panose="020B0504020200020000" pitchFamily="34" charset="0"/>
              </a:rPr>
              <a:t> au </a:t>
            </a:r>
            <a:r>
              <a:rPr lang="fr-FR" dirty="0" err="1">
                <a:latin typeface="Posterama" panose="020B0504020200020000" pitchFamily="34" charset="0"/>
                <a:cs typeface="Posterama" panose="020B0504020200020000" pitchFamily="34" charset="0"/>
              </a:rPr>
              <a:t>mărșăluit</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în</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orașe</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din</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întreaga</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lume</a:t>
            </a:r>
            <a:r>
              <a:rPr lang="fr-FR" dirty="0">
                <a:latin typeface="Posterama" panose="020B0504020200020000" pitchFamily="34" charset="0"/>
                <a:cs typeface="Posterama" panose="020B0504020200020000" pitchFamily="34" charset="0"/>
              </a:rPr>
              <a:t>.</a:t>
            </a:r>
            <a:endParaRPr dirty="0">
              <a:latin typeface="Posterama" panose="020B0504020200020000" pitchFamily="34" charset="0"/>
              <a:cs typeface="Posterama" panose="020B0504020200020000" pitchFamily="34" charset="0"/>
            </a:endParaRPr>
          </a:p>
        </p:txBody>
      </p:sp>
    </p:spTree>
    <p:extLst>
      <p:ext uri="{BB962C8B-B14F-4D97-AF65-F5344CB8AC3E}">
        <p14:creationId xmlns:p14="http://schemas.microsoft.com/office/powerpoint/2010/main" val="39461889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63"/>
          <p:cNvSpPr txBox="1">
            <a:spLocks noGrp="1"/>
          </p:cNvSpPr>
          <p:nvPr>
            <p:ph type="title"/>
          </p:nvPr>
        </p:nvSpPr>
        <p:spPr>
          <a:xfrm>
            <a:off x="317700" y="461800"/>
            <a:ext cx="102324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latin typeface="Posterama" panose="020B0504020200020000" pitchFamily="34" charset="0"/>
                <a:cs typeface="Posterama" panose="020B0504020200020000" pitchFamily="34" charset="0"/>
              </a:rPr>
              <a:t>Global sources of </a:t>
            </a:r>
            <a:r>
              <a:rPr lang="fr-FR" sz="4009" dirty="0" err="1">
                <a:latin typeface="Posterama" panose="020B0504020200020000" pitchFamily="34" charset="0"/>
                <a:cs typeface="Posterama" panose="020B0504020200020000" pitchFamily="34" charset="0"/>
              </a:rPr>
              <a:t>emissions</a:t>
            </a:r>
            <a:r>
              <a:rPr lang="fr-FR" sz="4009" dirty="0">
                <a:latin typeface="Posterama" panose="020B0504020200020000" pitchFamily="34" charset="0"/>
                <a:cs typeface="Posterama" panose="020B0504020200020000" pitchFamily="34" charset="0"/>
              </a:rPr>
              <a:t> - Transports</a:t>
            </a:r>
            <a:endParaRPr sz="4009" b="1" dirty="0">
              <a:solidFill>
                <a:srgbClr val="7503A6"/>
              </a:solidFill>
              <a:latin typeface="Posterama" panose="020B0504020200020000" pitchFamily="34" charset="0"/>
              <a:cs typeface="Posterama" panose="020B0504020200020000" pitchFamily="34" charset="0"/>
              <a:sym typeface="Arial"/>
            </a:endParaRPr>
          </a:p>
        </p:txBody>
      </p:sp>
      <p:pic>
        <p:nvPicPr>
          <p:cNvPr id="481" name="Google Shape;481;p63" descr="Imagem relacionada"/>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84150" y="1607825"/>
            <a:ext cx="5086275" cy="4939750"/>
          </a:xfrm>
          <a:prstGeom prst="rect">
            <a:avLst/>
          </a:prstGeom>
          <a:noFill/>
          <a:ln>
            <a:noFill/>
          </a:ln>
        </p:spPr>
      </p:pic>
      <p:pic>
        <p:nvPicPr>
          <p:cNvPr id="482" name="Google Shape;482;p63"/>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648650" y="169950"/>
            <a:ext cx="4516800" cy="59525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64"/>
          <p:cNvSpPr txBox="1">
            <a:spLocks noGrp="1"/>
          </p:cNvSpPr>
          <p:nvPr>
            <p:ph type="title"/>
          </p:nvPr>
        </p:nvSpPr>
        <p:spPr>
          <a:xfrm>
            <a:off x="1161902" y="2766150"/>
            <a:ext cx="46578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000"/>
              <a:buFont typeface="Arial"/>
              <a:buNone/>
            </a:pPr>
            <a:r>
              <a:rPr lang="fr-FR" dirty="0">
                <a:latin typeface="Posterama" panose="020B0504020200020000" pitchFamily="34" charset="0"/>
                <a:cs typeface="Posterama" panose="020B0504020200020000" pitchFamily="34" charset="0"/>
              </a:rPr>
              <a:t>CONSEQUENCES</a:t>
            </a:r>
            <a:endParaRPr dirty="0">
              <a:latin typeface="Posterama" panose="020B0504020200020000" pitchFamily="34" charset="0"/>
              <a:cs typeface="Posterama" panose="020B0504020200020000" pitchFamily="34" charset="0"/>
            </a:endParaRPr>
          </a:p>
        </p:txBody>
      </p:sp>
      <p:pic>
        <p:nvPicPr>
          <p:cNvPr id="488" name="Google Shape;488;p64"/>
          <p:cNvPicPr preferRelativeResize="0">
            <a:picLocks noGrp="1"/>
          </p:cNvPicPr>
          <p:nvPr>
            <p:ph type="pic" idx="2"/>
          </p:nvPr>
        </p:nvPicPr>
        <p:blipFill rotWithShape="1">
          <a:blip r:embed="rId3" cstate="email">
            <a:alphaModFix/>
            <a:extLst>
              <a:ext uri="{28A0092B-C50C-407E-A947-70E740481C1C}">
                <a14:useLocalDpi xmlns:a14="http://schemas.microsoft.com/office/drawing/2010/main"/>
              </a:ext>
            </a:extLst>
          </a:blip>
          <a:srcRect/>
          <a:stretch/>
        </p:blipFill>
        <p:spPr>
          <a:xfrm>
            <a:off x="6096000" y="0"/>
            <a:ext cx="6096000" cy="685800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65"/>
          <p:cNvSpPr txBox="1">
            <a:spLocks noGrp="1"/>
          </p:cNvSpPr>
          <p:nvPr>
            <p:ph type="title"/>
          </p:nvPr>
        </p:nvSpPr>
        <p:spPr>
          <a:xfrm>
            <a:off x="838201" y="365129"/>
            <a:ext cx="86700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503A6"/>
              </a:buClr>
              <a:buSzPts val="4000"/>
              <a:buFont typeface="Arial"/>
              <a:buNone/>
            </a:pPr>
            <a:r>
              <a:rPr lang="fr-FR" dirty="0" err="1">
                <a:latin typeface="Posterama" panose="020B0504020200020000" pitchFamily="34" charset="0"/>
                <a:cs typeface="Posterama" panose="020B0504020200020000" pitchFamily="34" charset="0"/>
              </a:rPr>
              <a:t>Extreme</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weather</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events</a:t>
            </a:r>
            <a:endParaRPr dirty="0">
              <a:latin typeface="Posterama" panose="020B0504020200020000" pitchFamily="34" charset="0"/>
              <a:cs typeface="Posterama" panose="020B0504020200020000" pitchFamily="34" charset="0"/>
            </a:endParaRPr>
          </a:p>
        </p:txBody>
      </p:sp>
      <p:pic>
        <p:nvPicPr>
          <p:cNvPr id="494" name="Google Shape;494;p65" descr="Droughts in the Southwest and heat waves (periods of abnormally hot weather lasting days to weeks) everywhere are projected to become more intense, and cold waves less intense everywher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59255" y="3926055"/>
            <a:ext cx="1272141" cy="954106"/>
          </a:xfrm>
          <a:prstGeom prst="rect">
            <a:avLst/>
          </a:prstGeom>
          <a:noFill/>
          <a:ln>
            <a:noFill/>
          </a:ln>
        </p:spPr>
      </p:pic>
      <p:pic>
        <p:nvPicPr>
          <p:cNvPr id="495" name="Google Shape;495;p65" descr="The intensity, frequency and duration of North Atlantic hurricanes, as well as the frequency of the strongest (Category 4 and 5) hurricanes, have all increased since the early 1980s"/>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59255" y="4972097"/>
            <a:ext cx="1272141" cy="954106"/>
          </a:xfrm>
          <a:prstGeom prst="rect">
            <a:avLst/>
          </a:prstGeom>
          <a:noFill/>
          <a:ln>
            <a:noFill/>
          </a:ln>
        </p:spPr>
      </p:pic>
      <p:sp>
        <p:nvSpPr>
          <p:cNvPr id="496" name="Google Shape;496;p65"/>
          <p:cNvSpPr/>
          <p:nvPr/>
        </p:nvSpPr>
        <p:spPr>
          <a:xfrm>
            <a:off x="2582727" y="4165607"/>
            <a:ext cx="47118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fr-FR" sz="2800" b="1" i="0" u="none" strike="noStrike" cap="none">
                <a:solidFill>
                  <a:srgbClr val="000000"/>
                </a:solidFill>
                <a:latin typeface="Arial"/>
                <a:ea typeface="Arial"/>
                <a:cs typeface="Arial"/>
                <a:sym typeface="Arial"/>
              </a:rPr>
              <a:t>More droughts, fires </a:t>
            </a:r>
            <a:endParaRPr sz="1400" b="0" i="0" u="none" strike="noStrike" cap="none">
              <a:solidFill>
                <a:srgbClr val="000000"/>
              </a:solidFill>
              <a:latin typeface="Arial"/>
              <a:ea typeface="Arial"/>
              <a:cs typeface="Arial"/>
              <a:sym typeface="Arial"/>
            </a:endParaRPr>
          </a:p>
        </p:txBody>
      </p:sp>
      <p:sp>
        <p:nvSpPr>
          <p:cNvPr id="497" name="Google Shape;497;p65"/>
          <p:cNvSpPr/>
          <p:nvPr/>
        </p:nvSpPr>
        <p:spPr>
          <a:xfrm>
            <a:off x="2609006" y="2055775"/>
            <a:ext cx="51678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fr-FR" sz="2800" b="1" i="0" u="none" strike="noStrike" cap="none">
                <a:solidFill>
                  <a:srgbClr val="000000"/>
                </a:solidFill>
                <a:latin typeface="Arial"/>
                <a:ea typeface="Arial"/>
                <a:cs typeface="Arial"/>
                <a:sym typeface="Arial"/>
              </a:rPr>
              <a:t>More heat waves</a:t>
            </a:r>
            <a:endParaRPr sz="2800" b="1" i="0" u="none" strike="noStrike" cap="none">
              <a:solidFill>
                <a:srgbClr val="000000"/>
              </a:solidFill>
              <a:latin typeface="Arial"/>
              <a:ea typeface="Arial"/>
              <a:cs typeface="Arial"/>
              <a:sym typeface="Arial"/>
            </a:endParaRPr>
          </a:p>
        </p:txBody>
      </p:sp>
      <p:sp>
        <p:nvSpPr>
          <p:cNvPr id="498" name="Google Shape;498;p65"/>
          <p:cNvSpPr/>
          <p:nvPr/>
        </p:nvSpPr>
        <p:spPr>
          <a:xfrm>
            <a:off x="2565311" y="5217761"/>
            <a:ext cx="65247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fr-FR" sz="2800" b="1" i="0" u="none" strike="noStrike" cap="none" dirty="0">
                <a:solidFill>
                  <a:srgbClr val="000000"/>
                </a:solidFill>
                <a:latin typeface="Arial"/>
                <a:ea typeface="Arial"/>
                <a:cs typeface="Arial"/>
                <a:sym typeface="Arial"/>
              </a:rPr>
              <a:t>More intense </a:t>
            </a:r>
            <a:r>
              <a:rPr lang="fr-FR" sz="2800" b="1" i="0" u="none" strike="noStrike" cap="none" dirty="0" err="1">
                <a:solidFill>
                  <a:srgbClr val="000000"/>
                </a:solidFill>
                <a:latin typeface="Arial"/>
                <a:ea typeface="Arial"/>
                <a:cs typeface="Arial"/>
                <a:sym typeface="Arial"/>
              </a:rPr>
              <a:t>tornados</a:t>
            </a:r>
            <a:r>
              <a:rPr lang="fr-FR" sz="2800" b="1" i="0" u="none" strike="noStrike" cap="none" dirty="0">
                <a:solidFill>
                  <a:srgbClr val="000000"/>
                </a:solidFill>
                <a:latin typeface="Arial"/>
                <a:ea typeface="Arial"/>
                <a:cs typeface="Arial"/>
                <a:sym typeface="Arial"/>
              </a:rPr>
              <a:t> and hurricanes</a:t>
            </a:r>
            <a:endParaRPr sz="2800" b="1" i="0" u="none" strike="noStrike" cap="none" dirty="0">
              <a:solidFill>
                <a:srgbClr val="000000"/>
              </a:solidFill>
              <a:latin typeface="Arial"/>
              <a:ea typeface="Arial"/>
              <a:cs typeface="Arial"/>
              <a:sym typeface="Arial"/>
            </a:endParaRPr>
          </a:p>
        </p:txBody>
      </p:sp>
      <p:sp>
        <p:nvSpPr>
          <p:cNvPr id="499" name="Google Shape;499;p65"/>
          <p:cNvSpPr/>
          <p:nvPr/>
        </p:nvSpPr>
        <p:spPr>
          <a:xfrm>
            <a:off x="2608599" y="3095795"/>
            <a:ext cx="57072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fr-FR" sz="2800" b="1" i="0" u="none" strike="noStrike" cap="none">
                <a:solidFill>
                  <a:srgbClr val="000000"/>
                </a:solidFill>
                <a:latin typeface="Arial"/>
                <a:ea typeface="Arial"/>
                <a:cs typeface="Arial"/>
                <a:sym typeface="Arial"/>
              </a:rPr>
              <a:t>Precipitation changes</a:t>
            </a:r>
            <a:endParaRPr sz="2800" b="1" i="0" u="none" strike="noStrike" cap="none">
              <a:solidFill>
                <a:srgbClr val="000000"/>
              </a:solidFill>
              <a:latin typeface="Arial"/>
              <a:ea typeface="Arial"/>
              <a:cs typeface="Arial"/>
              <a:sym typeface="Arial"/>
            </a:endParaRPr>
          </a:p>
        </p:txBody>
      </p:sp>
      <p:pic>
        <p:nvPicPr>
          <p:cNvPr id="500" name="Google Shape;500;p65" descr="Imagem relacionada"/>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059255" y="2893419"/>
            <a:ext cx="1276505" cy="936104"/>
          </a:xfrm>
          <a:prstGeom prst="rect">
            <a:avLst/>
          </a:prstGeom>
          <a:noFill/>
          <a:ln>
            <a:noFill/>
          </a:ln>
        </p:spPr>
      </p:pic>
      <p:pic>
        <p:nvPicPr>
          <p:cNvPr id="501" name="Google Shape;501;p65" descr="Resultado de imagem para heatwaves"/>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1052113" y="1785159"/>
            <a:ext cx="1296144" cy="102539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66"/>
          <p:cNvSpPr/>
          <p:nvPr/>
        </p:nvSpPr>
        <p:spPr>
          <a:xfrm>
            <a:off x="41577" y="6248189"/>
            <a:ext cx="5751900" cy="501900"/>
          </a:xfrm>
          <a:prstGeom prst="rect">
            <a:avLst/>
          </a:prstGeom>
          <a:noFill/>
          <a:ln>
            <a:noFill/>
          </a:ln>
        </p:spPr>
        <p:txBody>
          <a:bodyPr spcFirstLastPara="1" wrap="square" lIns="16000" tIns="16000" rIns="16000" bIns="16000" anchor="b" anchorCtr="0">
            <a:noAutofit/>
          </a:bodyPr>
          <a:lstStyle/>
          <a:p>
            <a:pPr marL="0" marR="0" lvl="0" indent="0" algn="l" rtl="0">
              <a:lnSpc>
                <a:spcPct val="100000"/>
              </a:lnSpc>
              <a:spcBef>
                <a:spcPts val="0"/>
              </a:spcBef>
              <a:spcAft>
                <a:spcPts val="0"/>
              </a:spcAft>
              <a:buClr>
                <a:srgbClr val="000000"/>
              </a:buClr>
              <a:buSzPts val="1200"/>
              <a:buFont typeface="Arial"/>
              <a:buNone/>
            </a:pPr>
            <a:r>
              <a:rPr lang="fr-FR" sz="1200"/>
              <a:t>Source:</a:t>
            </a:r>
            <a:r>
              <a:rPr lang="fr-FR" sz="1200" b="0" i="0" u="none" strike="noStrike" cap="none">
                <a:solidFill>
                  <a:srgbClr val="000000"/>
                </a:solidFill>
                <a:latin typeface="Arial"/>
                <a:ea typeface="Arial"/>
                <a:cs typeface="Arial"/>
                <a:sym typeface="Arial"/>
              </a:rPr>
              <a:t>: Munich Re, Geo Risks Research, NatCatSERVICE, Fev 2019.</a:t>
            </a:r>
            <a:endParaRPr sz="1200" b="0" i="0" u="none" strike="noStrike" cap="none">
              <a:solidFill>
                <a:srgbClr val="000000"/>
              </a:solidFill>
              <a:latin typeface="Arial"/>
              <a:ea typeface="Arial"/>
              <a:cs typeface="Arial"/>
              <a:sym typeface="Arial"/>
            </a:endParaRPr>
          </a:p>
        </p:txBody>
      </p:sp>
      <p:grpSp>
        <p:nvGrpSpPr>
          <p:cNvPr id="507" name="Google Shape;507;p66"/>
          <p:cNvGrpSpPr/>
          <p:nvPr/>
        </p:nvGrpSpPr>
        <p:grpSpPr>
          <a:xfrm>
            <a:off x="718815" y="1318283"/>
            <a:ext cx="9730816" cy="5068582"/>
            <a:chOff x="713664" y="956901"/>
            <a:chExt cx="10106788" cy="5184190"/>
          </a:xfrm>
        </p:grpSpPr>
        <p:grpSp>
          <p:nvGrpSpPr>
            <p:cNvPr id="508" name="Google Shape;508;p66"/>
            <p:cNvGrpSpPr/>
            <p:nvPr/>
          </p:nvGrpSpPr>
          <p:grpSpPr>
            <a:xfrm>
              <a:off x="6609667" y="5675105"/>
              <a:ext cx="3675598" cy="397321"/>
              <a:chOff x="2" y="-132404"/>
              <a:chExt cx="5295488" cy="423900"/>
            </a:xfrm>
          </p:grpSpPr>
          <p:sp>
            <p:nvSpPr>
              <p:cNvPr id="509" name="Google Shape;509;p66"/>
              <p:cNvSpPr/>
              <p:nvPr/>
            </p:nvSpPr>
            <p:spPr>
              <a:xfrm>
                <a:off x="2" y="13975"/>
                <a:ext cx="255900" cy="177900"/>
              </a:xfrm>
              <a:prstGeom prst="rect">
                <a:avLst/>
              </a:prstGeom>
              <a:solidFill>
                <a:srgbClr val="D4830B"/>
              </a:solidFill>
              <a:ln>
                <a:noFill/>
              </a:ln>
            </p:spPr>
            <p:txBody>
              <a:bodyPr spcFirstLastPara="1" wrap="square" lIns="38100" tIns="38100" rIns="38100" bIns="381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0" name="Google Shape;510;p66"/>
              <p:cNvSpPr/>
              <p:nvPr/>
            </p:nvSpPr>
            <p:spPr>
              <a:xfrm>
                <a:off x="286990" y="-132404"/>
                <a:ext cx="5008500" cy="423900"/>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rgbClr val="000000"/>
                    </a:solidFill>
                    <a:latin typeface="Arial"/>
                    <a:ea typeface="Arial"/>
                    <a:cs typeface="Arial"/>
                    <a:sym typeface="Arial"/>
                  </a:rPr>
                  <a:t>Extreme temperatures, drought, fires</a:t>
                </a:r>
                <a:endParaRPr sz="1400" b="0" i="0" u="none" strike="noStrike" cap="none">
                  <a:solidFill>
                    <a:srgbClr val="000000"/>
                  </a:solidFill>
                  <a:latin typeface="Arial"/>
                  <a:ea typeface="Arial"/>
                  <a:cs typeface="Arial"/>
                  <a:sym typeface="Arial"/>
                </a:endParaRPr>
              </a:p>
            </p:txBody>
          </p:sp>
        </p:grpSp>
        <p:grpSp>
          <p:nvGrpSpPr>
            <p:cNvPr id="511" name="Google Shape;511;p66"/>
            <p:cNvGrpSpPr/>
            <p:nvPr/>
          </p:nvGrpSpPr>
          <p:grpSpPr>
            <a:xfrm>
              <a:off x="3594185" y="5743769"/>
              <a:ext cx="1911406" cy="397321"/>
              <a:chOff x="2" y="-114208"/>
              <a:chExt cx="2753790" cy="423900"/>
            </a:xfrm>
          </p:grpSpPr>
          <p:sp>
            <p:nvSpPr>
              <p:cNvPr id="512" name="Google Shape;512;p66"/>
              <p:cNvSpPr/>
              <p:nvPr/>
            </p:nvSpPr>
            <p:spPr>
              <a:xfrm>
                <a:off x="2" y="21259"/>
                <a:ext cx="255900" cy="170700"/>
              </a:xfrm>
              <a:prstGeom prst="rect">
                <a:avLst/>
              </a:prstGeom>
              <a:solidFill>
                <a:srgbClr val="1E73BA"/>
              </a:solidFill>
              <a:ln>
                <a:noFill/>
              </a:ln>
            </p:spPr>
            <p:txBody>
              <a:bodyPr spcFirstLastPara="1" wrap="square" lIns="38100" tIns="38100" rIns="38100" bIns="381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3" name="Google Shape;513;p66"/>
              <p:cNvSpPr/>
              <p:nvPr/>
            </p:nvSpPr>
            <p:spPr>
              <a:xfrm>
                <a:off x="280292" y="-114208"/>
                <a:ext cx="2473500" cy="423900"/>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rgbClr val="000000"/>
                    </a:solidFill>
                    <a:latin typeface="Arial"/>
                    <a:ea typeface="Arial"/>
                    <a:cs typeface="Arial"/>
                    <a:sym typeface="Arial"/>
                  </a:rPr>
                  <a:t>Floods, landslides</a:t>
                </a:r>
                <a:endParaRPr sz="1400" b="0" i="0" u="none" strike="noStrike" cap="none">
                  <a:solidFill>
                    <a:srgbClr val="000000"/>
                  </a:solidFill>
                  <a:latin typeface="Arial"/>
                  <a:ea typeface="Arial"/>
                  <a:cs typeface="Arial"/>
                  <a:sym typeface="Arial"/>
                </a:endParaRPr>
              </a:p>
            </p:txBody>
          </p:sp>
        </p:grpSp>
        <p:grpSp>
          <p:nvGrpSpPr>
            <p:cNvPr id="514" name="Google Shape;514;p66"/>
            <p:cNvGrpSpPr/>
            <p:nvPr/>
          </p:nvGrpSpPr>
          <p:grpSpPr>
            <a:xfrm>
              <a:off x="1366974" y="5692161"/>
              <a:ext cx="935042" cy="397321"/>
              <a:chOff x="2" y="-114207"/>
              <a:chExt cx="1347128" cy="423900"/>
            </a:xfrm>
          </p:grpSpPr>
          <p:sp>
            <p:nvSpPr>
              <p:cNvPr id="515" name="Google Shape;515;p66"/>
              <p:cNvSpPr/>
              <p:nvPr/>
            </p:nvSpPr>
            <p:spPr>
              <a:xfrm>
                <a:off x="2" y="13975"/>
                <a:ext cx="255900" cy="177900"/>
              </a:xfrm>
              <a:prstGeom prst="rect">
                <a:avLst/>
              </a:prstGeom>
              <a:solidFill>
                <a:srgbClr val="739C0F"/>
              </a:solidFill>
              <a:ln>
                <a:noFill/>
              </a:ln>
            </p:spPr>
            <p:txBody>
              <a:bodyPr spcFirstLastPara="1" wrap="square" lIns="38100" tIns="38100" rIns="38100" bIns="381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6" name="Google Shape;516;p66"/>
              <p:cNvSpPr/>
              <p:nvPr/>
            </p:nvSpPr>
            <p:spPr>
              <a:xfrm>
                <a:off x="256030" y="-114207"/>
                <a:ext cx="1091100" cy="423900"/>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rgbClr val="000000"/>
                    </a:solidFill>
                    <a:latin typeface="Arial"/>
                    <a:ea typeface="Arial"/>
                    <a:cs typeface="Arial"/>
                    <a:sym typeface="Arial"/>
                  </a:rPr>
                  <a:t>Storms</a:t>
                </a:r>
                <a:endParaRPr sz="1400" b="0" i="0" u="none" strike="noStrike" cap="none">
                  <a:solidFill>
                    <a:srgbClr val="000000"/>
                  </a:solidFill>
                  <a:latin typeface="Arial"/>
                  <a:ea typeface="Arial"/>
                  <a:cs typeface="Arial"/>
                  <a:sym typeface="Arial"/>
                </a:endParaRPr>
              </a:p>
            </p:txBody>
          </p:sp>
        </p:grpSp>
        <p:pic>
          <p:nvPicPr>
            <p:cNvPr id="517" name="Google Shape;517;p6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13664" y="956901"/>
              <a:ext cx="10106788" cy="4826167"/>
            </a:xfrm>
            <a:prstGeom prst="rect">
              <a:avLst/>
            </a:prstGeom>
            <a:noFill/>
            <a:ln>
              <a:noFill/>
            </a:ln>
          </p:spPr>
        </p:pic>
      </p:grpSp>
      <p:sp>
        <p:nvSpPr>
          <p:cNvPr id="518" name="Google Shape;518;p66"/>
          <p:cNvSpPr/>
          <p:nvPr/>
        </p:nvSpPr>
        <p:spPr>
          <a:xfrm>
            <a:off x="6278175" y="1089675"/>
            <a:ext cx="3989100" cy="38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3F3F3F"/>
                </a:solidFill>
                <a:latin typeface="Arial"/>
                <a:ea typeface="Arial"/>
                <a:cs typeface="Arial"/>
                <a:sym typeface="Arial"/>
              </a:rPr>
              <a:t>Climate events on a global scale 1980-2017</a:t>
            </a:r>
            <a:endParaRPr sz="1400" b="0" i="0" u="none" strike="noStrike" cap="none">
              <a:solidFill>
                <a:srgbClr val="000000"/>
              </a:solidFill>
              <a:latin typeface="Arial"/>
              <a:ea typeface="Arial"/>
              <a:cs typeface="Arial"/>
              <a:sym typeface="Arial"/>
            </a:endParaRPr>
          </a:p>
        </p:txBody>
      </p:sp>
      <p:sp>
        <p:nvSpPr>
          <p:cNvPr id="519" name="Google Shape;519;p66"/>
          <p:cNvSpPr txBox="1"/>
          <p:nvPr/>
        </p:nvSpPr>
        <p:spPr>
          <a:xfrm rot="-5400000">
            <a:off x="-633734" y="2761933"/>
            <a:ext cx="23973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rgbClr val="000000"/>
                </a:solidFill>
                <a:latin typeface="Arial"/>
                <a:ea typeface="Arial"/>
                <a:cs typeface="Arial"/>
                <a:sym typeface="Arial"/>
              </a:rPr>
              <a:t>Number of events</a:t>
            </a:r>
            <a:endParaRPr sz="1400" b="0" i="0" u="none" strike="noStrike" cap="none">
              <a:solidFill>
                <a:srgbClr val="000000"/>
              </a:solidFill>
              <a:latin typeface="Arial"/>
              <a:ea typeface="Arial"/>
              <a:cs typeface="Arial"/>
              <a:sym typeface="Arial"/>
            </a:endParaRPr>
          </a:p>
        </p:txBody>
      </p:sp>
      <p:sp>
        <p:nvSpPr>
          <p:cNvPr id="520" name="Google Shape;520;p66"/>
          <p:cNvSpPr txBox="1">
            <a:spLocks noGrp="1"/>
          </p:cNvSpPr>
          <p:nvPr>
            <p:ph type="title"/>
          </p:nvPr>
        </p:nvSpPr>
        <p:spPr>
          <a:xfrm>
            <a:off x="642125" y="461800"/>
            <a:ext cx="45582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err="1">
                <a:latin typeface="Posterama" panose="020B0504020200020000" pitchFamily="34" charset="0"/>
                <a:cs typeface="Posterama" panose="020B0504020200020000" pitchFamily="34" charset="0"/>
              </a:rPr>
              <a:t>Extreme</a:t>
            </a:r>
            <a:r>
              <a:rPr lang="fr-FR" sz="4009" dirty="0">
                <a:latin typeface="Posterama" panose="020B0504020200020000" pitchFamily="34" charset="0"/>
                <a:cs typeface="Posterama" panose="020B0504020200020000" pitchFamily="34" charset="0"/>
              </a:rPr>
              <a:t> </a:t>
            </a:r>
            <a:r>
              <a:rPr lang="fr-FR" sz="4009" dirty="0" err="1">
                <a:latin typeface="Posterama" panose="020B0504020200020000" pitchFamily="34" charset="0"/>
                <a:cs typeface="Posterama" panose="020B0504020200020000" pitchFamily="34" charset="0"/>
              </a:rPr>
              <a:t>events</a:t>
            </a:r>
            <a:endParaRPr sz="4009" b="1" dirty="0">
              <a:solidFill>
                <a:srgbClr val="7503A6"/>
              </a:solidFill>
              <a:latin typeface="Posterama" panose="020B0504020200020000" pitchFamily="34" charset="0"/>
              <a:cs typeface="Posterama" panose="020B0504020200020000" pitchFamily="34" charset="0"/>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pic>
        <p:nvPicPr>
          <p:cNvPr id="525" name="Google Shape;525;p67" descr="As imagens da onda de calor em Portugal e na Europa "/>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12186292" cy="6858000"/>
          </a:xfrm>
          <a:prstGeom prst="rect">
            <a:avLst/>
          </a:prstGeom>
          <a:noFill/>
          <a:ln>
            <a:noFill/>
          </a:ln>
        </p:spPr>
      </p:pic>
      <p:sp>
        <p:nvSpPr>
          <p:cNvPr id="526" name="Google Shape;526;p67"/>
          <p:cNvSpPr/>
          <p:nvPr/>
        </p:nvSpPr>
        <p:spPr>
          <a:xfrm>
            <a:off x="46181" y="41693"/>
            <a:ext cx="6096000" cy="12312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fr-FR" sz="2800" b="0" i="0" u="none" strike="noStrike" cap="none" dirty="0">
                <a:solidFill>
                  <a:srgbClr val="000000"/>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sym typeface="Arial"/>
              </a:rPr>
              <a:t>Castelo Branco, Portugal</a:t>
            </a:r>
            <a:endParaRPr sz="2800" b="0" i="0" u="none" strike="noStrike" cap="none" dirty="0">
              <a:solidFill>
                <a:srgbClr val="000000"/>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sym typeface="Arial"/>
            </a:endParaRPr>
          </a:p>
          <a:p>
            <a:pPr marL="0" marR="0" lvl="0" indent="0" algn="l" rtl="0">
              <a:lnSpc>
                <a:spcPct val="100000"/>
              </a:lnSpc>
              <a:spcBef>
                <a:spcPts val="0"/>
              </a:spcBef>
              <a:spcAft>
                <a:spcPts val="0"/>
              </a:spcAft>
              <a:buClr>
                <a:srgbClr val="000000"/>
              </a:buClr>
              <a:buSzPts val="1900"/>
              <a:buFont typeface="Arial"/>
              <a:buNone/>
            </a:pPr>
            <a:r>
              <a:rPr lang="fr-FR" sz="2800" b="0" i="0" u="none" strike="noStrike" cap="none" dirty="0">
                <a:solidFill>
                  <a:srgbClr val="000000"/>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sym typeface="Arial"/>
              </a:rPr>
              <a:t>4 August, 2018</a:t>
            </a:r>
            <a:br>
              <a:rPr lang="fr-FR" sz="1400" b="0" i="0" u="none" strike="noStrike" cap="none" dirty="0">
                <a:solidFill>
                  <a:schemeClr val="lt1"/>
                </a:solidFill>
                <a:latin typeface="Arial"/>
                <a:ea typeface="Arial"/>
                <a:cs typeface="Arial"/>
                <a:sym typeface="Arial"/>
              </a:rPr>
            </a:br>
            <a:endParaRPr sz="1900" b="0" i="0" u="none" strike="noStrike" cap="none" dirty="0">
              <a:solidFill>
                <a:srgbClr val="000000"/>
              </a:solidFill>
              <a:latin typeface="Arial"/>
              <a:ea typeface="Arial"/>
              <a:cs typeface="Arial"/>
              <a:sym typeface="Arial"/>
            </a:endParaRPr>
          </a:p>
        </p:txBody>
      </p:sp>
      <p:sp>
        <p:nvSpPr>
          <p:cNvPr id="527" name="Google Shape;527;p67"/>
          <p:cNvSpPr txBox="1"/>
          <p:nvPr/>
        </p:nvSpPr>
        <p:spPr>
          <a:xfrm>
            <a:off x="5177392" y="5857500"/>
            <a:ext cx="7008900" cy="1000500"/>
          </a:xfrm>
          <a:prstGeom prst="rect">
            <a:avLst/>
          </a:prstGeom>
          <a:solidFill>
            <a:schemeClr val="accent6">
              <a:lumMod val="20000"/>
              <a:lumOff val="80000"/>
            </a:schemeClr>
          </a:solid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900" b="1" i="0" u="none" strike="noStrike" cap="none" dirty="0">
                <a:solidFill>
                  <a:schemeClr val="accent6"/>
                </a:solidFill>
                <a:effectLst>
                  <a:outerShdw blurRad="38100" dist="38100" dir="2700000" algn="tl">
                    <a:srgbClr val="000000">
                      <a:alpha val="43137"/>
                    </a:srgbClr>
                  </a:outerShdw>
                </a:effectLst>
                <a:latin typeface="Arial"/>
                <a:ea typeface="Arial"/>
                <a:cs typeface="Arial"/>
                <a:sym typeface="Arial"/>
              </a:rPr>
              <a:t>In Portugal, of the 96 IPMA stations, 16 </a:t>
            </a:r>
            <a:r>
              <a:rPr lang="fr-FR" sz="1900" b="1" i="0" u="none" strike="noStrike" cap="none" dirty="0" err="1">
                <a:solidFill>
                  <a:schemeClr val="accent6"/>
                </a:solidFill>
                <a:effectLst>
                  <a:outerShdw blurRad="38100" dist="38100" dir="2700000" algn="tl">
                    <a:srgbClr val="000000">
                      <a:alpha val="43137"/>
                    </a:srgbClr>
                  </a:outerShdw>
                </a:effectLst>
                <a:latin typeface="Arial"/>
                <a:ea typeface="Arial"/>
                <a:cs typeface="Arial"/>
                <a:sym typeface="Arial"/>
              </a:rPr>
              <a:t>exceeded</a:t>
            </a:r>
            <a:r>
              <a:rPr lang="fr-FR" sz="1900" b="1" i="0" u="none" strike="noStrike" cap="none" dirty="0">
                <a:solidFill>
                  <a:schemeClr val="accent6"/>
                </a:solidFill>
                <a:effectLst>
                  <a:outerShdw blurRad="38100" dist="38100" dir="2700000" algn="tl">
                    <a:srgbClr val="000000">
                      <a:alpha val="43137"/>
                    </a:srgbClr>
                  </a:outerShdw>
                </a:effectLst>
                <a:latin typeface="Arial"/>
                <a:ea typeface="Arial"/>
                <a:cs typeface="Arial"/>
                <a:sym typeface="Arial"/>
              </a:rPr>
              <a:t> the 45ºC maximum </a:t>
            </a:r>
            <a:r>
              <a:rPr lang="fr-FR" sz="1900" b="1" i="0" u="none" strike="noStrike" cap="none" dirty="0" err="1">
                <a:solidFill>
                  <a:schemeClr val="accent6"/>
                </a:solidFill>
                <a:effectLst>
                  <a:outerShdw blurRad="38100" dist="38100" dir="2700000" algn="tl">
                    <a:srgbClr val="000000">
                      <a:alpha val="43137"/>
                    </a:srgbClr>
                  </a:outerShdw>
                </a:effectLst>
                <a:latin typeface="Arial"/>
                <a:ea typeface="Arial"/>
                <a:cs typeface="Arial"/>
                <a:sym typeface="Arial"/>
              </a:rPr>
              <a:t>temperature</a:t>
            </a:r>
            <a:r>
              <a:rPr lang="fr-FR" sz="1900" b="1" i="0" u="none" strike="noStrike" cap="none" dirty="0">
                <a:solidFill>
                  <a:schemeClr val="accent6"/>
                </a:solidFill>
                <a:effectLst>
                  <a:outerShdw blurRad="38100" dist="38100" dir="2700000" algn="tl">
                    <a:srgbClr val="000000">
                      <a:alpha val="43137"/>
                    </a:srgbClr>
                  </a:outerShdw>
                </a:effectLst>
                <a:latin typeface="Arial"/>
                <a:ea typeface="Arial"/>
                <a:cs typeface="Arial"/>
                <a:sym typeface="Arial"/>
              </a:rPr>
              <a:t>. The city of </a:t>
            </a:r>
            <a:r>
              <a:rPr lang="fr-FR" sz="1900" b="1" i="0" u="none" strike="noStrike" cap="none" dirty="0" err="1">
                <a:solidFill>
                  <a:schemeClr val="accent6"/>
                </a:solidFill>
                <a:effectLst>
                  <a:outerShdw blurRad="38100" dist="38100" dir="2700000" algn="tl">
                    <a:srgbClr val="000000">
                      <a:alpha val="43137"/>
                    </a:srgbClr>
                  </a:outerShdw>
                </a:effectLst>
                <a:latin typeface="Arial"/>
                <a:ea typeface="Arial"/>
                <a:cs typeface="Arial"/>
                <a:sym typeface="Arial"/>
              </a:rPr>
              <a:t>Lisbon</a:t>
            </a:r>
            <a:r>
              <a:rPr lang="fr-FR" sz="1900" b="1" i="0" u="none" strike="noStrike" cap="none" dirty="0">
                <a:solidFill>
                  <a:schemeClr val="accent6"/>
                </a:solidFill>
                <a:effectLst>
                  <a:outerShdw blurRad="38100" dist="38100" dir="2700000" algn="tl">
                    <a:srgbClr val="000000">
                      <a:alpha val="43137"/>
                    </a:srgbClr>
                  </a:outerShdw>
                </a:effectLst>
                <a:latin typeface="Arial"/>
                <a:ea typeface="Arial"/>
                <a:cs typeface="Arial"/>
                <a:sym typeface="Arial"/>
              </a:rPr>
              <a:t> </a:t>
            </a:r>
            <a:r>
              <a:rPr lang="fr-FR" sz="1900" b="1" i="0" u="none" strike="noStrike" cap="none" dirty="0" err="1">
                <a:solidFill>
                  <a:schemeClr val="accent6"/>
                </a:solidFill>
                <a:effectLst>
                  <a:outerShdw blurRad="38100" dist="38100" dir="2700000" algn="tl">
                    <a:srgbClr val="000000">
                      <a:alpha val="43137"/>
                    </a:srgbClr>
                  </a:outerShdw>
                </a:effectLst>
                <a:latin typeface="Arial"/>
                <a:ea typeface="Arial"/>
                <a:cs typeface="Arial"/>
                <a:sym typeface="Arial"/>
              </a:rPr>
              <a:t>recorded</a:t>
            </a:r>
            <a:r>
              <a:rPr lang="fr-FR" sz="1900" b="1" i="0" u="none" strike="noStrike" cap="none" dirty="0">
                <a:solidFill>
                  <a:schemeClr val="accent6"/>
                </a:solidFill>
                <a:effectLst>
                  <a:outerShdw blurRad="38100" dist="38100" dir="2700000" algn="tl">
                    <a:srgbClr val="000000">
                      <a:alpha val="43137"/>
                    </a:srgbClr>
                  </a:outerShdw>
                </a:effectLst>
                <a:latin typeface="Arial"/>
                <a:ea typeface="Arial"/>
                <a:cs typeface="Arial"/>
                <a:sym typeface="Arial"/>
              </a:rPr>
              <a:t> a new maximum, 44 º C</a:t>
            </a:r>
            <a:r>
              <a:rPr lang="fr-FR" sz="1900" b="0" i="0" u="none" strike="noStrike" cap="none" dirty="0">
                <a:solidFill>
                  <a:srgbClr val="000000"/>
                </a:solidFill>
                <a:latin typeface="Arial"/>
                <a:ea typeface="Arial"/>
                <a:cs typeface="Arial"/>
                <a:sym typeface="Arial"/>
              </a:rPr>
              <a:t>.</a:t>
            </a:r>
            <a:endParaRPr sz="1900" b="0" i="0" u="none" strike="noStrike" cap="none" dirty="0">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pic>
        <p:nvPicPr>
          <p:cNvPr id="532" name="Google Shape;532;p68" descr="Uma imagem com céu, exterior, edifício, nublado&#10;&#10;Descrição gerada automaticament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 y="0"/>
            <a:ext cx="12192000" cy="6858000"/>
          </a:xfrm>
          <a:prstGeom prst="rect">
            <a:avLst/>
          </a:prstGeom>
          <a:noFill/>
          <a:ln>
            <a:noFill/>
          </a:ln>
        </p:spPr>
      </p:pic>
      <p:pic>
        <p:nvPicPr>
          <p:cNvPr id="533" name="Google Shape;533;p68"/>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281333" y="975744"/>
            <a:ext cx="4486798" cy="4906512"/>
          </a:xfrm>
          <a:prstGeom prst="rect">
            <a:avLst/>
          </a:prstGeom>
          <a:noFill/>
          <a:ln>
            <a:noFill/>
          </a:ln>
        </p:spPr>
      </p:pic>
      <p:sp>
        <p:nvSpPr>
          <p:cNvPr id="534" name="Google Shape;534;p68"/>
          <p:cNvSpPr/>
          <p:nvPr/>
        </p:nvSpPr>
        <p:spPr>
          <a:xfrm>
            <a:off x="-1" y="146448"/>
            <a:ext cx="5408024" cy="12312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700"/>
              <a:buFont typeface="Arial"/>
              <a:buNone/>
            </a:pPr>
            <a:r>
              <a:rPr lang="fr-FR" sz="3200" b="0" i="0" u="none" strike="noStrike" cap="none" dirty="0">
                <a:solidFill>
                  <a:schemeClr val="tx1"/>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sym typeface="Arial"/>
              </a:rPr>
              <a:t>British Columbia, Canada</a:t>
            </a:r>
            <a:endParaRPr sz="3200" b="0" i="0" u="none" strike="noStrike" cap="none" dirty="0">
              <a:solidFill>
                <a:schemeClr val="tx1"/>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sym typeface="Arial"/>
            </a:endParaRPr>
          </a:p>
          <a:p>
            <a:pPr marL="0" marR="0" lvl="0" indent="0" algn="l" rtl="0">
              <a:lnSpc>
                <a:spcPct val="100000"/>
              </a:lnSpc>
              <a:spcBef>
                <a:spcPts val="0"/>
              </a:spcBef>
              <a:spcAft>
                <a:spcPts val="0"/>
              </a:spcAft>
              <a:buClr>
                <a:srgbClr val="000000"/>
              </a:buClr>
              <a:buSzPts val="2700"/>
              <a:buFont typeface="Arial"/>
              <a:buNone/>
            </a:pPr>
            <a:r>
              <a:rPr lang="fr-FR" sz="3200" b="0" i="0" u="none" strike="noStrike" cap="none" dirty="0">
                <a:solidFill>
                  <a:schemeClr val="tx1"/>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sym typeface="Arial"/>
              </a:rPr>
              <a:t>June, 2021</a:t>
            </a:r>
            <a:br>
              <a:rPr lang="fr-FR" sz="1400" b="0" i="0" u="none" strike="noStrike" cap="none" dirty="0">
                <a:solidFill>
                  <a:schemeClr val="dk1"/>
                </a:solidFill>
                <a:latin typeface="Arial"/>
                <a:ea typeface="Arial"/>
                <a:cs typeface="Arial"/>
                <a:sym typeface="Arial"/>
              </a:rPr>
            </a:br>
            <a:endParaRPr sz="1900" b="0" i="0" u="none" strike="noStrike" cap="none" dirty="0">
              <a:solidFill>
                <a:schemeClr val="dk1"/>
              </a:solidFill>
              <a:latin typeface="Arial"/>
              <a:ea typeface="Arial"/>
              <a:cs typeface="Arial"/>
              <a:sym typeface="Arial"/>
            </a:endParaRPr>
          </a:p>
        </p:txBody>
      </p:sp>
      <p:sp>
        <p:nvSpPr>
          <p:cNvPr id="535" name="Google Shape;535;p68"/>
          <p:cNvSpPr/>
          <p:nvPr/>
        </p:nvSpPr>
        <p:spPr>
          <a:xfrm>
            <a:off x="107780" y="1524001"/>
            <a:ext cx="6096000" cy="9231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fr-FR" sz="1800" b="0" i="0" u="none" strike="noStrike" cap="none" dirty="0">
                <a:solidFill>
                  <a:schemeClr val="dk1"/>
                </a:solidFill>
                <a:latin typeface="Posterama" panose="020B0504020200020000" pitchFamily="34" charset="0"/>
                <a:cs typeface="Posterama" panose="020B0504020200020000" pitchFamily="34" charset="0"/>
                <a:sym typeface="Arial"/>
              </a:rPr>
              <a:t>More </a:t>
            </a:r>
            <a:r>
              <a:rPr lang="fr-FR" sz="1800" b="0" i="0" u="none" strike="noStrike" cap="none" dirty="0" err="1">
                <a:solidFill>
                  <a:schemeClr val="dk1"/>
                </a:solidFill>
                <a:latin typeface="Posterama" panose="020B0504020200020000" pitchFamily="34" charset="0"/>
                <a:cs typeface="Posterama" panose="020B0504020200020000" pitchFamily="34" charset="0"/>
                <a:sym typeface="Arial"/>
              </a:rPr>
              <a:t>than</a:t>
            </a:r>
            <a:r>
              <a:rPr lang="fr-FR" sz="1800" b="0" i="0" u="none" strike="noStrike" cap="none" dirty="0">
                <a:solidFill>
                  <a:schemeClr val="dk1"/>
                </a:solidFill>
                <a:latin typeface="Posterama" panose="020B0504020200020000" pitchFamily="34" charset="0"/>
                <a:cs typeface="Posterama" panose="020B0504020200020000" pitchFamily="34" charset="0"/>
                <a:sym typeface="Arial"/>
              </a:rPr>
              <a:t> 600 people </a:t>
            </a:r>
            <a:r>
              <a:rPr lang="fr-FR" sz="1800" b="0" i="0" u="none" strike="noStrike" cap="none" dirty="0" err="1">
                <a:solidFill>
                  <a:schemeClr val="dk1"/>
                </a:solidFill>
                <a:latin typeface="Posterama" panose="020B0504020200020000" pitchFamily="34" charset="0"/>
                <a:cs typeface="Posterama" panose="020B0504020200020000" pitchFamily="34" charset="0"/>
                <a:sym typeface="Arial"/>
              </a:rPr>
              <a:t>died</a:t>
            </a:r>
            <a:r>
              <a:rPr lang="fr-FR" sz="1800" b="0" i="0" u="none" strike="noStrike" cap="none" dirty="0">
                <a:solidFill>
                  <a:schemeClr val="dk1"/>
                </a:solidFill>
                <a:latin typeface="Posterama" panose="020B0504020200020000" pitchFamily="34" charset="0"/>
                <a:cs typeface="Posterama" panose="020B0504020200020000" pitchFamily="34" charset="0"/>
                <a:sym typeface="Arial"/>
              </a:rPr>
              <a:t> in the </a:t>
            </a:r>
            <a:r>
              <a:rPr lang="fr-FR" sz="1800" b="0" i="0" u="none" strike="noStrike" cap="none" dirty="0" err="1">
                <a:solidFill>
                  <a:schemeClr val="dk1"/>
                </a:solidFill>
                <a:latin typeface="Posterama" panose="020B0504020200020000" pitchFamily="34" charset="0"/>
                <a:cs typeface="Posterama" panose="020B0504020200020000" pitchFamily="34" charset="0"/>
                <a:sym typeface="Arial"/>
              </a:rPr>
              <a:t>deadliest</a:t>
            </a:r>
            <a:r>
              <a:rPr lang="fr-FR" sz="1800" b="0" i="0" u="none" strike="noStrike" cap="none" dirty="0">
                <a:solidFill>
                  <a:schemeClr val="dk1"/>
                </a:solidFill>
                <a:latin typeface="Posterama" panose="020B0504020200020000" pitchFamily="34" charset="0"/>
                <a:cs typeface="Posterama" panose="020B0504020200020000" pitchFamily="34" charset="0"/>
                <a:sym typeface="Arial"/>
              </a:rPr>
              <a:t> </a:t>
            </a:r>
            <a:r>
              <a:rPr lang="fr-FR" sz="1800" b="0" i="0" u="none" strike="noStrike" cap="none" dirty="0" err="1">
                <a:solidFill>
                  <a:schemeClr val="dk1"/>
                </a:solidFill>
                <a:latin typeface="Posterama" panose="020B0504020200020000" pitchFamily="34" charset="0"/>
                <a:cs typeface="Posterama" panose="020B0504020200020000" pitchFamily="34" charset="0"/>
                <a:sym typeface="Arial"/>
              </a:rPr>
              <a:t>heatwave</a:t>
            </a:r>
            <a:r>
              <a:rPr lang="fr-FR" sz="1800" b="0" i="0" u="none" strike="noStrike" cap="none" dirty="0">
                <a:solidFill>
                  <a:schemeClr val="dk1"/>
                </a:solidFill>
                <a:latin typeface="Posterama" panose="020B0504020200020000" pitchFamily="34" charset="0"/>
                <a:cs typeface="Posterama" panose="020B0504020200020000" pitchFamily="34" charset="0"/>
                <a:sym typeface="Arial"/>
              </a:rPr>
              <a:t> in Canada </a:t>
            </a:r>
            <a:r>
              <a:rPr lang="fr-FR" sz="1800" b="0" i="0" u="none" strike="noStrike" cap="none" dirty="0" err="1">
                <a:solidFill>
                  <a:schemeClr val="dk1"/>
                </a:solidFill>
                <a:latin typeface="Posterama" panose="020B0504020200020000" pitchFamily="34" charset="0"/>
                <a:cs typeface="Posterama" panose="020B0504020200020000" pitchFamily="34" charset="0"/>
                <a:sym typeface="Arial"/>
              </a:rPr>
              <a:t>history</a:t>
            </a:r>
            <a:r>
              <a:rPr lang="fr-FR" sz="1800" b="0" i="0" u="none" strike="noStrike" cap="none" dirty="0">
                <a:solidFill>
                  <a:schemeClr val="dk1"/>
                </a:solidFill>
                <a:latin typeface="Posterama" panose="020B0504020200020000" pitchFamily="34" charset="0"/>
                <a:cs typeface="Posterama" panose="020B0504020200020000" pitchFamily="34" charset="0"/>
                <a:sym typeface="Arial"/>
              </a:rPr>
              <a:t>.</a:t>
            </a:r>
            <a:br>
              <a:rPr lang="fr-FR" sz="1100" b="0" i="0" u="none" strike="noStrike" cap="none" dirty="0">
                <a:solidFill>
                  <a:schemeClr val="dk1"/>
                </a:solidFill>
                <a:latin typeface="Arial"/>
                <a:ea typeface="Arial"/>
                <a:cs typeface="Arial"/>
                <a:sym typeface="Arial"/>
              </a:rPr>
            </a:br>
            <a:endParaRPr sz="1400" b="0" i="0" u="none" strike="noStrike" cap="none" dirty="0">
              <a:solidFill>
                <a:schemeClr val="dk1"/>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pic>
        <p:nvPicPr>
          <p:cNvPr id="554" name="Google Shape;554;p71" descr="Uma imagem com exterior, céu, natureza, montanha&#10;&#10;Descrição gerada automaticament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247651"/>
            <a:ext cx="12242800" cy="7353300"/>
          </a:xfrm>
          <a:prstGeom prst="rect">
            <a:avLst/>
          </a:prstGeom>
          <a:noFill/>
          <a:ln>
            <a:noFill/>
          </a:ln>
        </p:spPr>
      </p:pic>
      <p:sp>
        <p:nvSpPr>
          <p:cNvPr id="555" name="Google Shape;555;p71"/>
          <p:cNvSpPr/>
          <p:nvPr/>
        </p:nvSpPr>
        <p:spPr>
          <a:xfrm>
            <a:off x="0" y="0"/>
            <a:ext cx="6096000" cy="9441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700"/>
              <a:buFont typeface="Arial"/>
              <a:buNone/>
            </a:pPr>
            <a:r>
              <a:rPr lang="fr-FR" sz="2700" b="0" i="0" u="none" strike="noStrike" cap="none">
                <a:solidFill>
                  <a:schemeClr val="lt1"/>
                </a:solidFill>
                <a:latin typeface="Arial"/>
                <a:ea typeface="Arial"/>
                <a:cs typeface="Arial"/>
                <a:sym typeface="Arial"/>
              </a:rPr>
              <a:t>European floods</a:t>
            </a:r>
            <a:endParaRPr sz="27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700"/>
              <a:buFont typeface="Arial"/>
              <a:buNone/>
            </a:pPr>
            <a:r>
              <a:rPr lang="fr-FR" sz="2700" b="0" i="0" u="none" strike="noStrike" cap="none">
                <a:solidFill>
                  <a:schemeClr val="lt1"/>
                </a:solidFill>
                <a:latin typeface="Arial"/>
                <a:ea typeface="Arial"/>
                <a:cs typeface="Arial"/>
                <a:sym typeface="Arial"/>
              </a:rPr>
              <a:t>July 2021</a:t>
            </a:r>
            <a:endParaRPr sz="1900" b="0" i="0" u="none" strike="noStrike" cap="none">
              <a:solidFill>
                <a:schemeClr val="lt1"/>
              </a:solidFill>
              <a:latin typeface="Arial"/>
              <a:ea typeface="Arial"/>
              <a:cs typeface="Arial"/>
              <a:sym typeface="Arial"/>
            </a:endParaRPr>
          </a:p>
        </p:txBody>
      </p:sp>
      <p:sp>
        <p:nvSpPr>
          <p:cNvPr id="556" name="Google Shape;556;p71"/>
          <p:cNvSpPr/>
          <p:nvPr/>
        </p:nvSpPr>
        <p:spPr>
          <a:xfrm>
            <a:off x="5994400" y="5257561"/>
            <a:ext cx="6197700" cy="15597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fr-FR" sz="1900" b="0" i="0" u="none" strike="noStrike" cap="none">
                <a:solidFill>
                  <a:schemeClr val="lt1"/>
                </a:solidFill>
                <a:latin typeface="Arial"/>
                <a:ea typeface="Arial"/>
                <a:cs typeface="Arial"/>
                <a:sym typeface="Arial"/>
              </a:rPr>
              <a:t>Severe floods affected Europe, in countries such as the UK, Austria, Belgium, Czech Republic, Italy , France, Germany, Luxembourg, The Netherlands, Romania and Switzerland. It killed 296 people and caused &gt; 10 Billion euros in property damages</a:t>
            </a:r>
            <a:endParaRPr sz="1900" b="0" i="0" u="none" strike="noStrike" cap="non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pic>
        <p:nvPicPr>
          <p:cNvPr id="562" name="Google Shape;562;p72" descr="Uma imagem com pôr-do-sol, sol, exterior, definição&#10;&#10;Descrição gerada automaticamente"/>
          <p:cNvPicPr preferRelativeResize="0"/>
          <p:nvPr/>
        </p:nvPicPr>
        <p:blipFill rotWithShape="1">
          <a:blip r:embed="rId3" cstate="email">
            <a:alphaModFix/>
            <a:extLst>
              <a:ext uri="{28A0092B-C50C-407E-A947-70E740481C1C}">
                <a14:useLocalDpi xmlns:a14="http://schemas.microsoft.com/office/drawing/2010/main"/>
              </a:ext>
            </a:extLst>
          </a:blip>
          <a:srcRect t="-8507"/>
          <a:stretch/>
        </p:blipFill>
        <p:spPr>
          <a:xfrm>
            <a:off x="0" y="-583424"/>
            <a:ext cx="12192000" cy="7441424"/>
          </a:xfrm>
          <a:prstGeom prst="rect">
            <a:avLst/>
          </a:prstGeom>
          <a:noFill/>
          <a:ln>
            <a:noFill/>
          </a:ln>
        </p:spPr>
      </p:pic>
      <p:sp>
        <p:nvSpPr>
          <p:cNvPr id="563" name="Google Shape;563;p72"/>
          <p:cNvSpPr/>
          <p:nvPr/>
        </p:nvSpPr>
        <p:spPr>
          <a:xfrm>
            <a:off x="0" y="0"/>
            <a:ext cx="6096000" cy="9441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700"/>
              <a:buFont typeface="Arial"/>
              <a:buNone/>
            </a:pPr>
            <a:r>
              <a:rPr lang="fr-FR" sz="4000" b="0" i="0" u="none" strike="noStrike" cap="none" dirty="0" err="1">
                <a:solidFill>
                  <a:schemeClr val="lt1"/>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sym typeface="Arial"/>
              </a:rPr>
              <a:t>Australian</a:t>
            </a:r>
            <a:r>
              <a:rPr lang="fr-FR" sz="4000" b="0" i="0" u="none" strike="noStrike" cap="none" dirty="0">
                <a:solidFill>
                  <a:schemeClr val="lt1"/>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sym typeface="Arial"/>
              </a:rPr>
              <a:t> </a:t>
            </a:r>
            <a:r>
              <a:rPr lang="fr-FR" sz="4000" b="0" i="0" u="none" strike="noStrike" cap="none" dirty="0" err="1">
                <a:solidFill>
                  <a:schemeClr val="lt1"/>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sym typeface="Arial"/>
              </a:rPr>
              <a:t>Wildfires</a:t>
            </a:r>
            <a:endParaRPr sz="4000" b="0" i="0" u="none" strike="noStrike" cap="none" dirty="0">
              <a:solidFill>
                <a:srgbClr val="000000"/>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sym typeface="Arial"/>
            </a:endParaRPr>
          </a:p>
          <a:p>
            <a:pPr marL="0" marR="0" lvl="0" indent="0" algn="l" rtl="0">
              <a:lnSpc>
                <a:spcPct val="100000"/>
              </a:lnSpc>
              <a:spcBef>
                <a:spcPts val="0"/>
              </a:spcBef>
              <a:spcAft>
                <a:spcPts val="0"/>
              </a:spcAft>
              <a:buClr>
                <a:srgbClr val="000000"/>
              </a:buClr>
              <a:buSzPts val="2700"/>
              <a:buFont typeface="Arial"/>
              <a:buNone/>
            </a:pPr>
            <a:r>
              <a:rPr lang="fr-FR" sz="4000" b="0" i="0" u="none" strike="noStrike" cap="none" dirty="0">
                <a:solidFill>
                  <a:schemeClr val="lt1"/>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sym typeface="Arial"/>
              </a:rPr>
              <a:t>July 2020</a:t>
            </a:r>
            <a:endParaRPr sz="4000" b="0" i="0" u="none" strike="noStrike" cap="none" dirty="0">
              <a:solidFill>
                <a:schemeClr val="lt1"/>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sym typeface="Arial"/>
            </a:endParaRPr>
          </a:p>
        </p:txBody>
      </p:sp>
      <p:sp>
        <p:nvSpPr>
          <p:cNvPr id="564" name="Google Shape;564;p72"/>
          <p:cNvSpPr/>
          <p:nvPr/>
        </p:nvSpPr>
        <p:spPr>
          <a:xfrm>
            <a:off x="4258492" y="5505756"/>
            <a:ext cx="7776854" cy="984900"/>
          </a:xfrm>
          <a:prstGeom prst="rect">
            <a:avLst/>
          </a:prstGeom>
          <a:noFill/>
          <a:ln>
            <a:noFill/>
          </a:ln>
        </p:spPr>
        <p:txBody>
          <a:bodyPr spcFirstLastPara="1" wrap="square" lIns="121900" tIns="60925" rIns="121900" bIns="60925" anchor="t" anchorCtr="0">
            <a:noAutofit/>
          </a:bodyPr>
          <a:lstStyle/>
          <a:p>
            <a:pPr marL="0" marR="0" lvl="0" indent="0" algn="just" rtl="0">
              <a:lnSpc>
                <a:spcPct val="100000"/>
              </a:lnSpc>
              <a:spcBef>
                <a:spcPts val="0"/>
              </a:spcBef>
              <a:spcAft>
                <a:spcPts val="0"/>
              </a:spcAft>
              <a:buClr>
                <a:srgbClr val="000000"/>
              </a:buClr>
              <a:buSzPts val="1900"/>
              <a:buFont typeface="Arial"/>
              <a:buNone/>
            </a:pPr>
            <a:r>
              <a:rPr lang="fr-FR" sz="2400" b="0" i="0" u="none" strike="noStrike" cap="none" dirty="0">
                <a:solidFill>
                  <a:schemeClr val="lt1"/>
                </a:solidFill>
                <a:latin typeface="Posterama" panose="020B0504020200020000" pitchFamily="34" charset="0"/>
                <a:cs typeface="Posterama" panose="020B0504020200020000" pitchFamily="34" charset="0"/>
                <a:sym typeface="Arial"/>
              </a:rPr>
              <a:t>Up to 19 million hectares </a:t>
            </a:r>
            <a:r>
              <a:rPr lang="fr-FR" sz="2400" b="0" i="0" u="none" strike="noStrike" cap="none" dirty="0" err="1">
                <a:solidFill>
                  <a:schemeClr val="lt1"/>
                </a:solidFill>
                <a:latin typeface="Posterama" panose="020B0504020200020000" pitchFamily="34" charset="0"/>
                <a:cs typeface="Posterama" panose="020B0504020200020000" pitchFamily="34" charset="0"/>
                <a:sym typeface="Arial"/>
              </a:rPr>
              <a:t>were</a:t>
            </a:r>
            <a:r>
              <a:rPr lang="fr-FR" sz="2400" b="0" i="0" u="none" strike="noStrike" cap="none" dirty="0">
                <a:solidFill>
                  <a:schemeClr val="lt1"/>
                </a:solidFill>
                <a:latin typeface="Posterama" panose="020B0504020200020000" pitchFamily="34" charset="0"/>
                <a:cs typeface="Posterama" panose="020B0504020200020000" pitchFamily="34" charset="0"/>
                <a:sym typeface="Arial"/>
              </a:rPr>
              <a:t> </a:t>
            </a:r>
            <a:r>
              <a:rPr lang="fr-FR" sz="2400" b="0" i="0" u="none" strike="noStrike" cap="none" dirty="0" err="1">
                <a:solidFill>
                  <a:schemeClr val="lt1"/>
                </a:solidFill>
                <a:latin typeface="Posterama" panose="020B0504020200020000" pitchFamily="34" charset="0"/>
                <a:cs typeface="Posterama" panose="020B0504020200020000" pitchFamily="34" charset="0"/>
                <a:sym typeface="Arial"/>
              </a:rPr>
              <a:t>burnt</a:t>
            </a:r>
            <a:r>
              <a:rPr lang="fr-FR" sz="2400" b="0" i="0" u="none" strike="noStrike" cap="none" dirty="0">
                <a:solidFill>
                  <a:schemeClr val="lt1"/>
                </a:solidFill>
                <a:latin typeface="Posterama" panose="020B0504020200020000" pitchFamily="34" charset="0"/>
                <a:cs typeface="Posterama" panose="020B0504020200020000" pitchFamily="34" charset="0"/>
                <a:sym typeface="Arial"/>
              </a:rPr>
              <a:t>, and </a:t>
            </a:r>
            <a:r>
              <a:rPr lang="fr-FR" sz="2400" b="0" i="0" u="none" strike="noStrike" cap="none" dirty="0" err="1">
                <a:solidFill>
                  <a:schemeClr val="lt1"/>
                </a:solidFill>
                <a:latin typeface="Posterama" panose="020B0504020200020000" pitchFamily="34" charset="0"/>
                <a:cs typeface="Posterama" panose="020B0504020200020000" pitchFamily="34" charset="0"/>
                <a:sym typeface="Arial"/>
              </a:rPr>
              <a:t>nearly</a:t>
            </a:r>
            <a:r>
              <a:rPr lang="fr-FR" sz="2400" b="0" i="0" u="none" strike="noStrike" cap="none" dirty="0">
                <a:solidFill>
                  <a:schemeClr val="lt1"/>
                </a:solidFill>
                <a:latin typeface="Posterama" panose="020B0504020200020000" pitchFamily="34" charset="0"/>
                <a:cs typeface="Posterama" panose="020B0504020200020000" pitchFamily="34" charset="0"/>
                <a:sym typeface="Arial"/>
              </a:rPr>
              <a:t> 33 million </a:t>
            </a:r>
            <a:r>
              <a:rPr lang="fr-FR" sz="2400" b="0" i="0" u="none" strike="noStrike" cap="none" dirty="0" err="1">
                <a:solidFill>
                  <a:schemeClr val="lt1"/>
                </a:solidFill>
                <a:latin typeface="Posterama" panose="020B0504020200020000" pitchFamily="34" charset="0"/>
                <a:cs typeface="Posterama" panose="020B0504020200020000" pitchFamily="34" charset="0"/>
                <a:sym typeface="Arial"/>
              </a:rPr>
              <a:t>animals</a:t>
            </a:r>
            <a:r>
              <a:rPr lang="fr-FR" sz="2400" b="0" i="0" u="none" strike="noStrike" cap="none" dirty="0">
                <a:solidFill>
                  <a:schemeClr val="lt1"/>
                </a:solidFill>
                <a:latin typeface="Posterama" panose="020B0504020200020000" pitchFamily="34" charset="0"/>
                <a:cs typeface="Posterama" panose="020B0504020200020000" pitchFamily="34" charset="0"/>
                <a:sym typeface="Arial"/>
              </a:rPr>
              <a:t> </a:t>
            </a:r>
            <a:r>
              <a:rPr lang="fr-FR" sz="2400" b="0" i="0" u="none" strike="noStrike" cap="none" dirty="0" err="1">
                <a:solidFill>
                  <a:schemeClr val="lt1"/>
                </a:solidFill>
                <a:latin typeface="Posterama" panose="020B0504020200020000" pitchFamily="34" charset="0"/>
                <a:cs typeface="Posterama" panose="020B0504020200020000" pitchFamily="34" charset="0"/>
                <a:sym typeface="Arial"/>
              </a:rPr>
              <a:t>were</a:t>
            </a:r>
            <a:r>
              <a:rPr lang="fr-FR" sz="2400" b="0" i="0" u="none" strike="noStrike" cap="none" dirty="0">
                <a:solidFill>
                  <a:schemeClr val="lt1"/>
                </a:solidFill>
                <a:latin typeface="Posterama" panose="020B0504020200020000" pitchFamily="34" charset="0"/>
                <a:cs typeface="Posterama" panose="020B0504020200020000" pitchFamily="34" charset="0"/>
                <a:sym typeface="Arial"/>
              </a:rPr>
              <a:t> </a:t>
            </a:r>
            <a:r>
              <a:rPr lang="fr-FR" sz="2400" b="0" i="0" u="none" strike="noStrike" cap="none" dirty="0" err="1">
                <a:solidFill>
                  <a:schemeClr val="lt1"/>
                </a:solidFill>
                <a:latin typeface="Posterama" panose="020B0504020200020000" pitchFamily="34" charset="0"/>
                <a:cs typeface="Posterama" panose="020B0504020200020000" pitchFamily="34" charset="0"/>
                <a:sym typeface="Arial"/>
              </a:rPr>
              <a:t>impacted</a:t>
            </a:r>
            <a:r>
              <a:rPr lang="fr-FR" sz="2400" b="0" i="0" u="none" strike="noStrike" cap="none" dirty="0">
                <a:solidFill>
                  <a:schemeClr val="lt1"/>
                </a:solidFill>
                <a:latin typeface="Posterama" panose="020B0504020200020000" pitchFamily="34" charset="0"/>
                <a:cs typeface="Posterama" panose="020B0504020200020000" pitchFamily="34" charset="0"/>
                <a:sym typeface="Arial"/>
              </a:rPr>
              <a:t>. 33 people </a:t>
            </a:r>
            <a:r>
              <a:rPr lang="fr-FR" sz="2400" b="0" i="0" u="none" strike="noStrike" cap="none" dirty="0" err="1">
                <a:solidFill>
                  <a:schemeClr val="lt1"/>
                </a:solidFill>
                <a:latin typeface="Posterama" panose="020B0504020200020000" pitchFamily="34" charset="0"/>
                <a:cs typeface="Posterama" panose="020B0504020200020000" pitchFamily="34" charset="0"/>
                <a:sym typeface="Arial"/>
              </a:rPr>
              <a:t>lost</a:t>
            </a:r>
            <a:r>
              <a:rPr lang="fr-FR" sz="2400" b="0" i="0" u="none" strike="noStrike" cap="none" dirty="0">
                <a:solidFill>
                  <a:schemeClr val="lt1"/>
                </a:solidFill>
                <a:latin typeface="Posterama" panose="020B0504020200020000" pitchFamily="34" charset="0"/>
                <a:cs typeface="Posterama" panose="020B0504020200020000" pitchFamily="34" charset="0"/>
                <a:sym typeface="Arial"/>
              </a:rPr>
              <a:t> </a:t>
            </a:r>
            <a:r>
              <a:rPr lang="fr-FR" sz="2400" b="0" i="0" u="none" strike="noStrike" cap="none" dirty="0" err="1">
                <a:solidFill>
                  <a:schemeClr val="lt1"/>
                </a:solidFill>
                <a:latin typeface="Posterama" panose="020B0504020200020000" pitchFamily="34" charset="0"/>
                <a:cs typeface="Posterama" panose="020B0504020200020000" pitchFamily="34" charset="0"/>
                <a:sym typeface="Arial"/>
              </a:rPr>
              <a:t>their</a:t>
            </a:r>
            <a:r>
              <a:rPr lang="fr-FR" sz="2400" b="0" i="0" u="none" strike="noStrike" cap="none" dirty="0">
                <a:solidFill>
                  <a:schemeClr val="lt1"/>
                </a:solidFill>
                <a:latin typeface="Posterama" panose="020B0504020200020000" pitchFamily="34" charset="0"/>
                <a:cs typeface="Posterama" panose="020B0504020200020000" pitchFamily="34" charset="0"/>
                <a:sym typeface="Arial"/>
              </a:rPr>
              <a:t> </a:t>
            </a:r>
            <a:r>
              <a:rPr lang="fr-FR" sz="2400" b="0" i="0" u="none" strike="noStrike" cap="none" dirty="0" err="1">
                <a:solidFill>
                  <a:schemeClr val="lt1"/>
                </a:solidFill>
                <a:latin typeface="Posterama" panose="020B0504020200020000" pitchFamily="34" charset="0"/>
                <a:cs typeface="Posterama" panose="020B0504020200020000" pitchFamily="34" charset="0"/>
                <a:sym typeface="Arial"/>
              </a:rPr>
              <a:t>lives</a:t>
            </a:r>
            <a:r>
              <a:rPr lang="fr-FR" sz="2400" b="0" i="0" u="none" strike="noStrike" cap="none" dirty="0">
                <a:solidFill>
                  <a:schemeClr val="lt1"/>
                </a:solidFill>
                <a:latin typeface="Posterama" panose="020B0504020200020000" pitchFamily="34" charset="0"/>
                <a:cs typeface="Posterama" panose="020B0504020200020000" pitchFamily="34" charset="0"/>
                <a:sym typeface="Arial"/>
              </a:rPr>
              <a:t>, and more </a:t>
            </a:r>
            <a:r>
              <a:rPr lang="fr-FR" sz="2400" b="0" i="0" u="none" strike="noStrike" cap="none" dirty="0" err="1">
                <a:solidFill>
                  <a:schemeClr val="lt1"/>
                </a:solidFill>
                <a:latin typeface="Posterama" panose="020B0504020200020000" pitchFamily="34" charset="0"/>
                <a:cs typeface="Posterama" panose="020B0504020200020000" pitchFamily="34" charset="0"/>
                <a:sym typeface="Arial"/>
              </a:rPr>
              <a:t>than</a:t>
            </a:r>
            <a:r>
              <a:rPr lang="fr-FR" sz="2400" b="0" i="0" u="none" strike="noStrike" cap="none" dirty="0">
                <a:solidFill>
                  <a:schemeClr val="lt1"/>
                </a:solidFill>
                <a:latin typeface="Posterama" panose="020B0504020200020000" pitchFamily="34" charset="0"/>
                <a:cs typeface="Posterama" panose="020B0504020200020000" pitchFamily="34" charset="0"/>
                <a:sym typeface="Arial"/>
              </a:rPr>
              <a:t> 3000 homes </a:t>
            </a:r>
            <a:r>
              <a:rPr lang="fr-FR" sz="2400" b="0" i="0" u="none" strike="noStrike" cap="none" dirty="0" err="1">
                <a:solidFill>
                  <a:schemeClr val="lt1"/>
                </a:solidFill>
                <a:latin typeface="Posterama" panose="020B0504020200020000" pitchFamily="34" charset="0"/>
                <a:cs typeface="Posterama" panose="020B0504020200020000" pitchFamily="34" charset="0"/>
                <a:sym typeface="Arial"/>
              </a:rPr>
              <a:t>were</a:t>
            </a:r>
            <a:r>
              <a:rPr lang="fr-FR" sz="2400" b="0" i="0" u="none" strike="noStrike" cap="none" dirty="0">
                <a:solidFill>
                  <a:schemeClr val="lt1"/>
                </a:solidFill>
                <a:latin typeface="Posterama" panose="020B0504020200020000" pitchFamily="34" charset="0"/>
                <a:cs typeface="Posterama" panose="020B0504020200020000" pitchFamily="34" charset="0"/>
                <a:sym typeface="Arial"/>
              </a:rPr>
              <a:t> </a:t>
            </a:r>
            <a:r>
              <a:rPr lang="fr-FR" sz="2400" b="0" i="0" u="none" strike="noStrike" cap="none" dirty="0" err="1">
                <a:solidFill>
                  <a:schemeClr val="lt1"/>
                </a:solidFill>
                <a:latin typeface="Posterama" panose="020B0504020200020000" pitchFamily="34" charset="0"/>
                <a:cs typeface="Posterama" panose="020B0504020200020000" pitchFamily="34" charset="0"/>
                <a:sym typeface="Arial"/>
              </a:rPr>
              <a:t>destroyed</a:t>
            </a:r>
            <a:endParaRPr sz="24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73"/>
          <p:cNvSpPr txBox="1">
            <a:spLocks noGrp="1"/>
          </p:cNvSpPr>
          <p:nvPr>
            <p:ph type="title"/>
          </p:nvPr>
        </p:nvSpPr>
        <p:spPr>
          <a:xfrm>
            <a:off x="642125" y="461800"/>
            <a:ext cx="45582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dirty="0" err="1">
                <a:latin typeface="Posterama" panose="020B0504020200020000" pitchFamily="34" charset="0"/>
                <a:cs typeface="Posterama" panose="020B0504020200020000" pitchFamily="34" charset="0"/>
              </a:rPr>
              <a:t>Defrost</a:t>
            </a:r>
            <a:endParaRPr b="1" dirty="0">
              <a:solidFill>
                <a:srgbClr val="7503A6"/>
              </a:solidFill>
              <a:latin typeface="Posterama" panose="020B0504020200020000" pitchFamily="34" charset="0"/>
              <a:cs typeface="Posterama" panose="020B0504020200020000" pitchFamily="34" charset="0"/>
              <a:sym typeface="Arial"/>
            </a:endParaRPr>
          </a:p>
        </p:txBody>
      </p:sp>
      <p:sp>
        <p:nvSpPr>
          <p:cNvPr id="570" name="Google Shape;570;p73"/>
          <p:cNvSpPr txBox="1"/>
          <p:nvPr/>
        </p:nvSpPr>
        <p:spPr>
          <a:xfrm>
            <a:off x="457945" y="1095967"/>
            <a:ext cx="5280300" cy="4155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900" b="1" i="0" u="none" strike="noStrike" cap="none">
                <a:solidFill>
                  <a:srgbClr val="3F3F3F"/>
                </a:solidFill>
                <a:latin typeface="Century Gothic"/>
                <a:ea typeface="Century Gothic"/>
                <a:cs typeface="Century Gothic"/>
                <a:sym typeface="Century Gothic"/>
              </a:rPr>
              <a:t>Arctic (Iceberg)</a:t>
            </a:r>
            <a:endParaRPr sz="1900" b="0" i="0" u="none" strike="noStrike" cap="none">
              <a:solidFill>
                <a:srgbClr val="000000"/>
              </a:solidFill>
              <a:latin typeface="Arial"/>
              <a:ea typeface="Arial"/>
              <a:cs typeface="Arial"/>
              <a:sym typeface="Arial"/>
            </a:endParaRPr>
          </a:p>
        </p:txBody>
      </p:sp>
      <p:sp>
        <p:nvSpPr>
          <p:cNvPr id="571" name="Google Shape;571;p73"/>
          <p:cNvSpPr txBox="1"/>
          <p:nvPr/>
        </p:nvSpPr>
        <p:spPr>
          <a:xfrm>
            <a:off x="5096761" y="1095967"/>
            <a:ext cx="5808000" cy="4155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900" b="1" i="0" u="none" strike="noStrike" cap="none">
                <a:solidFill>
                  <a:srgbClr val="3F3F3F"/>
                </a:solidFill>
                <a:latin typeface="Century Gothic"/>
                <a:ea typeface="Century Gothic"/>
                <a:cs typeface="Century Gothic"/>
                <a:sym typeface="Century Gothic"/>
              </a:rPr>
              <a:t>Greenland and Antarctica (Glaciers)</a:t>
            </a:r>
            <a:endParaRPr sz="1900" b="0" i="0" u="none" strike="noStrike" cap="none">
              <a:solidFill>
                <a:srgbClr val="000000"/>
              </a:solidFill>
              <a:latin typeface="Arial"/>
              <a:ea typeface="Arial"/>
              <a:cs typeface="Arial"/>
              <a:sym typeface="Arial"/>
            </a:endParaRPr>
          </a:p>
        </p:txBody>
      </p:sp>
      <p:sp>
        <p:nvSpPr>
          <p:cNvPr id="572" name="Google Shape;572;p73"/>
          <p:cNvSpPr txBox="1"/>
          <p:nvPr/>
        </p:nvSpPr>
        <p:spPr>
          <a:xfrm>
            <a:off x="928701" y="5054600"/>
            <a:ext cx="9599100" cy="10158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fr-FR" sz="2900" b="0" i="0" u="none" strike="noStrike" cap="none" dirty="0">
                <a:solidFill>
                  <a:srgbClr val="000000"/>
                </a:solidFill>
                <a:latin typeface="Posterama" panose="020B0504020200020000" pitchFamily="34" charset="0"/>
                <a:cs typeface="Posterama" panose="020B0504020200020000" pitchFamily="34" charset="0"/>
                <a:sym typeface="Arial"/>
              </a:rPr>
              <a:t>The </a:t>
            </a:r>
            <a:r>
              <a:rPr lang="fr-FR" sz="2900" b="0" i="0" u="none" strike="noStrike" cap="none" dirty="0" err="1">
                <a:solidFill>
                  <a:srgbClr val="000000"/>
                </a:solidFill>
                <a:latin typeface="Posterama" panose="020B0504020200020000" pitchFamily="34" charset="0"/>
                <a:cs typeface="Posterama" panose="020B0504020200020000" pitchFamily="34" charset="0"/>
                <a:sym typeface="Arial"/>
              </a:rPr>
              <a:t>melting</a:t>
            </a:r>
            <a:r>
              <a:rPr lang="fr-FR" sz="2900" b="0" i="0" u="none" strike="noStrike" cap="none" dirty="0">
                <a:solidFill>
                  <a:srgbClr val="000000"/>
                </a:solidFill>
                <a:latin typeface="Posterama" panose="020B0504020200020000" pitchFamily="34" charset="0"/>
                <a:cs typeface="Posterama" panose="020B0504020200020000" pitchFamily="34" charset="0"/>
                <a:sym typeface="Arial"/>
              </a:rPr>
              <a:t> of icebergs and glaciers do not have the </a:t>
            </a:r>
            <a:r>
              <a:rPr lang="fr-FR" sz="2900" b="0" i="0" u="none" strike="noStrike" cap="none" dirty="0" err="1">
                <a:solidFill>
                  <a:srgbClr val="000000"/>
                </a:solidFill>
                <a:latin typeface="Posterama" panose="020B0504020200020000" pitchFamily="34" charset="0"/>
                <a:cs typeface="Posterama" panose="020B0504020200020000" pitchFamily="34" charset="0"/>
                <a:sym typeface="Arial"/>
              </a:rPr>
              <a:t>same</a:t>
            </a:r>
            <a:r>
              <a:rPr lang="fr-FR" sz="29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2900" b="0" i="0" u="none" strike="noStrike" cap="none" dirty="0" err="1">
                <a:solidFill>
                  <a:srgbClr val="000000"/>
                </a:solidFill>
                <a:latin typeface="Posterama" panose="020B0504020200020000" pitchFamily="34" charset="0"/>
                <a:cs typeface="Posterama" panose="020B0504020200020000" pitchFamily="34" charset="0"/>
                <a:sym typeface="Arial"/>
              </a:rPr>
              <a:t>consequences</a:t>
            </a:r>
            <a:r>
              <a:rPr lang="fr-FR" sz="2900" b="0" i="0" u="none" strike="noStrike" cap="none" dirty="0">
                <a:solidFill>
                  <a:srgbClr val="000000"/>
                </a:solidFill>
                <a:latin typeface="Posterama" panose="020B0504020200020000" pitchFamily="34" charset="0"/>
                <a:cs typeface="Posterama" panose="020B0504020200020000" pitchFamily="34" charset="0"/>
                <a:sym typeface="Arial"/>
              </a:rPr>
              <a:t> on </a:t>
            </a:r>
            <a:r>
              <a:rPr lang="fr-FR" sz="2900" b="0" i="0" u="none" strike="noStrike" cap="none" dirty="0" err="1">
                <a:solidFill>
                  <a:srgbClr val="000000"/>
                </a:solidFill>
                <a:latin typeface="Posterama" panose="020B0504020200020000" pitchFamily="34" charset="0"/>
                <a:cs typeface="Posterama" panose="020B0504020200020000" pitchFamily="34" charset="0"/>
                <a:sym typeface="Arial"/>
              </a:rPr>
              <a:t>rising</a:t>
            </a:r>
            <a:r>
              <a:rPr lang="fr-FR" sz="29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2900" b="0" i="0" u="none" strike="noStrike" cap="none" dirty="0" err="1">
                <a:solidFill>
                  <a:srgbClr val="000000"/>
                </a:solidFill>
                <a:latin typeface="Posterama" panose="020B0504020200020000" pitchFamily="34" charset="0"/>
                <a:cs typeface="Posterama" panose="020B0504020200020000" pitchFamily="34" charset="0"/>
                <a:sym typeface="Arial"/>
              </a:rPr>
              <a:t>sea</a:t>
            </a:r>
            <a:r>
              <a:rPr lang="fr-FR" sz="29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2900" b="0" i="0" u="none" strike="noStrike" cap="none" dirty="0" err="1">
                <a:solidFill>
                  <a:srgbClr val="000000"/>
                </a:solidFill>
                <a:latin typeface="Posterama" panose="020B0504020200020000" pitchFamily="34" charset="0"/>
                <a:cs typeface="Posterama" panose="020B0504020200020000" pitchFamily="34" charset="0"/>
                <a:sym typeface="Arial"/>
              </a:rPr>
              <a:t>levels</a:t>
            </a:r>
            <a:r>
              <a:rPr lang="fr-FR" sz="2900" b="0" i="0" u="none" strike="noStrike" cap="none" dirty="0">
                <a:solidFill>
                  <a:srgbClr val="000000"/>
                </a:solidFill>
                <a:latin typeface="Posterama" panose="020B0504020200020000" pitchFamily="34" charset="0"/>
                <a:cs typeface="Posterama" panose="020B0504020200020000" pitchFamily="34" charset="0"/>
                <a:sym typeface="Arial"/>
              </a:rPr>
              <a:t>.</a:t>
            </a:r>
            <a:endParaRPr sz="29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573" name="Google Shape;573;p73"/>
          <p:cNvSpPr/>
          <p:nvPr/>
        </p:nvSpPr>
        <p:spPr>
          <a:xfrm>
            <a:off x="0" y="6470372"/>
            <a:ext cx="10430700" cy="3693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fr-FR" sz="1200"/>
              <a:t>S</a:t>
            </a:r>
            <a:r>
              <a:rPr lang="fr-FR" sz="1200" b="0" i="0" u="none" strike="noStrike" cap="none">
                <a:solidFill>
                  <a:srgbClr val="000000"/>
                </a:solidFill>
                <a:latin typeface="Arial"/>
                <a:ea typeface="Arial"/>
                <a:cs typeface="Arial"/>
                <a:sym typeface="Arial"/>
              </a:rPr>
              <a:t>ource: National Aeronautics and Space Administration/Goddard Institute for Space Studies (NASA/GISS)</a:t>
            </a:r>
            <a:endParaRPr sz="1500" b="0" i="0" u="none" strike="noStrike" cap="none">
              <a:solidFill>
                <a:srgbClr val="000000"/>
              </a:solidFill>
              <a:latin typeface="Arial"/>
              <a:ea typeface="Arial"/>
              <a:cs typeface="Arial"/>
              <a:sym typeface="Arial"/>
            </a:endParaRPr>
          </a:p>
        </p:txBody>
      </p:sp>
      <p:pic>
        <p:nvPicPr>
          <p:cNvPr id="574" name="Google Shape;574;p7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0800" y="2106330"/>
            <a:ext cx="4017228" cy="2478714"/>
          </a:xfrm>
          <a:prstGeom prst="rect">
            <a:avLst/>
          </a:prstGeom>
          <a:noFill/>
          <a:ln>
            <a:noFill/>
          </a:ln>
        </p:spPr>
      </p:pic>
      <p:pic>
        <p:nvPicPr>
          <p:cNvPr id="575" name="Google Shape;575;p73"/>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143771" y="2064713"/>
            <a:ext cx="4262824" cy="2589920"/>
          </a:xfrm>
          <a:prstGeom prst="rect">
            <a:avLst/>
          </a:prstGeom>
          <a:noFill/>
          <a:ln>
            <a:noFill/>
          </a:ln>
        </p:spPr>
      </p:pic>
      <p:pic>
        <p:nvPicPr>
          <p:cNvPr id="576" name="Google Shape;576;p73"/>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8178800" y="2044960"/>
            <a:ext cx="3962396" cy="2339124"/>
          </a:xfrm>
          <a:prstGeom prst="rect">
            <a:avLst/>
          </a:prstGeom>
          <a:noFill/>
          <a:ln>
            <a:noFill/>
          </a:ln>
        </p:spPr>
      </p:pic>
      <p:pic>
        <p:nvPicPr>
          <p:cNvPr id="577" name="Google Shape;577;p73"/>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10578047" y="4518875"/>
            <a:ext cx="1613952" cy="2339126"/>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p74"/>
          <p:cNvSpPr txBox="1">
            <a:spLocks noGrp="1"/>
          </p:cNvSpPr>
          <p:nvPr>
            <p:ph type="title"/>
          </p:nvPr>
        </p:nvSpPr>
        <p:spPr>
          <a:xfrm>
            <a:off x="642125" y="309400"/>
            <a:ext cx="45582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dirty="0" err="1">
                <a:latin typeface="Posterama" panose="020B0504020200020000" pitchFamily="34" charset="0"/>
                <a:cs typeface="Posterama" panose="020B0504020200020000" pitchFamily="34" charset="0"/>
              </a:rPr>
              <a:t>Defrost</a:t>
            </a:r>
            <a:r>
              <a:rPr lang="fr-FR" dirty="0">
                <a:latin typeface="Posterama" panose="020B0504020200020000" pitchFamily="34" charset="0"/>
                <a:cs typeface="Posterama" panose="020B0504020200020000" pitchFamily="34" charset="0"/>
              </a:rPr>
              <a:t> - Iceberg</a:t>
            </a:r>
            <a:endParaRPr b="1" dirty="0">
              <a:solidFill>
                <a:srgbClr val="7503A6"/>
              </a:solidFill>
              <a:latin typeface="Posterama" panose="020B0504020200020000" pitchFamily="34" charset="0"/>
              <a:cs typeface="Posterama" panose="020B0504020200020000" pitchFamily="34" charset="0"/>
              <a:sym typeface="Arial"/>
            </a:endParaRPr>
          </a:p>
        </p:txBody>
      </p:sp>
      <p:sp>
        <p:nvSpPr>
          <p:cNvPr id="583" name="Google Shape;583;p74"/>
          <p:cNvSpPr/>
          <p:nvPr/>
        </p:nvSpPr>
        <p:spPr>
          <a:xfrm>
            <a:off x="13856" y="6447104"/>
            <a:ext cx="9875100" cy="3693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fr-FR" sz="1600"/>
              <a:t>Source</a:t>
            </a:r>
            <a:r>
              <a:rPr lang="fr-FR" sz="1600" b="0" i="0" u="none" strike="noStrike" cap="none">
                <a:solidFill>
                  <a:srgbClr val="000000"/>
                </a:solidFill>
                <a:latin typeface="Arial"/>
                <a:ea typeface="Arial"/>
                <a:cs typeface="Arial"/>
                <a:sym typeface="Arial"/>
              </a:rPr>
              <a:t>: National Aeronautics and Space Administration/Goddard Institute for Space Studies (NASA/GISS)</a:t>
            </a:r>
            <a:endParaRPr sz="1900" b="0" i="0" u="none" strike="noStrike" cap="none">
              <a:solidFill>
                <a:srgbClr val="000000"/>
              </a:solidFill>
              <a:latin typeface="Arial"/>
              <a:ea typeface="Arial"/>
              <a:cs typeface="Arial"/>
              <a:sym typeface="Arial"/>
            </a:endParaRPr>
          </a:p>
        </p:txBody>
      </p:sp>
      <p:sp>
        <p:nvSpPr>
          <p:cNvPr id="584" name="Google Shape;584;p74"/>
          <p:cNvSpPr txBox="1"/>
          <p:nvPr/>
        </p:nvSpPr>
        <p:spPr>
          <a:xfrm>
            <a:off x="2351541" y="995644"/>
            <a:ext cx="8333876" cy="400039"/>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800" i="0" u="none" strike="noStrike" cap="none" dirty="0">
                <a:solidFill>
                  <a:srgbClr val="3F3F3F"/>
                </a:solidFill>
              </a:rPr>
              <a:t>Satellite images of the </a:t>
            </a:r>
            <a:r>
              <a:rPr lang="fr-FR" sz="1800" i="0" u="none" strike="noStrike" cap="none" dirty="0" err="1">
                <a:solidFill>
                  <a:srgbClr val="3F3F3F"/>
                </a:solidFill>
              </a:rPr>
              <a:t>Arctic</a:t>
            </a:r>
            <a:r>
              <a:rPr lang="fr-FR" sz="1800" i="0" u="none" strike="noStrike" cap="none" dirty="0">
                <a:solidFill>
                  <a:srgbClr val="3F3F3F"/>
                </a:solidFill>
              </a:rPr>
              <a:t> at the </a:t>
            </a:r>
            <a:r>
              <a:rPr lang="fr-FR" sz="1800" i="0" u="none" strike="noStrike" cap="none" dirty="0" err="1">
                <a:solidFill>
                  <a:srgbClr val="3F3F3F"/>
                </a:solidFill>
              </a:rPr>
              <a:t>annual</a:t>
            </a:r>
            <a:r>
              <a:rPr lang="fr-FR" sz="1800" i="0" u="none" strike="noStrike" cap="none" dirty="0">
                <a:solidFill>
                  <a:srgbClr val="3F3F3F"/>
                </a:solidFill>
              </a:rPr>
              <a:t> minimum </a:t>
            </a:r>
            <a:r>
              <a:rPr lang="fr-FR" sz="1800" i="0" u="none" strike="noStrike" cap="none" dirty="0" err="1">
                <a:solidFill>
                  <a:srgbClr val="3F3F3F"/>
                </a:solidFill>
              </a:rPr>
              <a:t>ice</a:t>
            </a:r>
            <a:r>
              <a:rPr lang="fr-FR" sz="1800" i="0" u="none" strike="noStrike" cap="none" dirty="0">
                <a:solidFill>
                  <a:srgbClr val="3F3F3F"/>
                </a:solidFill>
              </a:rPr>
              <a:t> point (</a:t>
            </a:r>
            <a:r>
              <a:rPr lang="fr-FR" sz="1800" i="0" u="none" strike="noStrike" cap="none" dirty="0" err="1">
                <a:solidFill>
                  <a:srgbClr val="3F3F3F"/>
                </a:solidFill>
              </a:rPr>
              <a:t>September</a:t>
            </a:r>
            <a:r>
              <a:rPr lang="fr-FR" sz="1800" i="0" u="none" strike="noStrike" cap="none" dirty="0">
                <a:solidFill>
                  <a:srgbClr val="3F3F3F"/>
                </a:solidFill>
              </a:rPr>
              <a:t>)</a:t>
            </a:r>
            <a:endParaRPr sz="1800" i="0" u="none" strike="noStrike" cap="none" dirty="0">
              <a:solidFill>
                <a:srgbClr val="000000"/>
              </a:solidFill>
            </a:endParaRPr>
          </a:p>
        </p:txBody>
      </p:sp>
      <p:pic>
        <p:nvPicPr>
          <p:cNvPr id="585" name="Google Shape;585;p74" descr="NASA shares time-lapse video of melting, shrinking Arctic sea ice over past three decades! - Watch"/>
          <p:cNvPicPr preferRelativeResize="0"/>
          <p:nvPr/>
        </p:nvPicPr>
        <p:blipFill rotWithShape="1">
          <a:blip r:embed="rId3">
            <a:alphaModFix/>
          </a:blip>
          <a:srcRect/>
          <a:stretch/>
        </p:blipFill>
        <p:spPr>
          <a:xfrm>
            <a:off x="1833550" y="1433625"/>
            <a:ext cx="8707475" cy="49757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9" name="CaixaDeTexto 8">
            <a:extLst>
              <a:ext uri="{FF2B5EF4-FFF2-40B4-BE49-F238E27FC236}">
                <a16:creationId xmlns:a16="http://schemas.microsoft.com/office/drawing/2014/main" id="{70A67CCD-B33F-3396-399C-12374001345E}"/>
              </a:ext>
            </a:extLst>
          </p:cNvPr>
          <p:cNvSpPr txBox="1"/>
          <p:nvPr/>
        </p:nvSpPr>
        <p:spPr>
          <a:xfrm>
            <a:off x="1794317" y="516963"/>
            <a:ext cx="21717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400" b="1" i="0" u="none" strike="noStrike" kern="0" cap="none" spc="0" normalizeH="0" baseline="0" noProof="0" dirty="0">
                <a:ln>
                  <a:noFill/>
                </a:ln>
                <a:solidFill>
                  <a:srgbClr val="7503A6"/>
                </a:solidFill>
                <a:effectLst/>
                <a:uLnTx/>
                <a:uFillTx/>
                <a:latin typeface="Posterama" panose="020B0504020200020000" pitchFamily="34" charset="0"/>
                <a:cs typeface="Posterama" panose="020B0504020200020000" pitchFamily="34" charset="0"/>
                <a:sym typeface="Arial"/>
              </a:rPr>
              <a:t>Jane Goodall</a:t>
            </a:r>
            <a:endParaRPr kumimoji="0" lang="pt-PT" sz="2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endParaRPr>
          </a:p>
        </p:txBody>
      </p:sp>
      <p:sp>
        <p:nvSpPr>
          <p:cNvPr id="11" name="CaixaDeTexto 10">
            <a:extLst>
              <a:ext uri="{FF2B5EF4-FFF2-40B4-BE49-F238E27FC236}">
                <a16:creationId xmlns:a16="http://schemas.microsoft.com/office/drawing/2014/main" id="{8CB52FA8-BB44-A34A-2438-FE9DA2601CD5}"/>
              </a:ext>
            </a:extLst>
          </p:cNvPr>
          <p:cNvSpPr txBox="1"/>
          <p:nvPr/>
        </p:nvSpPr>
        <p:spPr>
          <a:xfrm>
            <a:off x="7843587" y="438995"/>
            <a:ext cx="290206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400" b="1" i="0" u="none" strike="noStrike" kern="0" cap="none" spc="0" normalizeH="0" baseline="0" noProof="0" dirty="0">
                <a:ln>
                  <a:noFill/>
                </a:ln>
                <a:solidFill>
                  <a:srgbClr val="7503A6"/>
                </a:solidFill>
                <a:effectLst/>
                <a:uLnTx/>
                <a:uFillTx/>
                <a:latin typeface="Posterama" panose="020B0504020200020000" pitchFamily="34" charset="0"/>
                <a:cs typeface="Posterama" panose="020B0504020200020000" pitchFamily="34" charset="0"/>
                <a:sym typeface="Arial"/>
              </a:rPr>
              <a:t>Sylvia </a:t>
            </a:r>
            <a:r>
              <a:rPr kumimoji="0" lang="fr-FR" sz="2400" b="1" i="0" u="none" strike="noStrike" kern="0" cap="none" spc="0" normalizeH="0" baseline="0" noProof="0" dirty="0" err="1">
                <a:ln>
                  <a:noFill/>
                </a:ln>
                <a:solidFill>
                  <a:srgbClr val="7503A6"/>
                </a:solidFill>
                <a:effectLst/>
                <a:uLnTx/>
                <a:uFillTx/>
                <a:latin typeface="Posterama" panose="020B0504020200020000" pitchFamily="34" charset="0"/>
                <a:cs typeface="Posterama" panose="020B0504020200020000" pitchFamily="34" charset="0"/>
                <a:sym typeface="Arial"/>
              </a:rPr>
              <a:t>Earle</a:t>
            </a:r>
            <a:endParaRPr kumimoji="0" lang="pt-PT" sz="2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endParaRPr>
          </a:p>
        </p:txBody>
      </p:sp>
      <p:sp>
        <p:nvSpPr>
          <p:cNvPr id="12" name="Google Shape;181;p30">
            <a:extLst>
              <a:ext uri="{FF2B5EF4-FFF2-40B4-BE49-F238E27FC236}">
                <a16:creationId xmlns:a16="http://schemas.microsoft.com/office/drawing/2014/main" id="{E2CCD8E8-467E-A612-28B4-2F826D37AC2E}"/>
              </a:ext>
            </a:extLst>
          </p:cNvPr>
          <p:cNvSpPr txBox="1"/>
          <p:nvPr/>
        </p:nvSpPr>
        <p:spPr>
          <a:xfrm>
            <a:off x="637023" y="5152540"/>
            <a:ext cx="4614246" cy="1331169"/>
          </a:xfrm>
          <a:prstGeom prst="rect">
            <a:avLst/>
          </a:prstGeom>
          <a:noFill/>
          <a:ln>
            <a:noFill/>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În</a:t>
            </a:r>
            <a:r>
              <a:rPr kumimoji="0" lang="en-US"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domeniul</a:t>
            </a:r>
            <a:r>
              <a:rPr kumimoji="0" lang="en-US"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cercetării</a:t>
            </a:r>
            <a:r>
              <a:rPr kumimoji="0" lang="en-US"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cimpanzeilor</a:t>
            </a:r>
            <a:r>
              <a:rPr kumimoji="0" lang="en-US"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Jane Goodall </a:t>
            </a:r>
            <a:r>
              <a:rPr kumimoji="0" lang="en-US"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este</a:t>
            </a:r>
            <a:r>
              <a:rPr kumimoji="0" lang="en-US"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considerată</a:t>
            </a:r>
            <a:r>
              <a:rPr kumimoji="0" lang="en-US"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un </a:t>
            </a:r>
            <a:r>
              <a:rPr kumimoji="0" lang="en-US"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deschizător</a:t>
            </a:r>
            <a:r>
              <a:rPr kumimoji="0" lang="en-US"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de </a:t>
            </a:r>
            <a:r>
              <a:rPr kumimoji="0" lang="en-US"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drumuri</a:t>
            </a:r>
            <a:r>
              <a:rPr kumimoji="0" lang="en-US"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De la </a:t>
            </a:r>
            <a:r>
              <a:rPr kumimoji="0" lang="en-US"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începutul</a:t>
            </a:r>
            <a:r>
              <a:rPr kumimoji="0" lang="en-US"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studiilor</a:t>
            </a:r>
            <a:r>
              <a:rPr kumimoji="0" lang="en-US"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sale </a:t>
            </a:r>
            <a:r>
              <a:rPr kumimoji="0" lang="en-US"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revoluționare</a:t>
            </a:r>
            <a:r>
              <a:rPr kumimoji="0" lang="en-US"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în</a:t>
            </a:r>
            <a:r>
              <a:rPr kumimoji="0" lang="en-US"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1960 </a:t>
            </a:r>
            <a:r>
              <a:rPr kumimoji="0" lang="en-US"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în</a:t>
            </a:r>
            <a:r>
              <a:rPr kumimoji="0" lang="en-US"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Africa, </a:t>
            </a:r>
            <a:r>
              <a:rPr kumimoji="0" lang="en-US"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unde</a:t>
            </a:r>
            <a:r>
              <a:rPr kumimoji="0" lang="en-US"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 </a:t>
            </a:r>
            <a:r>
              <a:rPr kumimoji="0" lang="en-US"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stabilit</a:t>
            </a:r>
            <a:r>
              <a:rPr kumimoji="0" lang="en-US"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inițiative</a:t>
            </a:r>
            <a:r>
              <a:rPr kumimoji="0" lang="en-US"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noi</a:t>
            </a:r>
            <a:r>
              <a:rPr kumimoji="0" lang="en-US"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de </a:t>
            </a:r>
            <a:r>
              <a:rPr kumimoji="0" lang="en-US"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conservare</a:t>
            </a:r>
            <a:r>
              <a:rPr kumimoji="0" lang="en-US"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și</a:t>
            </a:r>
            <a:r>
              <a:rPr kumimoji="0" lang="en-US"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dezvoltare</a:t>
            </a:r>
            <a:r>
              <a:rPr kumimoji="0" lang="en-US"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Institutul</a:t>
            </a:r>
            <a:r>
              <a:rPr kumimoji="0" lang="en-US"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Jane Goodall a </a:t>
            </a:r>
            <a:r>
              <a:rPr kumimoji="0" lang="en-US"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devenit</a:t>
            </a:r>
            <a:r>
              <a:rPr kumimoji="0" lang="en-US"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un </a:t>
            </a:r>
            <a:r>
              <a:rPr kumimoji="0" lang="en-US"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institut</a:t>
            </a:r>
            <a:r>
              <a:rPr kumimoji="0" lang="en-US"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respectat</a:t>
            </a:r>
            <a:r>
              <a:rPr kumimoji="0" lang="en-US"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pe </a:t>
            </a:r>
            <a:r>
              <a:rPr kumimoji="0" lang="en-US"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scară</a:t>
            </a:r>
            <a:r>
              <a:rPr kumimoji="0" lang="en-US"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largă</a:t>
            </a:r>
            <a:r>
              <a:rPr kumimoji="0" lang="en-US"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a:t>
            </a:r>
          </a:p>
        </p:txBody>
      </p:sp>
      <p:sp>
        <p:nvSpPr>
          <p:cNvPr id="13" name="Google Shape;181;p30">
            <a:extLst>
              <a:ext uri="{FF2B5EF4-FFF2-40B4-BE49-F238E27FC236}">
                <a16:creationId xmlns:a16="http://schemas.microsoft.com/office/drawing/2014/main" id="{036DDDBF-B675-8B97-0EBC-48E9D5F760E1}"/>
              </a:ext>
            </a:extLst>
          </p:cNvPr>
          <p:cNvSpPr txBox="1"/>
          <p:nvPr/>
        </p:nvSpPr>
        <p:spPr>
          <a:xfrm>
            <a:off x="6562667" y="4969556"/>
            <a:ext cx="4375265" cy="1331169"/>
          </a:xfrm>
          <a:prstGeom prst="rect">
            <a:avLst/>
          </a:prstGeom>
          <a:noFill/>
          <a:ln>
            <a:noFill/>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GB"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Biolog</a:t>
            </a:r>
            <a:r>
              <a:rPr kumimoji="0" lang="en-GB"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GB"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marin</a:t>
            </a:r>
            <a:r>
              <a:rPr kumimoji="0" lang="en-GB"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GB"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și</a:t>
            </a:r>
            <a:r>
              <a:rPr kumimoji="0" lang="en-GB"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GB"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oceanograf</a:t>
            </a:r>
            <a:r>
              <a:rPr kumimoji="0" lang="en-GB"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GB"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unul</a:t>
            </a:r>
            <a:r>
              <a:rPr kumimoji="0" lang="en-GB"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GB"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dintre</a:t>
            </a:r>
            <a:r>
              <a:rPr kumimoji="0" lang="en-GB"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GB"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cele</a:t>
            </a:r>
            <a:r>
              <a:rPr kumimoji="0" lang="en-GB"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GB"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mai</a:t>
            </a:r>
            <a:r>
              <a:rPr kumimoji="0" lang="en-GB"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GB"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apreciate</a:t>
            </a:r>
            <a:r>
              <a:rPr kumimoji="0" lang="en-GB"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GB"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și</a:t>
            </a:r>
            <a:r>
              <a:rPr kumimoji="0" lang="en-GB"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GB"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mai</a:t>
            </a:r>
            <a:r>
              <a:rPr kumimoji="0" lang="en-GB"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GB"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importante</a:t>
            </a:r>
            <a:r>
              <a:rPr kumimoji="0" lang="en-GB"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GB"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nume</a:t>
            </a:r>
            <a:r>
              <a:rPr kumimoji="0" lang="en-GB"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din </a:t>
            </a:r>
            <a:r>
              <a:rPr kumimoji="0" lang="en-GB"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domeniul</a:t>
            </a:r>
            <a:r>
              <a:rPr kumimoji="0" lang="en-GB"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GB"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conservării</a:t>
            </a:r>
            <a:r>
              <a:rPr kumimoji="0" lang="en-GB"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GB"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oceanelor</a:t>
            </a:r>
            <a:r>
              <a:rPr kumimoji="0" lang="en-GB"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GB"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Exploratoare</a:t>
            </a:r>
            <a:r>
              <a:rPr kumimoji="0" lang="en-GB"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GB"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pentru</a:t>
            </a:r>
            <a:r>
              <a:rPr kumimoji="0" lang="en-GB"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National Geographic Society. A </a:t>
            </a:r>
            <a:r>
              <a:rPr kumimoji="0" lang="en-GB"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susținut</a:t>
            </a:r>
            <a:r>
              <a:rPr kumimoji="0" lang="en-GB"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GB"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acest</a:t>
            </a:r>
            <a:r>
              <a:rPr kumimoji="0" lang="en-GB"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GB"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domeniu</a:t>
            </a:r>
            <a:r>
              <a:rPr kumimoji="0" lang="en-GB"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GB"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și</a:t>
            </a:r>
            <a:r>
              <a:rPr kumimoji="0" lang="en-GB"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 </a:t>
            </a:r>
            <a:r>
              <a:rPr kumimoji="0" lang="en-GB"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lansat</a:t>
            </a:r>
            <a:r>
              <a:rPr kumimoji="0" lang="en-GB"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GB"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mai</a:t>
            </a:r>
            <a:r>
              <a:rPr kumimoji="0" lang="en-GB"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GB"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multe</a:t>
            </a:r>
            <a:r>
              <a:rPr kumimoji="0" lang="en-GB"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GB"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inițiative</a:t>
            </a:r>
            <a:r>
              <a:rPr kumimoji="0" lang="en-GB"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GB"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pentru</a:t>
            </a:r>
            <a:r>
              <a:rPr kumimoji="0" lang="en-GB"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 </a:t>
            </a:r>
            <a:r>
              <a:rPr kumimoji="0" lang="en-GB"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contribui</a:t>
            </a:r>
            <a:r>
              <a:rPr kumimoji="0" lang="en-GB"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la </a:t>
            </a:r>
            <a:r>
              <a:rPr kumimoji="0" lang="en-GB"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protejarea</a:t>
            </a:r>
            <a:r>
              <a:rPr kumimoji="0" lang="en-GB"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GB"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zonelor</a:t>
            </a:r>
            <a:r>
              <a:rPr kumimoji="0" lang="en-GB"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marine.</a:t>
            </a:r>
            <a:endParaRPr kumimoji="0" lang="en-GB" sz="1400" b="0" i="0" u="none" strike="noStrike" kern="0" cap="none" spc="0" normalizeH="0" baseline="-25000" noProof="0" dirty="0">
              <a:ln>
                <a:noFill/>
              </a:ln>
              <a:solidFill>
                <a:srgbClr val="000000"/>
              </a:solidFill>
              <a:effectLst/>
              <a:uLnTx/>
              <a:uFillTx/>
              <a:latin typeface="Posterama" panose="020B0504020200020000" pitchFamily="34" charset="0"/>
              <a:cs typeface="Posterama" panose="020B0504020200020000" pitchFamily="34" charset="0"/>
              <a:sym typeface="Arial"/>
            </a:endParaRPr>
          </a:p>
        </p:txBody>
      </p:sp>
      <p:pic>
        <p:nvPicPr>
          <p:cNvPr id="3" name="Imagem 2">
            <a:extLst>
              <a:ext uri="{FF2B5EF4-FFF2-40B4-BE49-F238E27FC236}">
                <a16:creationId xmlns:a16="http://schemas.microsoft.com/office/drawing/2014/main" id="{E17CBF67-587F-E220-5297-D6C770A5013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8168" y="1039875"/>
            <a:ext cx="3396182" cy="3929681"/>
          </a:xfrm>
          <a:prstGeom prst="rect">
            <a:avLst/>
          </a:prstGeom>
        </p:spPr>
      </p:pic>
      <p:pic>
        <p:nvPicPr>
          <p:cNvPr id="8" name="Imagem 7">
            <a:extLst>
              <a:ext uri="{FF2B5EF4-FFF2-40B4-BE49-F238E27FC236}">
                <a16:creationId xmlns:a16="http://schemas.microsoft.com/office/drawing/2014/main" id="{6CAC1115-3DBE-F18D-4825-8B5B7C2965A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76937" y="936754"/>
            <a:ext cx="3340472" cy="3765876"/>
          </a:xfrm>
          <a:prstGeom prst="rect">
            <a:avLst/>
          </a:prstGeom>
        </p:spPr>
      </p:pic>
    </p:spTree>
    <p:extLst>
      <p:ext uri="{BB962C8B-B14F-4D97-AF65-F5344CB8AC3E}">
        <p14:creationId xmlns:p14="http://schemas.microsoft.com/office/powerpoint/2010/main" val="20749865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75"/>
          <p:cNvSpPr txBox="1">
            <a:spLocks noGrp="1"/>
          </p:cNvSpPr>
          <p:nvPr>
            <p:ph type="title"/>
          </p:nvPr>
        </p:nvSpPr>
        <p:spPr>
          <a:xfrm>
            <a:off x="642125" y="309400"/>
            <a:ext cx="45582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dirty="0" err="1">
                <a:latin typeface="Posterama" panose="020B0504020200020000" pitchFamily="34" charset="0"/>
                <a:cs typeface="Posterama" panose="020B0504020200020000" pitchFamily="34" charset="0"/>
              </a:rPr>
              <a:t>Sea</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level</a:t>
            </a:r>
            <a:endParaRPr b="1" dirty="0">
              <a:solidFill>
                <a:srgbClr val="7503A6"/>
              </a:solidFill>
              <a:latin typeface="Posterama" panose="020B0504020200020000" pitchFamily="34" charset="0"/>
              <a:cs typeface="Posterama" panose="020B0504020200020000" pitchFamily="34" charset="0"/>
              <a:sym typeface="Arial"/>
            </a:endParaRPr>
          </a:p>
        </p:txBody>
      </p:sp>
      <p:sp>
        <p:nvSpPr>
          <p:cNvPr id="591" name="Google Shape;591;p75"/>
          <p:cNvSpPr/>
          <p:nvPr/>
        </p:nvSpPr>
        <p:spPr>
          <a:xfrm>
            <a:off x="73895" y="6375400"/>
            <a:ext cx="10176300" cy="3693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fr-FR" sz="1600"/>
              <a:t>Source</a:t>
            </a:r>
            <a:r>
              <a:rPr lang="fr-FR" sz="1600" b="0" i="0" u="none" strike="noStrike" cap="none">
                <a:solidFill>
                  <a:srgbClr val="000000"/>
                </a:solidFill>
                <a:latin typeface="Arial"/>
                <a:ea typeface="Arial"/>
                <a:cs typeface="Arial"/>
                <a:sym typeface="Arial"/>
              </a:rPr>
              <a:t>: National Aeronautics and Space Administration/Goddard Institute for Space Studies (NASA/GISS)</a:t>
            </a:r>
            <a:endParaRPr sz="1900" b="0" i="0" u="none" strike="noStrike" cap="none">
              <a:solidFill>
                <a:srgbClr val="000000"/>
              </a:solidFill>
              <a:latin typeface="Arial"/>
              <a:ea typeface="Arial"/>
              <a:cs typeface="Arial"/>
              <a:sym typeface="Arial"/>
            </a:endParaRPr>
          </a:p>
        </p:txBody>
      </p:sp>
      <p:pic>
        <p:nvPicPr>
          <p:cNvPr id="592" name="Google Shape;592;p7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408925" y="1780490"/>
            <a:ext cx="6807200" cy="4084318"/>
          </a:xfrm>
          <a:prstGeom prst="rect">
            <a:avLst/>
          </a:prstGeom>
          <a:noFill/>
          <a:ln>
            <a:noFill/>
          </a:ln>
        </p:spPr>
      </p:pic>
      <p:sp>
        <p:nvSpPr>
          <p:cNvPr id="593" name="Google Shape;593;p75"/>
          <p:cNvSpPr/>
          <p:nvPr/>
        </p:nvSpPr>
        <p:spPr>
          <a:xfrm>
            <a:off x="796833" y="1218361"/>
            <a:ext cx="10077423" cy="533700"/>
          </a:xfrm>
          <a:prstGeom prst="rect">
            <a:avLst/>
          </a:prstGeom>
          <a:noFill/>
          <a:ln>
            <a:noFill/>
          </a:ln>
        </p:spPr>
        <p:txBody>
          <a:bodyPr spcFirstLastPara="1" wrap="square" lIns="121900" tIns="60925" rIns="121900" bIns="60925" anchor="t" anchorCtr="0">
            <a:noAutofit/>
          </a:bodyPr>
          <a:lstStyle/>
          <a:p>
            <a:pPr marL="0" marR="0" lvl="0" indent="0" algn="ctr" rtl="0">
              <a:lnSpc>
                <a:spcPct val="100000"/>
              </a:lnSpc>
              <a:spcBef>
                <a:spcPts val="0"/>
              </a:spcBef>
              <a:spcAft>
                <a:spcPts val="0"/>
              </a:spcAft>
              <a:buClr>
                <a:srgbClr val="000000"/>
              </a:buClr>
              <a:buSzPts val="2700"/>
              <a:buFont typeface="Arial"/>
              <a:buNone/>
            </a:pPr>
            <a:r>
              <a:rPr lang="fr-FR" sz="2400" b="1" i="0" u="none" strike="noStrike" cap="none" dirty="0">
                <a:solidFill>
                  <a:srgbClr val="3F3F3F"/>
                </a:solidFill>
                <a:latin typeface="Posterama" panose="020B0504020200020000" pitchFamily="34" charset="0"/>
                <a:cs typeface="Posterama" panose="020B0504020200020000" pitchFamily="34" charset="0"/>
                <a:sym typeface="Arial"/>
              </a:rPr>
              <a:t>2 </a:t>
            </a:r>
            <a:r>
              <a:rPr lang="fr-FR" sz="2400" b="1" i="0" u="none" strike="noStrike" cap="none" dirty="0" err="1">
                <a:solidFill>
                  <a:srgbClr val="3F3F3F"/>
                </a:solidFill>
                <a:latin typeface="Posterama" panose="020B0504020200020000" pitchFamily="34" charset="0"/>
                <a:cs typeface="Posterama" panose="020B0504020200020000" pitchFamily="34" charset="0"/>
                <a:sym typeface="Arial"/>
              </a:rPr>
              <a:t>factors</a:t>
            </a:r>
            <a:r>
              <a:rPr lang="fr-FR" sz="2400" b="1" i="0" u="none" strike="noStrike" cap="none" dirty="0">
                <a:solidFill>
                  <a:srgbClr val="3F3F3F"/>
                </a:solidFill>
                <a:latin typeface="Posterama" panose="020B0504020200020000" pitchFamily="34" charset="0"/>
                <a:cs typeface="Posterama" panose="020B0504020200020000" pitchFamily="34" charset="0"/>
                <a:sym typeface="Arial"/>
              </a:rPr>
              <a:t>: thermal expansion of the </a:t>
            </a:r>
            <a:r>
              <a:rPr lang="fr-FR" sz="2400" b="1" i="0" u="none" strike="noStrike" cap="none" dirty="0" err="1">
                <a:solidFill>
                  <a:srgbClr val="3F3F3F"/>
                </a:solidFill>
                <a:latin typeface="Posterama" panose="020B0504020200020000" pitchFamily="34" charset="0"/>
                <a:cs typeface="Posterama" panose="020B0504020200020000" pitchFamily="34" charset="0"/>
                <a:sym typeface="Arial"/>
              </a:rPr>
              <a:t>ocean</a:t>
            </a:r>
            <a:r>
              <a:rPr lang="fr-FR" sz="2400" b="1" i="0" u="none" strike="noStrike" cap="none" dirty="0">
                <a:solidFill>
                  <a:srgbClr val="3F3F3F"/>
                </a:solidFill>
                <a:latin typeface="Posterama" panose="020B0504020200020000" pitchFamily="34" charset="0"/>
                <a:cs typeface="Posterama" panose="020B0504020200020000" pitchFamily="34" charset="0"/>
                <a:sym typeface="Arial"/>
              </a:rPr>
              <a:t> and </a:t>
            </a:r>
            <a:r>
              <a:rPr lang="fr-FR" sz="2400" b="1" i="0" u="none" strike="noStrike" cap="none" dirty="0" err="1">
                <a:solidFill>
                  <a:srgbClr val="3F3F3F"/>
                </a:solidFill>
                <a:latin typeface="Posterama" panose="020B0504020200020000" pitchFamily="34" charset="0"/>
                <a:cs typeface="Posterama" panose="020B0504020200020000" pitchFamily="34" charset="0"/>
                <a:sym typeface="Arial"/>
              </a:rPr>
              <a:t>melting</a:t>
            </a:r>
            <a:r>
              <a:rPr lang="fr-FR" sz="2400" b="1" i="0" u="none" strike="noStrike" cap="none" dirty="0">
                <a:solidFill>
                  <a:srgbClr val="3F3F3F"/>
                </a:solidFill>
                <a:latin typeface="Posterama" panose="020B0504020200020000" pitchFamily="34" charset="0"/>
                <a:cs typeface="Posterama" panose="020B0504020200020000" pitchFamily="34" charset="0"/>
                <a:sym typeface="Arial"/>
              </a:rPr>
              <a:t> glaciers</a:t>
            </a:r>
            <a:endParaRPr sz="16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Google Shape;598;p76"/>
          <p:cNvSpPr txBox="1">
            <a:spLocks noGrp="1"/>
          </p:cNvSpPr>
          <p:nvPr>
            <p:ph type="title"/>
          </p:nvPr>
        </p:nvSpPr>
        <p:spPr>
          <a:xfrm>
            <a:off x="642125" y="309400"/>
            <a:ext cx="45582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dirty="0" err="1">
                <a:latin typeface="Posterama" panose="020B0504020200020000" pitchFamily="34" charset="0"/>
                <a:cs typeface="Posterama" panose="020B0504020200020000" pitchFamily="34" charset="0"/>
              </a:rPr>
              <a:t>Sea</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level</a:t>
            </a:r>
            <a:endParaRPr b="1" dirty="0">
              <a:solidFill>
                <a:srgbClr val="7503A6"/>
              </a:solidFill>
              <a:latin typeface="Posterama" panose="020B0504020200020000" pitchFamily="34" charset="0"/>
              <a:cs typeface="Posterama" panose="020B0504020200020000" pitchFamily="34" charset="0"/>
              <a:sym typeface="Arial"/>
            </a:endParaRPr>
          </a:p>
        </p:txBody>
      </p:sp>
      <p:pic>
        <p:nvPicPr>
          <p:cNvPr id="599" name="Google Shape;599;p76"/>
          <p:cNvPicPr preferRelativeResize="0"/>
          <p:nvPr/>
        </p:nvPicPr>
        <p:blipFill rotWithShape="1">
          <a:blip r:embed="rId3">
            <a:alphaModFix/>
          </a:blip>
          <a:srcRect/>
          <a:stretch/>
        </p:blipFill>
        <p:spPr>
          <a:xfrm>
            <a:off x="1833419" y="1219280"/>
            <a:ext cx="9190348" cy="5494817"/>
          </a:xfrm>
          <a:prstGeom prst="rect">
            <a:avLst/>
          </a:prstGeom>
          <a:noFill/>
          <a:ln>
            <a:noFill/>
          </a:ln>
        </p:spPr>
      </p:pic>
      <p:sp>
        <p:nvSpPr>
          <p:cNvPr id="600" name="Google Shape;600;p76"/>
          <p:cNvSpPr/>
          <p:nvPr/>
        </p:nvSpPr>
        <p:spPr>
          <a:xfrm>
            <a:off x="1524000" y="720805"/>
            <a:ext cx="9313200" cy="533700"/>
          </a:xfrm>
          <a:prstGeom prst="rect">
            <a:avLst/>
          </a:prstGeom>
          <a:noFill/>
          <a:ln>
            <a:noFill/>
          </a:ln>
        </p:spPr>
        <p:txBody>
          <a:bodyPr spcFirstLastPara="1" wrap="square" lIns="121900" tIns="60925" rIns="121900" bIns="60925" anchor="t" anchorCtr="0">
            <a:noAutofit/>
          </a:bodyPr>
          <a:lstStyle/>
          <a:p>
            <a:pPr marL="0" marR="0" lvl="0" indent="0" algn="ctr" rtl="0">
              <a:lnSpc>
                <a:spcPct val="100000"/>
              </a:lnSpc>
              <a:spcBef>
                <a:spcPts val="0"/>
              </a:spcBef>
              <a:spcAft>
                <a:spcPts val="0"/>
              </a:spcAft>
              <a:buClr>
                <a:srgbClr val="000000"/>
              </a:buClr>
              <a:buSzPts val="2700"/>
              <a:buFont typeface="Arial"/>
              <a:buNone/>
            </a:pPr>
            <a:r>
              <a:rPr lang="fr-FR" sz="2700" b="1" i="0" u="none" strike="noStrike" cap="none">
                <a:solidFill>
                  <a:srgbClr val="3F3F3F"/>
                </a:solidFill>
                <a:latin typeface="Century Gothic"/>
                <a:ea typeface="Century Gothic"/>
                <a:cs typeface="Century Gothic"/>
                <a:sym typeface="Century Gothic"/>
              </a:rPr>
              <a:t>NASA coastal zone simulator</a:t>
            </a:r>
            <a:endParaRPr sz="2700" b="1" i="0" u="none" strike="noStrike" cap="none">
              <a:solidFill>
                <a:srgbClr val="3F3F3F"/>
              </a:solidFill>
              <a:latin typeface="Century Gothic"/>
              <a:ea typeface="Century Gothic"/>
              <a:cs typeface="Century Gothic"/>
              <a:sym typeface="Century Gothic"/>
            </a:endParaRPr>
          </a:p>
        </p:txBody>
      </p:sp>
      <p:sp>
        <p:nvSpPr>
          <p:cNvPr id="601" name="Google Shape;601;p76"/>
          <p:cNvSpPr/>
          <p:nvPr/>
        </p:nvSpPr>
        <p:spPr>
          <a:xfrm>
            <a:off x="-13850" y="6515575"/>
            <a:ext cx="10092900" cy="3693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fr-FR" sz="1600"/>
              <a:t>Source</a:t>
            </a:r>
            <a:r>
              <a:rPr lang="fr-FR" sz="1600" b="0" i="0" u="none" strike="noStrike" cap="none">
                <a:solidFill>
                  <a:srgbClr val="000000"/>
                </a:solidFill>
                <a:latin typeface="Arial"/>
                <a:ea typeface="Arial"/>
                <a:cs typeface="Arial"/>
                <a:sym typeface="Arial"/>
              </a:rPr>
              <a:t>: National Aeronautics and Space Administration/Goddard Institute for Space Studies (NASA/GISS)</a:t>
            </a:r>
            <a:endParaRPr sz="1900" b="0" i="0" u="none" strike="noStrike" cap="non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pic>
        <p:nvPicPr>
          <p:cNvPr id="607" name="Google Shape;607;p77" descr="Tuvalu: Visiting one of the world&amp;#39;s tiniest countries"/>
          <p:cNvPicPr preferRelativeResize="0"/>
          <p:nvPr/>
        </p:nvPicPr>
        <p:blipFill rotWithShape="1">
          <a:blip r:embed="rId3">
            <a:alphaModFix/>
          </a:blip>
          <a:srcRect/>
          <a:stretch/>
        </p:blipFill>
        <p:spPr>
          <a:xfrm>
            <a:off x="0" y="0"/>
            <a:ext cx="12192001" cy="6858000"/>
          </a:xfrm>
          <a:prstGeom prst="rect">
            <a:avLst/>
          </a:prstGeom>
          <a:noFill/>
          <a:ln>
            <a:noFill/>
          </a:ln>
        </p:spPr>
      </p:pic>
      <p:sp>
        <p:nvSpPr>
          <p:cNvPr id="608" name="Google Shape;608;p77"/>
          <p:cNvSpPr txBox="1"/>
          <p:nvPr/>
        </p:nvSpPr>
        <p:spPr>
          <a:xfrm>
            <a:off x="507999" y="236379"/>
            <a:ext cx="9406710" cy="415428"/>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900" b="0" i="0" u="none" strike="noStrike" cap="none" dirty="0">
                <a:solidFill>
                  <a:srgbClr val="000000"/>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sym typeface="Arial"/>
              </a:rPr>
              <a:t>Tuvalu Island faces the </a:t>
            </a:r>
            <a:r>
              <a:rPr lang="fr-FR" sz="1900" b="0" i="0" u="none" strike="noStrike" cap="none" dirty="0" err="1">
                <a:solidFill>
                  <a:srgbClr val="000000"/>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sym typeface="Arial"/>
              </a:rPr>
              <a:t>risk</a:t>
            </a:r>
            <a:r>
              <a:rPr lang="fr-FR" sz="1900" b="0" i="0" u="none" strike="noStrike" cap="none" dirty="0">
                <a:solidFill>
                  <a:srgbClr val="000000"/>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sym typeface="Arial"/>
              </a:rPr>
              <a:t> of </a:t>
            </a:r>
            <a:r>
              <a:rPr lang="fr-FR" sz="1900" b="0" i="0" u="none" strike="noStrike" cap="none" dirty="0" err="1">
                <a:solidFill>
                  <a:srgbClr val="000000"/>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sym typeface="Arial"/>
              </a:rPr>
              <a:t>completely</a:t>
            </a:r>
            <a:r>
              <a:rPr lang="fr-FR" sz="1900" b="0" i="0" u="none" strike="noStrike" cap="none" dirty="0">
                <a:solidFill>
                  <a:srgbClr val="000000"/>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sym typeface="Arial"/>
              </a:rPr>
              <a:t> </a:t>
            </a:r>
            <a:r>
              <a:rPr lang="fr-FR" sz="1900" b="0" i="0" u="none" strike="noStrike" cap="none" dirty="0" err="1">
                <a:solidFill>
                  <a:srgbClr val="000000"/>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sym typeface="Arial"/>
              </a:rPr>
              <a:t>disappearing</a:t>
            </a:r>
            <a:r>
              <a:rPr lang="fr-FR" sz="1900" b="0" i="0" u="none" strike="noStrike" cap="none" dirty="0">
                <a:solidFill>
                  <a:srgbClr val="000000"/>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sym typeface="Arial"/>
              </a:rPr>
              <a:t> due to </a:t>
            </a:r>
            <a:r>
              <a:rPr lang="fr-FR" sz="1900" b="0" i="0" u="none" strike="noStrike" cap="none" dirty="0" err="1">
                <a:solidFill>
                  <a:srgbClr val="000000"/>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sym typeface="Arial"/>
              </a:rPr>
              <a:t>sea</a:t>
            </a:r>
            <a:r>
              <a:rPr lang="fr-FR" sz="1900" b="0" i="0" u="none" strike="noStrike" cap="none" dirty="0">
                <a:solidFill>
                  <a:srgbClr val="000000"/>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sym typeface="Arial"/>
              </a:rPr>
              <a:t> </a:t>
            </a:r>
            <a:r>
              <a:rPr lang="fr-FR" sz="1900" b="0" i="0" u="none" strike="noStrike" cap="none" dirty="0" err="1">
                <a:solidFill>
                  <a:srgbClr val="000000"/>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sym typeface="Arial"/>
              </a:rPr>
              <a:t>level</a:t>
            </a:r>
            <a:r>
              <a:rPr lang="fr-FR" sz="1900" b="0" i="0" u="none" strike="noStrike" cap="none" dirty="0">
                <a:solidFill>
                  <a:srgbClr val="000000"/>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sym typeface="Arial"/>
              </a:rPr>
              <a:t> </a:t>
            </a:r>
            <a:r>
              <a:rPr lang="fr-FR" sz="1900" b="0" i="0" u="none" strike="noStrike" cap="none" dirty="0" err="1">
                <a:solidFill>
                  <a:srgbClr val="000000"/>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sym typeface="Arial"/>
              </a:rPr>
              <a:t>rise</a:t>
            </a:r>
            <a:endParaRPr sz="1900" b="0" i="0" u="none" strike="noStrike" cap="none" dirty="0">
              <a:solidFill>
                <a:srgbClr val="000000"/>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Google Shape;613;p78"/>
          <p:cNvSpPr txBox="1">
            <a:spLocks noGrp="1"/>
          </p:cNvSpPr>
          <p:nvPr>
            <p:ph type="title"/>
          </p:nvPr>
        </p:nvSpPr>
        <p:spPr>
          <a:xfrm>
            <a:off x="642125" y="309400"/>
            <a:ext cx="56445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err="1">
                <a:latin typeface="Posterama" panose="020B0504020200020000" pitchFamily="34" charset="0"/>
                <a:cs typeface="Posterama" panose="020B0504020200020000" pitchFamily="34" charset="0"/>
              </a:rPr>
              <a:t>Ocean</a:t>
            </a:r>
            <a:r>
              <a:rPr lang="fr-FR" sz="4009" dirty="0">
                <a:latin typeface="Posterama" panose="020B0504020200020000" pitchFamily="34" charset="0"/>
                <a:cs typeface="Posterama" panose="020B0504020200020000" pitchFamily="34" charset="0"/>
              </a:rPr>
              <a:t> acidification</a:t>
            </a:r>
            <a:endParaRPr sz="4009" b="1" dirty="0">
              <a:solidFill>
                <a:srgbClr val="7503A6"/>
              </a:solidFill>
              <a:latin typeface="Posterama" panose="020B0504020200020000" pitchFamily="34" charset="0"/>
              <a:cs typeface="Posterama" panose="020B0504020200020000" pitchFamily="34" charset="0"/>
              <a:sym typeface="Arial"/>
            </a:endParaRPr>
          </a:p>
        </p:txBody>
      </p:sp>
      <p:pic>
        <p:nvPicPr>
          <p:cNvPr id="614" name="Google Shape;614;p78" descr="C:\Users\Rui\Desktop\ZERO\apresentações escolas\Impacto Antrópico Oceanos\ph-vs-shells_med.jpeg"/>
          <p:cNvPicPr preferRelativeResize="0"/>
          <p:nvPr/>
        </p:nvPicPr>
        <p:blipFill rotWithShape="1">
          <a:blip r:embed="rId3">
            <a:alphaModFix/>
          </a:blip>
          <a:srcRect/>
          <a:stretch/>
        </p:blipFill>
        <p:spPr>
          <a:xfrm>
            <a:off x="495275" y="1272725"/>
            <a:ext cx="10036849" cy="52356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p79"/>
          <p:cNvSpPr txBox="1">
            <a:spLocks noGrp="1"/>
          </p:cNvSpPr>
          <p:nvPr>
            <p:ph type="title"/>
          </p:nvPr>
        </p:nvSpPr>
        <p:spPr>
          <a:xfrm>
            <a:off x="642125" y="309400"/>
            <a:ext cx="64488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dirty="0" err="1">
                <a:latin typeface="Posterama" panose="020B0504020200020000" pitchFamily="34" charset="0"/>
                <a:cs typeface="Posterama" panose="020B0504020200020000" pitchFamily="34" charset="0"/>
              </a:rPr>
              <a:t>Effects</a:t>
            </a:r>
            <a:r>
              <a:rPr lang="fr-FR" dirty="0">
                <a:latin typeface="Posterama" panose="020B0504020200020000" pitchFamily="34" charset="0"/>
                <a:cs typeface="Posterama" panose="020B0504020200020000" pitchFamily="34" charset="0"/>
              </a:rPr>
              <a:t> on </a:t>
            </a:r>
            <a:r>
              <a:rPr lang="fr-FR" dirty="0" err="1">
                <a:latin typeface="Posterama" panose="020B0504020200020000" pitchFamily="34" charset="0"/>
                <a:cs typeface="Posterama" panose="020B0504020200020000" pitchFamily="34" charset="0"/>
              </a:rPr>
              <a:t>ecosystems</a:t>
            </a:r>
            <a:endParaRPr b="1" dirty="0">
              <a:solidFill>
                <a:srgbClr val="7503A6"/>
              </a:solidFill>
              <a:latin typeface="Posterama" panose="020B0504020200020000" pitchFamily="34" charset="0"/>
              <a:cs typeface="Posterama" panose="020B0504020200020000" pitchFamily="34" charset="0"/>
              <a:sym typeface="Arial"/>
            </a:endParaRPr>
          </a:p>
        </p:txBody>
      </p:sp>
      <p:sp>
        <p:nvSpPr>
          <p:cNvPr id="620" name="Google Shape;620;p79"/>
          <p:cNvSpPr/>
          <p:nvPr/>
        </p:nvSpPr>
        <p:spPr>
          <a:xfrm>
            <a:off x="299225" y="4567204"/>
            <a:ext cx="3652500" cy="16041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700"/>
              <a:buFont typeface="Arial"/>
              <a:buNone/>
            </a:pPr>
            <a:r>
              <a:rPr lang="fr-FR" sz="2400" b="0" i="0" u="none" strike="noStrike" cap="none" dirty="0">
                <a:solidFill>
                  <a:srgbClr val="000000"/>
                </a:solidFill>
                <a:latin typeface="Posterama" panose="020B0504020200020000" pitchFamily="34" charset="0"/>
                <a:cs typeface="Posterama" panose="020B0504020200020000" pitchFamily="34" charset="0"/>
                <a:sym typeface="Arial"/>
              </a:rPr>
              <a:t>In 2016, </a:t>
            </a:r>
            <a:r>
              <a:rPr lang="fr-FR" sz="2400" b="0" i="0" u="none" strike="noStrike" cap="none" dirty="0" err="1">
                <a:solidFill>
                  <a:srgbClr val="000000"/>
                </a:solidFill>
                <a:latin typeface="Posterama" panose="020B0504020200020000" pitchFamily="34" charset="0"/>
                <a:cs typeface="Posterama" panose="020B0504020200020000" pitchFamily="34" charset="0"/>
                <a:sym typeface="Arial"/>
              </a:rPr>
              <a:t>during</a:t>
            </a:r>
            <a:r>
              <a:rPr lang="fr-FR" sz="2400" b="0" i="0" u="none" strike="noStrike" cap="none" dirty="0">
                <a:solidFill>
                  <a:srgbClr val="000000"/>
                </a:solidFill>
                <a:latin typeface="Posterama" panose="020B0504020200020000" pitchFamily="34" charset="0"/>
                <a:cs typeface="Posterama" panose="020B0504020200020000" pitchFamily="34" charset="0"/>
                <a:sym typeface="Arial"/>
              </a:rPr>
              <a:t> the 4th </a:t>
            </a:r>
            <a:r>
              <a:rPr lang="fr-FR" sz="2400" b="0" i="0" u="none" strike="noStrike" cap="none" dirty="0" err="1">
                <a:solidFill>
                  <a:srgbClr val="000000"/>
                </a:solidFill>
                <a:latin typeface="Posterama" panose="020B0504020200020000" pitchFamily="34" charset="0"/>
                <a:cs typeface="Posterama" panose="020B0504020200020000" pitchFamily="34" charset="0"/>
                <a:sym typeface="Arial"/>
              </a:rPr>
              <a:t>episode</a:t>
            </a:r>
            <a:r>
              <a:rPr lang="fr-FR" sz="2400" b="0" i="0" u="none" strike="noStrike" cap="none" dirty="0">
                <a:solidFill>
                  <a:srgbClr val="000000"/>
                </a:solidFill>
                <a:latin typeface="Posterama" panose="020B0504020200020000" pitchFamily="34" charset="0"/>
                <a:cs typeface="Posterama" panose="020B0504020200020000" pitchFamily="34" charset="0"/>
                <a:sym typeface="Arial"/>
              </a:rPr>
              <a:t> of mass </a:t>
            </a:r>
            <a:r>
              <a:rPr lang="fr-FR" sz="2400" b="0" i="0" u="none" strike="noStrike" cap="none" dirty="0" err="1">
                <a:solidFill>
                  <a:srgbClr val="000000"/>
                </a:solidFill>
                <a:latin typeface="Posterama" panose="020B0504020200020000" pitchFamily="34" charset="0"/>
                <a:cs typeface="Posterama" panose="020B0504020200020000" pitchFamily="34" charset="0"/>
                <a:sym typeface="Arial"/>
              </a:rPr>
              <a:t>bleaching</a:t>
            </a:r>
            <a:r>
              <a:rPr lang="fr-FR" sz="24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2400" b="0" i="0" u="sng" strike="noStrike" cap="none" dirty="0">
                <a:solidFill>
                  <a:srgbClr val="000000"/>
                </a:solidFill>
                <a:latin typeface="Posterama" panose="020B0504020200020000" pitchFamily="34" charset="0"/>
                <a:cs typeface="Posterama" panose="020B0504020200020000" pitchFamily="34" charset="0"/>
                <a:sym typeface="Arial"/>
              </a:rPr>
              <a:t>50% of the large </a:t>
            </a:r>
            <a:r>
              <a:rPr lang="fr-FR" sz="2400" b="0" i="0" u="sng" strike="noStrike" cap="none" dirty="0" err="1">
                <a:solidFill>
                  <a:srgbClr val="000000"/>
                </a:solidFill>
                <a:latin typeface="Posterama" panose="020B0504020200020000" pitchFamily="34" charset="0"/>
                <a:cs typeface="Posterama" panose="020B0504020200020000" pitchFamily="34" charset="0"/>
                <a:sym typeface="Arial"/>
              </a:rPr>
              <a:t>barrier</a:t>
            </a:r>
            <a:r>
              <a:rPr lang="fr-FR" sz="2400" b="0" i="0" u="sng" strike="noStrike" cap="none" dirty="0">
                <a:solidFill>
                  <a:srgbClr val="000000"/>
                </a:solidFill>
                <a:latin typeface="Posterama" panose="020B0504020200020000" pitchFamily="34" charset="0"/>
                <a:cs typeface="Posterama" panose="020B0504020200020000" pitchFamily="34" charset="0"/>
                <a:sym typeface="Arial"/>
              </a:rPr>
              <a:t> </a:t>
            </a:r>
            <a:r>
              <a:rPr lang="fr-FR" sz="2400" b="0" i="0" u="sng" strike="noStrike" cap="none" dirty="0" err="1">
                <a:solidFill>
                  <a:srgbClr val="000000"/>
                </a:solidFill>
                <a:latin typeface="Posterama" panose="020B0504020200020000" pitchFamily="34" charset="0"/>
                <a:cs typeface="Posterama" panose="020B0504020200020000" pitchFamily="34" charset="0"/>
                <a:sym typeface="Arial"/>
              </a:rPr>
              <a:t>coral</a:t>
            </a:r>
            <a:r>
              <a:rPr lang="fr-FR" sz="2400" b="0" i="0" u="sng" strike="noStrike" cap="none" dirty="0">
                <a:solidFill>
                  <a:srgbClr val="000000"/>
                </a:solidFill>
                <a:latin typeface="Posterama" panose="020B0504020200020000" pitchFamily="34" charset="0"/>
                <a:cs typeface="Posterama" panose="020B0504020200020000" pitchFamily="34" charset="0"/>
                <a:sym typeface="Arial"/>
              </a:rPr>
              <a:t> </a:t>
            </a:r>
            <a:r>
              <a:rPr lang="fr-FR" sz="2400" b="0" i="0" u="sng" strike="noStrike" cap="none" dirty="0" err="1">
                <a:solidFill>
                  <a:srgbClr val="000000"/>
                </a:solidFill>
                <a:latin typeface="Posterama" panose="020B0504020200020000" pitchFamily="34" charset="0"/>
                <a:cs typeface="Posterama" panose="020B0504020200020000" pitchFamily="34" charset="0"/>
                <a:sym typeface="Arial"/>
              </a:rPr>
              <a:t>died</a:t>
            </a:r>
            <a:r>
              <a:rPr lang="fr-FR" sz="2400" b="0" i="0" u="sng" strike="noStrike" cap="none" dirty="0">
                <a:solidFill>
                  <a:srgbClr val="000000"/>
                </a:solidFill>
                <a:latin typeface="Posterama" panose="020B0504020200020000" pitchFamily="34" charset="0"/>
                <a:cs typeface="Posterama" panose="020B0504020200020000" pitchFamily="34" charset="0"/>
                <a:sym typeface="Arial"/>
              </a:rPr>
              <a:t>.</a:t>
            </a:r>
            <a:endParaRPr sz="24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pic>
        <p:nvPicPr>
          <p:cNvPr id="621" name="Google Shape;621;p79" descr="Imagem relacionada"/>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052879" y="3160087"/>
            <a:ext cx="7683872" cy="3526037"/>
          </a:xfrm>
          <a:prstGeom prst="rect">
            <a:avLst/>
          </a:prstGeom>
          <a:noFill/>
          <a:ln>
            <a:noFill/>
          </a:ln>
        </p:spPr>
      </p:pic>
      <p:sp>
        <p:nvSpPr>
          <p:cNvPr id="622" name="Google Shape;622;p79"/>
          <p:cNvSpPr txBox="1"/>
          <p:nvPr/>
        </p:nvSpPr>
        <p:spPr>
          <a:xfrm>
            <a:off x="5097006" y="1506726"/>
            <a:ext cx="5595600" cy="12312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fr-FR" sz="2400" b="0" i="0" u="none" strike="noStrike" cap="none" dirty="0">
                <a:solidFill>
                  <a:srgbClr val="000000"/>
                </a:solidFill>
                <a:latin typeface="Posterama" panose="020B0504020200020000" pitchFamily="34" charset="0"/>
                <a:cs typeface="Posterama" panose="020B0504020200020000" pitchFamily="34" charset="0"/>
                <a:sym typeface="Arial"/>
              </a:rPr>
              <a:t>Coral </a:t>
            </a:r>
            <a:r>
              <a:rPr lang="fr-FR" sz="2400" b="0" i="0" u="none" strike="noStrike" cap="none" dirty="0" err="1">
                <a:solidFill>
                  <a:srgbClr val="000000"/>
                </a:solidFill>
                <a:latin typeface="Posterama" panose="020B0504020200020000" pitchFamily="34" charset="0"/>
                <a:cs typeface="Posterama" panose="020B0504020200020000" pitchFamily="34" charset="0"/>
                <a:sym typeface="Arial"/>
              </a:rPr>
              <a:t>reefs</a:t>
            </a:r>
            <a:r>
              <a:rPr lang="fr-FR" sz="2400" b="0" i="0" u="none" strike="noStrike" cap="none" dirty="0">
                <a:solidFill>
                  <a:srgbClr val="000000"/>
                </a:solidFill>
                <a:latin typeface="Posterama" panose="020B0504020200020000" pitchFamily="34" charset="0"/>
                <a:cs typeface="Posterama" panose="020B0504020200020000" pitchFamily="34" charset="0"/>
                <a:sym typeface="Arial"/>
              </a:rPr>
              <a:t> are home to about 25% of marine life, the </a:t>
            </a:r>
            <a:r>
              <a:rPr lang="fr-FR" sz="2400" b="0" i="0" u="none" strike="noStrike" cap="none" dirty="0" err="1">
                <a:solidFill>
                  <a:srgbClr val="000000"/>
                </a:solidFill>
                <a:latin typeface="Posterama" panose="020B0504020200020000" pitchFamily="34" charset="0"/>
                <a:cs typeface="Posterama" panose="020B0504020200020000" pitchFamily="34" charset="0"/>
                <a:sym typeface="Arial"/>
              </a:rPr>
              <a:t>terrestrial</a:t>
            </a:r>
            <a:r>
              <a:rPr lang="fr-FR" sz="24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2400" b="0" i="0" u="none" strike="noStrike" cap="none" dirty="0" err="1">
                <a:solidFill>
                  <a:srgbClr val="000000"/>
                </a:solidFill>
                <a:latin typeface="Posterama" panose="020B0504020200020000" pitchFamily="34" charset="0"/>
                <a:cs typeface="Posterama" panose="020B0504020200020000" pitchFamily="34" charset="0"/>
                <a:sym typeface="Arial"/>
              </a:rPr>
              <a:t>equivalent</a:t>
            </a:r>
            <a:r>
              <a:rPr lang="fr-FR" sz="2400" b="0" i="0" u="none" strike="noStrike" cap="none" dirty="0">
                <a:solidFill>
                  <a:srgbClr val="000000"/>
                </a:solidFill>
                <a:latin typeface="Posterama" panose="020B0504020200020000" pitchFamily="34" charset="0"/>
                <a:cs typeface="Posterama" panose="020B0504020200020000" pitchFamily="34" charset="0"/>
                <a:sym typeface="Arial"/>
              </a:rPr>
              <a:t> of </a:t>
            </a:r>
            <a:r>
              <a:rPr lang="fr-FR" sz="2400" b="0" i="0" u="none" strike="noStrike" cap="none" dirty="0" err="1">
                <a:solidFill>
                  <a:srgbClr val="000000"/>
                </a:solidFill>
                <a:latin typeface="Posterama" panose="020B0504020200020000" pitchFamily="34" charset="0"/>
                <a:cs typeface="Posterama" panose="020B0504020200020000" pitchFamily="34" charset="0"/>
                <a:sym typeface="Arial"/>
              </a:rPr>
              <a:t>rainforests</a:t>
            </a:r>
            <a:r>
              <a:rPr lang="fr-FR" sz="2400" b="0" i="0" u="none" strike="noStrike" cap="none" dirty="0">
                <a:solidFill>
                  <a:srgbClr val="000000"/>
                </a:solidFill>
                <a:latin typeface="Posterama" panose="020B0504020200020000" pitchFamily="34" charset="0"/>
                <a:cs typeface="Posterama" panose="020B0504020200020000" pitchFamily="34" charset="0"/>
                <a:sym typeface="Arial"/>
              </a:rPr>
              <a:t>!</a:t>
            </a:r>
            <a:endParaRPr sz="24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pic>
        <p:nvPicPr>
          <p:cNvPr id="623" name="Google Shape;623;p79" descr="Resultado de imagem para coral reef healthy"/>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48679" y="1372399"/>
            <a:ext cx="3791366" cy="2706157"/>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p80"/>
          <p:cNvSpPr txBox="1">
            <a:spLocks noGrp="1"/>
          </p:cNvSpPr>
          <p:nvPr>
            <p:ph type="title"/>
          </p:nvPr>
        </p:nvSpPr>
        <p:spPr>
          <a:xfrm>
            <a:off x="367600" y="309400"/>
            <a:ext cx="65220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err="1">
                <a:latin typeface="Posterama" panose="020B0504020200020000" pitchFamily="34" charset="0"/>
                <a:cs typeface="Posterama" panose="020B0504020200020000" pitchFamily="34" charset="0"/>
              </a:rPr>
              <a:t>Effects</a:t>
            </a:r>
            <a:r>
              <a:rPr lang="fr-FR" sz="4009" dirty="0">
                <a:latin typeface="Posterama" panose="020B0504020200020000" pitchFamily="34" charset="0"/>
                <a:cs typeface="Posterama" panose="020B0504020200020000" pitchFamily="34" charset="0"/>
              </a:rPr>
              <a:t> on </a:t>
            </a:r>
            <a:r>
              <a:rPr lang="fr-FR" sz="4009" dirty="0" err="1">
                <a:latin typeface="Posterama" panose="020B0504020200020000" pitchFamily="34" charset="0"/>
                <a:cs typeface="Posterama" panose="020B0504020200020000" pitchFamily="34" charset="0"/>
              </a:rPr>
              <a:t>human</a:t>
            </a:r>
            <a:r>
              <a:rPr lang="fr-FR" sz="4009" dirty="0">
                <a:latin typeface="Posterama" panose="020B0504020200020000" pitchFamily="34" charset="0"/>
                <a:cs typeface="Posterama" panose="020B0504020200020000" pitchFamily="34" charset="0"/>
              </a:rPr>
              <a:t> </a:t>
            </a:r>
            <a:r>
              <a:rPr lang="fr-FR" sz="4009" dirty="0" err="1">
                <a:latin typeface="Posterama" panose="020B0504020200020000" pitchFamily="34" charset="0"/>
                <a:cs typeface="Posterama" panose="020B0504020200020000" pitchFamily="34" charset="0"/>
              </a:rPr>
              <a:t>health</a:t>
            </a:r>
            <a:endParaRPr sz="4009" b="1" dirty="0">
              <a:solidFill>
                <a:srgbClr val="7503A6"/>
              </a:solidFill>
              <a:latin typeface="Posterama" panose="020B0504020200020000" pitchFamily="34" charset="0"/>
              <a:cs typeface="Posterama" panose="020B0504020200020000" pitchFamily="34" charset="0"/>
              <a:sym typeface="Arial"/>
            </a:endParaRPr>
          </a:p>
        </p:txBody>
      </p:sp>
      <p:pic>
        <p:nvPicPr>
          <p:cNvPr id="629" name="Google Shape;629;p80" descr="Imagem relacionada"/>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79910" y="1222348"/>
            <a:ext cx="9571590" cy="4915920"/>
          </a:xfrm>
          <a:prstGeom prst="rect">
            <a:avLst/>
          </a:prstGeom>
          <a:noFill/>
          <a:ln>
            <a:noFill/>
          </a:ln>
        </p:spPr>
      </p:pic>
      <p:sp>
        <p:nvSpPr>
          <p:cNvPr id="630" name="Google Shape;630;p80"/>
          <p:cNvSpPr/>
          <p:nvPr/>
        </p:nvSpPr>
        <p:spPr>
          <a:xfrm>
            <a:off x="2856537" y="6138273"/>
            <a:ext cx="6945900" cy="4533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700"/>
              <a:buFont typeface="Arial"/>
              <a:buNone/>
            </a:pPr>
            <a:r>
              <a:rPr lang="fr-FR" sz="2600" i="0" u="none" strike="noStrike" cap="none">
                <a:solidFill>
                  <a:srgbClr val="7503A6"/>
                </a:solidFill>
              </a:rPr>
              <a:t>Climate Change and Malaria</a:t>
            </a:r>
            <a:endParaRPr sz="2600" i="0" u="none" strike="noStrike" cap="none">
              <a:solidFill>
                <a:srgbClr val="7503A6"/>
              </a:solidFill>
            </a:endParaRPr>
          </a:p>
        </p:txBody>
      </p:sp>
      <p:grpSp>
        <p:nvGrpSpPr>
          <p:cNvPr id="631" name="Google Shape;631;p80"/>
          <p:cNvGrpSpPr/>
          <p:nvPr/>
        </p:nvGrpSpPr>
        <p:grpSpPr>
          <a:xfrm>
            <a:off x="879916" y="3785083"/>
            <a:ext cx="1679910" cy="2353448"/>
            <a:chOff x="881950" y="3752023"/>
            <a:chExt cx="1779000" cy="2078100"/>
          </a:xfrm>
        </p:grpSpPr>
        <p:sp>
          <p:nvSpPr>
            <p:cNvPr id="632" name="Google Shape;632;p80"/>
            <p:cNvSpPr/>
            <p:nvPr/>
          </p:nvSpPr>
          <p:spPr>
            <a:xfrm>
              <a:off x="881950" y="3752023"/>
              <a:ext cx="1779000" cy="2078100"/>
            </a:xfrm>
            <a:prstGeom prst="rect">
              <a:avLst/>
            </a:prstGeom>
            <a:solidFill>
              <a:schemeClr val="lt1"/>
            </a:solidFill>
            <a:ln w="15875" cap="flat" cmpd="sng">
              <a:solidFill>
                <a:schemeClr val="accent1"/>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sp>
          <p:nvSpPr>
            <p:cNvPr id="633" name="Google Shape;633;p80"/>
            <p:cNvSpPr txBox="1"/>
            <p:nvPr/>
          </p:nvSpPr>
          <p:spPr>
            <a:xfrm>
              <a:off x="976119" y="3944149"/>
              <a:ext cx="1592400" cy="7611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600" b="0" i="0" u="none" strike="noStrike" cap="none">
                  <a:solidFill>
                    <a:srgbClr val="000000"/>
                  </a:solidFill>
                  <a:latin typeface="Arial"/>
                  <a:ea typeface="Arial"/>
                  <a:cs typeface="Arial"/>
                  <a:sym typeface="Arial"/>
                </a:rPr>
                <a:t>Distribution of the Malaria pathogen:</a:t>
              </a:r>
              <a:endParaRPr sz="1600" b="0" i="0" u="none" strike="noStrike" cap="none">
                <a:solidFill>
                  <a:srgbClr val="000000"/>
                </a:solidFill>
                <a:latin typeface="Arial"/>
                <a:ea typeface="Arial"/>
                <a:cs typeface="Arial"/>
                <a:sym typeface="Arial"/>
              </a:endParaRPr>
            </a:p>
          </p:txBody>
        </p:sp>
        <p:sp>
          <p:nvSpPr>
            <p:cNvPr id="634" name="Google Shape;634;p80"/>
            <p:cNvSpPr txBox="1"/>
            <p:nvPr/>
          </p:nvSpPr>
          <p:spPr>
            <a:xfrm>
              <a:off x="1277408" y="4766481"/>
              <a:ext cx="868500" cy="3261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600" b="0" i="0" u="none" strike="noStrike" cap="none">
                  <a:solidFill>
                    <a:srgbClr val="000000"/>
                  </a:solidFill>
                  <a:latin typeface="Arial"/>
                  <a:ea typeface="Arial"/>
                  <a:cs typeface="Arial"/>
                  <a:sym typeface="Arial"/>
                </a:rPr>
                <a:t>Today</a:t>
              </a:r>
              <a:endParaRPr sz="1600" b="0" i="0" u="none" strike="noStrike" cap="none">
                <a:solidFill>
                  <a:srgbClr val="000000"/>
                </a:solidFill>
                <a:latin typeface="Arial"/>
                <a:ea typeface="Arial"/>
                <a:cs typeface="Arial"/>
                <a:sym typeface="Arial"/>
              </a:endParaRPr>
            </a:p>
          </p:txBody>
        </p:sp>
        <p:sp>
          <p:nvSpPr>
            <p:cNvPr id="635" name="Google Shape;635;p80"/>
            <p:cNvSpPr/>
            <p:nvPr/>
          </p:nvSpPr>
          <p:spPr>
            <a:xfrm>
              <a:off x="974375" y="4866271"/>
              <a:ext cx="144900" cy="145500"/>
            </a:xfrm>
            <a:prstGeom prst="ellipse">
              <a:avLst/>
            </a:prstGeom>
            <a:solidFill>
              <a:srgbClr val="CFA93D"/>
            </a:solidFill>
            <a:ln w="25400" cap="flat" cmpd="sng">
              <a:solidFill>
                <a:srgbClr val="CFA93D"/>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600" b="0" i="0" u="none" strike="noStrike" cap="none">
                <a:solidFill>
                  <a:schemeClr val="lt1"/>
                </a:solidFill>
                <a:latin typeface="Arial"/>
                <a:ea typeface="Arial"/>
                <a:cs typeface="Arial"/>
                <a:sym typeface="Arial"/>
              </a:endParaRPr>
            </a:p>
          </p:txBody>
        </p:sp>
        <p:sp>
          <p:nvSpPr>
            <p:cNvPr id="636" name="Google Shape;636;p80"/>
            <p:cNvSpPr/>
            <p:nvPr/>
          </p:nvSpPr>
          <p:spPr>
            <a:xfrm>
              <a:off x="974375" y="5302197"/>
              <a:ext cx="144900" cy="14550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600" b="0" i="0" u="none" strike="noStrike" cap="none">
                <a:solidFill>
                  <a:schemeClr val="lt1"/>
                </a:solidFill>
                <a:latin typeface="Arial"/>
                <a:ea typeface="Arial"/>
                <a:cs typeface="Arial"/>
                <a:sym typeface="Arial"/>
              </a:endParaRPr>
            </a:p>
          </p:txBody>
        </p:sp>
        <p:sp>
          <p:nvSpPr>
            <p:cNvPr id="637" name="Google Shape;637;p80"/>
            <p:cNvSpPr txBox="1"/>
            <p:nvPr/>
          </p:nvSpPr>
          <p:spPr>
            <a:xfrm>
              <a:off x="1263892" y="5084234"/>
              <a:ext cx="1230300" cy="5436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600" b="0" i="0" u="none" strike="noStrike" cap="none">
                  <a:solidFill>
                    <a:srgbClr val="000000"/>
                  </a:solidFill>
                  <a:latin typeface="Arial"/>
                  <a:ea typeface="Arial"/>
                  <a:cs typeface="Arial"/>
                  <a:sym typeface="Arial"/>
                </a:rPr>
                <a:t>Possible in 2050</a:t>
              </a:r>
              <a:endParaRPr sz="1600" b="0" i="0" u="none" strike="noStrike" cap="none">
                <a:solidFill>
                  <a:srgbClr val="000000"/>
                </a:solidFill>
                <a:latin typeface="Arial"/>
                <a:ea typeface="Arial"/>
                <a:cs typeface="Arial"/>
                <a:sym typeface="Arial"/>
              </a:endParaRPr>
            </a:p>
          </p:txBody>
        </p:sp>
      </p:grpSp>
      <p:sp>
        <p:nvSpPr>
          <p:cNvPr id="638" name="Google Shape;638;p80"/>
          <p:cNvSpPr/>
          <p:nvPr/>
        </p:nvSpPr>
        <p:spPr>
          <a:xfrm>
            <a:off x="4264104" y="6561606"/>
            <a:ext cx="7877400" cy="2964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fr-FR" sz="1300"/>
              <a:t>Source</a:t>
            </a:r>
            <a:r>
              <a:rPr lang="fr-FR" sz="1300" b="0" i="0" u="none" strike="noStrike" cap="none">
                <a:solidFill>
                  <a:srgbClr val="000000"/>
                </a:solidFill>
                <a:latin typeface="Arial"/>
                <a:ea typeface="Arial"/>
                <a:cs typeface="Arial"/>
                <a:sym typeface="Arial"/>
              </a:rPr>
              <a:t>: De Souza et. al. (2012), Impact of Climate Change on the Geographic Scope of Diseases</a:t>
            </a:r>
            <a:endParaRPr sz="1300" b="0" i="0" u="none" strike="noStrike" cap="none">
              <a:solidFill>
                <a:srgbClr val="000000"/>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pic>
        <p:nvPicPr>
          <p:cNvPr id="644" name="Google Shape;644;p81" descr="Uma imagem com céu, exterior, terra, sujidade&#10;&#10;Descrição gerada automaticament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0725" y="1396451"/>
            <a:ext cx="12232727" cy="6014706"/>
          </a:xfrm>
          <a:prstGeom prst="rect">
            <a:avLst/>
          </a:prstGeom>
          <a:noFill/>
          <a:ln>
            <a:noFill/>
          </a:ln>
        </p:spPr>
      </p:pic>
      <p:pic>
        <p:nvPicPr>
          <p:cNvPr id="645" name="Google Shape;645;p81"/>
          <p:cNvPicPr preferRelativeResize="0"/>
          <p:nvPr/>
        </p:nvPicPr>
        <p:blipFill rotWithShape="1">
          <a:blip r:embed="rId4" cstate="email">
            <a:alphaModFix/>
            <a:extLst>
              <a:ext uri="{28A0092B-C50C-407E-A947-70E740481C1C}">
                <a14:useLocalDpi xmlns:a14="http://schemas.microsoft.com/office/drawing/2010/main"/>
              </a:ext>
            </a:extLst>
          </a:blip>
          <a:srcRect t="-4123"/>
          <a:stretch/>
        </p:blipFill>
        <p:spPr>
          <a:xfrm>
            <a:off x="-40725" y="-214489"/>
            <a:ext cx="12232727" cy="262129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pic>
        <p:nvPicPr>
          <p:cNvPr id="651" name="Google Shape;651;p82" descr="Uma imagem com texto, pessoa, faixa, multidão&#10;&#10;Descrição gerada automaticamente"/>
          <p:cNvPicPr preferRelativeResize="0"/>
          <p:nvPr/>
        </p:nvPicPr>
        <p:blipFill rotWithShape="1">
          <a:blip r:embed="rId3" cstate="email">
            <a:alphaModFix amt="70000"/>
            <a:extLst>
              <a:ext uri="{28A0092B-C50C-407E-A947-70E740481C1C}">
                <a14:useLocalDpi xmlns:a14="http://schemas.microsoft.com/office/drawing/2010/main"/>
              </a:ext>
            </a:extLst>
          </a:blip>
          <a:srcRect/>
          <a:stretch/>
        </p:blipFill>
        <p:spPr>
          <a:xfrm>
            <a:off x="-25187" y="-138124"/>
            <a:ext cx="12217181" cy="8144791"/>
          </a:xfrm>
          <a:prstGeom prst="rect">
            <a:avLst/>
          </a:prstGeom>
          <a:noFill/>
          <a:ln>
            <a:noFill/>
          </a:ln>
        </p:spPr>
      </p:pic>
      <p:sp>
        <p:nvSpPr>
          <p:cNvPr id="652" name="Google Shape;652;p82"/>
          <p:cNvSpPr txBox="1"/>
          <p:nvPr/>
        </p:nvSpPr>
        <p:spPr>
          <a:xfrm>
            <a:off x="815413" y="497428"/>
            <a:ext cx="10898700" cy="4416300"/>
          </a:xfrm>
          <a:prstGeom prst="rect">
            <a:avLst/>
          </a:prstGeom>
          <a:noFill/>
          <a:ln>
            <a:noFill/>
          </a:ln>
          <a:effectLst>
            <a:outerShdw blurRad="50800" dist="38100" dir="5400000" algn="t" rotWithShape="0">
              <a:srgbClr val="000000">
                <a:alpha val="40000"/>
              </a:srgbClr>
            </a:outerShdw>
          </a:effectLst>
        </p:spPr>
        <p:txBody>
          <a:bodyPr spcFirstLastPara="1" wrap="square" lIns="121900" tIns="60925" rIns="121900" bIns="60925" anchor="ctr" anchorCtr="0">
            <a:normAutofit fontScale="92500"/>
          </a:bodyPr>
          <a:lstStyle/>
          <a:p>
            <a:pPr marL="241300" marR="0" lvl="0" indent="-241300" algn="ctr" rtl="0">
              <a:lnSpc>
                <a:spcPct val="150000"/>
              </a:lnSpc>
              <a:spcBef>
                <a:spcPts val="0"/>
              </a:spcBef>
              <a:spcAft>
                <a:spcPts val="0"/>
              </a:spcAft>
              <a:buClr>
                <a:srgbClr val="000000"/>
              </a:buClr>
              <a:buSzPts val="3700"/>
              <a:buFont typeface="Arial"/>
              <a:buNone/>
            </a:pPr>
            <a:r>
              <a:rPr lang="fr-FR" sz="3700" b="1" i="0" u="none" strike="noStrike" cap="none">
                <a:solidFill>
                  <a:schemeClr val="lt1"/>
                </a:solidFill>
                <a:latin typeface="Arial"/>
                <a:ea typeface="Arial"/>
                <a:cs typeface="Arial"/>
                <a:sym typeface="Arial"/>
              </a:rPr>
              <a:t>Climate change "will likely lead to</a:t>
            </a:r>
            <a:endParaRPr sz="1900" b="0" i="0" u="none" strike="noStrike" cap="none">
              <a:solidFill>
                <a:srgbClr val="000000"/>
              </a:solidFill>
              <a:latin typeface="Arial"/>
              <a:ea typeface="Arial"/>
              <a:cs typeface="Arial"/>
              <a:sym typeface="Arial"/>
            </a:endParaRPr>
          </a:p>
          <a:p>
            <a:pPr marL="241300" marR="0" lvl="0" indent="-241300" algn="ctr" rtl="0">
              <a:lnSpc>
                <a:spcPct val="150000"/>
              </a:lnSpc>
              <a:spcBef>
                <a:spcPts val="0"/>
              </a:spcBef>
              <a:spcAft>
                <a:spcPts val="0"/>
              </a:spcAft>
              <a:buClr>
                <a:srgbClr val="000000"/>
              </a:buClr>
              <a:buSzPts val="3700"/>
              <a:buFont typeface="Arial"/>
              <a:buNone/>
            </a:pPr>
            <a:r>
              <a:rPr lang="fr-FR" sz="3700" b="1" i="0" u="none" strike="noStrike" cap="none">
                <a:solidFill>
                  <a:schemeClr val="lt1"/>
                </a:solidFill>
                <a:latin typeface="Arial"/>
                <a:ea typeface="Arial"/>
                <a:cs typeface="Arial"/>
                <a:sym typeface="Arial"/>
              </a:rPr>
              <a:t>shortages of food, water, and pandemic diseases, </a:t>
            </a:r>
            <a:endParaRPr sz="1900" b="0" i="0" u="none" strike="noStrike" cap="none">
              <a:solidFill>
                <a:srgbClr val="000000"/>
              </a:solidFill>
              <a:latin typeface="Arial"/>
              <a:ea typeface="Arial"/>
              <a:cs typeface="Arial"/>
              <a:sym typeface="Arial"/>
            </a:endParaRPr>
          </a:p>
          <a:p>
            <a:pPr marL="241300" marR="0" lvl="0" indent="-241300" algn="ctr" rtl="0">
              <a:lnSpc>
                <a:spcPct val="150000"/>
              </a:lnSpc>
              <a:spcBef>
                <a:spcPts val="0"/>
              </a:spcBef>
              <a:spcAft>
                <a:spcPts val="0"/>
              </a:spcAft>
              <a:buClr>
                <a:srgbClr val="000000"/>
              </a:buClr>
              <a:buSzPts val="3700"/>
              <a:buFont typeface="Arial"/>
              <a:buNone/>
            </a:pPr>
            <a:r>
              <a:rPr lang="fr-FR" sz="3700" b="1" i="0" u="none" strike="noStrike" cap="none">
                <a:solidFill>
                  <a:schemeClr val="lt1"/>
                </a:solidFill>
                <a:latin typeface="Arial"/>
                <a:ea typeface="Arial"/>
                <a:cs typeface="Arial"/>
                <a:sym typeface="Arial"/>
              </a:rPr>
              <a:t>refugee and resource conflicts, and destruction from natural disasters in many regions of the globe."</a:t>
            </a:r>
            <a:endParaRPr sz="3700" b="1" i="0" u="none" strike="noStrike" cap="none">
              <a:solidFill>
                <a:schemeClr val="lt1"/>
              </a:solidFill>
              <a:latin typeface="Arial"/>
              <a:ea typeface="Arial"/>
              <a:cs typeface="Arial"/>
              <a:sym typeface="Arial"/>
            </a:endParaRPr>
          </a:p>
        </p:txBody>
      </p:sp>
      <p:sp>
        <p:nvSpPr>
          <p:cNvPr id="653" name="Google Shape;653;p82"/>
          <p:cNvSpPr/>
          <p:nvPr/>
        </p:nvSpPr>
        <p:spPr>
          <a:xfrm>
            <a:off x="5118315" y="6072748"/>
            <a:ext cx="2238000" cy="765900"/>
          </a:xfrm>
          <a:prstGeom prst="rect">
            <a:avLst/>
          </a:prstGeom>
          <a:noFill/>
          <a:ln>
            <a:noFill/>
          </a:ln>
        </p:spPr>
        <p:txBody>
          <a:bodyPr spcFirstLastPara="1" wrap="square" lIns="32000" tIns="32000" rIns="32000" bIns="32000" anchor="t" anchorCtr="0">
            <a:noAutofit/>
          </a:bodyPr>
          <a:lstStyle/>
          <a:p>
            <a:pPr marL="38100" marR="0" lvl="1" indent="190500" algn="l" rtl="0">
              <a:lnSpc>
                <a:spcPct val="100000"/>
              </a:lnSpc>
              <a:spcBef>
                <a:spcPts val="0"/>
              </a:spcBef>
              <a:spcAft>
                <a:spcPts val="0"/>
              </a:spcAft>
              <a:buClr>
                <a:srgbClr val="000000"/>
              </a:buClr>
              <a:buSzPts val="1900"/>
              <a:buFont typeface="Arial"/>
              <a:buNone/>
            </a:pPr>
            <a:r>
              <a:rPr lang="fr-FR" sz="1900" b="1" i="0" u="none" strike="noStrike" cap="none">
                <a:solidFill>
                  <a:srgbClr val="000000"/>
                </a:solidFill>
                <a:latin typeface="Arial"/>
                <a:ea typeface="Arial"/>
                <a:cs typeface="Arial"/>
                <a:sym typeface="Arial"/>
              </a:rPr>
              <a:t>October 2014</a:t>
            </a:r>
            <a:endParaRPr sz="1900" b="1" i="0" u="none" strike="noStrike" cap="none">
              <a:solidFill>
                <a:srgbClr val="000000"/>
              </a:solidFill>
              <a:latin typeface="Arial"/>
              <a:ea typeface="Arial"/>
              <a:cs typeface="Arial"/>
              <a:sym typeface="Arial"/>
            </a:endParaRPr>
          </a:p>
        </p:txBody>
      </p:sp>
      <p:sp>
        <p:nvSpPr>
          <p:cNvPr id="654" name="Google Shape;654;p82"/>
          <p:cNvSpPr txBox="1"/>
          <p:nvPr/>
        </p:nvSpPr>
        <p:spPr>
          <a:xfrm>
            <a:off x="3023659" y="5157274"/>
            <a:ext cx="6528900" cy="915600"/>
          </a:xfrm>
          <a:prstGeom prst="rect">
            <a:avLst/>
          </a:prstGeom>
          <a:noFill/>
          <a:ln>
            <a:noFill/>
          </a:ln>
        </p:spPr>
        <p:txBody>
          <a:bodyPr spcFirstLastPara="1" wrap="square" lIns="121900" tIns="60925" rIns="121900" bIns="60925" anchor="t" anchorCtr="0">
            <a:normAutofit lnSpcReduction="10000"/>
          </a:bodyPr>
          <a:lstStyle/>
          <a:p>
            <a:pPr marL="457200" marR="0" lvl="0" indent="-457200" algn="ctr" rtl="0">
              <a:lnSpc>
                <a:spcPct val="100000"/>
              </a:lnSpc>
              <a:spcBef>
                <a:spcPts val="0"/>
              </a:spcBef>
              <a:spcAft>
                <a:spcPts val="0"/>
              </a:spcAft>
              <a:buClr>
                <a:schemeClr val="lt1"/>
              </a:buClr>
              <a:buSzPct val="100000"/>
              <a:buFont typeface="Arial"/>
              <a:buNone/>
            </a:pPr>
            <a:r>
              <a:rPr lang="fr-FR" sz="2400" b="0" i="0" u="none" strike="noStrike" cap="none">
                <a:solidFill>
                  <a:schemeClr val="lt1"/>
                </a:solidFill>
                <a:latin typeface="Arial"/>
                <a:ea typeface="Arial"/>
                <a:cs typeface="Arial"/>
                <a:sym typeface="Arial"/>
              </a:rPr>
              <a:t>US Department of Defense</a:t>
            </a:r>
            <a:endParaRPr sz="1900" b="0" i="0" u="none" strike="noStrike" cap="none">
              <a:solidFill>
                <a:srgbClr val="000000"/>
              </a:solidFill>
              <a:latin typeface="Arial"/>
              <a:ea typeface="Arial"/>
              <a:cs typeface="Arial"/>
              <a:sym typeface="Arial"/>
            </a:endParaRPr>
          </a:p>
          <a:p>
            <a:pPr marL="457200" marR="0" lvl="0" indent="-457200" algn="ctr" rtl="0">
              <a:lnSpc>
                <a:spcPct val="100000"/>
              </a:lnSpc>
              <a:spcBef>
                <a:spcPts val="500"/>
              </a:spcBef>
              <a:spcAft>
                <a:spcPts val="0"/>
              </a:spcAft>
              <a:buClr>
                <a:schemeClr val="lt1"/>
              </a:buClr>
              <a:buSzPct val="100000"/>
              <a:buFont typeface="Arial"/>
              <a:buNone/>
            </a:pPr>
            <a:r>
              <a:rPr lang="fr-FR" sz="2400" b="0" i="0" u="none" strike="noStrike" cap="none">
                <a:solidFill>
                  <a:schemeClr val="lt1"/>
                </a:solidFill>
                <a:latin typeface="Arial"/>
                <a:ea typeface="Arial"/>
                <a:cs typeface="Arial"/>
                <a:sym typeface="Arial"/>
              </a:rPr>
              <a:t>2014 Climate Change Adaptation Roadmap</a:t>
            </a:r>
            <a:endParaRPr sz="1900" b="0" i="0" u="none" strike="noStrike" cap="none">
              <a:solidFill>
                <a:srgbClr val="000000"/>
              </a:solidFill>
              <a:latin typeface="Arial"/>
              <a:ea typeface="Arial"/>
              <a:cs typeface="Arial"/>
              <a:sym typeface="Arial"/>
            </a:endParaRPr>
          </a:p>
          <a:p>
            <a:pPr marL="457200" marR="0" lvl="0" indent="-457200" algn="ctr" rtl="0">
              <a:lnSpc>
                <a:spcPct val="100000"/>
              </a:lnSpc>
              <a:spcBef>
                <a:spcPts val="500"/>
              </a:spcBef>
              <a:spcAft>
                <a:spcPts val="0"/>
              </a:spcAft>
              <a:buClr>
                <a:srgbClr val="000000"/>
              </a:buClr>
              <a:buSzPct val="100000"/>
              <a:buFont typeface="Arial"/>
              <a:buNone/>
            </a:pPr>
            <a:endParaRPr sz="2400" b="0" i="0" u="none" strike="noStrike" cap="none">
              <a:solidFill>
                <a:schemeClr val="lt1"/>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Google Shape;659;p83"/>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err="1">
                <a:latin typeface="Posterama" panose="020B0504020200020000" pitchFamily="34" charset="0"/>
                <a:cs typeface="Posterama" panose="020B0504020200020000" pitchFamily="34" charset="0"/>
              </a:rPr>
              <a:t>Tipping</a:t>
            </a:r>
            <a:r>
              <a:rPr lang="fr-FR" sz="4009" dirty="0">
                <a:latin typeface="Posterama" panose="020B0504020200020000" pitchFamily="34" charset="0"/>
                <a:cs typeface="Posterama" panose="020B0504020200020000" pitchFamily="34" charset="0"/>
              </a:rPr>
              <a:t> points</a:t>
            </a:r>
            <a:endParaRPr sz="4009" dirty="0">
              <a:latin typeface="Posterama" panose="020B0504020200020000" pitchFamily="34" charset="0"/>
              <a:cs typeface="Posterama" panose="020B0504020200020000" pitchFamily="34" charset="0"/>
            </a:endParaRPr>
          </a:p>
          <a:p>
            <a:pPr marL="0" lvl="0" indent="0" algn="l" rtl="0">
              <a:lnSpc>
                <a:spcPct val="90000"/>
              </a:lnSpc>
              <a:spcBef>
                <a:spcPts val="0"/>
              </a:spcBef>
              <a:spcAft>
                <a:spcPts val="0"/>
              </a:spcAft>
              <a:buClr>
                <a:srgbClr val="7503A6"/>
              </a:buClr>
              <a:buSzPts val="3600"/>
              <a:buFont typeface="Arial"/>
              <a:buNone/>
            </a:pPr>
            <a:endParaRPr sz="4009" dirty="0"/>
          </a:p>
        </p:txBody>
      </p:sp>
      <p:pic>
        <p:nvPicPr>
          <p:cNvPr id="660" name="Google Shape;660;p83"/>
          <p:cNvPicPr preferRelativeResize="0"/>
          <p:nvPr/>
        </p:nvPicPr>
        <p:blipFill rotWithShape="1">
          <a:blip r:embed="rId3" cstate="email">
            <a:alphaModFix/>
            <a:extLst>
              <a:ext uri="{28A0092B-C50C-407E-A947-70E740481C1C}">
                <a14:useLocalDpi xmlns:a14="http://schemas.microsoft.com/office/drawing/2010/main"/>
              </a:ext>
            </a:extLst>
          </a:blip>
          <a:srcRect t="9313"/>
          <a:stretch/>
        </p:blipFill>
        <p:spPr>
          <a:xfrm>
            <a:off x="5483050" y="1881975"/>
            <a:ext cx="6430776" cy="4624075"/>
          </a:xfrm>
          <a:prstGeom prst="rect">
            <a:avLst/>
          </a:prstGeom>
          <a:noFill/>
          <a:ln>
            <a:noFill/>
          </a:ln>
        </p:spPr>
      </p:pic>
      <p:pic>
        <p:nvPicPr>
          <p:cNvPr id="661" name="Google Shape;661;p83"/>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97200" y="1692825"/>
            <a:ext cx="4949227" cy="3401274"/>
          </a:xfrm>
          <a:prstGeom prst="rect">
            <a:avLst/>
          </a:prstGeom>
          <a:noFill/>
          <a:ln>
            <a:noFill/>
          </a:ln>
        </p:spPr>
      </p:pic>
      <p:pic>
        <p:nvPicPr>
          <p:cNvPr id="662" name="Google Shape;662;p83"/>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97200" y="1735475"/>
            <a:ext cx="4949227" cy="33586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Google Shape;667;p84"/>
          <p:cNvSpPr txBox="1">
            <a:spLocks noGrp="1"/>
          </p:cNvSpPr>
          <p:nvPr>
            <p:ph type="title"/>
          </p:nvPr>
        </p:nvSpPr>
        <p:spPr>
          <a:xfrm>
            <a:off x="1161900" y="2034450"/>
            <a:ext cx="4657800" cy="2789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000"/>
              <a:buFont typeface="Arial"/>
              <a:buNone/>
            </a:pPr>
            <a:r>
              <a:rPr lang="fr-FR" dirty="0">
                <a:latin typeface="Posterama" panose="020B0504020200020000" pitchFamily="34" charset="0"/>
                <a:cs typeface="Posterama" panose="020B0504020200020000" pitchFamily="34" charset="0"/>
              </a:rPr>
              <a:t>WHAT CAN BE DONE TO REDUCE EMISSIONS?</a:t>
            </a:r>
            <a:endParaRPr dirty="0">
              <a:latin typeface="Posterama" panose="020B0504020200020000" pitchFamily="34" charset="0"/>
              <a:cs typeface="Posterama" panose="020B0504020200020000" pitchFamily="34" charset="0"/>
            </a:endParaRPr>
          </a:p>
        </p:txBody>
      </p:sp>
      <p:pic>
        <p:nvPicPr>
          <p:cNvPr id="668" name="Google Shape;668;p84"/>
          <p:cNvPicPr preferRelativeResize="0"/>
          <p:nvPr/>
        </p:nvPicPr>
        <p:blipFill rotWithShape="1">
          <a:blip r:embed="rId3" cstate="email">
            <a:alphaModFix/>
            <a:extLst>
              <a:ext uri="{28A0092B-C50C-407E-A947-70E740481C1C}">
                <a14:useLocalDpi xmlns:a14="http://schemas.microsoft.com/office/drawing/2010/main"/>
              </a:ext>
            </a:extLst>
          </a:blip>
          <a:srcRect l="-15194"/>
          <a:stretch/>
        </p:blipFill>
        <p:spPr>
          <a:xfrm>
            <a:off x="5144898" y="0"/>
            <a:ext cx="7047099" cy="6858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9" name="CaixaDeTexto 8">
            <a:extLst>
              <a:ext uri="{FF2B5EF4-FFF2-40B4-BE49-F238E27FC236}">
                <a16:creationId xmlns:a16="http://schemas.microsoft.com/office/drawing/2014/main" id="{70A67CCD-B33F-3396-399C-12374001345E}"/>
              </a:ext>
            </a:extLst>
          </p:cNvPr>
          <p:cNvSpPr txBox="1"/>
          <p:nvPr/>
        </p:nvSpPr>
        <p:spPr>
          <a:xfrm>
            <a:off x="1981200" y="594306"/>
            <a:ext cx="306357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400" b="1" i="0" u="none" strike="noStrike" kern="0" cap="none" spc="0" normalizeH="0" baseline="0" noProof="0" dirty="0">
                <a:ln>
                  <a:noFill/>
                </a:ln>
                <a:solidFill>
                  <a:srgbClr val="7503A6"/>
                </a:solidFill>
                <a:effectLst/>
                <a:uLnTx/>
                <a:uFillTx/>
                <a:latin typeface="Posterama" panose="020B0504020200020000" pitchFamily="34" charset="0"/>
                <a:cs typeface="Posterama" panose="020B0504020200020000" pitchFamily="34" charset="0"/>
                <a:sym typeface="Arial"/>
              </a:rPr>
              <a:t>Vanessa </a:t>
            </a:r>
            <a:r>
              <a:rPr kumimoji="0" lang="fr-FR" sz="2400" b="1" i="0" u="none" strike="noStrike" kern="0" cap="none" spc="0" normalizeH="0" baseline="0" noProof="0" dirty="0" err="1">
                <a:ln>
                  <a:noFill/>
                </a:ln>
                <a:solidFill>
                  <a:srgbClr val="7503A6"/>
                </a:solidFill>
                <a:effectLst/>
                <a:uLnTx/>
                <a:uFillTx/>
                <a:latin typeface="Posterama" panose="020B0504020200020000" pitchFamily="34" charset="0"/>
                <a:cs typeface="Posterama" panose="020B0504020200020000" pitchFamily="34" charset="0"/>
                <a:sym typeface="Arial"/>
              </a:rPr>
              <a:t>Nakate</a:t>
            </a:r>
            <a:r>
              <a:rPr kumimoji="0" lang="fr-FR" sz="2400" b="1" i="0" u="none" strike="noStrike" kern="0" cap="none" spc="0" normalizeH="0" baseline="0" noProof="0" dirty="0">
                <a:ln>
                  <a:noFill/>
                </a:ln>
                <a:solidFill>
                  <a:srgbClr val="7503A6"/>
                </a:solidFill>
                <a:effectLst/>
                <a:uLnTx/>
                <a:uFillTx/>
                <a:latin typeface="Posterama" panose="020B0504020200020000" pitchFamily="34" charset="0"/>
                <a:cs typeface="Posterama" panose="020B0504020200020000" pitchFamily="34" charset="0"/>
                <a:sym typeface="Arial"/>
              </a:rPr>
              <a:t> </a:t>
            </a:r>
            <a:endParaRPr kumimoji="0" lang="pt-PT" sz="2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endParaRPr>
          </a:p>
        </p:txBody>
      </p:sp>
      <p:sp>
        <p:nvSpPr>
          <p:cNvPr id="12" name="Google Shape;181;p30">
            <a:extLst>
              <a:ext uri="{FF2B5EF4-FFF2-40B4-BE49-F238E27FC236}">
                <a16:creationId xmlns:a16="http://schemas.microsoft.com/office/drawing/2014/main" id="{E2CCD8E8-467E-A612-28B4-2F826D37AC2E}"/>
              </a:ext>
            </a:extLst>
          </p:cNvPr>
          <p:cNvSpPr txBox="1"/>
          <p:nvPr/>
        </p:nvSpPr>
        <p:spPr>
          <a:xfrm>
            <a:off x="1038167" y="4969556"/>
            <a:ext cx="4375265" cy="1331169"/>
          </a:xfrm>
          <a:prstGeom prst="rect">
            <a:avLst/>
          </a:prstGeom>
          <a:noFill/>
          <a:ln>
            <a:noFill/>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Activist</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pentru</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justiție</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climatică</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din</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Uganda.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Ea</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inițiat</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o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mișcare</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pentru</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climă</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inspirată</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de Greta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Thunberg</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după</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ce a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devenit</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conștientă</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de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consecințele</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creșterii</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temperaturilor</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în</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țara</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sa. Este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una</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dintre</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cele</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mai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proeminente</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voci</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de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pe</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continentul</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african</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care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luptă</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pentru</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dreptate</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climatică</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a:t>
            </a:r>
            <a:endParaRPr kumimoji="0" sz="1400" b="0" i="0" u="none" strike="noStrike" kern="0" cap="none" spc="0" normalizeH="0" baseline="-25000" noProof="0" dirty="0">
              <a:ln>
                <a:noFill/>
              </a:ln>
              <a:solidFill>
                <a:srgbClr val="000000"/>
              </a:solidFill>
              <a:effectLst/>
              <a:uLnTx/>
              <a:uFillTx/>
              <a:latin typeface="Posterama" panose="020B0504020200020000" pitchFamily="34" charset="0"/>
              <a:cs typeface="Posterama" panose="020B0504020200020000" pitchFamily="34" charset="0"/>
              <a:sym typeface="Arial"/>
            </a:endParaRPr>
          </a:p>
        </p:txBody>
      </p:sp>
      <p:sp>
        <p:nvSpPr>
          <p:cNvPr id="13" name="Google Shape;181;p30">
            <a:extLst>
              <a:ext uri="{FF2B5EF4-FFF2-40B4-BE49-F238E27FC236}">
                <a16:creationId xmlns:a16="http://schemas.microsoft.com/office/drawing/2014/main" id="{036DDDBF-B675-8B97-0EBC-48E9D5F760E1}"/>
              </a:ext>
            </a:extLst>
          </p:cNvPr>
          <p:cNvSpPr txBox="1"/>
          <p:nvPr/>
        </p:nvSpPr>
        <p:spPr>
          <a:xfrm>
            <a:off x="6588248" y="4749822"/>
            <a:ext cx="4375265" cy="1331169"/>
          </a:xfrm>
          <a:prstGeom prst="rect">
            <a:avLst/>
          </a:prstGeom>
          <a:noFill/>
          <a:ln>
            <a:noFill/>
          </a:ln>
        </p:spPr>
        <p:txBody>
          <a:bodyPr spcFirstLastPara="1" wrap="square" lIns="91425" tIns="45700" rIns="91425" bIns="45700" anchor="ctr" anchorCtr="0">
            <a:normAutofit/>
          </a:bodyPr>
          <a:lstStyle/>
          <a:p>
            <a:pPr marL="0" marR="0" lvl="0" indent="0" algn="just"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Tânără</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activistă</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indigenă</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braziliană</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Ea</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fost</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foarte</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activă</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în</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apărarea</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comunității</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sale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împotriva</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devastării</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provocate</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de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industria</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minieră</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din</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Minas Gerais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și</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protestat</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împotriva</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încălcării</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drepturilor</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omului</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a:t>
            </a:r>
            <a:endParaRPr kumimoji="0" sz="1400" b="0" i="0" u="none" strike="noStrike" kern="0" cap="none" spc="0" normalizeH="0" baseline="-25000" noProof="0" dirty="0">
              <a:ln>
                <a:noFill/>
              </a:ln>
              <a:solidFill>
                <a:srgbClr val="000000"/>
              </a:solidFill>
              <a:effectLst/>
              <a:uLnTx/>
              <a:uFillTx/>
              <a:latin typeface="Posterama" panose="020B0504020200020000" pitchFamily="34" charset="0"/>
              <a:cs typeface="Posterama" panose="020B0504020200020000" pitchFamily="34" charset="0"/>
              <a:sym typeface="Arial"/>
            </a:endParaRPr>
          </a:p>
        </p:txBody>
      </p:sp>
      <p:pic>
        <p:nvPicPr>
          <p:cNvPr id="3" name="Imagem 2" descr="Uma imagem com pessoa, exterior, relva, listrado&#10;&#10;Descrição gerada automaticamente">
            <a:extLst>
              <a:ext uri="{FF2B5EF4-FFF2-40B4-BE49-F238E27FC236}">
                <a16:creationId xmlns:a16="http://schemas.microsoft.com/office/drawing/2014/main" id="{AF1F613A-CBEF-E4F2-C3E1-9613789CA2AE}"/>
              </a:ext>
            </a:extLst>
          </p:cNvPr>
          <p:cNvPicPr>
            <a:picLocks noChangeAspect="1"/>
          </p:cNvPicPr>
          <p:nvPr/>
        </p:nvPicPr>
        <p:blipFill>
          <a:blip r:embed="rId3"/>
          <a:stretch>
            <a:fillRect/>
          </a:stretch>
        </p:blipFill>
        <p:spPr>
          <a:xfrm>
            <a:off x="1881256" y="1130621"/>
            <a:ext cx="2689086" cy="3581374"/>
          </a:xfrm>
          <a:prstGeom prst="rect">
            <a:avLst/>
          </a:prstGeom>
        </p:spPr>
      </p:pic>
      <p:sp>
        <p:nvSpPr>
          <p:cNvPr id="4" name="CaixaDeTexto 3">
            <a:extLst>
              <a:ext uri="{FF2B5EF4-FFF2-40B4-BE49-F238E27FC236}">
                <a16:creationId xmlns:a16="http://schemas.microsoft.com/office/drawing/2014/main" id="{78051AAB-8973-159F-6A79-6B435D69643B}"/>
              </a:ext>
            </a:extLst>
          </p:cNvPr>
          <p:cNvSpPr txBox="1"/>
          <p:nvPr/>
        </p:nvSpPr>
        <p:spPr>
          <a:xfrm>
            <a:off x="7023100" y="557275"/>
            <a:ext cx="350556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7503A6"/>
                </a:solidFill>
                <a:effectLst/>
                <a:uLnTx/>
                <a:uFillTx/>
                <a:latin typeface="Posterama" panose="020B0504020200020000" pitchFamily="34" charset="0"/>
                <a:cs typeface="Posterama" panose="020B0504020200020000" pitchFamily="34" charset="0"/>
                <a:sym typeface="Arial"/>
              </a:rPr>
              <a:t>Artemisa</a:t>
            </a:r>
            <a:r>
              <a:rPr kumimoji="0" lang="en-GB" sz="2400" b="1" i="0" u="none" strike="noStrike" kern="0" cap="none" spc="0" normalizeH="0" baseline="0" noProof="0" dirty="0">
                <a:ln>
                  <a:noFill/>
                </a:ln>
                <a:solidFill>
                  <a:srgbClr val="7503A6"/>
                </a:solidFill>
                <a:effectLst/>
                <a:uLnTx/>
                <a:uFillTx/>
                <a:latin typeface="Posterama" panose="020B0504020200020000" pitchFamily="34" charset="0"/>
                <a:cs typeface="Posterama" panose="020B0504020200020000" pitchFamily="34" charset="0"/>
                <a:sym typeface="Arial"/>
              </a:rPr>
              <a:t> </a:t>
            </a:r>
            <a:r>
              <a:rPr kumimoji="0" lang="en-GB" sz="2400" b="1" i="0" u="none" strike="noStrike" kern="0" cap="none" spc="0" normalizeH="0" baseline="0" noProof="0" dirty="0" err="1">
                <a:ln>
                  <a:noFill/>
                </a:ln>
                <a:solidFill>
                  <a:srgbClr val="7503A6"/>
                </a:solidFill>
                <a:effectLst/>
                <a:uLnTx/>
                <a:uFillTx/>
                <a:latin typeface="Posterama" panose="020B0504020200020000" pitchFamily="34" charset="0"/>
                <a:cs typeface="Posterama" panose="020B0504020200020000" pitchFamily="34" charset="0"/>
                <a:sym typeface="Arial"/>
              </a:rPr>
              <a:t>Xakriabá</a:t>
            </a:r>
            <a:endParaRPr kumimoji="0" lang="en-GB" sz="2400" b="1" i="0" u="none" strike="noStrike" kern="0" cap="none" spc="0" normalizeH="0" baseline="0" noProof="0" dirty="0">
              <a:ln>
                <a:noFill/>
              </a:ln>
              <a:solidFill>
                <a:srgbClr val="7503A6"/>
              </a:solidFill>
              <a:effectLst/>
              <a:uLnTx/>
              <a:uFillTx/>
              <a:latin typeface="Posterama" panose="020B0504020200020000" pitchFamily="34" charset="0"/>
              <a:cs typeface="Posterama" panose="020B0504020200020000" pitchFamily="34" charset="0"/>
              <a:sym typeface="Arial"/>
            </a:endParaRPr>
          </a:p>
        </p:txBody>
      </p:sp>
      <p:pic>
        <p:nvPicPr>
          <p:cNvPr id="6" name="Imagem 5">
            <a:extLst>
              <a:ext uri="{FF2B5EF4-FFF2-40B4-BE49-F238E27FC236}">
                <a16:creationId xmlns:a16="http://schemas.microsoft.com/office/drawing/2014/main" id="{3C11A9CC-85ED-48C7-E21D-0ECE52DCFDAB}"/>
              </a:ext>
            </a:extLst>
          </p:cNvPr>
          <p:cNvPicPr>
            <a:picLocks noChangeAspect="1"/>
          </p:cNvPicPr>
          <p:nvPr/>
        </p:nvPicPr>
        <p:blipFill>
          <a:blip r:embed="rId4"/>
          <a:stretch>
            <a:fillRect/>
          </a:stretch>
        </p:blipFill>
        <p:spPr>
          <a:xfrm>
            <a:off x="6921228" y="1130620"/>
            <a:ext cx="3006586" cy="3581375"/>
          </a:xfrm>
          <a:prstGeom prst="rect">
            <a:avLst/>
          </a:prstGeom>
        </p:spPr>
      </p:pic>
    </p:spTree>
    <p:extLst>
      <p:ext uri="{BB962C8B-B14F-4D97-AF65-F5344CB8AC3E}">
        <p14:creationId xmlns:p14="http://schemas.microsoft.com/office/powerpoint/2010/main" val="13158669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Google Shape;673;p85"/>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latin typeface="Posterama" panose="020B0504020200020000" pitchFamily="34" charset="0"/>
                <a:cs typeface="Posterama" panose="020B0504020200020000" pitchFamily="34" charset="0"/>
              </a:rPr>
              <a:t>On a large </a:t>
            </a:r>
            <a:r>
              <a:rPr lang="fr-FR" sz="4009" dirty="0" err="1">
                <a:latin typeface="Posterama" panose="020B0504020200020000" pitchFamily="34" charset="0"/>
                <a:cs typeface="Posterama" panose="020B0504020200020000" pitchFamily="34" charset="0"/>
              </a:rPr>
              <a:t>scale</a:t>
            </a:r>
            <a:endParaRPr sz="4009" dirty="0">
              <a:latin typeface="Posterama" panose="020B0504020200020000" pitchFamily="34" charset="0"/>
              <a:cs typeface="Posterama" panose="020B0504020200020000" pitchFamily="34" charset="0"/>
            </a:endParaRPr>
          </a:p>
          <a:p>
            <a:pPr marL="0" lvl="0" indent="0" algn="l" rtl="0">
              <a:lnSpc>
                <a:spcPct val="90000"/>
              </a:lnSpc>
              <a:spcBef>
                <a:spcPts val="0"/>
              </a:spcBef>
              <a:spcAft>
                <a:spcPts val="0"/>
              </a:spcAft>
              <a:buClr>
                <a:srgbClr val="7503A6"/>
              </a:buClr>
              <a:buSzPts val="3600"/>
              <a:buFont typeface="Arial"/>
              <a:buNone/>
            </a:pPr>
            <a:endParaRPr sz="4009" dirty="0"/>
          </a:p>
        </p:txBody>
      </p:sp>
      <p:pic>
        <p:nvPicPr>
          <p:cNvPr id="674" name="Google Shape;674;p85" descr="Uma imagem com relva, fábrica, céu, exterior&#10;&#10;Descrição gerada automaticament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106018" y="1850006"/>
            <a:ext cx="5136432" cy="3339546"/>
          </a:xfrm>
          <a:prstGeom prst="rect">
            <a:avLst/>
          </a:prstGeom>
          <a:noFill/>
          <a:ln>
            <a:noFill/>
          </a:ln>
        </p:spPr>
      </p:pic>
      <p:pic>
        <p:nvPicPr>
          <p:cNvPr id="675" name="Google Shape;675;p85"/>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847075" y="1850000"/>
            <a:ext cx="5136437" cy="3351124"/>
          </a:xfrm>
          <a:prstGeom prst="rect">
            <a:avLst/>
          </a:prstGeom>
          <a:noFill/>
          <a:ln>
            <a:noFill/>
          </a:ln>
        </p:spPr>
      </p:pic>
      <p:pic>
        <p:nvPicPr>
          <p:cNvPr id="676" name="Google Shape;676;p85"/>
          <p:cNvPicPr preferRelativeResize="0"/>
          <p:nvPr/>
        </p:nvPicPr>
        <p:blipFill rotWithShape="1">
          <a:blip r:embed="rId5" cstate="email">
            <a:alphaModFix/>
            <a:extLst>
              <a:ext uri="{28A0092B-C50C-407E-A947-70E740481C1C}">
                <a14:useLocalDpi xmlns:a14="http://schemas.microsoft.com/office/drawing/2010/main"/>
              </a:ext>
            </a:extLst>
          </a:blip>
          <a:srcRect l="49505" r="16142"/>
          <a:stretch/>
        </p:blipFill>
        <p:spPr>
          <a:xfrm>
            <a:off x="267150" y="5201125"/>
            <a:ext cx="964325" cy="1579000"/>
          </a:xfrm>
          <a:prstGeom prst="rect">
            <a:avLst/>
          </a:prstGeom>
          <a:noFill/>
          <a:ln>
            <a:noFill/>
          </a:ln>
        </p:spPr>
      </p:pic>
      <p:sp>
        <p:nvSpPr>
          <p:cNvPr id="677" name="Google Shape;677;p85"/>
          <p:cNvSpPr txBox="1"/>
          <p:nvPr/>
        </p:nvSpPr>
        <p:spPr>
          <a:xfrm>
            <a:off x="2487750" y="5340225"/>
            <a:ext cx="19701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1900" b="1">
                <a:solidFill>
                  <a:srgbClr val="7503A6"/>
                </a:solidFill>
              </a:rPr>
              <a:t>Save the trees!</a:t>
            </a:r>
            <a:endParaRPr sz="1900" b="1">
              <a:solidFill>
                <a:srgbClr val="7503A6"/>
              </a:solidFill>
            </a:endParaRPr>
          </a:p>
        </p:txBody>
      </p:sp>
      <p:sp>
        <p:nvSpPr>
          <p:cNvPr id="678" name="Google Shape;678;p85"/>
          <p:cNvSpPr txBox="1"/>
          <p:nvPr/>
        </p:nvSpPr>
        <p:spPr>
          <a:xfrm>
            <a:off x="7021325" y="5340225"/>
            <a:ext cx="36441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1900" b="1">
                <a:solidFill>
                  <a:srgbClr val="7503A6"/>
                </a:solidFill>
              </a:rPr>
              <a:t>Change our energy system</a:t>
            </a:r>
            <a:endParaRPr sz="1900" b="1">
              <a:solidFill>
                <a:srgbClr val="7503A6"/>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7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7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86"/>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dirty="0" err="1">
                <a:latin typeface="Posterama" panose="020B0504020200020000" pitchFamily="34" charset="0"/>
                <a:cs typeface="Posterama" panose="020B0504020200020000" pitchFamily="34" charset="0"/>
              </a:rPr>
              <a:t>Forests</a:t>
            </a:r>
            <a:endParaRPr dirty="0">
              <a:latin typeface="Posterama" panose="020B0504020200020000" pitchFamily="34" charset="0"/>
              <a:cs typeface="Posterama" panose="020B0504020200020000" pitchFamily="34" charset="0"/>
            </a:endParaRPr>
          </a:p>
          <a:p>
            <a:pPr marL="0" lvl="0" indent="0" algn="l" rtl="0">
              <a:lnSpc>
                <a:spcPct val="90000"/>
              </a:lnSpc>
              <a:spcBef>
                <a:spcPts val="0"/>
              </a:spcBef>
              <a:spcAft>
                <a:spcPts val="0"/>
              </a:spcAft>
              <a:buClr>
                <a:srgbClr val="7503A6"/>
              </a:buClr>
              <a:buSzPts val="3600"/>
              <a:buFont typeface="Arial"/>
              <a:buNone/>
            </a:pPr>
            <a:endParaRPr sz="4009" dirty="0"/>
          </a:p>
        </p:txBody>
      </p:sp>
      <p:pic>
        <p:nvPicPr>
          <p:cNvPr id="684" name="Google Shape;684;p86" descr="Global Carbon Budget 2018 | Carbon Portal"/>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484855" y="1565127"/>
            <a:ext cx="8586298" cy="4913405"/>
          </a:xfrm>
          <a:prstGeom prst="rect">
            <a:avLst/>
          </a:prstGeom>
          <a:noFill/>
          <a:ln>
            <a:noFill/>
          </a:ln>
        </p:spPr>
      </p:pic>
      <p:sp>
        <p:nvSpPr>
          <p:cNvPr id="685" name="Google Shape;685;p86"/>
          <p:cNvSpPr/>
          <p:nvPr/>
        </p:nvSpPr>
        <p:spPr>
          <a:xfrm>
            <a:off x="55421" y="6478517"/>
            <a:ext cx="9313200" cy="3693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fr-FR" sz="1600" b="0" i="0" u="none" strike="noStrike" cap="none">
                <a:solidFill>
                  <a:schemeClr val="dk1"/>
                </a:solidFill>
                <a:latin typeface="Calibri"/>
                <a:ea typeface="Calibri"/>
                <a:cs typeface="Calibri"/>
                <a:sym typeface="Calibri"/>
              </a:rPr>
              <a:t>Source: Global Carbon Project</a:t>
            </a:r>
            <a:endParaRPr sz="1900" b="0" i="0" u="none" strike="noStrike" cap="none">
              <a:solidFill>
                <a:srgbClr val="000000"/>
              </a:solidFill>
              <a:latin typeface="Arial"/>
              <a:ea typeface="Arial"/>
              <a:cs typeface="Arial"/>
              <a:sym typeface="Arial"/>
            </a:endParaRPr>
          </a:p>
        </p:txBody>
      </p:sp>
      <p:sp>
        <p:nvSpPr>
          <p:cNvPr id="686" name="Google Shape;686;p86"/>
          <p:cNvSpPr/>
          <p:nvPr/>
        </p:nvSpPr>
        <p:spPr>
          <a:xfrm>
            <a:off x="1652955" y="1072814"/>
            <a:ext cx="9222300" cy="4923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fr-FR" sz="2200" b="1" i="0" u="none" strike="noStrike" cap="none">
                <a:solidFill>
                  <a:srgbClr val="3F3F3F"/>
                </a:solidFill>
                <a:latin typeface="Century Gothic"/>
                <a:ea typeface="Century Gothic"/>
                <a:cs typeface="Century Gothic"/>
                <a:sym typeface="Century Gothic"/>
              </a:rPr>
              <a:t>Global balance between carbon sources and sinks</a:t>
            </a:r>
            <a:endParaRPr sz="1700" b="0" i="0" u="none" strike="noStrike" cap="none">
              <a:solidFill>
                <a:srgbClr val="000000"/>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pic>
        <p:nvPicPr>
          <p:cNvPr id="691" name="Google Shape;691;p87"/>
          <p:cNvPicPr preferRelativeResize="0"/>
          <p:nvPr/>
        </p:nvPicPr>
        <p:blipFill rotWithShape="1">
          <a:blip r:embed="rId3" cstate="email">
            <a:alphaModFix/>
            <a:extLst>
              <a:ext uri="{28A0092B-C50C-407E-A947-70E740481C1C}">
                <a14:useLocalDpi xmlns:a14="http://schemas.microsoft.com/office/drawing/2010/main"/>
              </a:ext>
            </a:extLst>
          </a:blip>
          <a:srcRect l="1007" t="14488" r="266" b="1321"/>
          <a:stretch/>
        </p:blipFill>
        <p:spPr>
          <a:xfrm>
            <a:off x="0" y="0"/>
            <a:ext cx="12192000" cy="6857999"/>
          </a:xfrm>
          <a:prstGeom prst="rect">
            <a:avLst/>
          </a:prstGeom>
          <a:noFill/>
          <a:ln>
            <a:noFill/>
          </a:ln>
        </p:spPr>
      </p:pic>
      <p:sp>
        <p:nvSpPr>
          <p:cNvPr id="692" name="Google Shape;692;p87"/>
          <p:cNvSpPr/>
          <p:nvPr/>
        </p:nvSpPr>
        <p:spPr>
          <a:xfrm>
            <a:off x="395111" y="301739"/>
            <a:ext cx="10172740" cy="403655"/>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fr-FR" sz="4000" b="0" i="0" u="none" strike="noStrike" cap="none" dirty="0" err="1">
                <a:solidFill>
                  <a:schemeClr val="lt1"/>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sym typeface="Arial"/>
              </a:rPr>
              <a:t>Deforestation</a:t>
            </a:r>
            <a:r>
              <a:rPr lang="fr-FR" sz="4000" b="0" i="0" u="none" strike="noStrike" cap="none" dirty="0">
                <a:solidFill>
                  <a:schemeClr val="lt1"/>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sym typeface="Arial"/>
              </a:rPr>
              <a:t> in the Amazon </a:t>
            </a:r>
            <a:r>
              <a:rPr lang="fr-FR" sz="4000" b="0" i="0" u="none" strike="noStrike" cap="none" dirty="0" err="1">
                <a:solidFill>
                  <a:schemeClr val="lt1"/>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sym typeface="Arial"/>
              </a:rPr>
              <a:t>Rainforest</a:t>
            </a:r>
            <a:endParaRPr sz="4000" b="0" i="0" u="none" strike="noStrike" cap="none" dirty="0">
              <a:solidFill>
                <a:srgbClr val="000000"/>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697" name="Google Shape;697;p88"/>
          <p:cNvSpPr txBox="1">
            <a:spLocks noGrp="1"/>
          </p:cNvSpPr>
          <p:nvPr>
            <p:ph type="title"/>
          </p:nvPr>
        </p:nvSpPr>
        <p:spPr>
          <a:xfrm>
            <a:off x="1084350" y="579365"/>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dirty="0" err="1">
                <a:latin typeface="Posterama" panose="020B0504020200020000" pitchFamily="34" charset="0"/>
                <a:cs typeface="Posterama" panose="020B0504020200020000" pitchFamily="34" charset="0"/>
              </a:rPr>
              <a:t>Preserving</a:t>
            </a:r>
            <a:r>
              <a:rPr lang="fr-FR" dirty="0">
                <a:latin typeface="Posterama" panose="020B0504020200020000" pitchFamily="34" charset="0"/>
                <a:cs typeface="Posterama" panose="020B0504020200020000" pitchFamily="34" charset="0"/>
              </a:rPr>
              <a:t> vs </a:t>
            </a:r>
            <a:r>
              <a:rPr lang="fr-FR" dirty="0" err="1">
                <a:latin typeface="Posterama" panose="020B0504020200020000" pitchFamily="34" charset="0"/>
                <a:cs typeface="Posterama" panose="020B0504020200020000" pitchFamily="34" charset="0"/>
              </a:rPr>
              <a:t>restoring</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our</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forests</a:t>
            </a:r>
            <a:endParaRPr dirty="0">
              <a:latin typeface="Posterama" panose="020B0504020200020000" pitchFamily="34" charset="0"/>
              <a:cs typeface="Posterama" panose="020B0504020200020000" pitchFamily="34" charset="0"/>
            </a:endParaRPr>
          </a:p>
          <a:p>
            <a:pPr marL="0" lvl="0" indent="0" algn="l" rtl="0">
              <a:lnSpc>
                <a:spcPct val="90000"/>
              </a:lnSpc>
              <a:spcBef>
                <a:spcPts val="0"/>
              </a:spcBef>
              <a:spcAft>
                <a:spcPts val="0"/>
              </a:spcAft>
              <a:buClr>
                <a:srgbClr val="7503A6"/>
              </a:buClr>
              <a:buSzPts val="3600"/>
              <a:buFont typeface="Arial"/>
              <a:buNone/>
            </a:pPr>
            <a:endParaRPr sz="4009" dirty="0"/>
          </a:p>
        </p:txBody>
      </p:sp>
      <p:pic>
        <p:nvPicPr>
          <p:cNvPr id="698" name="Google Shape;698;p88"/>
          <p:cNvPicPr preferRelativeResize="0"/>
          <p:nvPr/>
        </p:nvPicPr>
        <p:blipFill rotWithShape="1">
          <a:blip r:embed="rId3" cstate="email">
            <a:alphaModFix/>
            <a:extLst>
              <a:ext uri="{28A0092B-C50C-407E-A947-70E740481C1C}">
                <a14:useLocalDpi xmlns:a14="http://schemas.microsoft.com/office/drawing/2010/main"/>
              </a:ext>
            </a:extLst>
          </a:blip>
          <a:srcRect r="1864"/>
          <a:stretch/>
        </p:blipFill>
        <p:spPr>
          <a:xfrm>
            <a:off x="157775" y="1237000"/>
            <a:ext cx="10507651" cy="547767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03"/>
        <p:cNvGrpSpPr/>
        <p:nvPr/>
      </p:nvGrpSpPr>
      <p:grpSpPr>
        <a:xfrm>
          <a:off x="0" y="0"/>
          <a:ext cx="0" cy="0"/>
          <a:chOff x="0" y="0"/>
          <a:chExt cx="0" cy="0"/>
        </a:xfrm>
      </p:grpSpPr>
      <p:sp>
        <p:nvSpPr>
          <p:cNvPr id="704" name="Google Shape;704;p89"/>
          <p:cNvSpPr/>
          <p:nvPr/>
        </p:nvSpPr>
        <p:spPr>
          <a:xfrm>
            <a:off x="0" y="0"/>
            <a:ext cx="12188700" cy="6858000"/>
          </a:xfrm>
          <a:prstGeom prst="rect">
            <a:avLst/>
          </a:prstGeom>
          <a:solidFill>
            <a:schemeClr val="lt1"/>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pic>
        <p:nvPicPr>
          <p:cNvPr id="705" name="Google Shape;705;p89" descr="Hanging light bulb on"/>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047" y="13"/>
            <a:ext cx="12191995" cy="6857986"/>
          </a:xfrm>
          <a:prstGeom prst="rect">
            <a:avLst/>
          </a:prstGeom>
          <a:noFill/>
          <a:ln>
            <a:noFill/>
          </a:ln>
        </p:spPr>
      </p:pic>
      <p:sp>
        <p:nvSpPr>
          <p:cNvPr id="706" name="Google Shape;706;p89"/>
          <p:cNvSpPr/>
          <p:nvPr/>
        </p:nvSpPr>
        <p:spPr>
          <a:xfrm>
            <a:off x="-3300" y="2115000"/>
            <a:ext cx="12192000" cy="3162000"/>
          </a:xfrm>
          <a:prstGeom prst="rect">
            <a:avLst/>
          </a:prstGeom>
          <a:gradFill>
            <a:gsLst>
              <a:gs pos="0">
                <a:srgbClr val="000000">
                  <a:alpha val="0"/>
                </a:srgbClr>
              </a:gs>
              <a:gs pos="25000">
                <a:srgbClr val="000000">
                  <a:alpha val="14509"/>
                </a:srgbClr>
              </a:gs>
              <a:gs pos="50000">
                <a:srgbClr val="000000">
                  <a:alpha val="29411"/>
                </a:srgbClr>
              </a:gs>
              <a:gs pos="75000">
                <a:srgbClr val="000000">
                  <a:alpha val="14509"/>
                </a:srgbClr>
              </a:gs>
              <a:gs pos="100000">
                <a:srgbClr val="000000">
                  <a:alpha val="0"/>
                </a:srgbClr>
              </a:gs>
            </a:gsLst>
            <a:lin ang="16200038" scaled="0"/>
          </a:gra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sp>
        <p:nvSpPr>
          <p:cNvPr id="707" name="Google Shape;707;p89"/>
          <p:cNvSpPr txBox="1"/>
          <p:nvPr/>
        </p:nvSpPr>
        <p:spPr>
          <a:xfrm>
            <a:off x="1097280" y="2965269"/>
            <a:ext cx="10058400" cy="935080"/>
          </a:xfrm>
          <a:prstGeom prst="rect">
            <a:avLst/>
          </a:prstGeom>
          <a:noFill/>
          <a:ln>
            <a:noFill/>
          </a:ln>
          <a:effectLst>
            <a:outerShdw blurRad="50800" dist="38100" dir="2700000" algn="tl" rotWithShape="0">
              <a:srgbClr val="000000">
                <a:alpha val="40000"/>
              </a:srgbClr>
            </a:outerShdw>
          </a:effectLst>
        </p:spPr>
        <p:txBody>
          <a:bodyPr spcFirstLastPara="1" wrap="square" lIns="121900" tIns="60925" rIns="121900" bIns="60925" anchor="b" anchorCtr="0">
            <a:normAutofit/>
          </a:bodyPr>
          <a:lstStyle/>
          <a:p>
            <a:pPr marL="0" marR="0" lvl="0" indent="0" algn="ctr" rtl="0">
              <a:lnSpc>
                <a:spcPct val="90000"/>
              </a:lnSpc>
              <a:spcBef>
                <a:spcPts val="0"/>
              </a:spcBef>
              <a:spcAft>
                <a:spcPts val="0"/>
              </a:spcAft>
              <a:buClr>
                <a:srgbClr val="000000"/>
              </a:buClr>
              <a:buSzPts val="4800"/>
              <a:buFont typeface="Arial"/>
              <a:buNone/>
            </a:pPr>
            <a:r>
              <a:rPr lang="fr-FR" sz="4800" b="1" i="0" u="none" strike="noStrike" cap="none" dirty="0" err="1">
                <a:solidFill>
                  <a:srgbClr val="FFFFFF"/>
                </a:solidFill>
                <a:latin typeface="Posterama" panose="020B0504020200020000" pitchFamily="34" charset="0"/>
                <a:cs typeface="Posterama" panose="020B0504020200020000" pitchFamily="34" charset="0"/>
                <a:sym typeface="Arial"/>
              </a:rPr>
              <a:t>Reshap</a:t>
            </a:r>
            <a:r>
              <a:rPr lang="fr-FR" sz="4800" b="1" dirty="0" err="1">
                <a:solidFill>
                  <a:srgbClr val="FFFFFF"/>
                </a:solidFill>
                <a:latin typeface="Posterama" panose="020B0504020200020000" pitchFamily="34" charset="0"/>
                <a:cs typeface="Posterama" panose="020B0504020200020000" pitchFamily="34" charset="0"/>
              </a:rPr>
              <a:t>ing</a:t>
            </a:r>
            <a:r>
              <a:rPr lang="fr-FR" sz="4800" b="1" i="0" u="none" strike="noStrike" cap="none" dirty="0">
                <a:solidFill>
                  <a:srgbClr val="FFFFFF"/>
                </a:solidFill>
                <a:latin typeface="Posterama" panose="020B0504020200020000" pitchFamily="34" charset="0"/>
                <a:cs typeface="Posterama" panose="020B0504020200020000" pitchFamily="34" charset="0"/>
                <a:sym typeface="Arial"/>
              </a:rPr>
              <a:t> </a:t>
            </a:r>
            <a:r>
              <a:rPr lang="fr-FR" sz="4800" b="1" i="0" u="none" strike="noStrike" cap="none" dirty="0" err="1">
                <a:solidFill>
                  <a:srgbClr val="FFFFFF"/>
                </a:solidFill>
                <a:latin typeface="Posterama" panose="020B0504020200020000" pitchFamily="34" charset="0"/>
                <a:cs typeface="Posterama" panose="020B0504020200020000" pitchFamily="34" charset="0"/>
                <a:sym typeface="Arial"/>
              </a:rPr>
              <a:t>our</a:t>
            </a:r>
            <a:r>
              <a:rPr lang="fr-FR" sz="4800" b="1" i="0" u="none" strike="noStrike" cap="none" dirty="0">
                <a:solidFill>
                  <a:srgbClr val="FFFFFF"/>
                </a:solidFill>
                <a:latin typeface="Posterama" panose="020B0504020200020000" pitchFamily="34" charset="0"/>
                <a:cs typeface="Posterama" panose="020B0504020200020000" pitchFamily="34" charset="0"/>
                <a:sym typeface="Arial"/>
              </a:rPr>
              <a:t> </a:t>
            </a:r>
            <a:r>
              <a:rPr lang="fr-FR" sz="4800" b="1" i="0" u="none" strike="noStrike" cap="none" dirty="0" err="1">
                <a:solidFill>
                  <a:srgbClr val="FFFFFF"/>
                </a:solidFill>
                <a:latin typeface="Posterama" panose="020B0504020200020000" pitchFamily="34" charset="0"/>
                <a:cs typeface="Posterama" panose="020B0504020200020000" pitchFamily="34" charset="0"/>
                <a:sym typeface="Arial"/>
              </a:rPr>
              <a:t>energy</a:t>
            </a:r>
            <a:r>
              <a:rPr lang="fr-FR" sz="4800" b="1" i="0" u="none" strike="noStrike" cap="none" dirty="0">
                <a:solidFill>
                  <a:srgbClr val="FFFFFF"/>
                </a:solidFill>
                <a:latin typeface="Posterama" panose="020B0504020200020000" pitchFamily="34" charset="0"/>
                <a:cs typeface="Posterama" panose="020B0504020200020000" pitchFamily="34" charset="0"/>
                <a:sym typeface="Arial"/>
              </a:rPr>
              <a:t> system</a:t>
            </a:r>
            <a:endParaRPr sz="4800" b="1" i="0" u="none" strike="noStrike" cap="none" baseline="-25000" dirty="0">
              <a:solidFill>
                <a:srgbClr val="FFFFFF"/>
              </a:solidFill>
              <a:latin typeface="Posterama" panose="020B0504020200020000" pitchFamily="34" charset="0"/>
              <a:cs typeface="Posterama" panose="020B0504020200020000" pitchFamily="34" charset="0"/>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Google Shape;712;p90"/>
          <p:cNvSpPr txBox="1">
            <a:spLocks noGrp="1"/>
          </p:cNvSpPr>
          <p:nvPr>
            <p:ph type="title"/>
          </p:nvPr>
        </p:nvSpPr>
        <p:spPr>
          <a:xfrm>
            <a:off x="1050375" y="2225150"/>
            <a:ext cx="4692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000"/>
              <a:buFont typeface="Arial"/>
              <a:buNone/>
            </a:pPr>
            <a:r>
              <a:rPr lang="fr-FR" dirty="0">
                <a:latin typeface="Posterama" panose="020B0504020200020000" pitchFamily="34" charset="0"/>
                <a:cs typeface="Posterama" panose="020B0504020200020000" pitchFamily="34" charset="0"/>
              </a:rPr>
              <a:t>Energy</a:t>
            </a:r>
            <a:endParaRPr dirty="0">
              <a:latin typeface="Posterama" panose="020B0504020200020000" pitchFamily="34" charset="0"/>
              <a:cs typeface="Posterama" panose="020B0504020200020000" pitchFamily="34" charset="0"/>
            </a:endParaRPr>
          </a:p>
        </p:txBody>
      </p:sp>
      <p:sp>
        <p:nvSpPr>
          <p:cNvPr id="713" name="Google Shape;713;p90"/>
          <p:cNvSpPr txBox="1">
            <a:spLocks noGrp="1"/>
          </p:cNvSpPr>
          <p:nvPr>
            <p:ph type="body" idx="1"/>
          </p:nvPr>
        </p:nvSpPr>
        <p:spPr>
          <a:xfrm>
            <a:off x="1050375" y="3423425"/>
            <a:ext cx="4425000" cy="12720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lt1"/>
              </a:buClr>
              <a:buSzPts val="2400"/>
              <a:buFont typeface="Arial"/>
              <a:buNone/>
            </a:pPr>
            <a:r>
              <a:rPr lang="fr-FR" sz="3600" dirty="0" err="1">
                <a:latin typeface="Posterama" panose="020B0504020200020000" pitchFamily="34" charset="0"/>
                <a:ea typeface="Arial"/>
                <a:cs typeface="Posterama" panose="020B0504020200020000" pitchFamily="34" charset="0"/>
                <a:sym typeface="Arial"/>
              </a:rPr>
              <a:t>Greenhouse</a:t>
            </a:r>
            <a:r>
              <a:rPr lang="fr-FR" sz="3600" dirty="0">
                <a:latin typeface="Posterama" panose="020B0504020200020000" pitchFamily="34" charset="0"/>
                <a:ea typeface="Arial"/>
                <a:cs typeface="Posterama" panose="020B0504020200020000" pitchFamily="34" charset="0"/>
                <a:sym typeface="Arial"/>
              </a:rPr>
              <a:t> </a:t>
            </a:r>
            <a:r>
              <a:rPr lang="fr-FR" sz="3600" dirty="0" err="1">
                <a:latin typeface="Posterama" panose="020B0504020200020000" pitchFamily="34" charset="0"/>
                <a:ea typeface="Arial"/>
                <a:cs typeface="Posterama" panose="020B0504020200020000" pitchFamily="34" charset="0"/>
                <a:sym typeface="Arial"/>
              </a:rPr>
              <a:t>gas</a:t>
            </a:r>
            <a:r>
              <a:rPr lang="fr-FR" sz="3600" dirty="0">
                <a:latin typeface="Posterama" panose="020B0504020200020000" pitchFamily="34" charset="0"/>
                <a:ea typeface="Arial"/>
                <a:cs typeface="Posterama" panose="020B0504020200020000" pitchFamily="34" charset="0"/>
                <a:sym typeface="Arial"/>
              </a:rPr>
              <a:t> </a:t>
            </a:r>
            <a:r>
              <a:rPr lang="fr-FR" sz="3600" dirty="0" err="1">
                <a:latin typeface="Posterama" panose="020B0504020200020000" pitchFamily="34" charset="0"/>
                <a:ea typeface="Arial"/>
                <a:cs typeface="Posterama" panose="020B0504020200020000" pitchFamily="34" charset="0"/>
                <a:sym typeface="Arial"/>
              </a:rPr>
              <a:t>emissions</a:t>
            </a:r>
            <a:r>
              <a:rPr lang="fr-FR" sz="3600" dirty="0">
                <a:latin typeface="Posterama" panose="020B0504020200020000" pitchFamily="34" charset="0"/>
                <a:ea typeface="Arial"/>
                <a:cs typeface="Posterama" panose="020B0504020200020000" pitchFamily="34" charset="0"/>
                <a:sym typeface="Arial"/>
              </a:rPr>
              <a:t> by </a:t>
            </a:r>
            <a:r>
              <a:rPr lang="fr-FR" sz="3600" dirty="0" err="1">
                <a:latin typeface="Posterama" panose="020B0504020200020000" pitchFamily="34" charset="0"/>
                <a:ea typeface="Arial"/>
                <a:cs typeface="Posterama" panose="020B0504020200020000" pitchFamily="34" charset="0"/>
                <a:sym typeface="Arial"/>
              </a:rPr>
              <a:t>sector</a:t>
            </a:r>
            <a:endParaRPr sz="3600" dirty="0">
              <a:latin typeface="Posterama" panose="020B0504020200020000" pitchFamily="34" charset="0"/>
              <a:ea typeface="Arial"/>
              <a:cs typeface="Posterama" panose="020B0504020200020000" pitchFamily="34" charset="0"/>
              <a:sym typeface="Arial"/>
            </a:endParaRPr>
          </a:p>
        </p:txBody>
      </p:sp>
      <p:sp>
        <p:nvSpPr>
          <p:cNvPr id="714" name="Google Shape;714;p90"/>
          <p:cNvSpPr txBox="1"/>
          <p:nvPr/>
        </p:nvSpPr>
        <p:spPr>
          <a:xfrm>
            <a:off x="6096000" y="1746200"/>
            <a:ext cx="5427300" cy="5388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endParaRPr sz="1900"/>
          </a:p>
        </p:txBody>
      </p:sp>
      <p:pic>
        <p:nvPicPr>
          <p:cNvPr id="715" name="Google Shape;715;p9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096000" y="1004051"/>
            <a:ext cx="6096000" cy="5313499"/>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720" name="Google Shape;720;p91"/>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dirty="0">
                <a:latin typeface="Posterama" panose="020B0504020200020000" pitchFamily="34" charset="0"/>
                <a:cs typeface="Posterama" panose="020B0504020200020000" pitchFamily="34" charset="0"/>
              </a:rPr>
              <a:t>Energy production sources</a:t>
            </a:r>
            <a:endParaRPr dirty="0">
              <a:latin typeface="Posterama" panose="020B0504020200020000" pitchFamily="34" charset="0"/>
              <a:cs typeface="Posterama" panose="020B0504020200020000" pitchFamily="34" charset="0"/>
            </a:endParaRPr>
          </a:p>
          <a:p>
            <a:pPr marL="0" lvl="0" indent="0" algn="l" rtl="0">
              <a:lnSpc>
                <a:spcPct val="90000"/>
              </a:lnSpc>
              <a:spcBef>
                <a:spcPts val="0"/>
              </a:spcBef>
              <a:spcAft>
                <a:spcPts val="0"/>
              </a:spcAft>
              <a:buClr>
                <a:srgbClr val="7503A6"/>
              </a:buClr>
              <a:buSzPts val="3600"/>
              <a:buFont typeface="Arial"/>
              <a:buNone/>
            </a:pPr>
            <a:endParaRPr sz="4009" dirty="0"/>
          </a:p>
        </p:txBody>
      </p:sp>
      <p:pic>
        <p:nvPicPr>
          <p:cNvPr id="721" name="Google Shape;721;p9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471625" y="2000975"/>
            <a:ext cx="4543426" cy="3114550"/>
          </a:xfrm>
          <a:prstGeom prst="rect">
            <a:avLst/>
          </a:prstGeom>
          <a:noFill/>
          <a:ln>
            <a:noFill/>
          </a:ln>
        </p:spPr>
      </p:pic>
      <p:pic>
        <p:nvPicPr>
          <p:cNvPr id="722" name="Google Shape;722;p91"/>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129475" y="1567675"/>
            <a:ext cx="2461502" cy="3771174"/>
          </a:xfrm>
          <a:prstGeom prst="rect">
            <a:avLst/>
          </a:prstGeom>
          <a:noFill/>
          <a:ln>
            <a:noFill/>
          </a:ln>
        </p:spPr>
      </p:pic>
      <p:sp>
        <p:nvSpPr>
          <p:cNvPr id="723" name="Google Shape;723;p91"/>
          <p:cNvSpPr txBox="1"/>
          <p:nvPr/>
        </p:nvSpPr>
        <p:spPr>
          <a:xfrm>
            <a:off x="2599800" y="5462700"/>
            <a:ext cx="16518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1900">
                <a:solidFill>
                  <a:srgbClr val="7503A6"/>
                </a:solidFill>
              </a:rPr>
              <a:t>Fossil fuels</a:t>
            </a:r>
            <a:endParaRPr sz="1900">
              <a:solidFill>
                <a:srgbClr val="7503A6"/>
              </a:solidFill>
            </a:endParaRPr>
          </a:p>
        </p:txBody>
      </p:sp>
      <p:sp>
        <p:nvSpPr>
          <p:cNvPr id="724" name="Google Shape;724;p91"/>
          <p:cNvSpPr txBox="1"/>
          <p:nvPr/>
        </p:nvSpPr>
        <p:spPr>
          <a:xfrm>
            <a:off x="7374425" y="5462700"/>
            <a:ext cx="24615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1900">
                <a:solidFill>
                  <a:srgbClr val="7503A6"/>
                </a:solidFill>
              </a:rPr>
              <a:t>Renewable energy</a:t>
            </a:r>
            <a:endParaRPr sz="1900">
              <a:solidFill>
                <a:srgbClr val="7503A6"/>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22"/>
                                        </p:tgtEl>
                                        <p:attrNameLst>
                                          <p:attrName>style.visibility</p:attrName>
                                        </p:attrNameLst>
                                      </p:cBhvr>
                                      <p:to>
                                        <p:strVal val="visible"/>
                                      </p:to>
                                    </p:set>
                                  </p:childTnLst>
                                </p:cTn>
                              </p:par>
                              <p:par>
                                <p:cTn id="13" presetID="10" presetClass="entr" presetSubtype="0" fill="hold" nodeType="withEffect">
                                  <p:stCondLst>
                                    <p:cond delay="0"/>
                                  </p:stCondLst>
                                  <p:childTnLst>
                                    <p:set>
                                      <p:cBhvr>
                                        <p:cTn id="14" dur="1" fill="hold">
                                          <p:stCondLst>
                                            <p:cond delay="0"/>
                                          </p:stCondLst>
                                        </p:cTn>
                                        <p:tgtEl>
                                          <p:spTgt spid="724"/>
                                        </p:tgtEl>
                                        <p:attrNameLst>
                                          <p:attrName>style.visibility</p:attrName>
                                        </p:attrNameLst>
                                      </p:cBhvr>
                                      <p:to>
                                        <p:strVal val="visible"/>
                                      </p:to>
                                    </p:set>
                                    <p:animEffect transition="in" filter="fade">
                                      <p:cBhvr>
                                        <p:cTn id="15" dur="1"/>
                                        <p:tgtEl>
                                          <p:spTgt spid="7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29" name="Google Shape;729;p92"/>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latin typeface="Posterama" panose="020B0504020200020000" pitchFamily="34" charset="0"/>
                <a:cs typeface="Posterama" panose="020B0504020200020000" pitchFamily="34" charset="0"/>
              </a:rPr>
              <a:t>Global </a:t>
            </a:r>
            <a:r>
              <a:rPr lang="fr-FR" sz="4009" dirty="0" err="1">
                <a:latin typeface="Posterama" panose="020B0504020200020000" pitchFamily="34" charset="0"/>
                <a:cs typeface="Posterama" panose="020B0504020200020000" pitchFamily="34" charset="0"/>
              </a:rPr>
              <a:t>energy</a:t>
            </a:r>
            <a:r>
              <a:rPr lang="fr-FR" sz="4009" dirty="0">
                <a:latin typeface="Posterama" panose="020B0504020200020000" pitchFamily="34" charset="0"/>
                <a:cs typeface="Posterama" panose="020B0504020200020000" pitchFamily="34" charset="0"/>
              </a:rPr>
              <a:t> </a:t>
            </a:r>
            <a:r>
              <a:rPr lang="fr-FR" sz="4009" dirty="0" err="1">
                <a:latin typeface="Posterama" panose="020B0504020200020000" pitchFamily="34" charset="0"/>
                <a:cs typeface="Posterama" panose="020B0504020200020000" pitchFamily="34" charset="0"/>
              </a:rPr>
              <a:t>consumption</a:t>
            </a:r>
            <a:r>
              <a:rPr lang="fr-FR" sz="4009" dirty="0">
                <a:latin typeface="Posterama" panose="020B0504020200020000" pitchFamily="34" charset="0"/>
                <a:cs typeface="Posterama" panose="020B0504020200020000" pitchFamily="34" charset="0"/>
              </a:rPr>
              <a:t> by source</a:t>
            </a:r>
            <a:endParaRPr sz="4009" dirty="0">
              <a:latin typeface="Posterama" panose="020B0504020200020000" pitchFamily="34" charset="0"/>
              <a:cs typeface="Posterama" panose="020B0504020200020000" pitchFamily="34" charset="0"/>
            </a:endParaRPr>
          </a:p>
          <a:p>
            <a:pPr marL="0" lvl="0" indent="0" algn="l" rtl="0">
              <a:lnSpc>
                <a:spcPct val="90000"/>
              </a:lnSpc>
              <a:spcBef>
                <a:spcPts val="0"/>
              </a:spcBef>
              <a:spcAft>
                <a:spcPts val="0"/>
              </a:spcAft>
              <a:buClr>
                <a:srgbClr val="7503A6"/>
              </a:buClr>
              <a:buSzPts val="3600"/>
              <a:buFont typeface="Arial"/>
              <a:buNone/>
            </a:pPr>
            <a:endParaRPr sz="4009" dirty="0"/>
          </a:p>
        </p:txBody>
      </p:sp>
      <p:pic>
        <p:nvPicPr>
          <p:cNvPr id="730" name="Google Shape;730;p9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1949753"/>
            <a:ext cx="12191997" cy="4446447"/>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735" name="Google Shape;735;p93"/>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err="1">
                <a:latin typeface="Posterama" panose="020B0504020200020000" pitchFamily="34" charset="0"/>
                <a:cs typeface="Posterama" panose="020B0504020200020000" pitchFamily="34" charset="0"/>
              </a:rPr>
              <a:t>Renewable</a:t>
            </a:r>
            <a:r>
              <a:rPr lang="fr-FR" sz="4009" dirty="0">
                <a:latin typeface="Posterama" panose="020B0504020200020000" pitchFamily="34" charset="0"/>
                <a:cs typeface="Posterama" panose="020B0504020200020000" pitchFamily="34" charset="0"/>
              </a:rPr>
              <a:t> </a:t>
            </a:r>
            <a:r>
              <a:rPr lang="fr-FR" sz="4009" dirty="0" err="1">
                <a:latin typeface="Posterama" panose="020B0504020200020000" pitchFamily="34" charset="0"/>
                <a:cs typeface="Posterama" panose="020B0504020200020000" pitchFamily="34" charset="0"/>
              </a:rPr>
              <a:t>energy</a:t>
            </a:r>
            <a:r>
              <a:rPr lang="fr-FR" sz="4009" dirty="0">
                <a:latin typeface="Posterama" panose="020B0504020200020000" pitchFamily="34" charset="0"/>
                <a:cs typeface="Posterama" panose="020B0504020200020000" pitchFamily="34" charset="0"/>
              </a:rPr>
              <a:t> sources</a:t>
            </a:r>
            <a:endParaRPr sz="4009" dirty="0">
              <a:latin typeface="Posterama" panose="020B0504020200020000" pitchFamily="34" charset="0"/>
              <a:cs typeface="Posterama" panose="020B0504020200020000" pitchFamily="34" charset="0"/>
            </a:endParaRPr>
          </a:p>
          <a:p>
            <a:pPr marL="0" lvl="0" indent="0" algn="l" rtl="0">
              <a:lnSpc>
                <a:spcPct val="90000"/>
              </a:lnSpc>
              <a:spcBef>
                <a:spcPts val="0"/>
              </a:spcBef>
              <a:spcAft>
                <a:spcPts val="0"/>
              </a:spcAft>
              <a:buClr>
                <a:srgbClr val="7503A6"/>
              </a:buClr>
              <a:buSzPts val="3600"/>
              <a:buFont typeface="Arial"/>
              <a:buNone/>
            </a:pPr>
            <a:endParaRPr sz="4009" dirty="0"/>
          </a:p>
        </p:txBody>
      </p:sp>
      <p:sp>
        <p:nvSpPr>
          <p:cNvPr id="736" name="Google Shape;736;p93"/>
          <p:cNvSpPr txBox="1"/>
          <p:nvPr/>
        </p:nvSpPr>
        <p:spPr>
          <a:xfrm>
            <a:off x="2025053" y="3145730"/>
            <a:ext cx="2660100" cy="7080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fr-FR" sz="1900" i="0" u="none" strike="noStrike" cap="none">
                <a:solidFill>
                  <a:schemeClr val="dk1"/>
                </a:solidFill>
              </a:rPr>
              <a:t>Concentrating solar thermal</a:t>
            </a:r>
            <a:endParaRPr i="0" u="none" strike="noStrike" cap="none">
              <a:solidFill>
                <a:srgbClr val="000000"/>
              </a:solidFill>
            </a:endParaRPr>
          </a:p>
        </p:txBody>
      </p:sp>
      <p:sp>
        <p:nvSpPr>
          <p:cNvPr id="737" name="Google Shape;737;p93"/>
          <p:cNvSpPr txBox="1"/>
          <p:nvPr/>
        </p:nvSpPr>
        <p:spPr>
          <a:xfrm>
            <a:off x="1027245" y="1448354"/>
            <a:ext cx="2322900" cy="275100"/>
          </a:xfrm>
          <a:prstGeom prst="rect">
            <a:avLst/>
          </a:prstGeom>
          <a:no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166DAA"/>
              </a:buClr>
              <a:buSzPts val="2400"/>
              <a:buFont typeface="Century Gothic"/>
              <a:buNone/>
            </a:pPr>
            <a:r>
              <a:rPr lang="fr-FR" sz="1900" b="1" i="0" u="none" strike="noStrike" cap="none">
                <a:solidFill>
                  <a:srgbClr val="7503A6"/>
                </a:solidFill>
              </a:rPr>
              <a:t>SOLAR</a:t>
            </a:r>
            <a:endParaRPr i="0" u="none" strike="noStrike" cap="none">
              <a:solidFill>
                <a:srgbClr val="7503A6"/>
              </a:solidFill>
            </a:endParaRPr>
          </a:p>
        </p:txBody>
      </p:sp>
      <p:sp>
        <p:nvSpPr>
          <p:cNvPr id="738" name="Google Shape;738;p93"/>
          <p:cNvSpPr/>
          <p:nvPr/>
        </p:nvSpPr>
        <p:spPr>
          <a:xfrm>
            <a:off x="340320" y="3145730"/>
            <a:ext cx="1684800" cy="823200"/>
          </a:xfrm>
          <a:prstGeom prst="rect">
            <a:avLst/>
          </a:prstGeom>
          <a:noFill/>
          <a:ln>
            <a:noFill/>
          </a:ln>
        </p:spPr>
        <p:txBody>
          <a:bodyPr spcFirstLastPara="1" wrap="square" lIns="121900" tIns="60925" rIns="121900" bIns="609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1900" i="0" u="none" strike="noStrike" cap="none">
                <a:solidFill>
                  <a:srgbClr val="000000"/>
                </a:solidFill>
              </a:rPr>
              <a:t>Solar photovoltaic</a:t>
            </a:r>
            <a:endParaRPr sz="1900" i="0" u="none" strike="noStrike" cap="none">
              <a:solidFill>
                <a:schemeClr val="dk1"/>
              </a:solidFill>
            </a:endParaRPr>
          </a:p>
        </p:txBody>
      </p:sp>
      <p:pic>
        <p:nvPicPr>
          <p:cNvPr id="739" name="Google Shape;739;p93" descr="Curso a distancia en energÃ­a solar termoelÃ©ctrica, el mejor de todo el mercado"/>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379733" y="1861649"/>
            <a:ext cx="1950742" cy="1286151"/>
          </a:xfrm>
          <a:prstGeom prst="rect">
            <a:avLst/>
          </a:prstGeom>
          <a:noFill/>
          <a:ln>
            <a:noFill/>
          </a:ln>
        </p:spPr>
      </p:pic>
      <p:pic>
        <p:nvPicPr>
          <p:cNvPr id="740" name="Google Shape;740;p93" descr="Resultado de imagem para pv sola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51650" y="1861649"/>
            <a:ext cx="1950743" cy="1270862"/>
          </a:xfrm>
          <a:prstGeom prst="rect">
            <a:avLst/>
          </a:prstGeom>
          <a:noFill/>
          <a:ln>
            <a:noFill/>
          </a:ln>
        </p:spPr>
      </p:pic>
      <p:sp>
        <p:nvSpPr>
          <p:cNvPr id="741" name="Google Shape;741;p93"/>
          <p:cNvSpPr/>
          <p:nvPr/>
        </p:nvSpPr>
        <p:spPr>
          <a:xfrm>
            <a:off x="601442" y="5890155"/>
            <a:ext cx="1512600" cy="4830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fr-FR" sz="1900" i="0" u="none" strike="noStrike" cap="none">
                <a:solidFill>
                  <a:srgbClr val="000000"/>
                </a:solidFill>
              </a:rPr>
              <a:t>Onshore</a:t>
            </a:r>
            <a:endParaRPr sz="1900" i="0" u="none" strike="noStrike" cap="none">
              <a:solidFill>
                <a:schemeClr val="dk1"/>
              </a:solidFill>
            </a:endParaRPr>
          </a:p>
        </p:txBody>
      </p:sp>
      <p:sp>
        <p:nvSpPr>
          <p:cNvPr id="742" name="Google Shape;742;p93"/>
          <p:cNvSpPr/>
          <p:nvPr/>
        </p:nvSpPr>
        <p:spPr>
          <a:xfrm>
            <a:off x="2761540" y="5897331"/>
            <a:ext cx="1569000" cy="4704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fr-FR" sz="1900" i="0" u="none" strike="noStrike" cap="none">
                <a:solidFill>
                  <a:srgbClr val="000000"/>
                </a:solidFill>
              </a:rPr>
              <a:t>Offshore</a:t>
            </a:r>
            <a:endParaRPr sz="1900" i="0" u="none" strike="noStrike" cap="none">
              <a:solidFill>
                <a:schemeClr val="dk1"/>
              </a:solidFill>
            </a:endParaRPr>
          </a:p>
        </p:txBody>
      </p:sp>
      <p:pic>
        <p:nvPicPr>
          <p:cNvPr id="743" name="Google Shape;743;p93" descr="Imagem relacionada"/>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2379733" y="4613251"/>
            <a:ext cx="1950743" cy="1283893"/>
          </a:xfrm>
          <a:prstGeom prst="rect">
            <a:avLst/>
          </a:prstGeom>
          <a:noFill/>
          <a:ln>
            <a:noFill/>
          </a:ln>
        </p:spPr>
      </p:pic>
      <p:pic>
        <p:nvPicPr>
          <p:cNvPr id="744" name="Google Shape;744;p93" descr="Resultado de imagem para eolica onshore"/>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251650" y="4613251"/>
            <a:ext cx="1948984" cy="1290773"/>
          </a:xfrm>
          <a:prstGeom prst="rect">
            <a:avLst/>
          </a:prstGeom>
          <a:noFill/>
          <a:ln>
            <a:noFill/>
          </a:ln>
        </p:spPr>
      </p:pic>
      <p:sp>
        <p:nvSpPr>
          <p:cNvPr id="745" name="Google Shape;745;p93"/>
          <p:cNvSpPr txBox="1"/>
          <p:nvPr/>
        </p:nvSpPr>
        <p:spPr>
          <a:xfrm>
            <a:off x="1104161" y="4206035"/>
            <a:ext cx="2322900" cy="275100"/>
          </a:xfrm>
          <a:prstGeom prst="rect">
            <a:avLst/>
          </a:prstGeom>
          <a:no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166DAA"/>
              </a:buClr>
              <a:buSzPts val="2400"/>
              <a:buFont typeface="Century Gothic"/>
              <a:buNone/>
            </a:pPr>
            <a:r>
              <a:rPr lang="fr-FR" sz="1900" b="1" i="0" u="none" strike="noStrike" cap="none">
                <a:solidFill>
                  <a:srgbClr val="7503A6"/>
                </a:solidFill>
              </a:rPr>
              <a:t>WIND</a:t>
            </a:r>
            <a:endParaRPr sz="1900" b="1" i="0" u="none" strike="noStrike" cap="none">
              <a:solidFill>
                <a:srgbClr val="7503A6"/>
              </a:solidFill>
            </a:endParaRPr>
          </a:p>
        </p:txBody>
      </p:sp>
      <p:sp>
        <p:nvSpPr>
          <p:cNvPr id="746" name="Google Shape;746;p93"/>
          <p:cNvSpPr txBox="1"/>
          <p:nvPr/>
        </p:nvSpPr>
        <p:spPr>
          <a:xfrm>
            <a:off x="5009544" y="3242281"/>
            <a:ext cx="2412300" cy="4155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1900" i="0" u="none" strike="noStrike" cap="none">
                <a:solidFill>
                  <a:schemeClr val="dk1"/>
                </a:solidFill>
              </a:rPr>
              <a:t>Reservoirs</a:t>
            </a:r>
            <a:endParaRPr i="0" u="none" strike="noStrike" cap="none">
              <a:solidFill>
                <a:srgbClr val="000000"/>
              </a:solidFill>
            </a:endParaRPr>
          </a:p>
        </p:txBody>
      </p:sp>
      <p:pic>
        <p:nvPicPr>
          <p:cNvPr id="747" name="Google Shape;747;p93" descr="Imagem relacionada"/>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4789282" y="1866481"/>
            <a:ext cx="1859920" cy="1427924"/>
          </a:xfrm>
          <a:prstGeom prst="rect">
            <a:avLst/>
          </a:prstGeom>
          <a:noFill/>
          <a:ln>
            <a:noFill/>
          </a:ln>
        </p:spPr>
      </p:pic>
      <p:sp>
        <p:nvSpPr>
          <p:cNvPr id="748" name="Google Shape;748;p93"/>
          <p:cNvSpPr/>
          <p:nvPr/>
        </p:nvSpPr>
        <p:spPr>
          <a:xfrm>
            <a:off x="6994782" y="3258556"/>
            <a:ext cx="2348700" cy="4704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fr-FR" sz="1900" i="0" u="none" strike="noStrike" cap="none">
                <a:solidFill>
                  <a:schemeClr val="dk1"/>
                </a:solidFill>
              </a:rPr>
              <a:t>Water strands</a:t>
            </a:r>
            <a:endParaRPr i="0" u="none" strike="noStrike" cap="none">
              <a:solidFill>
                <a:srgbClr val="000000"/>
              </a:solidFill>
            </a:endParaRPr>
          </a:p>
        </p:txBody>
      </p:sp>
      <p:pic>
        <p:nvPicPr>
          <p:cNvPr id="749" name="Google Shape;749;p93" descr="Resultado de imagem para fio de Ã¡gua"/>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6895671" y="1866481"/>
            <a:ext cx="1862073" cy="1422081"/>
          </a:xfrm>
          <a:prstGeom prst="rect">
            <a:avLst/>
          </a:prstGeom>
          <a:noFill/>
          <a:ln>
            <a:noFill/>
          </a:ln>
        </p:spPr>
      </p:pic>
      <p:sp>
        <p:nvSpPr>
          <p:cNvPr id="750" name="Google Shape;750;p93"/>
          <p:cNvSpPr txBox="1"/>
          <p:nvPr/>
        </p:nvSpPr>
        <p:spPr>
          <a:xfrm>
            <a:off x="5565615" y="4089843"/>
            <a:ext cx="2560200" cy="275100"/>
          </a:xfrm>
          <a:prstGeom prst="rect">
            <a:avLst/>
          </a:prstGeom>
          <a:no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166DAA"/>
              </a:buClr>
              <a:buSzPts val="2400"/>
              <a:buFont typeface="Century Gothic"/>
              <a:buNone/>
            </a:pPr>
            <a:r>
              <a:rPr lang="fr-FR" sz="1900" b="1" i="0" u="none" strike="noStrike" cap="none">
                <a:solidFill>
                  <a:srgbClr val="7503A6"/>
                </a:solidFill>
              </a:rPr>
              <a:t>OCEANS</a:t>
            </a:r>
            <a:endParaRPr sz="1900" b="1" i="0" u="none" strike="noStrike" cap="none">
              <a:solidFill>
                <a:srgbClr val="7503A6"/>
              </a:solidFill>
            </a:endParaRPr>
          </a:p>
        </p:txBody>
      </p:sp>
      <p:sp>
        <p:nvSpPr>
          <p:cNvPr id="751" name="Google Shape;751;p93"/>
          <p:cNvSpPr txBox="1"/>
          <p:nvPr/>
        </p:nvSpPr>
        <p:spPr>
          <a:xfrm>
            <a:off x="5226423" y="5930339"/>
            <a:ext cx="1567200" cy="4155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1900" i="0" u="none" strike="noStrike" cap="none">
                <a:solidFill>
                  <a:schemeClr val="dk1"/>
                </a:solidFill>
              </a:rPr>
              <a:t>Waves</a:t>
            </a:r>
            <a:endParaRPr i="0" u="none" strike="noStrike" cap="none">
              <a:solidFill>
                <a:srgbClr val="000000"/>
              </a:solidFill>
            </a:endParaRPr>
          </a:p>
        </p:txBody>
      </p:sp>
      <p:sp>
        <p:nvSpPr>
          <p:cNvPr id="752" name="Google Shape;752;p93"/>
          <p:cNvSpPr txBox="1"/>
          <p:nvPr/>
        </p:nvSpPr>
        <p:spPr>
          <a:xfrm>
            <a:off x="7327267" y="5924259"/>
            <a:ext cx="1400700" cy="4155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1900" i="0" u="none" strike="noStrike" cap="none">
                <a:solidFill>
                  <a:schemeClr val="dk1"/>
                </a:solidFill>
              </a:rPr>
              <a:t>Tides</a:t>
            </a:r>
            <a:endParaRPr i="0" u="none" strike="noStrike" cap="none">
              <a:solidFill>
                <a:srgbClr val="000000"/>
              </a:solidFill>
            </a:endParaRPr>
          </a:p>
        </p:txBody>
      </p:sp>
      <p:pic>
        <p:nvPicPr>
          <p:cNvPr id="753" name="Google Shape;753;p93" descr="Resultado de imagem para energia ondas pico"/>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4817262" y="4548459"/>
            <a:ext cx="1888312" cy="1412859"/>
          </a:xfrm>
          <a:prstGeom prst="rect">
            <a:avLst/>
          </a:prstGeom>
          <a:noFill/>
          <a:ln>
            <a:noFill/>
          </a:ln>
        </p:spPr>
      </p:pic>
      <p:pic>
        <p:nvPicPr>
          <p:cNvPr id="754" name="Google Shape;754;p93" descr="Resultado de imagem para energia marÃ©s"/>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6945346" y="4548459"/>
            <a:ext cx="1960705" cy="1412859"/>
          </a:xfrm>
          <a:prstGeom prst="rect">
            <a:avLst/>
          </a:prstGeom>
          <a:noFill/>
          <a:ln>
            <a:noFill/>
          </a:ln>
        </p:spPr>
      </p:pic>
      <p:sp>
        <p:nvSpPr>
          <p:cNvPr id="755" name="Google Shape;755;p93"/>
          <p:cNvSpPr txBox="1"/>
          <p:nvPr/>
        </p:nvSpPr>
        <p:spPr>
          <a:xfrm>
            <a:off x="5469600" y="1335650"/>
            <a:ext cx="2833800" cy="275100"/>
          </a:xfrm>
          <a:prstGeom prst="rect">
            <a:avLst/>
          </a:prstGeom>
          <a:no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166DAA"/>
              </a:buClr>
              <a:buSzPts val="2400"/>
              <a:buFont typeface="Century Gothic"/>
              <a:buNone/>
            </a:pPr>
            <a:r>
              <a:rPr lang="fr-FR" sz="1900" b="1" i="0" u="none" strike="noStrike" cap="none">
                <a:solidFill>
                  <a:srgbClr val="7503A6"/>
                </a:solidFill>
              </a:rPr>
              <a:t>HYDROELECTRIC</a:t>
            </a:r>
            <a:endParaRPr i="0" u="none" strike="noStrike" cap="none">
              <a:solidFill>
                <a:srgbClr val="7503A6"/>
              </a:solidFill>
            </a:endParaRPr>
          </a:p>
        </p:txBody>
      </p:sp>
      <p:pic>
        <p:nvPicPr>
          <p:cNvPr id="756" name="Google Shape;756;p93" descr="Imagem relacionada"/>
          <p:cNvPicPr preferRelativeResize="0"/>
          <p:nvPr/>
        </p:nvPicPr>
        <p:blipFill rotWithShape="1">
          <a:blip r:embed="rId11" cstate="email">
            <a:alphaModFix/>
            <a:extLst>
              <a:ext uri="{28A0092B-C50C-407E-A947-70E740481C1C}">
                <a14:useLocalDpi xmlns:a14="http://schemas.microsoft.com/office/drawing/2010/main"/>
              </a:ext>
            </a:extLst>
          </a:blip>
          <a:srcRect/>
          <a:stretch/>
        </p:blipFill>
        <p:spPr>
          <a:xfrm>
            <a:off x="9217145" y="4589564"/>
            <a:ext cx="1912278" cy="1310461"/>
          </a:xfrm>
          <a:prstGeom prst="rect">
            <a:avLst/>
          </a:prstGeom>
          <a:noFill/>
          <a:ln>
            <a:noFill/>
          </a:ln>
        </p:spPr>
      </p:pic>
      <p:sp>
        <p:nvSpPr>
          <p:cNvPr id="757" name="Google Shape;757;p93"/>
          <p:cNvSpPr txBox="1"/>
          <p:nvPr/>
        </p:nvSpPr>
        <p:spPr>
          <a:xfrm>
            <a:off x="9005251" y="4109539"/>
            <a:ext cx="2322900" cy="275100"/>
          </a:xfrm>
          <a:prstGeom prst="rect">
            <a:avLst/>
          </a:prstGeom>
          <a:no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166DAA"/>
              </a:buClr>
              <a:buSzPts val="2400"/>
              <a:buFont typeface="Century Gothic"/>
              <a:buNone/>
            </a:pPr>
            <a:r>
              <a:rPr lang="fr-FR" sz="1900" b="1" i="0" u="none" strike="noStrike" cap="none">
                <a:solidFill>
                  <a:srgbClr val="7503A6"/>
                </a:solidFill>
              </a:rPr>
              <a:t>GEOTHERMAL</a:t>
            </a:r>
            <a:endParaRPr sz="1900" b="1" i="0" u="none" strike="noStrike" cap="none">
              <a:solidFill>
                <a:srgbClr val="7503A6"/>
              </a:solidFill>
            </a:endParaRPr>
          </a:p>
        </p:txBody>
      </p:sp>
      <p:pic>
        <p:nvPicPr>
          <p:cNvPr id="758" name="Google Shape;758;p93" descr="Resultado de imagem para biomassa"/>
          <p:cNvPicPr preferRelativeResize="0"/>
          <p:nvPr/>
        </p:nvPicPr>
        <p:blipFill rotWithShape="1">
          <a:blip r:embed="rId12" cstate="email">
            <a:alphaModFix/>
            <a:extLst>
              <a:ext uri="{28A0092B-C50C-407E-A947-70E740481C1C}">
                <a14:useLocalDpi xmlns:a14="http://schemas.microsoft.com/office/drawing/2010/main"/>
              </a:ext>
            </a:extLst>
          </a:blip>
          <a:srcRect/>
          <a:stretch/>
        </p:blipFill>
        <p:spPr>
          <a:xfrm>
            <a:off x="9175759" y="1957391"/>
            <a:ext cx="1880463" cy="1305145"/>
          </a:xfrm>
          <a:prstGeom prst="rect">
            <a:avLst/>
          </a:prstGeom>
          <a:noFill/>
          <a:ln>
            <a:noFill/>
          </a:ln>
        </p:spPr>
      </p:pic>
      <p:sp>
        <p:nvSpPr>
          <p:cNvPr id="759" name="Google Shape;759;p93"/>
          <p:cNvSpPr txBox="1"/>
          <p:nvPr/>
        </p:nvSpPr>
        <p:spPr>
          <a:xfrm>
            <a:off x="8889383" y="1468696"/>
            <a:ext cx="2322900" cy="275100"/>
          </a:xfrm>
          <a:prstGeom prst="rect">
            <a:avLst/>
          </a:prstGeom>
          <a:no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166DAA"/>
              </a:buClr>
              <a:buSzPts val="2400"/>
              <a:buFont typeface="Century Gothic"/>
              <a:buNone/>
            </a:pPr>
            <a:r>
              <a:rPr lang="fr-FR" sz="1900" b="1" i="0" u="none" strike="noStrike" cap="none">
                <a:solidFill>
                  <a:srgbClr val="7503A6"/>
                </a:solidFill>
                <a:latin typeface="Century Gothic"/>
                <a:ea typeface="Century Gothic"/>
                <a:cs typeface="Century Gothic"/>
                <a:sym typeface="Century Gothic"/>
              </a:rPr>
              <a:t>BIOMASS</a:t>
            </a:r>
            <a:endParaRPr sz="1900" b="1" i="0" u="none" strike="noStrike" cap="none">
              <a:solidFill>
                <a:srgbClr val="7503A6"/>
              </a:solidFill>
              <a:latin typeface="Century Gothic"/>
              <a:ea typeface="Century Gothic"/>
              <a:cs typeface="Century Gothic"/>
              <a:sym typeface="Century Gothic"/>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64" name="Google Shape;764;p94"/>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err="1">
                <a:latin typeface="Posterama" panose="020B0504020200020000" pitchFamily="34" charset="0"/>
                <a:cs typeface="Posterama" panose="020B0504020200020000" pitchFamily="34" charset="0"/>
              </a:rPr>
              <a:t>Renewable</a:t>
            </a:r>
            <a:r>
              <a:rPr lang="fr-FR" sz="4009" dirty="0">
                <a:latin typeface="Posterama" panose="020B0504020200020000" pitchFamily="34" charset="0"/>
                <a:cs typeface="Posterama" panose="020B0504020200020000" pitchFamily="34" charset="0"/>
              </a:rPr>
              <a:t> </a:t>
            </a:r>
            <a:r>
              <a:rPr lang="fr-FR" sz="4009" dirty="0" err="1">
                <a:latin typeface="Posterama" panose="020B0504020200020000" pitchFamily="34" charset="0"/>
                <a:cs typeface="Posterama" panose="020B0504020200020000" pitchFamily="34" charset="0"/>
              </a:rPr>
              <a:t>energy</a:t>
            </a:r>
            <a:endParaRPr sz="4009" dirty="0">
              <a:latin typeface="Posterama" panose="020B0504020200020000" pitchFamily="34" charset="0"/>
              <a:cs typeface="Posterama" panose="020B0504020200020000" pitchFamily="34" charset="0"/>
            </a:endParaRPr>
          </a:p>
          <a:p>
            <a:pPr marL="0" lvl="0" indent="0" algn="l" rtl="0">
              <a:lnSpc>
                <a:spcPct val="90000"/>
              </a:lnSpc>
              <a:spcBef>
                <a:spcPts val="0"/>
              </a:spcBef>
              <a:spcAft>
                <a:spcPts val="0"/>
              </a:spcAft>
              <a:buClr>
                <a:srgbClr val="7503A6"/>
              </a:buClr>
              <a:buSzPts val="3600"/>
              <a:buFont typeface="Arial"/>
              <a:buNone/>
            </a:pPr>
            <a:endParaRPr sz="4009" dirty="0"/>
          </a:p>
        </p:txBody>
      </p:sp>
      <p:pic>
        <p:nvPicPr>
          <p:cNvPr id="765" name="Google Shape;765;p9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482978" y="1423325"/>
            <a:ext cx="3766138" cy="1661865"/>
          </a:xfrm>
          <a:prstGeom prst="rect">
            <a:avLst/>
          </a:prstGeom>
          <a:noFill/>
          <a:ln>
            <a:noFill/>
          </a:ln>
        </p:spPr>
      </p:pic>
      <p:pic>
        <p:nvPicPr>
          <p:cNvPr id="766" name="Google Shape;766;p9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716841" y="1425823"/>
            <a:ext cx="3766136" cy="1659367"/>
          </a:xfrm>
          <a:prstGeom prst="rect">
            <a:avLst/>
          </a:prstGeom>
          <a:noFill/>
          <a:ln>
            <a:noFill/>
          </a:ln>
        </p:spPr>
      </p:pic>
      <p:pic>
        <p:nvPicPr>
          <p:cNvPr id="767" name="Google Shape;767;p94"/>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4758175" y="3077147"/>
            <a:ext cx="3773345" cy="1661866"/>
          </a:xfrm>
          <a:prstGeom prst="rect">
            <a:avLst/>
          </a:prstGeom>
          <a:noFill/>
          <a:ln>
            <a:noFill/>
          </a:ln>
        </p:spPr>
      </p:pic>
      <p:pic>
        <p:nvPicPr>
          <p:cNvPr id="768" name="Google Shape;768;p94"/>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1689215" y="4723275"/>
            <a:ext cx="3821391" cy="1677263"/>
          </a:xfrm>
          <a:prstGeom prst="rect">
            <a:avLst/>
          </a:prstGeom>
          <a:noFill/>
          <a:ln>
            <a:noFill/>
          </a:ln>
        </p:spPr>
      </p:pic>
      <p:pic>
        <p:nvPicPr>
          <p:cNvPr id="769" name="Google Shape;769;p94"/>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5120331" y="4730969"/>
            <a:ext cx="3760470" cy="1661866"/>
          </a:xfrm>
          <a:prstGeom prst="rect">
            <a:avLst/>
          </a:prstGeom>
          <a:noFill/>
          <a:ln>
            <a:noFill/>
          </a:ln>
        </p:spPr>
      </p:pic>
      <p:pic>
        <p:nvPicPr>
          <p:cNvPr id="770" name="Google Shape;770;p94"/>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1016151" y="3077147"/>
            <a:ext cx="3742025" cy="1661865"/>
          </a:xfrm>
          <a:prstGeom prst="rect">
            <a:avLst/>
          </a:prstGeom>
          <a:noFill/>
          <a:ln>
            <a:noFill/>
          </a:ln>
        </p:spPr>
      </p:pic>
      <p:pic>
        <p:nvPicPr>
          <p:cNvPr id="771" name="Google Shape;771;p94"/>
          <p:cNvPicPr preferRelativeResize="0"/>
          <p:nvPr/>
        </p:nvPicPr>
        <p:blipFill rotWithShape="1">
          <a:blip r:embed="rId9" cstate="email">
            <a:alphaModFix/>
            <a:extLst>
              <a:ext uri="{28A0092B-C50C-407E-A947-70E740481C1C}">
                <a14:useLocalDpi xmlns:a14="http://schemas.microsoft.com/office/drawing/2010/main"/>
              </a:ext>
            </a:extLst>
          </a:blip>
          <a:srcRect l="19762" r="12878"/>
          <a:stretch/>
        </p:blipFill>
        <p:spPr>
          <a:xfrm>
            <a:off x="8880800" y="4636135"/>
            <a:ext cx="3311200" cy="2221865"/>
          </a:xfrm>
          <a:prstGeom prst="rect">
            <a:avLst/>
          </a:prstGeom>
          <a:noFill/>
          <a:ln>
            <a:noFill/>
          </a:ln>
        </p:spPr>
      </p:pic>
      <p:sp>
        <p:nvSpPr>
          <p:cNvPr id="772" name="Google Shape;772;p94"/>
          <p:cNvSpPr txBox="1">
            <a:spLocks noGrp="1"/>
          </p:cNvSpPr>
          <p:nvPr>
            <p:ph type="title"/>
          </p:nvPr>
        </p:nvSpPr>
        <p:spPr>
          <a:xfrm>
            <a:off x="9567815" y="6490985"/>
            <a:ext cx="1231800" cy="227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810">
                <a:solidFill>
                  <a:srgbClr val="F2CB05"/>
                </a:solidFill>
              </a:rPr>
              <a:t>Renewable energy</a:t>
            </a:r>
            <a:endParaRPr sz="810">
              <a:solidFill>
                <a:srgbClr val="F2CB05"/>
              </a:solidFill>
            </a:endParaRPr>
          </a:p>
          <a:p>
            <a:pPr marL="0" lvl="0" indent="0" algn="l" rtl="0">
              <a:lnSpc>
                <a:spcPct val="90000"/>
              </a:lnSpc>
              <a:spcBef>
                <a:spcPts val="0"/>
              </a:spcBef>
              <a:spcAft>
                <a:spcPts val="0"/>
              </a:spcAft>
              <a:buClr>
                <a:srgbClr val="7503A6"/>
              </a:buClr>
              <a:buSzPts val="3600"/>
              <a:buFont typeface="Arial"/>
              <a:buNone/>
            </a:pPr>
            <a:endParaRPr sz="810">
              <a:solidFill>
                <a:srgbClr val="F2CB05"/>
              </a:solidFill>
            </a:endParaRPr>
          </a:p>
        </p:txBody>
      </p:sp>
      <p:cxnSp>
        <p:nvCxnSpPr>
          <p:cNvPr id="773" name="Google Shape;773;p94"/>
          <p:cNvCxnSpPr/>
          <p:nvPr/>
        </p:nvCxnSpPr>
        <p:spPr>
          <a:xfrm rot="10800000" flipH="1">
            <a:off x="9623725" y="6675150"/>
            <a:ext cx="866700" cy="23100"/>
          </a:xfrm>
          <a:prstGeom prst="straightConnector1">
            <a:avLst/>
          </a:prstGeom>
          <a:noFill/>
          <a:ln w="38100" cap="flat" cmpd="sng">
            <a:solidFill>
              <a:schemeClr val="dk2"/>
            </a:solidFill>
            <a:prstDash val="solid"/>
            <a:round/>
            <a:headEnd type="none" w="med" len="med"/>
            <a:tailEnd type="none" w="med" len="med"/>
          </a:ln>
        </p:spPr>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B2C3D0-0811-9CEC-2753-C2347D3DC575}"/>
              </a:ext>
            </a:extLst>
          </p:cNvPr>
          <p:cNvSpPr>
            <a:spLocks noGrp="1"/>
          </p:cNvSpPr>
          <p:nvPr>
            <p:ph type="title"/>
          </p:nvPr>
        </p:nvSpPr>
        <p:spPr>
          <a:xfrm>
            <a:off x="642133" y="461805"/>
            <a:ext cx="9873467" cy="1325563"/>
          </a:xfrm>
        </p:spPr>
        <p:txBody>
          <a:bodyPr/>
          <a:lstStyle/>
          <a:p>
            <a:r>
              <a:rPr lang="pt-PT" dirty="0">
                <a:latin typeface="Posterama" panose="020B0504020200020000" pitchFamily="34" charset="0"/>
                <a:cs typeface="Posterama" panose="020B0504020200020000" pitchFamily="34" charset="0"/>
              </a:rPr>
              <a:t>FEMEILE ȘI SCHIMBĂRILE CLIMATICE</a:t>
            </a:r>
          </a:p>
        </p:txBody>
      </p:sp>
      <p:sp>
        <p:nvSpPr>
          <p:cNvPr id="3" name="Título 1">
            <a:extLst>
              <a:ext uri="{FF2B5EF4-FFF2-40B4-BE49-F238E27FC236}">
                <a16:creationId xmlns:a16="http://schemas.microsoft.com/office/drawing/2014/main" id="{0E166CD0-CE9F-CCED-B58C-DFC12967DDA6}"/>
              </a:ext>
            </a:extLst>
          </p:cNvPr>
          <p:cNvSpPr txBox="1">
            <a:spLocks/>
          </p:cNvSpPr>
          <p:nvPr/>
        </p:nvSpPr>
        <p:spPr>
          <a:xfrm>
            <a:off x="642132" y="1506724"/>
            <a:ext cx="8669867" cy="1325563"/>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7503A6"/>
              </a:buClr>
              <a:buSzPts val="4000"/>
              <a:buFont typeface="Arial"/>
              <a:buNone/>
              <a:defRPr sz="4000" b="1" i="0" u="none" strike="noStrike" cap="none">
                <a:solidFill>
                  <a:srgbClr val="7503A6"/>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7503A6"/>
              </a:buClr>
              <a:buSzPts val="4000"/>
              <a:buFont typeface="Arial"/>
              <a:buNone/>
              <a:tabLst/>
              <a:defRPr/>
            </a:pPr>
            <a:r>
              <a:rPr kumimoji="0" lang="pt-PT" sz="2400" b="1" i="0" u="none" strike="noStrike" kern="0" cap="none" spc="0" normalizeH="0" baseline="0" noProof="0" dirty="0">
                <a:ln>
                  <a:noFill/>
                </a:ln>
                <a:solidFill>
                  <a:srgbClr val="7503A6"/>
                </a:solidFill>
                <a:effectLst/>
                <a:uLnTx/>
                <a:uFillTx/>
                <a:latin typeface="Posterama" panose="020B0504020200020000" pitchFamily="34" charset="0"/>
                <a:cs typeface="Posterama" panose="020B0504020200020000" pitchFamily="34" charset="0"/>
                <a:sym typeface="Arial"/>
              </a:rPr>
              <a:t>De ce este important să privim schimbările climatice dintr-o perspectivă de gen?</a:t>
            </a:r>
          </a:p>
        </p:txBody>
      </p:sp>
      <p:sp>
        <p:nvSpPr>
          <p:cNvPr id="4" name="Google Shape;181;p30">
            <a:extLst>
              <a:ext uri="{FF2B5EF4-FFF2-40B4-BE49-F238E27FC236}">
                <a16:creationId xmlns:a16="http://schemas.microsoft.com/office/drawing/2014/main" id="{046D57E0-ACE6-98D9-125F-3C30F17A6B43}"/>
              </a:ext>
            </a:extLst>
          </p:cNvPr>
          <p:cNvSpPr txBox="1"/>
          <p:nvPr/>
        </p:nvSpPr>
        <p:spPr>
          <a:xfrm>
            <a:off x="642131" y="2449286"/>
            <a:ext cx="11136212" cy="4201057"/>
          </a:xfrm>
          <a:prstGeom prst="rect">
            <a:avLst/>
          </a:prstGeom>
          <a:noFill/>
          <a:ln>
            <a:noFill/>
          </a:ln>
        </p:spPr>
        <p:txBody>
          <a:bodyPr spcFirstLastPara="1" wrap="square" lIns="91425" tIns="45700" rIns="91425" bIns="45700" anchor="ctr" anchorCtr="0">
            <a:normAutofit lnSpcReduction="10000"/>
          </a:bodyPr>
          <a:lstStyle/>
          <a:p>
            <a:pPr marL="342900" marR="0" lvl="0" indent="-342900" algn="l" defTabSz="914400" rtl="0" eaLnBrk="1" fontAlgn="auto" latinLnBrk="0" hangingPunct="1">
              <a:lnSpc>
                <a:spcPct val="100000"/>
              </a:lnSpc>
              <a:spcBef>
                <a:spcPts val="0"/>
              </a:spcBef>
              <a:spcAft>
                <a:spcPts val="600"/>
              </a:spcAft>
              <a:buClr>
                <a:srgbClr val="000000"/>
              </a:buClr>
              <a:buSzPts val="1200"/>
              <a:buFont typeface="Arial" panose="020B0604020202020204" pitchFamily="34" charset="0"/>
              <a:buChar char="•"/>
              <a:tabLst/>
              <a:defRPr/>
            </a:pPr>
            <a:r>
              <a:rPr kumimoji="0" lang="fr-FR"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Schimbările</a:t>
            </a:r>
            <a:r>
              <a:rPr kumimoji="0" lang="fr-FR"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climatice</a:t>
            </a:r>
            <a:r>
              <a:rPr kumimoji="0" lang="fr-FR"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agravează</a:t>
            </a:r>
            <a:r>
              <a:rPr kumimoji="0" lang="fr-FR"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inegalitățile</a:t>
            </a:r>
            <a:r>
              <a:rPr kumimoji="0" lang="fr-FR"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segmentele</a:t>
            </a:r>
            <a:r>
              <a:rPr kumimoji="0" lang="fr-FR"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cele</a:t>
            </a:r>
            <a:r>
              <a:rPr kumimoji="0" lang="fr-FR"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mai </a:t>
            </a:r>
            <a:r>
              <a:rPr kumimoji="0" lang="fr-FR"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vulnerabile</a:t>
            </a:r>
            <a:r>
              <a:rPr kumimoji="0" lang="fr-FR"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ale </a:t>
            </a:r>
            <a:r>
              <a:rPr kumimoji="0" lang="fr-FR"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populației</a:t>
            </a:r>
            <a:r>
              <a:rPr kumimoji="0" lang="fr-FR"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vor </a:t>
            </a:r>
            <a:r>
              <a:rPr kumimoji="0" lang="fr-FR"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resimți</a:t>
            </a:r>
            <a:r>
              <a:rPr kumimoji="0" lang="fr-FR"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cele</a:t>
            </a:r>
            <a:r>
              <a:rPr kumimoji="0" lang="fr-FR"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mai grave </a:t>
            </a:r>
            <a:r>
              <a:rPr kumimoji="0" lang="fr-FR"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efecte</a:t>
            </a:r>
            <a:r>
              <a:rPr kumimoji="0" lang="fr-FR"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economice</a:t>
            </a:r>
            <a:r>
              <a:rPr kumimoji="0" lang="fr-FR"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și</a:t>
            </a:r>
            <a:r>
              <a:rPr kumimoji="0" lang="fr-FR"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de </a:t>
            </a:r>
            <a:r>
              <a:rPr kumimoji="0" lang="fr-FR"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mediu</a:t>
            </a:r>
            <a:r>
              <a:rPr kumimoji="0" lang="fr-FR"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în</a:t>
            </a:r>
            <a:r>
              <a:rPr kumimoji="0" lang="fr-FR"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special</a:t>
            </a:r>
            <a:r>
              <a:rPr kumimoji="0" lang="fr-FR"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în</a:t>
            </a:r>
            <a:r>
              <a:rPr kumimoji="0" lang="fr-FR"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sudul</a:t>
            </a:r>
            <a:r>
              <a:rPr kumimoji="0" lang="fr-FR"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lumii</a:t>
            </a:r>
            <a:r>
              <a:rPr kumimoji="0" lang="fr-FR"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p>
          <a:p>
            <a:pPr marL="342900" marR="0" lvl="0" indent="-342900" algn="l" defTabSz="914400" rtl="0" eaLnBrk="1" fontAlgn="auto" latinLnBrk="0" hangingPunct="1">
              <a:lnSpc>
                <a:spcPct val="100000"/>
              </a:lnSpc>
              <a:spcBef>
                <a:spcPts val="0"/>
              </a:spcBef>
              <a:spcAft>
                <a:spcPts val="600"/>
              </a:spcAft>
              <a:buClr>
                <a:srgbClr val="000000"/>
              </a:buClr>
              <a:buSzPts val="1200"/>
              <a:buFont typeface="Arial" panose="020B0604020202020204" pitchFamily="34" charset="0"/>
              <a:buChar char="•"/>
              <a:tabLst/>
              <a:defRPr/>
            </a:pPr>
            <a:endParaRPr kumimoji="0" lang="fr-FR"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endParaRPr>
          </a:p>
          <a:p>
            <a:pPr marL="342900" marR="0" lvl="0" indent="-342900" algn="l" defTabSz="914400" rtl="0" eaLnBrk="1" fontAlgn="auto" latinLnBrk="0" hangingPunct="1">
              <a:lnSpc>
                <a:spcPct val="100000"/>
              </a:lnSpc>
              <a:spcBef>
                <a:spcPts val="0"/>
              </a:spcBef>
              <a:spcAft>
                <a:spcPts val="600"/>
              </a:spcAft>
              <a:buClr>
                <a:srgbClr val="000000"/>
              </a:buClr>
              <a:buSzPts val="1200"/>
              <a:buFont typeface="Arial" panose="020B0604020202020204" pitchFamily="34" charset="0"/>
              <a:buChar char="•"/>
              <a:tabLst/>
              <a:defRPr/>
            </a:pPr>
            <a:endParaRPr kumimoji="0" lang="fr-FR"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endParaRPr>
          </a:p>
          <a:p>
            <a:pPr marL="342900" marR="0" lvl="0" indent="-342900" algn="l" defTabSz="914400" rtl="0" eaLnBrk="1" fontAlgn="auto" latinLnBrk="0" hangingPunct="1">
              <a:lnSpc>
                <a:spcPct val="100000"/>
              </a:lnSpc>
              <a:spcBef>
                <a:spcPts val="0"/>
              </a:spcBef>
              <a:spcAft>
                <a:spcPts val="600"/>
              </a:spcAft>
              <a:buClr>
                <a:srgbClr val="000000"/>
              </a:buClr>
              <a:buSzPts val="1200"/>
              <a:buFont typeface="Arial" panose="020B0604020202020204" pitchFamily="34" charset="0"/>
              <a:buChar char="•"/>
              <a:tabLst/>
              <a:defRPr/>
            </a:pPr>
            <a:endParaRPr kumimoji="0" lang="fr-FR"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endParaRPr>
          </a:p>
          <a:p>
            <a:pPr marL="342900" marR="0" lvl="5" indent="-342900" algn="l" defTabSz="914400" rtl="0" eaLnBrk="1" fontAlgn="auto" latinLnBrk="0" hangingPunct="1">
              <a:lnSpc>
                <a:spcPct val="100000"/>
              </a:lnSpc>
              <a:spcBef>
                <a:spcPts val="0"/>
              </a:spcBef>
              <a:spcAft>
                <a:spcPts val="600"/>
              </a:spcAft>
              <a:buClr>
                <a:srgbClr val="000000"/>
              </a:buClr>
              <a:buSzPts val="1200"/>
              <a:buFont typeface="Arial" panose="020B0604020202020204" pitchFamily="34" charset="0"/>
              <a:buChar char="•"/>
              <a:tabLst/>
              <a:defRPr/>
            </a:pP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Experiența</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femeilor</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din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Sudul</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Global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este</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diferită</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de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cea</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din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Nordul</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Global.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În</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Sudul</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Global,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femeile</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sunt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percepute</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ca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fiind</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liderii</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comunităților</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locale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și</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administratorii</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resurselor</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p>
          <a:p>
            <a:pPr marL="342900" marR="0" lvl="5" indent="-342900" algn="l" defTabSz="914400" rtl="0" eaLnBrk="1" fontAlgn="auto" latinLnBrk="0" hangingPunct="1">
              <a:lnSpc>
                <a:spcPct val="100000"/>
              </a:lnSpc>
              <a:spcBef>
                <a:spcPts val="0"/>
              </a:spcBef>
              <a:spcAft>
                <a:spcPts val="600"/>
              </a:spcAft>
              <a:buClr>
                <a:srgbClr val="000000"/>
              </a:buClr>
              <a:buSzPts val="1200"/>
              <a:buFont typeface="Arial" panose="020B0604020202020204" pitchFamily="34" charset="0"/>
              <a:buChar char="•"/>
              <a:tabLst/>
              <a:defRPr/>
            </a:pP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Femeile</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sunt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încă</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foarte</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puțin</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reprezentate</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în</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posturile</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de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decizie</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în</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special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în</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domeniul</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științei</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și</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al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acțiunii</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climatice</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cercetările</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arată</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că</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acțiunea</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climatică</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beneficiază</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de pe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urma</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prezenței</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mai</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multor</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femei</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în</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aceste</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posturi</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a:t>
            </a:r>
            <a:endParaRPr kumimoji="0" sz="2000" b="0" i="0" u="none" strike="noStrike" kern="0" cap="none" spc="0" normalizeH="0" baseline="-25000" noProof="0" dirty="0">
              <a:ln>
                <a:noFill/>
              </a:ln>
              <a:solidFill>
                <a:srgbClr val="000000"/>
              </a:solidFill>
              <a:effectLst/>
              <a:uLnTx/>
              <a:uFillTx/>
              <a:latin typeface="Arial"/>
              <a:ea typeface="Arial"/>
              <a:cs typeface="Arial"/>
              <a:sym typeface="Arial"/>
            </a:endParaRPr>
          </a:p>
        </p:txBody>
      </p:sp>
      <p:sp>
        <p:nvSpPr>
          <p:cNvPr id="7" name="CaixaDeTexto 6">
            <a:extLst>
              <a:ext uri="{FF2B5EF4-FFF2-40B4-BE49-F238E27FC236}">
                <a16:creationId xmlns:a16="http://schemas.microsoft.com/office/drawing/2014/main" id="{13A301D1-3054-727E-E6F5-ED6CBBA41A3F}"/>
              </a:ext>
            </a:extLst>
          </p:cNvPr>
          <p:cNvSpPr txBox="1"/>
          <p:nvPr/>
        </p:nvSpPr>
        <p:spPr>
          <a:xfrm>
            <a:off x="1758250" y="3429000"/>
            <a:ext cx="9791619" cy="1092607"/>
          </a:xfrm>
          <a:prstGeom prst="rect">
            <a:avLst/>
          </a:prstGeom>
          <a:noFill/>
        </p:spPr>
        <p:txBody>
          <a:bodyPr wrap="square">
            <a:spAutoFit/>
          </a:bodyPr>
          <a:lstStyle/>
          <a:p>
            <a:pPr marL="342900" marR="0" lvl="6" indent="-342900" algn="l" defTabSz="914400" rtl="0" eaLnBrk="1" fontAlgn="auto" latinLnBrk="0" hangingPunct="1">
              <a:lnSpc>
                <a:spcPct val="100000"/>
              </a:lnSpc>
              <a:spcBef>
                <a:spcPts val="0"/>
              </a:spcBef>
              <a:spcAft>
                <a:spcPts val="600"/>
              </a:spcAft>
              <a:buClr>
                <a:srgbClr val="000000"/>
              </a:buClr>
              <a:buSzPts val="1200"/>
              <a:buFont typeface="Arial" panose="020B0604020202020204" pitchFamily="34" charset="0"/>
              <a:buChar char="•"/>
              <a:tabLst/>
              <a:defRPr/>
            </a:pPr>
            <a:r>
              <a:rPr kumimoji="0" lang="fr-FR" sz="2000" b="0" i="0" u="none" strike="noStrike" kern="0" cap="none" spc="0" normalizeH="0" baseline="0" noProof="0" dirty="0" err="1">
                <a:ln>
                  <a:noFill/>
                </a:ln>
                <a:solidFill>
                  <a:srgbClr val="7030A0"/>
                </a:solidFill>
                <a:effectLst/>
                <a:uLnTx/>
                <a:uFillTx/>
                <a:latin typeface="Posterama" panose="020B0504020200020000" pitchFamily="34" charset="0"/>
                <a:cs typeface="Posterama" panose="020B0504020200020000" pitchFamily="34" charset="0"/>
                <a:sym typeface="Arial"/>
              </a:rPr>
              <a:t>Femeile</a:t>
            </a:r>
            <a:r>
              <a:rPr kumimoji="0" lang="fr-FR" sz="2000" b="0" i="0" u="none" strike="noStrike" kern="0" cap="none" spc="0" normalizeH="0" baseline="0" noProof="0" dirty="0">
                <a:ln>
                  <a:noFill/>
                </a:ln>
                <a:solidFill>
                  <a:srgbClr val="7030A0"/>
                </a:solidFill>
                <a:effectLst/>
                <a:uLnTx/>
                <a:uFillTx/>
                <a:latin typeface="Posterama" panose="020B0504020200020000" pitchFamily="34" charset="0"/>
                <a:cs typeface="Posterama" panose="020B0504020200020000" pitchFamily="34" charset="0"/>
                <a:sym typeface="Arial"/>
              </a:rPr>
              <a:t> fac parte </a:t>
            </a:r>
            <a:r>
              <a:rPr kumimoji="0" lang="fr-FR" sz="2000" b="0" i="0" u="none" strike="noStrike" kern="0" cap="none" spc="0" normalizeH="0" baseline="0" noProof="0" dirty="0" err="1">
                <a:ln>
                  <a:noFill/>
                </a:ln>
                <a:solidFill>
                  <a:srgbClr val="7030A0"/>
                </a:solidFill>
                <a:effectLst/>
                <a:uLnTx/>
                <a:uFillTx/>
                <a:latin typeface="Posterama" panose="020B0504020200020000" pitchFamily="34" charset="0"/>
                <a:cs typeface="Posterama" panose="020B0504020200020000" pitchFamily="34" charset="0"/>
                <a:sym typeface="Arial"/>
              </a:rPr>
              <a:t>din</a:t>
            </a:r>
            <a:r>
              <a:rPr kumimoji="0" lang="fr-FR" sz="2000" b="0" i="0" u="none" strike="noStrike" kern="0" cap="none" spc="0" normalizeH="0" baseline="0" noProof="0" dirty="0">
                <a:ln>
                  <a:noFill/>
                </a:ln>
                <a:solidFill>
                  <a:srgbClr val="7030A0"/>
                </a:solidFill>
                <a:effectLst/>
                <a:uLnTx/>
                <a:uFillTx/>
                <a:latin typeface="Posterama" panose="020B0504020200020000" pitchFamily="34" charset="0"/>
                <a:cs typeface="Posterama" panose="020B0504020200020000" pitchFamily="34" charset="0"/>
                <a:sym typeface="Arial"/>
              </a:rPr>
              <a:t> </a:t>
            </a:r>
            <a:r>
              <a:rPr kumimoji="0" lang="fr-FR" sz="2000" b="0" i="0" u="none" strike="noStrike" kern="0" cap="none" spc="0" normalizeH="0" baseline="0" noProof="0" dirty="0" err="1">
                <a:ln>
                  <a:noFill/>
                </a:ln>
                <a:solidFill>
                  <a:srgbClr val="7030A0"/>
                </a:solidFill>
                <a:effectLst/>
                <a:uLnTx/>
                <a:uFillTx/>
                <a:latin typeface="Posterama" panose="020B0504020200020000" pitchFamily="34" charset="0"/>
                <a:cs typeface="Posterama" panose="020B0504020200020000" pitchFamily="34" charset="0"/>
                <a:sym typeface="Arial"/>
              </a:rPr>
              <a:t>cele</a:t>
            </a:r>
            <a:r>
              <a:rPr kumimoji="0" lang="fr-FR" sz="2000" b="0" i="0" u="none" strike="noStrike" kern="0" cap="none" spc="0" normalizeH="0" baseline="0" noProof="0" dirty="0">
                <a:ln>
                  <a:noFill/>
                </a:ln>
                <a:solidFill>
                  <a:srgbClr val="7030A0"/>
                </a:solidFill>
                <a:effectLst/>
                <a:uLnTx/>
                <a:uFillTx/>
                <a:latin typeface="Posterama" panose="020B0504020200020000" pitchFamily="34" charset="0"/>
                <a:cs typeface="Posterama" panose="020B0504020200020000" pitchFamily="34" charset="0"/>
                <a:sym typeface="Arial"/>
              </a:rPr>
              <a:t> mai </a:t>
            </a:r>
            <a:r>
              <a:rPr kumimoji="0" lang="fr-FR" sz="2000" b="0" i="0" u="none" strike="noStrike" kern="0" cap="none" spc="0" normalizeH="0" baseline="0" noProof="0" dirty="0" err="1">
                <a:ln>
                  <a:noFill/>
                </a:ln>
                <a:solidFill>
                  <a:srgbClr val="7030A0"/>
                </a:solidFill>
                <a:effectLst/>
                <a:uLnTx/>
                <a:uFillTx/>
                <a:latin typeface="Posterama" panose="020B0504020200020000" pitchFamily="34" charset="0"/>
                <a:cs typeface="Posterama" panose="020B0504020200020000" pitchFamily="34" charset="0"/>
                <a:sym typeface="Arial"/>
              </a:rPr>
              <a:t>vulnerabile</a:t>
            </a:r>
            <a:r>
              <a:rPr kumimoji="0" lang="fr-FR" sz="2000" b="0" i="0" u="none" strike="noStrike" kern="0" cap="none" spc="0" normalizeH="0" baseline="0" noProof="0" dirty="0">
                <a:ln>
                  <a:noFill/>
                </a:ln>
                <a:solidFill>
                  <a:srgbClr val="7030A0"/>
                </a:solidFill>
                <a:effectLst/>
                <a:uLnTx/>
                <a:uFillTx/>
                <a:latin typeface="Posterama" panose="020B0504020200020000" pitchFamily="34" charset="0"/>
                <a:cs typeface="Posterama" panose="020B0504020200020000" pitchFamily="34" charset="0"/>
                <a:sym typeface="Arial"/>
              </a:rPr>
              <a:t> segmente ale </a:t>
            </a:r>
            <a:r>
              <a:rPr kumimoji="0" lang="fr-FR" sz="2000" b="0" i="0" u="none" strike="noStrike" kern="0" cap="none" spc="0" normalizeH="0" baseline="0" noProof="0" dirty="0" err="1">
                <a:ln>
                  <a:noFill/>
                </a:ln>
                <a:solidFill>
                  <a:srgbClr val="7030A0"/>
                </a:solidFill>
                <a:effectLst/>
                <a:uLnTx/>
                <a:uFillTx/>
                <a:latin typeface="Posterama" panose="020B0504020200020000" pitchFamily="34" charset="0"/>
                <a:cs typeface="Posterama" panose="020B0504020200020000" pitchFamily="34" charset="0"/>
                <a:sym typeface="Arial"/>
              </a:rPr>
              <a:t>populației</a:t>
            </a:r>
            <a:r>
              <a:rPr kumimoji="0" lang="fr-FR" sz="2000" b="0" i="0" u="none" strike="noStrike" kern="0" cap="none" spc="0" normalizeH="0" baseline="0" noProof="0" dirty="0">
                <a:ln>
                  <a:noFill/>
                </a:ln>
                <a:solidFill>
                  <a:srgbClr val="7030A0"/>
                </a:solidFill>
                <a:effectLst/>
                <a:uLnTx/>
                <a:uFillTx/>
                <a:latin typeface="Posterama" panose="020B0504020200020000" pitchFamily="34" charset="0"/>
                <a:cs typeface="Posterama" panose="020B0504020200020000" pitchFamily="34" charset="0"/>
                <a:sym typeface="Arial"/>
              </a:rPr>
              <a:t>;</a:t>
            </a:r>
          </a:p>
          <a:p>
            <a:pPr marL="342900" marR="0" lvl="6" indent="-342900" algn="l" defTabSz="914400" rtl="0" eaLnBrk="1" fontAlgn="auto" latinLnBrk="0" hangingPunct="1">
              <a:lnSpc>
                <a:spcPct val="100000"/>
              </a:lnSpc>
              <a:spcBef>
                <a:spcPts val="0"/>
              </a:spcBef>
              <a:spcAft>
                <a:spcPts val="600"/>
              </a:spcAft>
              <a:buClr>
                <a:srgbClr val="000000"/>
              </a:buClr>
              <a:buSzPts val="1200"/>
              <a:buFont typeface="Arial" panose="020B0604020202020204" pitchFamily="34" charset="0"/>
              <a:buChar char="•"/>
              <a:tabLst/>
              <a:defRPr/>
            </a:pPr>
            <a:r>
              <a:rPr kumimoji="0" lang="fr-FR" sz="2000" b="0" i="0" u="none" strike="noStrike" kern="0" cap="none" spc="0" normalizeH="0" baseline="0" noProof="0" dirty="0" err="1">
                <a:ln>
                  <a:noFill/>
                </a:ln>
                <a:solidFill>
                  <a:srgbClr val="7030A0"/>
                </a:solidFill>
                <a:effectLst/>
                <a:uLnTx/>
                <a:uFillTx/>
                <a:latin typeface="Posterama" panose="020B0504020200020000" pitchFamily="34" charset="0"/>
                <a:cs typeface="Posterama" panose="020B0504020200020000" pitchFamily="34" charset="0"/>
                <a:sym typeface="Arial"/>
              </a:rPr>
              <a:t>schimbările</a:t>
            </a:r>
            <a:r>
              <a:rPr kumimoji="0" lang="fr-FR" sz="2000" b="0" i="0" u="none" strike="noStrike" kern="0" cap="none" spc="0" normalizeH="0" baseline="0" noProof="0" dirty="0">
                <a:ln>
                  <a:noFill/>
                </a:ln>
                <a:solidFill>
                  <a:srgbClr val="7030A0"/>
                </a:solidFill>
                <a:effectLst/>
                <a:uLnTx/>
                <a:uFillTx/>
                <a:latin typeface="Posterama" panose="020B0504020200020000" pitchFamily="34" charset="0"/>
                <a:cs typeface="Posterama" panose="020B0504020200020000" pitchFamily="34" charset="0"/>
                <a:sym typeface="Arial"/>
              </a:rPr>
              <a:t> </a:t>
            </a:r>
            <a:r>
              <a:rPr kumimoji="0" lang="fr-FR" sz="2000" b="0" i="0" u="none" strike="noStrike" kern="0" cap="none" spc="0" normalizeH="0" baseline="0" noProof="0" dirty="0" err="1">
                <a:ln>
                  <a:noFill/>
                </a:ln>
                <a:solidFill>
                  <a:srgbClr val="7030A0"/>
                </a:solidFill>
                <a:effectLst/>
                <a:uLnTx/>
                <a:uFillTx/>
                <a:latin typeface="Posterama" panose="020B0504020200020000" pitchFamily="34" charset="0"/>
                <a:cs typeface="Posterama" panose="020B0504020200020000" pitchFamily="34" charset="0"/>
                <a:sym typeface="Arial"/>
              </a:rPr>
              <a:t>climatice</a:t>
            </a:r>
            <a:r>
              <a:rPr kumimoji="0" lang="fr-FR" sz="2000" b="0" i="0" u="none" strike="noStrike" kern="0" cap="none" spc="0" normalizeH="0" baseline="0" noProof="0" dirty="0">
                <a:ln>
                  <a:noFill/>
                </a:ln>
                <a:solidFill>
                  <a:srgbClr val="7030A0"/>
                </a:solidFill>
                <a:effectLst/>
                <a:uLnTx/>
                <a:uFillTx/>
                <a:latin typeface="Posterama" panose="020B0504020200020000" pitchFamily="34" charset="0"/>
                <a:cs typeface="Posterama" panose="020B0504020200020000" pitchFamily="34" charset="0"/>
                <a:sym typeface="Arial"/>
              </a:rPr>
              <a:t> pot </a:t>
            </a:r>
            <a:r>
              <a:rPr kumimoji="0" lang="fr-FR" sz="2000" b="0" i="0" u="none" strike="noStrike" kern="0" cap="none" spc="0" normalizeH="0" baseline="0" noProof="0" dirty="0" err="1">
                <a:ln>
                  <a:noFill/>
                </a:ln>
                <a:solidFill>
                  <a:srgbClr val="7030A0"/>
                </a:solidFill>
                <a:effectLst/>
                <a:uLnTx/>
                <a:uFillTx/>
                <a:latin typeface="Posterama" panose="020B0504020200020000" pitchFamily="34" charset="0"/>
                <a:cs typeface="Posterama" panose="020B0504020200020000" pitchFamily="34" charset="0"/>
                <a:sym typeface="Arial"/>
              </a:rPr>
              <a:t>perpetua</a:t>
            </a:r>
            <a:r>
              <a:rPr kumimoji="0" lang="fr-FR" sz="2000" b="0" i="0" u="none" strike="noStrike" kern="0" cap="none" spc="0" normalizeH="0" baseline="0" noProof="0" dirty="0">
                <a:ln>
                  <a:noFill/>
                </a:ln>
                <a:solidFill>
                  <a:srgbClr val="7030A0"/>
                </a:solidFill>
                <a:effectLst/>
                <a:uLnTx/>
                <a:uFillTx/>
                <a:latin typeface="Posterama" panose="020B0504020200020000" pitchFamily="34" charset="0"/>
                <a:cs typeface="Posterama" panose="020B0504020200020000" pitchFamily="34" charset="0"/>
                <a:sym typeface="Arial"/>
              </a:rPr>
              <a:t> </a:t>
            </a:r>
            <a:r>
              <a:rPr kumimoji="0" lang="fr-FR" sz="2000" b="0" i="0" u="none" strike="noStrike" kern="0" cap="none" spc="0" normalizeH="0" baseline="0" noProof="0" dirty="0" err="1">
                <a:ln>
                  <a:noFill/>
                </a:ln>
                <a:solidFill>
                  <a:srgbClr val="7030A0"/>
                </a:solidFill>
                <a:effectLst/>
                <a:uLnTx/>
                <a:uFillTx/>
                <a:latin typeface="Posterama" panose="020B0504020200020000" pitchFamily="34" charset="0"/>
                <a:cs typeface="Posterama" panose="020B0504020200020000" pitchFamily="34" charset="0"/>
                <a:sym typeface="Arial"/>
              </a:rPr>
              <a:t>violența</a:t>
            </a:r>
            <a:r>
              <a:rPr kumimoji="0" lang="fr-FR" sz="2000" b="0" i="0" u="none" strike="noStrike" kern="0" cap="none" spc="0" normalizeH="0" baseline="0" noProof="0" dirty="0">
                <a:ln>
                  <a:noFill/>
                </a:ln>
                <a:solidFill>
                  <a:srgbClr val="7030A0"/>
                </a:solidFill>
                <a:effectLst/>
                <a:uLnTx/>
                <a:uFillTx/>
                <a:latin typeface="Posterama" panose="020B0504020200020000" pitchFamily="34" charset="0"/>
                <a:cs typeface="Posterama" panose="020B0504020200020000" pitchFamily="34" charset="0"/>
                <a:sym typeface="Arial"/>
              </a:rPr>
              <a:t> de </a:t>
            </a:r>
            <a:r>
              <a:rPr kumimoji="0" lang="fr-FR" sz="2000" b="0" i="0" u="none" strike="noStrike" kern="0" cap="none" spc="0" normalizeH="0" baseline="0" noProof="0" dirty="0" err="1">
                <a:ln>
                  <a:noFill/>
                </a:ln>
                <a:solidFill>
                  <a:srgbClr val="7030A0"/>
                </a:solidFill>
                <a:effectLst/>
                <a:uLnTx/>
                <a:uFillTx/>
                <a:latin typeface="Posterama" panose="020B0504020200020000" pitchFamily="34" charset="0"/>
                <a:cs typeface="Posterama" panose="020B0504020200020000" pitchFamily="34" charset="0"/>
                <a:sym typeface="Arial"/>
              </a:rPr>
              <a:t>gen</a:t>
            </a:r>
            <a:r>
              <a:rPr kumimoji="0" lang="fr-FR" sz="2000" b="0" i="0" u="none" strike="noStrike" kern="0" cap="none" spc="0" normalizeH="0" baseline="0" noProof="0" dirty="0">
                <a:ln>
                  <a:noFill/>
                </a:ln>
                <a:solidFill>
                  <a:srgbClr val="7030A0"/>
                </a:solidFill>
                <a:effectLst/>
                <a:uLnTx/>
                <a:uFillTx/>
                <a:latin typeface="Posterama" panose="020B0504020200020000" pitchFamily="34" charset="0"/>
                <a:cs typeface="Posterama" panose="020B0504020200020000" pitchFamily="34" charset="0"/>
                <a:sym typeface="Arial"/>
              </a:rPr>
              <a:t>, </a:t>
            </a:r>
            <a:r>
              <a:rPr kumimoji="0" lang="fr-FR" sz="2000" b="0" i="0" u="none" strike="noStrike" kern="0" cap="none" spc="0" normalizeH="0" baseline="0" noProof="0" dirty="0" err="1">
                <a:ln>
                  <a:noFill/>
                </a:ln>
                <a:solidFill>
                  <a:srgbClr val="7030A0"/>
                </a:solidFill>
                <a:effectLst/>
                <a:uLnTx/>
                <a:uFillTx/>
                <a:latin typeface="Posterama" panose="020B0504020200020000" pitchFamily="34" charset="0"/>
                <a:cs typeface="Posterama" panose="020B0504020200020000" pitchFamily="34" charset="0"/>
                <a:sym typeface="Arial"/>
              </a:rPr>
              <a:t>în</a:t>
            </a:r>
            <a:r>
              <a:rPr kumimoji="0" lang="fr-FR" sz="2000" b="0" i="0" u="none" strike="noStrike" kern="0" cap="none" spc="0" normalizeH="0" baseline="0" noProof="0" dirty="0">
                <a:ln>
                  <a:noFill/>
                </a:ln>
                <a:solidFill>
                  <a:srgbClr val="7030A0"/>
                </a:solidFill>
                <a:effectLst/>
                <a:uLnTx/>
                <a:uFillTx/>
                <a:latin typeface="Posterama" panose="020B0504020200020000" pitchFamily="34" charset="0"/>
                <a:cs typeface="Posterama" panose="020B0504020200020000" pitchFamily="34" charset="0"/>
                <a:sym typeface="Arial"/>
              </a:rPr>
              <a:t> </a:t>
            </a:r>
            <a:r>
              <a:rPr kumimoji="0" lang="fr-FR" sz="2000" b="0" i="0" u="none" strike="noStrike" kern="0" cap="none" spc="0" normalizeH="0" baseline="0" noProof="0" dirty="0" err="1">
                <a:ln>
                  <a:noFill/>
                </a:ln>
                <a:solidFill>
                  <a:srgbClr val="7030A0"/>
                </a:solidFill>
                <a:effectLst/>
                <a:uLnTx/>
                <a:uFillTx/>
                <a:latin typeface="Posterama" panose="020B0504020200020000" pitchFamily="34" charset="0"/>
                <a:cs typeface="Posterama" panose="020B0504020200020000" pitchFamily="34" charset="0"/>
                <a:sym typeface="Arial"/>
              </a:rPr>
              <a:t>special</a:t>
            </a:r>
            <a:r>
              <a:rPr kumimoji="0" lang="fr-FR" sz="2000" b="0" i="0" u="none" strike="noStrike" kern="0" cap="none" spc="0" normalizeH="0" baseline="0" noProof="0" dirty="0">
                <a:ln>
                  <a:noFill/>
                </a:ln>
                <a:solidFill>
                  <a:srgbClr val="7030A0"/>
                </a:solidFill>
                <a:effectLst/>
                <a:uLnTx/>
                <a:uFillTx/>
                <a:latin typeface="Posterama" panose="020B0504020200020000" pitchFamily="34" charset="0"/>
                <a:cs typeface="Posterama" panose="020B0504020200020000" pitchFamily="34" charset="0"/>
                <a:sym typeface="Arial"/>
              </a:rPr>
              <a:t> </a:t>
            </a:r>
            <a:r>
              <a:rPr kumimoji="0" lang="fr-FR" sz="2000" b="0" i="0" u="none" strike="noStrike" kern="0" cap="none" spc="0" normalizeH="0" baseline="0" noProof="0" dirty="0" err="1">
                <a:ln>
                  <a:noFill/>
                </a:ln>
                <a:solidFill>
                  <a:srgbClr val="7030A0"/>
                </a:solidFill>
                <a:effectLst/>
                <a:uLnTx/>
                <a:uFillTx/>
                <a:latin typeface="Posterama" panose="020B0504020200020000" pitchFamily="34" charset="0"/>
                <a:cs typeface="Posterama" panose="020B0504020200020000" pitchFamily="34" charset="0"/>
                <a:sym typeface="Arial"/>
              </a:rPr>
              <a:t>în</a:t>
            </a:r>
            <a:r>
              <a:rPr kumimoji="0" lang="fr-FR" sz="2000" b="0" i="0" u="none" strike="noStrike" kern="0" cap="none" spc="0" normalizeH="0" baseline="0" noProof="0" dirty="0">
                <a:ln>
                  <a:noFill/>
                </a:ln>
                <a:solidFill>
                  <a:srgbClr val="7030A0"/>
                </a:solidFill>
                <a:effectLst/>
                <a:uLnTx/>
                <a:uFillTx/>
                <a:latin typeface="Posterama" panose="020B0504020200020000" pitchFamily="34" charset="0"/>
                <a:cs typeface="Posterama" panose="020B0504020200020000" pitchFamily="34" charset="0"/>
                <a:sym typeface="Arial"/>
              </a:rPr>
              <a:t> </a:t>
            </a:r>
            <a:r>
              <a:rPr kumimoji="0" lang="fr-FR" sz="2000" b="0" i="0" u="none" strike="noStrike" kern="0" cap="none" spc="0" normalizeH="0" baseline="0" noProof="0" dirty="0" err="1">
                <a:ln>
                  <a:noFill/>
                </a:ln>
                <a:solidFill>
                  <a:srgbClr val="7030A0"/>
                </a:solidFill>
                <a:effectLst/>
                <a:uLnTx/>
                <a:uFillTx/>
                <a:latin typeface="Posterama" panose="020B0504020200020000" pitchFamily="34" charset="0"/>
                <a:cs typeface="Posterama" panose="020B0504020200020000" pitchFamily="34" charset="0"/>
                <a:sym typeface="Arial"/>
              </a:rPr>
              <a:t>comunitățile</a:t>
            </a:r>
            <a:r>
              <a:rPr kumimoji="0" lang="fr-FR" sz="2000" b="0" i="0" u="none" strike="noStrike" kern="0" cap="none" spc="0" normalizeH="0" baseline="0" noProof="0" dirty="0">
                <a:ln>
                  <a:noFill/>
                </a:ln>
                <a:solidFill>
                  <a:srgbClr val="7030A0"/>
                </a:solidFill>
                <a:effectLst/>
                <a:uLnTx/>
                <a:uFillTx/>
                <a:latin typeface="Posterama" panose="020B0504020200020000" pitchFamily="34" charset="0"/>
                <a:cs typeface="Posterama" panose="020B0504020200020000" pitchFamily="34" charset="0"/>
                <a:sym typeface="Arial"/>
              </a:rPr>
              <a:t> </a:t>
            </a:r>
            <a:r>
              <a:rPr kumimoji="0" lang="fr-FR" sz="2000" b="0" i="0" u="none" strike="noStrike" kern="0" cap="none" spc="0" normalizeH="0" baseline="0" noProof="0" dirty="0" err="1">
                <a:ln>
                  <a:noFill/>
                </a:ln>
                <a:solidFill>
                  <a:srgbClr val="7030A0"/>
                </a:solidFill>
                <a:effectLst/>
                <a:uLnTx/>
                <a:uFillTx/>
                <a:latin typeface="Posterama" panose="020B0504020200020000" pitchFamily="34" charset="0"/>
                <a:cs typeface="Posterama" panose="020B0504020200020000" pitchFamily="34" charset="0"/>
                <a:sym typeface="Arial"/>
              </a:rPr>
              <a:t>în</a:t>
            </a:r>
            <a:r>
              <a:rPr kumimoji="0" lang="fr-FR" sz="2000" b="0" i="0" u="none" strike="noStrike" kern="0" cap="none" spc="0" normalizeH="0" baseline="0" noProof="0" dirty="0">
                <a:ln>
                  <a:noFill/>
                </a:ln>
                <a:solidFill>
                  <a:srgbClr val="7030A0"/>
                </a:solidFill>
                <a:effectLst/>
                <a:uLnTx/>
                <a:uFillTx/>
                <a:latin typeface="Posterama" panose="020B0504020200020000" pitchFamily="34" charset="0"/>
                <a:cs typeface="Posterama" panose="020B0504020200020000" pitchFamily="34" charset="0"/>
                <a:sym typeface="Arial"/>
              </a:rPr>
              <a:t> care </a:t>
            </a:r>
            <a:r>
              <a:rPr kumimoji="0" lang="fr-FR" sz="2000" b="0" i="0" u="none" strike="noStrike" kern="0" cap="none" spc="0" normalizeH="0" baseline="0" noProof="0" dirty="0" err="1">
                <a:ln>
                  <a:noFill/>
                </a:ln>
                <a:solidFill>
                  <a:srgbClr val="7030A0"/>
                </a:solidFill>
                <a:effectLst/>
                <a:uLnTx/>
                <a:uFillTx/>
                <a:latin typeface="Posterama" panose="020B0504020200020000" pitchFamily="34" charset="0"/>
                <a:cs typeface="Posterama" panose="020B0504020200020000" pitchFamily="34" charset="0"/>
                <a:sym typeface="Arial"/>
              </a:rPr>
              <a:t>femeile</a:t>
            </a:r>
            <a:r>
              <a:rPr kumimoji="0" lang="fr-FR" sz="2000" b="0" i="0" u="none" strike="noStrike" kern="0" cap="none" spc="0" normalizeH="0" baseline="0" noProof="0" dirty="0">
                <a:ln>
                  <a:noFill/>
                </a:ln>
                <a:solidFill>
                  <a:srgbClr val="7030A0"/>
                </a:solidFill>
                <a:effectLst/>
                <a:uLnTx/>
                <a:uFillTx/>
                <a:latin typeface="Posterama" panose="020B0504020200020000" pitchFamily="34" charset="0"/>
                <a:cs typeface="Posterama" panose="020B0504020200020000" pitchFamily="34" charset="0"/>
                <a:sym typeface="Arial"/>
              </a:rPr>
              <a:t> </a:t>
            </a:r>
            <a:r>
              <a:rPr kumimoji="0" lang="fr-FR" sz="2000" b="0" i="0" u="none" strike="noStrike" kern="0" cap="none" spc="0" normalizeH="0" baseline="0" noProof="0" dirty="0" err="1">
                <a:ln>
                  <a:noFill/>
                </a:ln>
                <a:solidFill>
                  <a:srgbClr val="7030A0"/>
                </a:solidFill>
                <a:effectLst/>
                <a:uLnTx/>
                <a:uFillTx/>
                <a:latin typeface="Posterama" panose="020B0504020200020000" pitchFamily="34" charset="0"/>
                <a:cs typeface="Posterama" panose="020B0504020200020000" pitchFamily="34" charset="0"/>
                <a:sym typeface="Arial"/>
              </a:rPr>
              <a:t>sunt</a:t>
            </a:r>
            <a:r>
              <a:rPr kumimoji="0" lang="fr-FR" sz="2000" b="0" i="0" u="none" strike="noStrike" kern="0" cap="none" spc="0" normalizeH="0" baseline="0" noProof="0" dirty="0">
                <a:ln>
                  <a:noFill/>
                </a:ln>
                <a:solidFill>
                  <a:srgbClr val="7030A0"/>
                </a:solidFill>
                <a:effectLst/>
                <a:uLnTx/>
                <a:uFillTx/>
                <a:latin typeface="Posterama" panose="020B0504020200020000" pitchFamily="34" charset="0"/>
                <a:cs typeface="Posterama" panose="020B0504020200020000" pitchFamily="34" charset="0"/>
                <a:sym typeface="Arial"/>
              </a:rPr>
              <a:t> </a:t>
            </a:r>
            <a:r>
              <a:rPr kumimoji="0" lang="fr-FR" sz="2000" b="0" i="0" u="none" strike="noStrike" kern="0" cap="none" spc="0" normalizeH="0" baseline="0" noProof="0" dirty="0" err="1">
                <a:ln>
                  <a:noFill/>
                </a:ln>
                <a:solidFill>
                  <a:srgbClr val="7030A0"/>
                </a:solidFill>
                <a:effectLst/>
                <a:uLnTx/>
                <a:uFillTx/>
                <a:latin typeface="Posterama" panose="020B0504020200020000" pitchFamily="34" charset="0"/>
                <a:cs typeface="Posterama" panose="020B0504020200020000" pitchFamily="34" charset="0"/>
                <a:sym typeface="Arial"/>
              </a:rPr>
              <a:t>administratoarele</a:t>
            </a:r>
            <a:r>
              <a:rPr kumimoji="0" lang="fr-FR" sz="2000" b="0" i="0" u="none" strike="noStrike" kern="0" cap="none" spc="0" normalizeH="0" baseline="0" noProof="0" dirty="0">
                <a:ln>
                  <a:noFill/>
                </a:ln>
                <a:solidFill>
                  <a:srgbClr val="7030A0"/>
                </a:solidFill>
                <a:effectLst/>
                <a:uLnTx/>
                <a:uFillTx/>
                <a:latin typeface="Posterama" panose="020B0504020200020000" pitchFamily="34" charset="0"/>
                <a:cs typeface="Posterama" panose="020B0504020200020000" pitchFamily="34" charset="0"/>
                <a:sym typeface="Arial"/>
              </a:rPr>
              <a:t> </a:t>
            </a:r>
            <a:r>
              <a:rPr kumimoji="0" lang="fr-FR" sz="2000" b="0" i="0" u="none" strike="noStrike" kern="0" cap="none" spc="0" normalizeH="0" baseline="0" noProof="0" dirty="0" err="1">
                <a:ln>
                  <a:noFill/>
                </a:ln>
                <a:solidFill>
                  <a:srgbClr val="7030A0"/>
                </a:solidFill>
                <a:effectLst/>
                <a:uLnTx/>
                <a:uFillTx/>
                <a:latin typeface="Posterama" panose="020B0504020200020000" pitchFamily="34" charset="0"/>
                <a:cs typeface="Posterama" panose="020B0504020200020000" pitchFamily="34" charset="0"/>
                <a:sym typeface="Arial"/>
              </a:rPr>
              <a:t>resurselor</a:t>
            </a:r>
            <a:r>
              <a:rPr kumimoji="0" lang="fr-FR" sz="2000" b="0" i="0" u="none" strike="noStrike" kern="0" cap="none" spc="0" normalizeH="0" baseline="0" noProof="0" dirty="0">
                <a:ln>
                  <a:noFill/>
                </a:ln>
                <a:solidFill>
                  <a:srgbClr val="7030A0"/>
                </a:solidFill>
                <a:effectLst/>
                <a:uLnTx/>
                <a:uFillTx/>
                <a:latin typeface="Posterama" panose="020B0504020200020000" pitchFamily="34" charset="0"/>
                <a:cs typeface="Posterama" panose="020B0504020200020000" pitchFamily="34" charset="0"/>
                <a:sym typeface="Arial"/>
              </a:rPr>
              <a:t>;</a:t>
            </a:r>
          </a:p>
        </p:txBody>
      </p:sp>
    </p:spTree>
    <p:extLst>
      <p:ext uri="{BB962C8B-B14F-4D97-AF65-F5344CB8AC3E}">
        <p14:creationId xmlns:p14="http://schemas.microsoft.com/office/powerpoint/2010/main" val="16370488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8" name="Google Shape;778;p95"/>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err="1">
                <a:latin typeface="Posterama" panose="020B0504020200020000" pitchFamily="34" charset="0"/>
                <a:cs typeface="Posterama" panose="020B0504020200020000" pitchFamily="34" charset="0"/>
              </a:rPr>
              <a:t>Renewable</a:t>
            </a:r>
            <a:r>
              <a:rPr lang="fr-FR" sz="4009" dirty="0">
                <a:latin typeface="Posterama" panose="020B0504020200020000" pitchFamily="34" charset="0"/>
                <a:cs typeface="Posterama" panose="020B0504020200020000" pitchFamily="34" charset="0"/>
              </a:rPr>
              <a:t> </a:t>
            </a:r>
            <a:r>
              <a:rPr lang="fr-FR" sz="4009" dirty="0" err="1">
                <a:latin typeface="Posterama" panose="020B0504020200020000" pitchFamily="34" charset="0"/>
                <a:cs typeface="Posterama" panose="020B0504020200020000" pitchFamily="34" charset="0"/>
              </a:rPr>
              <a:t>energy</a:t>
            </a:r>
            <a:endParaRPr sz="4009" dirty="0">
              <a:latin typeface="Posterama" panose="020B0504020200020000" pitchFamily="34" charset="0"/>
              <a:cs typeface="Posterama" panose="020B0504020200020000" pitchFamily="34" charset="0"/>
            </a:endParaRPr>
          </a:p>
          <a:p>
            <a:pPr marL="0" lvl="0" indent="0" algn="l" rtl="0">
              <a:lnSpc>
                <a:spcPct val="90000"/>
              </a:lnSpc>
              <a:spcBef>
                <a:spcPts val="0"/>
              </a:spcBef>
              <a:spcAft>
                <a:spcPts val="0"/>
              </a:spcAft>
              <a:buClr>
                <a:srgbClr val="7503A6"/>
              </a:buClr>
              <a:buSzPts val="3600"/>
              <a:buFont typeface="Arial"/>
              <a:buNone/>
            </a:pPr>
            <a:endParaRPr sz="4009" dirty="0"/>
          </a:p>
        </p:txBody>
      </p:sp>
      <p:sp>
        <p:nvSpPr>
          <p:cNvPr id="779" name="Google Shape;779;p95"/>
          <p:cNvSpPr txBox="1"/>
          <p:nvPr/>
        </p:nvSpPr>
        <p:spPr>
          <a:xfrm>
            <a:off x="8756952" y="1745347"/>
            <a:ext cx="3336300" cy="36786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chemeClr val="dk1"/>
              </a:buClr>
              <a:buSzPts val="1500"/>
              <a:buFont typeface="Arial"/>
              <a:buNone/>
            </a:pPr>
            <a:r>
              <a:rPr lang="fr-FR" sz="2100" b="0" i="0" u="none" strike="noStrike" cap="none">
                <a:solidFill>
                  <a:schemeClr val="dk1"/>
                </a:solidFill>
                <a:latin typeface="Arial"/>
                <a:ea typeface="Arial"/>
                <a:cs typeface="Arial"/>
                <a:sym typeface="Arial"/>
              </a:rPr>
              <a:t>About 11% of global primary energy consumption is from renewable sources. </a:t>
            </a:r>
            <a:endParaRPr sz="2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500"/>
              <a:buFont typeface="Arial"/>
              <a:buNone/>
            </a:pPr>
            <a:endParaRPr sz="2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fr-FR" sz="2100" b="0" i="0" u="none" strike="noStrike" cap="none">
                <a:solidFill>
                  <a:schemeClr val="dk1"/>
                </a:solidFill>
                <a:latin typeface="Arial"/>
                <a:ea typeface="Arial"/>
                <a:cs typeface="Arial"/>
                <a:sym typeface="Arial"/>
              </a:rPr>
              <a:t>This is the percentage of renewables in the energy mix.  This energy corresponds to the sum of </a:t>
            </a:r>
            <a:r>
              <a:rPr lang="fr-FR" sz="2100" b="1" i="0" u="sng" strike="noStrike" cap="none">
                <a:solidFill>
                  <a:schemeClr val="dk1"/>
                </a:solidFill>
                <a:latin typeface="Arial"/>
                <a:ea typeface="Arial"/>
                <a:cs typeface="Arial"/>
                <a:sym typeface="Arial"/>
              </a:rPr>
              <a:t>electricity, transport and heating. </a:t>
            </a:r>
            <a:endParaRPr sz="2100" b="1" i="0" u="sng" strike="noStrike" cap="none">
              <a:solidFill>
                <a:schemeClr val="dk1"/>
              </a:solidFill>
              <a:latin typeface="Arial"/>
              <a:ea typeface="Arial"/>
              <a:cs typeface="Arial"/>
              <a:sym typeface="Arial"/>
            </a:endParaRPr>
          </a:p>
        </p:txBody>
      </p:sp>
      <p:pic>
        <p:nvPicPr>
          <p:cNvPr id="780" name="Google Shape;780;p95"/>
          <p:cNvPicPr preferRelativeResize="0"/>
          <p:nvPr/>
        </p:nvPicPr>
        <p:blipFill rotWithShape="1">
          <a:blip r:embed="rId3" cstate="email">
            <a:alphaModFix/>
            <a:extLst>
              <a:ext uri="{28A0092B-C50C-407E-A947-70E740481C1C}">
                <a14:useLocalDpi xmlns:a14="http://schemas.microsoft.com/office/drawing/2010/main"/>
              </a:ext>
            </a:extLst>
          </a:blip>
          <a:srcRect t="-20120"/>
          <a:stretch/>
        </p:blipFill>
        <p:spPr>
          <a:xfrm>
            <a:off x="357051" y="461800"/>
            <a:ext cx="8921748" cy="5774347"/>
          </a:xfrm>
          <a:prstGeom prst="rect">
            <a:avLst/>
          </a:prstGeom>
          <a:noFill/>
          <a:ln>
            <a:noFill/>
          </a:ln>
        </p:spPr>
      </p:pic>
      <p:sp>
        <p:nvSpPr>
          <p:cNvPr id="781" name="Google Shape;781;p95"/>
          <p:cNvSpPr txBox="1"/>
          <p:nvPr/>
        </p:nvSpPr>
        <p:spPr>
          <a:xfrm>
            <a:off x="208200" y="1557775"/>
            <a:ext cx="9638100" cy="861900"/>
          </a:xfrm>
          <a:prstGeom prst="rect">
            <a:avLst/>
          </a:prstGeom>
          <a:solidFill>
            <a:schemeClr val="lt1"/>
          </a:solid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a:solidFill>
                  <a:schemeClr val="dk1"/>
                </a:solidFill>
                <a:latin typeface="Arial"/>
                <a:ea typeface="Arial"/>
                <a:cs typeface="Arial"/>
                <a:sym typeface="Arial"/>
              </a:rPr>
              <a:t>Percentage of primary energy from renewable sources, 2019</a:t>
            </a: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782" name="Google Shape;782;p95"/>
          <p:cNvSpPr txBox="1"/>
          <p:nvPr/>
        </p:nvSpPr>
        <p:spPr>
          <a:xfrm>
            <a:off x="8756952" y="1745347"/>
            <a:ext cx="3336300" cy="36786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chemeClr val="dk1"/>
              </a:buClr>
              <a:buSzPts val="1500"/>
              <a:buFont typeface="Arial"/>
              <a:buNone/>
            </a:pPr>
            <a:r>
              <a:rPr lang="fr-FR" sz="2100" b="0" i="0" u="none" strike="noStrike" cap="none">
                <a:solidFill>
                  <a:schemeClr val="dk1"/>
                </a:solidFill>
                <a:latin typeface="Arial"/>
                <a:ea typeface="Arial"/>
                <a:cs typeface="Arial"/>
                <a:sym typeface="Arial"/>
              </a:rPr>
              <a:t>About 11% of global primary energy consumption is from renewable sources. </a:t>
            </a:r>
            <a:endParaRPr sz="2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500"/>
              <a:buFont typeface="Arial"/>
              <a:buNone/>
            </a:pPr>
            <a:endParaRPr sz="2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fr-FR" sz="2100" b="0" i="0" u="none" strike="noStrike" cap="none">
                <a:solidFill>
                  <a:schemeClr val="dk1"/>
                </a:solidFill>
                <a:latin typeface="Arial"/>
                <a:ea typeface="Arial"/>
                <a:cs typeface="Arial"/>
                <a:sym typeface="Arial"/>
              </a:rPr>
              <a:t>This is the percentage of renewables in the energy mix.  This energy corresponds to the sum of </a:t>
            </a:r>
            <a:r>
              <a:rPr lang="fr-FR" sz="2100" b="1" i="0" u="sng" strike="noStrike" cap="none">
                <a:solidFill>
                  <a:schemeClr val="dk1"/>
                </a:solidFill>
                <a:latin typeface="Arial"/>
                <a:ea typeface="Arial"/>
                <a:cs typeface="Arial"/>
                <a:sym typeface="Arial"/>
              </a:rPr>
              <a:t>electricity, transport and heating. </a:t>
            </a:r>
            <a:endParaRPr sz="2100" b="1" i="0" u="sng" strike="noStrike" cap="none">
              <a:solidFill>
                <a:schemeClr val="dk1"/>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sp>
        <p:nvSpPr>
          <p:cNvPr id="787" name="Google Shape;787;p96"/>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latin typeface="Posterama" panose="020B0504020200020000" pitchFamily="34" charset="0"/>
                <a:cs typeface="Posterama" panose="020B0504020200020000" pitchFamily="34" charset="0"/>
              </a:rPr>
              <a:t>The </a:t>
            </a:r>
            <a:r>
              <a:rPr lang="fr-FR" sz="4009" dirty="0" err="1">
                <a:latin typeface="Posterama" panose="020B0504020200020000" pitchFamily="34" charset="0"/>
                <a:cs typeface="Posterama" panose="020B0504020200020000" pitchFamily="34" charset="0"/>
              </a:rPr>
              <a:t>carbon</a:t>
            </a:r>
            <a:r>
              <a:rPr lang="fr-FR" sz="4009" dirty="0">
                <a:latin typeface="Posterama" panose="020B0504020200020000" pitchFamily="34" charset="0"/>
                <a:cs typeface="Posterama" panose="020B0504020200020000" pitchFamily="34" charset="0"/>
              </a:rPr>
              <a:t> </a:t>
            </a:r>
            <a:r>
              <a:rPr lang="fr-FR" sz="4009" dirty="0" err="1">
                <a:latin typeface="Posterama" panose="020B0504020200020000" pitchFamily="34" charset="0"/>
                <a:cs typeface="Posterama" panose="020B0504020200020000" pitchFamily="34" charset="0"/>
              </a:rPr>
              <a:t>footprint</a:t>
            </a:r>
            <a:r>
              <a:rPr lang="fr-FR" sz="4009" dirty="0">
                <a:latin typeface="Posterama" panose="020B0504020200020000" pitchFamily="34" charset="0"/>
                <a:cs typeface="Posterama" panose="020B0504020200020000" pitchFamily="34" charset="0"/>
              </a:rPr>
              <a:t> of the internet</a:t>
            </a:r>
            <a:endParaRPr sz="4009" dirty="0">
              <a:latin typeface="Posterama" panose="020B0504020200020000" pitchFamily="34" charset="0"/>
              <a:cs typeface="Posterama" panose="020B0504020200020000" pitchFamily="34" charset="0"/>
            </a:endParaRPr>
          </a:p>
          <a:p>
            <a:pPr marL="0" lvl="0" indent="0" algn="l" rtl="0">
              <a:lnSpc>
                <a:spcPct val="90000"/>
              </a:lnSpc>
              <a:spcBef>
                <a:spcPts val="0"/>
              </a:spcBef>
              <a:spcAft>
                <a:spcPts val="0"/>
              </a:spcAft>
              <a:buClr>
                <a:srgbClr val="7503A6"/>
              </a:buClr>
              <a:buSzPts val="3600"/>
              <a:buFont typeface="Arial"/>
              <a:buNone/>
            </a:pPr>
            <a:endParaRPr sz="4009" dirty="0"/>
          </a:p>
        </p:txBody>
      </p:sp>
      <p:pic>
        <p:nvPicPr>
          <p:cNvPr id="788" name="Google Shape;788;p9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318300" y="1421237"/>
            <a:ext cx="1993474" cy="1601424"/>
          </a:xfrm>
          <a:prstGeom prst="rect">
            <a:avLst/>
          </a:prstGeom>
          <a:noFill/>
          <a:ln>
            <a:noFill/>
          </a:ln>
        </p:spPr>
      </p:pic>
      <p:sp>
        <p:nvSpPr>
          <p:cNvPr id="789" name="Google Shape;789;p96"/>
          <p:cNvSpPr txBox="1"/>
          <p:nvPr/>
        </p:nvSpPr>
        <p:spPr>
          <a:xfrm>
            <a:off x="642125" y="3022650"/>
            <a:ext cx="4349100" cy="1601400"/>
          </a:xfrm>
          <a:prstGeom prst="rect">
            <a:avLst/>
          </a:prstGeom>
          <a:no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3700"/>
              <a:buFont typeface="Arial"/>
              <a:buNone/>
            </a:pPr>
            <a:r>
              <a:rPr lang="fr-FR" sz="1800">
                <a:solidFill>
                  <a:srgbClr val="333333"/>
                </a:solidFill>
              </a:rPr>
              <a:t>An email has an estimated carbon footprint of </a:t>
            </a:r>
            <a:r>
              <a:rPr lang="fr-FR" sz="1800" b="1">
                <a:solidFill>
                  <a:srgbClr val="3F7E43"/>
                </a:solidFill>
              </a:rPr>
              <a:t>4 grams </a:t>
            </a:r>
            <a:r>
              <a:rPr lang="fr-FR" sz="1800">
                <a:solidFill>
                  <a:srgbClr val="333333"/>
                </a:solidFill>
              </a:rPr>
              <a:t>of CO2</a:t>
            </a:r>
            <a:endParaRPr sz="1800">
              <a:solidFill>
                <a:srgbClr val="333333"/>
              </a:solidFill>
            </a:endParaRPr>
          </a:p>
        </p:txBody>
      </p:sp>
      <p:pic>
        <p:nvPicPr>
          <p:cNvPr id="790" name="Google Shape;790;p96"/>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523500" y="1450213"/>
            <a:ext cx="3344002" cy="1963400"/>
          </a:xfrm>
          <a:prstGeom prst="rect">
            <a:avLst/>
          </a:prstGeom>
          <a:noFill/>
          <a:ln>
            <a:noFill/>
          </a:ln>
        </p:spPr>
      </p:pic>
      <p:pic>
        <p:nvPicPr>
          <p:cNvPr id="791" name="Google Shape;791;p96"/>
          <p:cNvPicPr preferRelativeResize="0"/>
          <p:nvPr/>
        </p:nvPicPr>
        <p:blipFill>
          <a:blip r:embed="rId5">
            <a:alphaModFix/>
          </a:blip>
          <a:stretch>
            <a:fillRect/>
          </a:stretch>
        </p:blipFill>
        <p:spPr>
          <a:xfrm>
            <a:off x="8089025" y="2127312"/>
            <a:ext cx="3619500" cy="895350"/>
          </a:xfrm>
          <a:prstGeom prst="rect">
            <a:avLst/>
          </a:prstGeom>
          <a:noFill/>
          <a:ln>
            <a:noFill/>
          </a:ln>
        </p:spPr>
      </p:pic>
      <p:sp>
        <p:nvSpPr>
          <p:cNvPr id="792" name="Google Shape;792;p96"/>
          <p:cNvSpPr txBox="1"/>
          <p:nvPr/>
        </p:nvSpPr>
        <p:spPr>
          <a:xfrm>
            <a:off x="4853225" y="2974738"/>
            <a:ext cx="3235800" cy="1553400"/>
          </a:xfrm>
          <a:prstGeom prst="rect">
            <a:avLst/>
          </a:prstGeom>
          <a:no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3700"/>
              <a:buFont typeface="Arial"/>
              <a:buNone/>
            </a:pPr>
            <a:r>
              <a:rPr lang="fr-FR" sz="1800">
                <a:solidFill>
                  <a:srgbClr val="333333"/>
                </a:solidFill>
              </a:rPr>
              <a:t>The average website produces </a:t>
            </a:r>
            <a:r>
              <a:rPr lang="fr-FR" sz="1800" b="1">
                <a:solidFill>
                  <a:srgbClr val="3F7E43"/>
                </a:solidFill>
              </a:rPr>
              <a:t>1,76 grams</a:t>
            </a:r>
            <a:r>
              <a:rPr lang="fr-FR" sz="1800" b="1">
                <a:solidFill>
                  <a:srgbClr val="224324"/>
                </a:solidFill>
              </a:rPr>
              <a:t> </a:t>
            </a:r>
            <a:r>
              <a:rPr lang="fr-FR" sz="1800">
                <a:solidFill>
                  <a:srgbClr val="333333"/>
                </a:solidFill>
              </a:rPr>
              <a:t>of CO2 per page view</a:t>
            </a:r>
            <a:endParaRPr sz="1800">
              <a:solidFill>
                <a:srgbClr val="333333"/>
              </a:solidFill>
            </a:endParaRPr>
          </a:p>
        </p:txBody>
      </p:sp>
      <p:pic>
        <p:nvPicPr>
          <p:cNvPr id="793" name="Google Shape;793;p96"/>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5922001" y="3626825"/>
            <a:ext cx="6028252" cy="3007099"/>
          </a:xfrm>
          <a:prstGeom prst="rect">
            <a:avLst/>
          </a:prstGeom>
          <a:noFill/>
          <a:ln>
            <a:noFill/>
          </a:ln>
        </p:spPr>
      </p:pic>
      <p:sp>
        <p:nvSpPr>
          <p:cNvPr id="794" name="Google Shape;794;p96"/>
          <p:cNvSpPr txBox="1"/>
          <p:nvPr/>
        </p:nvSpPr>
        <p:spPr>
          <a:xfrm>
            <a:off x="642125" y="4434625"/>
            <a:ext cx="30000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1800">
                <a:solidFill>
                  <a:srgbClr val="333333"/>
                </a:solidFill>
              </a:rPr>
              <a:t>An email with a large attachment can have </a:t>
            </a:r>
            <a:r>
              <a:rPr lang="fr-FR" sz="1800" b="1">
                <a:solidFill>
                  <a:srgbClr val="3F7E43"/>
                </a:solidFill>
              </a:rPr>
              <a:t>50 grams</a:t>
            </a:r>
            <a:r>
              <a:rPr lang="fr-FR" sz="1800">
                <a:solidFill>
                  <a:srgbClr val="333333"/>
                </a:solidFill>
              </a:rPr>
              <a:t> of CO2</a:t>
            </a:r>
            <a:endParaRPr/>
          </a:p>
        </p:txBody>
      </p:sp>
      <p:sp>
        <p:nvSpPr>
          <p:cNvPr id="795" name="Google Shape;795;p96"/>
          <p:cNvSpPr txBox="1"/>
          <p:nvPr/>
        </p:nvSpPr>
        <p:spPr>
          <a:xfrm>
            <a:off x="8487563" y="3022650"/>
            <a:ext cx="3000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1800">
                <a:solidFill>
                  <a:srgbClr val="333333"/>
                </a:solidFill>
              </a:rPr>
              <a:t>www.websitecarbon.com</a:t>
            </a:r>
            <a:endParaRPr/>
          </a:p>
        </p:txBody>
      </p:sp>
      <p:cxnSp>
        <p:nvCxnSpPr>
          <p:cNvPr id="796" name="Google Shape;796;p96"/>
          <p:cNvCxnSpPr/>
          <p:nvPr/>
        </p:nvCxnSpPr>
        <p:spPr>
          <a:xfrm>
            <a:off x="7171225" y="1648637"/>
            <a:ext cx="1115700" cy="366000"/>
          </a:xfrm>
          <a:prstGeom prst="straightConnector1">
            <a:avLst/>
          </a:prstGeom>
          <a:noFill/>
          <a:ln w="76200" cap="flat" cmpd="sng">
            <a:solidFill>
              <a:srgbClr val="7503A6"/>
            </a:solidFill>
            <a:prstDash val="solid"/>
            <a:round/>
            <a:headEnd type="none" w="med" len="me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9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9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9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9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9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94"/>
                                        </p:tgtEl>
                                        <p:attrNameLst>
                                          <p:attrName>style.visibility</p:attrName>
                                        </p:attrNameLst>
                                      </p:cBhvr>
                                      <p:to>
                                        <p:strVal val="visible"/>
                                      </p:to>
                                    </p:set>
                                    <p:animEffect transition="in" filter="fade">
                                      <p:cBhvr>
                                        <p:cTn id="25" dur="1000"/>
                                        <p:tgtEl>
                                          <p:spTgt spid="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801" name="Google Shape;801;p97"/>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err="1">
                <a:latin typeface="Posterama" panose="020B0504020200020000" pitchFamily="34" charset="0"/>
                <a:cs typeface="Posterama" panose="020B0504020200020000" pitchFamily="34" charset="0"/>
              </a:rPr>
              <a:t>Reduce</a:t>
            </a:r>
            <a:r>
              <a:rPr lang="fr-FR" sz="4009" dirty="0">
                <a:latin typeface="Posterama" panose="020B0504020200020000" pitchFamily="34" charset="0"/>
                <a:cs typeface="Posterama" panose="020B0504020200020000" pitchFamily="34" charset="0"/>
              </a:rPr>
              <a:t> </a:t>
            </a:r>
            <a:r>
              <a:rPr lang="fr-FR" sz="4009" dirty="0" err="1">
                <a:latin typeface="Posterama" panose="020B0504020200020000" pitchFamily="34" charset="0"/>
                <a:cs typeface="Posterama" panose="020B0504020200020000" pitchFamily="34" charset="0"/>
              </a:rPr>
              <a:t>energy</a:t>
            </a:r>
            <a:r>
              <a:rPr lang="fr-FR" sz="4009" dirty="0">
                <a:latin typeface="Posterama" panose="020B0504020200020000" pitchFamily="34" charset="0"/>
                <a:cs typeface="Posterama" panose="020B0504020200020000" pitchFamily="34" charset="0"/>
              </a:rPr>
              <a:t> </a:t>
            </a:r>
            <a:r>
              <a:rPr lang="fr-FR" sz="4009" dirty="0" err="1">
                <a:latin typeface="Posterama" panose="020B0504020200020000" pitchFamily="34" charset="0"/>
                <a:cs typeface="Posterama" panose="020B0504020200020000" pitchFamily="34" charset="0"/>
              </a:rPr>
              <a:t>consumption</a:t>
            </a:r>
            <a:endParaRPr sz="4009" dirty="0">
              <a:latin typeface="Posterama" panose="020B0504020200020000" pitchFamily="34" charset="0"/>
              <a:cs typeface="Posterama" panose="020B0504020200020000" pitchFamily="34" charset="0"/>
            </a:endParaRPr>
          </a:p>
          <a:p>
            <a:pPr marL="0" lvl="0" indent="0" algn="l" rtl="0">
              <a:lnSpc>
                <a:spcPct val="90000"/>
              </a:lnSpc>
              <a:spcBef>
                <a:spcPts val="0"/>
              </a:spcBef>
              <a:spcAft>
                <a:spcPts val="0"/>
              </a:spcAft>
              <a:buClr>
                <a:srgbClr val="7503A6"/>
              </a:buClr>
              <a:buSzPts val="3600"/>
              <a:buFont typeface="Arial"/>
              <a:buNone/>
            </a:pPr>
            <a:endParaRPr sz="4009" dirty="0"/>
          </a:p>
        </p:txBody>
      </p:sp>
      <p:sp>
        <p:nvSpPr>
          <p:cNvPr id="802" name="Google Shape;802;p97"/>
          <p:cNvSpPr txBox="1"/>
          <p:nvPr/>
        </p:nvSpPr>
        <p:spPr>
          <a:xfrm>
            <a:off x="199112" y="6419774"/>
            <a:ext cx="6833100" cy="3231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fr-FR" sz="1300" dirty="0">
                <a:solidFill>
                  <a:schemeClr val="dk1"/>
                </a:solidFill>
                <a:latin typeface="Calibri"/>
                <a:ea typeface="Calibri"/>
                <a:cs typeface="Calibri"/>
                <a:sym typeface="Calibri"/>
              </a:rPr>
              <a:t>Source</a:t>
            </a:r>
            <a:r>
              <a:rPr lang="fr-FR" sz="1300" b="0" i="0" u="none" strike="noStrike" cap="none" dirty="0">
                <a:solidFill>
                  <a:schemeClr val="dk1"/>
                </a:solidFill>
                <a:latin typeface="Calibri"/>
                <a:ea typeface="Calibri"/>
                <a:cs typeface="Calibri"/>
                <a:sym typeface="Calibri"/>
              </a:rPr>
              <a:t>: NASA </a:t>
            </a:r>
            <a:r>
              <a:rPr lang="fr-FR" sz="1300" b="0" i="0" u="none" strike="noStrike" cap="none" dirty="0" err="1">
                <a:solidFill>
                  <a:schemeClr val="dk1"/>
                </a:solidFill>
                <a:latin typeface="Calibri"/>
                <a:ea typeface="Calibri"/>
                <a:cs typeface="Calibri"/>
                <a:sym typeface="Calibri"/>
              </a:rPr>
              <a:t>Earth</a:t>
            </a:r>
            <a:r>
              <a:rPr lang="fr-FR" sz="1300" b="0" i="0" u="none" strike="noStrike" cap="none" dirty="0">
                <a:solidFill>
                  <a:schemeClr val="dk1"/>
                </a:solidFill>
                <a:latin typeface="Calibri"/>
                <a:ea typeface="Calibri"/>
                <a:cs typeface="Calibri"/>
                <a:sym typeface="Calibri"/>
              </a:rPr>
              <a:t> </a:t>
            </a:r>
            <a:r>
              <a:rPr lang="fr-FR" sz="1300" b="0" i="0" u="none" strike="noStrike" cap="none" dirty="0" err="1">
                <a:solidFill>
                  <a:schemeClr val="dk1"/>
                </a:solidFill>
                <a:latin typeface="Calibri"/>
                <a:ea typeface="Calibri"/>
                <a:cs typeface="Calibri"/>
                <a:sym typeface="Calibri"/>
              </a:rPr>
              <a:t>Observatory</a:t>
            </a:r>
            <a:endParaRPr sz="1300" b="0" i="0" u="none" strike="noStrike" cap="none" dirty="0">
              <a:solidFill>
                <a:schemeClr val="dk1"/>
              </a:solidFill>
              <a:latin typeface="Calibri"/>
              <a:ea typeface="Calibri"/>
              <a:cs typeface="Calibri"/>
              <a:sym typeface="Calibri"/>
            </a:endParaRPr>
          </a:p>
        </p:txBody>
      </p:sp>
      <p:pic>
        <p:nvPicPr>
          <p:cNvPr id="803" name="Google Shape;803;p9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33650" y="1486612"/>
            <a:ext cx="10195466" cy="48451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07"/>
        <p:cNvGrpSpPr/>
        <p:nvPr/>
      </p:nvGrpSpPr>
      <p:grpSpPr>
        <a:xfrm>
          <a:off x="0" y="0"/>
          <a:ext cx="0" cy="0"/>
          <a:chOff x="0" y="0"/>
          <a:chExt cx="0" cy="0"/>
        </a:xfrm>
      </p:grpSpPr>
      <p:pic>
        <p:nvPicPr>
          <p:cNvPr id="808" name="Google Shape;808;p98"/>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3F7E43"/>
        </a:solidFill>
        <a:effectLst/>
      </p:bgPr>
    </p:bg>
    <p:spTree>
      <p:nvGrpSpPr>
        <p:cNvPr id="1" name="Shape 812"/>
        <p:cNvGrpSpPr/>
        <p:nvPr/>
      </p:nvGrpSpPr>
      <p:grpSpPr>
        <a:xfrm>
          <a:off x="0" y="0"/>
          <a:ext cx="0" cy="0"/>
          <a:chOff x="0" y="0"/>
          <a:chExt cx="0" cy="0"/>
        </a:xfrm>
      </p:grpSpPr>
      <p:sp>
        <p:nvSpPr>
          <p:cNvPr id="813" name="Google Shape;813;p99"/>
          <p:cNvSpPr txBox="1"/>
          <p:nvPr/>
        </p:nvSpPr>
        <p:spPr>
          <a:xfrm>
            <a:off x="613071" y="398275"/>
            <a:ext cx="7864800" cy="812700"/>
          </a:xfrm>
          <a:prstGeom prst="rect">
            <a:avLst/>
          </a:prstGeom>
          <a:noFill/>
          <a:ln>
            <a:noFill/>
          </a:ln>
        </p:spPr>
        <p:txBody>
          <a:bodyPr spcFirstLastPara="1" wrap="square" lIns="121900" tIns="60925" rIns="121900" bIns="60925" anchor="ctr" anchorCtr="0">
            <a:normAutofit/>
          </a:bodyPr>
          <a:lstStyle/>
          <a:p>
            <a:pPr marL="0" marR="0" lvl="0" indent="0" algn="l" rtl="0">
              <a:lnSpc>
                <a:spcPct val="100000"/>
              </a:lnSpc>
              <a:spcBef>
                <a:spcPts val="0"/>
              </a:spcBef>
              <a:spcAft>
                <a:spcPts val="0"/>
              </a:spcAft>
              <a:buClr>
                <a:srgbClr val="366092"/>
              </a:buClr>
              <a:buSzPts val="3700"/>
              <a:buFont typeface="Arial"/>
              <a:buNone/>
            </a:pPr>
            <a:r>
              <a:rPr lang="fr-FR" sz="4000" b="1" i="0" u="none" strike="noStrike" cap="none" dirty="0" err="1">
                <a:solidFill>
                  <a:schemeClr val="lt1"/>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rPr>
              <a:t>Reflection</a:t>
            </a:r>
            <a:endParaRPr sz="4000" b="1" i="0" u="none" strike="noStrike" cap="none" baseline="-25000" dirty="0">
              <a:solidFill>
                <a:schemeClr val="lt1"/>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endParaRPr>
          </a:p>
        </p:txBody>
      </p:sp>
      <p:sp>
        <p:nvSpPr>
          <p:cNvPr id="814" name="Google Shape;814;p99"/>
          <p:cNvSpPr txBox="1"/>
          <p:nvPr/>
        </p:nvSpPr>
        <p:spPr>
          <a:xfrm>
            <a:off x="613063" y="2426855"/>
            <a:ext cx="11074500" cy="14469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4300"/>
              <a:buFont typeface="Arial"/>
              <a:buNone/>
            </a:pPr>
            <a:r>
              <a:rPr lang="fr-FR" sz="4300" b="1" i="1" dirty="0">
                <a:solidFill>
                  <a:schemeClr val="lt1"/>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rPr>
              <a:t>How do </a:t>
            </a:r>
            <a:r>
              <a:rPr lang="fr-FR" sz="4300" b="1" i="1" dirty="0" err="1">
                <a:solidFill>
                  <a:schemeClr val="lt1"/>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rPr>
              <a:t>you</a:t>
            </a:r>
            <a:r>
              <a:rPr lang="fr-FR" sz="4300" b="1" i="1" dirty="0">
                <a:solidFill>
                  <a:schemeClr val="lt1"/>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rPr>
              <a:t> </a:t>
            </a:r>
            <a:r>
              <a:rPr lang="fr-FR" sz="4300" b="1" i="1" dirty="0" err="1">
                <a:solidFill>
                  <a:schemeClr val="lt1"/>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rPr>
              <a:t>travel</a:t>
            </a:r>
            <a:r>
              <a:rPr lang="fr-FR" sz="4300" b="1" i="1" dirty="0">
                <a:solidFill>
                  <a:schemeClr val="lt1"/>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rPr>
              <a:t> to </a:t>
            </a:r>
            <a:r>
              <a:rPr lang="fr-FR" sz="4300" b="1" i="1" dirty="0" err="1">
                <a:solidFill>
                  <a:schemeClr val="lt1"/>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rPr>
              <a:t>school</a:t>
            </a:r>
            <a:r>
              <a:rPr lang="fr-FR" sz="4300" b="1" i="1" dirty="0">
                <a:solidFill>
                  <a:schemeClr val="lt1"/>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rPr>
              <a:t>/ </a:t>
            </a:r>
            <a:r>
              <a:rPr lang="fr-FR" sz="4300" b="1" i="1" dirty="0" err="1">
                <a:solidFill>
                  <a:schemeClr val="lt1"/>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rPr>
              <a:t>work</a:t>
            </a:r>
            <a:r>
              <a:rPr lang="fr-FR" sz="4300" b="1" i="1" dirty="0">
                <a:solidFill>
                  <a:schemeClr val="lt1"/>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rPr>
              <a:t>, and </a:t>
            </a:r>
            <a:r>
              <a:rPr lang="fr-FR" sz="4300" b="1" i="1" dirty="0" err="1">
                <a:solidFill>
                  <a:schemeClr val="lt1"/>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rPr>
              <a:t>which</a:t>
            </a:r>
            <a:r>
              <a:rPr lang="fr-FR" sz="4300" b="1" i="1" dirty="0">
                <a:solidFill>
                  <a:schemeClr val="lt1"/>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rPr>
              <a:t> transport has </a:t>
            </a:r>
            <a:r>
              <a:rPr lang="fr-FR" sz="4300" b="1" i="1" dirty="0" err="1">
                <a:solidFill>
                  <a:schemeClr val="lt1"/>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rPr>
              <a:t>less</a:t>
            </a:r>
            <a:r>
              <a:rPr lang="fr-FR" sz="4300" b="1" i="1" dirty="0">
                <a:solidFill>
                  <a:schemeClr val="lt1"/>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rPr>
              <a:t> </a:t>
            </a:r>
            <a:r>
              <a:rPr lang="fr-FR" sz="4300" b="1" i="1" dirty="0" err="1">
                <a:solidFill>
                  <a:schemeClr val="lt1"/>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rPr>
              <a:t>emissions</a:t>
            </a:r>
            <a:r>
              <a:rPr lang="fr-FR" sz="4300" b="1" i="1" dirty="0">
                <a:solidFill>
                  <a:schemeClr val="lt1"/>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rPr>
              <a:t>?</a:t>
            </a:r>
            <a:endParaRPr sz="1900" b="1" i="0" u="none" strike="noStrike" cap="none" dirty="0">
              <a:solidFill>
                <a:schemeClr val="lt1"/>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819" name="Google Shape;819;p100"/>
          <p:cNvSpPr txBox="1">
            <a:spLocks noGrp="1"/>
          </p:cNvSpPr>
          <p:nvPr>
            <p:ph type="title"/>
          </p:nvPr>
        </p:nvSpPr>
        <p:spPr>
          <a:xfrm>
            <a:off x="298199" y="461800"/>
            <a:ext cx="11760651"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3400" dirty="0">
                <a:latin typeface="Posterama" panose="020B0504020200020000" pitchFamily="34" charset="0"/>
                <a:cs typeface="Posterama" panose="020B0504020200020000" pitchFamily="34" charset="0"/>
              </a:rPr>
              <a:t>Global CO2 </a:t>
            </a:r>
            <a:r>
              <a:rPr lang="fr-FR" sz="3400" dirty="0" err="1">
                <a:latin typeface="Posterama" panose="020B0504020200020000" pitchFamily="34" charset="0"/>
                <a:cs typeface="Posterama" panose="020B0504020200020000" pitchFamily="34" charset="0"/>
              </a:rPr>
              <a:t>emissions</a:t>
            </a:r>
            <a:r>
              <a:rPr lang="fr-FR" sz="3400" dirty="0">
                <a:latin typeface="Posterama" panose="020B0504020200020000" pitchFamily="34" charset="0"/>
                <a:cs typeface="Posterama" panose="020B0504020200020000" pitchFamily="34" charset="0"/>
              </a:rPr>
              <a:t> </a:t>
            </a:r>
            <a:r>
              <a:rPr lang="fr-FR" sz="3400" dirty="0" err="1">
                <a:latin typeface="Posterama" panose="020B0504020200020000" pitchFamily="34" charset="0"/>
                <a:cs typeface="Posterama" panose="020B0504020200020000" pitchFamily="34" charset="0"/>
              </a:rPr>
              <a:t>from</a:t>
            </a:r>
            <a:r>
              <a:rPr lang="fr-FR" sz="3400" dirty="0">
                <a:latin typeface="Posterama" panose="020B0504020200020000" pitchFamily="34" charset="0"/>
                <a:cs typeface="Posterama" panose="020B0504020200020000" pitchFamily="34" charset="0"/>
              </a:rPr>
              <a:t> transportation type</a:t>
            </a:r>
            <a:endParaRPr sz="3400" dirty="0">
              <a:latin typeface="Posterama" panose="020B0504020200020000" pitchFamily="34" charset="0"/>
              <a:cs typeface="Posterama" panose="020B0504020200020000" pitchFamily="34" charset="0"/>
            </a:endParaRPr>
          </a:p>
          <a:p>
            <a:pPr marL="0" lvl="0" indent="0" algn="l" rtl="0">
              <a:lnSpc>
                <a:spcPct val="90000"/>
              </a:lnSpc>
              <a:spcBef>
                <a:spcPts val="0"/>
              </a:spcBef>
              <a:spcAft>
                <a:spcPts val="0"/>
              </a:spcAft>
              <a:buClr>
                <a:srgbClr val="7503A6"/>
              </a:buClr>
              <a:buSzPts val="3600"/>
              <a:buFont typeface="Arial"/>
              <a:buNone/>
            </a:pPr>
            <a:endParaRPr sz="4009" dirty="0"/>
          </a:p>
          <a:p>
            <a:pPr marL="0" lvl="0" indent="0" algn="l" rtl="0">
              <a:lnSpc>
                <a:spcPct val="90000"/>
              </a:lnSpc>
              <a:spcBef>
                <a:spcPts val="0"/>
              </a:spcBef>
              <a:spcAft>
                <a:spcPts val="0"/>
              </a:spcAft>
              <a:buClr>
                <a:srgbClr val="7503A6"/>
              </a:buClr>
              <a:buSzPts val="3600"/>
              <a:buFont typeface="Arial"/>
              <a:buNone/>
            </a:pPr>
            <a:endParaRPr sz="4009" dirty="0"/>
          </a:p>
        </p:txBody>
      </p:sp>
      <p:pic>
        <p:nvPicPr>
          <p:cNvPr id="820" name="Google Shape;820;p10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222724" y="1414850"/>
            <a:ext cx="6951250" cy="5059701"/>
          </a:xfrm>
          <a:prstGeom prst="rect">
            <a:avLst/>
          </a:prstGeom>
          <a:noFill/>
          <a:ln>
            <a:noFill/>
          </a:ln>
        </p:spPr>
      </p:pic>
      <p:sp>
        <p:nvSpPr>
          <p:cNvPr id="821" name="Google Shape;821;p100"/>
          <p:cNvSpPr/>
          <p:nvPr/>
        </p:nvSpPr>
        <p:spPr>
          <a:xfrm>
            <a:off x="7682600" y="3946700"/>
            <a:ext cx="1456800" cy="963600"/>
          </a:xfrm>
          <a:prstGeom prst="rect">
            <a:avLst/>
          </a:prstGeom>
          <a:solidFill>
            <a:srgbClr val="F7F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00"/>
          <p:cNvSpPr txBox="1"/>
          <p:nvPr/>
        </p:nvSpPr>
        <p:spPr>
          <a:xfrm>
            <a:off x="101600" y="6499993"/>
            <a:ext cx="6214500" cy="3540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fr-FR" sz="1500" b="0" i="0" u="none" strike="noStrike" cap="none">
                <a:solidFill>
                  <a:srgbClr val="000000"/>
                </a:solidFill>
                <a:latin typeface="Arial"/>
                <a:ea typeface="Arial"/>
                <a:cs typeface="Arial"/>
                <a:sym typeface="Arial"/>
              </a:rPr>
              <a:t>Source: European Environmental Agency</a:t>
            </a:r>
            <a:endParaRPr sz="2400">
              <a:solidFill>
                <a:schemeClr val="dk1"/>
              </a:solidFill>
              <a:latin typeface="Calibri"/>
              <a:ea typeface="Calibri"/>
              <a:cs typeface="Calibri"/>
              <a:sym typeface="Calibri"/>
            </a:endParaRPr>
          </a:p>
        </p:txBody>
      </p:sp>
      <p:pic>
        <p:nvPicPr>
          <p:cNvPr id="823" name="Google Shape;823;p100"/>
          <p:cNvPicPr preferRelativeResize="0"/>
          <p:nvPr/>
        </p:nvPicPr>
        <p:blipFill rotWithShape="1">
          <a:blip r:embed="rId4" cstate="email">
            <a:alphaModFix/>
            <a:extLst>
              <a:ext uri="{28A0092B-C50C-407E-A947-70E740481C1C}">
                <a14:useLocalDpi xmlns:a14="http://schemas.microsoft.com/office/drawing/2010/main"/>
              </a:ext>
            </a:extLst>
          </a:blip>
          <a:srcRect l="-10289"/>
          <a:stretch/>
        </p:blipFill>
        <p:spPr>
          <a:xfrm>
            <a:off x="6960550" y="3111525"/>
            <a:ext cx="5444198" cy="2546200"/>
          </a:xfrm>
          <a:prstGeom prst="rect">
            <a:avLst/>
          </a:prstGeom>
          <a:noFill/>
          <a:ln>
            <a:noFill/>
          </a:ln>
        </p:spPr>
      </p:pic>
      <p:pic>
        <p:nvPicPr>
          <p:cNvPr id="824" name="Google Shape;824;p100"/>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8915000" y="3234763"/>
            <a:ext cx="3143851" cy="2299701"/>
          </a:xfrm>
          <a:prstGeom prst="rect">
            <a:avLst/>
          </a:prstGeom>
          <a:noFill/>
          <a:ln>
            <a:noFill/>
          </a:ln>
        </p:spPr>
      </p:pic>
      <p:sp>
        <p:nvSpPr>
          <p:cNvPr id="825" name="Google Shape;825;p100"/>
          <p:cNvSpPr/>
          <p:nvPr/>
        </p:nvSpPr>
        <p:spPr>
          <a:xfrm>
            <a:off x="2628075" y="1626900"/>
            <a:ext cx="1626900" cy="963600"/>
          </a:xfrm>
          <a:prstGeom prst="rect">
            <a:avLst/>
          </a:prstGeom>
          <a:solidFill>
            <a:srgbClr val="F7F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00"/>
          <p:cNvSpPr/>
          <p:nvPr/>
        </p:nvSpPr>
        <p:spPr>
          <a:xfrm>
            <a:off x="2505150" y="2590500"/>
            <a:ext cx="1286700" cy="1026300"/>
          </a:xfrm>
          <a:prstGeom prst="rect">
            <a:avLst/>
          </a:prstGeom>
          <a:solidFill>
            <a:srgbClr val="F7F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00"/>
          <p:cNvSpPr/>
          <p:nvPr/>
        </p:nvSpPr>
        <p:spPr>
          <a:xfrm>
            <a:off x="2335050" y="3871475"/>
            <a:ext cx="1456800" cy="1026300"/>
          </a:xfrm>
          <a:prstGeom prst="rect">
            <a:avLst/>
          </a:prstGeom>
          <a:solidFill>
            <a:srgbClr val="F7F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00"/>
          <p:cNvSpPr/>
          <p:nvPr/>
        </p:nvSpPr>
        <p:spPr>
          <a:xfrm>
            <a:off x="2505150" y="5152450"/>
            <a:ext cx="1626900" cy="963600"/>
          </a:xfrm>
          <a:prstGeom prst="rect">
            <a:avLst/>
          </a:prstGeom>
          <a:solidFill>
            <a:srgbClr val="F7F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00"/>
          <p:cNvSpPr/>
          <p:nvPr/>
        </p:nvSpPr>
        <p:spPr>
          <a:xfrm>
            <a:off x="4689200" y="1560700"/>
            <a:ext cx="4246200" cy="963600"/>
          </a:xfrm>
          <a:prstGeom prst="rect">
            <a:avLst/>
          </a:prstGeom>
          <a:solidFill>
            <a:srgbClr val="F7F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0" name="Google Shape;830;p100"/>
          <p:cNvGrpSpPr/>
          <p:nvPr/>
        </p:nvGrpSpPr>
        <p:grpSpPr>
          <a:xfrm>
            <a:off x="5192325" y="4977250"/>
            <a:ext cx="1215150" cy="557225"/>
            <a:chOff x="5192325" y="4977250"/>
            <a:chExt cx="1215150" cy="557225"/>
          </a:xfrm>
        </p:grpSpPr>
        <p:pic>
          <p:nvPicPr>
            <p:cNvPr id="831" name="Google Shape;831;p100"/>
            <p:cNvPicPr preferRelativeResize="0"/>
            <p:nvPr/>
          </p:nvPicPr>
          <p:blipFill>
            <a:blip r:embed="rId6">
              <a:alphaModFix/>
            </a:blip>
            <a:stretch>
              <a:fillRect/>
            </a:stretch>
          </p:blipFill>
          <p:spPr>
            <a:xfrm>
              <a:off x="5192325" y="4977250"/>
              <a:ext cx="1215150" cy="416550"/>
            </a:xfrm>
            <a:prstGeom prst="rect">
              <a:avLst/>
            </a:prstGeom>
            <a:noFill/>
            <a:ln>
              <a:noFill/>
            </a:ln>
          </p:spPr>
        </p:pic>
        <p:pic>
          <p:nvPicPr>
            <p:cNvPr id="832" name="Google Shape;832;p100"/>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5490750" y="5054550"/>
              <a:ext cx="628900" cy="479925"/>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000"/>
                                          </p:stCondLst>
                                        </p:cTn>
                                        <p:tgtEl>
                                          <p:spTgt spid="821"/>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1000"/>
                                          </p:stCondLst>
                                        </p:cTn>
                                        <p:tgtEl>
                                          <p:spTgt spid="825"/>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1000"/>
                                          </p:stCondLst>
                                        </p:cTn>
                                        <p:tgtEl>
                                          <p:spTgt spid="828"/>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1000"/>
                                          </p:stCondLst>
                                        </p:cTn>
                                        <p:tgtEl>
                                          <p:spTgt spid="829"/>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1000"/>
                                          </p:stCondLst>
                                        </p:cTn>
                                        <p:tgtEl>
                                          <p:spTgt spid="827"/>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1000"/>
                                          </p:stCondLst>
                                        </p:cTn>
                                        <p:tgtEl>
                                          <p:spTgt spid="826"/>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1000"/>
                                          </p:stCondLst>
                                        </p:cTn>
                                        <p:tgtEl>
                                          <p:spTgt spid="83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7" name="Google Shape;837;p101"/>
          <p:cNvSpPr txBox="1">
            <a:spLocks noGrp="1"/>
          </p:cNvSpPr>
          <p:nvPr>
            <p:ph type="title"/>
          </p:nvPr>
        </p:nvSpPr>
        <p:spPr>
          <a:xfrm>
            <a:off x="298200" y="461800"/>
            <a:ext cx="104955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latin typeface="Posterama" panose="020B0504020200020000" pitchFamily="34" charset="0"/>
                <a:cs typeface="Posterama" panose="020B0504020200020000" pitchFamily="34" charset="0"/>
              </a:rPr>
              <a:t>CO2 </a:t>
            </a:r>
            <a:r>
              <a:rPr lang="fr-FR" sz="4009" dirty="0" err="1">
                <a:latin typeface="Posterama" panose="020B0504020200020000" pitchFamily="34" charset="0"/>
                <a:cs typeface="Posterama" panose="020B0504020200020000" pitchFamily="34" charset="0"/>
              </a:rPr>
              <a:t>emissions</a:t>
            </a:r>
            <a:r>
              <a:rPr lang="fr-FR" sz="4009" dirty="0">
                <a:latin typeface="Posterama" panose="020B0504020200020000" pitchFamily="34" charset="0"/>
                <a:cs typeface="Posterama" panose="020B0504020200020000" pitchFamily="34" charset="0"/>
              </a:rPr>
              <a:t> of </a:t>
            </a:r>
            <a:r>
              <a:rPr lang="fr-FR" sz="4009" dirty="0" err="1">
                <a:latin typeface="Posterama" panose="020B0504020200020000" pitchFamily="34" charset="0"/>
                <a:cs typeface="Posterama" panose="020B0504020200020000" pitchFamily="34" charset="0"/>
              </a:rPr>
              <a:t>travel</a:t>
            </a:r>
            <a:r>
              <a:rPr lang="fr-FR" sz="4009" dirty="0">
                <a:latin typeface="Posterama" panose="020B0504020200020000" pitchFamily="34" charset="0"/>
                <a:cs typeface="Posterama" panose="020B0504020200020000" pitchFamily="34" charset="0"/>
              </a:rPr>
              <a:t> per km (2018)</a:t>
            </a:r>
            <a:endParaRPr sz="4009" dirty="0">
              <a:latin typeface="Posterama" panose="020B0504020200020000" pitchFamily="34" charset="0"/>
              <a:cs typeface="Posterama" panose="020B0504020200020000" pitchFamily="34" charset="0"/>
            </a:endParaRPr>
          </a:p>
          <a:p>
            <a:pPr marL="0" lvl="0" indent="0" algn="l" rtl="0">
              <a:lnSpc>
                <a:spcPct val="90000"/>
              </a:lnSpc>
              <a:spcBef>
                <a:spcPts val="0"/>
              </a:spcBef>
              <a:spcAft>
                <a:spcPts val="0"/>
              </a:spcAft>
              <a:buClr>
                <a:srgbClr val="7503A6"/>
              </a:buClr>
              <a:buSzPts val="3600"/>
              <a:buFont typeface="Arial"/>
              <a:buNone/>
            </a:pPr>
            <a:endParaRPr sz="4009" dirty="0">
              <a:latin typeface="Posterama" panose="020B0504020200020000" pitchFamily="34" charset="0"/>
              <a:cs typeface="Posterama" panose="020B0504020200020000" pitchFamily="34" charset="0"/>
            </a:endParaRPr>
          </a:p>
          <a:p>
            <a:pPr marL="0" lvl="0" indent="0" algn="l" rtl="0">
              <a:lnSpc>
                <a:spcPct val="90000"/>
              </a:lnSpc>
              <a:spcBef>
                <a:spcPts val="0"/>
              </a:spcBef>
              <a:spcAft>
                <a:spcPts val="0"/>
              </a:spcAft>
              <a:buClr>
                <a:srgbClr val="7503A6"/>
              </a:buClr>
              <a:buSzPts val="3600"/>
              <a:buFont typeface="Arial"/>
              <a:buNone/>
            </a:pPr>
            <a:endParaRPr sz="4009" dirty="0"/>
          </a:p>
          <a:p>
            <a:pPr marL="0" lvl="0" indent="0" algn="l" rtl="0">
              <a:lnSpc>
                <a:spcPct val="90000"/>
              </a:lnSpc>
              <a:spcBef>
                <a:spcPts val="0"/>
              </a:spcBef>
              <a:spcAft>
                <a:spcPts val="0"/>
              </a:spcAft>
              <a:buClr>
                <a:srgbClr val="7503A6"/>
              </a:buClr>
              <a:buSzPts val="3600"/>
              <a:buFont typeface="Arial"/>
              <a:buNone/>
            </a:pPr>
            <a:endParaRPr sz="4009" dirty="0"/>
          </a:p>
        </p:txBody>
      </p:sp>
      <p:pic>
        <p:nvPicPr>
          <p:cNvPr id="838" name="Google Shape;838;p10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5400" y="1341875"/>
            <a:ext cx="9294798" cy="5516126"/>
          </a:xfrm>
          <a:prstGeom prst="rect">
            <a:avLst/>
          </a:prstGeom>
          <a:noFill/>
          <a:ln>
            <a:noFill/>
          </a:ln>
        </p:spPr>
      </p:pic>
      <p:pic>
        <p:nvPicPr>
          <p:cNvPr id="839" name="Google Shape;839;p101"/>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268526" y="2799450"/>
            <a:ext cx="5444198" cy="2299701"/>
          </a:xfrm>
          <a:prstGeom prst="rect">
            <a:avLst/>
          </a:prstGeom>
          <a:noFill/>
          <a:ln>
            <a:noFill/>
          </a:ln>
        </p:spPr>
      </p:pic>
      <p:pic>
        <p:nvPicPr>
          <p:cNvPr id="840" name="Google Shape;840;p101"/>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8300525" y="3045938"/>
            <a:ext cx="3143851" cy="22997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3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38"/>
                                        </p:tgtEl>
                                        <p:attrNameLst>
                                          <p:attrName>style.visibility</p:attrName>
                                        </p:attrNameLst>
                                      </p:cBhvr>
                                      <p:to>
                                        <p:strVal val="visible"/>
                                      </p:to>
                                    </p:set>
                                    <p:animEffect transition="in" filter="fade">
                                      <p:cBhvr>
                                        <p:cTn id="13" dur="1000"/>
                                        <p:tgtEl>
                                          <p:spTgt spid="8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pic>
        <p:nvPicPr>
          <p:cNvPr id="845" name="Google Shape;845;p10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320375" y="1237009"/>
            <a:ext cx="7551252" cy="5254413"/>
          </a:xfrm>
          <a:prstGeom prst="rect">
            <a:avLst/>
          </a:prstGeom>
          <a:noFill/>
          <a:ln>
            <a:noFill/>
          </a:ln>
        </p:spPr>
      </p:pic>
      <p:sp>
        <p:nvSpPr>
          <p:cNvPr id="846" name="Google Shape;846;p102"/>
          <p:cNvSpPr txBox="1">
            <a:spLocks noGrp="1"/>
          </p:cNvSpPr>
          <p:nvPr>
            <p:ph type="title"/>
          </p:nvPr>
        </p:nvSpPr>
        <p:spPr>
          <a:xfrm>
            <a:off x="298200" y="461800"/>
            <a:ext cx="104955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latin typeface="Posterama" panose="020B0504020200020000" pitchFamily="34" charset="0"/>
                <a:cs typeface="Posterama" panose="020B0504020200020000" pitchFamily="34" charset="0"/>
              </a:rPr>
              <a:t>Aviation</a:t>
            </a:r>
            <a:endParaRPr sz="4009" dirty="0">
              <a:latin typeface="Posterama" panose="020B0504020200020000" pitchFamily="34" charset="0"/>
              <a:cs typeface="Posterama" panose="020B0504020200020000" pitchFamily="34" charset="0"/>
            </a:endParaRPr>
          </a:p>
          <a:p>
            <a:pPr marL="0" lvl="0" indent="0" algn="l" rtl="0">
              <a:lnSpc>
                <a:spcPct val="90000"/>
              </a:lnSpc>
              <a:spcBef>
                <a:spcPts val="0"/>
              </a:spcBef>
              <a:spcAft>
                <a:spcPts val="0"/>
              </a:spcAft>
              <a:buClr>
                <a:srgbClr val="7503A6"/>
              </a:buClr>
              <a:buSzPts val="3600"/>
              <a:buFont typeface="Arial"/>
              <a:buNone/>
            </a:pPr>
            <a:endParaRPr sz="4009" dirty="0"/>
          </a:p>
          <a:p>
            <a:pPr marL="0" lvl="0" indent="0" algn="l" rtl="0">
              <a:lnSpc>
                <a:spcPct val="90000"/>
              </a:lnSpc>
              <a:spcBef>
                <a:spcPts val="0"/>
              </a:spcBef>
              <a:spcAft>
                <a:spcPts val="0"/>
              </a:spcAft>
              <a:buClr>
                <a:srgbClr val="7503A6"/>
              </a:buClr>
              <a:buSzPts val="3600"/>
              <a:buFont typeface="Arial"/>
              <a:buNone/>
            </a:pPr>
            <a:endParaRPr sz="4009" dirty="0"/>
          </a:p>
          <a:p>
            <a:pPr marL="0" lvl="0" indent="0" algn="l" rtl="0">
              <a:lnSpc>
                <a:spcPct val="90000"/>
              </a:lnSpc>
              <a:spcBef>
                <a:spcPts val="0"/>
              </a:spcBef>
              <a:spcAft>
                <a:spcPts val="0"/>
              </a:spcAft>
              <a:buClr>
                <a:srgbClr val="7503A6"/>
              </a:buClr>
              <a:buSzPts val="3600"/>
              <a:buFont typeface="Arial"/>
              <a:buNone/>
            </a:pPr>
            <a:endParaRPr sz="4009" dirty="0"/>
          </a:p>
        </p:txBody>
      </p:sp>
      <p:pic>
        <p:nvPicPr>
          <p:cNvPr id="847" name="Google Shape;847;p102"/>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 y="4558300"/>
            <a:ext cx="5444198" cy="2299701"/>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pic>
        <p:nvPicPr>
          <p:cNvPr id="852" name="Google Shape;852;p10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86735" y="0"/>
            <a:ext cx="12598394" cy="6857999"/>
          </a:xfrm>
          <a:prstGeom prst="rect">
            <a:avLst/>
          </a:prstGeom>
          <a:noFill/>
          <a:ln>
            <a:noFill/>
          </a:ln>
        </p:spPr>
      </p:pic>
      <p:sp>
        <p:nvSpPr>
          <p:cNvPr id="853" name="Google Shape;853;p103"/>
          <p:cNvSpPr txBox="1"/>
          <p:nvPr/>
        </p:nvSpPr>
        <p:spPr>
          <a:xfrm>
            <a:off x="9956800" y="0"/>
            <a:ext cx="11492100" cy="1004700"/>
          </a:xfrm>
          <a:prstGeom prst="rect">
            <a:avLst/>
          </a:prstGeom>
          <a:noFill/>
          <a:ln>
            <a:noFill/>
          </a:ln>
        </p:spPr>
        <p:txBody>
          <a:bodyPr spcFirstLastPara="1" wrap="square" lIns="121900" tIns="60925" rIns="121900" bIns="60925" anchor="ctr" anchorCtr="0">
            <a:normAutofit/>
          </a:bodyPr>
          <a:lstStyle/>
          <a:p>
            <a:pPr marL="0" marR="0" lvl="0" indent="0" algn="l" rtl="0">
              <a:lnSpc>
                <a:spcPct val="100000"/>
              </a:lnSpc>
              <a:spcBef>
                <a:spcPts val="0"/>
              </a:spcBef>
              <a:spcAft>
                <a:spcPts val="0"/>
              </a:spcAft>
              <a:buClr>
                <a:srgbClr val="366092"/>
              </a:buClr>
              <a:buSzPts val="4000"/>
              <a:buFont typeface="Arial"/>
              <a:buNone/>
            </a:pPr>
            <a:r>
              <a:rPr lang="fr-FR" sz="3700" b="1" dirty="0">
                <a:solidFill>
                  <a:schemeClr val="lt1"/>
                </a:solidFill>
                <a:latin typeface="Posterama" panose="020B0504020200020000" pitchFamily="34" charset="0"/>
                <a:cs typeface="Posterama" panose="020B0504020200020000" pitchFamily="34" charset="0"/>
                <a:sym typeface="Arial"/>
              </a:rPr>
              <a:t>Cars</a:t>
            </a:r>
            <a:endParaRPr sz="3700" b="1" i="0" u="none" strike="noStrike" cap="none" dirty="0">
              <a:solidFill>
                <a:schemeClr val="lt1"/>
              </a:solidFill>
              <a:latin typeface="Posterama" panose="020B0504020200020000" pitchFamily="34" charset="0"/>
              <a:cs typeface="Posterama" panose="020B0504020200020000" pitchFamily="34" charset="0"/>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58"/>
        <p:cNvGrpSpPr/>
        <p:nvPr/>
      </p:nvGrpSpPr>
      <p:grpSpPr>
        <a:xfrm>
          <a:off x="0" y="0"/>
          <a:ext cx="0" cy="0"/>
          <a:chOff x="0" y="0"/>
          <a:chExt cx="0" cy="0"/>
        </a:xfrm>
      </p:grpSpPr>
      <p:sp>
        <p:nvSpPr>
          <p:cNvPr id="859" name="Google Shape;859;p104"/>
          <p:cNvSpPr txBox="1">
            <a:spLocks noGrp="1"/>
          </p:cNvSpPr>
          <p:nvPr>
            <p:ph type="title"/>
          </p:nvPr>
        </p:nvSpPr>
        <p:spPr>
          <a:xfrm>
            <a:off x="642133" y="461805"/>
            <a:ext cx="8670000" cy="13257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fr-FR" dirty="0">
                <a:latin typeface="Posterama" panose="020B0504020200020000" pitchFamily="34" charset="0"/>
                <a:cs typeface="Posterama" panose="020B0504020200020000" pitchFamily="34" charset="0"/>
              </a:rPr>
              <a:t>Emissions </a:t>
            </a:r>
            <a:r>
              <a:rPr lang="fr-FR" dirty="0" err="1">
                <a:latin typeface="Posterama" panose="020B0504020200020000" pitchFamily="34" charset="0"/>
                <a:cs typeface="Posterama" panose="020B0504020200020000" pitchFamily="34" charset="0"/>
              </a:rPr>
              <a:t>from</a:t>
            </a:r>
            <a:r>
              <a:rPr lang="fr-FR" dirty="0">
                <a:latin typeface="Posterama" panose="020B0504020200020000" pitchFamily="34" charset="0"/>
                <a:cs typeface="Posterama" panose="020B0504020200020000" pitchFamily="34" charset="0"/>
              </a:rPr>
              <a:t> cars</a:t>
            </a:r>
            <a:endParaRPr dirty="0">
              <a:latin typeface="Posterama" panose="020B0504020200020000" pitchFamily="34" charset="0"/>
              <a:cs typeface="Posterama" panose="020B0504020200020000" pitchFamily="34" charset="0"/>
            </a:endParaRPr>
          </a:p>
        </p:txBody>
      </p:sp>
      <p:pic>
        <p:nvPicPr>
          <p:cNvPr id="860" name="Google Shape;860;p10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94675" y="2085815"/>
            <a:ext cx="9144001" cy="3107725"/>
          </a:xfrm>
          <a:prstGeom prst="rect">
            <a:avLst/>
          </a:prstGeom>
          <a:noFill/>
          <a:ln>
            <a:noFill/>
          </a:ln>
        </p:spPr>
      </p:pic>
      <p:sp>
        <p:nvSpPr>
          <p:cNvPr id="861" name="Google Shape;861;p104"/>
          <p:cNvSpPr txBox="1"/>
          <p:nvPr/>
        </p:nvSpPr>
        <p:spPr>
          <a:xfrm>
            <a:off x="101600" y="6477000"/>
            <a:ext cx="6214500" cy="3540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fr-FR" sz="1500" b="0" i="0" u="none" strike="noStrike" cap="none">
                <a:solidFill>
                  <a:srgbClr val="000000"/>
                </a:solidFill>
                <a:latin typeface="Arial"/>
                <a:ea typeface="Arial"/>
                <a:cs typeface="Arial"/>
                <a:sym typeface="Arial"/>
              </a:rPr>
              <a:t>Source: European Environmental Agency</a:t>
            </a:r>
            <a:endParaRPr sz="2400">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Google Shape;173;p2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6920"/>
            <a:ext cx="12192001" cy="6864920"/>
          </a:xfrm>
          <a:prstGeom prst="rect">
            <a:avLst/>
          </a:prstGeom>
          <a:noFill/>
          <a:ln>
            <a:noFill/>
          </a:ln>
        </p:spPr>
      </p:pic>
      <p:sp>
        <p:nvSpPr>
          <p:cNvPr id="2" name="CaixaDeTexto 1">
            <a:extLst>
              <a:ext uri="{FF2B5EF4-FFF2-40B4-BE49-F238E27FC236}">
                <a16:creationId xmlns:a16="http://schemas.microsoft.com/office/drawing/2014/main" id="{80DC8936-9A87-037A-92D6-7A995C8256D8}"/>
              </a:ext>
            </a:extLst>
          </p:cNvPr>
          <p:cNvSpPr txBox="1"/>
          <p:nvPr/>
        </p:nvSpPr>
        <p:spPr>
          <a:xfrm>
            <a:off x="1495956" y="2681683"/>
            <a:ext cx="9781643" cy="3785652"/>
          </a:xfrm>
          <a:prstGeom prst="rect">
            <a:avLst/>
          </a:prstGeom>
          <a:noFill/>
        </p:spPr>
        <p:txBody>
          <a:bodyPr wrap="square" rtlCol="0">
            <a:spAutoFit/>
          </a:bodyPr>
          <a:lstStyle/>
          <a:p>
            <a:pPr algn="ctr"/>
            <a:r>
              <a:rPr lang="it-IT" sz="6000" b="1" dirty="0">
                <a:solidFill>
                  <a:schemeClr val="bg1"/>
                </a:solidFill>
                <a:latin typeface="Posterama" panose="020B0504020200020000" pitchFamily="34" charset="0"/>
                <a:cs typeface="Posterama" panose="020B0504020200020000" pitchFamily="34" charset="0"/>
              </a:rPr>
              <a:t>O INTRODUCERE ÎN CONTEXTUL SCHIMBĂRILOR CLIMATICE</a:t>
            </a:r>
            <a:endParaRPr lang="pt-PT" sz="6000" b="1" dirty="0">
              <a:solidFill>
                <a:schemeClr val="bg1"/>
              </a:solidFill>
              <a:latin typeface="Posterama" panose="020B0504020200020000" pitchFamily="34" charset="0"/>
              <a:cs typeface="Posterama" panose="020B0504020200020000" pitchFamily="34" charset="0"/>
            </a:endParaRPr>
          </a:p>
        </p:txBody>
      </p:sp>
    </p:spTree>
    <p:extLst>
      <p:ext uri="{BB962C8B-B14F-4D97-AF65-F5344CB8AC3E}">
        <p14:creationId xmlns:p14="http://schemas.microsoft.com/office/powerpoint/2010/main" val="416509836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66"/>
        <p:cNvGrpSpPr/>
        <p:nvPr/>
      </p:nvGrpSpPr>
      <p:grpSpPr>
        <a:xfrm>
          <a:off x="0" y="0"/>
          <a:ext cx="0" cy="0"/>
          <a:chOff x="0" y="0"/>
          <a:chExt cx="0" cy="0"/>
        </a:xfrm>
      </p:grpSpPr>
      <p:sp>
        <p:nvSpPr>
          <p:cNvPr id="867" name="Google Shape;867;p105"/>
          <p:cNvSpPr txBox="1">
            <a:spLocks noGrp="1"/>
          </p:cNvSpPr>
          <p:nvPr>
            <p:ph type="title"/>
          </p:nvPr>
        </p:nvSpPr>
        <p:spPr>
          <a:xfrm>
            <a:off x="642133" y="461805"/>
            <a:ext cx="8670000" cy="13257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fr-FR" dirty="0">
                <a:latin typeface="Posterama" panose="020B0504020200020000" pitchFamily="34" charset="0"/>
                <a:cs typeface="Posterama" panose="020B0504020200020000" pitchFamily="34" charset="0"/>
              </a:rPr>
              <a:t>Electric </a:t>
            </a:r>
            <a:r>
              <a:rPr lang="fr-FR" dirty="0" err="1">
                <a:latin typeface="Posterama" panose="020B0504020200020000" pitchFamily="34" charset="0"/>
                <a:cs typeface="Posterama" panose="020B0504020200020000" pitchFamily="34" charset="0"/>
              </a:rPr>
              <a:t>vehicles</a:t>
            </a:r>
            <a:endParaRPr dirty="0">
              <a:latin typeface="Posterama" panose="020B0504020200020000" pitchFamily="34" charset="0"/>
              <a:cs typeface="Posterama" panose="020B0504020200020000" pitchFamily="34" charset="0"/>
            </a:endParaRPr>
          </a:p>
        </p:txBody>
      </p:sp>
      <p:sp>
        <p:nvSpPr>
          <p:cNvPr id="868" name="Google Shape;868;p105"/>
          <p:cNvSpPr txBox="1"/>
          <p:nvPr/>
        </p:nvSpPr>
        <p:spPr>
          <a:xfrm>
            <a:off x="7064433" y="2659877"/>
            <a:ext cx="5331600" cy="30477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chemeClr val="dk1"/>
              </a:buClr>
              <a:buSzPts val="1500"/>
              <a:buFont typeface="Arial"/>
              <a:buNone/>
            </a:pPr>
            <a:r>
              <a:rPr lang="fr-FR" sz="1900" b="0" i="0" u="none" strike="noStrike" cap="none">
                <a:solidFill>
                  <a:schemeClr val="dk1"/>
                </a:solidFill>
                <a:latin typeface="Arial"/>
                <a:ea typeface="Arial"/>
                <a:cs typeface="Arial"/>
                <a:sym typeface="Arial"/>
              </a:rPr>
              <a:t>An </a:t>
            </a:r>
            <a:r>
              <a:rPr lang="fr-FR" sz="1900">
                <a:solidFill>
                  <a:schemeClr val="dk1"/>
                </a:solidFill>
              </a:rPr>
              <a:t>electric</a:t>
            </a:r>
            <a:r>
              <a:rPr lang="fr-FR" sz="1900" b="0" i="0" u="none" strike="noStrike" cap="none">
                <a:solidFill>
                  <a:schemeClr val="dk1"/>
                </a:solidFill>
                <a:latin typeface="Arial"/>
                <a:ea typeface="Arial"/>
                <a:cs typeface="Arial"/>
                <a:sym typeface="Arial"/>
              </a:rPr>
              <a:t> vehicles is powered by an electric battery.</a:t>
            </a:r>
            <a:endParaRPr sz="1900"/>
          </a:p>
          <a:p>
            <a:pPr marL="0" marR="0" lvl="0" indent="0" algn="l" rtl="0">
              <a:lnSpc>
                <a:spcPct val="100000"/>
              </a:lnSpc>
              <a:spcBef>
                <a:spcPts val="0"/>
              </a:spcBef>
              <a:spcAft>
                <a:spcPts val="0"/>
              </a:spcAft>
              <a:buClr>
                <a:schemeClr val="dk1"/>
              </a:buClr>
              <a:buSzPts val="1500"/>
              <a:buFont typeface="Arial"/>
              <a:buNone/>
            </a:pPr>
            <a:endParaRPr sz="190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500"/>
              <a:buFont typeface="Arial"/>
              <a:buNone/>
            </a:pPr>
            <a:r>
              <a:rPr lang="fr-FR" sz="1900">
                <a:solidFill>
                  <a:schemeClr val="dk1"/>
                </a:solidFill>
                <a:latin typeface="Arial"/>
                <a:ea typeface="Arial"/>
                <a:cs typeface="Arial"/>
                <a:sym typeface="Arial"/>
              </a:rPr>
              <a:t>Does not emit GHG, and other gases or </a:t>
            </a:r>
            <a:r>
              <a:rPr lang="fr-FR" sz="1900">
                <a:solidFill>
                  <a:schemeClr val="dk1"/>
                </a:solidFill>
              </a:rPr>
              <a:t>particles</a:t>
            </a:r>
            <a:r>
              <a:rPr lang="fr-FR" sz="1900">
                <a:solidFill>
                  <a:schemeClr val="dk1"/>
                </a:solidFill>
                <a:latin typeface="Arial"/>
                <a:ea typeface="Arial"/>
                <a:cs typeface="Arial"/>
                <a:sym typeface="Arial"/>
              </a:rPr>
              <a:t>. </a:t>
            </a:r>
            <a:endParaRPr sz="1900"/>
          </a:p>
          <a:p>
            <a:pPr marL="0" marR="0" lvl="0" indent="0" algn="l" rtl="0">
              <a:lnSpc>
                <a:spcPct val="100000"/>
              </a:lnSpc>
              <a:spcBef>
                <a:spcPts val="0"/>
              </a:spcBef>
              <a:spcAft>
                <a:spcPts val="0"/>
              </a:spcAft>
              <a:buClr>
                <a:schemeClr val="dk1"/>
              </a:buClr>
              <a:buSzPts val="1500"/>
              <a:buFont typeface="Arial"/>
              <a:buNone/>
            </a:pPr>
            <a:endParaRPr sz="190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500"/>
              <a:buFont typeface="Arial"/>
              <a:buNone/>
            </a:pPr>
            <a:r>
              <a:rPr lang="fr-FR" sz="1900">
                <a:solidFill>
                  <a:schemeClr val="dk1"/>
                </a:solidFill>
                <a:latin typeface="Arial"/>
                <a:ea typeface="Arial"/>
                <a:cs typeface="Arial"/>
                <a:sym typeface="Arial"/>
              </a:rPr>
              <a:t>There are also hybrid options that combine a combustion motor and </a:t>
            </a:r>
            <a:r>
              <a:rPr lang="fr-FR" sz="1900">
                <a:solidFill>
                  <a:schemeClr val="dk1"/>
                </a:solidFill>
              </a:rPr>
              <a:t>electric</a:t>
            </a:r>
            <a:r>
              <a:rPr lang="fr-FR" sz="1900">
                <a:solidFill>
                  <a:schemeClr val="dk1"/>
                </a:solidFill>
                <a:latin typeface="Arial"/>
                <a:ea typeface="Arial"/>
                <a:cs typeface="Arial"/>
                <a:sym typeface="Arial"/>
              </a:rPr>
              <a:t> motor. </a:t>
            </a:r>
            <a:endParaRPr sz="1900"/>
          </a:p>
          <a:p>
            <a:pPr marL="0" marR="0" lvl="0" indent="0" algn="l" rtl="0">
              <a:lnSpc>
                <a:spcPct val="100000"/>
              </a:lnSpc>
              <a:spcBef>
                <a:spcPts val="0"/>
              </a:spcBef>
              <a:spcAft>
                <a:spcPts val="0"/>
              </a:spcAft>
              <a:buClr>
                <a:schemeClr val="dk1"/>
              </a:buClr>
              <a:buSzPts val="1500"/>
              <a:buFont typeface="Arial"/>
              <a:buNone/>
            </a:pPr>
            <a:endParaRPr sz="190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500"/>
              <a:buFont typeface="Arial"/>
              <a:buNone/>
            </a:pPr>
            <a:endParaRPr sz="1900" b="0" i="0" u="none" strike="noStrike" cap="none">
              <a:solidFill>
                <a:schemeClr val="dk1"/>
              </a:solidFill>
              <a:latin typeface="Arial"/>
              <a:ea typeface="Arial"/>
              <a:cs typeface="Arial"/>
              <a:sym typeface="Arial"/>
            </a:endParaRPr>
          </a:p>
        </p:txBody>
      </p:sp>
      <p:pic>
        <p:nvPicPr>
          <p:cNvPr id="869" name="Google Shape;869;p10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9800" y="1348975"/>
            <a:ext cx="6944626" cy="5352175"/>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874"/>
        <p:cNvGrpSpPr/>
        <p:nvPr/>
      </p:nvGrpSpPr>
      <p:grpSpPr>
        <a:xfrm>
          <a:off x="0" y="0"/>
          <a:ext cx="0" cy="0"/>
          <a:chOff x="0" y="0"/>
          <a:chExt cx="0" cy="0"/>
        </a:xfrm>
      </p:grpSpPr>
      <p:sp>
        <p:nvSpPr>
          <p:cNvPr id="875" name="Google Shape;875;p106"/>
          <p:cNvSpPr txBox="1">
            <a:spLocks noGrp="1"/>
          </p:cNvSpPr>
          <p:nvPr>
            <p:ph type="title"/>
          </p:nvPr>
        </p:nvSpPr>
        <p:spPr>
          <a:xfrm>
            <a:off x="642125" y="385600"/>
            <a:ext cx="9820200" cy="13257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fr-FR" dirty="0" err="1">
                <a:latin typeface="Posterama" panose="020B0504020200020000" pitchFamily="34" charset="0"/>
                <a:cs typeface="Posterama" panose="020B0504020200020000" pitchFamily="34" charset="0"/>
              </a:rPr>
              <a:t>Hydrogen</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vehicles</a:t>
            </a:r>
            <a:endParaRPr dirty="0">
              <a:latin typeface="Posterama" panose="020B0504020200020000" pitchFamily="34" charset="0"/>
              <a:cs typeface="Posterama" panose="020B0504020200020000" pitchFamily="34" charset="0"/>
            </a:endParaRPr>
          </a:p>
        </p:txBody>
      </p:sp>
      <p:pic>
        <p:nvPicPr>
          <p:cNvPr id="876" name="Google Shape;876;p10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93225" y="1264625"/>
            <a:ext cx="1912498" cy="1979400"/>
          </a:xfrm>
          <a:prstGeom prst="rect">
            <a:avLst/>
          </a:prstGeom>
          <a:noFill/>
          <a:ln>
            <a:noFill/>
          </a:ln>
        </p:spPr>
      </p:pic>
      <p:pic>
        <p:nvPicPr>
          <p:cNvPr id="877" name="Google Shape;877;p106"/>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414925" y="1473300"/>
            <a:ext cx="3291499" cy="1695651"/>
          </a:xfrm>
          <a:prstGeom prst="rect">
            <a:avLst/>
          </a:prstGeom>
          <a:noFill/>
          <a:ln>
            <a:noFill/>
          </a:ln>
        </p:spPr>
      </p:pic>
      <p:pic>
        <p:nvPicPr>
          <p:cNvPr id="878" name="Google Shape;878;p106"/>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8662300" y="1571425"/>
            <a:ext cx="2227598" cy="1979400"/>
          </a:xfrm>
          <a:prstGeom prst="rect">
            <a:avLst/>
          </a:prstGeom>
          <a:noFill/>
          <a:ln>
            <a:noFill/>
          </a:ln>
        </p:spPr>
      </p:pic>
      <p:pic>
        <p:nvPicPr>
          <p:cNvPr id="879" name="Google Shape;879;p106"/>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8119425" y="3776738"/>
            <a:ext cx="2227598" cy="1979400"/>
          </a:xfrm>
          <a:prstGeom prst="rect">
            <a:avLst/>
          </a:prstGeom>
          <a:noFill/>
          <a:ln>
            <a:noFill/>
          </a:ln>
        </p:spPr>
      </p:pic>
      <p:pic>
        <p:nvPicPr>
          <p:cNvPr id="880" name="Google Shape;880;p106"/>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2033025" y="3678188"/>
            <a:ext cx="2227598" cy="1979400"/>
          </a:xfrm>
          <a:prstGeom prst="rect">
            <a:avLst/>
          </a:prstGeom>
          <a:noFill/>
          <a:ln>
            <a:noFill/>
          </a:ln>
        </p:spPr>
      </p:pic>
      <p:pic>
        <p:nvPicPr>
          <p:cNvPr id="881" name="Google Shape;881;p106"/>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3814225" y="3909800"/>
            <a:ext cx="1912502" cy="1846325"/>
          </a:xfrm>
          <a:prstGeom prst="rect">
            <a:avLst/>
          </a:prstGeom>
          <a:noFill/>
          <a:ln>
            <a:noFill/>
          </a:ln>
        </p:spPr>
      </p:pic>
      <p:sp>
        <p:nvSpPr>
          <p:cNvPr id="882" name="Google Shape;882;p106"/>
          <p:cNvSpPr txBox="1"/>
          <p:nvPr/>
        </p:nvSpPr>
        <p:spPr>
          <a:xfrm>
            <a:off x="694975" y="3235750"/>
            <a:ext cx="6202800" cy="7080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None/>
            </a:pPr>
            <a:r>
              <a:rPr lang="fr-FR" sz="1900"/>
              <a:t>Power plants generate electricity to separate hydrogen from water</a:t>
            </a:r>
            <a:endParaRPr sz="1900"/>
          </a:p>
        </p:txBody>
      </p:sp>
      <p:sp>
        <p:nvSpPr>
          <p:cNvPr id="883" name="Google Shape;883;p106"/>
          <p:cNvSpPr txBox="1"/>
          <p:nvPr/>
        </p:nvSpPr>
        <p:spPr>
          <a:xfrm>
            <a:off x="7550750" y="3603125"/>
            <a:ext cx="4132200" cy="7080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None/>
            </a:pPr>
            <a:r>
              <a:rPr lang="fr-FR" sz="1900"/>
              <a:t>The hydrogen is stored and transported to charging stations</a:t>
            </a:r>
            <a:endParaRPr sz="1900"/>
          </a:p>
        </p:txBody>
      </p:sp>
      <p:sp>
        <p:nvSpPr>
          <p:cNvPr id="884" name="Google Shape;884;p106"/>
          <p:cNvSpPr txBox="1"/>
          <p:nvPr/>
        </p:nvSpPr>
        <p:spPr>
          <a:xfrm>
            <a:off x="490300" y="5756125"/>
            <a:ext cx="7846800" cy="7080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None/>
            </a:pPr>
            <a:r>
              <a:rPr lang="fr-FR" sz="1900"/>
              <a:t>The hydrogen is stored in vehicles. It reacts with oxygen that generates electricity that moves the car. The only “emission” is water!</a:t>
            </a:r>
            <a:endParaRPr sz="1900"/>
          </a:p>
        </p:txBody>
      </p:sp>
      <p:sp>
        <p:nvSpPr>
          <p:cNvPr id="885" name="Google Shape;885;p106"/>
          <p:cNvSpPr/>
          <p:nvPr/>
        </p:nvSpPr>
        <p:spPr>
          <a:xfrm>
            <a:off x="3005725" y="2348425"/>
            <a:ext cx="1251600" cy="250200"/>
          </a:xfrm>
          <a:prstGeom prst="rightArrow">
            <a:avLst>
              <a:gd name="adj1" fmla="val 50000"/>
              <a:gd name="adj2" fmla="val 50000"/>
            </a:avLst>
          </a:prstGeom>
          <a:solidFill>
            <a:srgbClr val="F2CB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06"/>
          <p:cNvSpPr/>
          <p:nvPr/>
        </p:nvSpPr>
        <p:spPr>
          <a:xfrm rot="10800000">
            <a:off x="6074025" y="4941150"/>
            <a:ext cx="1251600" cy="250200"/>
          </a:xfrm>
          <a:prstGeom prst="rightArrow">
            <a:avLst>
              <a:gd name="adj1" fmla="val 50000"/>
              <a:gd name="adj2" fmla="val 50000"/>
            </a:avLst>
          </a:prstGeom>
          <a:solidFill>
            <a:srgbClr val="F2CB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06"/>
          <p:cNvSpPr/>
          <p:nvPr/>
        </p:nvSpPr>
        <p:spPr>
          <a:xfrm rot="412530">
            <a:off x="7616749" y="2295622"/>
            <a:ext cx="897152" cy="250205"/>
          </a:xfrm>
          <a:prstGeom prst="rightArrow">
            <a:avLst>
              <a:gd name="adj1" fmla="val 50000"/>
              <a:gd name="adj2" fmla="val 50000"/>
            </a:avLst>
          </a:prstGeom>
          <a:solidFill>
            <a:srgbClr val="F2CB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88" name="Google Shape;888;p106"/>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7858850" y="112649"/>
            <a:ext cx="1814352" cy="123285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893"/>
        <p:cNvGrpSpPr/>
        <p:nvPr/>
      </p:nvGrpSpPr>
      <p:grpSpPr>
        <a:xfrm>
          <a:off x="0" y="0"/>
          <a:ext cx="0" cy="0"/>
          <a:chOff x="0" y="0"/>
          <a:chExt cx="0" cy="0"/>
        </a:xfrm>
      </p:grpSpPr>
      <p:sp>
        <p:nvSpPr>
          <p:cNvPr id="894" name="Google Shape;894;p107"/>
          <p:cNvSpPr txBox="1">
            <a:spLocks noGrp="1"/>
          </p:cNvSpPr>
          <p:nvPr>
            <p:ph type="title"/>
          </p:nvPr>
        </p:nvSpPr>
        <p:spPr>
          <a:xfrm>
            <a:off x="642133" y="461805"/>
            <a:ext cx="8670000" cy="13257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fr-FR" dirty="0">
                <a:latin typeface="Posterama" panose="020B0504020200020000" pitchFamily="34" charset="0"/>
                <a:cs typeface="Posterama" panose="020B0504020200020000" pitchFamily="34" charset="0"/>
              </a:rPr>
              <a:t>Cons: </a:t>
            </a:r>
            <a:r>
              <a:rPr lang="fr-FR" dirty="0" err="1">
                <a:latin typeface="Posterama" panose="020B0504020200020000" pitchFamily="34" charset="0"/>
                <a:cs typeface="Posterama" panose="020B0504020200020000" pitchFamily="34" charset="0"/>
              </a:rPr>
              <a:t>Hydrogen</a:t>
            </a:r>
            <a:r>
              <a:rPr lang="fr-FR" dirty="0">
                <a:latin typeface="Posterama" panose="020B0504020200020000" pitchFamily="34" charset="0"/>
                <a:cs typeface="Posterama" panose="020B0504020200020000" pitchFamily="34" charset="0"/>
              </a:rPr>
              <a:t> vs Electric</a:t>
            </a:r>
            <a:endParaRPr dirty="0">
              <a:latin typeface="Posterama" panose="020B0504020200020000" pitchFamily="34" charset="0"/>
              <a:cs typeface="Posterama" panose="020B0504020200020000" pitchFamily="34" charset="0"/>
            </a:endParaRPr>
          </a:p>
        </p:txBody>
      </p:sp>
      <p:sp>
        <p:nvSpPr>
          <p:cNvPr id="895" name="Google Shape;895;p107"/>
          <p:cNvSpPr txBox="1"/>
          <p:nvPr/>
        </p:nvSpPr>
        <p:spPr>
          <a:xfrm>
            <a:off x="6131974" y="4243525"/>
            <a:ext cx="4619100" cy="21042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chemeClr val="dk1"/>
              </a:buClr>
              <a:buSzPts val="1500"/>
              <a:buFont typeface="Arial"/>
              <a:buNone/>
            </a:pPr>
            <a:endParaRPr sz="18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500"/>
              <a:buFont typeface="Arial"/>
              <a:buNone/>
            </a:pPr>
            <a:r>
              <a:rPr lang="fr-FR" sz="1800" b="0" i="0" u="none" strike="noStrike" cap="none">
                <a:solidFill>
                  <a:schemeClr val="dk1"/>
                </a:solidFill>
                <a:latin typeface="Arial"/>
                <a:ea typeface="Arial"/>
                <a:cs typeface="Arial"/>
                <a:sym typeface="Arial"/>
              </a:rPr>
              <a:t>Cons</a:t>
            </a:r>
            <a:r>
              <a:rPr lang="fr-FR" sz="1800">
                <a:solidFill>
                  <a:schemeClr val="dk1"/>
                </a:solidFill>
                <a:latin typeface="Arial"/>
                <a:ea typeface="Arial"/>
                <a:cs typeface="Arial"/>
                <a:sym typeface="Arial"/>
              </a:rPr>
              <a:t>:</a:t>
            </a:r>
            <a:endParaRPr sz="1800" b="0" i="0" u="none" strike="noStrike" cap="none">
              <a:solidFill>
                <a:schemeClr val="dk1"/>
              </a:solidFill>
              <a:latin typeface="Arial"/>
              <a:ea typeface="Arial"/>
              <a:cs typeface="Arial"/>
              <a:sym typeface="Arial"/>
            </a:endParaRPr>
          </a:p>
          <a:p>
            <a:pPr marL="381000" marR="0" lvl="0" indent="-381000" algn="l" rtl="0">
              <a:lnSpc>
                <a:spcPct val="100000"/>
              </a:lnSpc>
              <a:spcBef>
                <a:spcPts val="0"/>
              </a:spcBef>
              <a:spcAft>
                <a:spcPts val="0"/>
              </a:spcAft>
              <a:buClr>
                <a:schemeClr val="dk1"/>
              </a:buClr>
              <a:buSzPts val="1400"/>
              <a:buFont typeface="Arial"/>
              <a:buChar char="•"/>
            </a:pPr>
            <a:r>
              <a:rPr lang="fr-FR" sz="1800">
                <a:solidFill>
                  <a:schemeClr val="dk1"/>
                </a:solidFill>
                <a:latin typeface="Arial"/>
                <a:ea typeface="Arial"/>
                <a:cs typeface="Arial"/>
                <a:sym typeface="Arial"/>
              </a:rPr>
              <a:t>Charging times can take up from 30 min to 12 hours</a:t>
            </a:r>
            <a:endParaRPr sz="1800">
              <a:solidFill>
                <a:schemeClr val="dk1"/>
              </a:solidFill>
              <a:latin typeface="Arial"/>
              <a:ea typeface="Arial"/>
              <a:cs typeface="Arial"/>
              <a:sym typeface="Arial"/>
            </a:endParaRPr>
          </a:p>
          <a:p>
            <a:pPr marL="381000" marR="0" lvl="0" indent="-381000" algn="l" rtl="0">
              <a:lnSpc>
                <a:spcPct val="100000"/>
              </a:lnSpc>
              <a:spcBef>
                <a:spcPts val="0"/>
              </a:spcBef>
              <a:spcAft>
                <a:spcPts val="0"/>
              </a:spcAft>
              <a:buClr>
                <a:schemeClr val="dk1"/>
              </a:buClr>
              <a:buSzPts val="1400"/>
              <a:buFont typeface="Arial"/>
              <a:buChar char="•"/>
            </a:pPr>
            <a:r>
              <a:rPr lang="fr-FR" sz="1800">
                <a:solidFill>
                  <a:schemeClr val="dk1"/>
                </a:solidFill>
                <a:latin typeface="Arial"/>
                <a:ea typeface="Arial"/>
                <a:cs typeface="Arial"/>
                <a:sym typeface="Arial"/>
              </a:rPr>
              <a:t>Range</a:t>
            </a:r>
            <a:endParaRPr sz="1800"/>
          </a:p>
          <a:p>
            <a:pPr marL="381000" marR="0" lvl="0" indent="-381000" algn="l" rtl="0">
              <a:lnSpc>
                <a:spcPct val="100000"/>
              </a:lnSpc>
              <a:spcBef>
                <a:spcPts val="0"/>
              </a:spcBef>
              <a:spcAft>
                <a:spcPts val="0"/>
              </a:spcAft>
              <a:buClr>
                <a:schemeClr val="dk1"/>
              </a:buClr>
              <a:buSzPts val="1400"/>
              <a:buFont typeface="Arial"/>
              <a:buChar char="•"/>
            </a:pPr>
            <a:r>
              <a:rPr lang="fr-FR" sz="1800">
                <a:solidFill>
                  <a:schemeClr val="dk1"/>
                </a:solidFill>
                <a:latin typeface="Arial"/>
                <a:ea typeface="Arial"/>
                <a:cs typeface="Arial"/>
                <a:sym typeface="Arial"/>
              </a:rPr>
              <a:t>Environmental impacts of lithium batteries </a:t>
            </a:r>
            <a:endParaRPr sz="1800"/>
          </a:p>
        </p:txBody>
      </p:sp>
      <p:sp>
        <p:nvSpPr>
          <p:cNvPr id="896" name="Google Shape;896;p107"/>
          <p:cNvSpPr txBox="1"/>
          <p:nvPr/>
        </p:nvSpPr>
        <p:spPr>
          <a:xfrm>
            <a:off x="1083750" y="4129525"/>
            <a:ext cx="4456500" cy="20550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endParaRPr sz="1800">
              <a:solidFill>
                <a:schemeClr val="dk1"/>
              </a:solidFill>
            </a:endParaRPr>
          </a:p>
          <a:p>
            <a:pPr marL="0" lvl="0" indent="0" algn="just" rtl="0">
              <a:lnSpc>
                <a:spcPct val="115000"/>
              </a:lnSpc>
              <a:spcBef>
                <a:spcPts val="0"/>
              </a:spcBef>
              <a:spcAft>
                <a:spcPts val="0"/>
              </a:spcAft>
              <a:buNone/>
            </a:pPr>
            <a:r>
              <a:rPr lang="fr-FR" sz="1800">
                <a:solidFill>
                  <a:schemeClr val="dk1"/>
                </a:solidFill>
              </a:rPr>
              <a:t>Cons:</a:t>
            </a:r>
            <a:endParaRPr sz="1800">
              <a:solidFill>
                <a:schemeClr val="dk1"/>
              </a:solidFill>
            </a:endParaRPr>
          </a:p>
          <a:p>
            <a:pPr marL="457200" lvl="0" indent="-292100" algn="just" rtl="0">
              <a:lnSpc>
                <a:spcPct val="115000"/>
              </a:lnSpc>
              <a:spcBef>
                <a:spcPts val="0"/>
              </a:spcBef>
              <a:spcAft>
                <a:spcPts val="0"/>
              </a:spcAft>
              <a:buClr>
                <a:schemeClr val="dk1"/>
              </a:buClr>
              <a:buSzPts val="1000"/>
              <a:buChar char="●"/>
            </a:pPr>
            <a:r>
              <a:rPr lang="fr-FR" sz="1800">
                <a:solidFill>
                  <a:schemeClr val="dk1"/>
                </a:solidFill>
              </a:rPr>
              <a:t>Cost;</a:t>
            </a:r>
            <a:endParaRPr sz="1800">
              <a:solidFill>
                <a:schemeClr val="dk1"/>
              </a:solidFill>
            </a:endParaRPr>
          </a:p>
          <a:p>
            <a:pPr marL="457200" lvl="0" indent="-292100" algn="just" rtl="0">
              <a:lnSpc>
                <a:spcPct val="115000"/>
              </a:lnSpc>
              <a:spcBef>
                <a:spcPts val="0"/>
              </a:spcBef>
              <a:spcAft>
                <a:spcPts val="0"/>
              </a:spcAft>
              <a:buClr>
                <a:schemeClr val="dk1"/>
              </a:buClr>
              <a:buSzPts val="1000"/>
              <a:buChar char="●"/>
            </a:pPr>
            <a:r>
              <a:rPr lang="fr-FR" sz="1800">
                <a:solidFill>
                  <a:schemeClr val="dk1"/>
                </a:solidFill>
              </a:rPr>
              <a:t>Hydrogen infrastructure;</a:t>
            </a:r>
            <a:endParaRPr sz="1800">
              <a:solidFill>
                <a:schemeClr val="dk1"/>
              </a:solidFill>
            </a:endParaRPr>
          </a:p>
          <a:p>
            <a:pPr marL="457200" lvl="0" indent="-292100" algn="just" rtl="0">
              <a:lnSpc>
                <a:spcPct val="115000"/>
              </a:lnSpc>
              <a:spcBef>
                <a:spcPts val="0"/>
              </a:spcBef>
              <a:spcAft>
                <a:spcPts val="0"/>
              </a:spcAft>
              <a:buClr>
                <a:schemeClr val="dk1"/>
              </a:buClr>
              <a:buSzPts val="1000"/>
              <a:buChar char="●"/>
            </a:pPr>
            <a:r>
              <a:rPr lang="fr-FR" sz="1800">
                <a:solidFill>
                  <a:schemeClr val="dk1"/>
                </a:solidFill>
              </a:rPr>
              <a:t>Still an inefficient process- the car only has an efficiency of about 15%</a:t>
            </a:r>
            <a:endParaRPr sz="1800">
              <a:solidFill>
                <a:schemeClr val="dk1"/>
              </a:solidFill>
            </a:endParaRPr>
          </a:p>
        </p:txBody>
      </p:sp>
      <p:pic>
        <p:nvPicPr>
          <p:cNvPr id="897" name="Google Shape;897;p107"/>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083752" y="1477676"/>
            <a:ext cx="3795855" cy="2529949"/>
          </a:xfrm>
          <a:prstGeom prst="rect">
            <a:avLst/>
          </a:prstGeom>
          <a:noFill/>
          <a:ln>
            <a:noFill/>
          </a:ln>
        </p:spPr>
      </p:pic>
      <p:pic>
        <p:nvPicPr>
          <p:cNvPr id="898" name="Google Shape;898;p107" descr="Uma imagem com texto, exterior, céu, carro&#10;&#10;Descrição gerada automaticamente"/>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552997" y="1477675"/>
            <a:ext cx="3373274" cy="252995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903"/>
        <p:cNvGrpSpPr/>
        <p:nvPr/>
      </p:nvGrpSpPr>
      <p:grpSpPr>
        <a:xfrm>
          <a:off x="0" y="0"/>
          <a:ext cx="0" cy="0"/>
          <a:chOff x="0" y="0"/>
          <a:chExt cx="0" cy="0"/>
        </a:xfrm>
      </p:grpSpPr>
      <p:sp>
        <p:nvSpPr>
          <p:cNvPr id="904" name="Google Shape;904;p108"/>
          <p:cNvSpPr txBox="1">
            <a:spLocks noGrp="1"/>
          </p:cNvSpPr>
          <p:nvPr>
            <p:ph type="title"/>
          </p:nvPr>
        </p:nvSpPr>
        <p:spPr>
          <a:xfrm>
            <a:off x="642125" y="461800"/>
            <a:ext cx="9820200" cy="13257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fr-FR" dirty="0" err="1">
                <a:latin typeface="Posterama" panose="020B0504020200020000" pitchFamily="34" charset="0"/>
                <a:cs typeface="Posterama" panose="020B0504020200020000" pitchFamily="34" charset="0"/>
              </a:rPr>
              <a:t>Charging</a:t>
            </a:r>
            <a:r>
              <a:rPr lang="fr-FR" dirty="0">
                <a:latin typeface="Posterama" panose="020B0504020200020000" pitchFamily="34" charset="0"/>
                <a:cs typeface="Posterama" panose="020B0504020200020000" pitchFamily="34" charset="0"/>
              </a:rPr>
              <a:t> stations </a:t>
            </a:r>
            <a:r>
              <a:rPr lang="fr-FR" dirty="0" err="1">
                <a:latin typeface="Posterama" panose="020B0504020200020000" pitchFamily="34" charset="0"/>
                <a:cs typeface="Posterama" panose="020B0504020200020000" pitchFamily="34" charset="0"/>
              </a:rPr>
              <a:t>availability</a:t>
            </a:r>
            <a:endParaRPr dirty="0">
              <a:latin typeface="Posterama" panose="020B0504020200020000" pitchFamily="34" charset="0"/>
              <a:cs typeface="Posterama" panose="020B0504020200020000" pitchFamily="34" charset="0"/>
            </a:endParaRPr>
          </a:p>
        </p:txBody>
      </p:sp>
      <p:pic>
        <p:nvPicPr>
          <p:cNvPr id="905" name="Google Shape;905;p10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096013" y="2624040"/>
            <a:ext cx="5821837" cy="3335299"/>
          </a:xfrm>
          <a:prstGeom prst="rect">
            <a:avLst/>
          </a:prstGeom>
          <a:noFill/>
          <a:ln>
            <a:noFill/>
          </a:ln>
        </p:spPr>
      </p:pic>
      <p:pic>
        <p:nvPicPr>
          <p:cNvPr id="906" name="Google Shape;906;p108"/>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74172" y="2624040"/>
            <a:ext cx="5506187" cy="3335301"/>
          </a:xfrm>
          <a:prstGeom prst="rect">
            <a:avLst/>
          </a:prstGeom>
          <a:noFill/>
          <a:ln>
            <a:noFill/>
          </a:ln>
        </p:spPr>
      </p:pic>
      <p:sp>
        <p:nvSpPr>
          <p:cNvPr id="907" name="Google Shape;907;p108"/>
          <p:cNvSpPr txBox="1"/>
          <p:nvPr/>
        </p:nvSpPr>
        <p:spPr>
          <a:xfrm>
            <a:off x="274174" y="1619329"/>
            <a:ext cx="3282000" cy="1004700"/>
          </a:xfrm>
          <a:prstGeom prst="rect">
            <a:avLst/>
          </a:prstGeom>
          <a:noFill/>
          <a:ln>
            <a:noFill/>
          </a:ln>
        </p:spPr>
        <p:txBody>
          <a:bodyPr spcFirstLastPara="1" wrap="square" lIns="121900" tIns="60925" rIns="121900" bIns="60925" anchor="ctr" anchorCtr="0">
            <a:normAutofit/>
          </a:bodyPr>
          <a:lstStyle/>
          <a:p>
            <a:pPr marL="0" marR="0" lvl="0" indent="0" algn="l" rtl="0">
              <a:lnSpc>
                <a:spcPct val="100000"/>
              </a:lnSpc>
              <a:spcBef>
                <a:spcPts val="0"/>
              </a:spcBef>
              <a:spcAft>
                <a:spcPts val="0"/>
              </a:spcAft>
              <a:buClr>
                <a:srgbClr val="366092"/>
              </a:buClr>
              <a:buSzPts val="2600"/>
              <a:buFont typeface="Arial"/>
              <a:buNone/>
            </a:pPr>
            <a:r>
              <a:rPr lang="fr-FR" sz="2400" i="0" u="none" strike="noStrike" cap="none">
                <a:solidFill>
                  <a:srgbClr val="7503A6"/>
                </a:solidFill>
                <a:latin typeface="Arial"/>
                <a:ea typeface="Arial"/>
                <a:cs typeface="Arial"/>
                <a:sym typeface="Arial"/>
              </a:rPr>
              <a:t>Hydrogen vehicles</a:t>
            </a:r>
            <a:endParaRPr sz="2400" i="0" u="none" strike="noStrike" cap="none">
              <a:solidFill>
                <a:srgbClr val="7503A6"/>
              </a:solidFill>
              <a:latin typeface="Arial"/>
              <a:ea typeface="Arial"/>
              <a:cs typeface="Arial"/>
              <a:sym typeface="Arial"/>
            </a:endParaRPr>
          </a:p>
        </p:txBody>
      </p:sp>
      <p:sp>
        <p:nvSpPr>
          <p:cNvPr id="908" name="Google Shape;908;p108"/>
          <p:cNvSpPr txBox="1"/>
          <p:nvPr/>
        </p:nvSpPr>
        <p:spPr>
          <a:xfrm>
            <a:off x="6096013" y="1563485"/>
            <a:ext cx="3282000" cy="1004700"/>
          </a:xfrm>
          <a:prstGeom prst="rect">
            <a:avLst/>
          </a:prstGeom>
          <a:noFill/>
          <a:ln>
            <a:noFill/>
          </a:ln>
        </p:spPr>
        <p:txBody>
          <a:bodyPr spcFirstLastPara="1" wrap="square" lIns="121900" tIns="60925" rIns="121900" bIns="60925" anchor="ctr" anchorCtr="0">
            <a:normAutofit/>
          </a:bodyPr>
          <a:lstStyle/>
          <a:p>
            <a:pPr marL="0" marR="0" lvl="0" indent="0" algn="l" rtl="0">
              <a:lnSpc>
                <a:spcPct val="100000"/>
              </a:lnSpc>
              <a:spcBef>
                <a:spcPts val="0"/>
              </a:spcBef>
              <a:spcAft>
                <a:spcPts val="0"/>
              </a:spcAft>
              <a:buClr>
                <a:srgbClr val="366092"/>
              </a:buClr>
              <a:buSzPts val="2600"/>
              <a:buFont typeface="Arial"/>
              <a:buNone/>
            </a:pPr>
            <a:r>
              <a:rPr lang="fr-FR" sz="2400" i="0" u="none" strike="noStrike" cap="none">
                <a:solidFill>
                  <a:srgbClr val="7503A6"/>
                </a:solidFill>
                <a:latin typeface="Arial"/>
                <a:ea typeface="Arial"/>
                <a:cs typeface="Arial"/>
                <a:sym typeface="Arial"/>
              </a:rPr>
              <a:t>Electric vehicles</a:t>
            </a:r>
            <a:endParaRPr sz="2400" i="0" u="none" strike="noStrike" cap="none">
              <a:solidFill>
                <a:srgbClr val="7503A6"/>
              </a:solidFill>
              <a:latin typeface="Arial"/>
              <a:ea typeface="Arial"/>
              <a:cs typeface="Arial"/>
              <a:sym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sp>
        <p:nvSpPr>
          <p:cNvPr id="914" name="Google Shape;914;p109"/>
          <p:cNvSpPr txBox="1">
            <a:spLocks noGrp="1"/>
          </p:cNvSpPr>
          <p:nvPr>
            <p:ph type="title"/>
          </p:nvPr>
        </p:nvSpPr>
        <p:spPr>
          <a:xfrm>
            <a:off x="642125" y="461800"/>
            <a:ext cx="9820200" cy="13257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fr-FR" dirty="0" err="1">
                <a:latin typeface="Posterama" panose="020B0504020200020000" pitchFamily="34" charset="0"/>
                <a:cs typeface="Posterama" panose="020B0504020200020000" pitchFamily="34" charset="0"/>
              </a:rPr>
              <a:t>Renewable</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energy</a:t>
            </a:r>
            <a:r>
              <a:rPr lang="fr-FR" dirty="0">
                <a:latin typeface="Posterama" panose="020B0504020200020000" pitchFamily="34" charset="0"/>
                <a:cs typeface="Posterama" panose="020B0504020200020000" pitchFamily="34" charset="0"/>
              </a:rPr>
              <a:t> sources and alternatives to </a:t>
            </a:r>
            <a:r>
              <a:rPr lang="fr-FR" dirty="0" err="1">
                <a:latin typeface="Posterama" panose="020B0504020200020000" pitchFamily="34" charset="0"/>
                <a:cs typeface="Posterama" panose="020B0504020200020000" pitchFamily="34" charset="0"/>
              </a:rPr>
              <a:t>petrol</a:t>
            </a:r>
            <a:endParaRPr dirty="0">
              <a:latin typeface="Posterama" panose="020B0504020200020000" pitchFamily="34" charset="0"/>
              <a:cs typeface="Posterama" panose="020B0504020200020000" pitchFamily="34" charset="0"/>
            </a:endParaRPr>
          </a:p>
        </p:txBody>
      </p:sp>
      <p:pic>
        <p:nvPicPr>
          <p:cNvPr id="915" name="Google Shape;915;p10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830525" y="1704325"/>
            <a:ext cx="2725949" cy="2279750"/>
          </a:xfrm>
          <a:prstGeom prst="rect">
            <a:avLst/>
          </a:prstGeom>
          <a:noFill/>
          <a:ln>
            <a:noFill/>
          </a:ln>
        </p:spPr>
      </p:pic>
      <p:pic>
        <p:nvPicPr>
          <p:cNvPr id="916" name="Google Shape;916;p109"/>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810075" y="3120508"/>
            <a:ext cx="1900464" cy="2435144"/>
          </a:xfrm>
          <a:prstGeom prst="rect">
            <a:avLst/>
          </a:prstGeom>
          <a:noFill/>
          <a:ln>
            <a:noFill/>
          </a:ln>
        </p:spPr>
      </p:pic>
      <p:pic>
        <p:nvPicPr>
          <p:cNvPr id="917" name="Google Shape;917;p109"/>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608550" y="4938637"/>
            <a:ext cx="2799778" cy="1739713"/>
          </a:xfrm>
          <a:prstGeom prst="rect">
            <a:avLst/>
          </a:prstGeom>
          <a:noFill/>
          <a:ln>
            <a:noFill/>
          </a:ln>
        </p:spPr>
      </p:pic>
      <p:pic>
        <p:nvPicPr>
          <p:cNvPr id="918" name="Google Shape;918;p109"/>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7177575" y="4204925"/>
            <a:ext cx="1572374" cy="1654125"/>
          </a:xfrm>
          <a:prstGeom prst="rect">
            <a:avLst/>
          </a:prstGeom>
          <a:noFill/>
          <a:ln>
            <a:noFill/>
          </a:ln>
        </p:spPr>
      </p:pic>
      <p:pic>
        <p:nvPicPr>
          <p:cNvPr id="919" name="Google Shape;919;p109"/>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9367625" y="4938625"/>
            <a:ext cx="1572374" cy="1654125"/>
          </a:xfrm>
          <a:prstGeom prst="rect">
            <a:avLst/>
          </a:prstGeom>
          <a:noFill/>
          <a:ln>
            <a:noFill/>
          </a:ln>
        </p:spPr>
      </p:pic>
      <p:pic>
        <p:nvPicPr>
          <p:cNvPr id="920" name="Google Shape;920;p109"/>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5988335" y="1548925"/>
            <a:ext cx="2911766" cy="2435149"/>
          </a:xfrm>
          <a:prstGeom prst="rect">
            <a:avLst/>
          </a:prstGeom>
          <a:noFill/>
          <a:ln>
            <a:noFill/>
          </a:ln>
        </p:spPr>
      </p:pic>
      <p:cxnSp>
        <p:nvCxnSpPr>
          <p:cNvPr id="921" name="Google Shape;921;p109"/>
          <p:cNvCxnSpPr/>
          <p:nvPr/>
        </p:nvCxnSpPr>
        <p:spPr>
          <a:xfrm flipH="1">
            <a:off x="3954650" y="4718000"/>
            <a:ext cx="1489200" cy="700800"/>
          </a:xfrm>
          <a:prstGeom prst="straightConnector1">
            <a:avLst/>
          </a:prstGeom>
          <a:noFill/>
          <a:ln w="28575" cap="flat" cmpd="sng">
            <a:solidFill>
              <a:schemeClr val="dk2"/>
            </a:solidFill>
            <a:prstDash val="solid"/>
            <a:round/>
            <a:headEnd type="none" w="med" len="med"/>
            <a:tailEnd type="none" w="med" len="med"/>
          </a:ln>
        </p:spPr>
      </p:cxnSp>
      <p:cxnSp>
        <p:nvCxnSpPr>
          <p:cNvPr id="922" name="Google Shape;922;p109"/>
          <p:cNvCxnSpPr/>
          <p:nvPr/>
        </p:nvCxnSpPr>
        <p:spPr>
          <a:xfrm>
            <a:off x="6369925" y="4204900"/>
            <a:ext cx="951300" cy="100200"/>
          </a:xfrm>
          <a:prstGeom prst="straightConnector1">
            <a:avLst/>
          </a:prstGeom>
          <a:noFill/>
          <a:ln w="28575" cap="flat" cmpd="sng">
            <a:solidFill>
              <a:schemeClr val="dk2"/>
            </a:solidFill>
            <a:prstDash val="solid"/>
            <a:round/>
            <a:headEnd type="none" w="med" len="med"/>
            <a:tailEnd type="none" w="med" len="med"/>
          </a:ln>
        </p:spPr>
      </p:cxnSp>
      <p:cxnSp>
        <p:nvCxnSpPr>
          <p:cNvPr id="923" name="Google Shape;923;p109"/>
          <p:cNvCxnSpPr/>
          <p:nvPr/>
        </p:nvCxnSpPr>
        <p:spPr>
          <a:xfrm>
            <a:off x="8497400" y="4692975"/>
            <a:ext cx="1013700" cy="550800"/>
          </a:xfrm>
          <a:prstGeom prst="straightConnector1">
            <a:avLst/>
          </a:prstGeom>
          <a:noFill/>
          <a:ln w="28575" cap="flat" cmpd="sng">
            <a:solidFill>
              <a:schemeClr val="dk2"/>
            </a:solidFill>
            <a:prstDash val="solid"/>
            <a:round/>
            <a:headEnd type="none" w="med" len="med"/>
            <a:tailEnd type="none" w="med" len="med"/>
          </a:ln>
        </p:spPr>
      </p:cxnSp>
      <p:pic>
        <p:nvPicPr>
          <p:cNvPr id="924" name="Google Shape;924;p109"/>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3287625" y="1830513"/>
            <a:ext cx="2156227" cy="2027376"/>
          </a:xfrm>
          <a:prstGeom prst="rect">
            <a:avLst/>
          </a:prstGeom>
          <a:noFill/>
          <a:ln>
            <a:noFill/>
          </a:ln>
        </p:spPr>
      </p:pic>
      <p:cxnSp>
        <p:nvCxnSpPr>
          <p:cNvPr id="925" name="Google Shape;925;p109"/>
          <p:cNvCxnSpPr/>
          <p:nvPr/>
        </p:nvCxnSpPr>
        <p:spPr>
          <a:xfrm rot="10800000" flipH="1">
            <a:off x="5994500" y="3566500"/>
            <a:ext cx="700800" cy="463200"/>
          </a:xfrm>
          <a:prstGeom prst="straightConnector1">
            <a:avLst/>
          </a:prstGeom>
          <a:noFill/>
          <a:ln w="28575" cap="flat" cmpd="sng">
            <a:solidFill>
              <a:schemeClr val="dk2"/>
            </a:solidFill>
            <a:prstDash val="solid"/>
            <a:round/>
            <a:headEnd type="none" w="med" len="med"/>
            <a:tailEnd type="none" w="med" len="med"/>
          </a:ln>
        </p:spPr>
      </p:cxnSp>
      <p:cxnSp>
        <p:nvCxnSpPr>
          <p:cNvPr id="926" name="Google Shape;926;p109"/>
          <p:cNvCxnSpPr/>
          <p:nvPr/>
        </p:nvCxnSpPr>
        <p:spPr>
          <a:xfrm>
            <a:off x="4655425" y="3466550"/>
            <a:ext cx="876000" cy="763500"/>
          </a:xfrm>
          <a:prstGeom prst="straightConnector1">
            <a:avLst/>
          </a:prstGeom>
          <a:noFill/>
          <a:ln w="19050" cap="flat" cmpd="sng">
            <a:solidFill>
              <a:schemeClr val="dk2"/>
            </a:solidFill>
            <a:prstDash val="dot"/>
            <a:round/>
            <a:headEnd type="none" w="med" len="med"/>
            <a:tailEnd type="none" w="med" len="med"/>
          </a:ln>
        </p:spPr>
      </p:cxn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932" name="Google Shape;932;p110"/>
          <p:cNvSpPr txBox="1">
            <a:spLocks noGrp="1"/>
          </p:cNvSpPr>
          <p:nvPr>
            <p:ph type="title"/>
          </p:nvPr>
        </p:nvSpPr>
        <p:spPr>
          <a:xfrm>
            <a:off x="642133" y="461805"/>
            <a:ext cx="8670000" cy="1325700"/>
          </a:xfrm>
          <a:prstGeom prst="rect">
            <a:avLst/>
          </a:prstGeom>
        </p:spPr>
        <p:txBody>
          <a:bodyPr spcFirstLastPara="1" wrap="square" lIns="91425" tIns="45700" rIns="91425" bIns="45700" anchor="t" anchorCtr="0">
            <a:normAutofit fontScale="90000"/>
          </a:bodyPr>
          <a:lstStyle/>
          <a:p>
            <a:pPr marL="0" lvl="0" indent="0" algn="l" rtl="0">
              <a:spcBef>
                <a:spcPts val="0"/>
              </a:spcBef>
              <a:spcAft>
                <a:spcPts val="0"/>
              </a:spcAft>
              <a:buNone/>
            </a:pPr>
            <a:r>
              <a:rPr lang="fr-FR" dirty="0">
                <a:latin typeface="Posterama" panose="020B0504020200020000" pitchFamily="34" charset="0"/>
                <a:cs typeface="Posterama" panose="020B0504020200020000" pitchFamily="34" charset="0"/>
              </a:rPr>
              <a:t>CO2 Emissions  </a:t>
            </a:r>
            <a:r>
              <a:rPr lang="fr-FR" dirty="0" err="1">
                <a:latin typeface="Posterama" panose="020B0504020200020000" pitchFamily="34" charset="0"/>
                <a:cs typeface="Posterama" panose="020B0504020200020000" pitchFamily="34" charset="0"/>
              </a:rPr>
              <a:t>through</a:t>
            </a:r>
            <a:r>
              <a:rPr lang="fr-FR" dirty="0">
                <a:latin typeface="Posterama" panose="020B0504020200020000" pitchFamily="34" charset="0"/>
                <a:cs typeface="Posterama" panose="020B0504020200020000" pitchFamily="34" charset="0"/>
              </a:rPr>
              <a:t> the life cycle of </a:t>
            </a:r>
            <a:r>
              <a:rPr lang="fr-FR" dirty="0" err="1">
                <a:latin typeface="Posterama" panose="020B0504020200020000" pitchFamily="34" charset="0"/>
                <a:cs typeface="Posterama" panose="020B0504020200020000" pitchFamily="34" charset="0"/>
              </a:rPr>
              <a:t>vehicles</a:t>
            </a:r>
            <a:r>
              <a:rPr lang="fr-FR" dirty="0">
                <a:latin typeface="Posterama" panose="020B0504020200020000" pitchFamily="34" charset="0"/>
                <a:cs typeface="Posterama" panose="020B0504020200020000" pitchFamily="34" charset="0"/>
              </a:rPr>
              <a:t> of </a:t>
            </a:r>
            <a:r>
              <a:rPr lang="fr-FR" dirty="0" err="1">
                <a:latin typeface="Posterama" panose="020B0504020200020000" pitchFamily="34" charset="0"/>
                <a:cs typeface="Posterama" panose="020B0504020200020000" pitchFamily="34" charset="0"/>
              </a:rPr>
              <a:t>different</a:t>
            </a:r>
            <a:r>
              <a:rPr lang="fr-FR" dirty="0">
                <a:latin typeface="Posterama" panose="020B0504020200020000" pitchFamily="34" charset="0"/>
                <a:cs typeface="Posterama" panose="020B0504020200020000" pitchFamily="34" charset="0"/>
              </a:rPr>
              <a:t> fuel types</a:t>
            </a:r>
            <a:endParaRPr dirty="0">
              <a:latin typeface="Posterama" panose="020B0504020200020000" pitchFamily="34" charset="0"/>
              <a:cs typeface="Posterama" panose="020B0504020200020000" pitchFamily="34" charset="0"/>
            </a:endParaRPr>
          </a:p>
        </p:txBody>
      </p:sp>
      <p:pic>
        <p:nvPicPr>
          <p:cNvPr id="933" name="Google Shape;933;p11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552975" y="1638799"/>
            <a:ext cx="8167851" cy="4857725"/>
          </a:xfrm>
          <a:prstGeom prst="rect">
            <a:avLst/>
          </a:prstGeom>
          <a:noFill/>
          <a:ln>
            <a:noFill/>
          </a:ln>
        </p:spPr>
      </p:pic>
      <p:sp>
        <p:nvSpPr>
          <p:cNvPr id="934" name="Google Shape;934;p110"/>
          <p:cNvSpPr txBox="1"/>
          <p:nvPr/>
        </p:nvSpPr>
        <p:spPr>
          <a:xfrm>
            <a:off x="101600" y="6553200"/>
            <a:ext cx="6214500" cy="3231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fr-FR" sz="1300" b="0" i="0" u="none" strike="noStrike" cap="none">
                <a:solidFill>
                  <a:srgbClr val="000000"/>
                </a:solidFill>
                <a:latin typeface="Arial"/>
                <a:ea typeface="Arial"/>
                <a:cs typeface="Arial"/>
                <a:sym typeface="Arial"/>
              </a:rPr>
              <a:t>Source: European Environmental Agency</a:t>
            </a:r>
            <a:endParaRPr sz="2200">
              <a:solidFill>
                <a:schemeClr val="dk1"/>
              </a:solidFill>
              <a:latin typeface="Calibri"/>
              <a:ea typeface="Calibri"/>
              <a:cs typeface="Calibri"/>
              <a:sym typeface="Calibri"/>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38"/>
        <p:cNvGrpSpPr/>
        <p:nvPr/>
      </p:nvGrpSpPr>
      <p:grpSpPr>
        <a:xfrm>
          <a:off x="0" y="0"/>
          <a:ext cx="0" cy="0"/>
          <a:chOff x="0" y="0"/>
          <a:chExt cx="0" cy="0"/>
        </a:xfrm>
      </p:grpSpPr>
      <p:sp>
        <p:nvSpPr>
          <p:cNvPr id="939" name="Google Shape;939;p111"/>
          <p:cNvSpPr/>
          <p:nvPr/>
        </p:nvSpPr>
        <p:spPr>
          <a:xfrm>
            <a:off x="1524" y="0"/>
            <a:ext cx="12188700" cy="6858000"/>
          </a:xfrm>
          <a:prstGeom prst="rect">
            <a:avLst/>
          </a:prstGeom>
          <a:noFill/>
          <a:ln>
            <a:noFill/>
          </a:ln>
        </p:spPr>
        <p:txBody>
          <a:bodyPr spcFirstLastPara="1" wrap="square" lIns="121900" tIns="60925" rIns="121900" bIns="60925"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pic>
        <p:nvPicPr>
          <p:cNvPr id="940" name="Google Shape;940;p111" descr="Uma imagem com interior, sala, mobília, mesa de jantar&#10;&#10;Descrição gerada automaticamente"/>
          <p:cNvPicPr preferRelativeResize="0">
            <a:picLocks noGrp="1"/>
          </p:cNvPicPr>
          <p:nvPr>
            <p:ph type="body" idx="1"/>
          </p:nvPr>
        </p:nvPicPr>
        <p:blipFill rotWithShape="1">
          <a:blip r:embed="rId3" cstate="email">
            <a:alphaModFix/>
            <a:extLst>
              <a:ext uri="{28A0092B-C50C-407E-A947-70E740481C1C}">
                <a14:useLocalDpi xmlns:a14="http://schemas.microsoft.com/office/drawing/2010/main"/>
              </a:ext>
            </a:extLst>
          </a:blip>
          <a:srcRect/>
          <a:stretch/>
        </p:blipFill>
        <p:spPr>
          <a:xfrm>
            <a:off x="27" y="1281"/>
            <a:ext cx="12192000" cy="6856800"/>
          </a:xfrm>
          <a:prstGeom prst="rect">
            <a:avLst/>
          </a:prstGeom>
          <a:noFill/>
          <a:ln>
            <a:noFill/>
          </a:ln>
        </p:spPr>
      </p:pic>
      <p:sp>
        <p:nvSpPr>
          <p:cNvPr id="941" name="Google Shape;941;p111"/>
          <p:cNvSpPr txBox="1"/>
          <p:nvPr/>
        </p:nvSpPr>
        <p:spPr>
          <a:xfrm>
            <a:off x="203200" y="5461000"/>
            <a:ext cx="11492100" cy="1004700"/>
          </a:xfrm>
          <a:prstGeom prst="rect">
            <a:avLst/>
          </a:prstGeom>
          <a:noFill/>
          <a:ln>
            <a:noFill/>
          </a:ln>
        </p:spPr>
        <p:txBody>
          <a:bodyPr spcFirstLastPara="1" wrap="square" lIns="121900" tIns="60925" rIns="121900" bIns="60925" anchor="ctr" anchorCtr="0">
            <a:normAutofit/>
          </a:bodyPr>
          <a:lstStyle/>
          <a:p>
            <a:pPr marL="0" marR="0" lvl="0" indent="0" algn="l" rtl="0">
              <a:lnSpc>
                <a:spcPct val="100000"/>
              </a:lnSpc>
              <a:spcBef>
                <a:spcPts val="0"/>
              </a:spcBef>
              <a:spcAft>
                <a:spcPts val="0"/>
              </a:spcAft>
              <a:buClr>
                <a:srgbClr val="366092"/>
              </a:buClr>
              <a:buSzPts val="4000"/>
              <a:buFont typeface="Arial"/>
              <a:buNone/>
            </a:pPr>
            <a:r>
              <a:rPr lang="fr-FR" sz="3700" b="1" i="0" u="none" strike="noStrike" cap="none" dirty="0">
                <a:solidFill>
                  <a:schemeClr val="lt1"/>
                </a:solidFill>
                <a:latin typeface="Posterama" panose="020B0504020200020000" pitchFamily="34" charset="0"/>
                <a:cs typeface="Posterama" panose="020B0504020200020000" pitchFamily="34" charset="0"/>
                <a:sym typeface="Arial"/>
              </a:rPr>
              <a:t>Public transportation</a:t>
            </a:r>
            <a:endParaRPr sz="3700" b="1" i="0" u="none" strike="noStrike" cap="none" dirty="0">
              <a:solidFill>
                <a:schemeClr val="lt1"/>
              </a:solidFill>
              <a:latin typeface="Posterama" panose="020B0504020200020000" pitchFamily="34" charset="0"/>
              <a:cs typeface="Posterama" panose="020B0504020200020000" pitchFamily="34" charset="0"/>
              <a:sym typeface="Aria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946"/>
        <p:cNvGrpSpPr/>
        <p:nvPr/>
      </p:nvGrpSpPr>
      <p:grpSpPr>
        <a:xfrm>
          <a:off x="0" y="0"/>
          <a:ext cx="0" cy="0"/>
          <a:chOff x="0" y="0"/>
          <a:chExt cx="0" cy="0"/>
        </a:xfrm>
      </p:grpSpPr>
      <p:pic>
        <p:nvPicPr>
          <p:cNvPr id="947" name="Google Shape;947;p112" descr="Uma imagem com relva, exterior, árvore, transporte&#10;&#10;Descrição gerada automaticament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496250" y="2276150"/>
            <a:ext cx="3659850" cy="2458950"/>
          </a:xfrm>
          <a:prstGeom prst="rect">
            <a:avLst/>
          </a:prstGeom>
          <a:noFill/>
          <a:ln>
            <a:noFill/>
          </a:ln>
        </p:spPr>
      </p:pic>
      <p:pic>
        <p:nvPicPr>
          <p:cNvPr id="948" name="Google Shape;948;p112" descr="Uma imagem com comboio, faixa, edifício, estação&#10;&#10;Descrição gerada automaticamente"/>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13500" y="2276150"/>
            <a:ext cx="3940951" cy="2458950"/>
          </a:xfrm>
          <a:prstGeom prst="rect">
            <a:avLst/>
          </a:prstGeom>
          <a:noFill/>
          <a:ln>
            <a:noFill/>
          </a:ln>
        </p:spPr>
      </p:pic>
      <p:pic>
        <p:nvPicPr>
          <p:cNvPr id="949" name="Google Shape;949;p112" descr="Uma imagem com comboio, plataforma, estação, teto&#10;&#10;Descrição gerada automaticamente"/>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8385500" y="2324525"/>
            <a:ext cx="3456800" cy="2362200"/>
          </a:xfrm>
          <a:prstGeom prst="rect">
            <a:avLst/>
          </a:prstGeom>
          <a:noFill/>
          <a:ln>
            <a:noFill/>
          </a:ln>
        </p:spPr>
      </p:pic>
      <p:sp>
        <p:nvSpPr>
          <p:cNvPr id="950" name="Google Shape;950;p112"/>
          <p:cNvSpPr txBox="1"/>
          <p:nvPr/>
        </p:nvSpPr>
        <p:spPr>
          <a:xfrm>
            <a:off x="1599353" y="4686725"/>
            <a:ext cx="2555100" cy="10929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chemeClr val="dk1"/>
              </a:buClr>
              <a:buSzPts val="1500"/>
              <a:buFont typeface="Arial"/>
              <a:buNone/>
            </a:pPr>
            <a:endParaRPr sz="2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500"/>
              <a:buFont typeface="Arial"/>
              <a:buNone/>
            </a:pPr>
            <a:r>
              <a:rPr lang="fr-FR" sz="2100">
                <a:solidFill>
                  <a:schemeClr val="dk1"/>
                </a:solidFill>
                <a:latin typeface="Arial"/>
                <a:ea typeface="Arial"/>
                <a:cs typeface="Arial"/>
                <a:sym typeface="Arial"/>
              </a:rPr>
              <a:t>Train</a:t>
            </a:r>
            <a:endParaRPr sz="24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500"/>
              <a:buFont typeface="Arial"/>
              <a:buNone/>
            </a:pPr>
            <a:endParaRPr sz="2100" b="0" i="0" u="none" strike="noStrike" cap="none">
              <a:solidFill>
                <a:schemeClr val="dk1"/>
              </a:solidFill>
              <a:latin typeface="Arial"/>
              <a:ea typeface="Arial"/>
              <a:cs typeface="Arial"/>
              <a:sym typeface="Arial"/>
            </a:endParaRPr>
          </a:p>
        </p:txBody>
      </p:sp>
      <p:sp>
        <p:nvSpPr>
          <p:cNvPr id="951" name="Google Shape;951;p112"/>
          <p:cNvSpPr txBox="1"/>
          <p:nvPr/>
        </p:nvSpPr>
        <p:spPr>
          <a:xfrm>
            <a:off x="5830401" y="4686734"/>
            <a:ext cx="2555100" cy="10929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chemeClr val="dk1"/>
              </a:buClr>
              <a:buSzPts val="1500"/>
              <a:buFont typeface="Arial"/>
              <a:buNone/>
            </a:pPr>
            <a:endParaRPr sz="2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500"/>
              <a:buFont typeface="Arial"/>
              <a:buNone/>
            </a:pPr>
            <a:r>
              <a:rPr lang="fr-FR" sz="2100" b="0" i="0" u="none" strike="noStrike" cap="none">
                <a:solidFill>
                  <a:schemeClr val="dk1"/>
                </a:solidFill>
                <a:latin typeface="Arial"/>
                <a:ea typeface="Arial"/>
                <a:cs typeface="Arial"/>
                <a:sym typeface="Arial"/>
              </a:rPr>
              <a:t>Tram</a:t>
            </a:r>
            <a:endParaRPr sz="24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500"/>
              <a:buFont typeface="Arial"/>
              <a:buNone/>
            </a:pPr>
            <a:endParaRPr sz="2100" b="0" i="0" u="none" strike="noStrike" cap="none">
              <a:solidFill>
                <a:schemeClr val="dk1"/>
              </a:solidFill>
              <a:latin typeface="Arial"/>
              <a:ea typeface="Arial"/>
              <a:cs typeface="Arial"/>
              <a:sym typeface="Arial"/>
            </a:endParaRPr>
          </a:p>
        </p:txBody>
      </p:sp>
      <p:sp>
        <p:nvSpPr>
          <p:cNvPr id="952" name="Google Shape;952;p112"/>
          <p:cNvSpPr txBox="1"/>
          <p:nvPr/>
        </p:nvSpPr>
        <p:spPr>
          <a:xfrm>
            <a:off x="8690464" y="4686716"/>
            <a:ext cx="3555900" cy="10929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chemeClr val="dk1"/>
              </a:buClr>
              <a:buSzPts val="1500"/>
              <a:buFont typeface="Arial"/>
              <a:buNone/>
            </a:pPr>
            <a:endParaRPr sz="2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500"/>
              <a:buFont typeface="Arial"/>
              <a:buNone/>
            </a:pPr>
            <a:r>
              <a:rPr lang="fr-FR" sz="2100" b="0" i="0" u="none" strike="noStrike" cap="none">
                <a:solidFill>
                  <a:schemeClr val="dk1"/>
                </a:solidFill>
                <a:latin typeface="Arial"/>
                <a:ea typeface="Arial"/>
                <a:cs typeface="Arial"/>
                <a:sym typeface="Arial"/>
              </a:rPr>
              <a:t>Subway/ Underground</a:t>
            </a:r>
            <a:endParaRPr sz="24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500"/>
              <a:buFont typeface="Arial"/>
              <a:buNone/>
            </a:pPr>
            <a:endParaRPr sz="2100" b="0" i="0" u="none" strike="noStrike" cap="none">
              <a:solidFill>
                <a:schemeClr val="dk1"/>
              </a:solidFill>
              <a:latin typeface="Arial"/>
              <a:ea typeface="Arial"/>
              <a:cs typeface="Arial"/>
              <a:sym typeface="Arial"/>
            </a:endParaRPr>
          </a:p>
        </p:txBody>
      </p:sp>
      <p:sp>
        <p:nvSpPr>
          <p:cNvPr id="953" name="Google Shape;953;p112"/>
          <p:cNvSpPr txBox="1">
            <a:spLocks noGrp="1"/>
          </p:cNvSpPr>
          <p:nvPr>
            <p:ph type="title"/>
          </p:nvPr>
        </p:nvSpPr>
        <p:spPr>
          <a:xfrm>
            <a:off x="642133" y="461805"/>
            <a:ext cx="8670000" cy="13257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fr-FR" dirty="0">
                <a:latin typeface="Posterama" panose="020B0504020200020000" pitchFamily="34" charset="0"/>
                <a:cs typeface="Posterama" panose="020B0504020200020000" pitchFamily="34" charset="0"/>
              </a:rPr>
              <a:t>Train, trams and </a:t>
            </a:r>
            <a:r>
              <a:rPr lang="fr-FR" dirty="0" err="1">
                <a:latin typeface="Posterama" panose="020B0504020200020000" pitchFamily="34" charset="0"/>
                <a:cs typeface="Posterama" panose="020B0504020200020000" pitchFamily="34" charset="0"/>
              </a:rPr>
              <a:t>subways</a:t>
            </a:r>
            <a:endParaRPr dirty="0">
              <a:latin typeface="Posterama" panose="020B0504020200020000" pitchFamily="34" charset="0"/>
              <a:cs typeface="Posterama" panose="020B0504020200020000" pitchFamily="34"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57"/>
        <p:cNvGrpSpPr/>
        <p:nvPr/>
      </p:nvGrpSpPr>
      <p:grpSpPr>
        <a:xfrm>
          <a:off x="0" y="0"/>
          <a:ext cx="0" cy="0"/>
          <a:chOff x="0" y="0"/>
          <a:chExt cx="0" cy="0"/>
        </a:xfrm>
      </p:grpSpPr>
      <p:pic>
        <p:nvPicPr>
          <p:cNvPr id="958" name="Google Shape;958;p11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915525" y="1328825"/>
            <a:ext cx="7738850" cy="5138475"/>
          </a:xfrm>
          <a:prstGeom prst="rect">
            <a:avLst/>
          </a:prstGeom>
          <a:noFill/>
          <a:ln>
            <a:noFill/>
          </a:ln>
        </p:spPr>
      </p:pic>
      <p:sp>
        <p:nvSpPr>
          <p:cNvPr id="959" name="Google Shape;959;p113"/>
          <p:cNvSpPr txBox="1"/>
          <p:nvPr/>
        </p:nvSpPr>
        <p:spPr>
          <a:xfrm>
            <a:off x="396433" y="1397000"/>
            <a:ext cx="2651700" cy="27090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chemeClr val="dk1"/>
              </a:buClr>
              <a:buSzPts val="1500"/>
              <a:buFont typeface="Arial"/>
              <a:buNone/>
            </a:pPr>
            <a:r>
              <a:rPr lang="fr-FR" sz="2100">
                <a:solidFill>
                  <a:schemeClr val="dk1"/>
                </a:solidFill>
                <a:latin typeface="Arial"/>
                <a:ea typeface="Arial"/>
                <a:cs typeface="Arial"/>
                <a:sym typeface="Arial"/>
              </a:rPr>
              <a:t>There is a need to invest in cross-border high speed network to make it a viable alternative to airplane travel.</a:t>
            </a:r>
            <a:endParaRPr sz="24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500"/>
              <a:buFont typeface="Arial"/>
              <a:buNone/>
            </a:pPr>
            <a:endParaRPr sz="2100" b="0" i="0" u="none" strike="noStrike" cap="none">
              <a:solidFill>
                <a:schemeClr val="dk1"/>
              </a:solidFill>
              <a:latin typeface="Arial"/>
              <a:ea typeface="Arial"/>
              <a:cs typeface="Arial"/>
              <a:sym typeface="Arial"/>
            </a:endParaRPr>
          </a:p>
        </p:txBody>
      </p:sp>
      <p:sp>
        <p:nvSpPr>
          <p:cNvPr id="960" name="Google Shape;960;p113"/>
          <p:cNvSpPr txBox="1">
            <a:spLocks noGrp="1"/>
          </p:cNvSpPr>
          <p:nvPr>
            <p:ph type="title"/>
          </p:nvPr>
        </p:nvSpPr>
        <p:spPr>
          <a:xfrm>
            <a:off x="642133" y="461805"/>
            <a:ext cx="8670000" cy="13257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fr-FR"/>
              <a:t>Trains as alternatives to aviation</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965"/>
        <p:cNvGrpSpPr/>
        <p:nvPr/>
      </p:nvGrpSpPr>
      <p:grpSpPr>
        <a:xfrm>
          <a:off x="0" y="0"/>
          <a:ext cx="0" cy="0"/>
          <a:chOff x="0" y="0"/>
          <a:chExt cx="0" cy="0"/>
        </a:xfrm>
      </p:grpSpPr>
      <p:pic>
        <p:nvPicPr>
          <p:cNvPr id="966" name="Google Shape;966;p114" descr="Uma imagem com céu, exterior, autocarro, transporte&#10;&#10;Descrição gerada automaticament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831750" y="1281700"/>
            <a:ext cx="4136850" cy="3102651"/>
          </a:xfrm>
          <a:prstGeom prst="rect">
            <a:avLst/>
          </a:prstGeom>
          <a:noFill/>
          <a:ln>
            <a:noFill/>
          </a:ln>
        </p:spPr>
      </p:pic>
      <p:pic>
        <p:nvPicPr>
          <p:cNvPr id="967" name="Google Shape;967;p114"/>
          <p:cNvPicPr preferRelativeResize="0"/>
          <p:nvPr/>
        </p:nvPicPr>
        <p:blipFill rotWithShape="1">
          <a:blip r:embed="rId4">
            <a:alphaModFix/>
          </a:blip>
          <a:srcRect/>
          <a:stretch/>
        </p:blipFill>
        <p:spPr>
          <a:xfrm>
            <a:off x="0" y="4286250"/>
            <a:ext cx="11352449" cy="2476850"/>
          </a:xfrm>
          <a:prstGeom prst="rect">
            <a:avLst/>
          </a:prstGeom>
          <a:noFill/>
          <a:ln>
            <a:noFill/>
          </a:ln>
        </p:spPr>
      </p:pic>
      <p:sp>
        <p:nvSpPr>
          <p:cNvPr id="968" name="Google Shape;968;p114"/>
          <p:cNvSpPr txBox="1"/>
          <p:nvPr/>
        </p:nvSpPr>
        <p:spPr>
          <a:xfrm>
            <a:off x="7203336" y="6388935"/>
            <a:ext cx="5331600" cy="3540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chemeClr val="dk1"/>
              </a:buClr>
              <a:buSzPts val="1500"/>
              <a:buFont typeface="Arial"/>
              <a:buNone/>
            </a:pPr>
            <a:r>
              <a:rPr lang="fr-FR" sz="1500" b="0" i="0" u="none" strike="noStrike" cap="none">
                <a:solidFill>
                  <a:schemeClr val="dk1"/>
                </a:solidFill>
                <a:latin typeface="Arial"/>
                <a:ea typeface="Arial"/>
                <a:cs typeface="Arial"/>
                <a:sym typeface="Arial"/>
              </a:rPr>
              <a:t>Source: European Automobile Manufacturers association</a:t>
            </a:r>
            <a:r>
              <a:rPr lang="fr-FR" sz="1500">
                <a:solidFill>
                  <a:schemeClr val="dk1"/>
                </a:solidFill>
                <a:latin typeface="Arial"/>
                <a:ea typeface="Arial"/>
                <a:cs typeface="Arial"/>
                <a:sym typeface="Arial"/>
              </a:rPr>
              <a:t> </a:t>
            </a:r>
            <a:endParaRPr sz="1600">
              <a:solidFill>
                <a:schemeClr val="dk1"/>
              </a:solidFill>
              <a:latin typeface="Calibri"/>
              <a:ea typeface="Calibri"/>
              <a:cs typeface="Calibri"/>
              <a:sym typeface="Calibri"/>
            </a:endParaRPr>
          </a:p>
        </p:txBody>
      </p:sp>
      <p:sp>
        <p:nvSpPr>
          <p:cNvPr id="969" name="Google Shape;969;p114"/>
          <p:cNvSpPr txBox="1"/>
          <p:nvPr/>
        </p:nvSpPr>
        <p:spPr>
          <a:xfrm>
            <a:off x="642118" y="1565125"/>
            <a:ext cx="5331600" cy="8157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chemeClr val="dk1"/>
              </a:buClr>
              <a:buSzPts val="1500"/>
              <a:buFont typeface="Arial"/>
              <a:buNone/>
            </a:pPr>
            <a:endParaRPr sz="24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500"/>
              <a:buFont typeface="Arial"/>
              <a:buNone/>
            </a:pPr>
            <a:endParaRPr sz="2100" b="0" i="0" u="none" strike="noStrike" cap="none">
              <a:solidFill>
                <a:schemeClr val="dk1"/>
              </a:solidFill>
              <a:latin typeface="Arial"/>
              <a:ea typeface="Arial"/>
              <a:cs typeface="Arial"/>
              <a:sym typeface="Arial"/>
            </a:endParaRPr>
          </a:p>
        </p:txBody>
      </p:sp>
      <p:sp>
        <p:nvSpPr>
          <p:cNvPr id="970" name="Google Shape;970;p114"/>
          <p:cNvSpPr txBox="1">
            <a:spLocks noGrp="1"/>
          </p:cNvSpPr>
          <p:nvPr>
            <p:ph type="title"/>
          </p:nvPr>
        </p:nvSpPr>
        <p:spPr>
          <a:xfrm>
            <a:off x="642133" y="461805"/>
            <a:ext cx="8670000" cy="79973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fr-FR" dirty="0">
                <a:latin typeface="Posterama" panose="020B0504020200020000" pitchFamily="34" charset="0"/>
                <a:cs typeface="Posterama" panose="020B0504020200020000" pitchFamily="34" charset="0"/>
              </a:rPr>
              <a:t>Buses</a:t>
            </a:r>
            <a:endParaRPr dirty="0">
              <a:latin typeface="Posterama" panose="020B0504020200020000" pitchFamily="34" charset="0"/>
              <a:cs typeface="Posterama" panose="020B0504020200020000" pitchFamily="34" charset="0"/>
            </a:endParaRPr>
          </a:p>
        </p:txBody>
      </p:sp>
      <p:pic>
        <p:nvPicPr>
          <p:cNvPr id="971" name="Google Shape;971;p114"/>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1885150" y="2032713"/>
            <a:ext cx="2845555" cy="16006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pic>
        <p:nvPicPr>
          <p:cNvPr id="246" name="Google Shape;246;p4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 y="0"/>
            <a:ext cx="12192001" cy="6864920"/>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976"/>
        <p:cNvGrpSpPr/>
        <p:nvPr/>
      </p:nvGrpSpPr>
      <p:grpSpPr>
        <a:xfrm>
          <a:off x="0" y="0"/>
          <a:ext cx="0" cy="0"/>
          <a:chOff x="0" y="0"/>
          <a:chExt cx="0" cy="0"/>
        </a:xfrm>
      </p:grpSpPr>
      <p:pic>
        <p:nvPicPr>
          <p:cNvPr id="977" name="Google Shape;977;p115" descr="Uma imagem com bicicleta, exterior, edifício, estacionado&#10;&#10;Descrição gerada automaticament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290600" y="1787510"/>
            <a:ext cx="5597965" cy="3733799"/>
          </a:xfrm>
          <a:prstGeom prst="rect">
            <a:avLst/>
          </a:prstGeom>
          <a:noFill/>
          <a:ln>
            <a:noFill/>
          </a:ln>
        </p:spPr>
      </p:pic>
      <p:sp>
        <p:nvSpPr>
          <p:cNvPr id="978" name="Google Shape;978;p115"/>
          <p:cNvSpPr txBox="1"/>
          <p:nvPr/>
        </p:nvSpPr>
        <p:spPr>
          <a:xfrm>
            <a:off x="396433" y="1787500"/>
            <a:ext cx="5331600" cy="27090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chemeClr val="dk1"/>
              </a:buClr>
              <a:buSzPts val="1500"/>
              <a:buFont typeface="Arial"/>
              <a:buNone/>
            </a:pPr>
            <a:r>
              <a:rPr lang="fr-FR" sz="2100" b="0" i="0" u="none" strike="noStrike" cap="none">
                <a:solidFill>
                  <a:schemeClr val="dk1"/>
                </a:solidFill>
                <a:latin typeface="Arial"/>
                <a:ea typeface="Arial"/>
                <a:cs typeface="Arial"/>
                <a:sym typeface="Arial"/>
              </a:rPr>
              <a:t>Riding a bicycle is one of the best ways to move around emissions free</a:t>
            </a:r>
            <a:endParaRPr sz="1900"/>
          </a:p>
          <a:p>
            <a:pPr marL="0" marR="0" lvl="0" indent="0" algn="l" rtl="0">
              <a:lnSpc>
                <a:spcPct val="100000"/>
              </a:lnSpc>
              <a:spcBef>
                <a:spcPts val="0"/>
              </a:spcBef>
              <a:spcAft>
                <a:spcPts val="0"/>
              </a:spcAft>
              <a:buClr>
                <a:schemeClr val="dk1"/>
              </a:buClr>
              <a:buSzPts val="1500"/>
              <a:buFont typeface="Arial"/>
              <a:buNone/>
            </a:pPr>
            <a:endParaRPr sz="210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500"/>
              <a:buFont typeface="Arial"/>
              <a:buNone/>
            </a:pPr>
            <a:r>
              <a:rPr lang="fr-FR" sz="2100">
                <a:solidFill>
                  <a:schemeClr val="dk1"/>
                </a:solidFill>
                <a:latin typeface="Arial"/>
                <a:ea typeface="Arial"/>
                <a:cs typeface="Arial"/>
                <a:sym typeface="Arial"/>
              </a:rPr>
              <a:t>Not all cities and locations can be as flat and bicycle oriented such as the Netherlands, but there </a:t>
            </a:r>
            <a:r>
              <a:rPr lang="fr-FR" sz="2100">
                <a:solidFill>
                  <a:schemeClr val="dk1"/>
                </a:solidFill>
              </a:rPr>
              <a:t>is</a:t>
            </a:r>
            <a:r>
              <a:rPr lang="fr-FR" sz="2100">
                <a:solidFill>
                  <a:schemeClr val="dk1"/>
                </a:solidFill>
                <a:latin typeface="Arial"/>
                <a:ea typeface="Arial"/>
                <a:cs typeface="Arial"/>
                <a:sym typeface="Arial"/>
              </a:rPr>
              <a:t> a large </a:t>
            </a:r>
            <a:r>
              <a:rPr lang="fr-FR" sz="2100">
                <a:solidFill>
                  <a:schemeClr val="dk1"/>
                </a:solidFill>
              </a:rPr>
              <a:t>v</a:t>
            </a:r>
            <a:r>
              <a:rPr lang="fr-FR" sz="2100">
                <a:solidFill>
                  <a:schemeClr val="dk1"/>
                </a:solidFill>
                <a:latin typeface="Arial"/>
                <a:ea typeface="Arial"/>
                <a:cs typeface="Arial"/>
                <a:sym typeface="Arial"/>
              </a:rPr>
              <a:t>ariety of electric options that can help with steep ascends</a:t>
            </a:r>
            <a:endParaRPr sz="2100" b="0" i="0" u="none" strike="noStrike" cap="none">
              <a:solidFill>
                <a:schemeClr val="dk1"/>
              </a:solidFill>
              <a:latin typeface="Arial"/>
              <a:ea typeface="Arial"/>
              <a:cs typeface="Arial"/>
              <a:sym typeface="Arial"/>
            </a:endParaRPr>
          </a:p>
        </p:txBody>
      </p:sp>
      <p:pic>
        <p:nvPicPr>
          <p:cNvPr id="979" name="Google Shape;979;p115" descr="Uma imagem com exterior, bicicleta&#10;&#10;Descrição gerada automaticamente"/>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93233" y="4749800"/>
            <a:ext cx="2623050" cy="1930400"/>
          </a:xfrm>
          <a:prstGeom prst="rect">
            <a:avLst/>
          </a:prstGeom>
          <a:noFill/>
          <a:ln>
            <a:noFill/>
          </a:ln>
        </p:spPr>
      </p:pic>
      <p:pic>
        <p:nvPicPr>
          <p:cNvPr id="980" name="Google Shape;980;p115" descr="Uma imagem com exterior, relva, motociclo, estacionado&#10;&#10;Descrição gerada automaticamente"/>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3062224" y="4743883"/>
            <a:ext cx="2665790" cy="1957840"/>
          </a:xfrm>
          <a:prstGeom prst="rect">
            <a:avLst/>
          </a:prstGeom>
          <a:noFill/>
          <a:ln>
            <a:noFill/>
          </a:ln>
        </p:spPr>
      </p:pic>
      <p:sp>
        <p:nvSpPr>
          <p:cNvPr id="981" name="Google Shape;981;p115"/>
          <p:cNvSpPr txBox="1"/>
          <p:nvPr/>
        </p:nvSpPr>
        <p:spPr>
          <a:xfrm>
            <a:off x="5973956" y="5867400"/>
            <a:ext cx="2555100" cy="10929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chemeClr val="dk1"/>
              </a:buClr>
              <a:buSzPts val="1500"/>
              <a:buFont typeface="Arial"/>
              <a:buNone/>
            </a:pPr>
            <a:endParaRPr sz="2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500"/>
              <a:buFont typeface="Arial"/>
              <a:buNone/>
            </a:pPr>
            <a:r>
              <a:rPr lang="fr-FR" sz="2100" b="0" i="0" u="none" strike="noStrike" cap="none">
                <a:solidFill>
                  <a:schemeClr val="dk1"/>
                </a:solidFill>
                <a:latin typeface="Arial"/>
                <a:ea typeface="Arial"/>
                <a:cs typeface="Arial"/>
                <a:sym typeface="Arial"/>
              </a:rPr>
              <a:t>Electric scooters</a:t>
            </a:r>
            <a:endParaRPr sz="24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500"/>
              <a:buFont typeface="Arial"/>
              <a:buNone/>
            </a:pPr>
            <a:endParaRPr sz="2100" b="0" i="0" u="none" strike="noStrike" cap="none">
              <a:solidFill>
                <a:schemeClr val="dk1"/>
              </a:solidFill>
              <a:latin typeface="Arial"/>
              <a:ea typeface="Arial"/>
              <a:cs typeface="Arial"/>
              <a:sym typeface="Arial"/>
            </a:endParaRPr>
          </a:p>
        </p:txBody>
      </p:sp>
      <p:sp>
        <p:nvSpPr>
          <p:cNvPr id="982" name="Google Shape;982;p115"/>
          <p:cNvSpPr txBox="1">
            <a:spLocks noGrp="1"/>
          </p:cNvSpPr>
          <p:nvPr>
            <p:ph type="title"/>
          </p:nvPr>
        </p:nvSpPr>
        <p:spPr>
          <a:xfrm>
            <a:off x="642133" y="461805"/>
            <a:ext cx="8670000" cy="13257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fr-FR" dirty="0">
                <a:latin typeface="Posterama" panose="020B0504020200020000" pitchFamily="34" charset="0"/>
                <a:cs typeface="Posterama" panose="020B0504020200020000" pitchFamily="34" charset="0"/>
              </a:rPr>
              <a:t>Bicycle and </a:t>
            </a:r>
            <a:r>
              <a:rPr lang="fr-FR" dirty="0" err="1">
                <a:latin typeface="Posterama" panose="020B0504020200020000" pitchFamily="34" charset="0"/>
                <a:cs typeface="Posterama" panose="020B0504020200020000" pitchFamily="34" charset="0"/>
              </a:rPr>
              <a:t>other</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two-wheel</a:t>
            </a:r>
            <a:r>
              <a:rPr lang="fr-FR" dirty="0">
                <a:latin typeface="Posterama" panose="020B0504020200020000" pitchFamily="34" charset="0"/>
                <a:cs typeface="Posterama" panose="020B0504020200020000" pitchFamily="34" charset="0"/>
              </a:rPr>
              <a:t> modes of transportation</a:t>
            </a:r>
            <a:endParaRPr dirty="0">
              <a:latin typeface="Posterama" panose="020B0504020200020000" pitchFamily="34" charset="0"/>
              <a:cs typeface="Posterama" panose="020B0504020200020000" pitchFamily="34"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987"/>
        <p:cNvGrpSpPr/>
        <p:nvPr/>
      </p:nvGrpSpPr>
      <p:grpSpPr>
        <a:xfrm>
          <a:off x="0" y="0"/>
          <a:ext cx="0" cy="0"/>
          <a:chOff x="0" y="0"/>
          <a:chExt cx="0" cy="0"/>
        </a:xfrm>
      </p:grpSpPr>
      <p:pic>
        <p:nvPicPr>
          <p:cNvPr id="988" name="Google Shape;988;p116" descr="Uma imagem com exterior, terra, passeio&#10;&#10;Descrição gerada automaticament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320800" y="2472892"/>
            <a:ext cx="4061758" cy="3152163"/>
          </a:xfrm>
          <a:prstGeom prst="rect">
            <a:avLst/>
          </a:prstGeom>
          <a:noFill/>
          <a:ln>
            <a:noFill/>
          </a:ln>
        </p:spPr>
      </p:pic>
      <p:pic>
        <p:nvPicPr>
          <p:cNvPr id="989" name="Google Shape;989;p116" descr="Uma imagem com bicicleta, estacionado, exterior, passeio&#10;&#10;Descrição gerada automaticamente"/>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892800" y="2422959"/>
            <a:ext cx="4269444" cy="3202083"/>
          </a:xfrm>
          <a:prstGeom prst="rect">
            <a:avLst/>
          </a:prstGeom>
          <a:noFill/>
          <a:ln>
            <a:noFill/>
          </a:ln>
        </p:spPr>
      </p:pic>
      <p:sp>
        <p:nvSpPr>
          <p:cNvPr id="990" name="Google Shape;990;p116"/>
          <p:cNvSpPr txBox="1"/>
          <p:nvPr/>
        </p:nvSpPr>
        <p:spPr>
          <a:xfrm>
            <a:off x="4381050" y="5556725"/>
            <a:ext cx="2555100" cy="10929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chemeClr val="dk1"/>
              </a:buClr>
              <a:buSzPts val="1500"/>
              <a:buFont typeface="Arial"/>
              <a:buNone/>
            </a:pPr>
            <a:endParaRPr sz="2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500"/>
              <a:buFont typeface="Arial"/>
              <a:buNone/>
            </a:pPr>
            <a:r>
              <a:rPr lang="fr-FR" sz="2100" b="0" i="0" u="none" strike="noStrike" cap="none">
                <a:solidFill>
                  <a:schemeClr val="dk1"/>
                </a:solidFill>
                <a:latin typeface="Arial"/>
                <a:ea typeface="Arial"/>
                <a:cs typeface="Arial"/>
                <a:sym typeface="Arial"/>
              </a:rPr>
              <a:t>Sharing services!</a:t>
            </a:r>
            <a:endParaRPr sz="24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500"/>
              <a:buFont typeface="Arial"/>
              <a:buNone/>
            </a:pPr>
            <a:endParaRPr sz="2100" b="0" i="0" u="none" strike="noStrike" cap="none">
              <a:solidFill>
                <a:schemeClr val="dk1"/>
              </a:solidFill>
              <a:latin typeface="Arial"/>
              <a:ea typeface="Arial"/>
              <a:cs typeface="Arial"/>
              <a:sym typeface="Arial"/>
            </a:endParaRPr>
          </a:p>
        </p:txBody>
      </p:sp>
      <p:sp>
        <p:nvSpPr>
          <p:cNvPr id="991" name="Google Shape;991;p116"/>
          <p:cNvSpPr txBox="1">
            <a:spLocks noGrp="1"/>
          </p:cNvSpPr>
          <p:nvPr>
            <p:ph type="title"/>
          </p:nvPr>
        </p:nvSpPr>
        <p:spPr>
          <a:xfrm>
            <a:off x="642133" y="461805"/>
            <a:ext cx="8670000" cy="13257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fr-FR" dirty="0">
                <a:latin typeface="Posterama" panose="020B0504020200020000" pitchFamily="34" charset="0"/>
                <a:cs typeface="Posterama" panose="020B0504020200020000" pitchFamily="34" charset="0"/>
              </a:rPr>
              <a:t>Bicycle and </a:t>
            </a:r>
            <a:r>
              <a:rPr lang="fr-FR" dirty="0" err="1">
                <a:latin typeface="Posterama" panose="020B0504020200020000" pitchFamily="34" charset="0"/>
                <a:cs typeface="Posterama" panose="020B0504020200020000" pitchFamily="34" charset="0"/>
              </a:rPr>
              <a:t>other</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two-wheel</a:t>
            </a:r>
            <a:r>
              <a:rPr lang="fr-FR" dirty="0">
                <a:latin typeface="Posterama" panose="020B0504020200020000" pitchFamily="34" charset="0"/>
                <a:cs typeface="Posterama" panose="020B0504020200020000" pitchFamily="34" charset="0"/>
              </a:rPr>
              <a:t> modes of transportation</a:t>
            </a:r>
            <a:endParaRPr dirty="0">
              <a:latin typeface="Posterama" panose="020B0504020200020000" pitchFamily="34" charset="0"/>
              <a:cs typeface="Posterama" panose="020B0504020200020000" pitchFamily="34"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995"/>
        <p:cNvGrpSpPr/>
        <p:nvPr/>
      </p:nvGrpSpPr>
      <p:grpSpPr>
        <a:xfrm>
          <a:off x="0" y="0"/>
          <a:ext cx="0" cy="0"/>
          <a:chOff x="0" y="0"/>
          <a:chExt cx="0" cy="0"/>
        </a:xfrm>
      </p:grpSpPr>
      <p:sp>
        <p:nvSpPr>
          <p:cNvPr id="996" name="Google Shape;996;p117"/>
          <p:cNvSpPr txBox="1">
            <a:spLocks noGrp="1"/>
          </p:cNvSpPr>
          <p:nvPr>
            <p:ph type="title"/>
          </p:nvPr>
        </p:nvSpPr>
        <p:spPr>
          <a:xfrm>
            <a:off x="642125" y="461800"/>
            <a:ext cx="10259400" cy="1338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err="1">
                <a:latin typeface="Posterama" panose="020B0504020200020000" pitchFamily="34" charset="0"/>
                <a:cs typeface="Posterama" panose="020B0504020200020000" pitchFamily="34" charset="0"/>
              </a:rPr>
              <a:t>Space</a:t>
            </a:r>
            <a:r>
              <a:rPr lang="fr-FR" sz="4009" dirty="0">
                <a:latin typeface="Posterama" panose="020B0504020200020000" pitchFamily="34" charset="0"/>
                <a:cs typeface="Posterama" panose="020B0504020200020000" pitchFamily="34" charset="0"/>
              </a:rPr>
              <a:t> </a:t>
            </a:r>
            <a:r>
              <a:rPr lang="fr-FR" sz="4009" dirty="0" err="1">
                <a:latin typeface="Posterama" panose="020B0504020200020000" pitchFamily="34" charset="0"/>
                <a:cs typeface="Posterama" panose="020B0504020200020000" pitchFamily="34" charset="0"/>
              </a:rPr>
              <a:t>taken</a:t>
            </a:r>
            <a:r>
              <a:rPr lang="fr-FR" sz="4009" dirty="0">
                <a:latin typeface="Posterama" panose="020B0504020200020000" pitchFamily="34" charset="0"/>
                <a:cs typeface="Posterama" panose="020B0504020200020000" pitchFamily="34" charset="0"/>
              </a:rPr>
              <a:t> by 60 people on bicycle, cars and a bus</a:t>
            </a:r>
            <a:endParaRPr sz="4009" dirty="0">
              <a:latin typeface="Posterama" panose="020B0504020200020000" pitchFamily="34" charset="0"/>
              <a:cs typeface="Posterama" panose="020B0504020200020000" pitchFamily="34" charset="0"/>
            </a:endParaRPr>
          </a:p>
          <a:p>
            <a:pPr marL="0" lvl="0" indent="0" algn="l" rtl="0">
              <a:lnSpc>
                <a:spcPct val="90000"/>
              </a:lnSpc>
              <a:spcBef>
                <a:spcPts val="0"/>
              </a:spcBef>
              <a:spcAft>
                <a:spcPts val="0"/>
              </a:spcAft>
              <a:buClr>
                <a:srgbClr val="7503A6"/>
              </a:buClr>
              <a:buSzPts val="3600"/>
              <a:buFont typeface="Arial"/>
              <a:buNone/>
            </a:pPr>
            <a:endParaRPr sz="4009" dirty="0"/>
          </a:p>
          <a:p>
            <a:pPr marL="0" lvl="0" indent="0" algn="l" rtl="0">
              <a:lnSpc>
                <a:spcPct val="90000"/>
              </a:lnSpc>
              <a:spcBef>
                <a:spcPts val="0"/>
              </a:spcBef>
              <a:spcAft>
                <a:spcPts val="0"/>
              </a:spcAft>
              <a:buClr>
                <a:srgbClr val="7503A6"/>
              </a:buClr>
              <a:buSzPts val="3600"/>
              <a:buFont typeface="Arial"/>
              <a:buNone/>
            </a:pPr>
            <a:endParaRPr sz="4009" dirty="0"/>
          </a:p>
        </p:txBody>
      </p:sp>
      <p:pic>
        <p:nvPicPr>
          <p:cNvPr id="997" name="Google Shape;997;p117"/>
          <p:cNvPicPr preferRelativeResize="0"/>
          <p:nvPr/>
        </p:nvPicPr>
        <p:blipFill rotWithShape="1">
          <a:blip r:embed="rId3">
            <a:alphaModFix/>
          </a:blip>
          <a:srcRect/>
          <a:stretch/>
        </p:blipFill>
        <p:spPr>
          <a:xfrm>
            <a:off x="930241" y="1800100"/>
            <a:ext cx="9683170" cy="4602350"/>
          </a:xfrm>
          <a:prstGeom prst="rect">
            <a:avLst/>
          </a:prstGeom>
          <a:noFill/>
          <a:ln>
            <a:noFill/>
          </a:ln>
        </p:spPr>
      </p:pic>
      <p:sp>
        <p:nvSpPr>
          <p:cNvPr id="998" name="Google Shape;998;p117"/>
          <p:cNvSpPr txBox="1"/>
          <p:nvPr/>
        </p:nvSpPr>
        <p:spPr>
          <a:xfrm>
            <a:off x="203201" y="6402444"/>
            <a:ext cx="7213500" cy="571200"/>
          </a:xfrm>
          <a:prstGeom prst="rect">
            <a:avLst/>
          </a:prstGeom>
          <a:noFill/>
          <a:ln>
            <a:noFill/>
          </a:ln>
        </p:spPr>
        <p:txBody>
          <a:bodyPr spcFirstLastPara="1" wrap="square" lIns="121900" tIns="60925" rIns="121900" bIns="60925" anchor="ctr" anchorCtr="0">
            <a:normAutofit/>
          </a:bodyPr>
          <a:lstStyle/>
          <a:p>
            <a:pPr marL="0" marR="0" lvl="0" indent="0" algn="l" rtl="0">
              <a:lnSpc>
                <a:spcPct val="100000"/>
              </a:lnSpc>
              <a:spcBef>
                <a:spcPts val="0"/>
              </a:spcBef>
              <a:spcAft>
                <a:spcPts val="0"/>
              </a:spcAft>
              <a:buClr>
                <a:srgbClr val="366092"/>
              </a:buClr>
              <a:buSzPts val="1600"/>
              <a:buFont typeface="Arial"/>
              <a:buNone/>
            </a:pPr>
            <a:r>
              <a:rPr lang="fr-FR" sz="1500" i="0" u="none" strike="noStrike" cap="none">
                <a:solidFill>
                  <a:schemeClr val="dk1"/>
                </a:solidFill>
                <a:latin typeface="Arial"/>
                <a:ea typeface="Arial"/>
                <a:cs typeface="Arial"/>
                <a:sym typeface="Arial"/>
              </a:rPr>
              <a:t>Source: Brodowicz, Pospiesnzy &amp; Grzymala (2015)</a:t>
            </a:r>
            <a:endParaRPr sz="1500" i="0" u="none" strike="noStrike" cap="none">
              <a:solidFill>
                <a:schemeClr val="dk1"/>
              </a:solidFill>
              <a:latin typeface="Arial"/>
              <a:ea typeface="Arial"/>
              <a:cs typeface="Arial"/>
              <a:sym typeface="Aria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002"/>
        <p:cNvGrpSpPr/>
        <p:nvPr/>
      </p:nvGrpSpPr>
      <p:grpSpPr>
        <a:xfrm>
          <a:off x="0" y="0"/>
          <a:ext cx="0" cy="0"/>
          <a:chOff x="0" y="0"/>
          <a:chExt cx="0" cy="0"/>
        </a:xfrm>
      </p:grpSpPr>
      <p:pic>
        <p:nvPicPr>
          <p:cNvPr id="1003" name="Google Shape;1003;p11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470402" y="0"/>
            <a:ext cx="7721599" cy="6844596"/>
          </a:xfrm>
          <a:prstGeom prst="rect">
            <a:avLst/>
          </a:prstGeom>
          <a:noFill/>
          <a:ln>
            <a:noFill/>
          </a:ln>
        </p:spPr>
      </p:pic>
      <p:sp>
        <p:nvSpPr>
          <p:cNvPr id="1004" name="Google Shape;1004;p118"/>
          <p:cNvSpPr txBox="1"/>
          <p:nvPr/>
        </p:nvSpPr>
        <p:spPr>
          <a:xfrm>
            <a:off x="304851" y="2370516"/>
            <a:ext cx="3860700" cy="708000"/>
          </a:xfrm>
          <a:prstGeom prst="rect">
            <a:avLst/>
          </a:prstGeom>
          <a:noFill/>
          <a:ln>
            <a:noFill/>
          </a:ln>
        </p:spPr>
        <p:txBody>
          <a:bodyPr spcFirstLastPara="1" wrap="square" lIns="121900" tIns="60925" rIns="121900" bIns="60925" anchor="t" anchorCtr="0">
            <a:spAutoFit/>
          </a:bodyPr>
          <a:lstStyle/>
          <a:p>
            <a:pPr marL="0" marR="0" lvl="0" indent="0" algn="l" rtl="0">
              <a:spcBef>
                <a:spcPts val="0"/>
              </a:spcBef>
              <a:spcAft>
                <a:spcPts val="0"/>
              </a:spcAft>
              <a:buNone/>
            </a:pPr>
            <a:r>
              <a:rPr lang="fr-FR" sz="1900">
                <a:solidFill>
                  <a:schemeClr val="dk1"/>
                </a:solidFill>
                <a:latin typeface="Arial"/>
                <a:ea typeface="Arial"/>
                <a:cs typeface="Arial"/>
                <a:sym typeface="Arial"/>
              </a:rPr>
              <a:t>At www.opencyclemap.org you can check for bike lane routes</a:t>
            </a:r>
            <a:endParaRPr sz="1900">
              <a:solidFill>
                <a:schemeClr val="dk1"/>
              </a:solidFill>
              <a:latin typeface="Arial"/>
              <a:ea typeface="Arial"/>
              <a:cs typeface="Arial"/>
              <a:sym typeface="Arial"/>
            </a:endParaRPr>
          </a:p>
        </p:txBody>
      </p:sp>
      <p:pic>
        <p:nvPicPr>
          <p:cNvPr id="1005" name="Google Shape;1005;p118"/>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06612" y="3937000"/>
            <a:ext cx="4057178" cy="2688435"/>
          </a:xfrm>
          <a:prstGeom prst="rect">
            <a:avLst/>
          </a:prstGeom>
          <a:noFill/>
          <a:ln>
            <a:noFill/>
          </a:ln>
        </p:spPr>
      </p:pic>
      <p:sp>
        <p:nvSpPr>
          <p:cNvPr id="1006" name="Google Shape;1006;p118"/>
          <p:cNvSpPr txBox="1">
            <a:spLocks noGrp="1"/>
          </p:cNvSpPr>
          <p:nvPr>
            <p:ph type="title"/>
          </p:nvPr>
        </p:nvSpPr>
        <p:spPr>
          <a:xfrm>
            <a:off x="304851" y="615574"/>
            <a:ext cx="5187300" cy="13257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fr-FR" dirty="0">
                <a:latin typeface="Posterama" panose="020B0504020200020000" pitchFamily="34" charset="0"/>
                <a:cs typeface="Posterama" panose="020B0504020200020000" pitchFamily="34" charset="0"/>
              </a:rPr>
              <a:t>Bicycle infrastructure</a:t>
            </a:r>
            <a:endParaRPr dirty="0">
              <a:latin typeface="Posterama" panose="020B0504020200020000" pitchFamily="34" charset="0"/>
              <a:cs typeface="Posterama" panose="020B0504020200020000" pitchFamily="34"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011"/>
        <p:cNvGrpSpPr/>
        <p:nvPr/>
      </p:nvGrpSpPr>
      <p:grpSpPr>
        <a:xfrm>
          <a:off x="0" y="0"/>
          <a:ext cx="0" cy="0"/>
          <a:chOff x="0" y="0"/>
          <a:chExt cx="0" cy="0"/>
        </a:xfrm>
      </p:grpSpPr>
      <p:sp>
        <p:nvSpPr>
          <p:cNvPr id="1012" name="Google Shape;1012;p119"/>
          <p:cNvSpPr txBox="1">
            <a:spLocks noGrp="1"/>
          </p:cNvSpPr>
          <p:nvPr>
            <p:ph type="title"/>
          </p:nvPr>
        </p:nvSpPr>
        <p:spPr>
          <a:xfrm>
            <a:off x="642133" y="461805"/>
            <a:ext cx="8670000" cy="13257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fr-FR" dirty="0">
                <a:latin typeface="Posterama" panose="020B0504020200020000" pitchFamily="34" charset="0"/>
                <a:cs typeface="Posterama" panose="020B0504020200020000" pitchFamily="34" charset="0"/>
              </a:rPr>
              <a:t>Citizen initiatives for </a:t>
            </a:r>
            <a:r>
              <a:rPr lang="fr-FR" dirty="0" err="1">
                <a:latin typeface="Posterama" panose="020B0504020200020000" pitchFamily="34" charset="0"/>
                <a:cs typeface="Posterama" panose="020B0504020200020000" pitchFamily="34" charset="0"/>
              </a:rPr>
              <a:t>cycling</a:t>
            </a:r>
            <a:endParaRPr dirty="0">
              <a:latin typeface="Posterama" panose="020B0504020200020000" pitchFamily="34" charset="0"/>
              <a:cs typeface="Posterama" panose="020B0504020200020000" pitchFamily="34" charset="0"/>
            </a:endParaRPr>
          </a:p>
        </p:txBody>
      </p:sp>
      <p:pic>
        <p:nvPicPr>
          <p:cNvPr id="1013" name="Google Shape;1013;p119"/>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167450" y="1802526"/>
            <a:ext cx="2998111" cy="3252950"/>
          </a:xfrm>
          <a:prstGeom prst="rect">
            <a:avLst/>
          </a:prstGeom>
          <a:noFill/>
          <a:ln>
            <a:noFill/>
          </a:ln>
        </p:spPr>
      </p:pic>
      <p:pic>
        <p:nvPicPr>
          <p:cNvPr id="1014" name="Google Shape;1014;p119"/>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5737804" y="1802526"/>
            <a:ext cx="4877900" cy="3252950"/>
          </a:xfrm>
          <a:prstGeom prst="rect">
            <a:avLst/>
          </a:prstGeom>
          <a:noFill/>
          <a:ln>
            <a:noFill/>
          </a:ln>
        </p:spPr>
      </p:pic>
      <p:sp>
        <p:nvSpPr>
          <p:cNvPr id="1015" name="Google Shape;1015;p119"/>
          <p:cNvSpPr txBox="1"/>
          <p:nvPr/>
        </p:nvSpPr>
        <p:spPr>
          <a:xfrm>
            <a:off x="642125" y="5272800"/>
            <a:ext cx="4442700" cy="1293000"/>
          </a:xfrm>
          <a:prstGeom prst="rect">
            <a:avLst/>
          </a:prstGeom>
          <a:noFill/>
          <a:ln>
            <a:noFill/>
          </a:ln>
        </p:spPr>
        <p:txBody>
          <a:bodyPr spcFirstLastPara="1" wrap="square" lIns="121900" tIns="60925" rIns="121900" bIns="60925" anchor="t" anchorCtr="0">
            <a:spAutoFit/>
          </a:bodyPr>
          <a:lstStyle/>
          <a:p>
            <a:pPr marL="0" marR="0" lvl="0" indent="0" algn="l" rtl="0">
              <a:spcBef>
                <a:spcPts val="0"/>
              </a:spcBef>
              <a:spcAft>
                <a:spcPts val="0"/>
              </a:spcAft>
              <a:buNone/>
            </a:pPr>
            <a:r>
              <a:rPr lang="fr-FR" sz="1900">
                <a:solidFill>
                  <a:schemeClr val="dk1"/>
                </a:solidFill>
              </a:rPr>
              <a:t>A “bycicle train”, Ciclo expresso is a group of children that gather with monitors to ride their bicycles to school, in Lisbon and Aveiro</a:t>
            </a:r>
            <a:endParaRPr sz="1900">
              <a:solidFill>
                <a:schemeClr val="dk1"/>
              </a:solidFill>
              <a:latin typeface="Arial"/>
              <a:ea typeface="Arial"/>
              <a:cs typeface="Arial"/>
              <a:sym typeface="Arial"/>
            </a:endParaRPr>
          </a:p>
        </p:txBody>
      </p:sp>
      <p:sp>
        <p:nvSpPr>
          <p:cNvPr id="1016" name="Google Shape;1016;p119"/>
          <p:cNvSpPr txBox="1"/>
          <p:nvPr/>
        </p:nvSpPr>
        <p:spPr>
          <a:xfrm>
            <a:off x="5935700" y="5272800"/>
            <a:ext cx="4878000" cy="1062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1900">
                <a:solidFill>
                  <a:schemeClr val="dk1"/>
                </a:solidFill>
              </a:rPr>
              <a:t>CiclAveiro is an association that promotes the use of bicycles for the well being of people and the planet, in Aveiro, Portugal.</a:t>
            </a:r>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021"/>
        <p:cNvGrpSpPr/>
        <p:nvPr/>
      </p:nvGrpSpPr>
      <p:grpSpPr>
        <a:xfrm>
          <a:off x="0" y="0"/>
          <a:ext cx="0" cy="0"/>
          <a:chOff x="0" y="0"/>
          <a:chExt cx="0" cy="0"/>
        </a:xfrm>
      </p:grpSpPr>
      <p:sp>
        <p:nvSpPr>
          <p:cNvPr id="1022" name="Google Shape;1022;p120"/>
          <p:cNvSpPr txBox="1">
            <a:spLocks noGrp="1"/>
          </p:cNvSpPr>
          <p:nvPr>
            <p:ph type="title"/>
          </p:nvPr>
        </p:nvSpPr>
        <p:spPr>
          <a:xfrm>
            <a:off x="642133" y="461805"/>
            <a:ext cx="8670000" cy="13257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fr-FR" dirty="0">
                <a:latin typeface="Posterama" panose="020B0504020200020000" pitchFamily="34" charset="0"/>
                <a:cs typeface="Posterama" panose="020B0504020200020000" pitchFamily="34" charset="0"/>
              </a:rPr>
              <a:t>Integrated services</a:t>
            </a:r>
            <a:endParaRPr dirty="0">
              <a:latin typeface="Posterama" panose="020B0504020200020000" pitchFamily="34" charset="0"/>
              <a:cs typeface="Posterama" panose="020B0504020200020000" pitchFamily="34" charset="0"/>
            </a:endParaRPr>
          </a:p>
        </p:txBody>
      </p:sp>
      <p:sp>
        <p:nvSpPr>
          <p:cNvPr id="1023" name="Google Shape;1023;p120"/>
          <p:cNvSpPr txBox="1">
            <a:spLocks noGrp="1"/>
          </p:cNvSpPr>
          <p:nvPr>
            <p:ph type="title"/>
          </p:nvPr>
        </p:nvSpPr>
        <p:spPr>
          <a:xfrm>
            <a:off x="726500" y="1328353"/>
            <a:ext cx="8670000" cy="6327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fr-FR" sz="3300" b="0"/>
              <a:t>MobiCascais</a:t>
            </a:r>
            <a:endParaRPr sz="3300" b="0"/>
          </a:p>
        </p:txBody>
      </p:sp>
      <p:pic>
        <p:nvPicPr>
          <p:cNvPr id="1024" name="Google Shape;1024;p12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642125" y="1961053"/>
            <a:ext cx="4508905" cy="4592147"/>
          </a:xfrm>
          <a:prstGeom prst="rect">
            <a:avLst/>
          </a:prstGeom>
          <a:noFill/>
          <a:ln>
            <a:noFill/>
          </a:ln>
        </p:spPr>
      </p:pic>
      <p:pic>
        <p:nvPicPr>
          <p:cNvPr id="1025" name="Google Shape;1025;p120"/>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5832125" y="3616724"/>
            <a:ext cx="5781975" cy="2848875"/>
          </a:xfrm>
          <a:prstGeom prst="rect">
            <a:avLst/>
          </a:prstGeom>
          <a:noFill/>
          <a:ln>
            <a:noFill/>
          </a:ln>
        </p:spPr>
      </p:pic>
      <p:pic>
        <p:nvPicPr>
          <p:cNvPr id="1026" name="Google Shape;1026;p120"/>
          <p:cNvPicPr preferRelativeResize="0"/>
          <p:nvPr/>
        </p:nvPicPr>
        <p:blipFill rotWithShape="1">
          <a:blip r:embed="rId5" cstate="email">
            <a:alphaModFix/>
            <a:extLst>
              <a:ext uri="{28A0092B-C50C-407E-A947-70E740481C1C}">
                <a14:useLocalDpi xmlns:a14="http://schemas.microsoft.com/office/drawing/2010/main"/>
              </a:ext>
            </a:extLst>
          </a:blip>
          <a:srcRect l="-40166" t="-7898" r="-16918"/>
          <a:stretch/>
        </p:blipFill>
        <p:spPr>
          <a:xfrm>
            <a:off x="3442875" y="728050"/>
            <a:ext cx="3654300" cy="2538300"/>
          </a:xfrm>
          <a:prstGeom prst="pie">
            <a:avLst>
              <a:gd name="adj1" fmla="val 17481148"/>
              <a:gd name="adj2" fmla="val 8023249"/>
            </a:avLst>
          </a:prstGeom>
          <a:noFill/>
          <a:ln>
            <a:noFill/>
          </a:ln>
        </p:spPr>
      </p:pic>
      <p:pic>
        <p:nvPicPr>
          <p:cNvPr id="1027" name="Google Shape;1027;p120"/>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6895963" y="803125"/>
            <a:ext cx="3654300" cy="2648109"/>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435811-8EA2-4C70-BA3A-8E54D2FCAD8E}"/>
              </a:ext>
            </a:extLst>
          </p:cNvPr>
          <p:cNvSpPr>
            <a:spLocks noGrp="1"/>
          </p:cNvSpPr>
          <p:nvPr>
            <p:ph type="title"/>
          </p:nvPr>
        </p:nvSpPr>
        <p:spPr/>
        <p:txBody>
          <a:bodyPr/>
          <a:lstStyle/>
          <a:p>
            <a:r>
              <a:rPr lang="pt-PT" dirty="0">
                <a:latin typeface="Posterama" panose="020B0504020200020000" pitchFamily="34" charset="0"/>
                <a:cs typeface="Posterama" panose="020B0504020200020000" pitchFamily="34" charset="0"/>
              </a:rPr>
              <a:t>15 minute </a:t>
            </a:r>
            <a:r>
              <a:rPr lang="pt-PT" dirty="0" err="1">
                <a:latin typeface="Posterama" panose="020B0504020200020000" pitchFamily="34" charset="0"/>
                <a:cs typeface="Posterama" panose="020B0504020200020000" pitchFamily="34" charset="0"/>
              </a:rPr>
              <a:t>cities</a:t>
            </a:r>
            <a:endParaRPr lang="pt-PT" dirty="0">
              <a:latin typeface="Posterama" panose="020B0504020200020000" pitchFamily="34" charset="0"/>
              <a:cs typeface="Posterama" panose="020B0504020200020000" pitchFamily="34" charset="0"/>
            </a:endParaRPr>
          </a:p>
        </p:txBody>
      </p:sp>
      <p:pic>
        <p:nvPicPr>
          <p:cNvPr id="4" name="Imagem 3" descr="Uma imagem com mapa&#10;&#10;Descrição gerada automaticamente">
            <a:extLst>
              <a:ext uri="{FF2B5EF4-FFF2-40B4-BE49-F238E27FC236}">
                <a16:creationId xmlns:a16="http://schemas.microsoft.com/office/drawing/2014/main" id="{C3A47FD4-FBF8-A29E-6568-3030EB6E240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26332" y="1300159"/>
            <a:ext cx="7339336" cy="5269742"/>
          </a:xfrm>
          <a:prstGeom prst="rect">
            <a:avLst/>
          </a:prstGeom>
        </p:spPr>
      </p:pic>
    </p:spTree>
    <p:extLst>
      <p:ext uri="{BB962C8B-B14F-4D97-AF65-F5344CB8AC3E}">
        <p14:creationId xmlns:p14="http://schemas.microsoft.com/office/powerpoint/2010/main" val="132693351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031"/>
        <p:cNvGrpSpPr/>
        <p:nvPr/>
      </p:nvGrpSpPr>
      <p:grpSpPr>
        <a:xfrm>
          <a:off x="0" y="0"/>
          <a:ext cx="0" cy="0"/>
          <a:chOff x="0" y="0"/>
          <a:chExt cx="0" cy="0"/>
        </a:xfrm>
      </p:grpSpPr>
      <p:sp>
        <p:nvSpPr>
          <p:cNvPr id="1032" name="Google Shape;1032;p121"/>
          <p:cNvSpPr txBox="1">
            <a:spLocks noGrp="1"/>
          </p:cNvSpPr>
          <p:nvPr>
            <p:ph type="title"/>
          </p:nvPr>
        </p:nvSpPr>
        <p:spPr>
          <a:xfrm>
            <a:off x="524559" y="544698"/>
            <a:ext cx="10259400" cy="1338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3200" dirty="0">
                <a:latin typeface="Posterama" panose="020B0504020200020000" pitchFamily="34" charset="0"/>
                <a:cs typeface="Posterama" panose="020B0504020200020000" pitchFamily="34" charset="0"/>
              </a:rPr>
              <a:t>Reduction in </a:t>
            </a:r>
            <a:r>
              <a:rPr lang="fr-FR" sz="3200" dirty="0" err="1">
                <a:latin typeface="Posterama" panose="020B0504020200020000" pitchFamily="34" charset="0"/>
                <a:cs typeface="Posterama" panose="020B0504020200020000" pitchFamily="34" charset="0"/>
              </a:rPr>
              <a:t>emissions</a:t>
            </a:r>
            <a:r>
              <a:rPr lang="fr-FR" sz="3200" dirty="0">
                <a:latin typeface="Posterama" panose="020B0504020200020000" pitchFamily="34" charset="0"/>
                <a:cs typeface="Posterama" panose="020B0504020200020000" pitchFamily="34" charset="0"/>
              </a:rPr>
              <a:t> in 2020 relative to 2019 </a:t>
            </a:r>
            <a:r>
              <a:rPr lang="fr-FR" sz="3200" dirty="0" err="1">
                <a:latin typeface="Posterama" panose="020B0504020200020000" pitchFamily="34" charset="0"/>
                <a:cs typeface="Posterama" panose="020B0504020200020000" pitchFamily="34" charset="0"/>
              </a:rPr>
              <a:t>levels</a:t>
            </a:r>
            <a:r>
              <a:rPr lang="fr-FR" sz="3200" dirty="0">
                <a:latin typeface="Posterama" panose="020B0504020200020000" pitchFamily="34" charset="0"/>
                <a:cs typeface="Posterama" panose="020B0504020200020000" pitchFamily="34" charset="0"/>
              </a:rPr>
              <a:t> due to Covid-19 </a:t>
            </a:r>
            <a:r>
              <a:rPr lang="fr-FR" sz="3200" dirty="0" err="1">
                <a:latin typeface="Posterama" panose="020B0504020200020000" pitchFamily="34" charset="0"/>
                <a:cs typeface="Posterama" panose="020B0504020200020000" pitchFamily="34" charset="0"/>
              </a:rPr>
              <a:t>lockdowns</a:t>
            </a:r>
            <a:endParaRPr sz="3200" dirty="0">
              <a:latin typeface="Posterama" panose="020B0504020200020000" pitchFamily="34" charset="0"/>
              <a:cs typeface="Posterama" panose="020B0504020200020000" pitchFamily="34" charset="0"/>
            </a:endParaRPr>
          </a:p>
          <a:p>
            <a:pPr marL="0" lvl="0" indent="0" algn="l" rtl="0">
              <a:lnSpc>
                <a:spcPct val="90000"/>
              </a:lnSpc>
              <a:spcBef>
                <a:spcPts val="0"/>
              </a:spcBef>
              <a:spcAft>
                <a:spcPts val="0"/>
              </a:spcAft>
              <a:buClr>
                <a:srgbClr val="7503A6"/>
              </a:buClr>
              <a:buSzPts val="3600"/>
              <a:buFont typeface="Arial"/>
              <a:buNone/>
            </a:pPr>
            <a:endParaRPr sz="4009" dirty="0"/>
          </a:p>
        </p:txBody>
      </p:sp>
      <p:pic>
        <p:nvPicPr>
          <p:cNvPr id="1033" name="Google Shape;1033;p121"/>
          <p:cNvPicPr preferRelativeResize="0"/>
          <p:nvPr/>
        </p:nvPicPr>
        <p:blipFill rotWithShape="1">
          <a:blip r:embed="rId3" cstate="email">
            <a:alphaModFix/>
            <a:extLst>
              <a:ext uri="{28A0092B-C50C-407E-A947-70E740481C1C}">
                <a14:useLocalDpi xmlns:a14="http://schemas.microsoft.com/office/drawing/2010/main"/>
              </a:ext>
            </a:extLst>
          </a:blip>
          <a:srcRect t="8946" b="1592"/>
          <a:stretch/>
        </p:blipFill>
        <p:spPr>
          <a:xfrm>
            <a:off x="812800" y="1668776"/>
            <a:ext cx="9145601" cy="4644526"/>
          </a:xfrm>
          <a:prstGeom prst="rect">
            <a:avLst/>
          </a:prstGeom>
          <a:noFill/>
          <a:ln>
            <a:noFill/>
          </a:ln>
        </p:spPr>
      </p:pic>
      <p:sp>
        <p:nvSpPr>
          <p:cNvPr id="1034" name="Google Shape;1034;p121"/>
          <p:cNvSpPr txBox="1"/>
          <p:nvPr/>
        </p:nvSpPr>
        <p:spPr>
          <a:xfrm>
            <a:off x="203200" y="5969000"/>
            <a:ext cx="11492100" cy="1004700"/>
          </a:xfrm>
          <a:prstGeom prst="rect">
            <a:avLst/>
          </a:prstGeom>
          <a:noFill/>
          <a:ln>
            <a:noFill/>
          </a:ln>
        </p:spPr>
        <p:txBody>
          <a:bodyPr spcFirstLastPara="1" wrap="square" lIns="121900" tIns="60925" rIns="121900" bIns="60925" anchor="ctr" anchorCtr="0">
            <a:normAutofit/>
          </a:bodyPr>
          <a:lstStyle/>
          <a:p>
            <a:pPr marL="0" marR="0" lvl="0" indent="0" algn="l" rtl="0">
              <a:lnSpc>
                <a:spcPct val="100000"/>
              </a:lnSpc>
              <a:spcBef>
                <a:spcPts val="0"/>
              </a:spcBef>
              <a:spcAft>
                <a:spcPts val="0"/>
              </a:spcAft>
              <a:buClr>
                <a:srgbClr val="366092"/>
              </a:buClr>
              <a:buSzPts val="2300"/>
              <a:buFont typeface="Arial"/>
              <a:buNone/>
            </a:pPr>
            <a:r>
              <a:rPr lang="fr-FR" sz="2100" i="0" u="none" strike="noStrike" cap="none">
                <a:solidFill>
                  <a:schemeClr val="dk1"/>
                </a:solidFill>
                <a:latin typeface="Arial"/>
                <a:ea typeface="Arial"/>
                <a:cs typeface="Arial"/>
                <a:sym typeface="Arial"/>
              </a:rPr>
              <a:t>What could this mean for the future of </a:t>
            </a:r>
            <a:r>
              <a:rPr lang="fr-FR" sz="2100">
                <a:solidFill>
                  <a:schemeClr val="dk1"/>
                </a:solidFill>
              </a:rPr>
              <a:t>cities</a:t>
            </a:r>
            <a:r>
              <a:rPr lang="fr-FR" sz="2100" i="0" u="none" strike="noStrike" cap="none">
                <a:solidFill>
                  <a:schemeClr val="dk1"/>
                </a:solidFill>
                <a:latin typeface="Arial"/>
                <a:ea typeface="Arial"/>
                <a:cs typeface="Arial"/>
                <a:sym typeface="Arial"/>
              </a:rPr>
              <a:t>?</a:t>
            </a:r>
            <a:endParaRPr sz="2100" i="0" u="none" strike="noStrike" cap="none">
              <a:solidFill>
                <a:schemeClr val="dk1"/>
              </a:solidFill>
              <a:latin typeface="Arial"/>
              <a:ea typeface="Arial"/>
              <a:cs typeface="Arial"/>
              <a:sym typeface="Arial"/>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038"/>
        <p:cNvGrpSpPr/>
        <p:nvPr/>
      </p:nvGrpSpPr>
      <p:grpSpPr>
        <a:xfrm>
          <a:off x="0" y="0"/>
          <a:ext cx="0" cy="0"/>
          <a:chOff x="0" y="0"/>
          <a:chExt cx="0" cy="0"/>
        </a:xfrm>
      </p:grpSpPr>
      <p:sp>
        <p:nvSpPr>
          <p:cNvPr id="1039" name="Google Shape;1039;p122"/>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dirty="0" err="1">
                <a:latin typeface="Posterama" panose="020B0504020200020000" pitchFamily="34" charset="0"/>
                <a:cs typeface="Posterama" panose="020B0504020200020000" pitchFamily="34" charset="0"/>
              </a:rPr>
              <a:t>Summing</a:t>
            </a:r>
            <a:r>
              <a:rPr lang="fr-FR" dirty="0">
                <a:latin typeface="Posterama" panose="020B0504020200020000" pitchFamily="34" charset="0"/>
                <a:cs typeface="Posterama" panose="020B0504020200020000" pitchFamily="34" charset="0"/>
              </a:rPr>
              <a:t> up, </a:t>
            </a:r>
            <a:r>
              <a:rPr lang="fr-FR" dirty="0" err="1">
                <a:latin typeface="Posterama" panose="020B0504020200020000" pitchFamily="34" charset="0"/>
                <a:cs typeface="Posterama" panose="020B0504020200020000" pitchFamily="34" charset="0"/>
              </a:rPr>
              <a:t>what</a:t>
            </a:r>
            <a:r>
              <a:rPr lang="fr-FR" dirty="0">
                <a:latin typeface="Posterama" panose="020B0504020200020000" pitchFamily="34" charset="0"/>
                <a:cs typeface="Posterama" panose="020B0504020200020000" pitchFamily="34" charset="0"/>
              </a:rPr>
              <a:t> can </a:t>
            </a:r>
            <a:r>
              <a:rPr lang="fr-FR" dirty="0" err="1">
                <a:latin typeface="Posterama" panose="020B0504020200020000" pitchFamily="34" charset="0"/>
                <a:cs typeface="Posterama" panose="020B0504020200020000" pitchFamily="34" charset="0"/>
              </a:rPr>
              <a:t>you</a:t>
            </a:r>
            <a:r>
              <a:rPr lang="fr-FR" dirty="0">
                <a:latin typeface="Posterama" panose="020B0504020200020000" pitchFamily="34" charset="0"/>
                <a:cs typeface="Posterama" panose="020B0504020200020000" pitchFamily="34" charset="0"/>
              </a:rPr>
              <a:t> do?</a:t>
            </a:r>
            <a:endParaRPr dirty="0">
              <a:latin typeface="Posterama" panose="020B0504020200020000" pitchFamily="34" charset="0"/>
              <a:cs typeface="Posterama" panose="020B0504020200020000" pitchFamily="34" charset="0"/>
            </a:endParaRPr>
          </a:p>
          <a:p>
            <a:pPr marL="0" lvl="0" indent="0" algn="l" rtl="0">
              <a:lnSpc>
                <a:spcPct val="90000"/>
              </a:lnSpc>
              <a:spcBef>
                <a:spcPts val="0"/>
              </a:spcBef>
              <a:spcAft>
                <a:spcPts val="0"/>
              </a:spcAft>
              <a:buClr>
                <a:srgbClr val="7503A6"/>
              </a:buClr>
              <a:buSzPts val="3600"/>
              <a:buFont typeface="Arial"/>
              <a:buNone/>
            </a:pPr>
            <a:endParaRPr sz="4009" dirty="0"/>
          </a:p>
        </p:txBody>
      </p:sp>
      <p:pic>
        <p:nvPicPr>
          <p:cNvPr id="1040" name="Google Shape;1040;p122" descr="Uma imagem com céu, exterior, voar, avião&#10;&#10;Descrição gerada automaticament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420475" y="1235200"/>
            <a:ext cx="2984500" cy="1989650"/>
          </a:xfrm>
          <a:prstGeom prst="rect">
            <a:avLst/>
          </a:prstGeom>
          <a:noFill/>
          <a:ln>
            <a:noFill/>
          </a:ln>
        </p:spPr>
      </p:pic>
      <p:pic>
        <p:nvPicPr>
          <p:cNvPr id="1041" name="Google Shape;1041;p122" descr="Uma imagem com autocarro&#10;&#10;Descrição gerada automaticamente"/>
          <p:cNvPicPr preferRelativeResize="0"/>
          <p:nvPr/>
        </p:nvPicPr>
        <p:blipFill rotWithShape="1">
          <a:blip r:embed="rId4">
            <a:alphaModFix/>
          </a:blip>
          <a:srcRect/>
          <a:stretch/>
        </p:blipFill>
        <p:spPr>
          <a:xfrm>
            <a:off x="6616700" y="1237005"/>
            <a:ext cx="2984500" cy="1986049"/>
          </a:xfrm>
          <a:prstGeom prst="rect">
            <a:avLst/>
          </a:prstGeom>
          <a:noFill/>
          <a:ln>
            <a:noFill/>
          </a:ln>
        </p:spPr>
      </p:pic>
      <p:pic>
        <p:nvPicPr>
          <p:cNvPr id="1042" name="Google Shape;1042;p122" descr="Uma imagem com bicicleta, exterior, edifício, estacionado&#10;&#10;Descrição gerada automaticamente"/>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543150" y="4168354"/>
            <a:ext cx="2984500" cy="1990646"/>
          </a:xfrm>
          <a:prstGeom prst="rect">
            <a:avLst/>
          </a:prstGeom>
          <a:noFill/>
          <a:ln>
            <a:noFill/>
          </a:ln>
        </p:spPr>
      </p:pic>
      <p:pic>
        <p:nvPicPr>
          <p:cNvPr id="1043" name="Google Shape;1043;p122" descr="Uma imagem com patinagem, exterior, pessoa, pés&#10;&#10;Descrição gerada automaticamente"/>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4487545" y="4147088"/>
            <a:ext cx="3216908" cy="2033156"/>
          </a:xfrm>
          <a:prstGeom prst="rect">
            <a:avLst/>
          </a:prstGeom>
          <a:noFill/>
          <a:ln>
            <a:noFill/>
          </a:ln>
        </p:spPr>
      </p:pic>
      <p:pic>
        <p:nvPicPr>
          <p:cNvPr id="1044" name="Google Shape;1044;p122" descr="Uma imagem com carro, transporte, veículo, compartimento para bagagens&#10;&#10;Descrição gerada automaticamente"/>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8664350" y="4143150"/>
            <a:ext cx="3081350" cy="2041050"/>
          </a:xfrm>
          <a:prstGeom prst="rect">
            <a:avLst/>
          </a:prstGeom>
          <a:noFill/>
          <a:ln>
            <a:noFill/>
          </a:ln>
        </p:spPr>
      </p:pic>
      <p:sp>
        <p:nvSpPr>
          <p:cNvPr id="1045" name="Google Shape;1045;p122"/>
          <p:cNvSpPr txBox="1"/>
          <p:nvPr/>
        </p:nvSpPr>
        <p:spPr>
          <a:xfrm>
            <a:off x="9476996" y="5918586"/>
            <a:ext cx="2555100" cy="10929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chemeClr val="dk1"/>
              </a:buClr>
              <a:buSzPts val="1500"/>
              <a:buFont typeface="Arial"/>
              <a:buNone/>
            </a:pPr>
            <a:endParaRPr sz="2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500"/>
              <a:buFont typeface="Arial"/>
              <a:buNone/>
            </a:pPr>
            <a:r>
              <a:rPr lang="fr-FR" sz="2100" b="0" i="0" u="none" strike="noStrike" cap="none">
                <a:solidFill>
                  <a:schemeClr val="dk1"/>
                </a:solidFill>
                <a:latin typeface="Arial"/>
                <a:ea typeface="Arial"/>
                <a:cs typeface="Arial"/>
                <a:sym typeface="Arial"/>
              </a:rPr>
              <a:t>Share rides</a:t>
            </a:r>
            <a:endParaRPr sz="24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500"/>
              <a:buFont typeface="Arial"/>
              <a:buNone/>
            </a:pPr>
            <a:endParaRPr sz="2100" b="0" i="0" u="none" strike="noStrike" cap="none">
              <a:solidFill>
                <a:schemeClr val="dk1"/>
              </a:solidFill>
              <a:latin typeface="Arial"/>
              <a:ea typeface="Arial"/>
              <a:cs typeface="Arial"/>
              <a:sym typeface="Arial"/>
            </a:endParaRPr>
          </a:p>
        </p:txBody>
      </p:sp>
      <p:sp>
        <p:nvSpPr>
          <p:cNvPr id="1046" name="Google Shape;1046;p122"/>
          <p:cNvSpPr txBox="1"/>
          <p:nvPr/>
        </p:nvSpPr>
        <p:spPr>
          <a:xfrm>
            <a:off x="876566" y="5918568"/>
            <a:ext cx="2555100" cy="10929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chemeClr val="dk1"/>
              </a:buClr>
              <a:buSzPts val="1500"/>
              <a:buFont typeface="Arial"/>
              <a:buNone/>
            </a:pPr>
            <a:endParaRPr sz="2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500"/>
              <a:buFont typeface="Arial"/>
              <a:buNone/>
            </a:pPr>
            <a:r>
              <a:rPr lang="fr-FR" sz="2100">
                <a:solidFill>
                  <a:schemeClr val="dk1"/>
                </a:solidFill>
                <a:latin typeface="Arial"/>
                <a:ea typeface="Arial"/>
                <a:cs typeface="Arial"/>
                <a:sym typeface="Arial"/>
              </a:rPr>
              <a:t>Ride your Bicycle</a:t>
            </a:r>
            <a:endParaRPr sz="24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500"/>
              <a:buFont typeface="Arial"/>
              <a:buNone/>
            </a:pPr>
            <a:endParaRPr sz="2100" b="0" i="0" u="none" strike="noStrike" cap="none">
              <a:solidFill>
                <a:schemeClr val="dk1"/>
              </a:solidFill>
              <a:latin typeface="Arial"/>
              <a:ea typeface="Arial"/>
              <a:cs typeface="Arial"/>
              <a:sym typeface="Arial"/>
            </a:endParaRPr>
          </a:p>
        </p:txBody>
      </p:sp>
      <p:sp>
        <p:nvSpPr>
          <p:cNvPr id="1047" name="Google Shape;1047;p122"/>
          <p:cNvSpPr txBox="1"/>
          <p:nvPr/>
        </p:nvSpPr>
        <p:spPr>
          <a:xfrm>
            <a:off x="2915136" y="3068079"/>
            <a:ext cx="2555100" cy="10929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chemeClr val="dk1"/>
              </a:buClr>
              <a:buSzPts val="1500"/>
              <a:buFont typeface="Arial"/>
              <a:buNone/>
            </a:pPr>
            <a:endParaRPr sz="2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500"/>
              <a:buFont typeface="Arial"/>
              <a:buNone/>
            </a:pPr>
            <a:r>
              <a:rPr lang="fr-FR" sz="2100" b="0" i="0" u="none" strike="noStrike" cap="none">
                <a:solidFill>
                  <a:schemeClr val="dk1"/>
                </a:solidFill>
                <a:latin typeface="Arial"/>
                <a:ea typeface="Arial"/>
                <a:cs typeface="Arial"/>
                <a:sym typeface="Arial"/>
              </a:rPr>
              <a:t>Avoid air travel</a:t>
            </a:r>
            <a:endParaRPr sz="24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500"/>
              <a:buFont typeface="Arial"/>
              <a:buNone/>
            </a:pPr>
            <a:endParaRPr sz="2100" b="0" i="0" u="none" strike="noStrike" cap="none">
              <a:solidFill>
                <a:schemeClr val="dk1"/>
              </a:solidFill>
              <a:latin typeface="Arial"/>
              <a:ea typeface="Arial"/>
              <a:cs typeface="Arial"/>
              <a:sym typeface="Arial"/>
            </a:endParaRPr>
          </a:p>
        </p:txBody>
      </p:sp>
      <p:sp>
        <p:nvSpPr>
          <p:cNvPr id="1048" name="Google Shape;1048;p122"/>
          <p:cNvSpPr txBox="1"/>
          <p:nvPr/>
        </p:nvSpPr>
        <p:spPr>
          <a:xfrm>
            <a:off x="5617200" y="5918572"/>
            <a:ext cx="2555100" cy="10929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chemeClr val="dk1"/>
              </a:buClr>
              <a:buSzPts val="1500"/>
              <a:buFont typeface="Arial"/>
              <a:buNone/>
            </a:pPr>
            <a:endParaRPr sz="2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500"/>
              <a:buFont typeface="Arial"/>
              <a:buNone/>
            </a:pPr>
            <a:r>
              <a:rPr lang="fr-FR" sz="2100" b="0" i="0" u="none" strike="noStrike" cap="none">
                <a:solidFill>
                  <a:schemeClr val="dk1"/>
                </a:solidFill>
                <a:latin typeface="Arial"/>
                <a:ea typeface="Arial"/>
                <a:cs typeface="Arial"/>
                <a:sym typeface="Arial"/>
              </a:rPr>
              <a:t>Walk</a:t>
            </a:r>
            <a:endParaRPr sz="24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500"/>
              <a:buFont typeface="Arial"/>
              <a:buNone/>
            </a:pPr>
            <a:endParaRPr sz="2100" b="0" i="0" u="none" strike="noStrike" cap="none">
              <a:solidFill>
                <a:schemeClr val="dk1"/>
              </a:solidFill>
              <a:latin typeface="Arial"/>
              <a:ea typeface="Arial"/>
              <a:cs typeface="Arial"/>
              <a:sym typeface="Arial"/>
            </a:endParaRPr>
          </a:p>
        </p:txBody>
      </p:sp>
      <p:sp>
        <p:nvSpPr>
          <p:cNvPr id="1049" name="Google Shape;1049;p122"/>
          <p:cNvSpPr txBox="1"/>
          <p:nvPr/>
        </p:nvSpPr>
        <p:spPr>
          <a:xfrm>
            <a:off x="6457671" y="3068066"/>
            <a:ext cx="3634800" cy="10929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chemeClr val="dk1"/>
              </a:buClr>
              <a:buSzPts val="1500"/>
              <a:buFont typeface="Arial"/>
              <a:buNone/>
            </a:pPr>
            <a:endParaRPr sz="2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500"/>
              <a:buFont typeface="Arial"/>
              <a:buNone/>
            </a:pPr>
            <a:r>
              <a:rPr lang="fr-FR" sz="2100" b="0" i="0" u="none" strike="noStrike" cap="none">
                <a:solidFill>
                  <a:schemeClr val="dk1"/>
                </a:solidFill>
                <a:latin typeface="Arial"/>
                <a:ea typeface="Arial"/>
                <a:cs typeface="Arial"/>
                <a:sym typeface="Arial"/>
              </a:rPr>
              <a:t>Opt for public transportation</a:t>
            </a:r>
            <a:endParaRPr sz="24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500"/>
              <a:buFont typeface="Arial"/>
              <a:buNone/>
            </a:pPr>
            <a:endParaRPr sz="2100" b="0" i="0" u="none" strike="noStrike" cap="none">
              <a:solidFill>
                <a:schemeClr val="dk1"/>
              </a:solidFill>
              <a:latin typeface="Arial"/>
              <a:ea typeface="Arial"/>
              <a:cs typeface="Arial"/>
              <a:sym typeface="Arial"/>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054"/>
        <p:cNvGrpSpPr/>
        <p:nvPr/>
      </p:nvGrpSpPr>
      <p:grpSpPr>
        <a:xfrm>
          <a:off x="0" y="0"/>
          <a:ext cx="0" cy="0"/>
          <a:chOff x="0" y="0"/>
          <a:chExt cx="0" cy="0"/>
        </a:xfrm>
      </p:grpSpPr>
      <p:sp>
        <p:nvSpPr>
          <p:cNvPr id="1055" name="Google Shape;1055;p123"/>
          <p:cNvSpPr txBox="1">
            <a:spLocks noGrp="1"/>
          </p:cNvSpPr>
          <p:nvPr>
            <p:ph type="title"/>
          </p:nvPr>
        </p:nvSpPr>
        <p:spPr>
          <a:xfrm>
            <a:off x="848385" y="2275496"/>
            <a:ext cx="3972339"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000"/>
              <a:buFont typeface="Arial"/>
              <a:buNone/>
            </a:pPr>
            <a:r>
              <a:rPr lang="fr-FR" dirty="0">
                <a:latin typeface="Posterama" panose="020B0504020200020000" pitchFamily="34" charset="0"/>
                <a:cs typeface="Posterama" panose="020B0504020200020000" pitchFamily="34" charset="0"/>
              </a:rPr>
              <a:t>THANK YOU !</a:t>
            </a:r>
            <a:endParaRPr dirty="0">
              <a:latin typeface="Posterama" panose="020B0504020200020000" pitchFamily="34" charset="0"/>
              <a:cs typeface="Posterama" panose="020B0504020200020000" pitchFamily="34" charset="0"/>
            </a:endParaRPr>
          </a:p>
        </p:txBody>
      </p:sp>
      <p:sp>
        <p:nvSpPr>
          <p:cNvPr id="1056" name="Google Shape;1056;p123"/>
          <p:cNvSpPr txBox="1">
            <a:spLocks noGrp="1"/>
          </p:cNvSpPr>
          <p:nvPr>
            <p:ph type="body" idx="1"/>
          </p:nvPr>
        </p:nvSpPr>
        <p:spPr>
          <a:xfrm>
            <a:off x="848385" y="3429000"/>
            <a:ext cx="6101056" cy="132556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2400"/>
              <a:buNone/>
            </a:pPr>
            <a:r>
              <a:rPr lang="fr-BE" dirty="0" err="1">
                <a:latin typeface="Posterama" panose="020B0504020200020000" pitchFamily="34" charset="0"/>
                <a:cs typeface="Posterama" panose="020B0504020200020000" pitchFamily="34" charset="0"/>
              </a:rPr>
              <a:t>Find</a:t>
            </a:r>
            <a:r>
              <a:rPr lang="fr-BE" dirty="0">
                <a:latin typeface="Posterama" panose="020B0504020200020000" pitchFamily="34" charset="0"/>
                <a:cs typeface="Posterama" panose="020B0504020200020000" pitchFamily="34" charset="0"/>
              </a:rPr>
              <a:t> more </a:t>
            </a:r>
            <a:r>
              <a:rPr lang="fr-BE" dirty="0" err="1">
                <a:latin typeface="Posterama" panose="020B0504020200020000" pitchFamily="34" charset="0"/>
                <a:cs typeface="Posterama" panose="020B0504020200020000" pitchFamily="34" charset="0"/>
              </a:rPr>
              <a:t>resources</a:t>
            </a:r>
            <a:r>
              <a:rPr lang="fr-BE" dirty="0">
                <a:latin typeface="Posterama" panose="020B0504020200020000" pitchFamily="34" charset="0"/>
                <a:cs typeface="Posterama" panose="020B0504020200020000" pitchFamily="34" charset="0"/>
              </a:rPr>
              <a:t> at:</a:t>
            </a:r>
          </a:p>
          <a:p>
            <a:pPr marL="0" lvl="0" indent="0" algn="l" rtl="0">
              <a:lnSpc>
                <a:spcPct val="90000"/>
              </a:lnSpc>
              <a:spcBef>
                <a:spcPts val="0"/>
              </a:spcBef>
              <a:spcAft>
                <a:spcPts val="0"/>
              </a:spcAft>
              <a:buClr>
                <a:schemeClr val="lt1"/>
              </a:buClr>
              <a:buSzPts val="2400"/>
              <a:buNone/>
            </a:pPr>
            <a:r>
              <a:rPr lang="en-GB" dirty="0"/>
              <a:t>http://we4change.eu/educational-resources/</a:t>
            </a: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42"/>
          <p:cNvSpPr txBox="1">
            <a:spLocks noGrp="1"/>
          </p:cNvSpPr>
          <p:nvPr>
            <p:ph type="title"/>
          </p:nvPr>
        </p:nvSpPr>
        <p:spPr>
          <a:xfrm>
            <a:off x="642126" y="461802"/>
            <a:ext cx="7696800" cy="775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503A6"/>
              </a:buClr>
              <a:buSzPts val="4000"/>
              <a:buFont typeface="Arial"/>
              <a:buNone/>
            </a:pPr>
            <a:r>
              <a:rPr lang="fr-FR" dirty="0" err="1">
                <a:latin typeface="Posterama" panose="020B0504020200020000" pitchFamily="34" charset="0"/>
                <a:cs typeface="Posterama" panose="020B0504020200020000" pitchFamily="34" charset="0"/>
              </a:rPr>
              <a:t>Vreme</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și</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climă</a:t>
            </a:r>
            <a:endParaRPr dirty="0">
              <a:latin typeface="Posterama" panose="020B0504020200020000" pitchFamily="34" charset="0"/>
              <a:cs typeface="Posterama" panose="020B0504020200020000" pitchFamily="34" charset="0"/>
            </a:endParaRPr>
          </a:p>
        </p:txBody>
      </p:sp>
      <p:pic>
        <p:nvPicPr>
          <p:cNvPr id="252" name="Google Shape;252;p4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770250" y="1360438"/>
            <a:ext cx="4687893" cy="3971887"/>
          </a:xfrm>
          <a:prstGeom prst="rect">
            <a:avLst/>
          </a:prstGeom>
          <a:noFill/>
          <a:ln>
            <a:noFill/>
          </a:ln>
        </p:spPr>
      </p:pic>
      <p:pic>
        <p:nvPicPr>
          <p:cNvPr id="253" name="Google Shape;253;p42"/>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84976" y="1466487"/>
            <a:ext cx="4382237" cy="3925038"/>
          </a:xfrm>
          <a:prstGeom prst="rect">
            <a:avLst/>
          </a:prstGeom>
          <a:noFill/>
          <a:ln>
            <a:noFill/>
          </a:ln>
        </p:spPr>
      </p:pic>
      <p:sp>
        <p:nvSpPr>
          <p:cNvPr id="254" name="Google Shape;254;p42"/>
          <p:cNvSpPr txBox="1"/>
          <p:nvPr/>
        </p:nvSpPr>
        <p:spPr>
          <a:xfrm>
            <a:off x="1104900" y="5522223"/>
            <a:ext cx="3759000" cy="775200"/>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000000"/>
              </a:buClr>
              <a:buSzPts val="1200"/>
              <a:buFont typeface="Arial"/>
              <a:buNone/>
            </a:pPr>
            <a:r>
              <a:rPr lang="fr-FR" sz="1200" b="0" i="0" u="none" strike="noStrike" cap="none" dirty="0" err="1">
                <a:solidFill>
                  <a:srgbClr val="000000"/>
                </a:solidFill>
                <a:latin typeface="Arial"/>
                <a:ea typeface="Arial"/>
                <a:cs typeface="Arial"/>
                <a:sym typeface="Arial"/>
              </a:rPr>
              <a:t>Starea</a:t>
            </a:r>
            <a:r>
              <a:rPr lang="fr-FR" sz="1200" b="0" i="0" u="none" strike="noStrike" cap="none" dirty="0">
                <a:solidFill>
                  <a:srgbClr val="000000"/>
                </a:solidFill>
                <a:latin typeface="Arial"/>
                <a:ea typeface="Arial"/>
                <a:cs typeface="Arial"/>
                <a:sym typeface="Arial"/>
              </a:rPr>
              <a:t> </a:t>
            </a:r>
            <a:r>
              <a:rPr lang="fr-FR" sz="1200" b="0" i="0" u="none" strike="noStrike" cap="none" dirty="0" err="1">
                <a:solidFill>
                  <a:srgbClr val="000000"/>
                </a:solidFill>
                <a:latin typeface="Arial"/>
                <a:ea typeface="Arial"/>
                <a:cs typeface="Arial"/>
                <a:sym typeface="Arial"/>
              </a:rPr>
              <a:t>zilnică</a:t>
            </a:r>
            <a:r>
              <a:rPr lang="fr-FR" sz="1200" b="0" i="0" u="none" strike="noStrike" cap="none" dirty="0">
                <a:solidFill>
                  <a:srgbClr val="000000"/>
                </a:solidFill>
                <a:latin typeface="Arial"/>
                <a:ea typeface="Arial"/>
                <a:cs typeface="Arial"/>
                <a:sym typeface="Arial"/>
              </a:rPr>
              <a:t> a </a:t>
            </a:r>
            <a:r>
              <a:rPr lang="fr-FR" sz="1200" b="0" i="0" u="none" strike="noStrike" cap="none" dirty="0" err="1">
                <a:solidFill>
                  <a:srgbClr val="000000"/>
                </a:solidFill>
                <a:latin typeface="Arial"/>
                <a:ea typeface="Arial"/>
                <a:cs typeface="Arial"/>
                <a:sym typeface="Arial"/>
              </a:rPr>
              <a:t>atmosferei</a:t>
            </a:r>
            <a:r>
              <a:rPr lang="fr-FR" sz="1200" b="0" i="0" u="none" strike="noStrike" cap="none" dirty="0">
                <a:solidFill>
                  <a:srgbClr val="000000"/>
                </a:solidFill>
                <a:latin typeface="Arial"/>
                <a:ea typeface="Arial"/>
                <a:cs typeface="Arial"/>
                <a:sym typeface="Arial"/>
              </a:rPr>
              <a:t> </a:t>
            </a:r>
            <a:r>
              <a:rPr lang="fr-FR" sz="1200" b="0" i="0" u="none" strike="noStrike" cap="none" dirty="0" err="1">
                <a:solidFill>
                  <a:srgbClr val="000000"/>
                </a:solidFill>
                <a:latin typeface="Arial"/>
                <a:ea typeface="Arial"/>
                <a:cs typeface="Arial"/>
                <a:sym typeface="Arial"/>
              </a:rPr>
              <a:t>și</a:t>
            </a:r>
            <a:r>
              <a:rPr lang="fr-FR" sz="1200" b="0" i="0" u="none" strike="noStrike" cap="none" dirty="0">
                <a:solidFill>
                  <a:srgbClr val="000000"/>
                </a:solidFill>
                <a:latin typeface="Arial"/>
                <a:ea typeface="Arial"/>
                <a:cs typeface="Arial"/>
                <a:sym typeface="Arial"/>
              </a:rPr>
              <a:t> </a:t>
            </a:r>
            <a:r>
              <a:rPr lang="fr-FR" sz="1200" b="0" i="0" u="none" strike="noStrike" cap="none" dirty="0" err="1">
                <a:solidFill>
                  <a:srgbClr val="000000"/>
                </a:solidFill>
                <a:latin typeface="Arial"/>
                <a:ea typeface="Arial"/>
                <a:cs typeface="Arial"/>
                <a:sym typeface="Arial"/>
              </a:rPr>
              <a:t>variația</a:t>
            </a:r>
            <a:r>
              <a:rPr lang="fr-FR" sz="1200" b="0" i="0" u="none" strike="noStrike" cap="none" dirty="0">
                <a:solidFill>
                  <a:srgbClr val="000000"/>
                </a:solidFill>
                <a:latin typeface="Arial"/>
                <a:ea typeface="Arial"/>
                <a:cs typeface="Arial"/>
                <a:sym typeface="Arial"/>
              </a:rPr>
              <a:t> sa </a:t>
            </a:r>
            <a:r>
              <a:rPr lang="fr-FR" sz="1200" b="0" i="0" u="none" strike="noStrike" cap="none" dirty="0" err="1">
                <a:solidFill>
                  <a:srgbClr val="000000"/>
                </a:solidFill>
                <a:latin typeface="Arial"/>
                <a:ea typeface="Arial"/>
                <a:cs typeface="Arial"/>
                <a:sym typeface="Arial"/>
              </a:rPr>
              <a:t>pe</a:t>
            </a:r>
            <a:r>
              <a:rPr lang="fr-FR" sz="1200" b="0" i="0" u="none" strike="noStrike" cap="none" dirty="0">
                <a:solidFill>
                  <a:srgbClr val="000000"/>
                </a:solidFill>
                <a:latin typeface="Arial"/>
                <a:ea typeface="Arial"/>
                <a:cs typeface="Arial"/>
                <a:sym typeface="Arial"/>
              </a:rPr>
              <a:t> </a:t>
            </a:r>
            <a:r>
              <a:rPr lang="fr-FR" sz="1200" b="0" i="0" u="none" strike="noStrike" cap="none" dirty="0" err="1">
                <a:solidFill>
                  <a:srgbClr val="000000"/>
                </a:solidFill>
                <a:latin typeface="Arial"/>
                <a:ea typeface="Arial"/>
                <a:cs typeface="Arial"/>
                <a:sym typeface="Arial"/>
              </a:rPr>
              <a:t>termen</a:t>
            </a:r>
            <a:r>
              <a:rPr lang="fr-FR" sz="1200" b="0" i="0" u="none" strike="noStrike" cap="none" dirty="0">
                <a:solidFill>
                  <a:srgbClr val="000000"/>
                </a:solidFill>
                <a:latin typeface="Arial"/>
                <a:ea typeface="Arial"/>
                <a:cs typeface="Arial"/>
                <a:sym typeface="Arial"/>
              </a:rPr>
              <a:t> </a:t>
            </a:r>
            <a:r>
              <a:rPr lang="fr-FR" sz="1200" b="0" i="0" u="none" strike="noStrike" cap="none" dirty="0" err="1">
                <a:solidFill>
                  <a:srgbClr val="000000"/>
                </a:solidFill>
                <a:latin typeface="Arial"/>
                <a:ea typeface="Arial"/>
                <a:cs typeface="Arial"/>
                <a:sym typeface="Arial"/>
              </a:rPr>
              <a:t>scurt</a:t>
            </a:r>
            <a:r>
              <a:rPr lang="fr-FR" sz="1200" b="0" i="0" u="none" strike="noStrike" cap="none" dirty="0">
                <a:solidFill>
                  <a:srgbClr val="000000"/>
                </a:solidFill>
                <a:latin typeface="Arial"/>
                <a:ea typeface="Arial"/>
                <a:cs typeface="Arial"/>
                <a:sym typeface="Arial"/>
              </a:rPr>
              <a:t>, care </a:t>
            </a:r>
            <a:r>
              <a:rPr lang="fr-FR" sz="1200" b="0" i="0" u="none" strike="noStrike" cap="none" dirty="0" err="1">
                <a:solidFill>
                  <a:srgbClr val="000000"/>
                </a:solidFill>
                <a:latin typeface="Arial"/>
                <a:ea typeface="Arial"/>
                <a:cs typeface="Arial"/>
                <a:sym typeface="Arial"/>
              </a:rPr>
              <a:t>variază</a:t>
            </a:r>
            <a:r>
              <a:rPr lang="fr-FR" sz="1200" b="0" i="0" u="none" strike="noStrike" cap="none" dirty="0">
                <a:solidFill>
                  <a:srgbClr val="000000"/>
                </a:solidFill>
                <a:latin typeface="Arial"/>
                <a:ea typeface="Arial"/>
                <a:cs typeface="Arial"/>
                <a:sym typeface="Arial"/>
              </a:rPr>
              <a:t> de la </a:t>
            </a:r>
            <a:r>
              <a:rPr lang="fr-FR" sz="1200" b="0" i="0" u="none" strike="noStrike" cap="none" dirty="0" err="1">
                <a:solidFill>
                  <a:srgbClr val="000000"/>
                </a:solidFill>
                <a:latin typeface="Arial"/>
                <a:ea typeface="Arial"/>
                <a:cs typeface="Arial"/>
                <a:sym typeface="Arial"/>
              </a:rPr>
              <a:t>câteva</a:t>
            </a:r>
            <a:r>
              <a:rPr lang="fr-FR" sz="1200" b="0" i="0" u="none" strike="noStrike" cap="none" dirty="0">
                <a:solidFill>
                  <a:srgbClr val="000000"/>
                </a:solidFill>
                <a:latin typeface="Arial"/>
                <a:ea typeface="Arial"/>
                <a:cs typeface="Arial"/>
                <a:sym typeface="Arial"/>
              </a:rPr>
              <a:t> minute la </a:t>
            </a:r>
            <a:r>
              <a:rPr lang="fr-FR" sz="1200" b="0" i="0" u="none" strike="noStrike" cap="none" dirty="0" err="1">
                <a:solidFill>
                  <a:srgbClr val="000000"/>
                </a:solidFill>
                <a:latin typeface="Arial"/>
                <a:ea typeface="Arial"/>
                <a:cs typeface="Arial"/>
                <a:sym typeface="Arial"/>
              </a:rPr>
              <a:t>câteva</a:t>
            </a:r>
            <a:r>
              <a:rPr lang="fr-FR" sz="1200" b="0" i="0" u="none" strike="noStrike" cap="none" dirty="0">
                <a:solidFill>
                  <a:srgbClr val="000000"/>
                </a:solidFill>
                <a:latin typeface="Arial"/>
                <a:ea typeface="Arial"/>
                <a:cs typeface="Arial"/>
                <a:sym typeface="Arial"/>
              </a:rPr>
              <a:t> </a:t>
            </a:r>
            <a:r>
              <a:rPr lang="fr-FR" sz="1200" b="0" i="0" u="none" strike="noStrike" cap="none" dirty="0" err="1">
                <a:solidFill>
                  <a:srgbClr val="000000"/>
                </a:solidFill>
                <a:latin typeface="Arial"/>
                <a:ea typeface="Arial"/>
                <a:cs typeface="Arial"/>
                <a:sym typeface="Arial"/>
              </a:rPr>
              <a:t>săptămâni</a:t>
            </a:r>
            <a:r>
              <a:rPr lang="fr-FR" sz="1200" b="0" i="0" u="none" strike="noStrike" cap="none" dirty="0">
                <a:solidFill>
                  <a:srgbClr val="000000"/>
                </a:solidFill>
                <a:latin typeface="Arial"/>
                <a:ea typeface="Arial"/>
                <a:cs typeface="Arial"/>
                <a:sym typeface="Arial"/>
              </a:rPr>
              <a:t>.</a:t>
            </a:r>
            <a:endParaRPr sz="1200" b="0" i="0" u="none" strike="noStrike" cap="none" baseline="-25000" dirty="0">
              <a:solidFill>
                <a:srgbClr val="000000"/>
              </a:solidFill>
              <a:latin typeface="Arial"/>
              <a:ea typeface="Arial"/>
              <a:cs typeface="Arial"/>
              <a:sym typeface="Arial"/>
            </a:endParaRPr>
          </a:p>
        </p:txBody>
      </p:sp>
      <p:sp>
        <p:nvSpPr>
          <p:cNvPr id="255" name="Google Shape;255;p42"/>
          <p:cNvSpPr txBox="1"/>
          <p:nvPr/>
        </p:nvSpPr>
        <p:spPr>
          <a:xfrm>
            <a:off x="6127726" y="5435975"/>
            <a:ext cx="4089900" cy="947700"/>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000000"/>
              </a:buClr>
              <a:buSzPts val="1200"/>
              <a:buFont typeface="Arial"/>
              <a:buNone/>
            </a:pPr>
            <a:r>
              <a:rPr lang="fr-FR" sz="1200" b="0" i="0" u="none" strike="noStrike" cap="none" dirty="0" err="1">
                <a:solidFill>
                  <a:srgbClr val="000000"/>
                </a:solidFill>
                <a:latin typeface="Arial"/>
                <a:ea typeface="Arial"/>
                <a:cs typeface="Arial"/>
                <a:sym typeface="Arial"/>
              </a:rPr>
              <a:t>Vremea</a:t>
            </a:r>
            <a:r>
              <a:rPr lang="fr-FR" sz="1200" b="0" i="0" u="none" strike="noStrike" cap="none" dirty="0">
                <a:solidFill>
                  <a:srgbClr val="000000"/>
                </a:solidFill>
                <a:latin typeface="Arial"/>
                <a:ea typeface="Arial"/>
                <a:cs typeface="Arial"/>
                <a:sym typeface="Arial"/>
              </a:rPr>
              <a:t> </a:t>
            </a:r>
            <a:r>
              <a:rPr lang="fr-FR" sz="1200" b="0" i="0" u="none" strike="noStrike" cap="none" dirty="0" err="1">
                <a:solidFill>
                  <a:srgbClr val="000000"/>
                </a:solidFill>
                <a:latin typeface="Arial"/>
                <a:ea typeface="Arial"/>
                <a:cs typeface="Arial"/>
                <a:sym typeface="Arial"/>
              </a:rPr>
              <a:t>medie</a:t>
            </a:r>
            <a:r>
              <a:rPr lang="fr-FR" sz="1200" b="0" i="0" u="none" strike="noStrike" cap="none" dirty="0">
                <a:solidFill>
                  <a:srgbClr val="000000"/>
                </a:solidFill>
                <a:latin typeface="Arial"/>
                <a:ea typeface="Arial"/>
                <a:cs typeface="Arial"/>
                <a:sym typeface="Arial"/>
              </a:rPr>
              <a:t> </a:t>
            </a:r>
            <a:r>
              <a:rPr lang="fr-FR" sz="1200" b="0" i="0" u="none" strike="noStrike" cap="none" dirty="0" err="1">
                <a:solidFill>
                  <a:srgbClr val="000000"/>
                </a:solidFill>
                <a:latin typeface="Arial"/>
                <a:ea typeface="Arial"/>
                <a:cs typeface="Arial"/>
                <a:sym typeface="Arial"/>
              </a:rPr>
              <a:t>pe</a:t>
            </a:r>
            <a:r>
              <a:rPr lang="fr-FR" sz="1200" b="0" i="0" u="none" strike="noStrike" cap="none" dirty="0">
                <a:solidFill>
                  <a:srgbClr val="000000"/>
                </a:solidFill>
                <a:latin typeface="Arial"/>
                <a:ea typeface="Arial"/>
                <a:cs typeface="Arial"/>
                <a:sym typeface="Arial"/>
              </a:rPr>
              <a:t> o </a:t>
            </a:r>
            <a:r>
              <a:rPr lang="fr-FR" sz="1200" b="0" i="0" u="none" strike="noStrike" cap="none" dirty="0" err="1">
                <a:solidFill>
                  <a:srgbClr val="000000"/>
                </a:solidFill>
                <a:latin typeface="Arial"/>
                <a:ea typeface="Arial"/>
                <a:cs typeface="Arial"/>
                <a:sym typeface="Arial"/>
              </a:rPr>
              <a:t>perioadă</a:t>
            </a:r>
            <a:r>
              <a:rPr lang="fr-FR" sz="1200" b="0" i="0" u="none" strike="noStrike" cap="none" dirty="0">
                <a:solidFill>
                  <a:srgbClr val="000000"/>
                </a:solidFill>
                <a:latin typeface="Arial"/>
                <a:ea typeface="Arial"/>
                <a:cs typeface="Arial"/>
                <a:sym typeface="Arial"/>
              </a:rPr>
              <a:t> </a:t>
            </a:r>
            <a:r>
              <a:rPr lang="fr-FR" sz="1200" b="0" i="0" u="none" strike="noStrike" cap="none" dirty="0" err="1">
                <a:solidFill>
                  <a:srgbClr val="000000"/>
                </a:solidFill>
                <a:latin typeface="Arial"/>
                <a:ea typeface="Arial"/>
                <a:cs typeface="Arial"/>
                <a:sym typeface="Arial"/>
              </a:rPr>
              <a:t>lungă</a:t>
            </a:r>
            <a:r>
              <a:rPr lang="fr-FR" sz="1200" b="0" i="0" u="none" strike="noStrike" cap="none" dirty="0">
                <a:solidFill>
                  <a:srgbClr val="000000"/>
                </a:solidFill>
                <a:latin typeface="Arial"/>
                <a:ea typeface="Arial"/>
                <a:cs typeface="Arial"/>
                <a:sym typeface="Arial"/>
              </a:rPr>
              <a:t> de </a:t>
            </a:r>
            <a:r>
              <a:rPr lang="fr-FR" sz="1200" b="0" i="0" u="none" strike="noStrike" cap="none" dirty="0" err="1">
                <a:solidFill>
                  <a:srgbClr val="000000"/>
                </a:solidFill>
                <a:latin typeface="Arial"/>
                <a:ea typeface="Arial"/>
                <a:cs typeface="Arial"/>
                <a:sym typeface="Arial"/>
              </a:rPr>
              <a:t>timp</a:t>
            </a:r>
            <a:r>
              <a:rPr lang="fr-FR" sz="1200" b="0" i="0" u="none" strike="noStrike" cap="none" dirty="0">
                <a:solidFill>
                  <a:srgbClr val="000000"/>
                </a:solidFill>
                <a:latin typeface="Arial"/>
                <a:ea typeface="Arial"/>
                <a:cs typeface="Arial"/>
                <a:sym typeface="Arial"/>
              </a:rPr>
              <a:t> (de </a:t>
            </a:r>
            <a:r>
              <a:rPr lang="fr-FR" sz="1200" b="0" i="0" u="none" strike="noStrike" cap="none" dirty="0" err="1">
                <a:solidFill>
                  <a:srgbClr val="000000"/>
                </a:solidFill>
                <a:latin typeface="Arial"/>
                <a:ea typeface="Arial"/>
                <a:cs typeface="Arial"/>
                <a:sym typeface="Arial"/>
              </a:rPr>
              <a:t>obicei</a:t>
            </a:r>
            <a:r>
              <a:rPr lang="fr-FR" sz="1200" b="0" i="0" u="none" strike="noStrike" cap="none" dirty="0">
                <a:solidFill>
                  <a:srgbClr val="000000"/>
                </a:solidFill>
                <a:latin typeface="Arial"/>
                <a:ea typeface="Arial"/>
                <a:cs typeface="Arial"/>
                <a:sym typeface="Arial"/>
              </a:rPr>
              <a:t> o </a:t>
            </a:r>
            <a:r>
              <a:rPr lang="fr-FR" sz="1200" b="0" i="0" u="none" strike="noStrike" cap="none" dirty="0" err="1">
                <a:solidFill>
                  <a:srgbClr val="000000"/>
                </a:solidFill>
                <a:latin typeface="Arial"/>
                <a:ea typeface="Arial"/>
                <a:cs typeface="Arial"/>
                <a:sym typeface="Arial"/>
              </a:rPr>
              <a:t>perioadă</a:t>
            </a:r>
            <a:r>
              <a:rPr lang="fr-FR" sz="1200" b="0" i="0" u="none" strike="noStrike" cap="none" dirty="0">
                <a:solidFill>
                  <a:srgbClr val="000000"/>
                </a:solidFill>
                <a:latin typeface="Arial"/>
                <a:ea typeface="Arial"/>
                <a:cs typeface="Arial"/>
                <a:sym typeface="Arial"/>
              </a:rPr>
              <a:t> de </a:t>
            </a:r>
            <a:r>
              <a:rPr lang="fr-FR" sz="1200" b="0" i="0" u="none" strike="noStrike" cap="none" dirty="0" err="1">
                <a:solidFill>
                  <a:srgbClr val="000000"/>
                </a:solidFill>
                <a:latin typeface="Arial"/>
                <a:ea typeface="Arial"/>
                <a:cs typeface="Arial"/>
                <a:sym typeface="Arial"/>
              </a:rPr>
              <a:t>cel</a:t>
            </a:r>
            <a:r>
              <a:rPr lang="fr-FR" sz="1200" b="0" i="0" u="none" strike="noStrike" cap="none" dirty="0">
                <a:solidFill>
                  <a:srgbClr val="000000"/>
                </a:solidFill>
                <a:latin typeface="Arial"/>
                <a:ea typeface="Arial"/>
                <a:cs typeface="Arial"/>
                <a:sym typeface="Arial"/>
              </a:rPr>
              <a:t> </a:t>
            </a:r>
            <a:r>
              <a:rPr lang="fr-FR" sz="1200" b="0" i="0" u="none" strike="noStrike" cap="none" dirty="0" err="1">
                <a:solidFill>
                  <a:srgbClr val="000000"/>
                </a:solidFill>
                <a:latin typeface="Arial"/>
                <a:ea typeface="Arial"/>
                <a:cs typeface="Arial"/>
                <a:sym typeface="Arial"/>
              </a:rPr>
              <a:t>puțin</a:t>
            </a:r>
            <a:r>
              <a:rPr lang="fr-FR" sz="1200" b="0" i="0" u="none" strike="noStrike" cap="none" dirty="0">
                <a:solidFill>
                  <a:srgbClr val="000000"/>
                </a:solidFill>
                <a:latin typeface="Arial"/>
                <a:ea typeface="Arial"/>
                <a:cs typeface="Arial"/>
                <a:sym typeface="Arial"/>
              </a:rPr>
              <a:t> 30 de </a:t>
            </a:r>
            <a:r>
              <a:rPr lang="fr-FR" sz="1200" b="0" i="0" u="none" strike="noStrike" cap="none" dirty="0" err="1">
                <a:solidFill>
                  <a:srgbClr val="000000"/>
                </a:solidFill>
                <a:latin typeface="Arial"/>
                <a:ea typeface="Arial"/>
                <a:cs typeface="Arial"/>
                <a:sym typeface="Arial"/>
              </a:rPr>
              <a:t>ani</a:t>
            </a:r>
            <a:r>
              <a:rPr lang="fr-FR" sz="1200" b="0" i="0" u="none" strike="noStrike" cap="none" dirty="0">
                <a:solidFill>
                  <a:srgbClr val="000000"/>
                </a:solidFill>
                <a:latin typeface="Arial"/>
                <a:ea typeface="Arial"/>
                <a:cs typeface="Arial"/>
                <a:sym typeface="Arial"/>
              </a:rPr>
              <a:t>), </a:t>
            </a:r>
            <a:r>
              <a:rPr lang="fr-FR" sz="1200" b="0" i="0" u="none" strike="noStrike" cap="none" dirty="0" err="1">
                <a:solidFill>
                  <a:srgbClr val="000000"/>
                </a:solidFill>
                <a:latin typeface="Arial"/>
                <a:ea typeface="Arial"/>
                <a:cs typeface="Arial"/>
                <a:sym typeface="Arial"/>
              </a:rPr>
              <a:t>într</a:t>
            </a:r>
            <a:r>
              <a:rPr lang="fr-FR" sz="1200" b="0" i="0" u="none" strike="noStrike" cap="none" dirty="0">
                <a:solidFill>
                  <a:srgbClr val="000000"/>
                </a:solidFill>
                <a:latin typeface="Arial"/>
                <a:ea typeface="Arial"/>
                <a:cs typeface="Arial"/>
                <a:sym typeface="Arial"/>
              </a:rPr>
              <a:t>-o </a:t>
            </a:r>
            <a:r>
              <a:rPr lang="fr-FR" sz="1200" b="0" i="0" u="none" strike="noStrike" cap="none" dirty="0" err="1">
                <a:solidFill>
                  <a:srgbClr val="000000"/>
                </a:solidFill>
                <a:latin typeface="Arial"/>
                <a:ea typeface="Arial"/>
                <a:cs typeface="Arial"/>
                <a:sym typeface="Arial"/>
              </a:rPr>
              <a:t>anumită</a:t>
            </a:r>
            <a:r>
              <a:rPr lang="fr-FR" sz="1200" b="0" i="0" u="none" strike="noStrike" cap="none" dirty="0">
                <a:solidFill>
                  <a:srgbClr val="000000"/>
                </a:solidFill>
                <a:latin typeface="Arial"/>
                <a:ea typeface="Arial"/>
                <a:cs typeface="Arial"/>
                <a:sym typeface="Arial"/>
              </a:rPr>
              <a:t> </a:t>
            </a:r>
            <a:r>
              <a:rPr lang="fr-FR" sz="1200" b="0" i="0" u="none" strike="noStrike" cap="none" dirty="0" err="1">
                <a:solidFill>
                  <a:srgbClr val="000000"/>
                </a:solidFill>
                <a:latin typeface="Arial"/>
                <a:ea typeface="Arial"/>
                <a:cs typeface="Arial"/>
                <a:sym typeface="Arial"/>
              </a:rPr>
              <a:t>regiune</a:t>
            </a:r>
            <a:r>
              <a:rPr lang="fr-FR" sz="1200" b="0" i="0" u="none" strike="noStrike" cap="none" dirty="0">
                <a:solidFill>
                  <a:srgbClr val="000000"/>
                </a:solidFill>
                <a:latin typeface="Arial"/>
                <a:ea typeface="Arial"/>
                <a:cs typeface="Arial"/>
                <a:sym typeface="Arial"/>
              </a:rPr>
              <a:t> </a:t>
            </a:r>
            <a:r>
              <a:rPr lang="fr-FR" sz="1200" b="0" i="0" u="none" strike="noStrike" cap="none" dirty="0" err="1">
                <a:solidFill>
                  <a:srgbClr val="000000"/>
                </a:solidFill>
                <a:latin typeface="Arial"/>
                <a:ea typeface="Arial"/>
                <a:cs typeface="Arial"/>
                <a:sym typeface="Arial"/>
              </a:rPr>
              <a:t>și</a:t>
            </a:r>
            <a:r>
              <a:rPr lang="fr-FR" sz="1200" b="0" i="0" u="none" strike="noStrike" cap="none" dirty="0">
                <a:solidFill>
                  <a:srgbClr val="000000"/>
                </a:solidFill>
                <a:latin typeface="Arial"/>
                <a:ea typeface="Arial"/>
                <a:cs typeface="Arial"/>
                <a:sym typeface="Arial"/>
              </a:rPr>
              <a:t> </a:t>
            </a:r>
            <a:r>
              <a:rPr lang="fr-FR" sz="1200" b="0" i="0" u="none" strike="noStrike" cap="none" dirty="0" err="1">
                <a:solidFill>
                  <a:srgbClr val="000000"/>
                </a:solidFill>
                <a:latin typeface="Arial"/>
                <a:ea typeface="Arial"/>
                <a:cs typeface="Arial"/>
                <a:sym typeface="Arial"/>
              </a:rPr>
              <a:t>perioadă</a:t>
            </a:r>
            <a:r>
              <a:rPr lang="fr-FR" sz="1200" b="0" i="0" u="none" strike="noStrike" cap="none" dirty="0">
                <a:solidFill>
                  <a:srgbClr val="000000"/>
                </a:solidFill>
                <a:latin typeface="Arial"/>
                <a:ea typeface="Arial"/>
                <a:cs typeface="Arial"/>
                <a:sym typeface="Arial"/>
              </a:rPr>
              <a:t> a </a:t>
            </a:r>
            <a:r>
              <a:rPr lang="fr-FR" sz="1200" b="0" i="0" u="none" strike="noStrike" cap="none" dirty="0" err="1">
                <a:solidFill>
                  <a:srgbClr val="000000"/>
                </a:solidFill>
                <a:latin typeface="Arial"/>
                <a:ea typeface="Arial"/>
                <a:cs typeface="Arial"/>
                <a:sym typeface="Arial"/>
              </a:rPr>
              <a:t>anului</a:t>
            </a:r>
            <a:r>
              <a:rPr lang="fr-FR" sz="1200" b="0" i="0" u="none" strike="noStrike" cap="none" dirty="0">
                <a:solidFill>
                  <a:srgbClr val="000000"/>
                </a:solidFill>
                <a:latin typeface="Arial"/>
                <a:ea typeface="Arial"/>
                <a:cs typeface="Arial"/>
                <a:sym typeface="Arial"/>
              </a:rPr>
              <a:t>.</a:t>
            </a:r>
            <a:endParaRPr sz="1200" b="0" i="0" u="none" strike="noStrike" cap="none" baseline="-25000" dirty="0">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Thème Office">
  <a:themeElements>
    <a:clrScheme name="Tema do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9089</Words>
  <Application>Microsoft Office PowerPoint</Application>
  <PresentationFormat>Widescreen</PresentationFormat>
  <Paragraphs>456</Paragraphs>
  <Slides>89</Slides>
  <Notes>89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89</vt:i4>
      </vt:variant>
    </vt:vector>
  </HeadingPairs>
  <TitlesOfParts>
    <vt:vector size="97" baseType="lpstr">
      <vt:lpstr>Century Gothic</vt:lpstr>
      <vt:lpstr>Times New Roman</vt:lpstr>
      <vt:lpstr>Posterama</vt:lpstr>
      <vt:lpstr>Montserrat</vt:lpstr>
      <vt:lpstr>Arial</vt:lpstr>
      <vt:lpstr>Calibri</vt:lpstr>
      <vt:lpstr>itc-avant-garde-gothic-pro</vt:lpstr>
      <vt:lpstr>Thème Office</vt:lpstr>
      <vt:lpstr>Fetele si femeile se conecteaza pentru mobilitate</vt:lpstr>
      <vt:lpstr>De ce este important să privim schimbările climatice dintr-o perspectivă de gen?</vt:lpstr>
      <vt:lpstr>PowerPoint Presentation</vt:lpstr>
      <vt:lpstr>PowerPoint Presentation</vt:lpstr>
      <vt:lpstr>PowerPoint Presentation</vt:lpstr>
      <vt:lpstr>FEMEILE ȘI SCHIMBĂRILE CLIMATICE</vt:lpstr>
      <vt:lpstr>PowerPoint Presentation</vt:lpstr>
      <vt:lpstr>PowerPoint Presentation</vt:lpstr>
      <vt:lpstr>Vreme și climă</vt:lpstr>
      <vt:lpstr>PowerPoint Presentation</vt:lpstr>
      <vt:lpstr>PowerPoint Presentation</vt:lpstr>
      <vt:lpstr>Greenhouse gases (GHG)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Emisii pe țară</vt:lpstr>
      <vt:lpstr>Emisiile istorice pe țară</vt:lpstr>
      <vt:lpstr>Most vulnerable countries to climate change </vt:lpstr>
      <vt:lpstr>PowerPoint Presentation</vt:lpstr>
      <vt:lpstr>The Biggest Sources of Greenhouse Gases</vt:lpstr>
      <vt:lpstr>Global sources of emissions</vt:lpstr>
      <vt:lpstr>Global sources of emissions</vt:lpstr>
      <vt:lpstr>Global sources of emissions - Transports</vt:lpstr>
      <vt:lpstr>CONSEQUENCES</vt:lpstr>
      <vt:lpstr>Extreme weather events</vt:lpstr>
      <vt:lpstr>Extreme events</vt:lpstr>
      <vt:lpstr>PowerPoint Presentation</vt:lpstr>
      <vt:lpstr>PowerPoint Presentation</vt:lpstr>
      <vt:lpstr>PowerPoint Presentation</vt:lpstr>
      <vt:lpstr>PowerPoint Presentation</vt:lpstr>
      <vt:lpstr>Defrost</vt:lpstr>
      <vt:lpstr>Defrost - Iceberg</vt:lpstr>
      <vt:lpstr>Sea level</vt:lpstr>
      <vt:lpstr>Sea level</vt:lpstr>
      <vt:lpstr>PowerPoint Presentation</vt:lpstr>
      <vt:lpstr>Ocean acidification</vt:lpstr>
      <vt:lpstr>Effects on ecosystems</vt:lpstr>
      <vt:lpstr>Effects on human health</vt:lpstr>
      <vt:lpstr>PowerPoint Presentation</vt:lpstr>
      <vt:lpstr>PowerPoint Presentation</vt:lpstr>
      <vt:lpstr>Tipping points </vt:lpstr>
      <vt:lpstr>WHAT CAN BE DONE TO REDUCE EMISSIONS?</vt:lpstr>
      <vt:lpstr>On a large scale </vt:lpstr>
      <vt:lpstr>Forests </vt:lpstr>
      <vt:lpstr>PowerPoint Presentation</vt:lpstr>
      <vt:lpstr>Preserving vs restoring our forests </vt:lpstr>
      <vt:lpstr>PowerPoint Presentation</vt:lpstr>
      <vt:lpstr>Energy</vt:lpstr>
      <vt:lpstr>Energy production sources </vt:lpstr>
      <vt:lpstr>Global energy consumption by source </vt:lpstr>
      <vt:lpstr>Renewable energy sources </vt:lpstr>
      <vt:lpstr>Renewable energy </vt:lpstr>
      <vt:lpstr>Renewable energy </vt:lpstr>
      <vt:lpstr>The carbon footprint of the internet </vt:lpstr>
      <vt:lpstr>Reduce energy consumption </vt:lpstr>
      <vt:lpstr>PowerPoint Presentation</vt:lpstr>
      <vt:lpstr>PowerPoint Presentation</vt:lpstr>
      <vt:lpstr>Global CO2 emissions from transportation type  </vt:lpstr>
      <vt:lpstr>CO2 emissions of travel per km (2018)   </vt:lpstr>
      <vt:lpstr>Aviation   </vt:lpstr>
      <vt:lpstr>PowerPoint Presentation</vt:lpstr>
      <vt:lpstr>Emissions from cars</vt:lpstr>
      <vt:lpstr>Electric vehicles</vt:lpstr>
      <vt:lpstr>Hydrogen vehicles</vt:lpstr>
      <vt:lpstr>Cons: Hydrogen vs Electric</vt:lpstr>
      <vt:lpstr>Charging stations availability</vt:lpstr>
      <vt:lpstr>Renewable energy sources and alternatives to petrol</vt:lpstr>
      <vt:lpstr>CO2 Emissions  through the life cycle of vehicles of different fuel types</vt:lpstr>
      <vt:lpstr>PowerPoint Presentation</vt:lpstr>
      <vt:lpstr>Train, trams and subways</vt:lpstr>
      <vt:lpstr>Trains as alternatives to aviation</vt:lpstr>
      <vt:lpstr>Buses</vt:lpstr>
      <vt:lpstr>Bicycle and other two-wheel modes of transportation</vt:lpstr>
      <vt:lpstr>Bicycle and other two-wheel modes of transportation</vt:lpstr>
      <vt:lpstr>Space taken by 60 people on bicycle, cars and a bus  </vt:lpstr>
      <vt:lpstr>Bicycle infrastructure</vt:lpstr>
      <vt:lpstr>Citizen initiatives for cycling</vt:lpstr>
      <vt:lpstr>Integrated services</vt:lpstr>
      <vt:lpstr>15 minute cities</vt:lpstr>
      <vt:lpstr>Reduction in emissions in 2020 relative to 2019 levels due to Covid-19 lockdowns </vt:lpstr>
      <vt:lpstr>Summing up, what can you do? </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Girls &amp; Women for</dc:title>
  <cp:lastModifiedBy>Loredana Bucseneanu</cp:lastModifiedBy>
  <cp:revision>4</cp:revision>
  <dcterms:modified xsi:type="dcterms:W3CDTF">2023-10-16T22:14:12Z</dcterms:modified>
</cp:coreProperties>
</file>