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Lst>
  <p:notesMasterIdLst>
    <p:notesMasterId r:id="rId85"/>
  </p:notesMasterIdLst>
  <p:sldIdLst>
    <p:sldId id="256" r:id="rId3"/>
    <p:sldId id="340" r:id="rId4"/>
    <p:sldId id="346" r:id="rId5"/>
    <p:sldId id="347" r:id="rId6"/>
    <p:sldId id="348" r:id="rId7"/>
    <p:sldId id="349" r:id="rId8"/>
    <p:sldId id="350"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351"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Lst>
  <p:sldSz cx="12192000" cy="6858000"/>
  <p:notesSz cx="6858000" cy="9144000"/>
  <p:embeddedFontLst>
    <p:embeddedFont>
      <p:font typeface="Calibri" panose="020F0502020204030204" pitchFamily="34" charset="0"/>
      <p:regular r:id="rId86"/>
      <p:bold r:id="rId87"/>
      <p:italic r:id="rId88"/>
      <p:boldItalic r:id="rId89"/>
    </p:embeddedFont>
    <p:embeddedFont>
      <p:font typeface="Century Gothic" panose="020B0502020202020204" pitchFamily="34" charset="0"/>
      <p:regular r:id="rId90"/>
      <p:bold r:id="rId91"/>
      <p:italic r:id="rId92"/>
      <p:boldItalic r:id="rId93"/>
    </p:embeddedFont>
    <p:embeddedFont>
      <p:font typeface="Helvetica Neue" panose="020B0604020202020204" charset="0"/>
      <p:regular r:id="rId94"/>
      <p:bold r:id="rId95"/>
      <p:italic r:id="rId96"/>
      <p:boldItalic r:id="rId97"/>
    </p:embeddedFont>
    <p:embeddedFont>
      <p:font typeface="Montserrat" panose="00000500000000000000" pitchFamily="2" charset="0"/>
      <p:regular r:id="rId98"/>
      <p:bold r:id="rId99"/>
      <p:italic r:id="rId100"/>
      <p:boldItalic r:id="rId101"/>
    </p:embeddedFont>
    <p:embeddedFont>
      <p:font typeface="Posterama" panose="020B0504020200020000" pitchFamily="34" charset="0"/>
      <p:regular r:id="rId102"/>
      <p:bold r:id="rId103"/>
      <p:italic r:id="rId104"/>
      <p:boldItalic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286" autoAdjust="0"/>
  </p:normalViewPr>
  <p:slideViewPr>
    <p:cSldViewPr snapToGrid="0">
      <p:cViewPr varScale="1">
        <p:scale>
          <a:sx n="70" d="100"/>
          <a:sy n="70" d="100"/>
        </p:scale>
        <p:origin x="1138"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viewProps" Target="view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font" Target="fonts/font2.fntdata"/><Relationship Id="rId102" Type="http://schemas.openxmlformats.org/officeDocument/2006/relationships/font" Target="fonts/font17.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font" Target="fonts/font5.fntdata"/><Relationship Id="rId95" Type="http://schemas.openxmlformats.org/officeDocument/2006/relationships/font" Target="fonts/font1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15.fntdata"/><Relationship Id="rId105"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18.fntdata"/><Relationship Id="rId108"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2.fntdata"/><Relationship Id="rId104" Type="http://schemas.openxmlformats.org/officeDocument/2006/relationships/font" Target="fonts/font19.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websitecarbon.com"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fb1fed1f86_0_168: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Acum</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ne </a:t>
            </a:r>
            <a:r>
              <a:rPr lang="fr-FR" sz="1100" dirty="0" err="1">
                <a:latin typeface="Arial"/>
                <a:ea typeface="Arial"/>
                <a:cs typeface="Arial"/>
                <a:sym typeface="Arial"/>
              </a:rPr>
              <a:t>concentrăm</a:t>
            </a:r>
            <a:r>
              <a:rPr lang="fr-FR" sz="1100" dirty="0">
                <a:latin typeface="Arial"/>
                <a:ea typeface="Arial"/>
                <a:cs typeface="Arial"/>
                <a:sym typeface="Arial"/>
              </a:rPr>
              <a:t> </a:t>
            </a:r>
            <a:r>
              <a:rPr lang="fr-FR" sz="1100" dirty="0" err="1">
                <a:latin typeface="Arial"/>
                <a:ea typeface="Arial"/>
                <a:cs typeface="Arial"/>
                <a:sym typeface="Arial"/>
              </a:rPr>
              <a:t>atenția</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locului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care au </a:t>
            </a:r>
            <a:r>
              <a:rPr lang="fr-FR" sz="1100" dirty="0" err="1">
                <a:latin typeface="Arial"/>
                <a:ea typeface="Arial"/>
                <a:cs typeface="Arial"/>
                <a:sym typeface="Arial"/>
              </a:rPr>
              <a:t>loc</a:t>
            </a:r>
            <a:r>
              <a:rPr lang="fr-FR" sz="1100" dirty="0">
                <a:latin typeface="Arial"/>
                <a:ea typeface="Arial"/>
                <a:cs typeface="Arial"/>
                <a:sym typeface="Arial"/>
              </a:rPr>
              <a:t> </a:t>
            </a:r>
            <a:r>
              <a:rPr lang="fr-FR" sz="1100" dirty="0" err="1">
                <a:latin typeface="Arial"/>
                <a:ea typeface="Arial"/>
                <a:cs typeface="Arial"/>
                <a:sym typeface="Arial"/>
              </a:rPr>
              <a:t>toate</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t>
            </a:r>
            <a:r>
              <a:rPr lang="fr-FR" sz="1100" dirty="0" err="1">
                <a:latin typeface="Arial"/>
                <a:ea typeface="Arial"/>
                <a:cs typeface="Arial"/>
                <a:sym typeface="Arial"/>
              </a:rPr>
              <a:t>atmosfera</a:t>
            </a:r>
            <a:r>
              <a:rPr lang="fr-FR" sz="1100" dirty="0">
                <a:latin typeface="Arial"/>
                <a:ea typeface="Arial"/>
                <a:cs typeface="Arial"/>
                <a:sym typeface="Arial"/>
              </a:rPr>
              <a:t>. </a:t>
            </a:r>
            <a:r>
              <a:rPr lang="fr-FR" sz="1100" dirty="0" err="1">
                <a:latin typeface="Arial"/>
                <a:ea typeface="Arial"/>
                <a:cs typeface="Arial"/>
                <a:sym typeface="Arial"/>
              </a:rPr>
              <a:t>Atmosfera</a:t>
            </a:r>
            <a:r>
              <a:rPr lang="fr-FR" sz="1100" dirty="0">
                <a:latin typeface="Arial"/>
                <a:ea typeface="Arial"/>
                <a:cs typeface="Arial"/>
                <a:sym typeface="Arial"/>
              </a:rPr>
              <a:t> este un </a:t>
            </a:r>
            <a:r>
              <a:rPr lang="fr-FR" sz="1100" dirty="0" err="1">
                <a:latin typeface="Arial"/>
                <a:ea typeface="Arial"/>
                <a:cs typeface="Arial"/>
                <a:sym typeface="Arial"/>
              </a:rPr>
              <a:t>spațiu</a:t>
            </a:r>
            <a:r>
              <a:rPr lang="fr-FR" sz="1100" dirty="0">
                <a:latin typeface="Arial"/>
                <a:ea typeface="Arial"/>
                <a:cs typeface="Arial"/>
                <a:sym typeface="Arial"/>
              </a:rPr>
              <a:t> </a:t>
            </a:r>
            <a:r>
              <a:rPr lang="fr-FR" sz="1100" dirty="0" err="1">
                <a:latin typeface="Arial"/>
                <a:ea typeface="Arial"/>
                <a:cs typeface="Arial"/>
                <a:sym typeface="Arial"/>
              </a:rPr>
              <a:t>complex</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stratificat</a:t>
            </a:r>
            <a:r>
              <a:rPr lang="fr-FR" sz="1100" dirty="0">
                <a:latin typeface="Arial"/>
                <a:ea typeface="Arial"/>
                <a:cs typeface="Arial"/>
                <a:sym typeface="Arial"/>
              </a:rPr>
              <a:t> care se </a:t>
            </a:r>
            <a:r>
              <a:rPr lang="fr-FR" sz="1100" dirty="0" err="1">
                <a:latin typeface="Arial"/>
                <a:ea typeface="Arial"/>
                <a:cs typeface="Arial"/>
                <a:sym typeface="Arial"/>
              </a:rPr>
              <a:t>învârte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jurul</a:t>
            </a:r>
            <a:r>
              <a:rPr lang="fr-FR" sz="1100" dirty="0">
                <a:latin typeface="Arial"/>
                <a:ea typeface="Arial"/>
                <a:cs typeface="Arial"/>
                <a:sym typeface="Arial"/>
              </a:rPr>
              <a:t> </a:t>
            </a:r>
            <a:r>
              <a:rPr lang="fr-FR" sz="1100" dirty="0" err="1">
                <a:latin typeface="Arial"/>
                <a:ea typeface="Arial"/>
                <a:cs typeface="Arial"/>
                <a:sym typeface="Arial"/>
              </a:rPr>
              <a:t>planetei</a:t>
            </a:r>
            <a:r>
              <a:rPr lang="fr-FR" sz="1100" dirty="0">
                <a:latin typeface="Arial"/>
                <a:ea typeface="Arial"/>
                <a:cs typeface="Arial"/>
                <a:sym typeface="Arial"/>
              </a:rPr>
              <a:t> </a:t>
            </a:r>
            <a:r>
              <a:rPr lang="fr-FR" sz="1100" dirty="0" err="1">
                <a:latin typeface="Arial"/>
                <a:ea typeface="Arial"/>
                <a:cs typeface="Arial"/>
                <a:sym typeface="Arial"/>
              </a:rPr>
              <a:t>Pământ</a:t>
            </a:r>
            <a:r>
              <a:rPr lang="fr-FR" sz="1100" dirty="0">
                <a:latin typeface="Arial"/>
                <a:ea typeface="Arial"/>
                <a:cs typeface="Arial"/>
                <a:sym typeface="Arial"/>
              </a:rPr>
              <a:t>, </a:t>
            </a:r>
            <a:r>
              <a:rPr lang="fr-FR" sz="1100" dirty="0" err="1">
                <a:latin typeface="Arial"/>
                <a:ea typeface="Arial"/>
                <a:cs typeface="Arial"/>
                <a:sym typeface="Arial"/>
              </a:rPr>
              <a:t>compus</a:t>
            </a:r>
            <a:r>
              <a:rPr lang="fr-FR" sz="1100" dirty="0">
                <a:latin typeface="Arial"/>
                <a:ea typeface="Arial"/>
                <a:cs typeface="Arial"/>
                <a:sym typeface="Arial"/>
              </a:rPr>
              <a:t> </a:t>
            </a:r>
            <a:r>
              <a:rPr lang="fr-FR" sz="1100" dirty="0" err="1">
                <a:latin typeface="Arial"/>
                <a:ea typeface="Arial"/>
                <a:cs typeface="Arial"/>
                <a:sym typeface="Arial"/>
              </a:rPr>
              <a:t>din</a:t>
            </a:r>
            <a:r>
              <a:rPr lang="fr-FR" sz="1100" dirty="0">
                <a:latin typeface="Arial"/>
                <a:ea typeface="Arial"/>
                <a:cs typeface="Arial"/>
                <a:sym typeface="Arial"/>
              </a:rPr>
              <a:t> mai </a:t>
            </a:r>
            <a:r>
              <a:rPr lang="fr-FR" sz="1100" dirty="0" err="1">
                <a:latin typeface="Arial"/>
                <a:ea typeface="Arial"/>
                <a:cs typeface="Arial"/>
                <a:sym typeface="Arial"/>
              </a:rPr>
              <a:t>multe</a:t>
            </a:r>
            <a:r>
              <a:rPr lang="fr-FR" sz="1100" dirty="0">
                <a:latin typeface="Arial"/>
                <a:ea typeface="Arial"/>
                <a:cs typeface="Arial"/>
                <a:sym typeface="Arial"/>
              </a:rPr>
              <a:t> gaze care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fundamentale</a:t>
            </a:r>
            <a:r>
              <a:rPr lang="fr-FR" sz="1100" dirty="0">
                <a:latin typeface="Arial"/>
                <a:ea typeface="Arial"/>
                <a:cs typeface="Arial"/>
                <a:sym typeface="Arial"/>
              </a:rPr>
              <a:t> </a:t>
            </a:r>
            <a:r>
              <a:rPr lang="fr-FR" sz="1100" dirty="0" err="1">
                <a:latin typeface="Arial"/>
                <a:ea typeface="Arial"/>
                <a:cs typeface="Arial"/>
                <a:sym typeface="Arial"/>
              </a:rPr>
              <a:t>pentru</a:t>
            </a:r>
            <a:r>
              <a:rPr lang="fr-FR" sz="1100" dirty="0">
                <a:latin typeface="Arial"/>
                <a:ea typeface="Arial"/>
                <a:cs typeface="Arial"/>
                <a:sym typeface="Arial"/>
              </a:rPr>
              <a:t> a </a:t>
            </a:r>
            <a:r>
              <a:rPr lang="fr-FR" sz="1100" dirty="0" err="1">
                <a:latin typeface="Arial"/>
                <a:ea typeface="Arial"/>
                <a:cs typeface="Arial"/>
                <a:sym typeface="Arial"/>
              </a:rPr>
              <a:t>garanta</a:t>
            </a:r>
            <a:r>
              <a:rPr lang="fr-FR" sz="1100" dirty="0">
                <a:latin typeface="Arial"/>
                <a:ea typeface="Arial"/>
                <a:cs typeface="Arial"/>
                <a:sym typeface="Arial"/>
              </a:rPr>
              <a:t> o </a:t>
            </a:r>
            <a:r>
              <a:rPr lang="fr-FR" sz="1100" dirty="0" err="1">
                <a:latin typeface="Arial"/>
                <a:ea typeface="Arial"/>
                <a:cs typeface="Arial"/>
                <a:sym typeface="Arial"/>
              </a:rPr>
              <a:t>planetă</a:t>
            </a:r>
            <a:r>
              <a:rPr lang="fr-FR" sz="1100" dirty="0">
                <a:latin typeface="Arial"/>
                <a:ea typeface="Arial"/>
                <a:cs typeface="Arial"/>
                <a:sym typeface="Arial"/>
              </a:rPr>
              <a:t> </a:t>
            </a:r>
            <a:r>
              <a:rPr lang="fr-FR" sz="1100" dirty="0" err="1">
                <a:latin typeface="Arial"/>
                <a:ea typeface="Arial"/>
                <a:cs typeface="Arial"/>
                <a:sym typeface="Arial"/>
              </a:rPr>
              <a:t>locuibilă</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unde</a:t>
            </a:r>
            <a:r>
              <a:rPr lang="fr-FR" sz="1100" dirty="0">
                <a:latin typeface="Arial"/>
                <a:ea typeface="Arial"/>
                <a:cs typeface="Arial"/>
                <a:sym typeface="Arial"/>
              </a:rPr>
              <a:t>, </a:t>
            </a:r>
            <a:r>
              <a:rPr lang="fr-FR" sz="1100" dirty="0" err="1">
                <a:latin typeface="Arial"/>
                <a:ea typeface="Arial"/>
                <a:cs typeface="Arial"/>
                <a:sym typeface="Arial"/>
              </a:rPr>
              <a:t>printre</a:t>
            </a:r>
            <a:r>
              <a:rPr lang="fr-FR" sz="1100" dirty="0">
                <a:latin typeface="Arial"/>
                <a:ea typeface="Arial"/>
                <a:cs typeface="Arial"/>
                <a:sym typeface="Arial"/>
              </a:rPr>
              <a:t> </a:t>
            </a:r>
            <a:r>
              <a:rPr lang="fr-FR" sz="1100" dirty="0" err="1">
                <a:latin typeface="Arial"/>
                <a:ea typeface="Arial"/>
                <a:cs typeface="Arial"/>
                <a:sym typeface="Arial"/>
              </a:rPr>
              <a:t>altele</a:t>
            </a:r>
            <a:r>
              <a:rPr lang="fr-FR" sz="1100" dirty="0">
                <a:latin typeface="Arial"/>
                <a:ea typeface="Arial"/>
                <a:cs typeface="Arial"/>
                <a:sym typeface="Arial"/>
              </a:rPr>
              <a:t>, au </a:t>
            </a:r>
            <a:r>
              <a:rPr lang="fr-FR" sz="1100" dirty="0" err="1">
                <a:latin typeface="Arial"/>
                <a:ea typeface="Arial"/>
                <a:cs typeface="Arial"/>
                <a:sym typeface="Arial"/>
              </a:rPr>
              <a:t>loc</a:t>
            </a:r>
            <a:r>
              <a:rPr lang="fr-FR" sz="1100" dirty="0">
                <a:latin typeface="Arial"/>
                <a:ea typeface="Arial"/>
                <a:cs typeface="Arial"/>
                <a:sym typeface="Arial"/>
              </a:rPr>
              <a:t> </a:t>
            </a:r>
            <a:r>
              <a:rPr lang="fr-FR" sz="1100" dirty="0" err="1">
                <a:latin typeface="Arial"/>
                <a:ea typeface="Arial"/>
                <a:cs typeface="Arial"/>
                <a:sym typeface="Arial"/>
              </a:rPr>
              <a:t>fenomene</a:t>
            </a:r>
            <a:r>
              <a:rPr lang="fr-FR" sz="1100" dirty="0">
                <a:latin typeface="Arial"/>
                <a:ea typeface="Arial"/>
                <a:cs typeface="Arial"/>
                <a:sym typeface="Arial"/>
              </a:rPr>
              <a:t> </a:t>
            </a:r>
            <a:r>
              <a:rPr lang="fr-FR" sz="1100" dirty="0" err="1">
                <a:latin typeface="Arial"/>
                <a:ea typeface="Arial"/>
                <a:cs typeface="Arial"/>
                <a:sym typeface="Arial"/>
              </a:rPr>
              <a:t>meteorologice</a:t>
            </a:r>
            <a:r>
              <a:rPr lang="fr-FR" sz="1100" dirty="0">
                <a:latin typeface="Arial"/>
                <a:ea typeface="Arial"/>
                <a:cs typeface="Arial"/>
                <a:sym typeface="Arial"/>
              </a:rPr>
              <a:t>.</a:t>
            </a:r>
            <a:endParaRPr dirty="0"/>
          </a:p>
        </p:txBody>
      </p:sp>
      <p:sp>
        <p:nvSpPr>
          <p:cNvPr id="258" name="Google Shape;258;gfb1fed1f86_0_168: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fb1fed1f86_0_17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en-GB" sz="1100" u="none" dirty="0" err="1">
                <a:latin typeface="Arial"/>
                <a:ea typeface="Arial"/>
                <a:cs typeface="Arial"/>
                <a:sym typeface="Arial"/>
              </a:rPr>
              <a:t>În</a:t>
            </a:r>
            <a:r>
              <a:rPr lang="en-GB" sz="1100" u="none" dirty="0">
                <a:latin typeface="Arial"/>
                <a:ea typeface="Arial"/>
                <a:cs typeface="Arial"/>
                <a:sym typeface="Arial"/>
              </a:rPr>
              <a:t> </a:t>
            </a:r>
            <a:r>
              <a:rPr lang="en-GB" sz="1100" u="none" dirty="0" err="1">
                <a:latin typeface="Arial"/>
                <a:ea typeface="Arial"/>
                <a:cs typeface="Arial"/>
                <a:sym typeface="Arial"/>
              </a:rPr>
              <a:t>atmosferă</a:t>
            </a:r>
            <a:r>
              <a:rPr lang="en-GB" sz="1100" u="none" dirty="0">
                <a:latin typeface="Arial"/>
                <a:ea typeface="Arial"/>
                <a:cs typeface="Arial"/>
                <a:sym typeface="Arial"/>
              </a:rPr>
              <a:t> se </a:t>
            </a:r>
            <a:r>
              <a:rPr lang="en-GB" sz="1100" u="none" dirty="0" err="1">
                <a:latin typeface="Arial"/>
                <a:ea typeface="Arial"/>
                <a:cs typeface="Arial"/>
                <a:sym typeface="Arial"/>
              </a:rPr>
              <a:t>întâmplă</a:t>
            </a:r>
            <a:r>
              <a:rPr lang="en-GB" sz="1100" u="none" dirty="0">
                <a:latin typeface="Arial"/>
                <a:ea typeface="Arial"/>
                <a:cs typeface="Arial"/>
                <a:sym typeface="Arial"/>
              </a:rPr>
              <a:t> </a:t>
            </a:r>
            <a:r>
              <a:rPr lang="en-GB" sz="1100" u="none" dirty="0" err="1">
                <a:latin typeface="Arial"/>
                <a:ea typeface="Arial"/>
                <a:cs typeface="Arial"/>
                <a:sym typeface="Arial"/>
              </a:rPr>
              <a:t>multe</a:t>
            </a:r>
            <a:r>
              <a:rPr lang="en-GB" sz="1100" u="none" dirty="0">
                <a:latin typeface="Arial"/>
                <a:ea typeface="Arial"/>
                <a:cs typeface="Arial"/>
                <a:sym typeface="Arial"/>
              </a:rPr>
              <a:t> </a:t>
            </a:r>
            <a:r>
              <a:rPr lang="en-GB" sz="1100" u="none" dirty="0" err="1">
                <a:latin typeface="Arial"/>
                <a:ea typeface="Arial"/>
                <a:cs typeface="Arial"/>
                <a:sym typeface="Arial"/>
              </a:rPr>
              <a:t>lucruri</a:t>
            </a:r>
            <a:r>
              <a:rPr lang="en-GB" sz="1100" u="none" dirty="0">
                <a:latin typeface="Arial"/>
                <a:ea typeface="Arial"/>
                <a:cs typeface="Arial"/>
                <a:sym typeface="Arial"/>
              </a:rPr>
              <a:t>, </a:t>
            </a:r>
            <a:r>
              <a:rPr lang="en-GB" sz="1100" u="none" dirty="0" err="1">
                <a:latin typeface="Arial"/>
                <a:ea typeface="Arial"/>
                <a:cs typeface="Arial"/>
                <a:sym typeface="Arial"/>
              </a:rPr>
              <a:t>iar</a:t>
            </a:r>
            <a:r>
              <a:rPr lang="en-GB" sz="1100" u="none" dirty="0">
                <a:latin typeface="Arial"/>
                <a:ea typeface="Arial"/>
                <a:cs typeface="Arial"/>
                <a:sym typeface="Arial"/>
              </a:rPr>
              <a:t> </a:t>
            </a:r>
            <a:r>
              <a:rPr lang="en-GB" sz="1100" u="none" dirty="0" err="1">
                <a:latin typeface="Arial"/>
                <a:ea typeface="Arial"/>
                <a:cs typeface="Arial"/>
                <a:sym typeface="Arial"/>
              </a:rPr>
              <a:t>cel</a:t>
            </a:r>
            <a:r>
              <a:rPr lang="en-GB" sz="1100" u="none" dirty="0">
                <a:latin typeface="Arial"/>
                <a:ea typeface="Arial"/>
                <a:cs typeface="Arial"/>
                <a:sym typeface="Arial"/>
              </a:rPr>
              <a:t> </a:t>
            </a:r>
            <a:r>
              <a:rPr lang="en-GB" sz="1100" u="none" dirty="0" err="1">
                <a:latin typeface="Arial"/>
                <a:ea typeface="Arial"/>
                <a:cs typeface="Arial"/>
                <a:sym typeface="Arial"/>
              </a:rPr>
              <a:t>mai</a:t>
            </a:r>
            <a:r>
              <a:rPr lang="en-GB" sz="1100" u="none" dirty="0">
                <a:latin typeface="Arial"/>
                <a:ea typeface="Arial"/>
                <a:cs typeface="Arial"/>
                <a:sym typeface="Arial"/>
              </a:rPr>
              <a:t> important </a:t>
            </a:r>
            <a:r>
              <a:rPr lang="en-GB" sz="1100" u="none" dirty="0" err="1">
                <a:latin typeface="Arial"/>
                <a:ea typeface="Arial"/>
                <a:cs typeface="Arial"/>
                <a:sym typeface="Arial"/>
              </a:rPr>
              <a:t>în</a:t>
            </a:r>
            <a:r>
              <a:rPr lang="en-GB" sz="1100" u="none" dirty="0">
                <a:latin typeface="Arial"/>
                <a:ea typeface="Arial"/>
                <a:cs typeface="Arial"/>
                <a:sym typeface="Arial"/>
              </a:rPr>
              <a:t> </a:t>
            </a:r>
            <a:r>
              <a:rPr lang="en-GB" sz="1100" u="none" dirty="0" err="1">
                <a:latin typeface="Arial"/>
                <a:ea typeface="Arial"/>
                <a:cs typeface="Arial"/>
                <a:sym typeface="Arial"/>
              </a:rPr>
              <a:t>ceea</a:t>
            </a:r>
            <a:r>
              <a:rPr lang="en-GB" sz="1100" u="none" dirty="0">
                <a:latin typeface="Arial"/>
                <a:ea typeface="Arial"/>
                <a:cs typeface="Arial"/>
                <a:sym typeface="Arial"/>
              </a:rPr>
              <a:t> </a:t>
            </a:r>
            <a:r>
              <a:rPr lang="en-GB" sz="1100" u="none" dirty="0" err="1">
                <a:latin typeface="Arial"/>
                <a:ea typeface="Arial"/>
                <a:cs typeface="Arial"/>
                <a:sym typeface="Arial"/>
              </a:rPr>
              <a:t>ce</a:t>
            </a:r>
            <a:r>
              <a:rPr lang="en-GB" sz="1100" u="none" dirty="0">
                <a:latin typeface="Arial"/>
                <a:ea typeface="Arial"/>
                <a:cs typeface="Arial"/>
                <a:sym typeface="Arial"/>
              </a:rPr>
              <a:t> </a:t>
            </a:r>
            <a:r>
              <a:rPr lang="en-GB" sz="1100" u="none" dirty="0" err="1">
                <a:latin typeface="Arial"/>
                <a:ea typeface="Arial"/>
                <a:cs typeface="Arial"/>
                <a:sym typeface="Arial"/>
              </a:rPr>
              <a:t>privește</a:t>
            </a:r>
            <a:r>
              <a:rPr lang="en-GB" sz="1100" u="none" dirty="0">
                <a:latin typeface="Arial"/>
                <a:ea typeface="Arial"/>
                <a:cs typeface="Arial"/>
                <a:sym typeface="Arial"/>
              </a:rPr>
              <a:t> </a:t>
            </a:r>
            <a:r>
              <a:rPr lang="en-GB" sz="1100" u="none" dirty="0" err="1">
                <a:latin typeface="Arial"/>
                <a:ea typeface="Arial"/>
                <a:cs typeface="Arial"/>
                <a:sym typeface="Arial"/>
              </a:rPr>
              <a:t>schimbările</a:t>
            </a:r>
            <a:r>
              <a:rPr lang="en-GB" sz="1100" u="none" dirty="0">
                <a:latin typeface="Arial"/>
                <a:ea typeface="Arial"/>
                <a:cs typeface="Arial"/>
                <a:sym typeface="Arial"/>
              </a:rPr>
              <a:t> </a:t>
            </a:r>
            <a:r>
              <a:rPr lang="en-GB" sz="1100" u="none" dirty="0" err="1">
                <a:latin typeface="Arial"/>
                <a:ea typeface="Arial"/>
                <a:cs typeface="Arial"/>
                <a:sym typeface="Arial"/>
              </a:rPr>
              <a:t>climatice</a:t>
            </a:r>
            <a:r>
              <a:rPr lang="en-GB" sz="1100" u="none" dirty="0">
                <a:latin typeface="Arial"/>
                <a:ea typeface="Arial"/>
                <a:cs typeface="Arial"/>
                <a:sym typeface="Arial"/>
              </a:rPr>
              <a:t> </a:t>
            </a:r>
            <a:r>
              <a:rPr lang="en-GB" sz="1100" u="none" dirty="0" err="1">
                <a:latin typeface="Arial"/>
                <a:ea typeface="Arial"/>
                <a:cs typeface="Arial"/>
                <a:sym typeface="Arial"/>
              </a:rPr>
              <a:t>este</a:t>
            </a:r>
            <a:r>
              <a:rPr lang="en-GB" sz="1100" u="none" dirty="0">
                <a:latin typeface="Arial"/>
                <a:ea typeface="Arial"/>
                <a:cs typeface="Arial"/>
                <a:sym typeface="Arial"/>
              </a:rPr>
              <a:t> </a:t>
            </a:r>
            <a:r>
              <a:rPr lang="en-GB" sz="1100" u="none" dirty="0" err="1">
                <a:latin typeface="Arial"/>
                <a:ea typeface="Arial"/>
                <a:cs typeface="Arial"/>
                <a:sym typeface="Arial"/>
              </a:rPr>
              <a:t>efectul</a:t>
            </a:r>
            <a:r>
              <a:rPr lang="en-GB" sz="1100" u="none" dirty="0">
                <a:latin typeface="Arial"/>
                <a:ea typeface="Arial"/>
                <a:cs typeface="Arial"/>
                <a:sym typeface="Arial"/>
              </a:rPr>
              <a:t> de </a:t>
            </a:r>
            <a:r>
              <a:rPr lang="en-GB" sz="1100" u="none" dirty="0" err="1">
                <a:latin typeface="Arial"/>
                <a:ea typeface="Arial"/>
                <a:cs typeface="Arial"/>
                <a:sym typeface="Arial"/>
              </a:rPr>
              <a:t>seră</a:t>
            </a:r>
            <a:r>
              <a:rPr lang="en-GB" sz="1100" u="none" dirty="0">
                <a:latin typeface="Arial"/>
                <a:ea typeface="Arial"/>
                <a:cs typeface="Arial"/>
                <a:sym typeface="Arial"/>
              </a:rPr>
              <a:t>. </a:t>
            </a:r>
            <a:r>
              <a:rPr lang="en-GB" sz="1100" u="none" dirty="0" err="1">
                <a:latin typeface="Arial"/>
                <a:ea typeface="Arial"/>
                <a:cs typeface="Arial"/>
                <a:sym typeface="Arial"/>
              </a:rPr>
              <a:t>Efectul</a:t>
            </a:r>
            <a:r>
              <a:rPr lang="en-GB" sz="1100" u="none" dirty="0">
                <a:latin typeface="Arial"/>
                <a:ea typeface="Arial"/>
                <a:cs typeface="Arial"/>
                <a:sym typeface="Arial"/>
              </a:rPr>
              <a:t> de </a:t>
            </a:r>
            <a:r>
              <a:rPr lang="en-GB" sz="1100" u="none" dirty="0" err="1">
                <a:latin typeface="Arial"/>
                <a:ea typeface="Arial"/>
                <a:cs typeface="Arial"/>
                <a:sym typeface="Arial"/>
              </a:rPr>
              <a:t>seră</a:t>
            </a:r>
            <a:r>
              <a:rPr lang="en-GB" sz="1100" u="none" dirty="0">
                <a:latin typeface="Arial"/>
                <a:ea typeface="Arial"/>
                <a:cs typeface="Arial"/>
                <a:sym typeface="Arial"/>
              </a:rPr>
              <a:t> </a:t>
            </a:r>
            <a:r>
              <a:rPr lang="en-GB" sz="1100" u="none" dirty="0" err="1">
                <a:latin typeface="Arial"/>
                <a:ea typeface="Arial"/>
                <a:cs typeface="Arial"/>
                <a:sym typeface="Arial"/>
              </a:rPr>
              <a:t>este</a:t>
            </a:r>
            <a:r>
              <a:rPr lang="en-GB" sz="1100" u="none" dirty="0">
                <a:latin typeface="Arial"/>
                <a:ea typeface="Arial"/>
                <a:cs typeface="Arial"/>
                <a:sym typeface="Arial"/>
              </a:rPr>
              <a:t> un </a:t>
            </a:r>
            <a:r>
              <a:rPr lang="en-GB" sz="1100" u="none" dirty="0" err="1">
                <a:latin typeface="Arial"/>
                <a:ea typeface="Arial"/>
                <a:cs typeface="Arial"/>
                <a:sym typeface="Arial"/>
              </a:rPr>
              <a:t>proces</a:t>
            </a:r>
            <a:r>
              <a:rPr lang="en-GB" sz="1100" u="none" dirty="0">
                <a:latin typeface="Arial"/>
                <a:ea typeface="Arial"/>
                <a:cs typeface="Arial"/>
                <a:sym typeface="Arial"/>
              </a:rPr>
              <a:t> natural care ne </a:t>
            </a:r>
            <a:r>
              <a:rPr lang="en-GB" sz="1100" u="none" dirty="0" err="1">
                <a:latin typeface="Arial"/>
                <a:ea typeface="Arial"/>
                <a:cs typeface="Arial"/>
                <a:sym typeface="Arial"/>
              </a:rPr>
              <a:t>împiedică</a:t>
            </a:r>
            <a:r>
              <a:rPr lang="en-GB" sz="1100" u="none" dirty="0">
                <a:latin typeface="Arial"/>
                <a:ea typeface="Arial"/>
                <a:cs typeface="Arial"/>
                <a:sym typeface="Arial"/>
              </a:rPr>
              <a:t> </a:t>
            </a:r>
            <a:r>
              <a:rPr lang="en-GB" sz="1100" u="none" dirty="0" err="1">
                <a:latin typeface="Arial"/>
                <a:ea typeface="Arial"/>
                <a:cs typeface="Arial"/>
                <a:sym typeface="Arial"/>
              </a:rPr>
              <a:t>să</a:t>
            </a:r>
            <a:r>
              <a:rPr lang="en-GB" sz="1100" u="none" dirty="0">
                <a:latin typeface="Arial"/>
                <a:ea typeface="Arial"/>
                <a:cs typeface="Arial"/>
                <a:sym typeface="Arial"/>
              </a:rPr>
              <a:t> </a:t>
            </a:r>
            <a:r>
              <a:rPr lang="en-GB" sz="1100" u="none" dirty="0" err="1">
                <a:latin typeface="Arial"/>
                <a:ea typeface="Arial"/>
                <a:cs typeface="Arial"/>
                <a:sym typeface="Arial"/>
              </a:rPr>
              <a:t>înghețăm</a:t>
            </a:r>
            <a:r>
              <a:rPr lang="en-GB" sz="1100" u="none" dirty="0">
                <a:latin typeface="Arial"/>
                <a:ea typeface="Arial"/>
                <a:cs typeface="Arial"/>
                <a:sym typeface="Arial"/>
              </a:rPr>
              <a:t> </a:t>
            </a:r>
            <a:r>
              <a:rPr lang="en-GB" sz="1100" u="none" dirty="0" err="1">
                <a:latin typeface="Arial"/>
                <a:ea typeface="Arial"/>
                <a:cs typeface="Arial"/>
                <a:sym typeface="Arial"/>
              </a:rPr>
              <a:t>aici</a:t>
            </a:r>
            <a:r>
              <a:rPr lang="en-GB" sz="1100" u="none" dirty="0">
                <a:latin typeface="Arial"/>
                <a:ea typeface="Arial"/>
                <a:cs typeface="Arial"/>
                <a:sym typeface="Arial"/>
              </a:rPr>
              <a:t>, pe </a:t>
            </a:r>
            <a:r>
              <a:rPr lang="en-GB" sz="1100" u="none" dirty="0" err="1">
                <a:latin typeface="Arial"/>
                <a:ea typeface="Arial"/>
                <a:cs typeface="Arial"/>
                <a:sym typeface="Arial"/>
              </a:rPr>
              <a:t>planetă</a:t>
            </a:r>
            <a:r>
              <a:rPr lang="en-GB" sz="1100" u="none" dirty="0">
                <a:latin typeface="Arial"/>
                <a:ea typeface="Arial"/>
                <a:cs typeface="Arial"/>
                <a:sym typeface="Arial"/>
              </a:rPr>
              <a:t>. </a:t>
            </a:r>
            <a:r>
              <a:rPr lang="en-GB" sz="1100" u="none" dirty="0" err="1">
                <a:latin typeface="Arial"/>
                <a:ea typeface="Arial"/>
                <a:cs typeface="Arial"/>
                <a:sym typeface="Arial"/>
              </a:rPr>
              <a:t>Fără</a:t>
            </a:r>
            <a:r>
              <a:rPr lang="en-GB" sz="1100" u="none" dirty="0">
                <a:latin typeface="Arial"/>
                <a:ea typeface="Arial"/>
                <a:cs typeface="Arial"/>
                <a:sym typeface="Arial"/>
              </a:rPr>
              <a:t> </a:t>
            </a:r>
            <a:r>
              <a:rPr lang="en-GB" sz="1100" u="none" dirty="0" err="1">
                <a:latin typeface="Arial"/>
                <a:ea typeface="Arial"/>
                <a:cs typeface="Arial"/>
                <a:sym typeface="Arial"/>
              </a:rPr>
              <a:t>el</a:t>
            </a:r>
            <a:r>
              <a:rPr lang="en-GB" sz="1100" u="none" dirty="0">
                <a:latin typeface="Arial"/>
                <a:ea typeface="Arial"/>
                <a:cs typeface="Arial"/>
                <a:sym typeface="Arial"/>
              </a:rPr>
              <a:t>, </a:t>
            </a:r>
            <a:r>
              <a:rPr lang="en-GB" sz="1100" u="none" dirty="0" err="1">
                <a:latin typeface="Arial"/>
                <a:ea typeface="Arial"/>
                <a:cs typeface="Arial"/>
                <a:sym typeface="Arial"/>
              </a:rPr>
              <a:t>temperatura</a:t>
            </a:r>
            <a:r>
              <a:rPr lang="en-GB" sz="1100" u="none" dirty="0">
                <a:latin typeface="Arial"/>
                <a:ea typeface="Arial"/>
                <a:cs typeface="Arial"/>
                <a:sym typeface="Arial"/>
              </a:rPr>
              <a:t> la </a:t>
            </a:r>
            <a:r>
              <a:rPr lang="en-GB" sz="1100" u="none" dirty="0" err="1">
                <a:latin typeface="Arial"/>
                <a:ea typeface="Arial"/>
                <a:cs typeface="Arial"/>
                <a:sym typeface="Arial"/>
              </a:rPr>
              <a:t>suprafața</a:t>
            </a:r>
            <a:r>
              <a:rPr lang="en-GB" sz="1100" u="none" dirty="0">
                <a:latin typeface="Arial"/>
                <a:ea typeface="Arial"/>
                <a:cs typeface="Arial"/>
                <a:sym typeface="Arial"/>
              </a:rPr>
              <a:t> </a:t>
            </a:r>
            <a:r>
              <a:rPr lang="en-GB" sz="1100" u="none" dirty="0" err="1">
                <a:latin typeface="Arial"/>
                <a:ea typeface="Arial"/>
                <a:cs typeface="Arial"/>
                <a:sym typeface="Arial"/>
              </a:rPr>
              <a:t>Pământului</a:t>
            </a:r>
            <a:r>
              <a:rPr lang="en-GB" sz="1100" u="none" dirty="0">
                <a:latin typeface="Arial"/>
                <a:ea typeface="Arial"/>
                <a:cs typeface="Arial"/>
                <a:sym typeface="Arial"/>
              </a:rPr>
              <a:t> </a:t>
            </a:r>
            <a:r>
              <a:rPr lang="en-GB" sz="1100" u="none" dirty="0" err="1">
                <a:latin typeface="Arial"/>
                <a:ea typeface="Arial"/>
                <a:cs typeface="Arial"/>
                <a:sym typeface="Arial"/>
              </a:rPr>
              <a:t>ar</a:t>
            </a:r>
            <a:r>
              <a:rPr lang="en-GB" sz="1100" u="none" dirty="0">
                <a:latin typeface="Arial"/>
                <a:ea typeface="Arial"/>
                <a:cs typeface="Arial"/>
                <a:sym typeface="Arial"/>
              </a:rPr>
              <a:t> fi de -18Cº. </a:t>
            </a:r>
            <a:r>
              <a:rPr lang="en-GB" sz="1100" u="none" dirty="0" err="1">
                <a:latin typeface="Arial"/>
                <a:ea typeface="Arial"/>
                <a:cs typeface="Arial"/>
                <a:sym typeface="Arial"/>
              </a:rPr>
              <a:t>Acest</a:t>
            </a:r>
            <a:r>
              <a:rPr lang="en-GB" sz="1100" u="none" dirty="0">
                <a:latin typeface="Arial"/>
                <a:ea typeface="Arial"/>
                <a:cs typeface="Arial"/>
                <a:sym typeface="Arial"/>
              </a:rPr>
              <a:t> </a:t>
            </a:r>
            <a:r>
              <a:rPr lang="en-GB" sz="1100" u="none" dirty="0" err="1">
                <a:latin typeface="Arial"/>
                <a:ea typeface="Arial"/>
                <a:cs typeface="Arial"/>
                <a:sym typeface="Arial"/>
              </a:rPr>
              <a:t>efect</a:t>
            </a:r>
            <a:r>
              <a:rPr lang="en-GB" sz="1100" u="none" dirty="0">
                <a:latin typeface="Arial"/>
                <a:ea typeface="Arial"/>
                <a:cs typeface="Arial"/>
                <a:sym typeface="Arial"/>
              </a:rPr>
              <a:t> </a:t>
            </a:r>
            <a:r>
              <a:rPr lang="en-GB" sz="1100" u="none" dirty="0" err="1">
                <a:latin typeface="Arial"/>
                <a:ea typeface="Arial"/>
                <a:cs typeface="Arial"/>
                <a:sym typeface="Arial"/>
              </a:rPr>
              <a:t>seamănă</a:t>
            </a:r>
            <a:r>
              <a:rPr lang="en-GB" sz="1100" u="none" dirty="0">
                <a:latin typeface="Arial"/>
                <a:ea typeface="Arial"/>
                <a:cs typeface="Arial"/>
                <a:sym typeface="Arial"/>
              </a:rPr>
              <a:t> cu </a:t>
            </a:r>
            <a:r>
              <a:rPr lang="en-GB" sz="1100" u="none" dirty="0" err="1">
                <a:latin typeface="Arial"/>
                <a:ea typeface="Arial"/>
                <a:cs typeface="Arial"/>
                <a:sym typeface="Arial"/>
              </a:rPr>
              <a:t>funcționarea</a:t>
            </a:r>
            <a:r>
              <a:rPr lang="en-GB" sz="1100" u="none" dirty="0">
                <a:latin typeface="Arial"/>
                <a:ea typeface="Arial"/>
                <a:cs typeface="Arial"/>
                <a:sym typeface="Arial"/>
              </a:rPr>
              <a:t> </a:t>
            </a:r>
            <a:r>
              <a:rPr lang="en-GB" sz="1100" u="none" dirty="0" err="1">
                <a:latin typeface="Arial"/>
                <a:ea typeface="Arial"/>
                <a:cs typeface="Arial"/>
                <a:sym typeface="Arial"/>
              </a:rPr>
              <a:t>unei</a:t>
            </a:r>
            <a:r>
              <a:rPr lang="en-GB" sz="1100" u="none" dirty="0">
                <a:latin typeface="Arial"/>
                <a:ea typeface="Arial"/>
                <a:cs typeface="Arial"/>
                <a:sym typeface="Arial"/>
              </a:rPr>
              <a:t> sere, de </a:t>
            </a:r>
            <a:r>
              <a:rPr lang="en-GB" sz="1100" u="none" dirty="0" err="1">
                <a:latin typeface="Arial"/>
                <a:ea typeface="Arial"/>
                <a:cs typeface="Arial"/>
                <a:sym typeface="Arial"/>
              </a:rPr>
              <a:t>unde</a:t>
            </a:r>
            <a:r>
              <a:rPr lang="en-GB" sz="1100" u="none" dirty="0">
                <a:latin typeface="Arial"/>
                <a:ea typeface="Arial"/>
                <a:cs typeface="Arial"/>
                <a:sym typeface="Arial"/>
              </a:rPr>
              <a:t> </a:t>
            </a:r>
            <a:r>
              <a:rPr lang="en-GB" sz="1100" u="none" dirty="0" err="1">
                <a:latin typeface="Arial"/>
                <a:ea typeface="Arial"/>
                <a:cs typeface="Arial"/>
                <a:sym typeface="Arial"/>
              </a:rPr>
              <a:t>și</a:t>
            </a:r>
            <a:r>
              <a:rPr lang="en-GB" sz="1100" u="none" dirty="0">
                <a:latin typeface="Arial"/>
                <a:ea typeface="Arial"/>
                <a:cs typeface="Arial"/>
                <a:sym typeface="Arial"/>
              </a:rPr>
              <a:t> </a:t>
            </a:r>
            <a:r>
              <a:rPr lang="en-GB" sz="1100" u="none" dirty="0" err="1">
                <a:latin typeface="Arial"/>
                <a:ea typeface="Arial"/>
                <a:cs typeface="Arial"/>
                <a:sym typeface="Arial"/>
              </a:rPr>
              <a:t>numele</a:t>
            </a:r>
            <a:r>
              <a:rPr lang="en-GB" sz="1100" u="none" dirty="0">
                <a:latin typeface="Arial"/>
                <a:ea typeface="Arial"/>
                <a:cs typeface="Arial"/>
                <a:sym typeface="Arial"/>
              </a:rPr>
              <a:t>. </a:t>
            </a:r>
            <a:r>
              <a:rPr lang="en-GB" sz="1100" u="none" dirty="0" err="1">
                <a:latin typeface="Arial"/>
                <a:ea typeface="Arial"/>
                <a:cs typeface="Arial"/>
                <a:sym typeface="Arial"/>
              </a:rPr>
              <a:t>Radiația</a:t>
            </a:r>
            <a:r>
              <a:rPr lang="en-GB" sz="1100" u="none" dirty="0">
                <a:latin typeface="Arial"/>
                <a:ea typeface="Arial"/>
                <a:cs typeface="Arial"/>
                <a:sym typeface="Arial"/>
              </a:rPr>
              <a:t> </a:t>
            </a:r>
            <a:r>
              <a:rPr lang="en-GB" sz="1100" u="none" dirty="0" err="1">
                <a:latin typeface="Arial"/>
                <a:ea typeface="Arial"/>
                <a:cs typeface="Arial"/>
                <a:sym typeface="Arial"/>
              </a:rPr>
              <a:t>solară</a:t>
            </a:r>
            <a:r>
              <a:rPr lang="en-GB" sz="1100" u="none" dirty="0">
                <a:latin typeface="Arial"/>
                <a:ea typeface="Arial"/>
                <a:cs typeface="Arial"/>
                <a:sym typeface="Arial"/>
              </a:rPr>
              <a:t> </a:t>
            </a:r>
            <a:r>
              <a:rPr lang="en-GB" sz="1100" u="none" dirty="0" err="1">
                <a:latin typeface="Arial"/>
                <a:ea typeface="Arial"/>
                <a:cs typeface="Arial"/>
                <a:sym typeface="Arial"/>
              </a:rPr>
              <a:t>trece</a:t>
            </a:r>
            <a:r>
              <a:rPr lang="en-GB" sz="1100" u="none" dirty="0">
                <a:latin typeface="Arial"/>
                <a:ea typeface="Arial"/>
                <a:cs typeface="Arial"/>
                <a:sym typeface="Arial"/>
              </a:rPr>
              <a:t> </a:t>
            </a:r>
            <a:r>
              <a:rPr lang="en-GB" sz="1100" u="none" dirty="0" err="1">
                <a:latin typeface="Arial"/>
                <a:ea typeface="Arial"/>
                <a:cs typeface="Arial"/>
                <a:sym typeface="Arial"/>
              </a:rPr>
              <a:t>prin</a:t>
            </a:r>
            <a:r>
              <a:rPr lang="en-GB" sz="1100" u="none" dirty="0">
                <a:latin typeface="Arial"/>
                <a:ea typeface="Arial"/>
                <a:cs typeface="Arial"/>
                <a:sym typeface="Arial"/>
              </a:rPr>
              <a:t> </a:t>
            </a:r>
            <a:r>
              <a:rPr lang="en-GB" sz="1100" u="none" dirty="0" err="1">
                <a:latin typeface="Arial"/>
                <a:ea typeface="Arial"/>
                <a:cs typeface="Arial"/>
                <a:sym typeface="Arial"/>
              </a:rPr>
              <a:t>atmosferă</a:t>
            </a:r>
            <a:r>
              <a:rPr lang="en-GB" sz="1100" u="none" dirty="0">
                <a:latin typeface="Arial"/>
                <a:ea typeface="Arial"/>
                <a:cs typeface="Arial"/>
                <a:sym typeface="Arial"/>
              </a:rPr>
              <a:t> </a:t>
            </a:r>
            <a:r>
              <a:rPr lang="en-GB" sz="1100" u="none" dirty="0" err="1">
                <a:latin typeface="Arial"/>
                <a:ea typeface="Arial"/>
                <a:cs typeface="Arial"/>
                <a:sym typeface="Arial"/>
              </a:rPr>
              <a:t>și</a:t>
            </a:r>
            <a:r>
              <a:rPr lang="en-GB" sz="1100" u="none" dirty="0">
                <a:latin typeface="Arial"/>
                <a:ea typeface="Arial"/>
                <a:cs typeface="Arial"/>
                <a:sym typeface="Arial"/>
              </a:rPr>
              <a:t> </a:t>
            </a:r>
            <a:r>
              <a:rPr lang="en-GB" sz="1100" u="none" dirty="0" err="1">
                <a:latin typeface="Arial"/>
                <a:ea typeface="Arial"/>
                <a:cs typeface="Arial"/>
                <a:sym typeface="Arial"/>
              </a:rPr>
              <a:t>este</a:t>
            </a:r>
            <a:r>
              <a:rPr lang="en-GB" sz="1100" u="none" dirty="0">
                <a:latin typeface="Arial"/>
                <a:ea typeface="Arial"/>
                <a:cs typeface="Arial"/>
                <a:sym typeface="Arial"/>
              </a:rPr>
              <a:t> </a:t>
            </a:r>
            <a:r>
              <a:rPr lang="en-GB" sz="1100" u="none" dirty="0" err="1">
                <a:latin typeface="Arial"/>
                <a:ea typeface="Arial"/>
                <a:cs typeface="Arial"/>
                <a:sym typeface="Arial"/>
              </a:rPr>
              <a:t>absorbită</a:t>
            </a:r>
            <a:r>
              <a:rPr lang="en-GB" sz="1100" u="none" dirty="0">
                <a:latin typeface="Arial"/>
                <a:ea typeface="Arial"/>
                <a:cs typeface="Arial"/>
                <a:sym typeface="Arial"/>
              </a:rPr>
              <a:t> de </a:t>
            </a:r>
            <a:r>
              <a:rPr lang="en-GB" sz="1100" u="none" dirty="0" err="1">
                <a:latin typeface="Arial"/>
                <a:ea typeface="Arial"/>
                <a:cs typeface="Arial"/>
                <a:sym typeface="Arial"/>
              </a:rPr>
              <a:t>suprafața</a:t>
            </a:r>
            <a:r>
              <a:rPr lang="en-GB" sz="1100" u="none" dirty="0">
                <a:latin typeface="Arial"/>
                <a:ea typeface="Arial"/>
                <a:cs typeface="Arial"/>
                <a:sym typeface="Arial"/>
              </a:rPr>
              <a:t> </a:t>
            </a:r>
            <a:r>
              <a:rPr lang="en-GB" sz="1100" u="none" dirty="0" err="1">
                <a:latin typeface="Arial"/>
                <a:ea typeface="Arial"/>
                <a:cs typeface="Arial"/>
                <a:sym typeface="Arial"/>
              </a:rPr>
              <a:t>Pământului</a:t>
            </a:r>
            <a:r>
              <a:rPr lang="en-GB" sz="1100" u="none" dirty="0">
                <a:latin typeface="Arial"/>
                <a:ea typeface="Arial"/>
                <a:cs typeface="Arial"/>
                <a:sym typeface="Arial"/>
              </a:rPr>
              <a:t>, care </a:t>
            </a:r>
            <a:r>
              <a:rPr lang="en-GB" sz="1100" u="none" dirty="0" err="1">
                <a:latin typeface="Arial"/>
                <a:ea typeface="Arial"/>
                <a:cs typeface="Arial"/>
                <a:sym typeface="Arial"/>
              </a:rPr>
              <a:t>reemite</a:t>
            </a:r>
            <a:r>
              <a:rPr lang="en-GB" sz="1100" u="none" dirty="0">
                <a:latin typeface="Arial"/>
                <a:ea typeface="Arial"/>
                <a:cs typeface="Arial"/>
                <a:sym typeface="Arial"/>
              </a:rPr>
              <a:t> </a:t>
            </a:r>
            <a:r>
              <a:rPr lang="en-GB" sz="1100" u="none" dirty="0" err="1">
                <a:latin typeface="Arial"/>
                <a:ea typeface="Arial"/>
                <a:cs typeface="Arial"/>
                <a:sym typeface="Arial"/>
              </a:rPr>
              <a:t>radiația</a:t>
            </a:r>
            <a:r>
              <a:rPr lang="en-GB" sz="1100" u="none" dirty="0">
                <a:latin typeface="Arial"/>
                <a:ea typeface="Arial"/>
                <a:cs typeface="Arial"/>
                <a:sym typeface="Arial"/>
              </a:rPr>
              <a:t> la o </a:t>
            </a:r>
            <a:r>
              <a:rPr lang="en-GB" sz="1100" u="none" dirty="0" err="1">
                <a:latin typeface="Arial"/>
                <a:ea typeface="Arial"/>
                <a:cs typeface="Arial"/>
                <a:sym typeface="Arial"/>
              </a:rPr>
              <a:t>lungime</a:t>
            </a:r>
            <a:r>
              <a:rPr lang="en-GB" sz="1100" u="none" dirty="0">
                <a:latin typeface="Arial"/>
                <a:ea typeface="Arial"/>
                <a:cs typeface="Arial"/>
                <a:sym typeface="Arial"/>
              </a:rPr>
              <a:t> de </a:t>
            </a:r>
            <a:r>
              <a:rPr lang="en-GB" sz="1100" u="none" dirty="0" err="1">
                <a:latin typeface="Arial"/>
                <a:ea typeface="Arial"/>
                <a:cs typeface="Arial"/>
                <a:sym typeface="Arial"/>
              </a:rPr>
              <a:t>undă</a:t>
            </a:r>
            <a:r>
              <a:rPr lang="en-GB" sz="1100" u="none" dirty="0">
                <a:latin typeface="Arial"/>
                <a:ea typeface="Arial"/>
                <a:cs typeface="Arial"/>
                <a:sym typeface="Arial"/>
              </a:rPr>
              <a:t> </a:t>
            </a:r>
            <a:r>
              <a:rPr lang="en-GB" sz="1100" u="none" dirty="0" err="1">
                <a:latin typeface="Arial"/>
                <a:ea typeface="Arial"/>
                <a:cs typeface="Arial"/>
                <a:sym typeface="Arial"/>
              </a:rPr>
              <a:t>mai</a:t>
            </a:r>
            <a:r>
              <a:rPr lang="en-GB" sz="1100" u="none" dirty="0">
                <a:latin typeface="Arial"/>
                <a:ea typeface="Arial"/>
                <a:cs typeface="Arial"/>
                <a:sym typeface="Arial"/>
              </a:rPr>
              <a:t> </a:t>
            </a:r>
            <a:r>
              <a:rPr lang="en-GB" sz="1100" u="none" dirty="0" err="1">
                <a:latin typeface="Arial"/>
                <a:ea typeface="Arial"/>
                <a:cs typeface="Arial"/>
                <a:sym typeface="Arial"/>
              </a:rPr>
              <a:t>mică</a:t>
            </a:r>
            <a:r>
              <a:rPr lang="en-GB" sz="1100" u="none" dirty="0">
                <a:latin typeface="Arial"/>
                <a:ea typeface="Arial"/>
                <a:cs typeface="Arial"/>
                <a:sym typeface="Arial"/>
              </a:rPr>
              <a:t>, sub </a:t>
            </a:r>
            <a:r>
              <a:rPr lang="en-GB" sz="1100" u="none" dirty="0" err="1">
                <a:latin typeface="Arial"/>
                <a:ea typeface="Arial"/>
                <a:cs typeface="Arial"/>
                <a:sym typeface="Arial"/>
              </a:rPr>
              <a:t>formă</a:t>
            </a:r>
            <a:r>
              <a:rPr lang="en-GB" sz="1100" u="none" dirty="0">
                <a:latin typeface="Arial"/>
                <a:ea typeface="Arial"/>
                <a:cs typeface="Arial"/>
                <a:sym typeface="Arial"/>
              </a:rPr>
              <a:t> de </a:t>
            </a:r>
            <a:r>
              <a:rPr lang="en-GB" sz="1100" u="none" dirty="0" err="1">
                <a:latin typeface="Arial"/>
                <a:ea typeface="Arial"/>
                <a:cs typeface="Arial"/>
                <a:sym typeface="Arial"/>
              </a:rPr>
              <a:t>radiație</a:t>
            </a:r>
            <a:r>
              <a:rPr lang="en-GB" sz="1100" u="none" dirty="0">
                <a:latin typeface="Arial"/>
                <a:ea typeface="Arial"/>
                <a:cs typeface="Arial"/>
                <a:sym typeface="Arial"/>
              </a:rPr>
              <a:t> </a:t>
            </a:r>
            <a:r>
              <a:rPr lang="en-GB" sz="1100" u="none" dirty="0" err="1">
                <a:latin typeface="Arial"/>
                <a:ea typeface="Arial"/>
                <a:cs typeface="Arial"/>
                <a:sym typeface="Arial"/>
              </a:rPr>
              <a:t>infraroșie</a:t>
            </a:r>
            <a:r>
              <a:rPr lang="en-GB" sz="1100" u="none" dirty="0">
                <a:latin typeface="Arial"/>
                <a:ea typeface="Arial"/>
                <a:cs typeface="Arial"/>
                <a:sym typeface="Arial"/>
              </a:rPr>
              <a:t> (IR). </a:t>
            </a:r>
            <a:r>
              <a:rPr lang="en-GB" sz="1100" u="none" dirty="0" err="1">
                <a:latin typeface="Arial"/>
                <a:ea typeface="Arial"/>
                <a:cs typeface="Arial"/>
                <a:sym typeface="Arial"/>
              </a:rPr>
              <a:t>Această</a:t>
            </a:r>
            <a:r>
              <a:rPr lang="en-GB" sz="1100" u="none" dirty="0">
                <a:latin typeface="Arial"/>
                <a:ea typeface="Arial"/>
                <a:cs typeface="Arial"/>
                <a:sym typeface="Arial"/>
              </a:rPr>
              <a:t> </a:t>
            </a:r>
            <a:r>
              <a:rPr lang="en-GB" sz="1100" u="none" dirty="0" err="1">
                <a:latin typeface="Arial"/>
                <a:ea typeface="Arial"/>
                <a:cs typeface="Arial"/>
                <a:sym typeface="Arial"/>
              </a:rPr>
              <a:t>radiație</a:t>
            </a:r>
            <a:r>
              <a:rPr lang="en-GB" sz="1100" u="none" dirty="0">
                <a:latin typeface="Arial"/>
                <a:ea typeface="Arial"/>
                <a:cs typeface="Arial"/>
                <a:sym typeface="Arial"/>
              </a:rPr>
              <a:t> IR </a:t>
            </a:r>
            <a:r>
              <a:rPr lang="en-GB" sz="1100" u="none" dirty="0" err="1">
                <a:latin typeface="Arial"/>
                <a:ea typeface="Arial"/>
                <a:cs typeface="Arial"/>
                <a:sym typeface="Arial"/>
              </a:rPr>
              <a:t>este</a:t>
            </a:r>
            <a:r>
              <a:rPr lang="en-GB" sz="1100" u="none" dirty="0">
                <a:latin typeface="Arial"/>
                <a:ea typeface="Arial"/>
                <a:cs typeface="Arial"/>
                <a:sym typeface="Arial"/>
              </a:rPr>
              <a:t> o </a:t>
            </a:r>
            <a:r>
              <a:rPr lang="en-GB" sz="1100" u="none" dirty="0" err="1">
                <a:latin typeface="Arial"/>
                <a:ea typeface="Arial"/>
                <a:cs typeface="Arial"/>
                <a:sym typeface="Arial"/>
              </a:rPr>
              <a:t>radiație</a:t>
            </a:r>
            <a:r>
              <a:rPr lang="en-GB" sz="1100" u="none" dirty="0">
                <a:latin typeface="Arial"/>
                <a:ea typeface="Arial"/>
                <a:cs typeface="Arial"/>
                <a:sym typeface="Arial"/>
              </a:rPr>
              <a:t> </a:t>
            </a:r>
            <a:r>
              <a:rPr lang="en-GB" sz="1100" u="none" dirty="0" err="1">
                <a:latin typeface="Arial"/>
                <a:ea typeface="Arial"/>
                <a:cs typeface="Arial"/>
                <a:sym typeface="Arial"/>
              </a:rPr>
              <a:t>termică</a:t>
            </a:r>
            <a:r>
              <a:rPr lang="en-GB" sz="1100" u="none" dirty="0">
                <a:latin typeface="Arial"/>
                <a:ea typeface="Arial"/>
                <a:cs typeface="Arial"/>
                <a:sym typeface="Arial"/>
              </a:rPr>
              <a:t>, </a:t>
            </a:r>
            <a:r>
              <a:rPr lang="en-GB" sz="1100" u="none" dirty="0" err="1">
                <a:latin typeface="Arial"/>
                <a:ea typeface="Arial"/>
                <a:cs typeface="Arial"/>
                <a:sym typeface="Arial"/>
              </a:rPr>
              <a:t>adică</a:t>
            </a:r>
            <a:r>
              <a:rPr lang="en-GB" sz="1100" u="none" dirty="0">
                <a:latin typeface="Arial"/>
                <a:ea typeface="Arial"/>
                <a:cs typeface="Arial"/>
                <a:sym typeface="Arial"/>
              </a:rPr>
              <a:t> </a:t>
            </a:r>
            <a:r>
              <a:rPr lang="en-GB" sz="1100" u="none" dirty="0" err="1">
                <a:latin typeface="Arial"/>
                <a:ea typeface="Arial"/>
                <a:cs typeface="Arial"/>
                <a:sym typeface="Arial"/>
              </a:rPr>
              <a:t>determină</a:t>
            </a:r>
            <a:r>
              <a:rPr lang="en-GB" sz="1100" u="none" dirty="0">
                <a:latin typeface="Arial"/>
                <a:ea typeface="Arial"/>
                <a:cs typeface="Arial"/>
                <a:sym typeface="Arial"/>
              </a:rPr>
              <a:t> o </a:t>
            </a:r>
            <a:r>
              <a:rPr lang="en-GB" sz="1100" u="none" dirty="0" err="1">
                <a:latin typeface="Arial"/>
                <a:ea typeface="Arial"/>
                <a:cs typeface="Arial"/>
                <a:sym typeface="Arial"/>
              </a:rPr>
              <a:t>creștere</a:t>
            </a:r>
            <a:r>
              <a:rPr lang="en-GB" sz="1100" u="none" dirty="0">
                <a:latin typeface="Arial"/>
                <a:ea typeface="Arial"/>
                <a:cs typeface="Arial"/>
                <a:sym typeface="Arial"/>
              </a:rPr>
              <a:t> a </a:t>
            </a:r>
            <a:r>
              <a:rPr lang="en-GB" sz="1100" u="none" dirty="0" err="1">
                <a:latin typeface="Arial"/>
                <a:ea typeface="Arial"/>
                <a:cs typeface="Arial"/>
                <a:sym typeface="Arial"/>
              </a:rPr>
              <a:t>temperaturii</a:t>
            </a:r>
            <a:r>
              <a:rPr lang="en-GB" sz="1100" u="none" dirty="0">
                <a:latin typeface="Arial"/>
                <a:ea typeface="Arial"/>
                <a:cs typeface="Arial"/>
                <a:sym typeface="Arial"/>
              </a:rPr>
              <a:t>. </a:t>
            </a:r>
            <a:r>
              <a:rPr lang="en-GB" sz="1100" u="none" dirty="0" err="1">
                <a:latin typeface="Arial"/>
                <a:ea typeface="Arial"/>
                <a:cs typeface="Arial"/>
                <a:sym typeface="Arial"/>
              </a:rPr>
              <a:t>Această</a:t>
            </a:r>
            <a:r>
              <a:rPr lang="en-GB" sz="1100" u="none" dirty="0">
                <a:latin typeface="Arial"/>
                <a:ea typeface="Arial"/>
                <a:cs typeface="Arial"/>
                <a:sym typeface="Arial"/>
              </a:rPr>
              <a:t> </a:t>
            </a:r>
            <a:r>
              <a:rPr lang="en-GB" sz="1100" u="none" dirty="0" err="1">
                <a:latin typeface="Arial"/>
                <a:ea typeface="Arial"/>
                <a:cs typeface="Arial"/>
                <a:sym typeface="Arial"/>
              </a:rPr>
              <a:t>radiație</a:t>
            </a:r>
            <a:r>
              <a:rPr lang="en-GB" sz="1100" u="none" dirty="0">
                <a:latin typeface="Arial"/>
                <a:ea typeface="Arial"/>
                <a:cs typeface="Arial"/>
                <a:sym typeface="Arial"/>
              </a:rPr>
              <a:t> </a:t>
            </a:r>
            <a:r>
              <a:rPr lang="en-GB" sz="1100" u="none" dirty="0" err="1">
                <a:latin typeface="Arial"/>
                <a:ea typeface="Arial"/>
                <a:cs typeface="Arial"/>
                <a:sym typeface="Arial"/>
              </a:rPr>
              <a:t>este</a:t>
            </a:r>
            <a:r>
              <a:rPr lang="en-GB" sz="1100" u="none" dirty="0">
                <a:latin typeface="Arial"/>
                <a:ea typeface="Arial"/>
                <a:cs typeface="Arial"/>
                <a:sym typeface="Arial"/>
              </a:rPr>
              <a:t> </a:t>
            </a:r>
            <a:r>
              <a:rPr lang="en-GB" sz="1100" u="none" dirty="0" err="1">
                <a:latin typeface="Arial"/>
                <a:ea typeface="Arial"/>
                <a:cs typeface="Arial"/>
                <a:sym typeface="Arial"/>
              </a:rPr>
              <a:t>emisă</a:t>
            </a:r>
            <a:r>
              <a:rPr lang="en-GB" sz="1100" u="none" dirty="0">
                <a:latin typeface="Arial"/>
                <a:ea typeface="Arial"/>
                <a:cs typeface="Arial"/>
                <a:sym typeface="Arial"/>
              </a:rPr>
              <a:t> de </a:t>
            </a:r>
            <a:r>
              <a:rPr lang="en-GB" sz="1100" u="none" dirty="0" err="1">
                <a:latin typeface="Arial"/>
                <a:ea typeface="Arial"/>
                <a:cs typeface="Arial"/>
                <a:sym typeface="Arial"/>
              </a:rPr>
              <a:t>suprafața</a:t>
            </a:r>
            <a:r>
              <a:rPr lang="en-GB" sz="1100" u="none" dirty="0">
                <a:latin typeface="Arial"/>
                <a:ea typeface="Arial"/>
                <a:cs typeface="Arial"/>
                <a:sym typeface="Arial"/>
              </a:rPr>
              <a:t> </a:t>
            </a:r>
            <a:r>
              <a:rPr lang="en-GB" sz="1100" u="none" dirty="0" err="1">
                <a:latin typeface="Arial"/>
                <a:ea typeface="Arial"/>
                <a:cs typeface="Arial"/>
                <a:sym typeface="Arial"/>
              </a:rPr>
              <a:t>Pământului</a:t>
            </a:r>
            <a:r>
              <a:rPr lang="en-GB" sz="1100" u="none" dirty="0">
                <a:latin typeface="Arial"/>
                <a:ea typeface="Arial"/>
                <a:cs typeface="Arial"/>
                <a:sym typeface="Arial"/>
              </a:rPr>
              <a:t> </a:t>
            </a:r>
            <a:r>
              <a:rPr lang="en-GB" sz="1100" u="none" dirty="0" err="1">
                <a:latin typeface="Arial"/>
                <a:ea typeface="Arial"/>
                <a:cs typeface="Arial"/>
                <a:sym typeface="Arial"/>
              </a:rPr>
              <a:t>în</a:t>
            </a:r>
            <a:r>
              <a:rPr lang="en-GB" sz="1100" u="none" dirty="0">
                <a:latin typeface="Arial"/>
                <a:ea typeface="Arial"/>
                <a:cs typeface="Arial"/>
                <a:sym typeface="Arial"/>
              </a:rPr>
              <a:t> </a:t>
            </a:r>
            <a:r>
              <a:rPr lang="en-GB" sz="1100" u="none" dirty="0" err="1">
                <a:latin typeface="Arial"/>
                <a:ea typeface="Arial"/>
                <a:cs typeface="Arial"/>
                <a:sym typeface="Arial"/>
              </a:rPr>
              <a:t>spațiu</a:t>
            </a:r>
            <a:r>
              <a:rPr lang="en-GB" sz="1100" u="none" dirty="0">
                <a:latin typeface="Arial"/>
                <a:ea typeface="Arial"/>
                <a:cs typeface="Arial"/>
                <a:sym typeface="Arial"/>
              </a:rPr>
              <a:t>, </a:t>
            </a:r>
            <a:r>
              <a:rPr lang="en-GB" sz="1100" u="none" dirty="0" err="1">
                <a:latin typeface="Arial"/>
                <a:ea typeface="Arial"/>
                <a:cs typeface="Arial"/>
                <a:sym typeface="Arial"/>
              </a:rPr>
              <a:t>dar</a:t>
            </a:r>
            <a:r>
              <a:rPr lang="en-GB" sz="1100" u="none" dirty="0">
                <a:latin typeface="Arial"/>
                <a:ea typeface="Arial"/>
                <a:cs typeface="Arial"/>
                <a:sym typeface="Arial"/>
              </a:rPr>
              <a:t> </a:t>
            </a:r>
            <a:r>
              <a:rPr lang="en-GB" sz="1100" u="none" dirty="0" err="1">
                <a:latin typeface="Arial"/>
                <a:ea typeface="Arial"/>
                <a:cs typeface="Arial"/>
                <a:sym typeface="Arial"/>
              </a:rPr>
              <a:t>este</a:t>
            </a:r>
            <a:r>
              <a:rPr lang="en-GB" sz="1100" u="none" dirty="0">
                <a:latin typeface="Arial"/>
                <a:ea typeface="Arial"/>
                <a:cs typeface="Arial"/>
                <a:sym typeface="Arial"/>
              </a:rPr>
              <a:t> </a:t>
            </a:r>
            <a:r>
              <a:rPr lang="en-GB" sz="1100" u="none" dirty="0" err="1">
                <a:latin typeface="Arial"/>
                <a:ea typeface="Arial"/>
                <a:cs typeface="Arial"/>
                <a:sym typeface="Arial"/>
              </a:rPr>
              <a:t>captată</a:t>
            </a:r>
            <a:r>
              <a:rPr lang="en-GB" sz="1100" u="none" dirty="0">
                <a:latin typeface="Arial"/>
                <a:ea typeface="Arial"/>
                <a:cs typeface="Arial"/>
                <a:sym typeface="Arial"/>
              </a:rPr>
              <a:t> de </a:t>
            </a:r>
            <a:r>
              <a:rPr lang="en-GB" sz="1100" u="none" dirty="0" err="1">
                <a:latin typeface="Arial"/>
                <a:ea typeface="Arial"/>
                <a:cs typeface="Arial"/>
                <a:sym typeface="Arial"/>
              </a:rPr>
              <a:t>anumite</a:t>
            </a:r>
            <a:r>
              <a:rPr lang="en-GB" sz="1100" u="none" dirty="0">
                <a:latin typeface="Arial"/>
                <a:ea typeface="Arial"/>
                <a:cs typeface="Arial"/>
                <a:sym typeface="Arial"/>
              </a:rPr>
              <a:t> gaze </a:t>
            </a:r>
            <a:r>
              <a:rPr lang="en-GB" sz="1100" u="none" dirty="0" err="1">
                <a:latin typeface="Arial"/>
                <a:ea typeface="Arial"/>
                <a:cs typeface="Arial"/>
                <a:sym typeface="Arial"/>
              </a:rPr>
              <a:t>prezente</a:t>
            </a:r>
            <a:r>
              <a:rPr lang="en-GB" sz="1100" u="none" dirty="0">
                <a:latin typeface="Arial"/>
                <a:ea typeface="Arial"/>
                <a:cs typeface="Arial"/>
                <a:sym typeface="Arial"/>
              </a:rPr>
              <a:t> </a:t>
            </a:r>
            <a:r>
              <a:rPr lang="en-GB" sz="1100" u="none" dirty="0" err="1">
                <a:latin typeface="Arial"/>
                <a:ea typeface="Arial"/>
                <a:cs typeface="Arial"/>
                <a:sym typeface="Arial"/>
              </a:rPr>
              <a:t>în</a:t>
            </a:r>
            <a:r>
              <a:rPr lang="en-GB" sz="1100" u="none" dirty="0">
                <a:latin typeface="Arial"/>
                <a:ea typeface="Arial"/>
                <a:cs typeface="Arial"/>
                <a:sym typeface="Arial"/>
              </a:rPr>
              <a:t> </a:t>
            </a:r>
            <a:r>
              <a:rPr lang="en-GB" sz="1100" u="none" dirty="0" err="1">
                <a:latin typeface="Arial"/>
                <a:ea typeface="Arial"/>
                <a:cs typeface="Arial"/>
                <a:sym typeface="Arial"/>
              </a:rPr>
              <a:t>atmosferă</a:t>
            </a:r>
            <a:r>
              <a:rPr lang="en-GB" sz="1100" u="none" dirty="0">
                <a:latin typeface="Arial"/>
                <a:ea typeface="Arial"/>
                <a:cs typeface="Arial"/>
                <a:sym typeface="Arial"/>
              </a:rPr>
              <a:t>, care au </a:t>
            </a:r>
            <a:r>
              <a:rPr lang="en-GB" sz="1100" u="none" dirty="0" err="1">
                <a:latin typeface="Arial"/>
                <a:ea typeface="Arial"/>
                <a:cs typeface="Arial"/>
                <a:sym typeface="Arial"/>
              </a:rPr>
              <a:t>capacitatea</a:t>
            </a:r>
            <a:r>
              <a:rPr lang="en-GB" sz="1100" u="none" dirty="0">
                <a:latin typeface="Arial"/>
                <a:ea typeface="Arial"/>
                <a:cs typeface="Arial"/>
                <a:sym typeface="Arial"/>
              </a:rPr>
              <a:t> de a o </a:t>
            </a:r>
            <a:r>
              <a:rPr lang="en-GB" sz="1100" u="none" dirty="0" err="1">
                <a:latin typeface="Arial"/>
                <a:ea typeface="Arial"/>
                <a:cs typeface="Arial"/>
                <a:sym typeface="Arial"/>
              </a:rPr>
              <a:t>absorbi</a:t>
            </a:r>
            <a:r>
              <a:rPr lang="en-GB" sz="1100" u="none" dirty="0">
                <a:latin typeface="Arial"/>
                <a:ea typeface="Arial"/>
                <a:cs typeface="Arial"/>
                <a:sym typeface="Arial"/>
              </a:rPr>
              <a:t> </a:t>
            </a:r>
            <a:r>
              <a:rPr lang="en-GB" sz="1100" u="none" dirty="0" err="1">
                <a:latin typeface="Arial"/>
                <a:ea typeface="Arial"/>
                <a:cs typeface="Arial"/>
                <a:sym typeface="Arial"/>
              </a:rPr>
              <a:t>și</a:t>
            </a:r>
            <a:r>
              <a:rPr lang="en-GB" sz="1100" u="none" dirty="0">
                <a:latin typeface="Arial"/>
                <a:ea typeface="Arial"/>
                <a:cs typeface="Arial"/>
                <a:sym typeface="Arial"/>
              </a:rPr>
              <a:t> de a o </a:t>
            </a:r>
            <a:r>
              <a:rPr lang="en-GB" sz="1100" u="none" dirty="0" err="1">
                <a:latin typeface="Arial"/>
                <a:ea typeface="Arial"/>
                <a:cs typeface="Arial"/>
                <a:sym typeface="Arial"/>
              </a:rPr>
              <a:t>reemite</a:t>
            </a:r>
            <a:r>
              <a:rPr lang="en-GB" sz="1100" u="none" dirty="0">
                <a:latin typeface="Arial"/>
                <a:ea typeface="Arial"/>
                <a:cs typeface="Arial"/>
                <a:sym typeface="Arial"/>
              </a:rPr>
              <a:t> </a:t>
            </a:r>
            <a:r>
              <a:rPr lang="en-GB" sz="1100" u="none" dirty="0" err="1">
                <a:latin typeface="Arial"/>
                <a:ea typeface="Arial"/>
                <a:cs typeface="Arial"/>
                <a:sym typeface="Arial"/>
              </a:rPr>
              <a:t>în</a:t>
            </a:r>
            <a:r>
              <a:rPr lang="en-GB" sz="1100" u="none" dirty="0">
                <a:latin typeface="Arial"/>
                <a:ea typeface="Arial"/>
                <a:cs typeface="Arial"/>
                <a:sym typeface="Arial"/>
              </a:rPr>
              <a:t> </a:t>
            </a:r>
            <a:r>
              <a:rPr lang="en-GB" sz="1100" u="none" dirty="0" err="1">
                <a:latin typeface="Arial"/>
                <a:ea typeface="Arial"/>
                <a:cs typeface="Arial"/>
                <a:sym typeface="Arial"/>
              </a:rPr>
              <a:t>toate</a:t>
            </a:r>
            <a:r>
              <a:rPr lang="en-GB" sz="1100" u="none" dirty="0">
                <a:latin typeface="Arial"/>
                <a:ea typeface="Arial"/>
                <a:cs typeface="Arial"/>
                <a:sym typeface="Arial"/>
              </a:rPr>
              <a:t> </a:t>
            </a:r>
            <a:r>
              <a:rPr lang="en-GB" sz="1100" u="none" dirty="0" err="1">
                <a:latin typeface="Arial"/>
                <a:ea typeface="Arial"/>
                <a:cs typeface="Arial"/>
                <a:sym typeface="Arial"/>
              </a:rPr>
              <a:t>direcțiile</a:t>
            </a:r>
            <a:r>
              <a:rPr lang="en-GB" sz="1100" u="none" dirty="0">
                <a:latin typeface="Arial"/>
                <a:ea typeface="Arial"/>
                <a:cs typeface="Arial"/>
                <a:sym typeface="Arial"/>
              </a:rPr>
              <a:t>, </a:t>
            </a:r>
            <a:r>
              <a:rPr lang="en-GB" sz="1100" u="none" dirty="0" err="1">
                <a:latin typeface="Arial"/>
                <a:ea typeface="Arial"/>
                <a:cs typeface="Arial"/>
                <a:sym typeface="Arial"/>
              </a:rPr>
              <a:t>inclusiv</a:t>
            </a:r>
            <a:r>
              <a:rPr lang="en-GB" sz="1100" u="none" dirty="0">
                <a:latin typeface="Arial"/>
                <a:ea typeface="Arial"/>
                <a:cs typeface="Arial"/>
                <a:sym typeface="Arial"/>
              </a:rPr>
              <a:t> </a:t>
            </a:r>
            <a:r>
              <a:rPr lang="en-GB" sz="1100" u="none" dirty="0" err="1">
                <a:latin typeface="Arial"/>
                <a:ea typeface="Arial"/>
                <a:cs typeface="Arial"/>
                <a:sym typeface="Arial"/>
              </a:rPr>
              <a:t>înapoi</a:t>
            </a:r>
            <a:r>
              <a:rPr lang="en-GB" sz="1100" u="none" dirty="0">
                <a:latin typeface="Arial"/>
                <a:ea typeface="Arial"/>
                <a:cs typeface="Arial"/>
                <a:sym typeface="Arial"/>
              </a:rPr>
              <a:t> pe </a:t>
            </a:r>
            <a:r>
              <a:rPr lang="en-GB" sz="1100" u="none" dirty="0" err="1">
                <a:latin typeface="Arial"/>
                <a:ea typeface="Arial"/>
                <a:cs typeface="Arial"/>
                <a:sym typeface="Arial"/>
              </a:rPr>
              <a:t>Pământ</a:t>
            </a:r>
            <a:r>
              <a:rPr lang="en-GB" sz="1100" u="none" dirty="0">
                <a:latin typeface="Arial"/>
                <a:ea typeface="Arial"/>
                <a:cs typeface="Arial"/>
                <a:sym typeface="Arial"/>
              </a:rPr>
              <a:t>. </a:t>
            </a:r>
            <a:r>
              <a:rPr lang="en-GB" sz="1100" u="none" dirty="0" err="1">
                <a:latin typeface="Arial"/>
                <a:ea typeface="Arial"/>
                <a:cs typeface="Arial"/>
                <a:sym typeface="Arial"/>
              </a:rPr>
              <a:t>Astfel</a:t>
            </a:r>
            <a:r>
              <a:rPr lang="en-GB" sz="1100" u="none" dirty="0">
                <a:latin typeface="Arial"/>
                <a:ea typeface="Arial"/>
                <a:cs typeface="Arial"/>
                <a:sym typeface="Arial"/>
              </a:rPr>
              <a:t>, se </a:t>
            </a:r>
            <a:r>
              <a:rPr lang="en-GB" sz="1100" u="none" dirty="0" err="1">
                <a:latin typeface="Arial"/>
                <a:ea typeface="Arial"/>
                <a:cs typeface="Arial"/>
                <a:sym typeface="Arial"/>
              </a:rPr>
              <a:t>formează</a:t>
            </a:r>
            <a:r>
              <a:rPr lang="en-GB" sz="1100" u="none" dirty="0">
                <a:latin typeface="Arial"/>
                <a:ea typeface="Arial"/>
                <a:cs typeface="Arial"/>
                <a:sym typeface="Arial"/>
              </a:rPr>
              <a:t> un </a:t>
            </a:r>
            <a:r>
              <a:rPr lang="en-GB" sz="1100" u="none" dirty="0" err="1">
                <a:latin typeface="Arial"/>
                <a:ea typeface="Arial"/>
                <a:cs typeface="Arial"/>
                <a:sym typeface="Arial"/>
              </a:rPr>
              <a:t>strat</a:t>
            </a:r>
            <a:r>
              <a:rPr lang="en-GB" sz="1100" u="none" dirty="0">
                <a:latin typeface="Arial"/>
                <a:ea typeface="Arial"/>
                <a:cs typeface="Arial"/>
                <a:sym typeface="Arial"/>
              </a:rPr>
              <a:t> cu </a:t>
            </a:r>
            <a:r>
              <a:rPr lang="en-GB" sz="1100" u="none" dirty="0" err="1">
                <a:latin typeface="Arial"/>
                <a:ea typeface="Arial"/>
                <a:cs typeface="Arial"/>
                <a:sym typeface="Arial"/>
              </a:rPr>
              <a:t>radiație</a:t>
            </a:r>
            <a:r>
              <a:rPr lang="en-GB" sz="1100" u="none" dirty="0">
                <a:latin typeface="Arial"/>
                <a:ea typeface="Arial"/>
                <a:cs typeface="Arial"/>
                <a:sym typeface="Arial"/>
              </a:rPr>
              <a:t> </a:t>
            </a:r>
            <a:r>
              <a:rPr lang="en-GB" sz="1100" u="none" dirty="0" err="1">
                <a:latin typeface="Arial"/>
                <a:ea typeface="Arial"/>
                <a:cs typeface="Arial"/>
                <a:sym typeface="Arial"/>
              </a:rPr>
              <a:t>termică</a:t>
            </a:r>
            <a:r>
              <a:rPr lang="en-GB" sz="1100" u="none" dirty="0">
                <a:latin typeface="Arial"/>
                <a:ea typeface="Arial"/>
                <a:cs typeface="Arial"/>
                <a:sym typeface="Arial"/>
              </a:rPr>
              <a:t> </a:t>
            </a:r>
            <a:r>
              <a:rPr lang="en-GB" sz="1100" u="none" dirty="0" err="1">
                <a:latin typeface="Arial"/>
                <a:ea typeface="Arial"/>
                <a:cs typeface="Arial"/>
                <a:sym typeface="Arial"/>
              </a:rPr>
              <a:t>constantă</a:t>
            </a:r>
            <a:r>
              <a:rPr lang="en-GB" sz="1100" u="none" dirty="0">
                <a:latin typeface="Arial"/>
                <a:ea typeface="Arial"/>
                <a:cs typeface="Arial"/>
                <a:sym typeface="Arial"/>
              </a:rPr>
              <a:t>, care nu </a:t>
            </a:r>
            <a:r>
              <a:rPr lang="en-GB" sz="1100" u="none" dirty="0" err="1">
                <a:latin typeface="Arial"/>
                <a:ea typeface="Arial"/>
                <a:cs typeface="Arial"/>
                <a:sym typeface="Arial"/>
              </a:rPr>
              <a:t>iese</a:t>
            </a:r>
            <a:r>
              <a:rPr lang="en-GB" sz="1100" u="none" dirty="0">
                <a:latin typeface="Arial"/>
                <a:ea typeface="Arial"/>
                <a:cs typeface="Arial"/>
                <a:sym typeface="Arial"/>
              </a:rPr>
              <a:t> </a:t>
            </a:r>
            <a:r>
              <a:rPr lang="en-GB" sz="1100" u="none" dirty="0" err="1">
                <a:latin typeface="Arial"/>
                <a:ea typeface="Arial"/>
                <a:cs typeface="Arial"/>
                <a:sym typeface="Arial"/>
              </a:rPr>
              <a:t>imediat</a:t>
            </a:r>
            <a:r>
              <a:rPr lang="en-GB" sz="1100" u="none" dirty="0">
                <a:latin typeface="Arial"/>
                <a:ea typeface="Arial"/>
                <a:cs typeface="Arial"/>
                <a:sym typeface="Arial"/>
              </a:rPr>
              <a:t> de pe </a:t>
            </a:r>
            <a:r>
              <a:rPr lang="en-GB" sz="1100" u="none" dirty="0" err="1">
                <a:latin typeface="Arial"/>
                <a:ea typeface="Arial"/>
                <a:cs typeface="Arial"/>
                <a:sym typeface="Arial"/>
              </a:rPr>
              <a:t>Pământ</a:t>
            </a:r>
            <a:r>
              <a:rPr lang="en-GB" sz="1100" u="none" dirty="0">
                <a:latin typeface="Arial"/>
                <a:ea typeface="Arial"/>
                <a:cs typeface="Arial"/>
                <a:sym typeface="Arial"/>
              </a:rPr>
              <a:t>, </a:t>
            </a:r>
            <a:r>
              <a:rPr lang="en-GB" sz="1100" u="none" dirty="0" err="1">
                <a:latin typeface="Arial"/>
                <a:ea typeface="Arial"/>
                <a:cs typeface="Arial"/>
                <a:sym typeface="Arial"/>
              </a:rPr>
              <a:t>încălzind</a:t>
            </a:r>
            <a:r>
              <a:rPr lang="en-GB" sz="1100" u="none" dirty="0">
                <a:latin typeface="Arial"/>
                <a:ea typeface="Arial"/>
                <a:cs typeface="Arial"/>
                <a:sym typeface="Arial"/>
              </a:rPr>
              <a:t> </a:t>
            </a:r>
            <a:r>
              <a:rPr lang="en-GB" sz="1100" u="none" dirty="0" err="1">
                <a:latin typeface="Arial"/>
                <a:ea typeface="Arial"/>
                <a:cs typeface="Arial"/>
                <a:sym typeface="Arial"/>
              </a:rPr>
              <a:t>atmosfera</a:t>
            </a:r>
            <a:r>
              <a:rPr lang="en-GB" sz="1100" u="none" dirty="0">
                <a:latin typeface="Arial"/>
                <a:ea typeface="Arial"/>
                <a:cs typeface="Arial"/>
                <a:sym typeface="Arial"/>
              </a:rPr>
              <a:t> </a:t>
            </a:r>
            <a:r>
              <a:rPr lang="en-GB" sz="1100" u="none" dirty="0" err="1">
                <a:latin typeface="Arial"/>
                <a:ea typeface="Arial"/>
                <a:cs typeface="Arial"/>
                <a:sym typeface="Arial"/>
              </a:rPr>
              <a:t>acestuia</a:t>
            </a:r>
            <a:r>
              <a:rPr lang="en-GB" sz="1100" u="none" dirty="0">
                <a:latin typeface="Arial"/>
                <a:ea typeface="Arial"/>
                <a:cs typeface="Arial"/>
                <a:sym typeface="Arial"/>
              </a:rPr>
              <a:t>. Este exact </a:t>
            </a:r>
            <a:r>
              <a:rPr lang="en-GB" sz="1100" u="none" dirty="0" err="1">
                <a:latin typeface="Arial"/>
                <a:ea typeface="Arial"/>
                <a:cs typeface="Arial"/>
                <a:sym typeface="Arial"/>
              </a:rPr>
              <a:t>ceea</a:t>
            </a:r>
            <a:r>
              <a:rPr lang="en-GB" sz="1100" u="none" dirty="0">
                <a:latin typeface="Arial"/>
                <a:ea typeface="Arial"/>
                <a:cs typeface="Arial"/>
                <a:sym typeface="Arial"/>
              </a:rPr>
              <a:t> </a:t>
            </a:r>
            <a:r>
              <a:rPr lang="en-GB" sz="1100" u="none" dirty="0" err="1">
                <a:latin typeface="Arial"/>
                <a:ea typeface="Arial"/>
                <a:cs typeface="Arial"/>
                <a:sym typeface="Arial"/>
              </a:rPr>
              <a:t>ce</a:t>
            </a:r>
            <a:r>
              <a:rPr lang="en-GB" sz="1100" u="none" dirty="0">
                <a:latin typeface="Arial"/>
                <a:ea typeface="Arial"/>
                <a:cs typeface="Arial"/>
                <a:sym typeface="Arial"/>
              </a:rPr>
              <a:t> se </a:t>
            </a:r>
            <a:r>
              <a:rPr lang="en-GB" sz="1100" u="none" dirty="0" err="1">
                <a:latin typeface="Arial"/>
                <a:ea typeface="Arial"/>
                <a:cs typeface="Arial"/>
                <a:sym typeface="Arial"/>
              </a:rPr>
              <a:t>întâmplă</a:t>
            </a:r>
            <a:r>
              <a:rPr lang="en-GB" sz="1100" u="none" dirty="0">
                <a:latin typeface="Arial"/>
                <a:ea typeface="Arial"/>
                <a:cs typeface="Arial"/>
                <a:sym typeface="Arial"/>
              </a:rPr>
              <a:t> </a:t>
            </a:r>
            <a:r>
              <a:rPr lang="en-GB" sz="1100" u="none" dirty="0" err="1">
                <a:latin typeface="Arial"/>
                <a:ea typeface="Arial"/>
                <a:cs typeface="Arial"/>
                <a:sym typeface="Arial"/>
              </a:rPr>
              <a:t>într</a:t>
            </a:r>
            <a:r>
              <a:rPr lang="en-GB" sz="1100" u="none" dirty="0">
                <a:latin typeface="Arial"/>
                <a:ea typeface="Arial"/>
                <a:cs typeface="Arial"/>
                <a:sym typeface="Arial"/>
              </a:rPr>
              <a:t>-o </a:t>
            </a:r>
            <a:r>
              <a:rPr lang="en-GB" sz="1100" u="none" dirty="0" err="1">
                <a:latin typeface="Arial"/>
                <a:ea typeface="Arial"/>
                <a:cs typeface="Arial"/>
                <a:sym typeface="Arial"/>
              </a:rPr>
              <a:t>seră</a:t>
            </a:r>
            <a:r>
              <a:rPr lang="en-GB" sz="1100" u="none" dirty="0">
                <a:latin typeface="Arial"/>
                <a:ea typeface="Arial"/>
                <a:cs typeface="Arial"/>
                <a:sym typeface="Arial"/>
              </a:rPr>
              <a:t>, </a:t>
            </a:r>
            <a:r>
              <a:rPr lang="en-GB" sz="1100" u="none" dirty="0" err="1">
                <a:latin typeface="Arial"/>
                <a:ea typeface="Arial"/>
                <a:cs typeface="Arial"/>
                <a:sym typeface="Arial"/>
              </a:rPr>
              <a:t>unde</a:t>
            </a:r>
            <a:r>
              <a:rPr lang="en-GB" sz="1100" u="none" dirty="0">
                <a:latin typeface="Arial"/>
                <a:ea typeface="Arial"/>
                <a:cs typeface="Arial"/>
                <a:sym typeface="Arial"/>
              </a:rPr>
              <a:t> lumina </a:t>
            </a:r>
            <a:r>
              <a:rPr lang="en-GB" sz="1100" u="none" dirty="0" err="1">
                <a:latin typeface="Arial"/>
                <a:ea typeface="Arial"/>
                <a:cs typeface="Arial"/>
                <a:sym typeface="Arial"/>
              </a:rPr>
              <a:t>trece</a:t>
            </a:r>
            <a:r>
              <a:rPr lang="en-GB" sz="1100" u="none" dirty="0">
                <a:latin typeface="Arial"/>
                <a:ea typeface="Arial"/>
                <a:cs typeface="Arial"/>
                <a:sym typeface="Arial"/>
              </a:rPr>
              <a:t> </a:t>
            </a:r>
            <a:r>
              <a:rPr lang="en-GB" sz="1100" u="none" dirty="0" err="1">
                <a:latin typeface="Arial"/>
                <a:ea typeface="Arial"/>
                <a:cs typeface="Arial"/>
                <a:sym typeface="Arial"/>
              </a:rPr>
              <a:t>prin</a:t>
            </a:r>
            <a:r>
              <a:rPr lang="en-GB" sz="1100" u="none" dirty="0">
                <a:latin typeface="Arial"/>
                <a:ea typeface="Arial"/>
                <a:cs typeface="Arial"/>
                <a:sym typeface="Arial"/>
              </a:rPr>
              <a:t> </a:t>
            </a:r>
            <a:r>
              <a:rPr lang="en-GB" sz="1100" u="none" dirty="0" err="1">
                <a:latin typeface="Arial"/>
                <a:ea typeface="Arial"/>
                <a:cs typeface="Arial"/>
                <a:sym typeface="Arial"/>
              </a:rPr>
              <a:t>sticlă</a:t>
            </a:r>
            <a:r>
              <a:rPr lang="en-GB" sz="1100" u="none" dirty="0">
                <a:latin typeface="Arial"/>
                <a:ea typeface="Arial"/>
                <a:cs typeface="Arial"/>
                <a:sym typeface="Arial"/>
              </a:rPr>
              <a:t>, </a:t>
            </a:r>
            <a:r>
              <a:rPr lang="en-GB" sz="1100" u="none" dirty="0" err="1">
                <a:latin typeface="Arial"/>
                <a:ea typeface="Arial"/>
                <a:cs typeface="Arial"/>
                <a:sym typeface="Arial"/>
              </a:rPr>
              <a:t>atinge</a:t>
            </a:r>
            <a:r>
              <a:rPr lang="en-GB" sz="1100" u="none" dirty="0">
                <a:latin typeface="Arial"/>
                <a:ea typeface="Arial"/>
                <a:cs typeface="Arial"/>
                <a:sym typeface="Arial"/>
              </a:rPr>
              <a:t> </a:t>
            </a:r>
            <a:r>
              <a:rPr lang="en-GB" sz="1100" u="none" dirty="0" err="1">
                <a:latin typeface="Arial"/>
                <a:ea typeface="Arial"/>
                <a:cs typeface="Arial"/>
                <a:sym typeface="Arial"/>
              </a:rPr>
              <a:t>solul</a:t>
            </a:r>
            <a:r>
              <a:rPr lang="en-GB" sz="1100" u="none" dirty="0">
                <a:latin typeface="Arial"/>
                <a:ea typeface="Arial"/>
                <a:cs typeface="Arial"/>
                <a:sym typeface="Arial"/>
              </a:rPr>
              <a:t>, care se </a:t>
            </a:r>
            <a:r>
              <a:rPr lang="en-GB" sz="1100" u="none" dirty="0" err="1">
                <a:latin typeface="Arial"/>
                <a:ea typeface="Arial"/>
                <a:cs typeface="Arial"/>
                <a:sym typeface="Arial"/>
              </a:rPr>
              <a:t>încălzește</a:t>
            </a:r>
            <a:r>
              <a:rPr lang="en-GB" sz="1100" u="none" dirty="0">
                <a:latin typeface="Arial"/>
                <a:ea typeface="Arial"/>
                <a:cs typeface="Arial"/>
                <a:sym typeface="Arial"/>
              </a:rPr>
              <a:t> </a:t>
            </a:r>
            <a:r>
              <a:rPr lang="en-GB" sz="1100" u="none" dirty="0" err="1">
                <a:latin typeface="Arial"/>
                <a:ea typeface="Arial"/>
                <a:cs typeface="Arial"/>
                <a:sym typeface="Arial"/>
              </a:rPr>
              <a:t>și</a:t>
            </a:r>
            <a:r>
              <a:rPr lang="en-GB" sz="1100" u="none" dirty="0">
                <a:latin typeface="Arial"/>
                <a:ea typeface="Arial"/>
                <a:cs typeface="Arial"/>
                <a:sym typeface="Arial"/>
              </a:rPr>
              <a:t> </a:t>
            </a:r>
            <a:r>
              <a:rPr lang="en-GB" sz="1100" u="none" dirty="0" err="1">
                <a:latin typeface="Arial"/>
                <a:ea typeface="Arial"/>
                <a:cs typeface="Arial"/>
                <a:sym typeface="Arial"/>
              </a:rPr>
              <a:t>radiază</a:t>
            </a:r>
            <a:r>
              <a:rPr lang="en-GB" sz="1100" u="none" dirty="0">
                <a:latin typeface="Arial"/>
                <a:ea typeface="Arial"/>
                <a:cs typeface="Arial"/>
                <a:sym typeface="Arial"/>
              </a:rPr>
              <a:t> </a:t>
            </a:r>
            <a:r>
              <a:rPr lang="en-GB" sz="1100" u="none" dirty="0" err="1">
                <a:latin typeface="Arial"/>
                <a:ea typeface="Arial"/>
                <a:cs typeface="Arial"/>
                <a:sym typeface="Arial"/>
              </a:rPr>
              <a:t>înapoi</a:t>
            </a:r>
            <a:r>
              <a:rPr lang="en-GB" sz="1100" u="none" dirty="0">
                <a:latin typeface="Arial"/>
                <a:ea typeface="Arial"/>
                <a:cs typeface="Arial"/>
                <a:sym typeface="Arial"/>
              </a:rPr>
              <a:t> </a:t>
            </a:r>
            <a:r>
              <a:rPr lang="en-GB" sz="1100" u="none" dirty="0" err="1">
                <a:latin typeface="Arial"/>
                <a:ea typeface="Arial"/>
                <a:cs typeface="Arial"/>
                <a:sym typeface="Arial"/>
              </a:rPr>
              <a:t>radiația</a:t>
            </a:r>
            <a:r>
              <a:rPr lang="en-GB" sz="1100" u="none" dirty="0">
                <a:latin typeface="Arial"/>
                <a:ea typeface="Arial"/>
                <a:cs typeface="Arial"/>
                <a:sym typeface="Arial"/>
              </a:rPr>
              <a:t> IR, care </a:t>
            </a:r>
            <a:r>
              <a:rPr lang="en-GB" sz="1100" u="none" dirty="0" err="1">
                <a:latin typeface="Arial"/>
                <a:ea typeface="Arial"/>
                <a:cs typeface="Arial"/>
                <a:sym typeface="Arial"/>
              </a:rPr>
              <a:t>este</a:t>
            </a:r>
            <a:r>
              <a:rPr lang="en-GB" sz="1100" u="none" dirty="0">
                <a:latin typeface="Arial"/>
                <a:ea typeface="Arial"/>
                <a:cs typeface="Arial"/>
                <a:sym typeface="Arial"/>
              </a:rPr>
              <a:t> </a:t>
            </a:r>
            <a:r>
              <a:rPr lang="en-GB" sz="1100" u="none" dirty="0" err="1">
                <a:latin typeface="Arial"/>
                <a:ea typeface="Arial"/>
                <a:cs typeface="Arial"/>
                <a:sym typeface="Arial"/>
              </a:rPr>
              <a:t>reținută</a:t>
            </a:r>
            <a:r>
              <a:rPr lang="en-GB" sz="1100" u="none" dirty="0">
                <a:latin typeface="Arial"/>
                <a:ea typeface="Arial"/>
                <a:cs typeface="Arial"/>
                <a:sym typeface="Arial"/>
              </a:rPr>
              <a:t> de </a:t>
            </a:r>
            <a:r>
              <a:rPr lang="en-GB" sz="1100" u="none" dirty="0" err="1">
                <a:latin typeface="Arial"/>
                <a:ea typeface="Arial"/>
                <a:cs typeface="Arial"/>
                <a:sym typeface="Arial"/>
              </a:rPr>
              <a:t>sticlă</a:t>
            </a:r>
            <a:r>
              <a:rPr lang="en-GB" sz="1100" u="none" dirty="0">
                <a:latin typeface="Arial"/>
                <a:ea typeface="Arial"/>
                <a:cs typeface="Arial"/>
                <a:sym typeface="Arial"/>
              </a:rPr>
              <a:t>, </a:t>
            </a:r>
            <a:r>
              <a:rPr lang="en-GB" sz="1100" u="none" dirty="0" err="1">
                <a:latin typeface="Arial"/>
                <a:ea typeface="Arial"/>
                <a:cs typeface="Arial"/>
                <a:sym typeface="Arial"/>
              </a:rPr>
              <a:t>încălzind</a:t>
            </a:r>
            <a:r>
              <a:rPr lang="en-GB" sz="1100" u="none" dirty="0">
                <a:latin typeface="Arial"/>
                <a:ea typeface="Arial"/>
                <a:cs typeface="Arial"/>
                <a:sym typeface="Arial"/>
              </a:rPr>
              <a:t> </a:t>
            </a:r>
            <a:r>
              <a:rPr lang="en-GB" sz="1100" u="none" dirty="0" err="1">
                <a:latin typeface="Arial"/>
                <a:ea typeface="Arial"/>
                <a:cs typeface="Arial"/>
                <a:sym typeface="Arial"/>
              </a:rPr>
              <a:t>interiorul</a:t>
            </a:r>
            <a:r>
              <a:rPr lang="en-GB" sz="1100" u="none" dirty="0">
                <a:latin typeface="Arial"/>
                <a:ea typeface="Arial"/>
                <a:cs typeface="Arial"/>
                <a:sym typeface="Arial"/>
              </a:rPr>
              <a:t> </a:t>
            </a:r>
            <a:r>
              <a:rPr lang="en-GB" sz="1100" u="none" dirty="0" err="1">
                <a:latin typeface="Arial"/>
                <a:ea typeface="Arial"/>
                <a:cs typeface="Arial"/>
                <a:sym typeface="Arial"/>
              </a:rPr>
              <a:t>serei</a:t>
            </a:r>
            <a:r>
              <a:rPr lang="en-GB" sz="1100" u="none" dirty="0">
                <a:latin typeface="Arial"/>
                <a:ea typeface="Arial"/>
                <a:cs typeface="Arial"/>
                <a:sym typeface="Arial"/>
              </a:rPr>
              <a:t>.</a:t>
            </a:r>
            <a:endParaRPr sz="1100" u="none" dirty="0">
              <a:latin typeface="Arial"/>
              <a:ea typeface="Arial"/>
              <a:cs typeface="Arial"/>
              <a:sym typeface="Arial"/>
            </a:endParaRPr>
          </a:p>
        </p:txBody>
      </p:sp>
      <p:sp>
        <p:nvSpPr>
          <p:cNvPr id="263" name="Google Shape;263;gfb1fed1f86_0_17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fb1fed1f86_0_6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Gazele</a:t>
            </a:r>
            <a:r>
              <a:rPr lang="fr-FR" sz="1100" dirty="0">
                <a:latin typeface="Arial"/>
                <a:ea typeface="Arial"/>
                <a:cs typeface="Arial"/>
                <a:sym typeface="Arial"/>
              </a:rPr>
              <a:t>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efect</a:t>
            </a:r>
            <a:r>
              <a:rPr lang="fr-FR" sz="1100" dirty="0">
                <a:latin typeface="Arial"/>
                <a:ea typeface="Arial"/>
                <a:cs typeface="Arial"/>
                <a:sym typeface="Arial"/>
              </a:rPr>
              <a:t> de </a:t>
            </a:r>
            <a:r>
              <a:rPr lang="fr-FR" sz="1100" dirty="0" err="1">
                <a:latin typeface="Arial"/>
                <a:ea typeface="Arial"/>
                <a:cs typeface="Arial"/>
                <a:sym typeface="Arial"/>
              </a:rPr>
              <a:t>seră</a:t>
            </a:r>
            <a:r>
              <a:rPr lang="fr-FR" sz="1100" dirty="0">
                <a:latin typeface="Arial"/>
                <a:ea typeface="Arial"/>
                <a:cs typeface="Arial"/>
                <a:sym typeface="Arial"/>
              </a:rPr>
              <a:t> (GES)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responsabile</a:t>
            </a:r>
            <a:r>
              <a:rPr lang="fr-FR" sz="1100" dirty="0">
                <a:latin typeface="Arial"/>
                <a:ea typeface="Arial"/>
                <a:cs typeface="Arial"/>
                <a:sym typeface="Arial"/>
              </a:rPr>
              <a:t> de </a:t>
            </a:r>
            <a:r>
              <a:rPr lang="fr-FR" sz="1100" dirty="0" err="1">
                <a:latin typeface="Arial"/>
                <a:ea typeface="Arial"/>
                <a:cs typeface="Arial"/>
                <a:sym typeface="Arial"/>
              </a:rPr>
              <a:t>încălzirea</a:t>
            </a:r>
            <a:r>
              <a:rPr lang="fr-FR" sz="1100" dirty="0">
                <a:latin typeface="Arial"/>
                <a:ea typeface="Arial"/>
                <a:cs typeface="Arial"/>
                <a:sym typeface="Arial"/>
              </a:rPr>
              <a:t> </a:t>
            </a:r>
            <a:r>
              <a:rPr lang="fr-FR" sz="1100" dirty="0" err="1">
                <a:latin typeface="Arial"/>
                <a:ea typeface="Arial"/>
                <a:cs typeface="Arial"/>
                <a:sym typeface="Arial"/>
              </a:rPr>
              <a:t>atmosferei</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 </a:t>
            </a:r>
            <a:r>
              <a:rPr lang="fr-FR" sz="1100" dirty="0" err="1">
                <a:latin typeface="Arial"/>
                <a:ea typeface="Arial"/>
                <a:cs typeface="Arial"/>
                <a:sym typeface="Arial"/>
              </a:rPr>
              <a:t>suprafeței</a:t>
            </a:r>
            <a:r>
              <a:rPr lang="fr-FR" sz="1100" dirty="0">
                <a:latin typeface="Arial"/>
                <a:ea typeface="Arial"/>
                <a:cs typeface="Arial"/>
                <a:sym typeface="Arial"/>
              </a:rPr>
              <a:t> </a:t>
            </a:r>
            <a:r>
              <a:rPr lang="fr-FR" sz="1100" dirty="0" err="1">
                <a:latin typeface="Arial"/>
                <a:ea typeface="Arial"/>
                <a:cs typeface="Arial"/>
                <a:sym typeface="Arial"/>
              </a:rPr>
              <a:t>Pământului</a:t>
            </a:r>
            <a:r>
              <a:rPr lang="fr-FR" sz="1100" dirty="0">
                <a:latin typeface="Arial"/>
                <a:ea typeface="Arial"/>
                <a:cs typeface="Arial"/>
                <a:sym typeface="Arial"/>
              </a:rPr>
              <a:t>. </a:t>
            </a:r>
            <a:r>
              <a:rPr lang="fr-FR" sz="1100" dirty="0" err="1">
                <a:latin typeface="Arial"/>
                <a:ea typeface="Arial"/>
                <a:cs typeface="Arial"/>
                <a:sym typeface="Arial"/>
              </a:rPr>
              <a:t>Dioxidul</a:t>
            </a:r>
            <a:r>
              <a:rPr lang="fr-FR" sz="1100" dirty="0">
                <a:latin typeface="Arial"/>
                <a:ea typeface="Arial"/>
                <a:cs typeface="Arial"/>
                <a:sym typeface="Arial"/>
              </a:rPr>
              <a:t> de </a:t>
            </a:r>
            <a:r>
              <a:rPr lang="fr-FR" sz="1100" dirty="0" err="1">
                <a:latin typeface="Arial"/>
                <a:ea typeface="Arial"/>
                <a:cs typeface="Arial"/>
                <a:sym typeface="Arial"/>
              </a:rPr>
              <a:t>carbon</a:t>
            </a:r>
            <a:r>
              <a:rPr lang="fr-FR" sz="1100" dirty="0">
                <a:latin typeface="Arial"/>
                <a:ea typeface="Arial"/>
                <a:cs typeface="Arial"/>
                <a:sym typeface="Arial"/>
              </a:rPr>
              <a:t> (CO2) este </a:t>
            </a:r>
            <a:r>
              <a:rPr lang="fr-FR" sz="1100" dirty="0" err="1">
                <a:latin typeface="Arial"/>
                <a:ea typeface="Arial"/>
                <a:cs typeface="Arial"/>
                <a:sym typeface="Arial"/>
              </a:rPr>
              <a:t>probabil</a:t>
            </a:r>
            <a:r>
              <a:rPr lang="fr-FR" sz="1100" dirty="0">
                <a:latin typeface="Arial"/>
                <a:ea typeface="Arial"/>
                <a:cs typeface="Arial"/>
                <a:sym typeface="Arial"/>
              </a:rPr>
              <a:t> </a:t>
            </a:r>
            <a:r>
              <a:rPr lang="fr-FR" sz="1100" dirty="0" err="1">
                <a:latin typeface="Arial"/>
                <a:ea typeface="Arial"/>
                <a:cs typeface="Arial"/>
                <a:sym typeface="Arial"/>
              </a:rPr>
              <a:t>cel</a:t>
            </a:r>
            <a:r>
              <a:rPr lang="fr-FR" sz="1100" dirty="0">
                <a:latin typeface="Arial"/>
                <a:ea typeface="Arial"/>
                <a:cs typeface="Arial"/>
                <a:sym typeface="Arial"/>
              </a:rPr>
              <a:t> mai </a:t>
            </a:r>
            <a:r>
              <a:rPr lang="fr-FR" sz="1100" dirty="0" err="1">
                <a:latin typeface="Arial"/>
                <a:ea typeface="Arial"/>
                <a:cs typeface="Arial"/>
                <a:sym typeface="Arial"/>
              </a:rPr>
              <a:t>familiar</a:t>
            </a:r>
            <a:r>
              <a:rPr lang="fr-FR" sz="1100" dirty="0">
                <a:latin typeface="Arial"/>
                <a:ea typeface="Arial"/>
                <a:cs typeface="Arial"/>
                <a:sym typeface="Arial"/>
              </a:rPr>
              <a:t>, </a:t>
            </a:r>
            <a:r>
              <a:rPr lang="fr-FR" sz="1100" dirty="0" err="1">
                <a:latin typeface="Arial"/>
                <a:ea typeface="Arial"/>
                <a:cs typeface="Arial"/>
                <a:sym typeface="Arial"/>
              </a:rPr>
              <a:t>deoarece</a:t>
            </a:r>
            <a:r>
              <a:rPr lang="fr-FR" sz="1100" dirty="0">
                <a:latin typeface="Arial"/>
                <a:ea typeface="Arial"/>
                <a:cs typeface="Arial"/>
                <a:sym typeface="Arial"/>
              </a:rPr>
              <a:t> este </a:t>
            </a:r>
            <a:r>
              <a:rPr lang="fr-FR" sz="1100" dirty="0" err="1">
                <a:latin typeface="Arial"/>
                <a:ea typeface="Arial"/>
                <a:cs typeface="Arial"/>
                <a:sym typeface="Arial"/>
              </a:rPr>
              <a:t>cel</a:t>
            </a:r>
            <a:r>
              <a:rPr lang="fr-FR" sz="1100" dirty="0">
                <a:latin typeface="Arial"/>
                <a:ea typeface="Arial"/>
                <a:cs typeface="Arial"/>
                <a:sym typeface="Arial"/>
              </a:rPr>
              <a:t> mai bine </a:t>
            </a:r>
            <a:r>
              <a:rPr lang="fr-FR" sz="1100" dirty="0" err="1">
                <a:latin typeface="Arial"/>
                <a:ea typeface="Arial"/>
                <a:cs typeface="Arial"/>
                <a:sym typeface="Arial"/>
              </a:rPr>
              <a:t>cunoscut</a:t>
            </a:r>
            <a:r>
              <a:rPr lang="fr-FR" sz="1100" dirty="0">
                <a:latin typeface="Arial"/>
                <a:ea typeface="Arial"/>
                <a:cs typeface="Arial"/>
                <a:sym typeface="Arial"/>
              </a:rPr>
              <a:t>, </a:t>
            </a:r>
            <a:r>
              <a:rPr lang="fr-FR" sz="1100" dirty="0" err="1">
                <a:latin typeface="Arial"/>
                <a:ea typeface="Arial"/>
                <a:cs typeface="Arial"/>
                <a:sym typeface="Arial"/>
              </a:rPr>
              <a:t>însă</a:t>
            </a:r>
            <a:r>
              <a:rPr lang="fr-FR" sz="1100" dirty="0">
                <a:latin typeface="Arial"/>
                <a:ea typeface="Arial"/>
                <a:cs typeface="Arial"/>
                <a:sym typeface="Arial"/>
              </a:rPr>
              <a:t> nu este </a:t>
            </a:r>
            <a:r>
              <a:rPr lang="fr-FR" sz="1100" dirty="0" err="1">
                <a:latin typeface="Arial"/>
                <a:ea typeface="Arial"/>
                <a:cs typeface="Arial"/>
                <a:sym typeface="Arial"/>
              </a:rPr>
              <a:t>singurul</a:t>
            </a:r>
            <a:r>
              <a:rPr lang="fr-FR" sz="1100" dirty="0">
                <a:latin typeface="Arial"/>
                <a:ea typeface="Arial"/>
                <a:cs typeface="Arial"/>
                <a:sym typeface="Arial"/>
              </a:rPr>
              <a:t> GES. </a:t>
            </a:r>
            <a:r>
              <a:rPr lang="fr-FR" sz="1100" dirty="0" err="1">
                <a:latin typeface="Arial"/>
                <a:ea typeface="Arial"/>
                <a:cs typeface="Arial"/>
                <a:sym typeface="Arial"/>
              </a:rPr>
              <a:t>Protocolul</a:t>
            </a:r>
            <a:r>
              <a:rPr lang="fr-FR" sz="1100" dirty="0">
                <a:latin typeface="Arial"/>
                <a:ea typeface="Arial"/>
                <a:cs typeface="Arial"/>
                <a:sym typeface="Arial"/>
              </a:rPr>
              <a:t> de la Kyoto </a:t>
            </a:r>
            <a:r>
              <a:rPr lang="fr-FR" sz="1100" dirty="0" err="1">
                <a:latin typeface="Arial"/>
                <a:ea typeface="Arial"/>
                <a:cs typeface="Arial"/>
                <a:sym typeface="Arial"/>
              </a:rPr>
              <a:t>grupează</a:t>
            </a:r>
            <a:r>
              <a:rPr lang="fr-FR" sz="1100" dirty="0">
                <a:latin typeface="Arial"/>
                <a:ea typeface="Arial"/>
                <a:cs typeface="Arial"/>
                <a:sym typeface="Arial"/>
              </a:rPr>
              <a:t> </a:t>
            </a:r>
            <a:r>
              <a:rPr lang="fr-FR" sz="1100" dirty="0" err="1">
                <a:latin typeface="Arial"/>
                <a:ea typeface="Arial"/>
                <a:cs typeface="Arial"/>
                <a:sym typeface="Arial"/>
              </a:rPr>
              <a:t>următoarele</a:t>
            </a:r>
            <a:r>
              <a:rPr lang="fr-FR" sz="1100" dirty="0">
                <a:latin typeface="Arial"/>
                <a:ea typeface="Arial"/>
                <a:cs typeface="Arial"/>
                <a:sym typeface="Arial"/>
              </a:rPr>
              <a:t> gaze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categoria</a:t>
            </a:r>
            <a:r>
              <a:rPr lang="fr-FR" sz="1100" dirty="0">
                <a:latin typeface="Arial"/>
                <a:ea typeface="Arial"/>
                <a:cs typeface="Arial"/>
                <a:sym typeface="Arial"/>
              </a:rPr>
              <a:t> </a:t>
            </a:r>
            <a:r>
              <a:rPr lang="fr-FR" sz="1100" dirty="0" err="1">
                <a:latin typeface="Arial"/>
                <a:ea typeface="Arial"/>
                <a:cs typeface="Arial"/>
                <a:sym typeface="Arial"/>
              </a:rPr>
              <a:t>GES:Naturale</a:t>
            </a:r>
            <a:r>
              <a:rPr lang="fr-FR" sz="1100" dirty="0">
                <a:latin typeface="Arial"/>
                <a:ea typeface="Arial"/>
                <a:cs typeface="Arial"/>
                <a:sym typeface="Arial"/>
              </a:rPr>
              <a:t> -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prin</a:t>
            </a:r>
            <a:r>
              <a:rPr lang="fr-FR" sz="1100" dirty="0">
                <a:latin typeface="Arial"/>
                <a:ea typeface="Arial"/>
                <a:cs typeface="Arial"/>
                <a:sym typeface="Arial"/>
              </a:rPr>
              <a:t> </a:t>
            </a:r>
            <a:r>
              <a:rPr lang="fr-FR" sz="1100" dirty="0" err="1">
                <a:latin typeface="Arial"/>
                <a:ea typeface="Arial"/>
                <a:cs typeface="Arial"/>
                <a:sym typeface="Arial"/>
              </a:rPr>
              <a:t>naturale</a:t>
            </a:r>
            <a:r>
              <a:rPr lang="fr-FR" sz="1100" dirty="0">
                <a:latin typeface="Arial"/>
                <a:ea typeface="Arial"/>
                <a:cs typeface="Arial"/>
                <a:sym typeface="Arial"/>
              </a:rPr>
              <a:t> </a:t>
            </a:r>
            <a:r>
              <a:rPr lang="fr-FR" sz="1100" dirty="0" err="1">
                <a:latin typeface="Arial"/>
                <a:ea typeface="Arial"/>
                <a:cs typeface="Arial"/>
                <a:sym typeface="Arial"/>
              </a:rPr>
              <a:t>înțelegem</a:t>
            </a:r>
            <a:r>
              <a:rPr lang="fr-FR" sz="1100" dirty="0">
                <a:latin typeface="Arial"/>
                <a:ea typeface="Arial"/>
                <a:cs typeface="Arial"/>
                <a:sym typeface="Arial"/>
              </a:rPr>
              <a:t> </a:t>
            </a:r>
            <a:r>
              <a:rPr lang="fr-FR" sz="1100" dirty="0" err="1">
                <a:latin typeface="Arial"/>
                <a:ea typeface="Arial"/>
                <a:cs typeface="Arial"/>
                <a:sym typeface="Arial"/>
              </a:rPr>
              <a:t>că</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t>
            </a:r>
            <a:r>
              <a:rPr lang="fr-FR" sz="1100" dirty="0" err="1">
                <a:latin typeface="Arial"/>
                <a:ea typeface="Arial"/>
                <a:cs typeface="Arial"/>
                <a:sym typeface="Arial"/>
              </a:rPr>
              <a:t>există</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mod </a:t>
            </a:r>
            <a:r>
              <a:rPr lang="fr-FR" sz="1100" dirty="0" err="1">
                <a:latin typeface="Arial"/>
                <a:ea typeface="Arial"/>
                <a:cs typeface="Arial"/>
                <a:sym typeface="Arial"/>
              </a:rPr>
              <a:t>natural</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atmosferă</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provin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medii</a:t>
            </a:r>
            <a:r>
              <a:rPr lang="fr-FR" sz="1100" dirty="0">
                <a:latin typeface="Arial"/>
                <a:ea typeface="Arial"/>
                <a:cs typeface="Arial"/>
                <a:sym typeface="Arial"/>
              </a:rPr>
              <a:t> </a:t>
            </a:r>
            <a:r>
              <a:rPr lang="fr-FR" sz="1100" dirty="0" err="1">
                <a:latin typeface="Arial"/>
                <a:ea typeface="Arial"/>
                <a:cs typeface="Arial"/>
                <a:sym typeface="Arial"/>
              </a:rPr>
              <a:t>naturale</a:t>
            </a:r>
            <a:r>
              <a:rPr lang="fr-FR" sz="1100" dirty="0">
                <a:latin typeface="Arial"/>
                <a:ea typeface="Arial"/>
                <a:cs typeface="Arial"/>
                <a:sym typeface="Arial"/>
              </a:rPr>
              <a:t>/</a:t>
            </a:r>
            <a:r>
              <a:rPr lang="fr-FR" sz="1100" dirty="0" err="1">
                <a:latin typeface="Arial"/>
                <a:ea typeface="Arial"/>
                <a:cs typeface="Arial"/>
                <a:sym typeface="Arial"/>
              </a:rPr>
              <a:t>antropogene</a:t>
            </a:r>
            <a:r>
              <a:rPr lang="fr-FR" sz="1100" dirty="0">
                <a:latin typeface="Arial"/>
                <a:ea typeface="Arial"/>
                <a:cs typeface="Arial"/>
                <a:sym typeface="Arial"/>
              </a:rPr>
              <a:t>: </a:t>
            </a:r>
            <a:r>
              <a:rPr lang="fr-FR" sz="1100" dirty="0" err="1">
                <a:latin typeface="Arial"/>
                <a:ea typeface="Arial"/>
                <a:cs typeface="Arial"/>
                <a:sym typeface="Arial"/>
              </a:rPr>
              <a:t>Dioxidul</a:t>
            </a:r>
            <a:r>
              <a:rPr lang="fr-FR" sz="1100" dirty="0">
                <a:latin typeface="Arial"/>
                <a:ea typeface="Arial"/>
                <a:cs typeface="Arial"/>
                <a:sym typeface="Arial"/>
              </a:rPr>
              <a:t> de </a:t>
            </a:r>
            <a:r>
              <a:rPr lang="fr-FR" sz="1100" dirty="0" err="1">
                <a:latin typeface="Arial"/>
                <a:ea typeface="Arial"/>
                <a:cs typeface="Arial"/>
                <a:sym typeface="Arial"/>
              </a:rPr>
              <a:t>carbon</a:t>
            </a:r>
            <a:r>
              <a:rPr lang="fr-FR" sz="1100" dirty="0">
                <a:latin typeface="Arial"/>
                <a:ea typeface="Arial"/>
                <a:cs typeface="Arial"/>
                <a:sym typeface="Arial"/>
              </a:rPr>
              <a:t> (CO2), </a:t>
            </a:r>
            <a:r>
              <a:rPr lang="fr-FR" sz="1100" dirty="0" err="1">
                <a:latin typeface="Arial"/>
                <a:ea typeface="Arial"/>
                <a:cs typeface="Arial"/>
                <a:sym typeface="Arial"/>
              </a:rPr>
              <a:t>Metanul</a:t>
            </a:r>
            <a:r>
              <a:rPr lang="fr-FR" sz="1100" dirty="0">
                <a:latin typeface="Arial"/>
                <a:ea typeface="Arial"/>
                <a:cs typeface="Arial"/>
                <a:sym typeface="Arial"/>
              </a:rPr>
              <a:t> (CH4), </a:t>
            </a:r>
            <a:r>
              <a:rPr lang="fr-FR" sz="1100" dirty="0" err="1">
                <a:latin typeface="Arial"/>
                <a:ea typeface="Arial"/>
                <a:cs typeface="Arial"/>
                <a:sym typeface="Arial"/>
              </a:rPr>
              <a:t>Oxidul</a:t>
            </a:r>
            <a:r>
              <a:rPr lang="fr-FR" sz="1100" dirty="0">
                <a:latin typeface="Arial"/>
                <a:ea typeface="Arial"/>
                <a:cs typeface="Arial"/>
                <a:sym typeface="Arial"/>
              </a:rPr>
              <a:t> de </a:t>
            </a:r>
            <a:r>
              <a:rPr lang="fr-FR" sz="1100" dirty="0" err="1">
                <a:latin typeface="Arial"/>
                <a:ea typeface="Arial"/>
                <a:cs typeface="Arial"/>
                <a:sym typeface="Arial"/>
              </a:rPr>
              <a:t>azot</a:t>
            </a:r>
            <a:r>
              <a:rPr lang="fr-FR" sz="1100" dirty="0">
                <a:latin typeface="Arial"/>
                <a:ea typeface="Arial"/>
                <a:cs typeface="Arial"/>
                <a:sym typeface="Arial"/>
              </a:rPr>
              <a:t> (NH2); </a:t>
            </a:r>
            <a:r>
              <a:rPr lang="fr-FR" sz="1100" dirty="0" err="1">
                <a:latin typeface="Arial"/>
                <a:ea typeface="Arial"/>
                <a:cs typeface="Arial"/>
                <a:sym typeface="Arial"/>
              </a:rPr>
              <a:t>Sintetice</a:t>
            </a:r>
            <a:r>
              <a:rPr lang="fr-FR" sz="1100" dirty="0">
                <a:latin typeface="Arial"/>
                <a:ea typeface="Arial"/>
                <a:cs typeface="Arial"/>
                <a:sym typeface="Arial"/>
              </a:rPr>
              <a:t> - </a:t>
            </a:r>
            <a:r>
              <a:rPr lang="fr-FR" sz="1100" dirty="0" err="1">
                <a:latin typeface="Arial"/>
                <a:ea typeface="Arial"/>
                <a:cs typeface="Arial"/>
                <a:sym typeface="Arial"/>
              </a:rPr>
              <a:t>create</a:t>
            </a:r>
            <a:r>
              <a:rPr lang="fr-FR" sz="1100" dirty="0">
                <a:latin typeface="Arial"/>
                <a:ea typeface="Arial"/>
                <a:cs typeface="Arial"/>
                <a:sym typeface="Arial"/>
              </a:rPr>
              <a:t> de </a:t>
            </a:r>
            <a:r>
              <a:rPr lang="fr-FR" sz="1100" dirty="0" err="1">
                <a:latin typeface="Arial"/>
                <a:ea typeface="Arial"/>
                <a:cs typeface="Arial"/>
                <a:sym typeface="Arial"/>
              </a:rPr>
              <a:t>noi</a:t>
            </a:r>
            <a:r>
              <a:rPr lang="fr-FR" sz="1100" dirty="0">
                <a:latin typeface="Arial"/>
                <a:ea typeface="Arial"/>
                <a:cs typeface="Arial"/>
                <a:sym typeface="Arial"/>
              </a:rPr>
              <a:t>: HFCS - </a:t>
            </a:r>
            <a:r>
              <a:rPr lang="fr-FR" sz="1100" dirty="0" err="1">
                <a:latin typeface="Arial"/>
                <a:ea typeface="Arial"/>
                <a:cs typeface="Arial"/>
                <a:sym typeface="Arial"/>
              </a:rPr>
              <a:t>Hidrofluorocarburi</a:t>
            </a:r>
            <a:r>
              <a:rPr lang="fr-FR" sz="1100" dirty="0">
                <a:latin typeface="Arial"/>
                <a:ea typeface="Arial"/>
                <a:cs typeface="Arial"/>
                <a:sym typeface="Arial"/>
              </a:rPr>
              <a:t>, PFCS - </a:t>
            </a:r>
            <a:r>
              <a:rPr lang="fr-FR" sz="1100" dirty="0" err="1">
                <a:latin typeface="Arial"/>
                <a:ea typeface="Arial"/>
                <a:cs typeface="Arial"/>
                <a:sym typeface="Arial"/>
              </a:rPr>
              <a:t>Perfluorocarburi</a:t>
            </a:r>
            <a:r>
              <a:rPr lang="fr-FR" sz="1100" dirty="0">
                <a:latin typeface="Arial"/>
                <a:ea typeface="Arial"/>
                <a:cs typeface="Arial"/>
                <a:sym typeface="Arial"/>
              </a:rPr>
              <a:t>, SF6 - </a:t>
            </a:r>
            <a:r>
              <a:rPr lang="fr-FR" sz="1100" dirty="0" err="1">
                <a:latin typeface="Arial"/>
                <a:ea typeface="Arial"/>
                <a:cs typeface="Arial"/>
                <a:sym typeface="Arial"/>
              </a:rPr>
              <a:t>Hexafluorură</a:t>
            </a:r>
            <a:r>
              <a:rPr lang="fr-FR" sz="1100" dirty="0">
                <a:latin typeface="Arial"/>
                <a:ea typeface="Arial"/>
                <a:cs typeface="Arial"/>
                <a:sym typeface="Arial"/>
              </a:rPr>
              <a:t> de </a:t>
            </a:r>
            <a:r>
              <a:rPr lang="fr-FR" sz="1100" dirty="0" err="1">
                <a:latin typeface="Arial"/>
                <a:ea typeface="Arial"/>
                <a:cs typeface="Arial"/>
                <a:sym typeface="Arial"/>
              </a:rPr>
              <a:t>sulf</a:t>
            </a:r>
            <a:r>
              <a:rPr lang="fr-FR" sz="1100" dirty="0">
                <a:latin typeface="Arial"/>
                <a:ea typeface="Arial"/>
                <a:cs typeface="Arial"/>
                <a:sym typeface="Arial"/>
              </a:rPr>
              <a:t>.</a:t>
            </a:r>
            <a:endParaRPr dirty="0"/>
          </a:p>
        </p:txBody>
      </p:sp>
      <p:sp>
        <p:nvSpPr>
          <p:cNvPr id="268" name="Google Shape;268;gfb1fed1f86_0_6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fr-FR" sz="1100" dirty="0">
                <a:latin typeface="Arial"/>
                <a:ea typeface="Arial"/>
                <a:cs typeface="Arial"/>
                <a:sym typeface="Arial"/>
              </a:rPr>
              <a:t>GES provin </a:t>
            </a:r>
            <a:r>
              <a:rPr lang="fr-FR" sz="1100" dirty="0" err="1">
                <a:latin typeface="Arial"/>
                <a:ea typeface="Arial"/>
                <a:cs typeface="Arial"/>
                <a:sym typeface="Arial"/>
              </a:rPr>
              <a:t>dintr</a:t>
            </a:r>
            <a:r>
              <a:rPr lang="fr-FR" sz="1100" dirty="0">
                <a:latin typeface="Arial"/>
                <a:ea typeface="Arial"/>
                <a:cs typeface="Arial"/>
                <a:sym typeface="Arial"/>
              </a:rPr>
              <a:t>-o </a:t>
            </a:r>
            <a:r>
              <a:rPr lang="fr-FR" sz="1100" dirty="0" err="1">
                <a:latin typeface="Arial"/>
                <a:ea typeface="Arial"/>
                <a:cs typeface="Arial"/>
                <a:sym typeface="Arial"/>
              </a:rPr>
              <a:t>gamă</a:t>
            </a:r>
            <a:r>
              <a:rPr lang="fr-FR" sz="1100" dirty="0">
                <a:latin typeface="Arial"/>
                <a:ea typeface="Arial"/>
                <a:cs typeface="Arial"/>
                <a:sym typeface="Arial"/>
              </a:rPr>
              <a:t> </a:t>
            </a:r>
            <a:r>
              <a:rPr lang="fr-FR" sz="1100" dirty="0" err="1">
                <a:latin typeface="Arial"/>
                <a:ea typeface="Arial"/>
                <a:cs typeface="Arial"/>
                <a:sym typeface="Arial"/>
              </a:rPr>
              <a:t>largă</a:t>
            </a:r>
            <a:r>
              <a:rPr lang="fr-FR" sz="1100" dirty="0">
                <a:latin typeface="Arial"/>
                <a:ea typeface="Arial"/>
                <a:cs typeface="Arial"/>
                <a:sym typeface="Arial"/>
              </a:rPr>
              <a:t> de </a:t>
            </a:r>
            <a:r>
              <a:rPr lang="fr-FR" sz="1100" dirty="0" err="1">
                <a:latin typeface="Arial"/>
                <a:ea typeface="Arial"/>
                <a:cs typeface="Arial"/>
                <a:sym typeface="Arial"/>
              </a:rPr>
              <a:t>surse</a:t>
            </a:r>
            <a:r>
              <a:rPr lang="fr-FR" sz="1100" dirty="0">
                <a:latin typeface="Arial"/>
                <a:ea typeface="Arial"/>
                <a:cs typeface="Arial"/>
                <a:sym typeface="Arial"/>
              </a:rPr>
              <a:t>. </a:t>
            </a:r>
            <a:r>
              <a:rPr lang="fr-FR" sz="1100" dirty="0" err="1">
                <a:latin typeface="Arial"/>
                <a:ea typeface="Arial"/>
                <a:cs typeface="Arial"/>
                <a:sym typeface="Arial"/>
              </a:rPr>
              <a:t>Dioxidul</a:t>
            </a:r>
            <a:r>
              <a:rPr lang="fr-FR" sz="1100" dirty="0">
                <a:latin typeface="Arial"/>
                <a:ea typeface="Arial"/>
                <a:cs typeface="Arial"/>
                <a:sym typeface="Arial"/>
              </a:rPr>
              <a:t> de </a:t>
            </a:r>
            <a:r>
              <a:rPr lang="fr-FR" sz="1100" dirty="0" err="1">
                <a:latin typeface="Arial"/>
                <a:ea typeface="Arial"/>
                <a:cs typeface="Arial"/>
                <a:sym typeface="Arial"/>
              </a:rPr>
              <a:t>carbon</a:t>
            </a:r>
            <a:r>
              <a:rPr lang="fr-FR" sz="1100" dirty="0">
                <a:latin typeface="Arial"/>
                <a:ea typeface="Arial"/>
                <a:cs typeface="Arial"/>
                <a:sym typeface="Arial"/>
              </a:rPr>
              <a:t> este </a:t>
            </a:r>
            <a:r>
              <a:rPr lang="fr-FR" sz="1100" dirty="0" err="1">
                <a:latin typeface="Arial"/>
                <a:ea typeface="Arial"/>
                <a:cs typeface="Arial"/>
                <a:sym typeface="Arial"/>
              </a:rPr>
              <a:t>cel</a:t>
            </a:r>
            <a:r>
              <a:rPr lang="fr-FR" sz="1100" dirty="0">
                <a:latin typeface="Arial"/>
                <a:ea typeface="Arial"/>
                <a:cs typeface="Arial"/>
                <a:sym typeface="Arial"/>
              </a:rPr>
              <a:t> mai </a:t>
            </a:r>
            <a:r>
              <a:rPr lang="fr-FR" sz="1100" dirty="0" err="1">
                <a:latin typeface="Arial"/>
                <a:ea typeface="Arial"/>
                <a:cs typeface="Arial"/>
                <a:sym typeface="Arial"/>
              </a:rPr>
              <a:t>răspândit</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atmosferă</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provine </a:t>
            </a:r>
            <a:r>
              <a:rPr lang="fr-FR" sz="1100" dirty="0" err="1">
                <a:latin typeface="Arial"/>
                <a:ea typeface="Arial"/>
                <a:cs typeface="Arial"/>
                <a:sym typeface="Arial"/>
              </a:rPr>
              <a:t>în</a:t>
            </a:r>
            <a:r>
              <a:rPr lang="fr-FR" sz="1100" dirty="0">
                <a:latin typeface="Arial"/>
                <a:ea typeface="Arial"/>
                <a:cs typeface="Arial"/>
                <a:sym typeface="Arial"/>
              </a:rPr>
              <a:t> principal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arderea</a:t>
            </a:r>
            <a:r>
              <a:rPr lang="fr-FR" sz="1100" dirty="0">
                <a:latin typeface="Arial"/>
                <a:ea typeface="Arial"/>
                <a:cs typeface="Arial"/>
                <a:sym typeface="Arial"/>
              </a:rPr>
              <a:t> </a:t>
            </a:r>
            <a:r>
              <a:rPr lang="fr-FR" sz="1100" dirty="0" err="1">
                <a:latin typeface="Arial"/>
                <a:ea typeface="Arial"/>
                <a:cs typeface="Arial"/>
                <a:sym typeface="Arial"/>
              </a:rPr>
              <a:t>combustibililor</a:t>
            </a:r>
            <a:r>
              <a:rPr lang="fr-FR" sz="1100" dirty="0">
                <a:latin typeface="Arial"/>
                <a:ea typeface="Arial"/>
                <a:cs typeface="Arial"/>
                <a:sym typeface="Arial"/>
              </a:rPr>
              <a:t> </a:t>
            </a:r>
            <a:r>
              <a:rPr lang="fr-FR" sz="1100" dirty="0" err="1">
                <a:latin typeface="Arial"/>
                <a:ea typeface="Arial"/>
                <a:cs typeface="Arial"/>
                <a:sym typeface="Arial"/>
              </a:rPr>
              <a:t>fosili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transporturi</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procesele</a:t>
            </a:r>
            <a:r>
              <a:rPr lang="fr-FR" sz="1100" dirty="0">
                <a:latin typeface="Arial"/>
                <a:ea typeface="Arial"/>
                <a:cs typeface="Arial"/>
                <a:sym typeface="Arial"/>
              </a:rPr>
              <a:t> </a:t>
            </a:r>
            <a:r>
              <a:rPr lang="fr-FR" sz="1100" dirty="0" err="1">
                <a:latin typeface="Arial"/>
                <a:ea typeface="Arial"/>
                <a:cs typeface="Arial"/>
                <a:sym typeface="Arial"/>
              </a:rPr>
              <a:t>industriale</a:t>
            </a:r>
            <a:r>
              <a:rPr lang="fr-FR" sz="1100" dirty="0">
                <a:latin typeface="Arial"/>
                <a:ea typeface="Arial"/>
                <a:cs typeface="Arial"/>
                <a:sym typeface="Arial"/>
              </a:rPr>
              <a:t>, </a:t>
            </a:r>
            <a:r>
              <a:rPr lang="fr-FR" sz="1100" dirty="0" err="1">
                <a:latin typeface="Arial"/>
                <a:ea typeface="Arial"/>
                <a:cs typeface="Arial"/>
                <a:sym typeface="Arial"/>
              </a:rPr>
              <a:t>precum</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păduri</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alte</a:t>
            </a:r>
            <a:r>
              <a:rPr lang="fr-FR" sz="1100" dirty="0">
                <a:latin typeface="Arial"/>
                <a:ea typeface="Arial"/>
                <a:cs typeface="Arial"/>
                <a:sym typeface="Arial"/>
              </a:rPr>
              <a:t> </a:t>
            </a:r>
            <a:r>
              <a:rPr lang="fr-FR" sz="1100" dirty="0" err="1">
                <a:latin typeface="Arial"/>
                <a:ea typeface="Arial"/>
                <a:cs typeface="Arial"/>
                <a:sym typeface="Arial"/>
              </a:rPr>
              <a:t>utilizări</a:t>
            </a:r>
            <a:r>
              <a:rPr lang="fr-FR" sz="1100" dirty="0">
                <a:latin typeface="Arial"/>
                <a:ea typeface="Arial"/>
                <a:cs typeface="Arial"/>
                <a:sym typeface="Arial"/>
              </a:rPr>
              <a:t> ale </a:t>
            </a:r>
            <a:r>
              <a:rPr lang="fr-FR" sz="1100" dirty="0" err="1">
                <a:latin typeface="Arial"/>
                <a:ea typeface="Arial"/>
                <a:cs typeface="Arial"/>
                <a:sym typeface="Arial"/>
              </a:rPr>
              <a:t>terenurilor</a:t>
            </a:r>
            <a:r>
              <a:rPr lang="fr-FR" sz="1100" dirty="0">
                <a:latin typeface="Arial"/>
                <a:ea typeface="Arial"/>
                <a:cs typeface="Arial"/>
                <a:sym typeface="Arial"/>
              </a:rPr>
              <a:t> (cum </a:t>
            </a:r>
            <a:r>
              <a:rPr lang="fr-FR" sz="1100" dirty="0" err="1">
                <a:latin typeface="Arial"/>
                <a:ea typeface="Arial"/>
                <a:cs typeface="Arial"/>
                <a:sym typeface="Arial"/>
              </a:rPr>
              <a:t>ar</a:t>
            </a:r>
            <a:r>
              <a:rPr lang="fr-FR" sz="1100" dirty="0">
                <a:latin typeface="Arial"/>
                <a:ea typeface="Arial"/>
                <a:cs typeface="Arial"/>
                <a:sym typeface="Arial"/>
              </a:rPr>
              <a:t> fi </a:t>
            </a:r>
            <a:r>
              <a:rPr lang="fr-FR" sz="1100" dirty="0" err="1">
                <a:latin typeface="Arial"/>
                <a:ea typeface="Arial"/>
                <a:cs typeface="Arial"/>
                <a:sym typeface="Arial"/>
              </a:rPr>
              <a:t>agricultura</a:t>
            </a:r>
            <a:r>
              <a:rPr lang="fr-FR" sz="1100" dirty="0">
                <a:latin typeface="Arial"/>
                <a:ea typeface="Arial"/>
                <a:cs typeface="Arial"/>
                <a:sym typeface="Arial"/>
              </a:rPr>
              <a:t>, de </a:t>
            </a:r>
            <a:r>
              <a:rPr lang="fr-FR" sz="1100" dirty="0" err="1">
                <a:latin typeface="Arial"/>
                <a:ea typeface="Arial"/>
                <a:cs typeface="Arial"/>
                <a:sym typeface="Arial"/>
              </a:rPr>
              <a:t>exemplu</a:t>
            </a:r>
            <a:r>
              <a:rPr lang="fr-FR" sz="1100" dirty="0">
                <a:latin typeface="Arial"/>
                <a:ea typeface="Arial"/>
                <a:cs typeface="Arial"/>
                <a:sym typeface="Arial"/>
              </a:rPr>
              <a:t>). </a:t>
            </a:r>
            <a:r>
              <a:rPr lang="fr-FR" sz="1100" dirty="0" err="1">
                <a:latin typeface="Arial"/>
                <a:ea typeface="Arial"/>
                <a:cs typeface="Arial"/>
                <a:sym typeface="Arial"/>
              </a:rPr>
              <a:t>Metanul</a:t>
            </a:r>
            <a:r>
              <a:rPr lang="fr-FR" sz="1100" dirty="0">
                <a:latin typeface="Arial"/>
                <a:ea typeface="Arial"/>
                <a:cs typeface="Arial"/>
                <a:sym typeface="Arial"/>
              </a:rPr>
              <a:t> este </a:t>
            </a:r>
            <a:r>
              <a:rPr lang="fr-FR" sz="1100" dirty="0" err="1">
                <a:latin typeface="Arial"/>
                <a:ea typeface="Arial"/>
                <a:cs typeface="Arial"/>
                <a:sym typeface="Arial"/>
              </a:rPr>
              <a:t>generat</a:t>
            </a:r>
            <a:r>
              <a:rPr lang="fr-FR" sz="1100" dirty="0">
                <a:latin typeface="Arial"/>
                <a:ea typeface="Arial"/>
                <a:cs typeface="Arial"/>
                <a:sym typeface="Arial"/>
              </a:rPr>
              <a:t> de </a:t>
            </a:r>
            <a:r>
              <a:rPr lang="fr-FR" sz="1100" dirty="0" err="1">
                <a:latin typeface="Arial"/>
                <a:ea typeface="Arial"/>
                <a:cs typeface="Arial"/>
                <a:sym typeface="Arial"/>
              </a:rPr>
              <a:t>deșeuri</a:t>
            </a:r>
            <a:r>
              <a:rPr lang="fr-FR" sz="1100" dirty="0">
                <a:latin typeface="Arial"/>
                <a:ea typeface="Arial"/>
                <a:cs typeface="Arial"/>
                <a:sym typeface="Arial"/>
              </a:rPr>
              <a:t>, dar mai ales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activități</a:t>
            </a:r>
            <a:r>
              <a:rPr lang="fr-FR" sz="1100" dirty="0">
                <a:latin typeface="Arial"/>
                <a:ea typeface="Arial"/>
                <a:cs typeface="Arial"/>
                <a:sym typeface="Arial"/>
              </a:rPr>
              <a:t> agricole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zootehnice</a:t>
            </a:r>
            <a:r>
              <a:rPr lang="fr-FR" sz="1100" dirty="0">
                <a:latin typeface="Arial"/>
                <a:ea typeface="Arial"/>
                <a:cs typeface="Arial"/>
                <a:sym typeface="Arial"/>
              </a:rPr>
              <a:t>, </a:t>
            </a:r>
            <a:r>
              <a:rPr lang="fr-FR" sz="1100" dirty="0" err="1">
                <a:latin typeface="Arial"/>
                <a:ea typeface="Arial"/>
                <a:cs typeface="Arial"/>
                <a:sym typeface="Arial"/>
              </a:rPr>
              <a:t>așa</a:t>
            </a:r>
            <a:r>
              <a:rPr lang="fr-FR" sz="1100" dirty="0">
                <a:latin typeface="Arial"/>
                <a:ea typeface="Arial"/>
                <a:cs typeface="Arial"/>
                <a:sym typeface="Arial"/>
              </a:rPr>
              <a:t> cum este </a:t>
            </a:r>
            <a:r>
              <a:rPr lang="fr-FR" sz="1100" dirty="0" err="1">
                <a:latin typeface="Arial"/>
                <a:ea typeface="Arial"/>
                <a:cs typeface="Arial"/>
                <a:sym typeface="Arial"/>
              </a:rPr>
              <a:t>cazul</a:t>
            </a:r>
            <a:r>
              <a:rPr lang="fr-FR" sz="1100" dirty="0">
                <a:latin typeface="Arial"/>
                <a:ea typeface="Arial"/>
                <a:cs typeface="Arial"/>
                <a:sym typeface="Arial"/>
              </a:rPr>
              <a:t> </a:t>
            </a:r>
            <a:r>
              <a:rPr lang="fr-FR" sz="1100" dirty="0" err="1">
                <a:latin typeface="Arial"/>
                <a:ea typeface="Arial"/>
                <a:cs typeface="Arial"/>
                <a:sym typeface="Arial"/>
              </a:rPr>
              <a:t>protoxidului</a:t>
            </a:r>
            <a:r>
              <a:rPr lang="fr-FR" sz="1100" dirty="0">
                <a:latin typeface="Arial"/>
                <a:ea typeface="Arial"/>
                <a:cs typeface="Arial"/>
                <a:sym typeface="Arial"/>
              </a:rPr>
              <a:t> de </a:t>
            </a:r>
            <a:r>
              <a:rPr lang="fr-FR" sz="1100" dirty="0" err="1">
                <a:latin typeface="Arial"/>
                <a:ea typeface="Arial"/>
                <a:cs typeface="Arial"/>
                <a:sym typeface="Arial"/>
              </a:rPr>
              <a:t>azot</a:t>
            </a:r>
            <a:r>
              <a:rPr lang="fr-FR" sz="1100" dirty="0">
                <a:latin typeface="Arial"/>
                <a:ea typeface="Arial"/>
                <a:cs typeface="Arial"/>
                <a:sym typeface="Arial"/>
              </a:rPr>
              <a:t>, care provine mai ales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utilizarea</a:t>
            </a:r>
            <a:r>
              <a:rPr lang="fr-FR" sz="1100" dirty="0">
                <a:latin typeface="Arial"/>
                <a:ea typeface="Arial"/>
                <a:cs typeface="Arial"/>
                <a:sym typeface="Arial"/>
              </a:rPr>
              <a:t> </a:t>
            </a:r>
            <a:r>
              <a:rPr lang="fr-FR" sz="1100" dirty="0" err="1">
                <a:latin typeface="Arial"/>
                <a:ea typeface="Arial"/>
                <a:cs typeface="Arial"/>
                <a:sym typeface="Arial"/>
              </a:rPr>
              <a:t>îngrășămintelor</a:t>
            </a:r>
            <a:r>
              <a:rPr lang="fr-FR" sz="1100" dirty="0">
                <a:latin typeface="Arial"/>
                <a:ea typeface="Arial"/>
                <a:cs typeface="Arial"/>
                <a:sym typeface="Arial"/>
              </a:rPr>
              <a:t>. </a:t>
            </a:r>
            <a:r>
              <a:rPr lang="fr-FR" sz="1100" dirty="0" err="1">
                <a:latin typeface="Arial"/>
                <a:ea typeface="Arial"/>
                <a:cs typeface="Arial"/>
                <a:sym typeface="Arial"/>
              </a:rPr>
              <a:t>Gazele</a:t>
            </a:r>
            <a:r>
              <a:rPr lang="fr-FR" sz="1100" dirty="0">
                <a:latin typeface="Arial"/>
                <a:ea typeface="Arial"/>
                <a:cs typeface="Arial"/>
                <a:sym typeface="Arial"/>
              </a:rPr>
              <a:t> </a:t>
            </a:r>
            <a:r>
              <a:rPr lang="fr-FR" sz="1100" dirty="0" err="1">
                <a:latin typeface="Arial"/>
                <a:ea typeface="Arial"/>
                <a:cs typeface="Arial"/>
                <a:sym typeface="Arial"/>
              </a:rPr>
              <a:t>fluorurate</a:t>
            </a:r>
            <a:r>
              <a:rPr lang="fr-FR" sz="1100" dirty="0">
                <a:latin typeface="Arial"/>
                <a:ea typeface="Arial"/>
                <a:cs typeface="Arial"/>
                <a:sym typeface="Arial"/>
              </a:rPr>
              <a:t>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generate</a:t>
            </a:r>
            <a:r>
              <a:rPr lang="fr-FR" sz="1100" dirty="0">
                <a:latin typeface="Arial"/>
                <a:ea typeface="Arial"/>
                <a:cs typeface="Arial"/>
                <a:sym typeface="Arial"/>
              </a:rPr>
              <a:t> mai ales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procesele</a:t>
            </a:r>
            <a:r>
              <a:rPr lang="fr-FR" sz="1100" dirty="0">
                <a:latin typeface="Arial"/>
                <a:ea typeface="Arial"/>
                <a:cs typeface="Arial"/>
                <a:sym typeface="Arial"/>
              </a:rPr>
              <a:t> </a:t>
            </a:r>
            <a:r>
              <a:rPr lang="fr-FR" sz="1100" dirty="0" err="1">
                <a:latin typeface="Arial"/>
                <a:ea typeface="Arial"/>
                <a:cs typeface="Arial"/>
                <a:sym typeface="Arial"/>
              </a:rPr>
              <a:t>industriale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refrigerare</a:t>
            </a:r>
            <a:r>
              <a:rPr lang="fr-FR" sz="1100" dirty="0">
                <a:latin typeface="Arial"/>
                <a:ea typeface="Arial"/>
                <a:cs typeface="Arial"/>
                <a:sym typeface="Arial"/>
              </a:rPr>
              <a:t>, de </a:t>
            </a:r>
            <a:r>
              <a:rPr lang="fr-FR" sz="1100" dirty="0" err="1">
                <a:latin typeface="Arial"/>
                <a:ea typeface="Arial"/>
                <a:cs typeface="Arial"/>
                <a:sym typeface="Arial"/>
              </a:rPr>
              <a:t>exemplu</a:t>
            </a:r>
            <a:r>
              <a:rPr lang="fr-FR" sz="1100" dirty="0">
                <a:latin typeface="Arial"/>
                <a:ea typeface="Arial"/>
                <a:cs typeface="Arial"/>
                <a:sym typeface="Arial"/>
              </a:rPr>
              <a:t>, </a:t>
            </a:r>
            <a:r>
              <a:rPr lang="fr-FR" sz="1100" dirty="0" err="1">
                <a:latin typeface="Arial"/>
                <a:ea typeface="Arial"/>
                <a:cs typeface="Arial"/>
                <a:sym typeface="Arial"/>
              </a:rPr>
              <a:t>aparatele</a:t>
            </a:r>
            <a:r>
              <a:rPr lang="fr-FR" sz="1100" dirty="0">
                <a:latin typeface="Arial"/>
                <a:ea typeface="Arial"/>
                <a:cs typeface="Arial"/>
                <a:sym typeface="Arial"/>
              </a:rPr>
              <a:t> </a:t>
            </a:r>
            <a:r>
              <a:rPr lang="fr-FR" sz="1100" dirty="0" err="1">
                <a:latin typeface="Arial"/>
                <a:ea typeface="Arial"/>
                <a:cs typeface="Arial"/>
                <a:sym typeface="Arial"/>
              </a:rPr>
              <a:t>noastre</a:t>
            </a:r>
            <a:r>
              <a:rPr lang="fr-FR" sz="1100" dirty="0">
                <a:latin typeface="Arial"/>
                <a:ea typeface="Arial"/>
                <a:cs typeface="Arial"/>
                <a:sym typeface="Arial"/>
              </a:rPr>
              <a:t> de </a:t>
            </a:r>
            <a:r>
              <a:rPr lang="fr-FR" sz="1100" dirty="0" err="1">
                <a:latin typeface="Arial"/>
                <a:ea typeface="Arial"/>
                <a:cs typeface="Arial"/>
                <a:sym typeface="Arial"/>
              </a:rPr>
              <a:t>aer</a:t>
            </a:r>
            <a:r>
              <a:rPr lang="fr-FR" sz="1100" dirty="0">
                <a:latin typeface="Arial"/>
                <a:ea typeface="Arial"/>
                <a:cs typeface="Arial"/>
                <a:sym typeface="Arial"/>
              </a:rPr>
              <a:t> </a:t>
            </a:r>
            <a:r>
              <a:rPr lang="fr-FR" sz="1100" dirty="0" err="1">
                <a:latin typeface="Arial"/>
                <a:ea typeface="Arial"/>
                <a:cs typeface="Arial"/>
                <a:sym typeface="Arial"/>
              </a:rPr>
              <a:t>condiționat</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frigiderele</a:t>
            </a:r>
            <a:r>
              <a:rPr lang="fr-FR" sz="1100" dirty="0">
                <a:latin typeface="Arial"/>
                <a:ea typeface="Arial"/>
                <a:cs typeface="Arial"/>
                <a:sym typeface="Arial"/>
              </a:rPr>
              <a:t>.</a:t>
            </a:r>
            <a:endParaRPr dirty="0"/>
          </a:p>
        </p:txBody>
      </p:sp>
      <p:sp>
        <p:nvSpPr>
          <p:cNvPr id="281" name="Google Shape;28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fb1fed1f86_0_25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Acum</a:t>
            </a:r>
            <a:r>
              <a:rPr lang="fr-FR" sz="1100" dirty="0">
                <a:latin typeface="Arial"/>
                <a:ea typeface="Arial"/>
                <a:cs typeface="Arial"/>
                <a:sym typeface="Arial"/>
              </a:rPr>
              <a:t> </a:t>
            </a:r>
            <a:r>
              <a:rPr lang="fr-FR" sz="1100" dirty="0" err="1">
                <a:latin typeface="Arial"/>
                <a:ea typeface="Arial"/>
                <a:cs typeface="Arial"/>
                <a:sym typeface="Arial"/>
              </a:rPr>
              <a:t>am</a:t>
            </a:r>
            <a:r>
              <a:rPr lang="fr-FR" sz="1100" dirty="0">
                <a:latin typeface="Arial"/>
                <a:ea typeface="Arial"/>
                <a:cs typeface="Arial"/>
                <a:sym typeface="Arial"/>
              </a:rPr>
              <a:t> </a:t>
            </a:r>
            <a:r>
              <a:rPr lang="fr-FR" sz="1100" dirty="0" err="1">
                <a:latin typeface="Arial"/>
                <a:ea typeface="Arial"/>
                <a:cs typeface="Arial"/>
                <a:sym typeface="Arial"/>
              </a:rPr>
              <a:t>aflat</a:t>
            </a:r>
            <a:r>
              <a:rPr lang="fr-FR" sz="1100" dirty="0">
                <a:latin typeface="Arial"/>
                <a:ea typeface="Arial"/>
                <a:cs typeface="Arial"/>
                <a:sym typeface="Arial"/>
              </a:rPr>
              <a:t> cum se </a:t>
            </a:r>
            <a:r>
              <a:rPr lang="fr-FR" sz="1100" dirty="0" err="1">
                <a:latin typeface="Arial"/>
                <a:ea typeface="Arial"/>
                <a:cs typeface="Arial"/>
                <a:sym typeface="Arial"/>
              </a:rPr>
              <a:t>menține</a:t>
            </a:r>
            <a:r>
              <a:rPr lang="fr-FR" sz="1100" dirty="0">
                <a:latin typeface="Arial"/>
                <a:ea typeface="Arial"/>
                <a:cs typeface="Arial"/>
                <a:sym typeface="Arial"/>
              </a:rPr>
              <a:t> </a:t>
            </a:r>
            <a:r>
              <a:rPr lang="fr-FR" sz="1100" dirty="0" err="1">
                <a:latin typeface="Arial"/>
                <a:ea typeface="Arial"/>
                <a:cs typeface="Arial"/>
                <a:sym typeface="Arial"/>
              </a:rPr>
              <a:t>temperatura</a:t>
            </a:r>
            <a:r>
              <a:rPr lang="fr-FR" sz="1100" dirty="0">
                <a:latin typeface="Arial"/>
                <a:ea typeface="Arial"/>
                <a:cs typeface="Arial"/>
                <a:sym typeface="Arial"/>
              </a:rPr>
              <a:t> </a:t>
            </a:r>
            <a:r>
              <a:rPr lang="fr-FR" sz="1100" dirty="0" err="1">
                <a:latin typeface="Arial"/>
                <a:ea typeface="Arial"/>
                <a:cs typeface="Arial"/>
                <a:sym typeface="Arial"/>
              </a:rPr>
              <a:t>Pământului</a:t>
            </a:r>
            <a:r>
              <a:rPr lang="fr-FR" sz="1100" dirty="0">
                <a:latin typeface="Arial"/>
                <a:ea typeface="Arial"/>
                <a:cs typeface="Arial"/>
                <a:sym typeface="Arial"/>
              </a:rPr>
              <a:t> la o </a:t>
            </a:r>
            <a:r>
              <a:rPr lang="fr-FR" sz="1100" dirty="0" err="1">
                <a:latin typeface="Arial"/>
                <a:ea typeface="Arial"/>
                <a:cs typeface="Arial"/>
                <a:sym typeface="Arial"/>
              </a:rPr>
              <a:t>medie</a:t>
            </a:r>
            <a:r>
              <a:rPr lang="fr-FR" sz="1100" dirty="0">
                <a:latin typeface="Arial"/>
                <a:ea typeface="Arial"/>
                <a:cs typeface="Arial"/>
                <a:sym typeface="Arial"/>
              </a:rPr>
              <a:t> </a:t>
            </a:r>
            <a:r>
              <a:rPr lang="fr-FR" sz="1100" dirty="0" err="1">
                <a:latin typeface="Arial"/>
                <a:ea typeface="Arial"/>
                <a:cs typeface="Arial"/>
                <a:sym typeface="Arial"/>
              </a:rPr>
              <a:t>globală</a:t>
            </a:r>
            <a:r>
              <a:rPr lang="fr-FR" sz="1100" dirty="0">
                <a:latin typeface="Arial"/>
                <a:ea typeface="Arial"/>
                <a:cs typeface="Arial"/>
                <a:sym typeface="Arial"/>
              </a:rPr>
              <a:t> de 18ºC, care ne </a:t>
            </a:r>
            <a:r>
              <a:rPr lang="fr-FR" sz="1100" dirty="0" err="1">
                <a:latin typeface="Arial"/>
                <a:ea typeface="Arial"/>
                <a:cs typeface="Arial"/>
                <a:sym typeface="Arial"/>
              </a:rPr>
              <a:t>împiedică</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înghețăm</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ce </a:t>
            </a:r>
            <a:r>
              <a:rPr lang="fr-FR" sz="1100" dirty="0" err="1">
                <a:latin typeface="Arial"/>
                <a:ea typeface="Arial"/>
                <a:cs typeface="Arial"/>
                <a:sym typeface="Arial"/>
              </a:rPr>
              <a:t>legătură</a:t>
            </a:r>
            <a:r>
              <a:rPr lang="fr-FR" sz="1100" dirty="0">
                <a:latin typeface="Arial"/>
                <a:ea typeface="Arial"/>
                <a:cs typeface="Arial"/>
                <a:sym typeface="Arial"/>
              </a:rPr>
              <a:t> are </a:t>
            </a:r>
            <a:r>
              <a:rPr lang="fr-FR" sz="1100" dirty="0" err="1">
                <a:latin typeface="Arial"/>
                <a:ea typeface="Arial"/>
                <a:cs typeface="Arial"/>
                <a:sym typeface="Arial"/>
              </a:rPr>
              <a:t>acest</a:t>
            </a:r>
            <a:r>
              <a:rPr lang="fr-FR" sz="1100" dirty="0">
                <a:latin typeface="Arial"/>
                <a:ea typeface="Arial"/>
                <a:cs typeface="Arial"/>
                <a:sym typeface="Arial"/>
              </a:rPr>
              <a:t> </a:t>
            </a:r>
            <a:r>
              <a:rPr lang="fr-FR" sz="1100" dirty="0" err="1">
                <a:latin typeface="Arial"/>
                <a:ea typeface="Arial"/>
                <a:cs typeface="Arial"/>
                <a:sym typeface="Arial"/>
              </a:rPr>
              <a:t>lucru</a:t>
            </a:r>
            <a:r>
              <a:rPr lang="fr-FR" sz="1100" dirty="0">
                <a:latin typeface="Arial"/>
                <a:ea typeface="Arial"/>
                <a:cs typeface="Arial"/>
                <a:sym typeface="Arial"/>
              </a:rPr>
              <a:t>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schimbările</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a:t>
            </a:r>
            <a:r>
              <a:rPr lang="fr-FR" sz="1100" dirty="0" err="1">
                <a:latin typeface="Arial"/>
                <a:ea typeface="Arial"/>
                <a:cs typeface="Arial"/>
                <a:sym typeface="Arial"/>
              </a:rPr>
              <a:t>Poate</a:t>
            </a:r>
            <a:r>
              <a:rPr lang="fr-FR" sz="1100" dirty="0">
                <a:latin typeface="Arial"/>
                <a:ea typeface="Arial"/>
                <a:cs typeface="Arial"/>
                <a:sym typeface="Arial"/>
              </a:rPr>
              <a:t> fi </a:t>
            </a:r>
            <a:r>
              <a:rPr lang="fr-FR" sz="1100" dirty="0" err="1">
                <a:latin typeface="Arial"/>
                <a:ea typeface="Arial"/>
                <a:cs typeface="Arial"/>
                <a:sym typeface="Arial"/>
              </a:rPr>
              <a:t>prea</a:t>
            </a:r>
            <a:r>
              <a:rPr lang="fr-FR" sz="1100" dirty="0">
                <a:latin typeface="Arial"/>
                <a:ea typeface="Arial"/>
                <a:cs typeface="Arial"/>
                <a:sym typeface="Arial"/>
              </a:rPr>
              <a:t> </a:t>
            </a:r>
            <a:r>
              <a:rPr lang="fr-FR" sz="1100" dirty="0" err="1">
                <a:latin typeface="Arial"/>
                <a:ea typeface="Arial"/>
                <a:cs typeface="Arial"/>
                <a:sym typeface="Arial"/>
              </a:rPr>
              <a:t>mult</a:t>
            </a:r>
            <a:r>
              <a:rPr lang="fr-FR" sz="1100" dirty="0">
                <a:latin typeface="Arial"/>
                <a:ea typeface="Arial"/>
                <a:cs typeface="Arial"/>
                <a:sym typeface="Arial"/>
              </a:rPr>
              <a:t> </a:t>
            </a:r>
            <a:r>
              <a:rPr lang="fr-FR" sz="1100" dirty="0" err="1">
                <a:latin typeface="Arial"/>
                <a:ea typeface="Arial"/>
                <a:cs typeface="Arial"/>
                <a:sym typeface="Arial"/>
              </a:rPr>
              <a:t>dintr</a:t>
            </a:r>
            <a:r>
              <a:rPr lang="fr-FR" sz="1100" dirty="0">
                <a:latin typeface="Arial"/>
                <a:ea typeface="Arial"/>
                <a:cs typeface="Arial"/>
                <a:sym typeface="Arial"/>
              </a:rPr>
              <a:t>-un </a:t>
            </a:r>
            <a:r>
              <a:rPr lang="fr-FR" sz="1100" dirty="0" err="1">
                <a:latin typeface="Arial"/>
                <a:ea typeface="Arial"/>
                <a:cs typeface="Arial"/>
                <a:sym typeface="Arial"/>
              </a:rPr>
              <a:t>lucru</a:t>
            </a:r>
            <a:r>
              <a:rPr lang="fr-FR" sz="1100" dirty="0">
                <a:latin typeface="Arial"/>
                <a:ea typeface="Arial"/>
                <a:cs typeface="Arial"/>
                <a:sym typeface="Arial"/>
              </a:rPr>
              <a:t> bun. Iar </a:t>
            </a:r>
            <a:r>
              <a:rPr lang="fr-FR" sz="1100" dirty="0" err="1">
                <a:latin typeface="Arial"/>
                <a:ea typeface="Arial"/>
                <a:cs typeface="Arial"/>
                <a:sym typeface="Arial"/>
              </a:rPr>
              <a:t>acest</a:t>
            </a:r>
            <a:r>
              <a:rPr lang="fr-FR" sz="1100" dirty="0">
                <a:latin typeface="Arial"/>
                <a:ea typeface="Arial"/>
                <a:cs typeface="Arial"/>
                <a:sym typeface="Arial"/>
              </a:rPr>
              <a:t> </a:t>
            </a:r>
            <a:r>
              <a:rPr lang="fr-FR" sz="1100" dirty="0" err="1">
                <a:latin typeface="Arial"/>
                <a:ea typeface="Arial"/>
                <a:cs typeface="Arial"/>
                <a:sym typeface="Arial"/>
              </a:rPr>
              <a:t>lucru</a:t>
            </a:r>
            <a:r>
              <a:rPr lang="fr-FR" sz="1100" dirty="0">
                <a:latin typeface="Arial"/>
                <a:ea typeface="Arial"/>
                <a:cs typeface="Arial"/>
                <a:sym typeface="Arial"/>
              </a:rPr>
              <a:t> este </a:t>
            </a:r>
            <a:r>
              <a:rPr lang="fr-FR" sz="1100" dirty="0" err="1">
                <a:latin typeface="Arial"/>
                <a:ea typeface="Arial"/>
                <a:cs typeface="Arial"/>
                <a:sym typeface="Arial"/>
              </a:rPr>
              <a:t>valabil</a:t>
            </a:r>
            <a:r>
              <a:rPr lang="fr-FR" sz="1100" dirty="0">
                <a:latin typeface="Arial"/>
                <a:ea typeface="Arial"/>
                <a:cs typeface="Arial"/>
                <a:sym typeface="Arial"/>
              </a:rPr>
              <a:t> </a:t>
            </a:r>
            <a:r>
              <a:rPr lang="fr-FR" sz="1100" dirty="0" err="1">
                <a:latin typeface="Arial"/>
                <a:ea typeface="Arial"/>
                <a:cs typeface="Arial"/>
                <a:sym typeface="Arial"/>
              </a:rPr>
              <a:t>pentru</a:t>
            </a:r>
            <a:r>
              <a:rPr lang="fr-FR" sz="1100" dirty="0">
                <a:latin typeface="Arial"/>
                <a:ea typeface="Arial"/>
                <a:cs typeface="Arial"/>
                <a:sym typeface="Arial"/>
              </a:rPr>
              <a:t> </a:t>
            </a:r>
            <a:r>
              <a:rPr lang="fr-FR" sz="1100" dirty="0" err="1">
                <a:latin typeface="Arial"/>
                <a:ea typeface="Arial"/>
                <a:cs typeface="Arial"/>
                <a:sym typeface="Arial"/>
              </a:rPr>
              <a:t>concentrația</a:t>
            </a:r>
            <a:r>
              <a:rPr lang="fr-FR" sz="1100" dirty="0">
                <a:latin typeface="Arial"/>
                <a:ea typeface="Arial"/>
                <a:cs typeface="Arial"/>
                <a:sym typeface="Arial"/>
              </a:rPr>
              <a:t> de GES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atmosferă</a:t>
            </a:r>
            <a:r>
              <a:rPr lang="fr-FR" sz="1100" dirty="0">
                <a:latin typeface="Arial"/>
                <a:ea typeface="Arial"/>
                <a:cs typeface="Arial"/>
                <a:sym typeface="Arial"/>
              </a:rPr>
              <a:t>.</a:t>
            </a:r>
            <a:endParaRPr sz="110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800" dirty="0">
              <a:solidFill>
                <a:srgbClr val="3D85C6"/>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314" name="Google Shape;314;gfb1fed1f86_0_25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fb1fed1f86_0_46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Arial"/>
                <a:ea typeface="Arial"/>
                <a:cs typeface="Arial"/>
                <a:sym typeface="Arial"/>
              </a:rPr>
              <a:t>De la </a:t>
            </a:r>
            <a:r>
              <a:rPr lang="fr-FR" sz="1100" dirty="0" err="1">
                <a:latin typeface="Arial"/>
                <a:ea typeface="Arial"/>
                <a:cs typeface="Arial"/>
                <a:sym typeface="Arial"/>
              </a:rPr>
              <a:t>revoluția</a:t>
            </a:r>
            <a:r>
              <a:rPr lang="fr-FR" sz="1100" dirty="0">
                <a:latin typeface="Arial"/>
                <a:ea typeface="Arial"/>
                <a:cs typeface="Arial"/>
                <a:sym typeface="Arial"/>
              </a:rPr>
              <a:t> </a:t>
            </a:r>
            <a:r>
              <a:rPr lang="fr-FR" sz="1100" dirty="0" err="1">
                <a:latin typeface="Arial"/>
                <a:ea typeface="Arial"/>
                <a:cs typeface="Arial"/>
                <a:sym typeface="Arial"/>
              </a:rPr>
              <a:t>industrială</a:t>
            </a:r>
            <a:r>
              <a:rPr lang="fr-FR" sz="1100" dirty="0">
                <a:latin typeface="Arial"/>
                <a:ea typeface="Arial"/>
                <a:cs typeface="Arial"/>
                <a:sym typeface="Arial"/>
              </a:rPr>
              <a:t>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secolul</a:t>
            </a:r>
            <a:r>
              <a:rPr lang="fr-FR" sz="1100" dirty="0">
                <a:latin typeface="Arial"/>
                <a:ea typeface="Arial"/>
                <a:cs typeface="Arial"/>
                <a:sym typeface="Arial"/>
              </a:rPr>
              <a:t> al XIX-</a:t>
            </a:r>
            <a:r>
              <a:rPr lang="fr-FR" sz="1100" dirty="0" err="1">
                <a:latin typeface="Arial"/>
                <a:ea typeface="Arial"/>
                <a:cs typeface="Arial"/>
                <a:sym typeface="Arial"/>
              </a:rPr>
              <a:t>lea</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pe</a:t>
            </a:r>
            <a:r>
              <a:rPr lang="fr-FR" sz="1100" dirty="0">
                <a:latin typeface="Arial"/>
                <a:ea typeface="Arial"/>
                <a:cs typeface="Arial"/>
                <a:sym typeface="Arial"/>
              </a:rPr>
              <a:t> </a:t>
            </a:r>
            <a:r>
              <a:rPr lang="fr-FR" sz="1100" dirty="0" err="1">
                <a:latin typeface="Arial"/>
                <a:ea typeface="Arial"/>
                <a:cs typeface="Arial"/>
                <a:sym typeface="Arial"/>
              </a:rPr>
              <a:t>măsură</a:t>
            </a:r>
            <a:r>
              <a:rPr lang="fr-FR" sz="1100" dirty="0">
                <a:latin typeface="Arial"/>
                <a:ea typeface="Arial"/>
                <a:cs typeface="Arial"/>
                <a:sym typeface="Arial"/>
              </a:rPr>
              <a:t> ce </a:t>
            </a:r>
            <a:r>
              <a:rPr lang="fr-FR" sz="1100" dirty="0" err="1">
                <a:latin typeface="Arial"/>
                <a:ea typeface="Arial"/>
                <a:cs typeface="Arial"/>
                <a:sym typeface="Arial"/>
              </a:rPr>
              <a:t>economiile</a:t>
            </a:r>
            <a:r>
              <a:rPr lang="fr-FR" sz="1100" dirty="0">
                <a:latin typeface="Arial"/>
                <a:ea typeface="Arial"/>
                <a:cs typeface="Arial"/>
                <a:sym typeface="Arial"/>
              </a:rPr>
              <a:t> globale au </a:t>
            </a:r>
            <a:r>
              <a:rPr lang="fr-FR" sz="1100" dirty="0" err="1">
                <a:latin typeface="Arial"/>
                <a:ea typeface="Arial"/>
                <a:cs typeface="Arial"/>
                <a:sym typeface="Arial"/>
              </a:rPr>
              <a:t>progresat</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s-au </a:t>
            </a:r>
            <a:r>
              <a:rPr lang="fr-FR" sz="1100" dirty="0" err="1">
                <a:latin typeface="Arial"/>
                <a:ea typeface="Arial"/>
                <a:cs typeface="Arial"/>
                <a:sym typeface="Arial"/>
              </a:rPr>
              <a:t>dezvoltat</a:t>
            </a:r>
            <a:r>
              <a:rPr lang="fr-FR" sz="1100" dirty="0">
                <a:latin typeface="Arial"/>
                <a:ea typeface="Arial"/>
                <a:cs typeface="Arial"/>
                <a:sym typeface="Arial"/>
              </a:rPr>
              <a:t>, au </a:t>
            </a:r>
            <a:r>
              <a:rPr lang="fr-FR" sz="1100" dirty="0" err="1">
                <a:latin typeface="Arial"/>
                <a:ea typeface="Arial"/>
                <a:cs typeface="Arial"/>
                <a:sym typeface="Arial"/>
              </a:rPr>
              <a:t>crescut</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emisiile</a:t>
            </a:r>
            <a:r>
              <a:rPr lang="fr-FR" sz="1100" dirty="0">
                <a:latin typeface="Arial"/>
                <a:ea typeface="Arial"/>
                <a:cs typeface="Arial"/>
                <a:sym typeface="Arial"/>
              </a:rPr>
              <a:t> de gaze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efect</a:t>
            </a:r>
            <a:r>
              <a:rPr lang="fr-FR" sz="1100" dirty="0">
                <a:latin typeface="Arial"/>
                <a:ea typeface="Arial"/>
                <a:cs typeface="Arial"/>
                <a:sym typeface="Arial"/>
              </a:rPr>
              <a:t> de </a:t>
            </a:r>
            <a:r>
              <a:rPr lang="fr-FR" sz="1100" dirty="0" err="1">
                <a:latin typeface="Arial"/>
                <a:ea typeface="Arial"/>
                <a:cs typeface="Arial"/>
                <a:sym typeface="Arial"/>
              </a:rPr>
              <a:t>seră</a:t>
            </a:r>
            <a:r>
              <a:rPr lang="fr-FR" sz="1100" dirty="0">
                <a:latin typeface="Arial"/>
                <a:ea typeface="Arial"/>
                <a:cs typeface="Arial"/>
                <a:sym typeface="Arial"/>
              </a:rPr>
              <a:t>, </a:t>
            </a:r>
            <a:r>
              <a:rPr lang="fr-FR" sz="1100" dirty="0" err="1">
                <a:latin typeface="Arial"/>
                <a:ea typeface="Arial"/>
                <a:cs typeface="Arial"/>
                <a:sym typeface="Arial"/>
              </a:rPr>
              <a:t>iar</a:t>
            </a:r>
            <a:r>
              <a:rPr lang="fr-FR" sz="1100" dirty="0">
                <a:latin typeface="Arial"/>
                <a:ea typeface="Arial"/>
                <a:cs typeface="Arial"/>
                <a:sym typeface="Arial"/>
              </a:rPr>
              <a:t> </a:t>
            </a:r>
            <a:r>
              <a:rPr lang="fr-FR" sz="1100" dirty="0" err="1">
                <a:latin typeface="Arial"/>
                <a:ea typeface="Arial"/>
                <a:cs typeface="Arial"/>
                <a:sym typeface="Arial"/>
              </a:rPr>
              <a:t>astăzi</a:t>
            </a:r>
            <a:r>
              <a:rPr lang="fr-FR" sz="1100" dirty="0">
                <a:latin typeface="Arial"/>
                <a:ea typeface="Arial"/>
                <a:cs typeface="Arial"/>
                <a:sym typeface="Arial"/>
              </a:rPr>
              <a:t> CO2 este </a:t>
            </a:r>
            <a:r>
              <a:rPr lang="fr-FR" sz="1100" dirty="0" err="1">
                <a:latin typeface="Arial"/>
                <a:ea typeface="Arial"/>
                <a:cs typeface="Arial"/>
                <a:sym typeface="Arial"/>
              </a:rPr>
              <a:t>eliberat</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atmosferă</a:t>
            </a:r>
            <a:r>
              <a:rPr lang="fr-FR" sz="1100" dirty="0">
                <a:latin typeface="Arial"/>
                <a:ea typeface="Arial"/>
                <a:cs typeface="Arial"/>
                <a:sym typeface="Arial"/>
              </a:rPr>
              <a:t> mai </a:t>
            </a:r>
            <a:r>
              <a:rPr lang="fr-FR" sz="1100" dirty="0" err="1">
                <a:latin typeface="Arial"/>
                <a:ea typeface="Arial"/>
                <a:cs typeface="Arial"/>
                <a:sym typeface="Arial"/>
              </a:rPr>
              <a:t>repede</a:t>
            </a:r>
            <a:r>
              <a:rPr lang="fr-FR" sz="1100" dirty="0">
                <a:latin typeface="Arial"/>
                <a:ea typeface="Arial"/>
                <a:cs typeface="Arial"/>
                <a:sym typeface="Arial"/>
              </a:rPr>
              <a:t> ca </a:t>
            </a:r>
            <a:r>
              <a:rPr lang="fr-FR" sz="1100" dirty="0" err="1">
                <a:latin typeface="Arial"/>
                <a:ea typeface="Arial"/>
                <a:cs typeface="Arial"/>
                <a:sym typeface="Arial"/>
              </a:rPr>
              <a:t>niciodată</a:t>
            </a:r>
            <a:r>
              <a:rPr lang="fr-FR" sz="1100" dirty="0">
                <a:latin typeface="Arial"/>
                <a:ea typeface="Arial"/>
                <a:cs typeface="Arial"/>
                <a:sym typeface="Arial"/>
              </a:rPr>
              <a:t>, </a:t>
            </a:r>
            <a:r>
              <a:rPr lang="fr-FR" sz="1100" dirty="0" err="1">
                <a:latin typeface="Arial"/>
                <a:ea typeface="Arial"/>
                <a:cs typeface="Arial"/>
                <a:sym typeface="Arial"/>
              </a:rPr>
              <a:t>cel</a:t>
            </a:r>
            <a:r>
              <a:rPr lang="fr-FR" sz="1100" dirty="0">
                <a:latin typeface="Arial"/>
                <a:ea typeface="Arial"/>
                <a:cs typeface="Arial"/>
                <a:sym typeface="Arial"/>
              </a:rPr>
              <a:t> </a:t>
            </a:r>
            <a:r>
              <a:rPr lang="fr-FR" sz="1100" dirty="0" err="1">
                <a:latin typeface="Arial"/>
                <a:ea typeface="Arial"/>
                <a:cs typeface="Arial"/>
                <a:sym typeface="Arial"/>
              </a:rPr>
              <a:t>puțin</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ultimii</a:t>
            </a:r>
            <a:r>
              <a:rPr lang="fr-FR" sz="1100" dirty="0">
                <a:latin typeface="Arial"/>
                <a:ea typeface="Arial"/>
                <a:cs typeface="Arial"/>
                <a:sym typeface="Arial"/>
              </a:rPr>
              <a:t> 66 de </a:t>
            </a:r>
            <a:r>
              <a:rPr lang="fr-FR" sz="1100" dirty="0" err="1">
                <a:latin typeface="Arial"/>
                <a:ea typeface="Arial"/>
                <a:cs typeface="Arial"/>
                <a:sym typeface="Arial"/>
              </a:rPr>
              <a:t>milioane</a:t>
            </a:r>
            <a:r>
              <a:rPr lang="fr-FR" sz="1100" dirty="0">
                <a:latin typeface="Arial"/>
                <a:ea typeface="Arial"/>
                <a:cs typeface="Arial"/>
                <a:sym typeface="Arial"/>
              </a:rPr>
              <a:t> de </a:t>
            </a:r>
            <a:r>
              <a:rPr lang="fr-FR" sz="1100" dirty="0" err="1">
                <a:latin typeface="Arial"/>
                <a:ea typeface="Arial"/>
                <a:cs typeface="Arial"/>
                <a:sym typeface="Arial"/>
              </a:rPr>
              <a:t>ani</a:t>
            </a:r>
            <a:r>
              <a:rPr lang="fr-FR" sz="1100" dirty="0">
                <a:latin typeface="Arial"/>
                <a:ea typeface="Arial"/>
                <a:cs typeface="Arial"/>
                <a:sym typeface="Arial"/>
              </a:rPr>
              <a:t>.</a:t>
            </a:r>
            <a:endParaRPr dirty="0"/>
          </a:p>
        </p:txBody>
      </p:sp>
      <p:sp>
        <p:nvSpPr>
          <p:cNvPr id="319" name="Google Shape;319;gfb1fed1f86_0_464: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fb1fed1f86_0_474: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fb1fed1f86_0_47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f67c50b821_1_1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dirty="0" err="1"/>
              <a:t>Dioxidul</a:t>
            </a:r>
            <a:r>
              <a:rPr lang="fr-FR" dirty="0"/>
              <a:t> de </a:t>
            </a:r>
            <a:r>
              <a:rPr lang="fr-FR" dirty="0" err="1"/>
              <a:t>carbon</a:t>
            </a:r>
            <a:r>
              <a:rPr lang="fr-FR" dirty="0"/>
              <a:t> </a:t>
            </a:r>
            <a:r>
              <a:rPr lang="fr-FR" dirty="0" err="1"/>
              <a:t>emis</a:t>
            </a:r>
            <a:r>
              <a:rPr lang="fr-FR" dirty="0"/>
              <a:t> </a:t>
            </a:r>
            <a:r>
              <a:rPr lang="fr-FR" dirty="0" err="1"/>
              <a:t>în</a:t>
            </a:r>
            <a:r>
              <a:rPr lang="fr-FR" dirty="0"/>
              <a:t> </a:t>
            </a:r>
            <a:r>
              <a:rPr lang="fr-FR" dirty="0" err="1"/>
              <a:t>atmosferă</a:t>
            </a:r>
            <a:r>
              <a:rPr lang="fr-FR" dirty="0"/>
              <a:t> nu </a:t>
            </a:r>
            <a:r>
              <a:rPr lang="fr-FR" dirty="0" err="1"/>
              <a:t>rămâne</a:t>
            </a:r>
            <a:r>
              <a:rPr lang="fr-FR" dirty="0"/>
              <a:t> </a:t>
            </a:r>
            <a:r>
              <a:rPr lang="fr-FR" dirty="0" err="1"/>
              <a:t>în</a:t>
            </a:r>
            <a:r>
              <a:rPr lang="fr-FR" dirty="0"/>
              <a:t> </a:t>
            </a:r>
            <a:r>
              <a:rPr lang="fr-FR" dirty="0" err="1"/>
              <a:t>întregime</a:t>
            </a:r>
            <a:r>
              <a:rPr lang="fr-FR" dirty="0"/>
              <a:t> </a:t>
            </a:r>
            <a:r>
              <a:rPr lang="fr-FR" dirty="0" err="1"/>
              <a:t>acolo</a:t>
            </a:r>
            <a:r>
              <a:rPr lang="fr-FR" dirty="0"/>
              <a:t>. </a:t>
            </a:r>
            <a:r>
              <a:rPr lang="fr-FR" dirty="0" err="1"/>
              <a:t>Există</a:t>
            </a:r>
            <a:r>
              <a:rPr lang="fr-FR" dirty="0"/>
              <a:t> un </a:t>
            </a:r>
            <a:r>
              <a:rPr lang="fr-FR" dirty="0" err="1"/>
              <a:t>echilibru</a:t>
            </a:r>
            <a:r>
              <a:rPr lang="fr-FR" dirty="0"/>
              <a:t> </a:t>
            </a:r>
            <a:r>
              <a:rPr lang="fr-FR" dirty="0" err="1"/>
              <a:t>între</a:t>
            </a:r>
            <a:r>
              <a:rPr lang="fr-FR" dirty="0"/>
              <a:t> </a:t>
            </a:r>
            <a:r>
              <a:rPr lang="fr-FR" dirty="0" err="1"/>
              <a:t>absorbția</a:t>
            </a:r>
            <a:r>
              <a:rPr lang="fr-FR" dirty="0"/>
              <a:t> </a:t>
            </a:r>
            <a:r>
              <a:rPr lang="fr-FR" dirty="0" err="1"/>
              <a:t>și</a:t>
            </a:r>
            <a:r>
              <a:rPr lang="fr-FR" dirty="0"/>
              <a:t> </a:t>
            </a:r>
            <a:r>
              <a:rPr lang="fr-FR" dirty="0" err="1"/>
              <a:t>emisia</a:t>
            </a:r>
            <a:r>
              <a:rPr lang="fr-FR" dirty="0"/>
              <a:t> de </a:t>
            </a:r>
            <a:r>
              <a:rPr lang="fr-FR" dirty="0" err="1"/>
              <a:t>dioxid</a:t>
            </a:r>
            <a:r>
              <a:rPr lang="fr-FR" dirty="0"/>
              <a:t> de </a:t>
            </a:r>
            <a:r>
              <a:rPr lang="fr-FR" dirty="0" err="1"/>
              <a:t>carbon</a:t>
            </a:r>
            <a:r>
              <a:rPr lang="fr-FR" dirty="0"/>
              <a:t>... </a:t>
            </a:r>
            <a:r>
              <a:rPr lang="fr-FR" dirty="0" err="1"/>
              <a:t>Acest</a:t>
            </a:r>
            <a:r>
              <a:rPr lang="fr-FR" dirty="0"/>
              <a:t> </a:t>
            </a:r>
            <a:r>
              <a:rPr lang="fr-FR" dirty="0" err="1"/>
              <a:t>echilibru</a:t>
            </a:r>
            <a:r>
              <a:rPr lang="fr-FR" dirty="0"/>
              <a:t> este </a:t>
            </a:r>
            <a:r>
              <a:rPr lang="fr-FR" dirty="0" err="1"/>
              <a:t>menținut</a:t>
            </a:r>
            <a:r>
              <a:rPr lang="fr-FR" dirty="0"/>
              <a:t> de </a:t>
            </a:r>
            <a:r>
              <a:rPr lang="fr-FR" dirty="0" err="1"/>
              <a:t>ceea</a:t>
            </a:r>
            <a:r>
              <a:rPr lang="fr-FR" dirty="0"/>
              <a:t> ce se </a:t>
            </a:r>
            <a:r>
              <a:rPr lang="fr-FR" dirty="0" err="1"/>
              <a:t>numește</a:t>
            </a:r>
            <a:r>
              <a:rPr lang="fr-FR" dirty="0"/>
              <a:t> "</a:t>
            </a:r>
            <a:r>
              <a:rPr lang="fr-FR" dirty="0" err="1"/>
              <a:t>rezervoare</a:t>
            </a:r>
            <a:r>
              <a:rPr lang="fr-FR" dirty="0"/>
              <a:t> </a:t>
            </a:r>
            <a:r>
              <a:rPr lang="fr-FR" dirty="0" err="1"/>
              <a:t>naturale</a:t>
            </a:r>
            <a:r>
              <a:rPr lang="fr-FR" dirty="0"/>
              <a:t>". </a:t>
            </a:r>
            <a:r>
              <a:rPr lang="fr-FR" dirty="0" err="1"/>
              <a:t>În</a:t>
            </a:r>
            <a:r>
              <a:rPr lang="fr-FR" dirty="0"/>
              <a:t> </a:t>
            </a:r>
            <a:r>
              <a:rPr lang="fr-FR" dirty="0" err="1"/>
              <a:t>cazul</a:t>
            </a:r>
            <a:r>
              <a:rPr lang="fr-FR" dirty="0"/>
              <a:t> </a:t>
            </a:r>
            <a:r>
              <a:rPr lang="fr-FR" dirty="0" err="1"/>
              <a:t>Pământului</a:t>
            </a:r>
            <a:r>
              <a:rPr lang="fr-FR" dirty="0"/>
              <a:t>, </a:t>
            </a:r>
            <a:r>
              <a:rPr lang="fr-FR" dirty="0" err="1"/>
              <a:t>rezervoarele</a:t>
            </a:r>
            <a:r>
              <a:rPr lang="fr-FR" dirty="0"/>
              <a:t> </a:t>
            </a:r>
            <a:r>
              <a:rPr lang="fr-FR" dirty="0" err="1"/>
              <a:t>naturale</a:t>
            </a:r>
            <a:r>
              <a:rPr lang="fr-FR" dirty="0"/>
              <a:t> </a:t>
            </a:r>
            <a:r>
              <a:rPr lang="fr-FR" dirty="0" err="1"/>
              <a:t>sunt</a:t>
            </a:r>
            <a:r>
              <a:rPr lang="fr-FR" dirty="0"/>
              <a:t> </a:t>
            </a:r>
            <a:r>
              <a:rPr lang="fr-FR" dirty="0" err="1"/>
              <a:t>pădurile</a:t>
            </a:r>
            <a:r>
              <a:rPr lang="fr-FR" dirty="0"/>
              <a:t> </a:t>
            </a:r>
            <a:r>
              <a:rPr lang="fr-FR" dirty="0" err="1"/>
              <a:t>și</a:t>
            </a:r>
            <a:r>
              <a:rPr lang="fr-FR" dirty="0"/>
              <a:t> </a:t>
            </a:r>
            <a:r>
              <a:rPr lang="fr-FR" dirty="0" err="1"/>
              <a:t>oceanele</a:t>
            </a:r>
            <a:r>
              <a:rPr lang="fr-FR" dirty="0"/>
              <a:t>, care </a:t>
            </a:r>
            <a:r>
              <a:rPr lang="fr-FR" dirty="0" err="1"/>
              <a:t>absoarbe</a:t>
            </a:r>
            <a:r>
              <a:rPr lang="fr-FR" dirty="0"/>
              <a:t> CO2 </a:t>
            </a:r>
            <a:r>
              <a:rPr lang="fr-FR" dirty="0" err="1"/>
              <a:t>din</a:t>
            </a:r>
            <a:r>
              <a:rPr lang="fr-FR" dirty="0"/>
              <a:t> </a:t>
            </a:r>
            <a:r>
              <a:rPr lang="fr-FR" dirty="0" err="1"/>
              <a:t>atmosferă</a:t>
            </a:r>
            <a:r>
              <a:rPr lang="fr-FR" dirty="0"/>
              <a:t> </a:t>
            </a:r>
            <a:r>
              <a:rPr lang="fr-FR" dirty="0" err="1"/>
              <a:t>prin</a:t>
            </a:r>
            <a:r>
              <a:rPr lang="fr-FR" dirty="0"/>
              <a:t> </a:t>
            </a:r>
            <a:r>
              <a:rPr lang="fr-FR" dirty="0" err="1"/>
              <a:t>fotosinteză</a:t>
            </a:r>
            <a:r>
              <a:rPr lang="fr-FR" dirty="0"/>
              <a:t>. Cu </a:t>
            </a:r>
            <a:r>
              <a:rPr lang="fr-FR" dirty="0" err="1"/>
              <a:t>toate</a:t>
            </a:r>
            <a:r>
              <a:rPr lang="fr-FR" dirty="0"/>
              <a:t> </a:t>
            </a:r>
            <a:r>
              <a:rPr lang="fr-FR" dirty="0" err="1"/>
              <a:t>acestea</a:t>
            </a:r>
            <a:r>
              <a:rPr lang="fr-FR" dirty="0"/>
              <a:t>, </a:t>
            </a:r>
            <a:r>
              <a:rPr lang="fr-FR" dirty="0" err="1"/>
              <a:t>am</a:t>
            </a:r>
            <a:r>
              <a:rPr lang="fr-FR" dirty="0"/>
              <a:t> </a:t>
            </a:r>
            <a:r>
              <a:rPr lang="fr-FR" dirty="0" err="1"/>
              <a:t>depășit</a:t>
            </a:r>
            <a:r>
              <a:rPr lang="fr-FR" dirty="0"/>
              <a:t> </a:t>
            </a:r>
            <a:r>
              <a:rPr lang="fr-FR" dirty="0" err="1"/>
              <a:t>capacitatea</a:t>
            </a:r>
            <a:r>
              <a:rPr lang="fr-FR" dirty="0"/>
              <a:t> de </a:t>
            </a:r>
            <a:r>
              <a:rPr lang="fr-FR" dirty="0" err="1"/>
              <a:t>absorbție</a:t>
            </a:r>
            <a:r>
              <a:rPr lang="fr-FR" dirty="0"/>
              <a:t> a </a:t>
            </a:r>
            <a:r>
              <a:rPr lang="fr-FR" dirty="0" err="1"/>
              <a:t>acestor</a:t>
            </a:r>
            <a:r>
              <a:rPr lang="fr-FR" dirty="0"/>
              <a:t> </a:t>
            </a:r>
            <a:r>
              <a:rPr lang="fr-FR" dirty="0" err="1"/>
              <a:t>rezervoare</a:t>
            </a:r>
            <a:r>
              <a:rPr lang="fr-FR" dirty="0"/>
              <a:t>, </a:t>
            </a:r>
            <a:r>
              <a:rPr lang="fr-FR" dirty="0" err="1"/>
              <a:t>astfel</a:t>
            </a:r>
            <a:r>
              <a:rPr lang="fr-FR" dirty="0"/>
              <a:t> </a:t>
            </a:r>
            <a:r>
              <a:rPr lang="fr-FR" dirty="0" err="1"/>
              <a:t>încât</a:t>
            </a:r>
            <a:r>
              <a:rPr lang="fr-FR" dirty="0"/>
              <a:t> o mare parte </a:t>
            </a:r>
            <a:r>
              <a:rPr lang="fr-FR" dirty="0" err="1"/>
              <a:t>din</a:t>
            </a:r>
            <a:r>
              <a:rPr lang="fr-FR" dirty="0"/>
              <a:t> CO2 </a:t>
            </a:r>
            <a:r>
              <a:rPr lang="fr-FR" dirty="0" err="1"/>
              <a:t>emis</a:t>
            </a:r>
            <a:r>
              <a:rPr lang="fr-FR" dirty="0"/>
              <a:t> se </a:t>
            </a:r>
            <a:r>
              <a:rPr lang="fr-FR" dirty="0" err="1"/>
              <a:t>acumulează</a:t>
            </a:r>
            <a:r>
              <a:rPr lang="fr-FR" dirty="0"/>
              <a:t> </a:t>
            </a:r>
            <a:r>
              <a:rPr lang="fr-FR" dirty="0" err="1"/>
              <a:t>în</a:t>
            </a:r>
            <a:r>
              <a:rPr lang="fr-FR" dirty="0"/>
              <a:t> </a:t>
            </a:r>
            <a:r>
              <a:rPr lang="fr-FR" dirty="0" err="1"/>
              <a:t>atmosferă</a:t>
            </a:r>
            <a:r>
              <a:rPr lang="fr-FR" dirty="0"/>
              <a:t>, </a:t>
            </a:r>
            <a:r>
              <a:rPr lang="fr-FR" dirty="0" err="1"/>
              <a:t>ceea</a:t>
            </a:r>
            <a:r>
              <a:rPr lang="fr-FR" dirty="0"/>
              <a:t> ce </a:t>
            </a:r>
            <a:r>
              <a:rPr lang="fr-FR" dirty="0" err="1"/>
              <a:t>agravează</a:t>
            </a:r>
            <a:r>
              <a:rPr lang="fr-FR" dirty="0"/>
              <a:t> </a:t>
            </a:r>
            <a:r>
              <a:rPr lang="fr-FR" dirty="0" err="1"/>
              <a:t>efectul</a:t>
            </a:r>
            <a:r>
              <a:rPr lang="fr-FR" dirty="0"/>
              <a:t> de </a:t>
            </a:r>
            <a:r>
              <a:rPr lang="fr-FR" dirty="0" err="1"/>
              <a:t>seră</a:t>
            </a:r>
            <a:r>
              <a:rPr lang="fr-FR" dirty="0"/>
              <a:t>.</a:t>
            </a:r>
            <a:endParaRPr dirty="0"/>
          </a:p>
        </p:txBody>
      </p:sp>
      <p:sp>
        <p:nvSpPr>
          <p:cNvPr id="336" name="Google Shape;336;gf67c50b821_1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fb1fed1f86_0_6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en-GB" dirty="0" err="1">
                <a:latin typeface="Times New Roman"/>
                <a:ea typeface="Times New Roman"/>
                <a:cs typeface="Times New Roman"/>
                <a:sym typeface="Times New Roman"/>
              </a:rPr>
              <a:t>Variațiile</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concentrației</a:t>
            </a:r>
            <a:r>
              <a:rPr lang="en-GB" dirty="0">
                <a:latin typeface="Times New Roman"/>
                <a:ea typeface="Times New Roman"/>
                <a:cs typeface="Times New Roman"/>
                <a:sym typeface="Times New Roman"/>
              </a:rPr>
              <a:t> de CO2 din </a:t>
            </a:r>
            <a:r>
              <a:rPr lang="en-GB" dirty="0" err="1">
                <a:latin typeface="Times New Roman"/>
                <a:ea typeface="Times New Roman"/>
                <a:cs typeface="Times New Roman"/>
                <a:sym typeface="Times New Roman"/>
              </a:rPr>
              <a:t>atmosferă</a:t>
            </a:r>
            <a:r>
              <a:rPr lang="en-GB" dirty="0">
                <a:latin typeface="Times New Roman"/>
                <a:ea typeface="Times New Roman"/>
                <a:cs typeface="Times New Roman"/>
                <a:sym typeface="Times New Roman"/>
              </a:rPr>
              <a:t> sunt </a:t>
            </a:r>
            <a:r>
              <a:rPr lang="en-GB" dirty="0" err="1">
                <a:latin typeface="Times New Roman"/>
                <a:ea typeface="Times New Roman"/>
                <a:cs typeface="Times New Roman"/>
                <a:sym typeface="Times New Roman"/>
              </a:rPr>
              <a:t>ciclice</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și</a:t>
            </a:r>
            <a:r>
              <a:rPr lang="en-GB" dirty="0">
                <a:latin typeface="Times New Roman"/>
                <a:ea typeface="Times New Roman"/>
                <a:cs typeface="Times New Roman"/>
                <a:sym typeface="Times New Roman"/>
              </a:rPr>
              <a:t> sunt de </a:t>
            </a:r>
            <a:r>
              <a:rPr lang="en-GB" dirty="0" err="1">
                <a:latin typeface="Times New Roman"/>
                <a:ea typeface="Times New Roman"/>
                <a:cs typeface="Times New Roman"/>
                <a:sym typeface="Times New Roman"/>
              </a:rPr>
              <a:t>așteptat</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așa</a:t>
            </a:r>
            <a:r>
              <a:rPr lang="en-GB" dirty="0">
                <a:latin typeface="Times New Roman"/>
                <a:ea typeface="Times New Roman"/>
                <a:cs typeface="Times New Roman"/>
                <a:sym typeface="Times New Roman"/>
              </a:rPr>
              <a:t> cum s-a </a:t>
            </a:r>
            <a:r>
              <a:rPr lang="en-GB" dirty="0" err="1">
                <a:latin typeface="Times New Roman"/>
                <a:ea typeface="Times New Roman"/>
                <a:cs typeface="Times New Roman"/>
                <a:sym typeface="Times New Roman"/>
              </a:rPr>
              <a:t>întâmplat</a:t>
            </a:r>
            <a:r>
              <a:rPr lang="en-GB" dirty="0">
                <a:latin typeface="Times New Roman"/>
                <a:ea typeface="Times New Roman"/>
                <a:cs typeface="Times New Roman"/>
                <a:sym typeface="Times New Roman"/>
              </a:rPr>
              <a:t> de-a </a:t>
            </a:r>
            <a:r>
              <a:rPr lang="en-GB" dirty="0" err="1">
                <a:latin typeface="Times New Roman"/>
                <a:ea typeface="Times New Roman"/>
                <a:cs typeface="Times New Roman"/>
                <a:sym typeface="Times New Roman"/>
              </a:rPr>
              <a:t>lungul</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mileniilor</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Aceste</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variații</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coincid</a:t>
            </a:r>
            <a:r>
              <a:rPr lang="en-GB" dirty="0">
                <a:latin typeface="Times New Roman"/>
                <a:ea typeface="Times New Roman"/>
                <a:cs typeface="Times New Roman"/>
                <a:sym typeface="Times New Roman"/>
              </a:rPr>
              <a:t> cu </a:t>
            </a:r>
            <a:r>
              <a:rPr lang="en-GB" dirty="0" err="1">
                <a:latin typeface="Times New Roman"/>
                <a:ea typeface="Times New Roman"/>
                <a:cs typeface="Times New Roman"/>
                <a:sym typeface="Times New Roman"/>
              </a:rPr>
              <a:t>perioadele</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glaciare</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și</a:t>
            </a:r>
            <a:r>
              <a:rPr lang="en-GB" dirty="0">
                <a:latin typeface="Times New Roman"/>
                <a:ea typeface="Times New Roman"/>
                <a:cs typeface="Times New Roman"/>
                <a:sym typeface="Times New Roman"/>
              </a:rPr>
              <a:t> cu </a:t>
            </a:r>
            <a:r>
              <a:rPr lang="en-GB" dirty="0" err="1">
                <a:latin typeface="Times New Roman"/>
                <a:ea typeface="Times New Roman"/>
                <a:cs typeface="Times New Roman"/>
                <a:sym typeface="Times New Roman"/>
              </a:rPr>
              <a:t>perioadele</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mai</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calde</a:t>
            </a:r>
            <a:r>
              <a:rPr lang="en-GB" dirty="0">
                <a:latin typeface="Times New Roman"/>
                <a:ea typeface="Times New Roman"/>
                <a:cs typeface="Times New Roman"/>
                <a:sym typeface="Times New Roman"/>
              </a:rPr>
              <a:t> ale </a:t>
            </a:r>
            <a:r>
              <a:rPr lang="en-GB" dirty="0" err="1">
                <a:latin typeface="Times New Roman"/>
                <a:ea typeface="Times New Roman"/>
                <a:cs typeface="Times New Roman"/>
                <a:sym typeface="Times New Roman"/>
              </a:rPr>
              <a:t>Pământului</a:t>
            </a:r>
            <a:r>
              <a:rPr lang="en-GB" dirty="0">
                <a:latin typeface="Times New Roman"/>
                <a:ea typeface="Times New Roman"/>
                <a:cs typeface="Times New Roman"/>
                <a:sym typeface="Times New Roman"/>
              </a:rPr>
              <a:t>. Dar </a:t>
            </a:r>
            <a:r>
              <a:rPr lang="en-GB" dirty="0" err="1">
                <a:latin typeface="Times New Roman"/>
                <a:ea typeface="Times New Roman"/>
                <a:cs typeface="Times New Roman"/>
                <a:sym typeface="Times New Roman"/>
              </a:rPr>
              <a:t>ceea</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ce</a:t>
            </a:r>
            <a:r>
              <a:rPr lang="en-GB" dirty="0">
                <a:latin typeface="Times New Roman"/>
                <a:ea typeface="Times New Roman"/>
                <a:cs typeface="Times New Roman"/>
                <a:sym typeface="Times New Roman"/>
              </a:rPr>
              <a:t> am </a:t>
            </a:r>
            <a:r>
              <a:rPr lang="en-GB" dirty="0" err="1">
                <a:latin typeface="Times New Roman"/>
                <a:ea typeface="Times New Roman"/>
                <a:cs typeface="Times New Roman"/>
                <a:sym typeface="Times New Roman"/>
              </a:rPr>
              <a:t>înregistrat</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astăzi</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este</a:t>
            </a:r>
            <a:r>
              <a:rPr lang="en-GB" dirty="0">
                <a:latin typeface="Times New Roman"/>
                <a:ea typeface="Times New Roman"/>
                <a:cs typeface="Times New Roman"/>
                <a:sym typeface="Times New Roman"/>
              </a:rPr>
              <a:t> o </a:t>
            </a:r>
            <a:r>
              <a:rPr lang="en-GB" dirty="0" err="1">
                <a:latin typeface="Times New Roman"/>
                <a:ea typeface="Times New Roman"/>
                <a:cs typeface="Times New Roman"/>
                <a:sym typeface="Times New Roman"/>
              </a:rPr>
              <a:t>concentrație</a:t>
            </a:r>
            <a:r>
              <a:rPr lang="en-GB" dirty="0">
                <a:latin typeface="Times New Roman"/>
                <a:ea typeface="Times New Roman"/>
                <a:cs typeface="Times New Roman"/>
                <a:sym typeface="Times New Roman"/>
              </a:rPr>
              <a:t> record de CO2 </a:t>
            </a:r>
            <a:r>
              <a:rPr lang="en-GB" dirty="0" err="1">
                <a:latin typeface="Times New Roman"/>
                <a:ea typeface="Times New Roman"/>
                <a:cs typeface="Times New Roman"/>
                <a:sym typeface="Times New Roman"/>
              </a:rPr>
              <a:t>în</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atmosferă</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fără</a:t>
            </a:r>
            <a:r>
              <a:rPr lang="en-GB" dirty="0">
                <a:latin typeface="Times New Roman"/>
                <a:ea typeface="Times New Roman"/>
                <a:cs typeface="Times New Roman"/>
                <a:sym typeface="Times New Roman"/>
              </a:rPr>
              <a:t> precedent.</a:t>
            </a:r>
            <a:endParaRPr dirty="0"/>
          </a:p>
        </p:txBody>
      </p:sp>
      <p:sp>
        <p:nvSpPr>
          <p:cNvPr id="346" name="Google Shape;346;gfb1fed1f86_0_6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fb1fed1f86_0_7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Poate</a:t>
            </a:r>
            <a:r>
              <a:rPr lang="fr-FR" sz="1100" dirty="0">
                <a:latin typeface="Arial"/>
                <a:ea typeface="Arial"/>
                <a:cs typeface="Arial"/>
                <a:sym typeface="Arial"/>
              </a:rPr>
              <a:t> </a:t>
            </a:r>
            <a:r>
              <a:rPr lang="fr-FR" sz="1100" dirty="0" err="1">
                <a:latin typeface="Arial"/>
                <a:ea typeface="Arial"/>
                <a:cs typeface="Arial"/>
                <a:sym typeface="Arial"/>
              </a:rPr>
              <a:t>că</a:t>
            </a:r>
            <a:r>
              <a:rPr lang="fr-FR" sz="1100" dirty="0">
                <a:latin typeface="Arial"/>
                <a:ea typeface="Arial"/>
                <a:cs typeface="Arial"/>
                <a:sym typeface="Arial"/>
              </a:rPr>
              <a:t> 417 </a:t>
            </a:r>
            <a:r>
              <a:rPr lang="fr-FR" sz="1100" dirty="0" err="1">
                <a:latin typeface="Arial"/>
                <a:ea typeface="Arial"/>
                <a:cs typeface="Arial"/>
                <a:sym typeface="Arial"/>
              </a:rPr>
              <a:t>părți</a:t>
            </a:r>
            <a:r>
              <a:rPr lang="fr-FR" sz="1100" dirty="0">
                <a:latin typeface="Arial"/>
                <a:ea typeface="Arial"/>
                <a:cs typeface="Arial"/>
                <a:sym typeface="Arial"/>
              </a:rPr>
              <a:t> </a:t>
            </a:r>
            <a:r>
              <a:rPr lang="fr-FR" sz="1100" dirty="0" err="1">
                <a:latin typeface="Arial"/>
                <a:ea typeface="Arial"/>
                <a:cs typeface="Arial"/>
                <a:sym typeface="Arial"/>
              </a:rPr>
              <a:t>pe</a:t>
            </a:r>
            <a:r>
              <a:rPr lang="fr-FR" sz="1100" dirty="0">
                <a:latin typeface="Arial"/>
                <a:ea typeface="Arial"/>
                <a:cs typeface="Arial"/>
                <a:sym typeface="Arial"/>
              </a:rPr>
              <a:t> </a:t>
            </a:r>
            <a:r>
              <a:rPr lang="fr-FR" sz="1100" dirty="0" err="1">
                <a:latin typeface="Arial"/>
                <a:ea typeface="Arial"/>
                <a:cs typeface="Arial"/>
                <a:sym typeface="Arial"/>
              </a:rPr>
              <a:t>milion</a:t>
            </a:r>
            <a:r>
              <a:rPr lang="fr-FR" sz="1100" dirty="0">
                <a:latin typeface="Arial"/>
                <a:ea typeface="Arial"/>
                <a:cs typeface="Arial"/>
                <a:sym typeface="Arial"/>
              </a:rPr>
              <a:t> nu pare </a:t>
            </a:r>
            <a:r>
              <a:rPr lang="fr-FR" sz="1100" dirty="0" err="1">
                <a:latin typeface="Arial"/>
                <a:ea typeface="Arial"/>
                <a:cs typeface="Arial"/>
                <a:sym typeface="Arial"/>
              </a:rPr>
              <a:t>mult</a:t>
            </a:r>
            <a:r>
              <a:rPr lang="fr-FR" sz="1100" dirty="0">
                <a:latin typeface="Arial"/>
                <a:ea typeface="Arial"/>
                <a:cs typeface="Arial"/>
                <a:sym typeface="Arial"/>
              </a:rPr>
              <a:t>, dar </a:t>
            </a:r>
            <a:r>
              <a:rPr lang="fr-FR" sz="1100" dirty="0" err="1">
                <a:latin typeface="Arial"/>
                <a:ea typeface="Arial"/>
                <a:cs typeface="Arial"/>
                <a:sym typeface="Arial"/>
              </a:rPr>
              <a:t>dacă</a:t>
            </a:r>
            <a:r>
              <a:rPr lang="fr-FR" sz="1100" dirty="0">
                <a:latin typeface="Arial"/>
                <a:ea typeface="Arial"/>
                <a:cs typeface="Arial"/>
                <a:sym typeface="Arial"/>
              </a:rPr>
              <a:t> </a:t>
            </a:r>
            <a:r>
              <a:rPr lang="fr-FR" sz="1100" dirty="0" err="1">
                <a:latin typeface="Arial"/>
                <a:ea typeface="Arial"/>
                <a:cs typeface="Arial"/>
                <a:sym typeface="Arial"/>
              </a:rPr>
              <a:t>luăm</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considerare</a:t>
            </a:r>
            <a:r>
              <a:rPr lang="fr-FR" sz="1100" dirty="0">
                <a:latin typeface="Arial"/>
                <a:ea typeface="Arial"/>
                <a:cs typeface="Arial"/>
                <a:sym typeface="Arial"/>
              </a:rPr>
              <a:t> </a:t>
            </a:r>
            <a:r>
              <a:rPr lang="fr-FR" sz="1100" dirty="0" err="1">
                <a:latin typeface="Arial"/>
                <a:ea typeface="Arial"/>
                <a:cs typeface="Arial"/>
                <a:sym typeface="Arial"/>
              </a:rPr>
              <a:t>diferențele</a:t>
            </a:r>
            <a:r>
              <a:rPr lang="fr-FR" sz="1100" dirty="0">
                <a:latin typeface="Arial"/>
                <a:ea typeface="Arial"/>
                <a:cs typeface="Arial"/>
                <a:sym typeface="Arial"/>
              </a:rPr>
              <a:t> de </a:t>
            </a:r>
            <a:r>
              <a:rPr lang="fr-FR" sz="1100" dirty="0" err="1">
                <a:latin typeface="Arial"/>
                <a:ea typeface="Arial"/>
                <a:cs typeface="Arial"/>
                <a:sym typeface="Arial"/>
              </a:rPr>
              <a:t>temperatură</a:t>
            </a:r>
            <a:r>
              <a:rPr lang="fr-FR" sz="1100" dirty="0">
                <a:latin typeface="Arial"/>
                <a:ea typeface="Arial"/>
                <a:cs typeface="Arial"/>
                <a:sym typeface="Arial"/>
              </a:rPr>
              <a:t> </a:t>
            </a:r>
            <a:r>
              <a:rPr lang="fr-FR" sz="1100" dirty="0" err="1">
                <a:latin typeface="Arial"/>
                <a:ea typeface="Arial"/>
                <a:cs typeface="Arial"/>
                <a:sym typeface="Arial"/>
              </a:rPr>
              <a:t>medie</a:t>
            </a:r>
            <a:r>
              <a:rPr lang="fr-FR" sz="1100" dirty="0">
                <a:latin typeface="Arial"/>
                <a:ea typeface="Arial"/>
                <a:cs typeface="Arial"/>
                <a:sym typeface="Arial"/>
              </a:rPr>
              <a:t>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secolul</a:t>
            </a:r>
            <a:r>
              <a:rPr lang="fr-FR" sz="1100" dirty="0">
                <a:latin typeface="Arial"/>
                <a:ea typeface="Arial"/>
                <a:cs typeface="Arial"/>
                <a:sym typeface="Arial"/>
              </a:rPr>
              <a:t> </a:t>
            </a:r>
            <a:r>
              <a:rPr lang="fr-FR" sz="1100" dirty="0" err="1">
                <a:latin typeface="Arial"/>
                <a:ea typeface="Arial"/>
                <a:cs typeface="Arial"/>
                <a:sym typeface="Arial"/>
              </a:rPr>
              <a:t>trecut</a:t>
            </a:r>
            <a:r>
              <a:rPr lang="fr-FR" sz="1100" dirty="0">
                <a:latin typeface="Arial"/>
                <a:ea typeface="Arial"/>
                <a:cs typeface="Arial"/>
                <a:sym typeface="Arial"/>
              </a:rPr>
              <a:t>, </a:t>
            </a:r>
            <a:r>
              <a:rPr lang="fr-FR" sz="1100" dirty="0" err="1">
                <a:latin typeface="Arial"/>
                <a:ea typeface="Arial"/>
                <a:cs typeface="Arial"/>
                <a:sym typeface="Arial"/>
              </a:rPr>
              <a:t>putem</a:t>
            </a:r>
            <a:r>
              <a:rPr lang="fr-FR" sz="1100" dirty="0">
                <a:latin typeface="Arial"/>
                <a:ea typeface="Arial"/>
                <a:cs typeface="Arial"/>
                <a:sym typeface="Arial"/>
              </a:rPr>
              <a:t> </a:t>
            </a:r>
            <a:r>
              <a:rPr lang="fr-FR" sz="1100" dirty="0" err="1">
                <a:latin typeface="Arial"/>
                <a:ea typeface="Arial"/>
                <a:cs typeface="Arial"/>
                <a:sym typeface="Arial"/>
              </a:rPr>
              <a:t>vedea</a:t>
            </a:r>
            <a:r>
              <a:rPr lang="fr-FR" sz="1100" dirty="0">
                <a:latin typeface="Arial"/>
                <a:ea typeface="Arial"/>
                <a:cs typeface="Arial"/>
                <a:sym typeface="Arial"/>
              </a:rPr>
              <a:t> o </a:t>
            </a:r>
            <a:r>
              <a:rPr lang="fr-FR" sz="1100" dirty="0" err="1">
                <a:latin typeface="Arial"/>
                <a:ea typeface="Arial"/>
                <a:cs typeface="Arial"/>
                <a:sym typeface="Arial"/>
              </a:rPr>
              <a:t>corelație</a:t>
            </a:r>
            <a:r>
              <a:rPr lang="fr-FR" sz="1100" dirty="0">
                <a:latin typeface="Arial"/>
                <a:ea typeface="Arial"/>
                <a:cs typeface="Arial"/>
                <a:sym typeface="Arial"/>
              </a:rPr>
              <a:t> </a:t>
            </a:r>
            <a:r>
              <a:rPr lang="fr-FR" sz="1100" dirty="0" err="1">
                <a:latin typeface="Arial"/>
                <a:ea typeface="Arial"/>
                <a:cs typeface="Arial"/>
                <a:sym typeface="Arial"/>
              </a:rPr>
              <a:t>între</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creșterea</a:t>
            </a:r>
            <a:r>
              <a:rPr lang="fr-FR" sz="1100" dirty="0">
                <a:latin typeface="Arial"/>
                <a:ea typeface="Arial"/>
                <a:cs typeface="Arial"/>
                <a:sym typeface="Arial"/>
              </a:rPr>
              <a:t> CO2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atmosferă</a:t>
            </a:r>
            <a:r>
              <a:rPr lang="fr-FR" sz="1100" dirty="0">
                <a:latin typeface="Arial"/>
                <a:ea typeface="Arial"/>
                <a:cs typeface="Arial"/>
                <a:sym typeface="Arial"/>
              </a:rPr>
              <a:t>.</a:t>
            </a:r>
            <a:endParaRPr dirty="0"/>
          </a:p>
        </p:txBody>
      </p:sp>
      <p:sp>
        <p:nvSpPr>
          <p:cNvPr id="358" name="Google Shape;358;gfb1fed1f86_0_7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fcd72e8af8_0_10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PT" dirty="0"/>
              <a:t>Schimbările climatice nu sunt neutre din punct de vedere al genului, iar pe parcursul acestui document vom pune în context de ce.</a:t>
            </a:r>
            <a:endParaRPr dirty="0"/>
          </a:p>
        </p:txBody>
      </p:sp>
      <p:sp>
        <p:nvSpPr>
          <p:cNvPr id="395" name="Google Shape;395;gfcd72e8af8_0_10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1672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fb1fed1f86_0_581: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Dacă</a:t>
            </a:r>
            <a:r>
              <a:rPr lang="fr-FR" sz="1100" dirty="0">
                <a:latin typeface="Arial"/>
                <a:ea typeface="Arial"/>
                <a:cs typeface="Arial"/>
                <a:sym typeface="Arial"/>
              </a:rPr>
              <a:t> </a:t>
            </a:r>
            <a:r>
              <a:rPr lang="fr-FR" sz="1100" dirty="0" err="1">
                <a:latin typeface="Arial"/>
                <a:ea typeface="Arial"/>
                <a:cs typeface="Arial"/>
                <a:sym typeface="Arial"/>
              </a:rPr>
              <a:t>luăm</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considerare</a:t>
            </a:r>
            <a:r>
              <a:rPr lang="fr-FR" sz="1100" dirty="0">
                <a:latin typeface="Arial"/>
                <a:ea typeface="Arial"/>
                <a:cs typeface="Arial"/>
                <a:sym typeface="Arial"/>
              </a:rPr>
              <a:t> </a:t>
            </a:r>
            <a:r>
              <a:rPr lang="fr-FR" sz="1100" dirty="0" err="1">
                <a:latin typeface="Arial"/>
                <a:ea typeface="Arial"/>
                <a:cs typeface="Arial"/>
                <a:sym typeface="Arial"/>
              </a:rPr>
              <a:t>întregul</a:t>
            </a:r>
            <a:r>
              <a:rPr lang="fr-FR" sz="1100" dirty="0">
                <a:latin typeface="Arial"/>
                <a:ea typeface="Arial"/>
                <a:cs typeface="Arial"/>
                <a:sym typeface="Arial"/>
              </a:rPr>
              <a:t> </a:t>
            </a:r>
            <a:r>
              <a:rPr lang="fr-FR" sz="1100" dirty="0" err="1">
                <a:latin typeface="Arial"/>
                <a:ea typeface="Arial"/>
                <a:cs typeface="Arial"/>
                <a:sym typeface="Arial"/>
              </a:rPr>
              <a:t>glob</a:t>
            </a:r>
            <a:r>
              <a:rPr lang="fr-FR" sz="1100" dirty="0">
                <a:latin typeface="Arial"/>
                <a:ea typeface="Arial"/>
                <a:cs typeface="Arial"/>
                <a:sym typeface="Arial"/>
              </a:rPr>
              <a:t>, </a:t>
            </a:r>
            <a:r>
              <a:rPr lang="fr-FR" sz="1100" dirty="0" err="1">
                <a:latin typeface="Arial"/>
                <a:ea typeface="Arial"/>
                <a:cs typeface="Arial"/>
                <a:sym typeface="Arial"/>
              </a:rPr>
              <a:t>așa</a:t>
            </a:r>
            <a:r>
              <a:rPr lang="fr-FR" sz="1100" dirty="0">
                <a:latin typeface="Arial"/>
                <a:ea typeface="Arial"/>
                <a:cs typeface="Arial"/>
                <a:sym typeface="Arial"/>
              </a:rPr>
              <a:t> cum au </a:t>
            </a:r>
            <a:r>
              <a:rPr lang="fr-FR" sz="1100" dirty="0" err="1">
                <a:latin typeface="Arial"/>
                <a:ea typeface="Arial"/>
                <a:cs typeface="Arial"/>
                <a:sym typeface="Arial"/>
              </a:rPr>
              <a:t>ilustrat</a:t>
            </a:r>
            <a:r>
              <a:rPr lang="fr-FR" sz="1100" dirty="0">
                <a:latin typeface="Arial"/>
                <a:ea typeface="Arial"/>
                <a:cs typeface="Arial"/>
                <a:sym typeface="Arial"/>
              </a:rPr>
              <a:t> </a:t>
            </a:r>
            <a:r>
              <a:rPr lang="fr-FR" sz="1100" dirty="0" err="1">
                <a:latin typeface="Arial"/>
                <a:ea typeface="Arial"/>
                <a:cs typeface="Arial"/>
                <a:sym typeface="Arial"/>
              </a:rPr>
              <a:t>unele</a:t>
            </a:r>
            <a:r>
              <a:rPr lang="fr-FR" sz="1100" dirty="0">
                <a:latin typeface="Arial"/>
                <a:ea typeface="Arial"/>
                <a:cs typeface="Arial"/>
                <a:sym typeface="Arial"/>
              </a:rPr>
              <a:t> </a:t>
            </a:r>
            <a:r>
              <a:rPr lang="fr-FR" sz="1100" dirty="0" err="1">
                <a:latin typeface="Arial"/>
                <a:ea typeface="Arial"/>
                <a:cs typeface="Arial"/>
                <a:sym typeface="Arial"/>
              </a:rPr>
              <a:t>grafice</a:t>
            </a:r>
            <a:r>
              <a:rPr lang="fr-FR" sz="1100" dirty="0">
                <a:latin typeface="Arial"/>
                <a:ea typeface="Arial"/>
                <a:cs typeface="Arial"/>
                <a:sym typeface="Arial"/>
              </a:rPr>
              <a:t> NASA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prezentare</a:t>
            </a:r>
            <a:r>
              <a:rPr lang="fr-FR" sz="1100" dirty="0">
                <a:latin typeface="Arial"/>
                <a:ea typeface="Arial"/>
                <a:cs typeface="Arial"/>
                <a:sym typeface="Arial"/>
              </a:rPr>
              <a:t>, </a:t>
            </a:r>
            <a:r>
              <a:rPr lang="fr-FR" sz="1100" dirty="0" err="1">
                <a:latin typeface="Arial"/>
                <a:ea typeface="Arial"/>
                <a:cs typeface="Arial"/>
                <a:sym typeface="Arial"/>
              </a:rPr>
              <a:t>putem</a:t>
            </a:r>
            <a:r>
              <a:rPr lang="fr-FR" sz="1100" dirty="0">
                <a:latin typeface="Arial"/>
                <a:ea typeface="Arial"/>
                <a:cs typeface="Arial"/>
                <a:sym typeface="Arial"/>
              </a:rPr>
              <a:t> </a:t>
            </a:r>
            <a:r>
              <a:rPr lang="fr-FR" sz="1100" dirty="0" err="1">
                <a:latin typeface="Arial"/>
                <a:ea typeface="Arial"/>
                <a:cs typeface="Arial"/>
                <a:sym typeface="Arial"/>
              </a:rPr>
              <a:t>vedea</a:t>
            </a:r>
            <a:r>
              <a:rPr lang="fr-FR" sz="1100" dirty="0">
                <a:latin typeface="Arial"/>
                <a:ea typeface="Arial"/>
                <a:cs typeface="Arial"/>
                <a:sym typeface="Arial"/>
              </a:rPr>
              <a:t> </a:t>
            </a:r>
            <a:r>
              <a:rPr lang="fr-FR" sz="1100" dirty="0" err="1">
                <a:latin typeface="Arial"/>
                <a:ea typeface="Arial"/>
                <a:cs typeface="Arial"/>
                <a:sym typeface="Arial"/>
              </a:rPr>
              <a:t>clar</a:t>
            </a:r>
            <a:r>
              <a:rPr lang="fr-FR" sz="1100" dirty="0">
                <a:latin typeface="Arial"/>
                <a:ea typeface="Arial"/>
                <a:cs typeface="Arial"/>
                <a:sym typeface="Arial"/>
              </a:rPr>
              <a:t> o </a:t>
            </a:r>
            <a:r>
              <a:rPr lang="fr-FR" sz="1100" dirty="0" err="1">
                <a:latin typeface="Arial"/>
                <a:ea typeface="Arial"/>
                <a:cs typeface="Arial"/>
                <a:sym typeface="Arial"/>
              </a:rPr>
              <a:t>tendință</a:t>
            </a:r>
            <a:r>
              <a:rPr lang="fr-FR" sz="1100" dirty="0">
                <a:latin typeface="Arial"/>
                <a:ea typeface="Arial"/>
                <a:cs typeface="Arial"/>
                <a:sym typeface="Arial"/>
              </a:rPr>
              <a:t> de </a:t>
            </a:r>
            <a:r>
              <a:rPr lang="fr-FR" sz="1100" dirty="0" err="1">
                <a:latin typeface="Arial"/>
                <a:ea typeface="Arial"/>
                <a:cs typeface="Arial"/>
                <a:sym typeface="Arial"/>
              </a:rPr>
              <a:t>creștere</a:t>
            </a:r>
            <a:r>
              <a:rPr lang="fr-FR" sz="1100" dirty="0">
                <a:latin typeface="Arial"/>
                <a:ea typeface="Arial"/>
                <a:cs typeface="Arial"/>
                <a:sym typeface="Arial"/>
              </a:rPr>
              <a:t> a </a:t>
            </a:r>
            <a:r>
              <a:rPr lang="fr-FR" sz="1100" dirty="0" err="1">
                <a:latin typeface="Arial"/>
                <a:ea typeface="Arial"/>
                <a:cs typeface="Arial"/>
                <a:sym typeface="Arial"/>
              </a:rPr>
              <a:t>temperaturii</a:t>
            </a:r>
            <a:r>
              <a:rPr lang="fr-FR" sz="1100" dirty="0">
                <a:latin typeface="Arial"/>
                <a:ea typeface="Arial"/>
                <a:cs typeface="Arial"/>
                <a:sym typeface="Arial"/>
              </a:rPr>
              <a:t> </a:t>
            </a:r>
            <a:r>
              <a:rPr lang="fr-FR" sz="1100" dirty="0" err="1">
                <a:latin typeface="Arial"/>
                <a:ea typeface="Arial"/>
                <a:cs typeface="Arial"/>
                <a:sym typeface="Arial"/>
              </a:rPr>
              <a:t>începând</a:t>
            </a:r>
            <a:r>
              <a:rPr lang="fr-FR" sz="1100" dirty="0">
                <a:latin typeface="Arial"/>
                <a:ea typeface="Arial"/>
                <a:cs typeface="Arial"/>
                <a:sym typeface="Arial"/>
              </a:rPr>
              <a:t>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secolul</a:t>
            </a:r>
            <a:r>
              <a:rPr lang="fr-FR" sz="1100" dirty="0">
                <a:latin typeface="Arial"/>
                <a:ea typeface="Arial"/>
                <a:cs typeface="Arial"/>
                <a:sym typeface="Arial"/>
              </a:rPr>
              <a:t> al XIX-</a:t>
            </a:r>
            <a:r>
              <a:rPr lang="fr-FR" sz="1100" dirty="0" err="1">
                <a:latin typeface="Arial"/>
                <a:ea typeface="Arial"/>
                <a:cs typeface="Arial"/>
                <a:sym typeface="Arial"/>
              </a:rPr>
              <a:t>lea</a:t>
            </a:r>
            <a:r>
              <a:rPr lang="fr-FR" sz="1100" dirty="0">
                <a:latin typeface="Arial"/>
                <a:ea typeface="Arial"/>
                <a:cs typeface="Arial"/>
                <a:sym typeface="Arial"/>
              </a:rPr>
              <a:t>.</a:t>
            </a:r>
            <a:endParaRPr sz="1800" dirty="0">
              <a:latin typeface="Times New Roman"/>
              <a:ea typeface="Times New Roman"/>
              <a:cs typeface="Times New Roman"/>
              <a:sym typeface="Times New Roman"/>
            </a:endParaRPr>
          </a:p>
        </p:txBody>
      </p:sp>
      <p:sp>
        <p:nvSpPr>
          <p:cNvPr id="367" name="Google Shape;367;gfb1fed1f86_0_581: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fb1fed1f86_0_58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Astăzi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secolul</a:t>
            </a:r>
            <a:r>
              <a:rPr lang="fr-FR" sz="1100" dirty="0">
                <a:latin typeface="Arial"/>
                <a:ea typeface="Arial"/>
                <a:cs typeface="Arial"/>
                <a:sym typeface="Arial"/>
              </a:rPr>
              <a:t> XXI, </a:t>
            </a:r>
            <a:r>
              <a:rPr lang="fr-FR" sz="1100" dirty="0" err="1">
                <a:latin typeface="Arial"/>
                <a:ea typeface="Arial"/>
                <a:cs typeface="Arial"/>
                <a:sym typeface="Arial"/>
              </a:rPr>
              <a:t>atingem</a:t>
            </a:r>
            <a:r>
              <a:rPr lang="fr-FR" sz="1100" dirty="0">
                <a:latin typeface="Arial"/>
                <a:ea typeface="Arial"/>
                <a:cs typeface="Arial"/>
                <a:sym typeface="Arial"/>
              </a:rPr>
              <a:t> </a:t>
            </a:r>
            <a:r>
              <a:rPr lang="fr-FR" sz="1100" dirty="0" err="1">
                <a:latin typeface="Arial"/>
                <a:ea typeface="Arial"/>
                <a:cs typeface="Arial"/>
                <a:sym typeface="Arial"/>
              </a:rPr>
              <a:t>temperaturi</a:t>
            </a:r>
            <a:r>
              <a:rPr lang="fr-FR" sz="1100" dirty="0">
                <a:latin typeface="Arial"/>
                <a:ea typeface="Arial"/>
                <a:cs typeface="Arial"/>
                <a:sym typeface="Arial"/>
              </a:rPr>
              <a:t> record, </a:t>
            </a:r>
            <a:r>
              <a:rPr lang="fr-FR" sz="1100" dirty="0" err="1">
                <a:latin typeface="Arial"/>
                <a:ea typeface="Arial"/>
                <a:cs typeface="Arial"/>
                <a:sym typeface="Arial"/>
              </a:rPr>
              <a:t>toate</a:t>
            </a:r>
            <a:r>
              <a:rPr lang="fr-FR" sz="1100" dirty="0">
                <a:latin typeface="Arial"/>
                <a:ea typeface="Arial"/>
                <a:cs typeface="Arial"/>
                <a:sym typeface="Arial"/>
              </a:rPr>
              <a:t> </a:t>
            </a:r>
            <a:r>
              <a:rPr lang="fr-FR" sz="1100" dirty="0" err="1">
                <a:latin typeface="Arial"/>
                <a:ea typeface="Arial"/>
                <a:cs typeface="Arial"/>
                <a:sym typeface="Arial"/>
              </a:rPr>
              <a:t>aceste</a:t>
            </a:r>
            <a:r>
              <a:rPr lang="fr-FR" sz="1100" dirty="0">
                <a:latin typeface="Arial"/>
                <a:ea typeface="Arial"/>
                <a:cs typeface="Arial"/>
                <a:sym typeface="Arial"/>
              </a:rPr>
              <a:t> </a:t>
            </a:r>
            <a:r>
              <a:rPr lang="fr-FR" sz="1100" dirty="0" err="1">
                <a:latin typeface="Arial"/>
                <a:ea typeface="Arial"/>
                <a:cs typeface="Arial"/>
                <a:sym typeface="Arial"/>
              </a:rPr>
              <a:t>recorduri</a:t>
            </a:r>
            <a:r>
              <a:rPr lang="fr-FR" sz="1100" dirty="0">
                <a:latin typeface="Arial"/>
                <a:ea typeface="Arial"/>
                <a:cs typeface="Arial"/>
                <a:sym typeface="Arial"/>
              </a:rPr>
              <a:t> </a:t>
            </a:r>
            <a:r>
              <a:rPr lang="fr-FR" sz="1100" dirty="0" err="1">
                <a:latin typeface="Arial"/>
                <a:ea typeface="Arial"/>
                <a:cs typeface="Arial"/>
                <a:sym typeface="Arial"/>
              </a:rPr>
              <a:t>fiind</a:t>
            </a:r>
            <a:r>
              <a:rPr lang="fr-FR" sz="1100" dirty="0">
                <a:latin typeface="Arial"/>
                <a:ea typeface="Arial"/>
                <a:cs typeface="Arial"/>
                <a:sym typeface="Arial"/>
              </a:rPr>
              <a:t> </a:t>
            </a:r>
            <a:r>
              <a:rPr lang="fr-FR" sz="1100" dirty="0" err="1">
                <a:latin typeface="Arial"/>
                <a:ea typeface="Arial"/>
                <a:cs typeface="Arial"/>
                <a:sym typeface="Arial"/>
              </a:rPr>
              <a:t>înregistrate</a:t>
            </a:r>
            <a:r>
              <a:rPr lang="fr-FR" sz="1100" dirty="0">
                <a:latin typeface="Arial"/>
                <a:ea typeface="Arial"/>
                <a:cs typeface="Arial"/>
                <a:sym typeface="Arial"/>
              </a:rPr>
              <a:t> </a:t>
            </a:r>
            <a:r>
              <a:rPr lang="fr-FR" sz="1100" dirty="0" err="1">
                <a:latin typeface="Arial"/>
                <a:ea typeface="Arial"/>
                <a:cs typeface="Arial"/>
                <a:sym typeface="Arial"/>
              </a:rPr>
              <a:t>numai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acest</a:t>
            </a:r>
            <a:r>
              <a:rPr lang="fr-FR" sz="1100" dirty="0">
                <a:latin typeface="Arial"/>
                <a:ea typeface="Arial"/>
                <a:cs typeface="Arial"/>
                <a:sym typeface="Arial"/>
              </a:rPr>
              <a:t> </a:t>
            </a:r>
            <a:r>
              <a:rPr lang="fr-FR" sz="1100" dirty="0" err="1">
                <a:latin typeface="Arial"/>
                <a:ea typeface="Arial"/>
                <a:cs typeface="Arial"/>
                <a:sym typeface="Arial"/>
              </a:rPr>
              <a:t>secol</a:t>
            </a:r>
            <a:r>
              <a:rPr lang="fr-FR" sz="1100" dirty="0">
                <a:latin typeface="Arial"/>
                <a:ea typeface="Arial"/>
                <a:cs typeface="Arial"/>
                <a:sym typeface="Arial"/>
              </a:rPr>
              <a:t>, </a:t>
            </a:r>
            <a:r>
              <a:rPr lang="fr-FR" sz="1100" dirty="0" err="1">
                <a:latin typeface="Arial"/>
                <a:ea typeface="Arial"/>
                <a:cs typeface="Arial"/>
                <a:sym typeface="Arial"/>
              </a:rPr>
              <a:t>ceea</a:t>
            </a:r>
            <a:r>
              <a:rPr lang="fr-FR" sz="1100" dirty="0">
                <a:latin typeface="Arial"/>
                <a:ea typeface="Arial"/>
                <a:cs typeface="Arial"/>
                <a:sym typeface="Arial"/>
              </a:rPr>
              <a:t> ce </a:t>
            </a:r>
            <a:r>
              <a:rPr lang="fr-FR" sz="1100" dirty="0" err="1">
                <a:latin typeface="Arial"/>
                <a:ea typeface="Arial"/>
                <a:cs typeface="Arial"/>
                <a:sym typeface="Arial"/>
              </a:rPr>
              <a:t>susține</a:t>
            </a:r>
            <a:r>
              <a:rPr lang="fr-FR" sz="1100" dirty="0">
                <a:latin typeface="Arial"/>
                <a:ea typeface="Arial"/>
                <a:cs typeface="Arial"/>
                <a:sym typeface="Arial"/>
              </a:rPr>
              <a:t> </a:t>
            </a:r>
            <a:r>
              <a:rPr lang="fr-FR" sz="1100" dirty="0" err="1">
                <a:latin typeface="Arial"/>
                <a:ea typeface="Arial"/>
                <a:cs typeface="Arial"/>
                <a:sym typeface="Arial"/>
              </a:rPr>
              <a:t>această</a:t>
            </a:r>
            <a:r>
              <a:rPr lang="fr-FR" sz="1100" dirty="0">
                <a:latin typeface="Arial"/>
                <a:ea typeface="Arial"/>
                <a:cs typeface="Arial"/>
                <a:sym typeface="Arial"/>
              </a:rPr>
              <a:t> </a:t>
            </a:r>
            <a:r>
              <a:rPr lang="fr-FR" sz="1100" dirty="0" err="1">
                <a:latin typeface="Arial"/>
                <a:ea typeface="Arial"/>
                <a:cs typeface="Arial"/>
                <a:sym typeface="Arial"/>
              </a:rPr>
              <a:t>tendință</a:t>
            </a:r>
            <a:r>
              <a:rPr lang="fr-FR" sz="1100" dirty="0">
                <a:latin typeface="Arial"/>
                <a:ea typeface="Arial"/>
                <a:cs typeface="Arial"/>
                <a:sym typeface="Arial"/>
              </a:rPr>
              <a:t> de </a:t>
            </a:r>
            <a:r>
              <a:rPr lang="fr-FR" sz="1100" dirty="0" err="1">
                <a:latin typeface="Arial"/>
                <a:ea typeface="Arial"/>
                <a:cs typeface="Arial"/>
                <a:sym typeface="Arial"/>
              </a:rPr>
              <a:t>creștere</a:t>
            </a:r>
            <a:r>
              <a:rPr lang="fr-FR" sz="1100" dirty="0">
                <a:latin typeface="Arial"/>
                <a:ea typeface="Arial"/>
                <a:cs typeface="Arial"/>
                <a:sym typeface="Arial"/>
              </a:rPr>
              <a:t> a </a:t>
            </a:r>
            <a:r>
              <a:rPr lang="fr-FR" sz="1100" dirty="0" err="1">
                <a:latin typeface="Arial"/>
                <a:ea typeface="Arial"/>
                <a:cs typeface="Arial"/>
                <a:sym typeface="Arial"/>
              </a:rPr>
              <a:t>temperaturii</a:t>
            </a:r>
            <a:r>
              <a:rPr lang="fr-FR" sz="1100" dirty="0">
                <a:latin typeface="Arial"/>
                <a:ea typeface="Arial"/>
                <a:cs typeface="Arial"/>
                <a:sym typeface="Arial"/>
              </a:rPr>
              <a:t>.</a:t>
            </a:r>
            <a:endParaRPr sz="1800" dirty="0">
              <a:latin typeface="Times New Roman"/>
              <a:ea typeface="Times New Roman"/>
              <a:cs typeface="Times New Roman"/>
              <a:sym typeface="Times New Roman"/>
            </a:endParaRPr>
          </a:p>
        </p:txBody>
      </p:sp>
      <p:sp>
        <p:nvSpPr>
          <p:cNvPr id="373" name="Google Shape;373;gfb1fed1f86_0_58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fb1fed1f86_0_795: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fb1fed1f86_0_795:notes"/>
          <p:cNvSpPr txBox="1">
            <a:spLocks noGrp="1"/>
          </p:cNvSpPr>
          <p:nvPr>
            <p:ph type="body" idx="1"/>
          </p:nvPr>
        </p:nvSpPr>
        <p:spPr>
          <a:xfrm>
            <a:off x="685801" y="4343406"/>
            <a:ext cx="5486400" cy="41148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Când</a:t>
            </a:r>
            <a:r>
              <a:rPr lang="fr-FR" sz="1100" dirty="0">
                <a:latin typeface="Arial"/>
                <a:ea typeface="Arial"/>
                <a:cs typeface="Arial"/>
                <a:sym typeface="Arial"/>
              </a:rPr>
              <a:t> a </a:t>
            </a:r>
            <a:r>
              <a:rPr lang="fr-FR" sz="1100" dirty="0" err="1">
                <a:latin typeface="Arial"/>
                <a:ea typeface="Arial"/>
                <a:cs typeface="Arial"/>
                <a:sym typeface="Arial"/>
              </a:rPr>
              <a:t>început</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apară</a:t>
            </a:r>
            <a:r>
              <a:rPr lang="fr-FR" sz="1100" dirty="0">
                <a:latin typeface="Arial"/>
                <a:ea typeface="Arial"/>
                <a:cs typeface="Arial"/>
                <a:sym typeface="Arial"/>
              </a:rPr>
              <a:t> </a:t>
            </a:r>
            <a:r>
              <a:rPr lang="fr-FR" sz="1100" dirty="0" err="1">
                <a:latin typeface="Arial"/>
                <a:ea typeface="Arial"/>
                <a:cs typeface="Arial"/>
                <a:sym typeface="Arial"/>
              </a:rPr>
              <a:t>problema</a:t>
            </a:r>
            <a:r>
              <a:rPr lang="fr-FR" sz="1100" dirty="0">
                <a:latin typeface="Arial"/>
                <a:ea typeface="Arial"/>
                <a:cs typeface="Arial"/>
                <a:sym typeface="Arial"/>
              </a:rPr>
              <a:t> </a:t>
            </a:r>
            <a:r>
              <a:rPr lang="fr-FR" sz="1100" dirty="0" err="1">
                <a:latin typeface="Arial"/>
                <a:ea typeface="Arial"/>
                <a:cs typeface="Arial"/>
                <a:sym typeface="Arial"/>
              </a:rPr>
              <a:t>schimbărilor</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au </a:t>
            </a:r>
            <a:r>
              <a:rPr lang="fr-FR" sz="1100" dirty="0" err="1">
                <a:latin typeface="Arial"/>
                <a:ea typeface="Arial"/>
                <a:cs typeface="Arial"/>
                <a:sym typeface="Arial"/>
              </a:rPr>
              <a:t>apărut</a:t>
            </a:r>
            <a:r>
              <a:rPr lang="fr-FR" sz="1100" dirty="0">
                <a:latin typeface="Arial"/>
                <a:ea typeface="Arial"/>
                <a:cs typeface="Arial"/>
                <a:sym typeface="Arial"/>
              </a:rPr>
              <a:t> </a:t>
            </a:r>
            <a:r>
              <a:rPr lang="fr-FR" sz="1100" dirty="0" err="1">
                <a:latin typeface="Arial"/>
                <a:ea typeface="Arial"/>
                <a:cs typeface="Arial"/>
                <a:sym typeface="Arial"/>
              </a:rPr>
              <a:t>unele</a:t>
            </a:r>
            <a:r>
              <a:rPr lang="fr-FR" sz="1100" dirty="0">
                <a:latin typeface="Arial"/>
                <a:ea typeface="Arial"/>
                <a:cs typeface="Arial"/>
                <a:sym typeface="Arial"/>
              </a:rPr>
              <a:t> </a:t>
            </a:r>
            <a:r>
              <a:rPr lang="fr-FR" sz="1100" dirty="0" err="1">
                <a:latin typeface="Arial"/>
                <a:ea typeface="Arial"/>
                <a:cs typeface="Arial"/>
                <a:sym typeface="Arial"/>
              </a:rPr>
              <a:t>îndoieli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primul</a:t>
            </a:r>
            <a:r>
              <a:rPr lang="fr-FR" sz="1100" dirty="0">
                <a:latin typeface="Arial"/>
                <a:ea typeface="Arial"/>
                <a:cs typeface="Arial"/>
                <a:sym typeface="Arial"/>
              </a:rPr>
              <a:t> </a:t>
            </a:r>
            <a:r>
              <a:rPr lang="fr-FR" sz="1100" dirty="0" err="1">
                <a:latin typeface="Arial"/>
                <a:ea typeface="Arial"/>
                <a:cs typeface="Arial"/>
                <a:sym typeface="Arial"/>
              </a:rPr>
              <a:t>rând</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certitudinii</a:t>
            </a:r>
            <a:r>
              <a:rPr lang="fr-FR" sz="1100" dirty="0">
                <a:latin typeface="Arial"/>
                <a:ea typeface="Arial"/>
                <a:cs typeface="Arial"/>
                <a:sym typeface="Arial"/>
              </a:rPr>
              <a:t> </a:t>
            </a:r>
            <a:r>
              <a:rPr lang="fr-FR" sz="1100" dirty="0" err="1">
                <a:latin typeface="Arial"/>
                <a:ea typeface="Arial"/>
                <a:cs typeface="Arial"/>
                <a:sym typeface="Arial"/>
              </a:rPr>
              <a:t>acestui</a:t>
            </a:r>
            <a:r>
              <a:rPr lang="fr-FR" sz="1100" dirty="0">
                <a:latin typeface="Arial"/>
                <a:ea typeface="Arial"/>
                <a:cs typeface="Arial"/>
                <a:sym typeface="Arial"/>
              </a:rPr>
              <a:t> </a:t>
            </a:r>
            <a:r>
              <a:rPr lang="fr-FR" sz="1100" dirty="0" err="1">
                <a:latin typeface="Arial"/>
                <a:ea typeface="Arial"/>
                <a:cs typeface="Arial"/>
                <a:sym typeface="Arial"/>
              </a:rPr>
              <a:t>lucru</a:t>
            </a:r>
            <a:r>
              <a:rPr lang="fr-FR" sz="1100" dirty="0">
                <a:latin typeface="Arial"/>
                <a:ea typeface="Arial"/>
                <a:cs typeface="Arial"/>
                <a:sym typeface="Arial"/>
              </a:rPr>
              <a:t>, </a:t>
            </a:r>
            <a:r>
              <a:rPr lang="fr-FR" sz="1100" dirty="0" err="1">
                <a:latin typeface="Arial"/>
                <a:ea typeface="Arial"/>
                <a:cs typeface="Arial"/>
                <a:sym typeface="Arial"/>
              </a:rPr>
              <a:t>deoarece</a:t>
            </a:r>
            <a:r>
              <a:rPr lang="fr-FR" sz="1100" dirty="0">
                <a:latin typeface="Arial"/>
                <a:ea typeface="Arial"/>
                <a:cs typeface="Arial"/>
                <a:sym typeface="Arial"/>
              </a:rPr>
              <a:t>, </a:t>
            </a:r>
            <a:r>
              <a:rPr lang="fr-FR" sz="1100" dirty="0" err="1">
                <a:latin typeface="Arial"/>
                <a:ea typeface="Arial"/>
                <a:cs typeface="Arial"/>
                <a:sym typeface="Arial"/>
              </a:rPr>
              <a:t>așa</a:t>
            </a:r>
            <a:r>
              <a:rPr lang="fr-FR" sz="1100" dirty="0">
                <a:latin typeface="Arial"/>
                <a:ea typeface="Arial"/>
                <a:cs typeface="Arial"/>
                <a:sym typeface="Arial"/>
              </a:rPr>
              <a:t> cum </a:t>
            </a:r>
            <a:r>
              <a:rPr lang="fr-FR" sz="1100" dirty="0" err="1">
                <a:latin typeface="Arial"/>
                <a:ea typeface="Arial"/>
                <a:cs typeface="Arial"/>
                <a:sym typeface="Arial"/>
              </a:rPr>
              <a:t>am</a:t>
            </a:r>
            <a:r>
              <a:rPr lang="fr-FR" sz="1100" dirty="0">
                <a:latin typeface="Arial"/>
                <a:ea typeface="Arial"/>
                <a:cs typeface="Arial"/>
                <a:sym typeface="Arial"/>
              </a:rPr>
              <a:t> </a:t>
            </a:r>
            <a:r>
              <a:rPr lang="fr-FR" sz="1100" dirty="0" err="1">
                <a:latin typeface="Arial"/>
                <a:ea typeface="Arial"/>
                <a:cs typeface="Arial"/>
                <a:sym typeface="Arial"/>
              </a:rPr>
              <a:t>văzut</a:t>
            </a:r>
            <a:r>
              <a:rPr lang="fr-FR" sz="1100" dirty="0">
                <a:latin typeface="Arial"/>
                <a:ea typeface="Arial"/>
                <a:cs typeface="Arial"/>
                <a:sym typeface="Arial"/>
              </a:rPr>
              <a:t> </a:t>
            </a:r>
            <a:r>
              <a:rPr lang="fr-FR" sz="1100" dirty="0" err="1">
                <a:latin typeface="Arial"/>
                <a:ea typeface="Arial"/>
                <a:cs typeface="Arial"/>
                <a:sym typeface="Arial"/>
              </a:rPr>
              <a:t>anterior</a:t>
            </a:r>
            <a:r>
              <a:rPr lang="fr-FR" sz="1100" dirty="0">
                <a:latin typeface="Arial"/>
                <a:ea typeface="Arial"/>
                <a:cs typeface="Arial"/>
                <a:sym typeface="Arial"/>
              </a:rPr>
              <a:t>, este </a:t>
            </a:r>
            <a:r>
              <a:rPr lang="fr-FR" sz="1100" dirty="0" err="1">
                <a:latin typeface="Arial"/>
                <a:ea typeface="Arial"/>
                <a:cs typeface="Arial"/>
                <a:sym typeface="Arial"/>
              </a:rPr>
              <a:t>obișnuit</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existe </a:t>
            </a:r>
            <a:r>
              <a:rPr lang="fr-FR" sz="1100" dirty="0" err="1">
                <a:latin typeface="Arial"/>
                <a:ea typeface="Arial"/>
                <a:cs typeface="Arial"/>
                <a:sym typeface="Arial"/>
              </a:rPr>
              <a:t>cicluri</a:t>
            </a:r>
            <a:r>
              <a:rPr lang="fr-FR" sz="1100" dirty="0">
                <a:latin typeface="Arial"/>
                <a:ea typeface="Arial"/>
                <a:cs typeface="Arial"/>
                <a:sym typeface="Arial"/>
              </a:rPr>
              <a:t> de </a:t>
            </a:r>
            <a:r>
              <a:rPr lang="fr-FR" sz="1100" dirty="0" err="1">
                <a:latin typeface="Arial"/>
                <a:ea typeface="Arial"/>
                <a:cs typeface="Arial"/>
                <a:sym typeface="Arial"/>
              </a:rPr>
              <a:t>perioade</a:t>
            </a:r>
            <a:r>
              <a:rPr lang="fr-FR" sz="1100" dirty="0">
                <a:latin typeface="Arial"/>
                <a:ea typeface="Arial"/>
                <a:cs typeface="Arial"/>
                <a:sym typeface="Arial"/>
              </a:rPr>
              <a:t> mai </a:t>
            </a:r>
            <a:r>
              <a:rPr lang="fr-FR" sz="1100" dirty="0" err="1">
                <a:latin typeface="Arial"/>
                <a:ea typeface="Arial"/>
                <a:cs typeface="Arial"/>
                <a:sym typeface="Arial"/>
              </a:rPr>
              <a:t>calde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mai </a:t>
            </a:r>
            <a:r>
              <a:rPr lang="fr-FR" sz="1100" dirty="0" err="1">
                <a:latin typeface="Arial"/>
                <a:ea typeface="Arial"/>
                <a:cs typeface="Arial"/>
                <a:sym typeface="Arial"/>
              </a:rPr>
              <a:t>reci</a:t>
            </a:r>
            <a:r>
              <a:rPr lang="fr-FR" sz="1100" dirty="0">
                <a:latin typeface="Arial"/>
                <a:ea typeface="Arial"/>
                <a:cs typeface="Arial"/>
                <a:sym typeface="Arial"/>
              </a:rPr>
              <a:t>. Iar al </a:t>
            </a:r>
            <a:r>
              <a:rPr lang="fr-FR" sz="1100" dirty="0" err="1">
                <a:latin typeface="Arial"/>
                <a:ea typeface="Arial"/>
                <a:cs typeface="Arial"/>
                <a:sym typeface="Arial"/>
              </a:rPr>
              <a:t>doilea</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influenței</a:t>
            </a:r>
            <a:r>
              <a:rPr lang="fr-FR" sz="1100" dirty="0">
                <a:latin typeface="Arial"/>
                <a:ea typeface="Arial"/>
                <a:cs typeface="Arial"/>
                <a:sym typeface="Arial"/>
              </a:rPr>
              <a:t> </a:t>
            </a:r>
            <a:r>
              <a:rPr lang="fr-FR" sz="1100" dirty="0" err="1">
                <a:latin typeface="Arial"/>
                <a:ea typeface="Arial"/>
                <a:cs typeface="Arial"/>
                <a:sym typeface="Arial"/>
              </a:rPr>
              <a:t>umane</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respectivei</a:t>
            </a:r>
            <a:r>
              <a:rPr lang="fr-FR" sz="1100" dirty="0">
                <a:latin typeface="Arial"/>
                <a:ea typeface="Arial"/>
                <a:cs typeface="Arial"/>
                <a:sym typeface="Arial"/>
              </a:rPr>
              <a:t> </a:t>
            </a:r>
            <a:r>
              <a:rPr lang="fr-FR" sz="1100" dirty="0" err="1">
                <a:latin typeface="Arial"/>
                <a:ea typeface="Arial"/>
                <a:cs typeface="Arial"/>
                <a:sym typeface="Arial"/>
              </a:rPr>
              <a:t>încălziri</a:t>
            </a:r>
            <a:r>
              <a:rPr lang="fr-FR" sz="1100" dirty="0">
                <a:latin typeface="Arial"/>
                <a:ea typeface="Arial"/>
                <a:cs typeface="Arial"/>
                <a:sym typeface="Arial"/>
              </a:rPr>
              <a:t> a </a:t>
            </a:r>
            <a:r>
              <a:rPr lang="fr-FR" sz="1100" dirty="0" err="1">
                <a:latin typeface="Arial"/>
                <a:ea typeface="Arial"/>
                <a:cs typeface="Arial"/>
                <a:sym typeface="Arial"/>
              </a:rPr>
              <a:t>globului</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au </a:t>
            </a:r>
            <a:r>
              <a:rPr lang="fr-FR" sz="1100" dirty="0" err="1">
                <a:latin typeface="Arial"/>
                <a:ea typeface="Arial"/>
                <a:cs typeface="Arial"/>
                <a:sym typeface="Arial"/>
              </a:rPr>
              <a:t>fost</a:t>
            </a:r>
            <a:r>
              <a:rPr lang="fr-FR" sz="1100" dirty="0">
                <a:latin typeface="Arial"/>
                <a:ea typeface="Arial"/>
                <a:cs typeface="Arial"/>
                <a:sym typeface="Arial"/>
              </a:rPr>
              <a:t> </a:t>
            </a:r>
            <a:r>
              <a:rPr lang="fr-FR" sz="1100" dirty="0" err="1">
                <a:latin typeface="Arial"/>
                <a:ea typeface="Arial"/>
                <a:cs typeface="Arial"/>
                <a:sym typeface="Arial"/>
              </a:rPr>
              <a:t>exprimate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principal de </a:t>
            </a:r>
            <a:r>
              <a:rPr lang="fr-FR" sz="1100" dirty="0" err="1">
                <a:latin typeface="Arial"/>
                <a:ea typeface="Arial"/>
                <a:cs typeface="Arial"/>
                <a:sym typeface="Arial"/>
              </a:rPr>
              <a:t>către</a:t>
            </a:r>
            <a:r>
              <a:rPr lang="fr-FR" sz="1100" dirty="0">
                <a:latin typeface="Arial"/>
                <a:ea typeface="Arial"/>
                <a:cs typeface="Arial"/>
                <a:sym typeface="Arial"/>
              </a:rPr>
              <a:t> </a:t>
            </a:r>
            <a:r>
              <a:rPr lang="fr-FR" sz="1100" dirty="0" err="1">
                <a:latin typeface="Arial"/>
                <a:ea typeface="Arial"/>
                <a:cs typeface="Arial"/>
                <a:sym typeface="Arial"/>
              </a:rPr>
              <a:t>marile</a:t>
            </a:r>
            <a:r>
              <a:rPr lang="fr-FR" sz="1100" dirty="0">
                <a:latin typeface="Arial"/>
                <a:ea typeface="Arial"/>
                <a:cs typeface="Arial"/>
                <a:sym typeface="Arial"/>
              </a:rPr>
              <a:t> </a:t>
            </a:r>
            <a:r>
              <a:rPr lang="fr-FR" sz="1100" dirty="0" err="1">
                <a:latin typeface="Arial"/>
                <a:ea typeface="Arial"/>
                <a:cs typeface="Arial"/>
                <a:sym typeface="Arial"/>
              </a:rPr>
              <a:t>grupuri</a:t>
            </a:r>
            <a:r>
              <a:rPr lang="fr-FR" sz="1100" dirty="0">
                <a:latin typeface="Arial"/>
                <a:ea typeface="Arial"/>
                <a:cs typeface="Arial"/>
                <a:sym typeface="Arial"/>
              </a:rPr>
              <a:t> </a:t>
            </a:r>
            <a:r>
              <a:rPr lang="fr-FR" sz="1100" dirty="0" err="1">
                <a:latin typeface="Arial"/>
                <a:ea typeface="Arial"/>
                <a:cs typeface="Arial"/>
                <a:sym typeface="Arial"/>
              </a:rPr>
              <a:t>economice</a:t>
            </a:r>
            <a:r>
              <a:rPr lang="fr-FR" sz="1100" dirty="0">
                <a:latin typeface="Arial"/>
                <a:ea typeface="Arial"/>
                <a:cs typeface="Arial"/>
                <a:sym typeface="Arial"/>
              </a:rPr>
              <a:t> care au </a:t>
            </a:r>
            <a:r>
              <a:rPr lang="fr-FR" sz="1100" dirty="0" err="1">
                <a:latin typeface="Arial"/>
                <a:ea typeface="Arial"/>
                <a:cs typeface="Arial"/>
                <a:sym typeface="Arial"/>
              </a:rPr>
              <a:t>interesul</a:t>
            </a:r>
            <a:r>
              <a:rPr lang="fr-FR" sz="1100" dirty="0">
                <a:latin typeface="Arial"/>
                <a:ea typeface="Arial"/>
                <a:cs typeface="Arial"/>
                <a:sym typeface="Arial"/>
              </a:rPr>
              <a:t> de a </a:t>
            </a:r>
            <a:r>
              <a:rPr lang="fr-FR" sz="1100" dirty="0" err="1">
                <a:latin typeface="Arial"/>
                <a:ea typeface="Arial"/>
                <a:cs typeface="Arial"/>
                <a:sym typeface="Arial"/>
              </a:rPr>
              <a:t>menține</a:t>
            </a:r>
            <a:r>
              <a:rPr lang="fr-FR" sz="1100" dirty="0">
                <a:latin typeface="Arial"/>
                <a:ea typeface="Arial"/>
                <a:cs typeface="Arial"/>
                <a:sym typeface="Arial"/>
              </a:rPr>
              <a:t> </a:t>
            </a:r>
            <a:r>
              <a:rPr lang="fr-FR" sz="1100" dirty="0" err="1">
                <a:latin typeface="Arial"/>
                <a:ea typeface="Arial"/>
                <a:cs typeface="Arial"/>
                <a:sym typeface="Arial"/>
              </a:rPr>
              <a:t>lucrurile</a:t>
            </a:r>
            <a:r>
              <a:rPr lang="fr-FR" sz="1100" dirty="0">
                <a:latin typeface="Arial"/>
                <a:ea typeface="Arial"/>
                <a:cs typeface="Arial"/>
                <a:sym typeface="Arial"/>
              </a:rPr>
              <a:t> </a:t>
            </a:r>
            <a:r>
              <a:rPr lang="fr-FR" sz="1100" dirty="0" err="1">
                <a:latin typeface="Arial"/>
                <a:ea typeface="Arial"/>
                <a:cs typeface="Arial"/>
                <a:sym typeface="Arial"/>
              </a:rPr>
              <a:t>așa</a:t>
            </a:r>
            <a:r>
              <a:rPr lang="fr-FR" sz="1100" dirty="0">
                <a:latin typeface="Arial"/>
                <a:ea typeface="Arial"/>
                <a:cs typeface="Arial"/>
                <a:sym typeface="Arial"/>
              </a:rPr>
              <a:t> cum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cunoscută</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sub</a:t>
            </a:r>
            <a:r>
              <a:rPr lang="fr-FR" sz="1100" dirty="0">
                <a:latin typeface="Arial"/>
                <a:ea typeface="Arial"/>
                <a:cs typeface="Arial"/>
                <a:sym typeface="Arial"/>
              </a:rPr>
              <a:t> </a:t>
            </a:r>
            <a:r>
              <a:rPr lang="fr-FR" sz="1100" dirty="0" err="1">
                <a:latin typeface="Arial"/>
                <a:ea typeface="Arial"/>
                <a:cs typeface="Arial"/>
                <a:sym typeface="Arial"/>
              </a:rPr>
              <a:t>numele</a:t>
            </a:r>
            <a:r>
              <a:rPr lang="fr-FR" sz="1100" dirty="0">
                <a:latin typeface="Arial"/>
                <a:ea typeface="Arial"/>
                <a:cs typeface="Arial"/>
                <a:sym typeface="Arial"/>
              </a:rPr>
              <a:t> de </a:t>
            </a:r>
            <a:r>
              <a:rPr lang="fr-FR" sz="1100" dirty="0" err="1">
                <a:latin typeface="Arial"/>
                <a:ea typeface="Arial"/>
                <a:cs typeface="Arial"/>
                <a:sym typeface="Arial"/>
              </a:rPr>
              <a:t>abordarea</a:t>
            </a:r>
            <a:r>
              <a:rPr lang="fr-FR" sz="1100" dirty="0">
                <a:latin typeface="Arial"/>
                <a:ea typeface="Arial"/>
                <a:cs typeface="Arial"/>
                <a:sym typeface="Arial"/>
              </a:rPr>
              <a:t> "business-as-</a:t>
            </a:r>
            <a:r>
              <a:rPr lang="fr-FR" sz="1100" dirty="0" err="1">
                <a:latin typeface="Arial"/>
                <a:ea typeface="Arial"/>
                <a:cs typeface="Arial"/>
                <a:sym typeface="Arial"/>
              </a:rPr>
              <a:t>usual</a:t>
            </a:r>
            <a:r>
              <a:rPr lang="fr-FR" sz="1100" dirty="0">
                <a:latin typeface="Arial"/>
                <a:ea typeface="Arial"/>
                <a:cs typeface="Arial"/>
                <a:sym typeface="Arial"/>
              </a:rPr>
              <a:t>". Dar </a:t>
            </a:r>
            <a:r>
              <a:rPr lang="fr-FR" sz="1100" dirty="0" err="1">
                <a:latin typeface="Arial"/>
                <a:ea typeface="Arial"/>
                <a:cs typeface="Arial"/>
                <a:sym typeface="Arial"/>
              </a:rPr>
              <a:t>există</a:t>
            </a:r>
            <a:r>
              <a:rPr lang="fr-FR" sz="1100" dirty="0">
                <a:latin typeface="Arial"/>
                <a:ea typeface="Arial"/>
                <a:cs typeface="Arial"/>
                <a:sym typeface="Arial"/>
              </a:rPr>
              <a:t> un consens </a:t>
            </a:r>
            <a:r>
              <a:rPr lang="fr-FR" sz="1100" dirty="0" err="1">
                <a:latin typeface="Arial"/>
                <a:ea typeface="Arial"/>
                <a:cs typeface="Arial"/>
                <a:sym typeface="Arial"/>
              </a:rPr>
              <a:t>unanim</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rândul</a:t>
            </a:r>
            <a:r>
              <a:rPr lang="fr-FR" sz="1100" dirty="0">
                <a:latin typeface="Arial"/>
                <a:ea typeface="Arial"/>
                <a:cs typeface="Arial"/>
                <a:sym typeface="Arial"/>
              </a:rPr>
              <a:t> </a:t>
            </a:r>
            <a:r>
              <a:rPr lang="fr-FR" sz="1100" dirty="0" err="1">
                <a:latin typeface="Arial"/>
                <a:ea typeface="Arial"/>
                <a:cs typeface="Arial"/>
                <a:sym typeface="Arial"/>
              </a:rPr>
              <a:t>oamenilor</a:t>
            </a:r>
            <a:r>
              <a:rPr lang="fr-FR" sz="1100" dirty="0">
                <a:latin typeface="Arial"/>
                <a:ea typeface="Arial"/>
                <a:cs typeface="Arial"/>
                <a:sym typeface="Arial"/>
              </a:rPr>
              <a:t> de </a:t>
            </a:r>
            <a:r>
              <a:rPr lang="fr-FR" sz="1100" dirty="0" err="1">
                <a:latin typeface="Arial"/>
                <a:ea typeface="Arial"/>
                <a:cs typeface="Arial"/>
                <a:sym typeface="Arial"/>
              </a:rPr>
              <a:t>știință</a:t>
            </a:r>
            <a:r>
              <a:rPr lang="fr-FR" sz="1100" dirty="0">
                <a:latin typeface="Arial"/>
                <a:ea typeface="Arial"/>
                <a:cs typeface="Arial"/>
                <a:sym typeface="Arial"/>
              </a:rPr>
              <a:t>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privire</a:t>
            </a:r>
            <a:r>
              <a:rPr lang="fr-FR" sz="1100" dirty="0">
                <a:latin typeface="Arial"/>
                <a:ea typeface="Arial"/>
                <a:cs typeface="Arial"/>
                <a:sym typeface="Arial"/>
              </a:rPr>
              <a:t> la </a:t>
            </a:r>
            <a:r>
              <a:rPr lang="fr-FR" sz="1100" dirty="0" err="1">
                <a:latin typeface="Arial"/>
                <a:ea typeface="Arial"/>
                <a:cs typeface="Arial"/>
                <a:sym typeface="Arial"/>
              </a:rPr>
              <a:t>aceste</a:t>
            </a:r>
            <a:r>
              <a:rPr lang="fr-FR" sz="1100" dirty="0">
                <a:latin typeface="Arial"/>
                <a:ea typeface="Arial"/>
                <a:cs typeface="Arial"/>
                <a:sym typeface="Arial"/>
              </a:rPr>
              <a:t> </a:t>
            </a:r>
            <a:r>
              <a:rPr lang="fr-FR" sz="1100" dirty="0" err="1">
                <a:latin typeface="Arial"/>
                <a:ea typeface="Arial"/>
                <a:cs typeface="Arial"/>
                <a:sym typeface="Arial"/>
              </a:rPr>
              <a:t>două</a:t>
            </a:r>
            <a:r>
              <a:rPr lang="fr-FR" sz="1100" dirty="0">
                <a:latin typeface="Arial"/>
                <a:ea typeface="Arial"/>
                <a:cs typeface="Arial"/>
                <a:sym typeface="Arial"/>
              </a:rPr>
              <a:t> </a:t>
            </a:r>
            <a:r>
              <a:rPr lang="fr-FR" sz="1100" dirty="0" err="1">
                <a:latin typeface="Arial"/>
                <a:ea typeface="Arial"/>
                <a:cs typeface="Arial"/>
                <a:sym typeface="Arial"/>
              </a:rPr>
              <a:t>întrebări</a:t>
            </a:r>
            <a:r>
              <a:rPr lang="fr-FR" sz="1100" dirty="0">
                <a:latin typeface="Arial"/>
                <a:ea typeface="Arial"/>
                <a:cs typeface="Arial"/>
                <a:sym typeface="Arial"/>
              </a:rPr>
              <a:t> </a:t>
            </a:r>
            <a:r>
              <a:rPr lang="fr-FR" sz="1100" dirty="0" err="1">
                <a:latin typeface="Arial"/>
                <a:ea typeface="Arial"/>
                <a:cs typeface="Arial"/>
                <a:sym typeface="Arial"/>
              </a:rPr>
              <a:t>ridicate</a:t>
            </a:r>
            <a:r>
              <a:rPr lang="fr-FR" sz="1100" dirty="0">
                <a:latin typeface="Arial"/>
                <a:ea typeface="Arial"/>
                <a:cs typeface="Arial"/>
                <a:sym typeface="Arial"/>
              </a:rPr>
              <a:t> </a:t>
            </a:r>
            <a:r>
              <a:rPr lang="fr-FR" sz="1100" dirty="0" err="1">
                <a:latin typeface="Arial"/>
                <a:ea typeface="Arial"/>
                <a:cs typeface="Arial"/>
                <a:sym typeface="Arial"/>
              </a:rPr>
              <a:t>anterior</a:t>
            </a:r>
            <a:r>
              <a:rPr lang="fr-FR" sz="1100" dirty="0">
                <a:latin typeface="Arial"/>
                <a:ea typeface="Arial"/>
                <a:cs typeface="Arial"/>
                <a:sym typeface="Arial"/>
              </a:rPr>
              <a:t>. IPCC - </a:t>
            </a:r>
            <a:r>
              <a:rPr lang="fr-FR" sz="1100" dirty="0" err="1">
                <a:latin typeface="Arial"/>
                <a:ea typeface="Arial"/>
                <a:cs typeface="Arial"/>
                <a:sym typeface="Arial"/>
              </a:rPr>
              <a:t>Grupul</a:t>
            </a:r>
            <a:r>
              <a:rPr lang="fr-FR" sz="1100" dirty="0">
                <a:latin typeface="Arial"/>
                <a:ea typeface="Arial"/>
                <a:cs typeface="Arial"/>
                <a:sym typeface="Arial"/>
              </a:rPr>
              <a:t> </a:t>
            </a:r>
            <a:r>
              <a:rPr lang="fr-FR" sz="1100" dirty="0" err="1">
                <a:latin typeface="Arial"/>
                <a:ea typeface="Arial"/>
                <a:cs typeface="Arial"/>
                <a:sym typeface="Arial"/>
              </a:rPr>
              <a:t>interguvernamental</a:t>
            </a:r>
            <a:r>
              <a:rPr lang="fr-FR" sz="1100" dirty="0">
                <a:latin typeface="Arial"/>
                <a:ea typeface="Arial"/>
                <a:cs typeface="Arial"/>
                <a:sym typeface="Arial"/>
              </a:rPr>
              <a:t> de </a:t>
            </a:r>
            <a:r>
              <a:rPr lang="fr-FR" sz="1100" dirty="0" err="1">
                <a:latin typeface="Arial"/>
                <a:ea typeface="Arial"/>
                <a:cs typeface="Arial"/>
                <a:sym typeface="Arial"/>
              </a:rPr>
              <a:t>experți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domeniul</a:t>
            </a:r>
            <a:r>
              <a:rPr lang="fr-FR" sz="1100" dirty="0">
                <a:latin typeface="Arial"/>
                <a:ea typeface="Arial"/>
                <a:cs typeface="Arial"/>
                <a:sym typeface="Arial"/>
              </a:rPr>
              <a:t> </a:t>
            </a:r>
            <a:r>
              <a:rPr lang="fr-FR" sz="1100" dirty="0" err="1">
                <a:latin typeface="Arial"/>
                <a:ea typeface="Arial"/>
                <a:cs typeface="Arial"/>
                <a:sym typeface="Arial"/>
              </a:rPr>
              <a:t>schimbărilor</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este format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experți</a:t>
            </a:r>
            <a:r>
              <a:rPr lang="fr-FR" sz="1100" dirty="0">
                <a:latin typeface="Arial"/>
                <a:ea typeface="Arial"/>
                <a:cs typeface="Arial"/>
                <a:sym typeface="Arial"/>
              </a:rPr>
              <a:t> de top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știința</a:t>
            </a:r>
            <a:r>
              <a:rPr lang="fr-FR" sz="1100" dirty="0">
                <a:latin typeface="Arial"/>
                <a:ea typeface="Arial"/>
                <a:cs typeface="Arial"/>
                <a:sym typeface="Arial"/>
              </a:rPr>
              <a:t> </a:t>
            </a:r>
            <a:r>
              <a:rPr lang="fr-FR" sz="1100" dirty="0" err="1">
                <a:latin typeface="Arial"/>
                <a:ea typeface="Arial"/>
                <a:cs typeface="Arial"/>
                <a:sym typeface="Arial"/>
              </a:rPr>
              <a:t>climei</a:t>
            </a:r>
            <a:r>
              <a:rPr lang="fr-FR" sz="1100" dirty="0">
                <a:latin typeface="Arial"/>
                <a:ea typeface="Arial"/>
                <a:cs typeface="Arial"/>
                <a:sym typeface="Arial"/>
              </a:rPr>
              <a:t> care </a:t>
            </a:r>
            <a:r>
              <a:rPr lang="fr-FR" sz="1100" dirty="0" err="1">
                <a:latin typeface="Arial"/>
                <a:ea typeface="Arial"/>
                <a:cs typeface="Arial"/>
                <a:sym typeface="Arial"/>
              </a:rPr>
              <a:t>publică</a:t>
            </a:r>
            <a:r>
              <a:rPr lang="fr-FR" sz="1100" dirty="0">
                <a:latin typeface="Arial"/>
                <a:ea typeface="Arial"/>
                <a:cs typeface="Arial"/>
                <a:sym typeface="Arial"/>
              </a:rPr>
              <a:t> la </a:t>
            </a:r>
            <a:r>
              <a:rPr lang="fr-FR" sz="1100" dirty="0" err="1">
                <a:latin typeface="Arial"/>
                <a:ea typeface="Arial"/>
                <a:cs typeface="Arial"/>
                <a:sym typeface="Arial"/>
              </a:rPr>
              <a:t>fiecare</a:t>
            </a:r>
            <a:r>
              <a:rPr lang="fr-FR" sz="1100" dirty="0">
                <a:latin typeface="Arial"/>
                <a:ea typeface="Arial"/>
                <a:cs typeface="Arial"/>
                <a:sym typeface="Arial"/>
              </a:rPr>
              <a:t> 4-5 </a:t>
            </a:r>
            <a:r>
              <a:rPr lang="fr-FR" sz="1100" dirty="0" err="1">
                <a:latin typeface="Arial"/>
                <a:ea typeface="Arial"/>
                <a:cs typeface="Arial"/>
                <a:sym typeface="Arial"/>
              </a:rPr>
              <a:t>ani</a:t>
            </a:r>
            <a:r>
              <a:rPr lang="fr-FR" sz="1100" dirty="0">
                <a:latin typeface="Arial"/>
                <a:ea typeface="Arial"/>
                <a:cs typeface="Arial"/>
                <a:sym typeface="Arial"/>
              </a:rPr>
              <a:t> </a:t>
            </a:r>
            <a:r>
              <a:rPr lang="fr-FR" sz="1100" dirty="0" err="1">
                <a:latin typeface="Arial"/>
                <a:ea typeface="Arial"/>
                <a:cs typeface="Arial"/>
                <a:sym typeface="Arial"/>
              </a:rPr>
              <a:t>rapoarte</a:t>
            </a:r>
            <a:r>
              <a:rPr lang="fr-FR" sz="1100" dirty="0">
                <a:latin typeface="Arial"/>
                <a:ea typeface="Arial"/>
                <a:cs typeface="Arial"/>
                <a:sym typeface="Arial"/>
              </a:rPr>
              <a:t> </a:t>
            </a:r>
            <a:r>
              <a:rPr lang="fr-FR" sz="1100" dirty="0" err="1">
                <a:latin typeface="Arial"/>
                <a:ea typeface="Arial"/>
                <a:cs typeface="Arial"/>
                <a:sym typeface="Arial"/>
              </a:rPr>
              <a:t>considerate</a:t>
            </a:r>
            <a:r>
              <a:rPr lang="fr-FR" sz="1100" dirty="0">
                <a:latin typeface="Arial"/>
                <a:ea typeface="Arial"/>
                <a:cs typeface="Arial"/>
                <a:sym typeface="Arial"/>
              </a:rPr>
              <a:t> </a:t>
            </a:r>
            <a:r>
              <a:rPr lang="fr-FR" sz="1100" dirty="0" err="1">
                <a:latin typeface="Arial"/>
                <a:ea typeface="Arial"/>
                <a:cs typeface="Arial"/>
                <a:sym typeface="Arial"/>
              </a:rPr>
              <a:t>cele</a:t>
            </a:r>
            <a:r>
              <a:rPr lang="fr-FR" sz="1100" dirty="0">
                <a:latin typeface="Arial"/>
                <a:ea typeface="Arial"/>
                <a:cs typeface="Arial"/>
                <a:sym typeface="Arial"/>
              </a:rPr>
              <a:t> mai importante documente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domeniu</a:t>
            </a:r>
            <a:r>
              <a:rPr lang="fr-FR" sz="1100" dirty="0">
                <a:latin typeface="Arial"/>
                <a:ea typeface="Arial"/>
                <a:cs typeface="Arial"/>
                <a:sym typeface="Arial"/>
              </a:rPr>
              <a:t>, </a:t>
            </a:r>
            <a:r>
              <a:rPr lang="fr-FR" sz="1100" dirty="0" err="1">
                <a:latin typeface="Arial"/>
                <a:ea typeface="Arial"/>
                <a:cs typeface="Arial"/>
                <a:sym typeface="Arial"/>
              </a:rPr>
              <a:t>iar</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t>
            </a:r>
            <a:r>
              <a:rPr lang="fr-FR" sz="1100" dirty="0" err="1">
                <a:latin typeface="Arial"/>
                <a:ea typeface="Arial"/>
                <a:cs typeface="Arial"/>
                <a:sym typeface="Arial"/>
              </a:rPr>
              <a:t>sunt</a:t>
            </a:r>
            <a:r>
              <a:rPr lang="fr-FR" sz="1100" dirty="0">
                <a:latin typeface="Arial"/>
                <a:ea typeface="Arial"/>
                <a:cs typeface="Arial"/>
                <a:sym typeface="Arial"/>
              </a:rPr>
              <a:t> unanime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ceea</a:t>
            </a:r>
            <a:r>
              <a:rPr lang="fr-FR" sz="1100" dirty="0">
                <a:latin typeface="Arial"/>
                <a:ea typeface="Arial"/>
                <a:cs typeface="Arial"/>
                <a:sym typeface="Arial"/>
              </a:rPr>
              <a:t> ce </a:t>
            </a:r>
            <a:r>
              <a:rPr lang="fr-FR" sz="1100" dirty="0" err="1">
                <a:latin typeface="Arial"/>
                <a:ea typeface="Arial"/>
                <a:cs typeface="Arial"/>
                <a:sym typeface="Arial"/>
              </a:rPr>
              <a:t>privește</a:t>
            </a:r>
            <a:r>
              <a:rPr lang="fr-FR" sz="1100" dirty="0">
                <a:latin typeface="Arial"/>
                <a:ea typeface="Arial"/>
                <a:cs typeface="Arial"/>
                <a:sym typeface="Arial"/>
              </a:rPr>
              <a:t> </a:t>
            </a:r>
            <a:r>
              <a:rPr lang="fr-FR" sz="1100" dirty="0" err="1">
                <a:latin typeface="Arial"/>
                <a:ea typeface="Arial"/>
                <a:cs typeface="Arial"/>
                <a:sym typeface="Arial"/>
              </a:rPr>
              <a:t>influența</a:t>
            </a:r>
            <a:r>
              <a:rPr lang="fr-FR" sz="1100" dirty="0">
                <a:latin typeface="Arial"/>
                <a:ea typeface="Arial"/>
                <a:cs typeface="Arial"/>
                <a:sym typeface="Arial"/>
              </a:rPr>
              <a:t> </a:t>
            </a:r>
            <a:r>
              <a:rPr lang="fr-FR" sz="1100" dirty="0" err="1">
                <a:latin typeface="Arial"/>
                <a:ea typeface="Arial"/>
                <a:cs typeface="Arial"/>
                <a:sym typeface="Arial"/>
              </a:rPr>
              <a:t>umană</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schimbărilor</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necesitatea</a:t>
            </a:r>
            <a:r>
              <a:rPr lang="fr-FR" sz="1100" dirty="0">
                <a:latin typeface="Arial"/>
                <a:ea typeface="Arial"/>
                <a:cs typeface="Arial"/>
                <a:sym typeface="Arial"/>
              </a:rPr>
              <a:t> de a </a:t>
            </a:r>
            <a:r>
              <a:rPr lang="fr-FR" sz="1100" dirty="0" err="1">
                <a:latin typeface="Arial"/>
                <a:ea typeface="Arial"/>
                <a:cs typeface="Arial"/>
                <a:sym typeface="Arial"/>
              </a:rPr>
              <a:t>acționa</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fața</a:t>
            </a:r>
            <a:r>
              <a:rPr lang="fr-FR" sz="1100" dirty="0">
                <a:latin typeface="Arial"/>
                <a:ea typeface="Arial"/>
                <a:cs typeface="Arial"/>
                <a:sym typeface="Arial"/>
              </a:rPr>
              <a:t> </a:t>
            </a:r>
            <a:r>
              <a:rPr lang="fr-FR" sz="1100" dirty="0" err="1">
                <a:latin typeface="Arial"/>
                <a:ea typeface="Arial"/>
                <a:cs typeface="Arial"/>
                <a:sym typeface="Arial"/>
              </a:rPr>
              <a:t>crizei</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António Guterres, </a:t>
            </a:r>
            <a:r>
              <a:rPr lang="fr-FR" sz="1100" dirty="0" err="1">
                <a:latin typeface="Arial"/>
                <a:ea typeface="Arial"/>
                <a:cs typeface="Arial"/>
                <a:sym typeface="Arial"/>
              </a:rPr>
              <a:t>Secretarul</a:t>
            </a:r>
            <a:r>
              <a:rPr lang="fr-FR" sz="1100" dirty="0">
                <a:latin typeface="Arial"/>
                <a:ea typeface="Arial"/>
                <a:cs typeface="Arial"/>
                <a:sym typeface="Arial"/>
              </a:rPr>
              <a:t> General al </a:t>
            </a:r>
            <a:r>
              <a:rPr lang="fr-FR" sz="1100" dirty="0" err="1">
                <a:latin typeface="Arial"/>
                <a:ea typeface="Arial"/>
                <a:cs typeface="Arial"/>
                <a:sym typeface="Arial"/>
              </a:rPr>
              <a:t>Organizației</a:t>
            </a:r>
            <a:r>
              <a:rPr lang="fr-FR" sz="1100" dirty="0">
                <a:latin typeface="Arial"/>
                <a:ea typeface="Arial"/>
                <a:cs typeface="Arial"/>
                <a:sym typeface="Arial"/>
              </a:rPr>
              <a:t> </a:t>
            </a:r>
            <a:r>
              <a:rPr lang="fr-FR" sz="1100" dirty="0" err="1">
                <a:latin typeface="Arial"/>
                <a:ea typeface="Arial"/>
                <a:cs typeface="Arial"/>
                <a:sym typeface="Arial"/>
              </a:rPr>
              <a:t>Națiunilor</a:t>
            </a:r>
            <a:r>
              <a:rPr lang="fr-FR" sz="1100" dirty="0">
                <a:latin typeface="Arial"/>
                <a:ea typeface="Arial"/>
                <a:cs typeface="Arial"/>
                <a:sym typeface="Arial"/>
              </a:rPr>
              <a:t> </a:t>
            </a:r>
            <a:r>
              <a:rPr lang="fr-FR" sz="1100" dirty="0" err="1">
                <a:latin typeface="Arial"/>
                <a:ea typeface="Arial"/>
                <a:cs typeface="Arial"/>
                <a:sym typeface="Arial"/>
              </a:rPr>
              <a:t>Unite</a:t>
            </a:r>
            <a:r>
              <a:rPr lang="fr-FR" sz="1100" dirty="0">
                <a:latin typeface="Arial"/>
                <a:ea typeface="Arial"/>
                <a:cs typeface="Arial"/>
                <a:sym typeface="Arial"/>
              </a:rPr>
              <a:t>, a </a:t>
            </a:r>
            <a:r>
              <a:rPr lang="fr-FR" sz="1100" dirty="0" err="1">
                <a:latin typeface="Arial"/>
                <a:ea typeface="Arial"/>
                <a:cs typeface="Arial"/>
                <a:sym typeface="Arial"/>
              </a:rPr>
              <a:t>clasificat</a:t>
            </a:r>
            <a:r>
              <a:rPr lang="fr-FR" sz="1100" dirty="0">
                <a:latin typeface="Arial"/>
                <a:ea typeface="Arial"/>
                <a:cs typeface="Arial"/>
                <a:sym typeface="Arial"/>
              </a:rPr>
              <a:t> </a:t>
            </a:r>
            <a:r>
              <a:rPr lang="fr-FR" sz="1100" dirty="0" err="1">
                <a:latin typeface="Arial"/>
                <a:ea typeface="Arial"/>
                <a:cs typeface="Arial"/>
                <a:sym typeface="Arial"/>
              </a:rPr>
              <a:t>ultimul</a:t>
            </a:r>
            <a:r>
              <a:rPr lang="fr-FR" sz="1100" dirty="0">
                <a:latin typeface="Arial"/>
                <a:ea typeface="Arial"/>
                <a:cs typeface="Arial"/>
                <a:sym typeface="Arial"/>
              </a:rPr>
              <a:t> </a:t>
            </a:r>
            <a:r>
              <a:rPr lang="fr-FR" sz="1100" dirty="0" err="1">
                <a:latin typeface="Arial"/>
                <a:ea typeface="Arial"/>
                <a:cs typeface="Arial"/>
                <a:sym typeface="Arial"/>
              </a:rPr>
              <a:t>raport</a:t>
            </a:r>
            <a:r>
              <a:rPr lang="fr-FR" sz="1100" dirty="0">
                <a:latin typeface="Arial"/>
                <a:ea typeface="Arial"/>
                <a:cs typeface="Arial"/>
                <a:sym typeface="Arial"/>
              </a:rPr>
              <a:t> al IPCC ca </a:t>
            </a:r>
            <a:r>
              <a:rPr lang="fr-FR" sz="1100" dirty="0" err="1">
                <a:latin typeface="Arial"/>
                <a:ea typeface="Arial"/>
                <a:cs typeface="Arial"/>
                <a:sym typeface="Arial"/>
              </a:rPr>
              <a:t>fiind</a:t>
            </a:r>
            <a:r>
              <a:rPr lang="fr-FR" sz="1100" dirty="0">
                <a:latin typeface="Arial"/>
                <a:ea typeface="Arial"/>
                <a:cs typeface="Arial"/>
                <a:sym typeface="Arial"/>
              </a:rPr>
              <a:t> un "</a:t>
            </a:r>
            <a:r>
              <a:rPr lang="fr-FR" sz="1100" dirty="0" err="1">
                <a:latin typeface="Arial"/>
                <a:ea typeface="Arial"/>
                <a:cs typeface="Arial"/>
                <a:sym typeface="Arial"/>
              </a:rPr>
              <a:t>cod</a:t>
            </a:r>
            <a:r>
              <a:rPr lang="fr-FR" sz="1100" dirty="0">
                <a:latin typeface="Arial"/>
                <a:ea typeface="Arial"/>
                <a:cs typeface="Arial"/>
                <a:sym typeface="Arial"/>
              </a:rPr>
              <a:t> </a:t>
            </a:r>
            <a:r>
              <a:rPr lang="fr-FR" sz="1100" dirty="0" err="1">
                <a:latin typeface="Arial"/>
                <a:ea typeface="Arial"/>
                <a:cs typeface="Arial"/>
                <a:sym typeface="Arial"/>
              </a:rPr>
              <a:t>roșu</a:t>
            </a:r>
            <a:r>
              <a:rPr lang="fr-FR" sz="1100" dirty="0">
                <a:latin typeface="Arial"/>
                <a:ea typeface="Arial"/>
                <a:cs typeface="Arial"/>
                <a:sym typeface="Arial"/>
              </a:rPr>
              <a:t> </a:t>
            </a:r>
            <a:r>
              <a:rPr lang="fr-FR" sz="1100" dirty="0" err="1">
                <a:latin typeface="Arial"/>
                <a:ea typeface="Arial"/>
                <a:cs typeface="Arial"/>
                <a:sym typeface="Arial"/>
              </a:rPr>
              <a:t>pentru</a:t>
            </a:r>
            <a:r>
              <a:rPr lang="fr-FR" sz="1100" dirty="0">
                <a:latin typeface="Arial"/>
                <a:ea typeface="Arial"/>
                <a:cs typeface="Arial"/>
                <a:sym typeface="Arial"/>
              </a:rPr>
              <a:t> </a:t>
            </a:r>
            <a:r>
              <a:rPr lang="fr-FR" sz="1100" dirty="0" err="1">
                <a:latin typeface="Arial"/>
                <a:ea typeface="Arial"/>
                <a:cs typeface="Arial"/>
                <a:sym typeface="Arial"/>
              </a:rPr>
              <a:t>omenire</a:t>
            </a:r>
            <a:r>
              <a:rPr lang="fr-FR" sz="1100" dirty="0">
                <a:latin typeface="Arial"/>
                <a:ea typeface="Arial"/>
                <a:cs typeface="Arial"/>
                <a:sym typeface="Arial"/>
              </a:rPr>
              <a:t>".</a:t>
            </a:r>
            <a:endParaRPr dirty="0"/>
          </a:p>
        </p:txBody>
      </p:sp>
      <p:sp>
        <p:nvSpPr>
          <p:cNvPr id="381" name="Google Shape;381;gfb1fed1f86_0_795: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F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f67c50b821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fr-FR" sz="1100" dirty="0">
                <a:latin typeface="Arial"/>
                <a:ea typeface="Arial"/>
                <a:cs typeface="Arial"/>
                <a:sym typeface="Arial"/>
              </a:rPr>
              <a:t>Nu </a:t>
            </a:r>
            <a:r>
              <a:rPr lang="fr-FR" sz="1100" dirty="0" err="1">
                <a:latin typeface="Arial"/>
                <a:ea typeface="Arial"/>
                <a:cs typeface="Arial"/>
                <a:sym typeface="Arial"/>
              </a:rPr>
              <a:t>toate</a:t>
            </a:r>
            <a:r>
              <a:rPr lang="fr-FR" sz="1100" dirty="0">
                <a:latin typeface="Arial"/>
                <a:ea typeface="Arial"/>
                <a:cs typeface="Arial"/>
                <a:sym typeface="Arial"/>
              </a:rPr>
              <a:t> </a:t>
            </a:r>
            <a:r>
              <a:rPr lang="fr-FR" sz="1100" dirty="0" err="1">
                <a:latin typeface="Arial"/>
                <a:ea typeface="Arial"/>
                <a:cs typeface="Arial"/>
                <a:sym typeface="Arial"/>
              </a:rPr>
              <a:t>emisiile</a:t>
            </a:r>
            <a:r>
              <a:rPr lang="fr-FR" sz="1100" dirty="0">
                <a:latin typeface="Arial"/>
                <a:ea typeface="Arial"/>
                <a:cs typeface="Arial"/>
                <a:sym typeface="Arial"/>
              </a:rPr>
              <a:t>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distribuite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mod </a:t>
            </a:r>
            <a:r>
              <a:rPr lang="fr-FR" sz="1100" dirty="0" err="1">
                <a:latin typeface="Arial"/>
                <a:ea typeface="Arial"/>
                <a:cs typeface="Arial"/>
                <a:sym typeface="Arial"/>
              </a:rPr>
              <a:t>egal</a:t>
            </a:r>
            <a:r>
              <a:rPr lang="fr-FR" sz="1100" dirty="0">
                <a:latin typeface="Arial"/>
                <a:ea typeface="Arial"/>
                <a:cs typeface="Arial"/>
                <a:sym typeface="Arial"/>
              </a:rPr>
              <a:t> </a:t>
            </a:r>
            <a:r>
              <a:rPr lang="fr-FR" sz="1100" dirty="0" err="1">
                <a:latin typeface="Arial"/>
                <a:ea typeface="Arial"/>
                <a:cs typeface="Arial"/>
                <a:sym typeface="Arial"/>
              </a:rPr>
              <a:t>între</a:t>
            </a:r>
            <a:r>
              <a:rPr lang="fr-FR" sz="1100" dirty="0">
                <a:latin typeface="Arial"/>
                <a:ea typeface="Arial"/>
                <a:cs typeface="Arial"/>
                <a:sym typeface="Arial"/>
              </a:rPr>
              <a:t> </a:t>
            </a:r>
            <a:r>
              <a:rPr lang="fr-FR" sz="1100" dirty="0" err="1">
                <a:latin typeface="Arial"/>
                <a:ea typeface="Arial"/>
                <a:cs typeface="Arial"/>
                <a:sym typeface="Arial"/>
              </a:rPr>
              <a:t>țări</a:t>
            </a:r>
            <a:r>
              <a:rPr lang="fr-FR" sz="1100" dirty="0">
                <a:latin typeface="Arial"/>
                <a:ea typeface="Arial"/>
                <a:cs typeface="Arial"/>
                <a:sym typeface="Arial"/>
              </a:rPr>
              <a:t>. De </a:t>
            </a:r>
            <a:r>
              <a:rPr lang="fr-FR" sz="1100" dirty="0" err="1">
                <a:latin typeface="Arial"/>
                <a:ea typeface="Arial"/>
                <a:cs typeface="Arial"/>
                <a:sym typeface="Arial"/>
              </a:rPr>
              <a:t>fapt</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prezent</a:t>
            </a:r>
            <a:r>
              <a:rPr lang="fr-FR" sz="1100" dirty="0">
                <a:latin typeface="Arial"/>
                <a:ea typeface="Arial"/>
                <a:cs typeface="Arial"/>
                <a:sym typeface="Arial"/>
              </a:rPr>
              <a:t>, mai </a:t>
            </a:r>
            <a:r>
              <a:rPr lang="fr-FR" sz="1100" dirty="0" err="1">
                <a:latin typeface="Arial"/>
                <a:ea typeface="Arial"/>
                <a:cs typeface="Arial"/>
                <a:sym typeface="Arial"/>
              </a:rPr>
              <a:t>mult</a:t>
            </a:r>
            <a:r>
              <a:rPr lang="fr-FR" sz="1100" dirty="0">
                <a:latin typeface="Arial"/>
                <a:ea typeface="Arial"/>
                <a:cs typeface="Arial"/>
                <a:sym typeface="Arial"/>
              </a:rPr>
              <a:t> de 60%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emisiile</a:t>
            </a:r>
            <a:r>
              <a:rPr lang="fr-FR" sz="1100" dirty="0">
                <a:latin typeface="Arial"/>
                <a:ea typeface="Arial"/>
                <a:cs typeface="Arial"/>
                <a:sym typeface="Arial"/>
              </a:rPr>
              <a:t> globale provin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numai</a:t>
            </a:r>
            <a:r>
              <a:rPr lang="fr-FR" sz="1100" dirty="0">
                <a:latin typeface="Arial"/>
                <a:ea typeface="Arial"/>
                <a:cs typeface="Arial"/>
                <a:sym typeface="Arial"/>
              </a:rPr>
              <a:t> 10 </a:t>
            </a:r>
            <a:r>
              <a:rPr lang="fr-FR" sz="1100" dirty="0" err="1">
                <a:latin typeface="Arial"/>
                <a:ea typeface="Arial"/>
                <a:cs typeface="Arial"/>
                <a:sym typeface="Arial"/>
              </a:rPr>
              <a:t>țări</a:t>
            </a:r>
            <a:r>
              <a:rPr lang="fr-FR" sz="1100" dirty="0">
                <a:latin typeface="Arial"/>
                <a:ea typeface="Arial"/>
                <a:cs typeface="Arial"/>
                <a:sym typeface="Arial"/>
              </a:rPr>
              <a:t>. </a:t>
            </a:r>
            <a:r>
              <a:rPr lang="fr-FR" sz="1100" dirty="0" err="1">
                <a:latin typeface="Arial"/>
                <a:ea typeface="Arial"/>
                <a:cs typeface="Arial"/>
                <a:sym typeface="Arial"/>
              </a:rPr>
              <a:t>Disparitățile</a:t>
            </a:r>
            <a:r>
              <a:rPr lang="fr-FR" sz="1100" dirty="0">
                <a:latin typeface="Arial"/>
                <a:ea typeface="Arial"/>
                <a:cs typeface="Arial"/>
                <a:sym typeface="Arial"/>
              </a:rPr>
              <a:t> </a:t>
            </a:r>
            <a:r>
              <a:rPr lang="fr-FR" sz="1100" dirty="0" err="1">
                <a:latin typeface="Arial"/>
                <a:ea typeface="Arial"/>
                <a:cs typeface="Arial"/>
                <a:sym typeface="Arial"/>
              </a:rPr>
              <a:t>economice</a:t>
            </a:r>
            <a:r>
              <a:rPr lang="fr-FR" sz="1100" dirty="0">
                <a:latin typeface="Arial"/>
                <a:ea typeface="Arial"/>
                <a:cs typeface="Arial"/>
                <a:sym typeface="Arial"/>
              </a:rPr>
              <a:t> </a:t>
            </a:r>
            <a:r>
              <a:rPr lang="fr-FR" sz="1100" dirty="0" err="1">
                <a:latin typeface="Arial"/>
                <a:ea typeface="Arial"/>
                <a:cs typeface="Arial"/>
                <a:sym typeface="Arial"/>
              </a:rPr>
              <a:t>dintre</a:t>
            </a:r>
            <a:r>
              <a:rPr lang="fr-FR" sz="1100" dirty="0">
                <a:latin typeface="Arial"/>
                <a:ea typeface="Arial"/>
                <a:cs typeface="Arial"/>
                <a:sym typeface="Arial"/>
              </a:rPr>
              <a:t> </a:t>
            </a:r>
            <a:r>
              <a:rPr lang="fr-FR" sz="1100" dirty="0" err="1">
                <a:latin typeface="Arial"/>
                <a:ea typeface="Arial"/>
                <a:cs typeface="Arial"/>
                <a:sym typeface="Arial"/>
              </a:rPr>
              <a:t>țări</a:t>
            </a:r>
            <a:r>
              <a:rPr lang="fr-FR" sz="1100" dirty="0">
                <a:latin typeface="Arial"/>
                <a:ea typeface="Arial"/>
                <a:cs typeface="Arial"/>
                <a:sym typeface="Arial"/>
              </a:rPr>
              <a:t> se </a:t>
            </a:r>
            <a:r>
              <a:rPr lang="fr-FR" sz="1100" dirty="0" err="1">
                <a:latin typeface="Arial"/>
                <a:ea typeface="Arial"/>
                <a:cs typeface="Arial"/>
                <a:sym typeface="Arial"/>
              </a:rPr>
              <a:t>reflectă</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emisiilor</a:t>
            </a:r>
            <a:r>
              <a:rPr lang="fr-FR" sz="1100" dirty="0">
                <a:latin typeface="Arial"/>
                <a:ea typeface="Arial"/>
                <a:cs typeface="Arial"/>
                <a:sym typeface="Arial"/>
              </a:rPr>
              <a:t> </a:t>
            </a:r>
            <a:r>
              <a:rPr lang="fr-FR" sz="1100" dirty="0" err="1">
                <a:latin typeface="Arial"/>
                <a:ea typeface="Arial"/>
                <a:cs typeface="Arial"/>
                <a:sym typeface="Arial"/>
              </a:rPr>
              <a:t>individuale</a:t>
            </a:r>
            <a:r>
              <a:rPr lang="fr-FR" sz="1100" dirty="0">
                <a:latin typeface="Arial"/>
                <a:ea typeface="Arial"/>
                <a:cs typeface="Arial"/>
                <a:sym typeface="Arial"/>
              </a:rPr>
              <a:t> ale </a:t>
            </a:r>
            <a:r>
              <a:rPr lang="fr-FR" sz="1100" dirty="0" err="1">
                <a:latin typeface="Arial"/>
                <a:ea typeface="Arial"/>
                <a:cs typeface="Arial"/>
                <a:sym typeface="Arial"/>
              </a:rPr>
              <a:t>țărilor</a:t>
            </a:r>
            <a:r>
              <a:rPr lang="fr-FR" sz="1100" dirty="0">
                <a:latin typeface="Arial"/>
                <a:ea typeface="Arial"/>
                <a:cs typeface="Arial"/>
                <a:sym typeface="Arial"/>
              </a:rPr>
              <a:t>, </a:t>
            </a:r>
            <a:r>
              <a:rPr lang="fr-FR" sz="1100" dirty="0" err="1">
                <a:latin typeface="Arial"/>
                <a:ea typeface="Arial"/>
                <a:cs typeface="Arial"/>
                <a:sym typeface="Arial"/>
              </a:rPr>
              <a:t>deoarece</a:t>
            </a:r>
            <a:r>
              <a:rPr lang="fr-FR" sz="1100" dirty="0">
                <a:latin typeface="Arial"/>
                <a:ea typeface="Arial"/>
                <a:cs typeface="Arial"/>
                <a:sym typeface="Arial"/>
              </a:rPr>
              <a:t> </a:t>
            </a:r>
            <a:r>
              <a:rPr lang="fr-FR" sz="1100" dirty="0" err="1">
                <a:latin typeface="Arial"/>
                <a:ea typeface="Arial"/>
                <a:cs typeface="Arial"/>
                <a:sym typeface="Arial"/>
              </a:rPr>
              <a:t>emisiile</a:t>
            </a:r>
            <a:r>
              <a:rPr lang="fr-FR" sz="1100" dirty="0">
                <a:latin typeface="Arial"/>
                <a:ea typeface="Arial"/>
                <a:cs typeface="Arial"/>
                <a:sym typeface="Arial"/>
              </a:rPr>
              <a:t>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legate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mod </a:t>
            </a:r>
            <a:r>
              <a:rPr lang="fr-FR" sz="1100" dirty="0" err="1">
                <a:latin typeface="Arial"/>
                <a:ea typeface="Arial"/>
                <a:cs typeface="Arial"/>
                <a:sym typeface="Arial"/>
              </a:rPr>
              <a:t>intrinsec</a:t>
            </a:r>
            <a:r>
              <a:rPr lang="fr-FR" sz="1100" dirty="0">
                <a:latin typeface="Arial"/>
                <a:ea typeface="Arial"/>
                <a:cs typeface="Arial"/>
                <a:sym typeface="Arial"/>
              </a:rPr>
              <a:t> de </a:t>
            </a:r>
            <a:r>
              <a:rPr lang="fr-FR" sz="1100" dirty="0" err="1">
                <a:latin typeface="Arial"/>
                <a:ea typeface="Arial"/>
                <a:cs typeface="Arial"/>
                <a:sym typeface="Arial"/>
              </a:rPr>
              <a:t>dezvoltarea</a:t>
            </a:r>
            <a:r>
              <a:rPr lang="fr-FR" sz="1100" dirty="0">
                <a:latin typeface="Arial"/>
                <a:ea typeface="Arial"/>
                <a:cs typeface="Arial"/>
                <a:sym typeface="Arial"/>
              </a:rPr>
              <a:t> </a:t>
            </a:r>
            <a:r>
              <a:rPr lang="fr-FR" sz="1100" dirty="0" err="1">
                <a:latin typeface="Arial"/>
                <a:ea typeface="Arial"/>
                <a:cs typeface="Arial"/>
                <a:sym typeface="Arial"/>
              </a:rPr>
              <a:t>economică</a:t>
            </a:r>
            <a:r>
              <a:rPr lang="fr-FR" sz="1100" dirty="0">
                <a:latin typeface="Arial"/>
                <a:ea typeface="Arial"/>
                <a:cs typeface="Arial"/>
                <a:sym typeface="Arial"/>
              </a:rPr>
              <a:t>. Panorama </a:t>
            </a:r>
            <a:r>
              <a:rPr lang="fr-FR" sz="1100" dirty="0" err="1">
                <a:latin typeface="Arial"/>
                <a:ea typeface="Arial"/>
                <a:cs typeface="Arial"/>
                <a:sym typeface="Arial"/>
              </a:rPr>
              <a:t>actuală</a:t>
            </a:r>
            <a:r>
              <a:rPr lang="fr-FR" sz="1100" dirty="0">
                <a:latin typeface="Arial"/>
                <a:ea typeface="Arial"/>
                <a:cs typeface="Arial"/>
                <a:sym typeface="Arial"/>
              </a:rPr>
              <a:t> a </a:t>
            </a:r>
            <a:r>
              <a:rPr lang="fr-FR" sz="1100" dirty="0" err="1">
                <a:latin typeface="Arial"/>
                <a:ea typeface="Arial"/>
                <a:cs typeface="Arial"/>
                <a:sym typeface="Arial"/>
              </a:rPr>
              <a:t>emisiilor</a:t>
            </a:r>
            <a:r>
              <a:rPr lang="fr-FR" sz="1100" dirty="0">
                <a:latin typeface="Arial"/>
                <a:ea typeface="Arial"/>
                <a:cs typeface="Arial"/>
                <a:sym typeface="Arial"/>
              </a:rPr>
              <a:t> </a:t>
            </a:r>
            <a:r>
              <a:rPr lang="fr-FR" sz="1100" dirty="0" err="1">
                <a:latin typeface="Arial"/>
                <a:ea typeface="Arial"/>
                <a:cs typeface="Arial"/>
                <a:sym typeface="Arial"/>
              </a:rPr>
              <a:t>cuprinde</a:t>
            </a:r>
            <a:r>
              <a:rPr lang="fr-FR" sz="1100" dirty="0">
                <a:latin typeface="Arial"/>
                <a:ea typeface="Arial"/>
                <a:cs typeface="Arial"/>
                <a:sym typeface="Arial"/>
              </a:rPr>
              <a:t> </a:t>
            </a:r>
            <a:r>
              <a:rPr lang="fr-FR" sz="1100" dirty="0" err="1">
                <a:latin typeface="Arial"/>
                <a:ea typeface="Arial"/>
                <a:cs typeface="Arial"/>
                <a:sym typeface="Arial"/>
              </a:rPr>
              <a:t>cele</a:t>
            </a:r>
            <a:r>
              <a:rPr lang="fr-FR" sz="1100" dirty="0">
                <a:latin typeface="Arial"/>
                <a:ea typeface="Arial"/>
                <a:cs typeface="Arial"/>
                <a:sym typeface="Arial"/>
              </a:rPr>
              <a:t> mai </a:t>
            </a:r>
            <a:r>
              <a:rPr lang="fr-FR" sz="1100" dirty="0" err="1">
                <a:latin typeface="Arial"/>
                <a:ea typeface="Arial"/>
                <a:cs typeface="Arial"/>
                <a:sym typeface="Arial"/>
              </a:rPr>
              <a:t>bogate</a:t>
            </a:r>
            <a:r>
              <a:rPr lang="fr-FR" sz="1100" dirty="0">
                <a:latin typeface="Arial"/>
                <a:ea typeface="Arial"/>
                <a:cs typeface="Arial"/>
                <a:sym typeface="Arial"/>
              </a:rPr>
              <a:t> </a:t>
            </a:r>
            <a:r>
              <a:rPr lang="fr-FR" sz="1100" dirty="0" err="1">
                <a:latin typeface="Arial"/>
                <a:ea typeface="Arial"/>
                <a:cs typeface="Arial"/>
                <a:sym typeface="Arial"/>
              </a:rPr>
              <a:t>țări</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țările</a:t>
            </a:r>
            <a:r>
              <a:rPr lang="fr-FR" sz="1100" dirty="0">
                <a:latin typeface="Arial"/>
                <a:ea typeface="Arial"/>
                <a:cs typeface="Arial"/>
                <a:sym typeface="Arial"/>
              </a:rPr>
              <a:t>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economii</a:t>
            </a:r>
            <a:r>
              <a:rPr lang="fr-FR" sz="1100" dirty="0">
                <a:latin typeface="Arial"/>
                <a:ea typeface="Arial"/>
                <a:cs typeface="Arial"/>
                <a:sym typeface="Arial"/>
              </a:rPr>
              <a:t> </a:t>
            </a:r>
            <a:r>
              <a:rPr lang="fr-FR" sz="1100" dirty="0" err="1">
                <a:latin typeface="Arial"/>
                <a:ea typeface="Arial"/>
                <a:cs typeface="Arial"/>
                <a:sym typeface="Arial"/>
              </a:rPr>
              <a:t>emergente</a:t>
            </a:r>
            <a:r>
              <a:rPr lang="fr-FR" sz="1100" dirty="0">
                <a:latin typeface="Arial"/>
                <a:ea typeface="Arial"/>
                <a:cs typeface="Arial"/>
                <a:sym typeface="Arial"/>
              </a:rPr>
              <a:t>, cum </a:t>
            </a:r>
            <a:r>
              <a:rPr lang="fr-FR" sz="1100" dirty="0" err="1">
                <a:latin typeface="Arial"/>
                <a:ea typeface="Arial"/>
                <a:cs typeface="Arial"/>
                <a:sym typeface="Arial"/>
              </a:rPr>
              <a:t>ar</a:t>
            </a:r>
            <a:r>
              <a:rPr lang="fr-FR" sz="1100" dirty="0">
                <a:latin typeface="Arial"/>
                <a:ea typeface="Arial"/>
                <a:cs typeface="Arial"/>
                <a:sym typeface="Arial"/>
              </a:rPr>
              <a:t> fi China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India</a:t>
            </a:r>
            <a:r>
              <a:rPr lang="fr-FR" sz="1100" dirty="0">
                <a:latin typeface="Arial"/>
                <a:ea typeface="Arial"/>
                <a:cs typeface="Arial"/>
                <a:sym typeface="Arial"/>
              </a:rPr>
              <a:t>, ca </a:t>
            </a:r>
            <a:r>
              <a:rPr lang="fr-FR" sz="1100" dirty="0" err="1">
                <a:latin typeface="Arial"/>
                <a:ea typeface="Arial"/>
                <a:cs typeface="Arial"/>
                <a:sym typeface="Arial"/>
              </a:rPr>
              <a:t>fiind</a:t>
            </a:r>
            <a:r>
              <a:rPr lang="fr-FR" sz="1100" dirty="0">
                <a:latin typeface="Arial"/>
                <a:ea typeface="Arial"/>
                <a:cs typeface="Arial"/>
                <a:sym typeface="Arial"/>
              </a:rPr>
              <a:t> </a:t>
            </a:r>
            <a:r>
              <a:rPr lang="fr-FR" sz="1100" dirty="0" err="1">
                <a:latin typeface="Arial"/>
                <a:ea typeface="Arial"/>
                <a:cs typeface="Arial"/>
                <a:sym typeface="Arial"/>
              </a:rPr>
              <a:t>cele</a:t>
            </a:r>
            <a:r>
              <a:rPr lang="fr-FR" sz="1100" dirty="0">
                <a:latin typeface="Arial"/>
                <a:ea typeface="Arial"/>
                <a:cs typeface="Arial"/>
                <a:sym typeface="Arial"/>
              </a:rPr>
              <a:t> mai mari </a:t>
            </a:r>
            <a:r>
              <a:rPr lang="fr-FR" sz="1100" dirty="0" err="1">
                <a:latin typeface="Arial"/>
                <a:ea typeface="Arial"/>
                <a:cs typeface="Arial"/>
                <a:sym typeface="Arial"/>
              </a:rPr>
              <a:t>contribuitoare</a:t>
            </a:r>
            <a:r>
              <a:rPr lang="fr-FR" sz="1100" dirty="0">
                <a:latin typeface="Arial"/>
                <a:ea typeface="Arial"/>
                <a:cs typeface="Arial"/>
                <a:sym typeface="Arial"/>
              </a:rPr>
              <a:t> la </a:t>
            </a:r>
            <a:r>
              <a:rPr lang="fr-FR" sz="1100" dirty="0" err="1">
                <a:latin typeface="Arial"/>
                <a:ea typeface="Arial"/>
                <a:cs typeface="Arial"/>
                <a:sym typeface="Arial"/>
              </a:rPr>
              <a:t>emisiile</a:t>
            </a:r>
            <a:r>
              <a:rPr lang="fr-FR" sz="1100" dirty="0">
                <a:latin typeface="Arial"/>
                <a:ea typeface="Arial"/>
                <a:cs typeface="Arial"/>
                <a:sym typeface="Arial"/>
              </a:rPr>
              <a:t> globale de </a:t>
            </a:r>
            <a:r>
              <a:rPr lang="fr-FR" sz="1100" dirty="0" err="1">
                <a:latin typeface="Arial"/>
                <a:ea typeface="Arial"/>
                <a:cs typeface="Arial"/>
                <a:sym typeface="Arial"/>
              </a:rPr>
              <a:t>carbon</a:t>
            </a:r>
            <a:r>
              <a:rPr lang="fr-FR" sz="1100" dirty="0">
                <a:latin typeface="Arial"/>
                <a:ea typeface="Arial"/>
                <a:cs typeface="Arial"/>
                <a:sym typeface="Arial"/>
              </a:rPr>
              <a:t>.[ </a:t>
            </a:r>
            <a:r>
              <a:rPr lang="fr-FR" sz="1100" dirty="0" err="1">
                <a:latin typeface="Arial"/>
                <a:ea typeface="Arial"/>
                <a:cs typeface="Arial"/>
                <a:sym typeface="Arial"/>
              </a:rPr>
              <a:t>Acest</a:t>
            </a:r>
            <a:r>
              <a:rPr lang="fr-FR" sz="1100" dirty="0">
                <a:latin typeface="Arial"/>
                <a:ea typeface="Arial"/>
                <a:cs typeface="Arial"/>
                <a:sym typeface="Arial"/>
              </a:rPr>
              <a:t> </a:t>
            </a:r>
            <a:r>
              <a:rPr lang="fr-FR" sz="1100" dirty="0" err="1">
                <a:latin typeface="Arial"/>
                <a:ea typeface="Arial"/>
                <a:cs typeface="Arial"/>
                <a:sym typeface="Arial"/>
              </a:rPr>
              <a:t>grafic</a:t>
            </a:r>
            <a:r>
              <a:rPr lang="fr-FR" sz="1100" dirty="0">
                <a:latin typeface="Arial"/>
                <a:ea typeface="Arial"/>
                <a:cs typeface="Arial"/>
                <a:sym typeface="Arial"/>
              </a:rPr>
              <a:t> </a:t>
            </a:r>
            <a:r>
              <a:rPr lang="fr-FR" sz="1100" dirty="0" err="1">
                <a:latin typeface="Arial"/>
                <a:ea typeface="Arial"/>
                <a:cs typeface="Arial"/>
                <a:sym typeface="Arial"/>
              </a:rPr>
              <a:t>exacerbează</a:t>
            </a:r>
            <a:r>
              <a:rPr lang="fr-FR" sz="1100" dirty="0">
                <a:latin typeface="Arial"/>
                <a:ea typeface="Arial"/>
                <a:cs typeface="Arial"/>
                <a:sym typeface="Arial"/>
              </a:rPr>
              <a:t> </a:t>
            </a:r>
            <a:r>
              <a:rPr lang="fr-FR" sz="1100" dirty="0" err="1">
                <a:latin typeface="Arial"/>
                <a:ea typeface="Arial"/>
                <a:cs typeface="Arial"/>
                <a:sym typeface="Arial"/>
              </a:rPr>
              <a:t>dezechilibrul</a:t>
            </a:r>
            <a:r>
              <a:rPr lang="fr-FR" sz="1100" dirty="0">
                <a:latin typeface="Arial"/>
                <a:ea typeface="Arial"/>
                <a:cs typeface="Arial"/>
                <a:sym typeface="Arial"/>
              </a:rPr>
              <a:t> </a:t>
            </a:r>
            <a:r>
              <a:rPr lang="fr-FR" sz="1100" dirty="0" err="1">
                <a:latin typeface="Arial"/>
                <a:ea typeface="Arial"/>
                <a:cs typeface="Arial"/>
                <a:sym typeface="Arial"/>
              </a:rPr>
              <a:t>emisiilor</a:t>
            </a:r>
            <a:r>
              <a:rPr lang="fr-FR" sz="1100" dirty="0">
                <a:latin typeface="Arial"/>
                <a:ea typeface="Arial"/>
                <a:cs typeface="Arial"/>
                <a:sym typeface="Arial"/>
              </a:rPr>
              <a:t> globale, </a:t>
            </a:r>
            <a:r>
              <a:rPr lang="fr-FR" sz="1100" dirty="0" err="1">
                <a:latin typeface="Arial"/>
                <a:ea typeface="Arial"/>
                <a:cs typeface="Arial"/>
                <a:sym typeface="Arial"/>
              </a:rPr>
              <a:t>între</a:t>
            </a:r>
            <a:r>
              <a:rPr lang="fr-FR" sz="1100" dirty="0">
                <a:latin typeface="Arial"/>
                <a:ea typeface="Arial"/>
                <a:cs typeface="Arial"/>
                <a:sym typeface="Arial"/>
              </a:rPr>
              <a:t> </a:t>
            </a:r>
            <a:r>
              <a:rPr lang="fr-FR" sz="1100" dirty="0" err="1">
                <a:latin typeface="Arial"/>
                <a:ea typeface="Arial"/>
                <a:cs typeface="Arial"/>
                <a:sym typeface="Arial"/>
              </a:rPr>
              <a:t>țări</a:t>
            </a:r>
            <a:r>
              <a:rPr lang="fr-FR" sz="1100" dirty="0">
                <a:latin typeface="Arial"/>
                <a:ea typeface="Arial"/>
                <a:cs typeface="Arial"/>
                <a:sym typeface="Arial"/>
              </a:rPr>
              <a:t>].</a:t>
            </a:r>
            <a:endParaRPr sz="1100" dirty="0">
              <a:latin typeface="Arial"/>
              <a:ea typeface="Arial"/>
              <a:cs typeface="Arial"/>
              <a:sym typeface="Arial"/>
            </a:endParaRPr>
          </a:p>
        </p:txBody>
      </p:sp>
      <p:sp>
        <p:nvSpPr>
          <p:cNvPr id="392" name="Google Shape;392;gf67c50b821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f67c50b821_1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200"/>
              </a:spcAft>
              <a:buClr>
                <a:schemeClr val="dk1"/>
              </a:buClr>
              <a:buSzPts val="1100"/>
              <a:buFont typeface="Arial"/>
              <a:buNone/>
            </a:pPr>
            <a:r>
              <a:rPr lang="fr-FR" sz="1100" dirty="0">
                <a:latin typeface="Arial"/>
                <a:ea typeface="Arial"/>
                <a:cs typeface="Arial"/>
                <a:sym typeface="Arial"/>
              </a:rPr>
              <a:t>Cu </a:t>
            </a:r>
            <a:r>
              <a:rPr lang="fr-FR" sz="1100" dirty="0" err="1">
                <a:latin typeface="Arial"/>
                <a:ea typeface="Arial"/>
                <a:cs typeface="Arial"/>
                <a:sym typeface="Arial"/>
              </a:rPr>
              <a:t>toate</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cadrul</a:t>
            </a:r>
            <a:r>
              <a:rPr lang="fr-FR" sz="1100" dirty="0">
                <a:latin typeface="Arial"/>
                <a:ea typeface="Arial"/>
                <a:cs typeface="Arial"/>
                <a:sym typeface="Arial"/>
              </a:rPr>
              <a:t> </a:t>
            </a:r>
            <a:r>
              <a:rPr lang="fr-FR" sz="1100" dirty="0" err="1">
                <a:latin typeface="Arial"/>
                <a:ea typeface="Arial"/>
                <a:cs typeface="Arial"/>
                <a:sym typeface="Arial"/>
              </a:rPr>
              <a:t>dezbaterii</a:t>
            </a:r>
            <a:r>
              <a:rPr lang="fr-FR" sz="1100" dirty="0">
                <a:latin typeface="Arial"/>
                <a:ea typeface="Arial"/>
                <a:cs typeface="Arial"/>
                <a:sym typeface="Arial"/>
              </a:rPr>
              <a:t> </a:t>
            </a:r>
            <a:r>
              <a:rPr lang="fr-FR" sz="1100" dirty="0" err="1">
                <a:latin typeface="Arial"/>
                <a:ea typeface="Arial"/>
                <a:cs typeface="Arial"/>
                <a:sym typeface="Arial"/>
              </a:rPr>
              <a:t>privind</a:t>
            </a:r>
            <a:r>
              <a:rPr lang="fr-FR" sz="1100" dirty="0">
                <a:latin typeface="Arial"/>
                <a:ea typeface="Arial"/>
                <a:cs typeface="Arial"/>
                <a:sym typeface="Arial"/>
              </a:rPr>
              <a:t> </a:t>
            </a:r>
            <a:r>
              <a:rPr lang="fr-FR" sz="1100" dirty="0" err="1">
                <a:latin typeface="Arial"/>
                <a:ea typeface="Arial"/>
                <a:cs typeface="Arial"/>
                <a:sym typeface="Arial"/>
              </a:rPr>
              <a:t>reducerea</a:t>
            </a:r>
            <a:r>
              <a:rPr lang="fr-FR" sz="1100" dirty="0">
                <a:latin typeface="Arial"/>
                <a:ea typeface="Arial"/>
                <a:cs typeface="Arial"/>
                <a:sym typeface="Arial"/>
              </a:rPr>
              <a:t> </a:t>
            </a:r>
            <a:r>
              <a:rPr lang="fr-FR" sz="1100" dirty="0" err="1">
                <a:latin typeface="Arial"/>
                <a:ea typeface="Arial"/>
                <a:cs typeface="Arial"/>
                <a:sym typeface="Arial"/>
              </a:rPr>
              <a:t>emisiilor</a:t>
            </a:r>
            <a:r>
              <a:rPr lang="fr-FR" sz="1100" dirty="0">
                <a:latin typeface="Arial"/>
                <a:ea typeface="Arial"/>
                <a:cs typeface="Arial"/>
                <a:sym typeface="Arial"/>
              </a:rPr>
              <a:t>, se </a:t>
            </a:r>
            <a:r>
              <a:rPr lang="fr-FR" sz="1100" dirty="0" err="1">
                <a:latin typeface="Arial"/>
                <a:ea typeface="Arial"/>
                <a:cs typeface="Arial"/>
                <a:sym typeface="Arial"/>
              </a:rPr>
              <a:t>pune</a:t>
            </a:r>
            <a:r>
              <a:rPr lang="fr-FR" sz="1100" dirty="0">
                <a:latin typeface="Arial"/>
                <a:ea typeface="Arial"/>
                <a:cs typeface="Arial"/>
                <a:sym typeface="Arial"/>
              </a:rPr>
              <a:t> </a:t>
            </a:r>
            <a:r>
              <a:rPr lang="fr-FR" sz="1100" dirty="0" err="1">
                <a:latin typeface="Arial"/>
                <a:ea typeface="Arial"/>
                <a:cs typeface="Arial"/>
                <a:sym typeface="Arial"/>
              </a:rPr>
              <a:t>întrebarea</a:t>
            </a:r>
            <a:r>
              <a:rPr lang="fr-FR" sz="1100" dirty="0">
                <a:latin typeface="Arial"/>
                <a:ea typeface="Arial"/>
                <a:cs typeface="Arial"/>
                <a:sym typeface="Arial"/>
              </a:rPr>
              <a:t> cum </a:t>
            </a:r>
            <a:r>
              <a:rPr lang="fr-FR" sz="1100" dirty="0" err="1">
                <a:latin typeface="Arial"/>
                <a:ea typeface="Arial"/>
                <a:cs typeface="Arial"/>
                <a:sym typeface="Arial"/>
              </a:rPr>
              <a:t>să</a:t>
            </a:r>
            <a:r>
              <a:rPr lang="fr-FR" sz="1100" dirty="0">
                <a:latin typeface="Arial"/>
                <a:ea typeface="Arial"/>
                <a:cs typeface="Arial"/>
                <a:sym typeface="Arial"/>
              </a:rPr>
              <a:t> se </a:t>
            </a:r>
            <a:r>
              <a:rPr lang="fr-FR" sz="1100" dirty="0" err="1">
                <a:latin typeface="Arial"/>
                <a:ea typeface="Arial"/>
                <a:cs typeface="Arial"/>
                <a:sym typeface="Arial"/>
              </a:rPr>
              <a:t>distribuie</a:t>
            </a:r>
            <a:r>
              <a:rPr lang="fr-FR" sz="1100" dirty="0">
                <a:latin typeface="Arial"/>
                <a:ea typeface="Arial"/>
                <a:cs typeface="Arial"/>
                <a:sym typeface="Arial"/>
              </a:rPr>
              <a:t> </a:t>
            </a:r>
            <a:r>
              <a:rPr lang="fr-FR" sz="1100" dirty="0" err="1">
                <a:latin typeface="Arial"/>
                <a:ea typeface="Arial"/>
                <a:cs typeface="Arial"/>
                <a:sym typeface="Arial"/>
              </a:rPr>
              <a:t>reducerea</a:t>
            </a:r>
            <a:r>
              <a:rPr lang="fr-FR" sz="1100" dirty="0">
                <a:latin typeface="Arial"/>
                <a:ea typeface="Arial"/>
                <a:cs typeface="Arial"/>
                <a:sym typeface="Arial"/>
              </a:rPr>
              <a:t> </a:t>
            </a:r>
            <a:r>
              <a:rPr lang="fr-FR" sz="1100" dirty="0" err="1">
                <a:latin typeface="Arial"/>
                <a:ea typeface="Arial"/>
                <a:cs typeface="Arial"/>
                <a:sym typeface="Arial"/>
              </a:rPr>
              <a:t>într</a:t>
            </a:r>
            <a:r>
              <a:rPr lang="fr-FR" sz="1100" dirty="0">
                <a:latin typeface="Arial"/>
                <a:ea typeface="Arial"/>
                <a:cs typeface="Arial"/>
                <a:sym typeface="Arial"/>
              </a:rPr>
              <a:t>-un mod </a:t>
            </a:r>
            <a:r>
              <a:rPr lang="fr-FR" sz="1100" dirty="0" err="1">
                <a:latin typeface="Arial"/>
                <a:ea typeface="Arial"/>
                <a:cs typeface="Arial"/>
                <a:sym typeface="Arial"/>
              </a:rPr>
              <a:t>echitabil</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corect</a:t>
            </a:r>
            <a:r>
              <a:rPr lang="fr-FR" sz="1100" dirty="0">
                <a:latin typeface="Arial"/>
                <a:ea typeface="Arial"/>
                <a:cs typeface="Arial"/>
                <a:sym typeface="Arial"/>
              </a:rPr>
              <a:t> - </a:t>
            </a:r>
            <a:r>
              <a:rPr lang="fr-FR" sz="1100" dirty="0" err="1">
                <a:latin typeface="Arial"/>
                <a:ea typeface="Arial"/>
                <a:cs typeface="Arial"/>
                <a:sym typeface="Arial"/>
              </a:rPr>
              <a:t>din</a:t>
            </a:r>
            <a:r>
              <a:rPr lang="fr-FR" sz="1100" dirty="0">
                <a:latin typeface="Arial"/>
                <a:ea typeface="Arial"/>
                <a:cs typeface="Arial"/>
                <a:sym typeface="Arial"/>
              </a:rPr>
              <a:t> moment ce </a:t>
            </a:r>
            <a:r>
              <a:rPr lang="fr-FR" sz="1100" dirty="0" err="1">
                <a:latin typeface="Arial"/>
                <a:ea typeface="Arial"/>
                <a:cs typeface="Arial"/>
                <a:sym typeface="Arial"/>
              </a:rPr>
              <a:t>țările</a:t>
            </a:r>
            <a:r>
              <a:rPr lang="fr-FR" sz="1100" dirty="0">
                <a:latin typeface="Arial"/>
                <a:ea typeface="Arial"/>
                <a:cs typeface="Arial"/>
                <a:sym typeface="Arial"/>
              </a:rPr>
              <a:t> </a:t>
            </a:r>
            <a:r>
              <a:rPr lang="fr-FR" sz="1100" dirty="0" err="1">
                <a:latin typeface="Arial"/>
                <a:ea typeface="Arial"/>
                <a:cs typeface="Arial"/>
                <a:sym typeface="Arial"/>
              </a:rPr>
              <a:t>dezvoltate</a:t>
            </a:r>
            <a:r>
              <a:rPr lang="fr-FR" sz="1100" dirty="0">
                <a:latin typeface="Arial"/>
                <a:ea typeface="Arial"/>
                <a:cs typeface="Arial"/>
                <a:sym typeface="Arial"/>
              </a:rPr>
              <a:t> au </a:t>
            </a:r>
            <a:r>
              <a:rPr lang="fr-FR" sz="1100" dirty="0" err="1">
                <a:latin typeface="Arial"/>
                <a:ea typeface="Arial"/>
                <a:cs typeface="Arial"/>
                <a:sym typeface="Arial"/>
              </a:rPr>
              <a:t>avut</a:t>
            </a:r>
            <a:r>
              <a:rPr lang="fr-FR" sz="1100" dirty="0">
                <a:latin typeface="Arial"/>
                <a:ea typeface="Arial"/>
                <a:cs typeface="Arial"/>
                <a:sym typeface="Arial"/>
              </a:rPr>
              <a:t> </a:t>
            </a:r>
            <a:r>
              <a:rPr lang="fr-FR" sz="1100" dirty="0" err="1">
                <a:latin typeface="Arial"/>
                <a:ea typeface="Arial"/>
                <a:cs typeface="Arial"/>
                <a:sym typeface="Arial"/>
              </a:rPr>
              <a:t>șansa</a:t>
            </a:r>
            <a:r>
              <a:rPr lang="fr-FR" sz="1100" dirty="0">
                <a:latin typeface="Arial"/>
                <a:ea typeface="Arial"/>
                <a:cs typeface="Arial"/>
                <a:sym typeface="Arial"/>
              </a:rPr>
              <a:t> de a-</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dezvolta</a:t>
            </a:r>
            <a:r>
              <a:rPr lang="fr-FR" sz="1100" dirty="0">
                <a:latin typeface="Arial"/>
                <a:ea typeface="Arial"/>
                <a:cs typeface="Arial"/>
                <a:sym typeface="Arial"/>
              </a:rPr>
              <a:t> </a:t>
            </a:r>
            <a:r>
              <a:rPr lang="fr-FR" sz="1100" dirty="0" err="1">
                <a:latin typeface="Arial"/>
                <a:ea typeface="Arial"/>
                <a:cs typeface="Arial"/>
                <a:sym typeface="Arial"/>
              </a:rPr>
              <a:t>economiile</a:t>
            </a:r>
            <a:r>
              <a:rPr lang="fr-FR" sz="1100" dirty="0">
                <a:latin typeface="Arial"/>
                <a:ea typeface="Arial"/>
                <a:cs typeface="Arial"/>
                <a:sym typeface="Arial"/>
              </a:rPr>
              <a:t>, nu </a:t>
            </a:r>
            <a:r>
              <a:rPr lang="fr-FR" sz="1100" dirty="0" err="1">
                <a:latin typeface="Arial"/>
                <a:ea typeface="Arial"/>
                <a:cs typeface="Arial"/>
                <a:sym typeface="Arial"/>
              </a:rPr>
              <a:t>ar</a:t>
            </a:r>
            <a:r>
              <a:rPr lang="fr-FR" sz="1100" dirty="0">
                <a:latin typeface="Arial"/>
                <a:ea typeface="Arial"/>
                <a:cs typeface="Arial"/>
                <a:sym typeface="Arial"/>
              </a:rPr>
              <a:t> </a:t>
            </a:r>
            <a:r>
              <a:rPr lang="fr-FR" sz="1100" dirty="0" err="1">
                <a:latin typeface="Arial"/>
                <a:ea typeface="Arial"/>
                <a:cs typeface="Arial"/>
                <a:sym typeface="Arial"/>
              </a:rPr>
              <a:t>trebui</a:t>
            </a:r>
            <a:r>
              <a:rPr lang="fr-FR" sz="1100" dirty="0">
                <a:latin typeface="Arial"/>
                <a:ea typeface="Arial"/>
                <a:cs typeface="Arial"/>
                <a:sym typeface="Arial"/>
              </a:rPr>
              <a:t> ca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țările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curs</a:t>
            </a:r>
            <a:r>
              <a:rPr lang="fr-FR" sz="1100" dirty="0">
                <a:latin typeface="Arial"/>
                <a:ea typeface="Arial"/>
                <a:cs typeface="Arial"/>
                <a:sym typeface="Arial"/>
              </a:rPr>
              <a:t> de </a:t>
            </a:r>
            <a:r>
              <a:rPr lang="fr-FR" sz="1100" dirty="0" err="1">
                <a:latin typeface="Arial"/>
                <a:ea typeface="Arial"/>
                <a:cs typeface="Arial"/>
                <a:sym typeface="Arial"/>
              </a:rPr>
              <a:t>dezvoltare</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aibă</a:t>
            </a:r>
            <a:r>
              <a:rPr lang="fr-FR" sz="1100" dirty="0">
                <a:latin typeface="Arial"/>
                <a:ea typeface="Arial"/>
                <a:cs typeface="Arial"/>
                <a:sym typeface="Arial"/>
              </a:rPr>
              <a:t> </a:t>
            </a:r>
            <a:r>
              <a:rPr lang="fr-FR" sz="1100" dirty="0" err="1">
                <a:latin typeface="Arial"/>
                <a:ea typeface="Arial"/>
                <a:cs typeface="Arial"/>
                <a:sym typeface="Arial"/>
              </a:rPr>
              <a:t>aceeași</a:t>
            </a:r>
            <a:r>
              <a:rPr lang="fr-FR" sz="1100" dirty="0">
                <a:latin typeface="Arial"/>
                <a:ea typeface="Arial"/>
                <a:cs typeface="Arial"/>
                <a:sym typeface="Arial"/>
              </a:rPr>
              <a:t> </a:t>
            </a:r>
            <a:r>
              <a:rPr lang="fr-FR" sz="1100" dirty="0" err="1">
                <a:latin typeface="Arial"/>
                <a:ea typeface="Arial"/>
                <a:cs typeface="Arial"/>
                <a:sym typeface="Arial"/>
              </a:rPr>
              <a:t>oportunitate</a:t>
            </a:r>
            <a:r>
              <a:rPr lang="fr-FR" sz="1100" dirty="0">
                <a:latin typeface="Arial"/>
                <a:ea typeface="Arial"/>
                <a:cs typeface="Arial"/>
                <a:sym typeface="Arial"/>
              </a:rPr>
              <a:t>? </a:t>
            </a:r>
            <a:r>
              <a:rPr lang="fr-FR" sz="1100" dirty="0" err="1">
                <a:latin typeface="Arial"/>
                <a:ea typeface="Arial"/>
                <a:cs typeface="Arial"/>
                <a:sym typeface="Arial"/>
              </a:rPr>
              <a:t>Acest</a:t>
            </a:r>
            <a:r>
              <a:rPr lang="fr-FR" sz="1100" dirty="0">
                <a:latin typeface="Arial"/>
                <a:ea typeface="Arial"/>
                <a:cs typeface="Arial"/>
                <a:sym typeface="Arial"/>
              </a:rPr>
              <a:t> </a:t>
            </a:r>
            <a:r>
              <a:rPr lang="fr-FR" sz="1100" dirty="0" err="1">
                <a:latin typeface="Arial"/>
                <a:ea typeface="Arial"/>
                <a:cs typeface="Arial"/>
                <a:sym typeface="Arial"/>
              </a:rPr>
              <a:t>lucru</a:t>
            </a:r>
            <a:r>
              <a:rPr lang="fr-FR" sz="1100" dirty="0">
                <a:latin typeface="Arial"/>
                <a:ea typeface="Arial"/>
                <a:cs typeface="Arial"/>
                <a:sym typeface="Arial"/>
              </a:rPr>
              <a:t> este </a:t>
            </a:r>
            <a:r>
              <a:rPr lang="fr-FR" sz="1100" dirty="0" err="1">
                <a:latin typeface="Arial"/>
                <a:ea typeface="Arial"/>
                <a:cs typeface="Arial"/>
                <a:sym typeface="Arial"/>
              </a:rPr>
              <a:t>valabil</a:t>
            </a:r>
            <a:r>
              <a:rPr lang="fr-FR" sz="1100" dirty="0">
                <a:latin typeface="Arial"/>
                <a:ea typeface="Arial"/>
                <a:cs typeface="Arial"/>
                <a:sym typeface="Arial"/>
              </a:rPr>
              <a:t> </a:t>
            </a:r>
            <a:r>
              <a:rPr lang="fr-FR" sz="1100" dirty="0" err="1">
                <a:latin typeface="Arial"/>
                <a:ea typeface="Arial"/>
                <a:cs typeface="Arial"/>
                <a:sym typeface="Arial"/>
              </a:rPr>
              <a:t>deoarece</a:t>
            </a:r>
            <a:r>
              <a:rPr lang="fr-FR" sz="1100" dirty="0">
                <a:latin typeface="Arial"/>
                <a:ea typeface="Arial"/>
                <a:cs typeface="Arial"/>
                <a:sym typeface="Arial"/>
              </a:rPr>
              <a:t>, </a:t>
            </a:r>
            <a:r>
              <a:rPr lang="fr-FR" sz="1100" dirty="0" err="1">
                <a:latin typeface="Arial"/>
                <a:ea typeface="Arial"/>
                <a:cs typeface="Arial"/>
                <a:sym typeface="Arial"/>
              </a:rPr>
              <a:t>dacă</a:t>
            </a:r>
            <a:r>
              <a:rPr lang="fr-FR" sz="1100" dirty="0">
                <a:latin typeface="Arial"/>
                <a:ea typeface="Arial"/>
                <a:cs typeface="Arial"/>
                <a:sym typeface="Arial"/>
              </a:rPr>
              <a:t> ne </a:t>
            </a:r>
            <a:r>
              <a:rPr lang="fr-FR" sz="1100" dirty="0" err="1">
                <a:latin typeface="Arial"/>
                <a:ea typeface="Arial"/>
                <a:cs typeface="Arial"/>
                <a:sym typeface="Arial"/>
              </a:rPr>
              <a:t>uităm</a:t>
            </a:r>
            <a:r>
              <a:rPr lang="fr-FR" sz="1100" dirty="0">
                <a:latin typeface="Arial"/>
                <a:ea typeface="Arial"/>
                <a:cs typeface="Arial"/>
                <a:sym typeface="Arial"/>
              </a:rPr>
              <a:t> la panorama </a:t>
            </a:r>
            <a:r>
              <a:rPr lang="fr-FR" sz="1100" dirty="0" err="1">
                <a:latin typeface="Arial"/>
                <a:ea typeface="Arial"/>
                <a:cs typeface="Arial"/>
                <a:sym typeface="Arial"/>
              </a:rPr>
              <a:t>istorică</a:t>
            </a:r>
            <a:r>
              <a:rPr lang="fr-FR" sz="1100" dirty="0">
                <a:latin typeface="Arial"/>
                <a:ea typeface="Arial"/>
                <a:cs typeface="Arial"/>
                <a:sym typeface="Arial"/>
              </a:rPr>
              <a:t> a </a:t>
            </a:r>
            <a:r>
              <a:rPr lang="fr-FR" sz="1100" dirty="0" err="1">
                <a:latin typeface="Arial"/>
                <a:ea typeface="Arial"/>
                <a:cs typeface="Arial"/>
                <a:sym typeface="Arial"/>
              </a:rPr>
              <a:t>emisiilor</a:t>
            </a:r>
            <a:r>
              <a:rPr lang="fr-FR" sz="1100" dirty="0">
                <a:latin typeface="Arial"/>
                <a:ea typeface="Arial"/>
                <a:cs typeface="Arial"/>
                <a:sym typeface="Arial"/>
              </a:rPr>
              <a:t> </a:t>
            </a:r>
            <a:r>
              <a:rPr lang="fr-FR" sz="1100" dirty="0" err="1">
                <a:latin typeface="Arial"/>
                <a:ea typeface="Arial"/>
                <a:cs typeface="Arial"/>
                <a:sym typeface="Arial"/>
              </a:rPr>
              <a:t>cumulate</a:t>
            </a:r>
            <a:r>
              <a:rPr lang="fr-FR" sz="1100" dirty="0">
                <a:latin typeface="Arial"/>
                <a:ea typeface="Arial"/>
                <a:cs typeface="Arial"/>
                <a:sym typeface="Arial"/>
              </a:rPr>
              <a:t>, </a:t>
            </a:r>
            <a:r>
              <a:rPr lang="fr-FR" sz="1100" dirty="0" err="1">
                <a:latin typeface="Arial"/>
                <a:ea typeface="Arial"/>
                <a:cs typeface="Arial"/>
                <a:sym typeface="Arial"/>
              </a:rPr>
              <a:t>clasamentul</a:t>
            </a:r>
            <a:r>
              <a:rPr lang="fr-FR" sz="1100" dirty="0">
                <a:latin typeface="Arial"/>
                <a:ea typeface="Arial"/>
                <a:cs typeface="Arial"/>
                <a:sym typeface="Arial"/>
              </a:rPr>
              <a:t> </a:t>
            </a:r>
            <a:r>
              <a:rPr lang="fr-FR" sz="1100" dirty="0" err="1">
                <a:latin typeface="Arial"/>
                <a:ea typeface="Arial"/>
                <a:cs typeface="Arial"/>
                <a:sym typeface="Arial"/>
              </a:rPr>
              <a:t>celor</a:t>
            </a:r>
            <a:r>
              <a:rPr lang="fr-FR" sz="1100" dirty="0">
                <a:latin typeface="Arial"/>
                <a:ea typeface="Arial"/>
                <a:cs typeface="Arial"/>
                <a:sym typeface="Arial"/>
              </a:rPr>
              <a:t> mai mari </a:t>
            </a:r>
            <a:r>
              <a:rPr lang="fr-FR" sz="1100" dirty="0" err="1">
                <a:latin typeface="Arial"/>
                <a:ea typeface="Arial"/>
                <a:cs typeface="Arial"/>
                <a:sym typeface="Arial"/>
              </a:rPr>
              <a:t>emițători</a:t>
            </a:r>
            <a:r>
              <a:rPr lang="fr-FR" sz="1100" dirty="0">
                <a:latin typeface="Arial"/>
                <a:ea typeface="Arial"/>
                <a:cs typeface="Arial"/>
                <a:sym typeface="Arial"/>
              </a:rPr>
              <a:t> se </a:t>
            </a:r>
            <a:r>
              <a:rPr lang="fr-FR" sz="1100" dirty="0" err="1">
                <a:latin typeface="Arial"/>
                <a:ea typeface="Arial"/>
                <a:cs typeface="Arial"/>
                <a:sym typeface="Arial"/>
              </a:rPr>
              <a:t>schimbă</a:t>
            </a:r>
            <a:r>
              <a:rPr lang="fr-FR" sz="1100" dirty="0">
                <a:latin typeface="Arial"/>
                <a:ea typeface="Arial"/>
                <a:cs typeface="Arial"/>
                <a:sym typeface="Arial"/>
              </a:rPr>
              <a:t>.</a:t>
            </a:r>
            <a:endParaRPr dirty="0"/>
          </a:p>
        </p:txBody>
      </p:sp>
      <p:sp>
        <p:nvSpPr>
          <p:cNvPr id="401" name="Google Shape;401;gf67c50b821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fb220090b4_0_3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Deși</a:t>
            </a:r>
            <a:r>
              <a:rPr lang="fr-FR" sz="1100" dirty="0">
                <a:latin typeface="Arial"/>
                <a:ea typeface="Arial"/>
                <a:cs typeface="Arial"/>
                <a:sym typeface="Arial"/>
              </a:rPr>
              <a:t> </a:t>
            </a:r>
            <a:r>
              <a:rPr lang="fr-FR" sz="1100" dirty="0" err="1">
                <a:latin typeface="Arial"/>
                <a:ea typeface="Arial"/>
                <a:cs typeface="Arial"/>
                <a:sym typeface="Arial"/>
              </a:rPr>
              <a:t>cea</a:t>
            </a:r>
            <a:r>
              <a:rPr lang="fr-FR" sz="1100" dirty="0">
                <a:latin typeface="Arial"/>
                <a:ea typeface="Arial"/>
                <a:cs typeface="Arial"/>
                <a:sym typeface="Arial"/>
              </a:rPr>
              <a:t> mai mare parte a </a:t>
            </a:r>
            <a:r>
              <a:rPr lang="fr-FR" sz="1100" dirty="0" err="1">
                <a:latin typeface="Arial"/>
                <a:ea typeface="Arial"/>
                <a:cs typeface="Arial"/>
                <a:sym typeface="Arial"/>
              </a:rPr>
              <a:t>emisiilor</a:t>
            </a:r>
            <a:r>
              <a:rPr lang="fr-FR" sz="1100" dirty="0">
                <a:latin typeface="Arial"/>
                <a:ea typeface="Arial"/>
                <a:cs typeface="Arial"/>
                <a:sym typeface="Arial"/>
              </a:rPr>
              <a:t> globale de gaze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efect</a:t>
            </a:r>
            <a:r>
              <a:rPr lang="fr-FR" sz="1100" dirty="0">
                <a:latin typeface="Arial"/>
                <a:ea typeface="Arial"/>
                <a:cs typeface="Arial"/>
                <a:sym typeface="Arial"/>
              </a:rPr>
              <a:t> de </a:t>
            </a:r>
            <a:r>
              <a:rPr lang="fr-FR" sz="1100" dirty="0" err="1">
                <a:latin typeface="Arial"/>
                <a:ea typeface="Arial"/>
                <a:cs typeface="Arial"/>
                <a:sym typeface="Arial"/>
              </a:rPr>
              <a:t>seră</a:t>
            </a:r>
            <a:r>
              <a:rPr lang="fr-FR" sz="1100" dirty="0">
                <a:latin typeface="Arial"/>
                <a:ea typeface="Arial"/>
                <a:cs typeface="Arial"/>
                <a:sym typeface="Arial"/>
              </a:rPr>
              <a:t> </a:t>
            </a:r>
            <a:r>
              <a:rPr lang="fr-FR" sz="1100" dirty="0" err="1">
                <a:latin typeface="Arial"/>
                <a:ea typeface="Arial"/>
                <a:cs typeface="Arial"/>
                <a:sym typeface="Arial"/>
              </a:rPr>
              <a:t>aparține</a:t>
            </a:r>
            <a:r>
              <a:rPr lang="fr-FR" sz="1100" dirty="0">
                <a:latin typeface="Arial"/>
                <a:ea typeface="Arial"/>
                <a:cs typeface="Arial"/>
                <a:sym typeface="Arial"/>
              </a:rPr>
              <a:t> </a:t>
            </a:r>
            <a:r>
              <a:rPr lang="fr-FR" sz="1100" dirty="0" err="1">
                <a:latin typeface="Arial"/>
                <a:ea typeface="Arial"/>
                <a:cs typeface="Arial"/>
                <a:sym typeface="Arial"/>
              </a:rPr>
              <a:t>doar</a:t>
            </a:r>
            <a:r>
              <a:rPr lang="fr-FR" sz="1100" dirty="0">
                <a:latin typeface="Arial"/>
                <a:ea typeface="Arial"/>
                <a:cs typeface="Arial"/>
                <a:sym typeface="Arial"/>
              </a:rPr>
              <a:t> la 10 </a:t>
            </a:r>
            <a:r>
              <a:rPr lang="fr-FR" sz="1100" dirty="0" err="1">
                <a:latin typeface="Arial"/>
                <a:ea typeface="Arial"/>
                <a:cs typeface="Arial"/>
                <a:sym typeface="Arial"/>
              </a:rPr>
              <a:t>țări</a:t>
            </a:r>
            <a:r>
              <a:rPr lang="fr-FR" sz="1100" dirty="0">
                <a:latin typeface="Arial"/>
                <a:ea typeface="Arial"/>
                <a:cs typeface="Arial"/>
                <a:sym typeface="Arial"/>
              </a:rPr>
              <a:t>, </a:t>
            </a:r>
            <a:r>
              <a:rPr lang="fr-FR" sz="1100" dirty="0" err="1">
                <a:latin typeface="Arial"/>
                <a:ea typeface="Arial"/>
                <a:cs typeface="Arial"/>
                <a:sym typeface="Arial"/>
              </a:rPr>
              <a:t>vulnerabilitatea</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riscul</a:t>
            </a:r>
            <a:r>
              <a:rPr lang="fr-FR" sz="1100" dirty="0">
                <a:latin typeface="Arial"/>
                <a:ea typeface="Arial"/>
                <a:cs typeface="Arial"/>
                <a:sym typeface="Arial"/>
              </a:rPr>
              <a:t> la </a:t>
            </a:r>
            <a:r>
              <a:rPr lang="fr-FR" sz="1100" dirty="0" err="1">
                <a:latin typeface="Arial"/>
                <a:ea typeface="Arial"/>
                <a:cs typeface="Arial"/>
                <a:sym typeface="Arial"/>
              </a:rPr>
              <a:t>schimbările</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nu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distribuite</a:t>
            </a:r>
            <a:r>
              <a:rPr lang="fr-FR" sz="1100" dirty="0">
                <a:latin typeface="Arial"/>
                <a:ea typeface="Arial"/>
                <a:cs typeface="Arial"/>
                <a:sym typeface="Arial"/>
              </a:rPr>
              <a:t> </a:t>
            </a:r>
            <a:r>
              <a:rPr lang="fr-FR" sz="1100" dirty="0" err="1">
                <a:latin typeface="Arial"/>
                <a:ea typeface="Arial"/>
                <a:cs typeface="Arial"/>
                <a:sym typeface="Arial"/>
              </a:rPr>
              <a:t>proporțional</a:t>
            </a:r>
            <a:r>
              <a:rPr lang="fr-FR" sz="1100" dirty="0">
                <a:latin typeface="Arial"/>
                <a:ea typeface="Arial"/>
                <a:cs typeface="Arial"/>
                <a:sym typeface="Arial"/>
              </a:rPr>
              <a:t> </a:t>
            </a:r>
            <a:r>
              <a:rPr lang="fr-FR" sz="1100" dirty="0" err="1">
                <a:latin typeface="Arial"/>
                <a:ea typeface="Arial"/>
                <a:cs typeface="Arial"/>
                <a:sym typeface="Arial"/>
              </a:rPr>
              <a:t>între</a:t>
            </a:r>
            <a:r>
              <a:rPr lang="fr-FR" sz="1100" dirty="0">
                <a:latin typeface="Arial"/>
                <a:ea typeface="Arial"/>
                <a:cs typeface="Arial"/>
                <a:sym typeface="Arial"/>
              </a:rPr>
              <a:t> </a:t>
            </a:r>
            <a:r>
              <a:rPr lang="fr-FR" sz="1100" dirty="0" err="1">
                <a:latin typeface="Arial"/>
                <a:ea typeface="Arial"/>
                <a:cs typeface="Arial"/>
                <a:sym typeface="Arial"/>
              </a:rPr>
              <a:t>cei</a:t>
            </a:r>
            <a:r>
              <a:rPr lang="fr-FR" sz="1100" dirty="0">
                <a:latin typeface="Arial"/>
                <a:ea typeface="Arial"/>
                <a:cs typeface="Arial"/>
                <a:sym typeface="Arial"/>
              </a:rPr>
              <a:t> mai mari </a:t>
            </a:r>
            <a:r>
              <a:rPr lang="fr-FR" sz="1100" dirty="0" err="1">
                <a:latin typeface="Arial"/>
                <a:ea typeface="Arial"/>
                <a:cs typeface="Arial"/>
                <a:sym typeface="Arial"/>
              </a:rPr>
              <a:t>contribuabili</a:t>
            </a:r>
            <a:r>
              <a:rPr lang="fr-FR" sz="1100" dirty="0">
                <a:latin typeface="Arial"/>
                <a:ea typeface="Arial"/>
                <a:cs typeface="Arial"/>
                <a:sym typeface="Arial"/>
              </a:rPr>
              <a:t> la </a:t>
            </a:r>
            <a:r>
              <a:rPr lang="fr-FR" sz="1100" dirty="0" err="1">
                <a:latin typeface="Arial"/>
                <a:ea typeface="Arial"/>
                <a:cs typeface="Arial"/>
                <a:sym typeface="Arial"/>
              </a:rPr>
              <a:t>emisii</a:t>
            </a:r>
            <a:r>
              <a:rPr lang="fr-FR" sz="1100" dirty="0">
                <a:latin typeface="Arial"/>
                <a:ea typeface="Arial"/>
                <a:cs typeface="Arial"/>
                <a:sym typeface="Arial"/>
              </a:rPr>
              <a:t>. Ne </a:t>
            </a:r>
            <a:r>
              <a:rPr lang="fr-FR" sz="1100" dirty="0" err="1">
                <a:latin typeface="Arial"/>
                <a:ea typeface="Arial"/>
                <a:cs typeface="Arial"/>
                <a:sym typeface="Arial"/>
              </a:rPr>
              <a:t>putem</a:t>
            </a:r>
            <a:r>
              <a:rPr lang="fr-FR" sz="1100" dirty="0">
                <a:latin typeface="Arial"/>
                <a:ea typeface="Arial"/>
                <a:cs typeface="Arial"/>
                <a:sym typeface="Arial"/>
              </a:rPr>
              <a:t> </a:t>
            </a:r>
            <a:r>
              <a:rPr lang="fr-FR" sz="1100" dirty="0" err="1">
                <a:latin typeface="Arial"/>
                <a:ea typeface="Arial"/>
                <a:cs typeface="Arial"/>
                <a:sym typeface="Arial"/>
              </a:rPr>
              <a:t>uita</a:t>
            </a:r>
            <a:r>
              <a:rPr lang="fr-FR" sz="1100" dirty="0">
                <a:latin typeface="Arial"/>
                <a:ea typeface="Arial"/>
                <a:cs typeface="Arial"/>
                <a:sym typeface="Arial"/>
              </a:rPr>
              <a:t> la </a:t>
            </a:r>
            <a:r>
              <a:rPr lang="fr-FR" sz="1100" dirty="0" err="1">
                <a:latin typeface="Arial"/>
                <a:ea typeface="Arial"/>
                <a:cs typeface="Arial"/>
                <a:sym typeface="Arial"/>
              </a:rPr>
              <a:t>cazul</a:t>
            </a:r>
            <a:r>
              <a:rPr lang="fr-FR" sz="1100" dirty="0">
                <a:latin typeface="Arial"/>
                <a:ea typeface="Arial"/>
                <a:cs typeface="Arial"/>
                <a:sym typeface="Arial"/>
              </a:rPr>
              <a:t> </a:t>
            </a:r>
            <a:r>
              <a:rPr lang="fr-FR" sz="1100" dirty="0" err="1">
                <a:latin typeface="Arial"/>
                <a:ea typeface="Arial"/>
                <a:cs typeface="Arial"/>
                <a:sym typeface="Arial"/>
              </a:rPr>
              <a:t>Mozambicului</a:t>
            </a:r>
            <a:r>
              <a:rPr lang="fr-FR" sz="1100" dirty="0">
                <a:latin typeface="Arial"/>
                <a:ea typeface="Arial"/>
                <a:cs typeface="Arial"/>
                <a:sym typeface="Arial"/>
              </a:rPr>
              <a:t> </a:t>
            </a:r>
            <a:r>
              <a:rPr lang="fr-FR" sz="1100" dirty="0" err="1">
                <a:latin typeface="Arial"/>
                <a:ea typeface="Arial"/>
                <a:cs typeface="Arial"/>
                <a:sym typeface="Arial"/>
              </a:rPr>
              <a:t>sau</a:t>
            </a:r>
            <a:r>
              <a:rPr lang="fr-FR" sz="1100" dirty="0">
                <a:latin typeface="Arial"/>
                <a:ea typeface="Arial"/>
                <a:cs typeface="Arial"/>
                <a:sym typeface="Arial"/>
              </a:rPr>
              <a:t> al </a:t>
            </a:r>
            <a:r>
              <a:rPr lang="fr-FR" sz="1100" dirty="0" err="1">
                <a:latin typeface="Arial"/>
                <a:ea typeface="Arial"/>
                <a:cs typeface="Arial"/>
                <a:sym typeface="Arial"/>
              </a:rPr>
              <a:t>țărilor</a:t>
            </a:r>
            <a:r>
              <a:rPr lang="fr-FR" sz="1100" dirty="0">
                <a:latin typeface="Arial"/>
                <a:ea typeface="Arial"/>
                <a:cs typeface="Arial"/>
                <a:sym typeface="Arial"/>
              </a:rPr>
              <a:t> </a:t>
            </a:r>
            <a:r>
              <a:rPr lang="fr-FR" sz="1100" dirty="0" err="1">
                <a:latin typeface="Arial"/>
                <a:ea typeface="Arial"/>
                <a:cs typeface="Arial"/>
                <a:sym typeface="Arial"/>
              </a:rPr>
              <a:t>din</a:t>
            </a:r>
            <a:r>
              <a:rPr lang="fr-FR" sz="1100" dirty="0">
                <a:latin typeface="Arial"/>
                <a:ea typeface="Arial"/>
                <a:cs typeface="Arial"/>
                <a:sym typeface="Arial"/>
              </a:rPr>
              <a:t> America </a:t>
            </a:r>
            <a:r>
              <a:rPr lang="fr-FR" sz="1100" dirty="0" err="1">
                <a:latin typeface="Arial"/>
                <a:ea typeface="Arial"/>
                <a:cs typeface="Arial"/>
                <a:sym typeface="Arial"/>
              </a:rPr>
              <a:t>Centrală</a:t>
            </a:r>
            <a:r>
              <a:rPr lang="fr-FR" sz="1100" dirty="0">
                <a:latin typeface="Arial"/>
                <a:ea typeface="Arial"/>
                <a:cs typeface="Arial"/>
                <a:sym typeface="Arial"/>
              </a:rPr>
              <a:t>, care au o </a:t>
            </a:r>
            <a:r>
              <a:rPr lang="fr-FR" sz="1100" dirty="0" err="1">
                <a:latin typeface="Arial"/>
                <a:ea typeface="Arial"/>
                <a:cs typeface="Arial"/>
                <a:sym typeface="Arial"/>
              </a:rPr>
              <a:t>contribuție</a:t>
            </a:r>
            <a:r>
              <a:rPr lang="fr-FR" sz="1100" dirty="0">
                <a:latin typeface="Arial"/>
                <a:ea typeface="Arial"/>
                <a:cs typeface="Arial"/>
                <a:sym typeface="Arial"/>
              </a:rPr>
              <a:t> </a:t>
            </a:r>
            <a:r>
              <a:rPr lang="fr-FR" sz="1100" dirty="0" err="1">
                <a:latin typeface="Arial"/>
                <a:ea typeface="Arial"/>
                <a:cs typeface="Arial"/>
                <a:sym typeface="Arial"/>
              </a:rPr>
              <a:t>reziduală</a:t>
            </a:r>
            <a:r>
              <a:rPr lang="fr-FR" sz="1100" dirty="0">
                <a:latin typeface="Arial"/>
                <a:ea typeface="Arial"/>
                <a:cs typeface="Arial"/>
                <a:sym typeface="Arial"/>
              </a:rPr>
              <a:t> la </a:t>
            </a:r>
            <a:r>
              <a:rPr lang="fr-FR" sz="1100" dirty="0" err="1">
                <a:latin typeface="Arial"/>
                <a:ea typeface="Arial"/>
                <a:cs typeface="Arial"/>
                <a:sym typeface="Arial"/>
              </a:rPr>
              <a:t>emisiile</a:t>
            </a:r>
            <a:r>
              <a:rPr lang="fr-FR" sz="1100" dirty="0">
                <a:latin typeface="Arial"/>
                <a:ea typeface="Arial"/>
                <a:cs typeface="Arial"/>
                <a:sym typeface="Arial"/>
              </a:rPr>
              <a:t> de </a:t>
            </a:r>
            <a:r>
              <a:rPr lang="fr-FR" sz="1100" dirty="0" err="1">
                <a:latin typeface="Arial"/>
                <a:ea typeface="Arial"/>
                <a:cs typeface="Arial"/>
                <a:sym typeface="Arial"/>
              </a:rPr>
              <a:t>carbon</a:t>
            </a:r>
            <a:r>
              <a:rPr lang="fr-FR" sz="1100" dirty="0">
                <a:latin typeface="Arial"/>
                <a:ea typeface="Arial"/>
                <a:cs typeface="Arial"/>
                <a:sym typeface="Arial"/>
              </a:rPr>
              <a:t>, dar care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unele</a:t>
            </a:r>
            <a:r>
              <a:rPr lang="fr-FR" sz="1100" dirty="0">
                <a:latin typeface="Arial"/>
                <a:ea typeface="Arial"/>
                <a:cs typeface="Arial"/>
                <a:sym typeface="Arial"/>
              </a:rPr>
              <a:t> </a:t>
            </a:r>
            <a:r>
              <a:rPr lang="fr-FR" sz="1100" dirty="0" err="1">
                <a:latin typeface="Arial"/>
                <a:ea typeface="Arial"/>
                <a:cs typeface="Arial"/>
                <a:sym typeface="Arial"/>
              </a:rPr>
              <a:t>dintre</a:t>
            </a:r>
            <a:r>
              <a:rPr lang="fr-FR" sz="1100" dirty="0">
                <a:latin typeface="Arial"/>
                <a:ea typeface="Arial"/>
                <a:cs typeface="Arial"/>
                <a:sym typeface="Arial"/>
              </a:rPr>
              <a:t> </a:t>
            </a:r>
            <a:r>
              <a:rPr lang="fr-FR" sz="1100" dirty="0" err="1">
                <a:latin typeface="Arial"/>
                <a:ea typeface="Arial"/>
                <a:cs typeface="Arial"/>
                <a:sym typeface="Arial"/>
              </a:rPr>
              <a:t>cele</a:t>
            </a:r>
            <a:r>
              <a:rPr lang="fr-FR" sz="1100" dirty="0">
                <a:latin typeface="Arial"/>
                <a:ea typeface="Arial"/>
                <a:cs typeface="Arial"/>
                <a:sym typeface="Arial"/>
              </a:rPr>
              <a:t> mai </a:t>
            </a:r>
            <a:r>
              <a:rPr lang="fr-FR" sz="1100" dirty="0" err="1">
                <a:latin typeface="Arial"/>
                <a:ea typeface="Arial"/>
                <a:cs typeface="Arial"/>
                <a:sym typeface="Arial"/>
              </a:rPr>
              <a:t>vulnerabile</a:t>
            </a:r>
            <a:r>
              <a:rPr lang="fr-FR" sz="1100" dirty="0">
                <a:latin typeface="Arial"/>
                <a:ea typeface="Arial"/>
                <a:cs typeface="Arial"/>
                <a:sym typeface="Arial"/>
              </a:rPr>
              <a:t> la </a:t>
            </a:r>
            <a:r>
              <a:rPr lang="fr-FR" sz="1100" dirty="0" err="1">
                <a:latin typeface="Arial"/>
                <a:ea typeface="Arial"/>
                <a:cs typeface="Arial"/>
                <a:sym typeface="Arial"/>
              </a:rPr>
              <a:t>schimbările</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a:t>
            </a:r>
            <a:r>
              <a:rPr lang="fr-FR" sz="1100" dirty="0" err="1">
                <a:latin typeface="Arial"/>
                <a:ea typeface="Arial"/>
                <a:cs typeface="Arial"/>
                <a:sym typeface="Arial"/>
              </a:rPr>
              <a:t>Scoate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evidență</a:t>
            </a:r>
            <a:r>
              <a:rPr lang="fr-FR" sz="1100" dirty="0">
                <a:latin typeface="Arial"/>
                <a:ea typeface="Arial"/>
                <a:cs typeface="Arial"/>
                <a:sym typeface="Arial"/>
              </a:rPr>
              <a:t> </a:t>
            </a:r>
            <a:r>
              <a:rPr lang="fr-FR" sz="1100" dirty="0" err="1">
                <a:latin typeface="Arial"/>
                <a:ea typeface="Arial"/>
                <a:cs typeface="Arial"/>
                <a:sym typeface="Arial"/>
              </a:rPr>
              <a:t>disparitățile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inegalitățile</a:t>
            </a:r>
            <a:r>
              <a:rPr lang="fr-FR" sz="1100" dirty="0">
                <a:latin typeface="Arial"/>
                <a:ea typeface="Arial"/>
                <a:cs typeface="Arial"/>
                <a:sym typeface="Arial"/>
              </a:rPr>
              <a:t> </a:t>
            </a:r>
            <a:r>
              <a:rPr lang="fr-FR" sz="1100" dirty="0" err="1">
                <a:latin typeface="Arial"/>
                <a:ea typeface="Arial"/>
                <a:cs typeface="Arial"/>
                <a:sym typeface="Arial"/>
              </a:rPr>
              <a:t>dintre</a:t>
            </a:r>
            <a:r>
              <a:rPr lang="fr-FR" sz="1100" dirty="0">
                <a:latin typeface="Arial"/>
                <a:ea typeface="Arial"/>
                <a:cs typeface="Arial"/>
                <a:sym typeface="Arial"/>
              </a:rPr>
              <a:t> </a:t>
            </a:r>
            <a:r>
              <a:rPr lang="fr-FR" sz="1100" dirty="0" err="1">
                <a:latin typeface="Arial"/>
                <a:ea typeface="Arial"/>
                <a:cs typeface="Arial"/>
                <a:sym typeface="Arial"/>
              </a:rPr>
              <a:t>cei</a:t>
            </a:r>
            <a:r>
              <a:rPr lang="fr-FR" sz="1100" dirty="0">
                <a:latin typeface="Arial"/>
                <a:ea typeface="Arial"/>
                <a:cs typeface="Arial"/>
                <a:sym typeface="Arial"/>
              </a:rPr>
              <a:t> mai </a:t>
            </a:r>
            <a:r>
              <a:rPr lang="fr-FR" sz="1100" dirty="0" err="1">
                <a:latin typeface="Arial"/>
                <a:ea typeface="Arial"/>
                <a:cs typeface="Arial"/>
                <a:sym typeface="Arial"/>
              </a:rPr>
              <a:t>importanți</a:t>
            </a:r>
            <a:r>
              <a:rPr lang="fr-FR" sz="1100" dirty="0">
                <a:latin typeface="Arial"/>
                <a:ea typeface="Arial"/>
                <a:cs typeface="Arial"/>
                <a:sym typeface="Arial"/>
              </a:rPr>
              <a:t> </a:t>
            </a:r>
            <a:r>
              <a:rPr lang="fr-FR" sz="1100" dirty="0" err="1">
                <a:latin typeface="Arial"/>
                <a:ea typeface="Arial"/>
                <a:cs typeface="Arial"/>
                <a:sym typeface="Arial"/>
              </a:rPr>
              <a:t>factori</a:t>
            </a:r>
            <a:r>
              <a:rPr lang="fr-FR" sz="1100" dirty="0">
                <a:latin typeface="Arial"/>
                <a:ea typeface="Arial"/>
                <a:cs typeface="Arial"/>
                <a:sym typeface="Arial"/>
              </a:rPr>
              <a:t> care </a:t>
            </a:r>
            <a:r>
              <a:rPr lang="fr-FR" sz="1100" dirty="0" err="1">
                <a:latin typeface="Arial"/>
                <a:ea typeface="Arial"/>
                <a:cs typeface="Arial"/>
                <a:sym typeface="Arial"/>
              </a:rPr>
              <a:t>provoacă</a:t>
            </a:r>
            <a:r>
              <a:rPr lang="fr-FR" sz="1100" dirty="0">
                <a:latin typeface="Arial"/>
                <a:ea typeface="Arial"/>
                <a:cs typeface="Arial"/>
                <a:sym typeface="Arial"/>
              </a:rPr>
              <a:t> </a:t>
            </a:r>
            <a:r>
              <a:rPr lang="fr-FR" sz="1100" dirty="0" err="1">
                <a:latin typeface="Arial"/>
                <a:ea typeface="Arial"/>
                <a:cs typeface="Arial"/>
                <a:sym typeface="Arial"/>
              </a:rPr>
              <a:t>criza</a:t>
            </a:r>
            <a:r>
              <a:rPr lang="fr-FR" sz="1100" dirty="0">
                <a:latin typeface="Arial"/>
                <a:ea typeface="Arial"/>
                <a:cs typeface="Arial"/>
                <a:sym typeface="Arial"/>
              </a:rPr>
              <a:t> </a:t>
            </a:r>
            <a:r>
              <a:rPr lang="fr-FR" sz="1100" dirty="0" err="1">
                <a:latin typeface="Arial"/>
                <a:ea typeface="Arial"/>
                <a:cs typeface="Arial"/>
                <a:sym typeface="Arial"/>
              </a:rPr>
              <a:t>climatică</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cei</a:t>
            </a:r>
            <a:r>
              <a:rPr lang="fr-FR" sz="1100" dirty="0">
                <a:latin typeface="Arial"/>
                <a:ea typeface="Arial"/>
                <a:cs typeface="Arial"/>
                <a:sym typeface="Arial"/>
              </a:rPr>
              <a:t> care au </a:t>
            </a:r>
            <a:r>
              <a:rPr lang="fr-FR" sz="1100" dirty="0" err="1">
                <a:latin typeface="Arial"/>
                <a:ea typeface="Arial"/>
                <a:cs typeface="Arial"/>
                <a:sym typeface="Arial"/>
              </a:rPr>
              <a:t>contribuit</a:t>
            </a:r>
            <a:r>
              <a:rPr lang="fr-FR" sz="1100" dirty="0">
                <a:latin typeface="Arial"/>
                <a:ea typeface="Arial"/>
                <a:cs typeface="Arial"/>
                <a:sym typeface="Arial"/>
              </a:rPr>
              <a:t> </a:t>
            </a:r>
            <a:r>
              <a:rPr lang="fr-FR" sz="1100" dirty="0" err="1">
                <a:latin typeface="Arial"/>
                <a:ea typeface="Arial"/>
                <a:cs typeface="Arial"/>
                <a:sym typeface="Arial"/>
              </a:rPr>
              <a:t>cel</a:t>
            </a:r>
            <a:r>
              <a:rPr lang="fr-FR" sz="1100" dirty="0">
                <a:latin typeface="Arial"/>
                <a:ea typeface="Arial"/>
                <a:cs typeface="Arial"/>
                <a:sym typeface="Arial"/>
              </a:rPr>
              <a:t> mai </a:t>
            </a:r>
            <a:r>
              <a:rPr lang="fr-FR" sz="1100" dirty="0" err="1">
                <a:latin typeface="Arial"/>
                <a:ea typeface="Arial"/>
                <a:cs typeface="Arial"/>
                <a:sym typeface="Arial"/>
              </a:rPr>
              <a:t>puțin</a:t>
            </a:r>
            <a:r>
              <a:rPr lang="fr-FR" sz="1100" dirty="0">
                <a:latin typeface="Arial"/>
                <a:ea typeface="Arial"/>
                <a:cs typeface="Arial"/>
                <a:sym typeface="Arial"/>
              </a:rPr>
              <a:t>, dar care,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toate</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t>
            </a:r>
            <a:r>
              <a:rPr lang="fr-FR" sz="1100" dirty="0" err="1">
                <a:latin typeface="Arial"/>
                <a:ea typeface="Arial"/>
                <a:cs typeface="Arial"/>
                <a:sym typeface="Arial"/>
              </a:rPr>
              <a:t>suferă</a:t>
            </a:r>
            <a:r>
              <a:rPr lang="fr-FR" sz="1100" dirty="0">
                <a:latin typeface="Arial"/>
                <a:ea typeface="Arial"/>
                <a:cs typeface="Arial"/>
                <a:sym typeface="Arial"/>
              </a:rPr>
              <a:t> </a:t>
            </a:r>
            <a:r>
              <a:rPr lang="fr-FR" sz="1100" dirty="0" err="1">
                <a:latin typeface="Arial"/>
                <a:ea typeface="Arial"/>
                <a:cs typeface="Arial"/>
                <a:sym typeface="Arial"/>
              </a:rPr>
              <a:t>consecințele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au </a:t>
            </a:r>
            <a:r>
              <a:rPr lang="fr-FR" sz="1100" dirty="0" err="1">
                <a:latin typeface="Arial"/>
                <a:ea typeface="Arial"/>
                <a:cs typeface="Arial"/>
                <a:sym typeface="Arial"/>
              </a:rPr>
              <a:t>adesea</a:t>
            </a:r>
            <a:r>
              <a:rPr lang="fr-FR" sz="1100" dirty="0">
                <a:latin typeface="Arial"/>
                <a:ea typeface="Arial"/>
                <a:cs typeface="Arial"/>
                <a:sym typeface="Arial"/>
              </a:rPr>
              <a:t> o </a:t>
            </a:r>
            <a:r>
              <a:rPr lang="fr-FR" sz="1100" dirty="0" err="1">
                <a:latin typeface="Arial"/>
                <a:ea typeface="Arial"/>
                <a:cs typeface="Arial"/>
                <a:sym typeface="Arial"/>
              </a:rPr>
              <a:t>capacitate</a:t>
            </a:r>
            <a:r>
              <a:rPr lang="fr-FR" sz="1100" dirty="0">
                <a:latin typeface="Arial"/>
                <a:ea typeface="Arial"/>
                <a:cs typeface="Arial"/>
                <a:sym typeface="Arial"/>
              </a:rPr>
              <a:t> </a:t>
            </a:r>
            <a:r>
              <a:rPr lang="fr-FR" sz="1100" dirty="0" err="1">
                <a:latin typeface="Arial"/>
                <a:ea typeface="Arial"/>
                <a:cs typeface="Arial"/>
                <a:sym typeface="Arial"/>
              </a:rPr>
              <a:t>economică</a:t>
            </a:r>
            <a:r>
              <a:rPr lang="fr-FR" sz="1100" dirty="0">
                <a:latin typeface="Arial"/>
                <a:ea typeface="Arial"/>
                <a:cs typeface="Arial"/>
                <a:sym typeface="Arial"/>
              </a:rPr>
              <a:t> mai </a:t>
            </a:r>
            <a:r>
              <a:rPr lang="fr-FR" sz="1100" dirty="0" err="1">
                <a:latin typeface="Arial"/>
                <a:ea typeface="Arial"/>
                <a:cs typeface="Arial"/>
                <a:sym typeface="Arial"/>
              </a:rPr>
              <a:t>redusă</a:t>
            </a:r>
            <a:r>
              <a:rPr lang="fr-FR" sz="1100" dirty="0">
                <a:latin typeface="Arial"/>
                <a:ea typeface="Arial"/>
                <a:cs typeface="Arial"/>
                <a:sym typeface="Arial"/>
              </a:rPr>
              <a:t> de a </a:t>
            </a:r>
            <a:r>
              <a:rPr lang="fr-FR" sz="1100" dirty="0" err="1">
                <a:latin typeface="Arial"/>
                <a:ea typeface="Arial"/>
                <a:cs typeface="Arial"/>
                <a:sym typeface="Arial"/>
              </a:rPr>
              <a:t>reacționa</a:t>
            </a:r>
            <a:r>
              <a:rPr lang="fr-FR" sz="1100" dirty="0">
                <a:latin typeface="Arial"/>
                <a:ea typeface="Arial"/>
                <a:cs typeface="Arial"/>
                <a:sym typeface="Arial"/>
              </a:rPr>
              <a:t> la </a:t>
            </a:r>
            <a:r>
              <a:rPr lang="fr-FR" sz="1100" dirty="0" err="1">
                <a:latin typeface="Arial"/>
                <a:ea typeface="Arial"/>
                <a:cs typeface="Arial"/>
                <a:sym typeface="Arial"/>
              </a:rPr>
              <a:t>fenomenele</a:t>
            </a:r>
            <a:r>
              <a:rPr lang="fr-FR" sz="1100" dirty="0">
                <a:latin typeface="Arial"/>
                <a:ea typeface="Arial"/>
                <a:cs typeface="Arial"/>
                <a:sym typeface="Arial"/>
              </a:rPr>
              <a:t> </a:t>
            </a:r>
            <a:r>
              <a:rPr lang="fr-FR" sz="1100" dirty="0" err="1">
                <a:latin typeface="Arial"/>
                <a:ea typeface="Arial"/>
                <a:cs typeface="Arial"/>
                <a:sym typeface="Arial"/>
              </a:rPr>
              <a:t>meteorologice</a:t>
            </a:r>
            <a:r>
              <a:rPr lang="fr-FR" sz="1100" dirty="0">
                <a:latin typeface="Arial"/>
                <a:ea typeface="Arial"/>
                <a:cs typeface="Arial"/>
                <a:sym typeface="Arial"/>
              </a:rPr>
              <a:t> </a:t>
            </a:r>
            <a:r>
              <a:rPr lang="fr-FR" sz="1100" dirty="0" err="1">
                <a:latin typeface="Arial"/>
                <a:ea typeface="Arial"/>
                <a:cs typeface="Arial"/>
                <a:sym typeface="Arial"/>
              </a:rPr>
              <a:t>extreme</a:t>
            </a:r>
            <a:r>
              <a:rPr lang="fr-FR" sz="1100" dirty="0">
                <a:latin typeface="Arial"/>
                <a:ea typeface="Arial"/>
                <a:cs typeface="Arial"/>
                <a:sym typeface="Arial"/>
              </a:rPr>
              <a:t>.</a:t>
            </a:r>
            <a:endParaRPr dirty="0"/>
          </a:p>
        </p:txBody>
      </p:sp>
      <p:sp>
        <p:nvSpPr>
          <p:cNvPr id="408" name="Google Shape;408;gfb220090b4_0_3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fb220090b4_0_259: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restrângem</a:t>
            </a:r>
            <a:r>
              <a:rPr lang="fr-FR" sz="1100" dirty="0">
                <a:latin typeface="Arial"/>
                <a:ea typeface="Arial"/>
                <a:cs typeface="Arial"/>
                <a:sym typeface="Arial"/>
              </a:rPr>
              <a:t> </a:t>
            </a:r>
            <a:r>
              <a:rPr lang="fr-FR" sz="1100" dirty="0" err="1">
                <a:latin typeface="Arial"/>
                <a:ea typeface="Arial"/>
                <a:cs typeface="Arial"/>
                <a:sym typeface="Arial"/>
              </a:rPr>
              <a:t>domeniul</a:t>
            </a:r>
            <a:r>
              <a:rPr lang="fr-FR" sz="1100" dirty="0">
                <a:latin typeface="Arial"/>
                <a:ea typeface="Arial"/>
                <a:cs typeface="Arial"/>
                <a:sym typeface="Arial"/>
              </a:rPr>
              <a:t> de </a:t>
            </a:r>
            <a:r>
              <a:rPr lang="fr-FR" sz="1100" dirty="0" err="1">
                <a:latin typeface="Arial"/>
                <a:ea typeface="Arial"/>
                <a:cs typeface="Arial"/>
                <a:sym typeface="Arial"/>
              </a:rPr>
              <a:t>aplicare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analizăm</a:t>
            </a:r>
            <a:r>
              <a:rPr lang="fr-FR" sz="1100" dirty="0">
                <a:latin typeface="Arial"/>
                <a:ea typeface="Arial"/>
                <a:cs typeface="Arial"/>
                <a:sym typeface="Arial"/>
              </a:rPr>
              <a:t> </a:t>
            </a:r>
            <a:r>
              <a:rPr lang="fr-FR" sz="1100" dirty="0" err="1">
                <a:latin typeface="Arial"/>
                <a:ea typeface="Arial"/>
                <a:cs typeface="Arial"/>
                <a:sym typeface="Arial"/>
              </a:rPr>
              <a:t>emisiile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funcție</a:t>
            </a:r>
            <a:r>
              <a:rPr lang="fr-FR" sz="1100" dirty="0">
                <a:latin typeface="Arial"/>
                <a:ea typeface="Arial"/>
                <a:cs typeface="Arial"/>
                <a:sym typeface="Arial"/>
              </a:rPr>
              <a:t> de </a:t>
            </a:r>
            <a:r>
              <a:rPr lang="fr-FR" sz="1100" dirty="0" err="1">
                <a:latin typeface="Arial"/>
                <a:ea typeface="Arial"/>
                <a:cs typeface="Arial"/>
                <a:sym typeface="Arial"/>
              </a:rPr>
              <a:t>sursă</a:t>
            </a:r>
            <a:r>
              <a:rPr lang="fr-FR" sz="1100" dirty="0">
                <a:latin typeface="Arial"/>
                <a:ea typeface="Arial"/>
                <a:cs typeface="Arial"/>
                <a:sym typeface="Arial"/>
              </a:rPr>
              <a:t>. [</a:t>
            </a:r>
            <a:r>
              <a:rPr lang="fr-FR" sz="1100" dirty="0" err="1">
                <a:latin typeface="Arial"/>
                <a:ea typeface="Arial"/>
                <a:cs typeface="Arial"/>
                <a:sym typeface="Arial"/>
              </a:rPr>
              <a:t>Puteți</a:t>
            </a:r>
            <a:r>
              <a:rPr lang="fr-FR" sz="1100" dirty="0">
                <a:latin typeface="Arial"/>
                <a:ea typeface="Arial"/>
                <a:cs typeface="Arial"/>
                <a:sym typeface="Arial"/>
              </a:rPr>
              <a:t> </a:t>
            </a:r>
            <a:r>
              <a:rPr lang="fr-FR" sz="1100" dirty="0" err="1">
                <a:latin typeface="Arial"/>
                <a:ea typeface="Arial"/>
                <a:cs typeface="Arial"/>
                <a:sym typeface="Arial"/>
              </a:rPr>
              <a:t>cere</a:t>
            </a:r>
            <a:r>
              <a:rPr lang="fr-FR" sz="1100" dirty="0">
                <a:latin typeface="Arial"/>
                <a:ea typeface="Arial"/>
                <a:cs typeface="Arial"/>
                <a:sym typeface="Arial"/>
              </a:rPr>
              <a:t> </a:t>
            </a:r>
            <a:r>
              <a:rPr lang="fr-FR" sz="1100" dirty="0" err="1">
                <a:latin typeface="Arial"/>
                <a:ea typeface="Arial"/>
                <a:cs typeface="Arial"/>
                <a:sym typeface="Arial"/>
              </a:rPr>
              <a:t>publicului</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reflecteze</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principalelor</a:t>
            </a:r>
            <a:r>
              <a:rPr lang="fr-FR" sz="1100" dirty="0">
                <a:latin typeface="Arial"/>
                <a:ea typeface="Arial"/>
                <a:cs typeface="Arial"/>
                <a:sym typeface="Arial"/>
              </a:rPr>
              <a:t> </a:t>
            </a:r>
            <a:r>
              <a:rPr lang="fr-FR" sz="1100" dirty="0" err="1">
                <a:latin typeface="Arial"/>
                <a:ea typeface="Arial"/>
                <a:cs typeface="Arial"/>
                <a:sym typeface="Arial"/>
              </a:rPr>
              <a:t>surse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creeze</a:t>
            </a:r>
            <a:r>
              <a:rPr lang="fr-FR" sz="1100" dirty="0">
                <a:latin typeface="Arial"/>
                <a:ea typeface="Arial"/>
                <a:cs typeface="Arial"/>
                <a:sym typeface="Arial"/>
              </a:rPr>
              <a:t> o </a:t>
            </a:r>
            <a:r>
              <a:rPr lang="fr-FR" sz="1100" dirty="0" err="1">
                <a:latin typeface="Arial"/>
                <a:ea typeface="Arial"/>
                <a:cs typeface="Arial"/>
                <a:sym typeface="Arial"/>
              </a:rPr>
              <a:t>hartă</a:t>
            </a:r>
            <a:r>
              <a:rPr lang="fr-FR" sz="1100" dirty="0">
                <a:latin typeface="Arial"/>
                <a:ea typeface="Arial"/>
                <a:cs typeface="Arial"/>
                <a:sym typeface="Arial"/>
              </a:rPr>
              <a:t> a </a:t>
            </a:r>
            <a:r>
              <a:rPr lang="fr-FR" sz="1100" dirty="0" err="1">
                <a:latin typeface="Arial"/>
                <a:ea typeface="Arial"/>
                <a:cs typeface="Arial"/>
                <a:sym typeface="Arial"/>
              </a:rPr>
              <a:t>cuvintelor</a:t>
            </a:r>
            <a:r>
              <a:rPr lang="fr-FR" sz="1100" dirty="0">
                <a:latin typeface="Arial"/>
                <a:ea typeface="Arial"/>
                <a:cs typeface="Arial"/>
                <a:sym typeface="Arial"/>
              </a:rPr>
              <a:t> </a:t>
            </a:r>
            <a:r>
              <a:rPr lang="fr-FR" sz="1100" dirty="0" err="1">
                <a:latin typeface="Arial"/>
                <a:ea typeface="Arial"/>
                <a:cs typeface="Arial"/>
                <a:sym typeface="Arial"/>
              </a:rPr>
              <a:t>folosind</a:t>
            </a:r>
            <a:r>
              <a:rPr lang="fr-FR" sz="1100" dirty="0">
                <a:latin typeface="Arial"/>
                <a:ea typeface="Arial"/>
                <a:cs typeface="Arial"/>
                <a:sym typeface="Arial"/>
              </a:rPr>
              <a:t> www.mentiminter.com]</a:t>
            </a:r>
            <a:endParaRPr dirty="0"/>
          </a:p>
        </p:txBody>
      </p:sp>
      <p:sp>
        <p:nvSpPr>
          <p:cNvPr id="415" name="Google Shape;415;gfb220090b4_0_259: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fb220090b4_0_264: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gfb220090b4_0_26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ID #3622.B - Can be used in noncommercial online and TV broadcasts of your presentation, but not modified.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b="1"/>
              <a:t>DESCRIPTION</a:t>
            </a:r>
            <a:r>
              <a:rPr lang="fr-FR"/>
              <a:t>: Graphic representation of major sources of greenhouse gas emissions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b="1"/>
              <a:t>ADDITIONAL</a:t>
            </a:r>
            <a:r>
              <a:rPr lang="fr-FR"/>
              <a:t> </a:t>
            </a:r>
            <a:r>
              <a:rPr lang="fr-FR" b="1"/>
              <a:t>TALKING</a:t>
            </a:r>
            <a:r>
              <a:rPr lang="fr-FR"/>
              <a:t> </a:t>
            </a:r>
            <a:r>
              <a:rPr lang="fr-FR" b="1"/>
              <a:t>POINTS</a:t>
            </a:r>
            <a:r>
              <a:rPr lang="fr-FR"/>
              <a:t>: Most of the global warming we’re seeing today is caused by carbon pollution from fossil fuels.* Other important contributors include deforestation, transportation, agriculture (crops and livestock), and industrial processes.**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b="1"/>
              <a:t>REFERENCES</a:t>
            </a:r>
            <a:r>
              <a:rPr lang="fr-FR"/>
              <a:t>:</a:t>
            </a:r>
            <a:endParaRPr/>
          </a:p>
          <a:p>
            <a:pPr marL="0" lvl="0" indent="0" algn="l" rtl="0">
              <a:lnSpc>
                <a:spcPct val="100000"/>
              </a:lnSpc>
              <a:spcBef>
                <a:spcPts val="0"/>
              </a:spcBef>
              <a:spcAft>
                <a:spcPts val="0"/>
              </a:spcAft>
              <a:buSzPts val="1400"/>
              <a:buNone/>
            </a:pPr>
            <a:r>
              <a:rPr lang="fr-FR"/>
              <a:t>* Union of Concerned Scientists, “Why does CO2 get most of the attention when there are so many other heat-trapping gases (greenhouse gases)?," last accessed February, 2017. http://www.ucsusa.org/global_warming/science_and_impacts/science/CO2-and-global-warming-faq.html</a:t>
            </a:r>
            <a:endParaRPr/>
          </a:p>
          <a:p>
            <a:pPr marL="0" lvl="0" indent="0" algn="l" rtl="0">
              <a:lnSpc>
                <a:spcPct val="100000"/>
              </a:lnSpc>
              <a:spcBef>
                <a:spcPts val="0"/>
              </a:spcBef>
              <a:spcAft>
                <a:spcPts val="0"/>
              </a:spcAft>
              <a:buSzPts val="1400"/>
              <a:buNone/>
            </a:pPr>
            <a:r>
              <a:rPr lang="fr-FR"/>
              <a:t>** United States Environmental Protection Agency, “Global Greenhouse Gas Emissions Data," last updated August 9, 2016. http://www.epa.gov/climatechange/ghgemissions/global.html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a:t>Generally speaking, emissions come from a variety of sources, that are illustrated here in this picture.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fb45d9de4f_0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fr-FR" sz="1100">
                <a:latin typeface="Arial"/>
                <a:ea typeface="Arial"/>
                <a:cs typeface="Arial"/>
                <a:sym typeface="Arial"/>
              </a:rPr>
              <a:t>One thing to be aware of is that the source data may vary. Some analyses focus on different categorizations of the sources – for instance in the case of energy, which can be considered a broader category that includes electricity production, buildings, and transportation. The characterization of emission sources in the chart was devised by the Fifth assessment report produced by the IPCC in 2014. It may be subject to change when the 5</a:t>
            </a:r>
            <a:r>
              <a:rPr lang="fr-FR" sz="1100" baseline="30000">
                <a:latin typeface="Arial"/>
                <a:ea typeface="Arial"/>
                <a:cs typeface="Arial"/>
                <a:sym typeface="Arial"/>
              </a:rPr>
              <a:t>th</a:t>
            </a:r>
            <a:r>
              <a:rPr lang="fr-FR" sz="1100">
                <a:latin typeface="Arial"/>
                <a:ea typeface="Arial"/>
                <a:cs typeface="Arial"/>
                <a:sym typeface="Arial"/>
              </a:rPr>
              <a:t> report is released during this year and throughout 2022.</a:t>
            </a:r>
            <a:endParaRPr sz="1100">
              <a:latin typeface="Arial"/>
              <a:ea typeface="Arial"/>
              <a:cs typeface="Arial"/>
              <a:sym typeface="Arial"/>
            </a:endParaRPr>
          </a:p>
          <a:p>
            <a:pPr marL="0" lvl="0" indent="0" algn="just" rtl="0">
              <a:lnSpc>
                <a:spcPct val="115000"/>
              </a:lnSpc>
              <a:spcBef>
                <a:spcPts val="0"/>
              </a:spcBef>
              <a:spcAft>
                <a:spcPts val="0"/>
              </a:spcAft>
              <a:buNone/>
            </a:pPr>
            <a:endParaRPr sz="1100">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Electricity production and energy takes up the biggest slice of emissions, mainly because they are still mostly reliant on burning fossil fuels, which are very carbon intensive.</a:t>
            </a:r>
            <a:endParaRPr sz="1100">
              <a:latin typeface="Arial"/>
              <a:ea typeface="Arial"/>
              <a:cs typeface="Arial"/>
              <a:sym typeface="Arial"/>
            </a:endParaRPr>
          </a:p>
        </p:txBody>
      </p:sp>
      <p:sp>
        <p:nvSpPr>
          <p:cNvPr id="440" name="Google Shape;440;gfb45d9de4f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fb45d9de4f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1200"/>
              </a:spcBef>
              <a:spcAft>
                <a:spcPts val="1000"/>
              </a:spcAft>
              <a:buClr>
                <a:schemeClr val="dk1"/>
              </a:buClr>
              <a:buSzPts val="1100"/>
              <a:buFont typeface="Arial"/>
              <a:buNone/>
            </a:pPr>
            <a:r>
              <a:rPr lang="fr-FR" sz="1100">
                <a:latin typeface="Arial"/>
                <a:ea typeface="Arial"/>
                <a:cs typeface="Arial"/>
                <a:sym typeface="Arial"/>
              </a:rPr>
              <a:t>Electricity is mainly generated by burning coal and Fossil gas. The basic principle is heating to generate steam – this in turn generates kinetic energy (energy generated by movement), by rotating turbines, stimulating the electromagnetic field, and finally generating energy into the power grid.</a:t>
            </a:r>
            <a:endParaRPr/>
          </a:p>
        </p:txBody>
      </p:sp>
      <p:sp>
        <p:nvSpPr>
          <p:cNvPr id="465" name="Google Shape;465;gfb45d9de4f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fcd72e8af8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err="1">
                <a:effectLst/>
                <a:latin typeface="Montserrat" panose="00000500000000000000" pitchFamily="50" charset="0"/>
                <a:ea typeface="Arial" panose="020B0604020202020204" pitchFamily="34" charset="0"/>
                <a:cs typeface="Arial" panose="020B0604020202020204" pitchFamily="34" charset="0"/>
              </a:rPr>
              <a:t>Dacă</a:t>
            </a:r>
            <a:r>
              <a:rPr lang="en-US" sz="1800" dirty="0">
                <a:effectLst/>
                <a:latin typeface="Montserrat" panose="00000500000000000000" pitchFamily="50" charset="0"/>
                <a:ea typeface="Arial" panose="020B0604020202020204" pitchFamily="34" charset="0"/>
                <a:cs typeface="Arial" panose="020B0604020202020204" pitchFamily="34" charset="0"/>
              </a:rPr>
              <a:t> ne </a:t>
            </a:r>
            <a:r>
              <a:rPr lang="en-US" sz="1800" dirty="0" err="1">
                <a:effectLst/>
                <a:latin typeface="Montserrat" panose="00000500000000000000" pitchFamily="50" charset="0"/>
                <a:ea typeface="Arial" panose="020B0604020202020204" pitchFamily="34" charset="0"/>
                <a:cs typeface="Arial" panose="020B0604020202020204" pitchFamily="34" charset="0"/>
              </a:rPr>
              <a:t>gândim</a:t>
            </a:r>
            <a:r>
              <a:rPr lang="en-US" sz="1800" dirty="0">
                <a:effectLst/>
                <a:latin typeface="Montserrat" panose="00000500000000000000" pitchFamily="50" charset="0"/>
                <a:ea typeface="Arial" panose="020B0604020202020204" pitchFamily="34" charset="0"/>
                <a:cs typeface="Arial" panose="020B0604020202020204" pitchFamily="34" charset="0"/>
              </a:rPr>
              <a:t> la </a:t>
            </a:r>
            <a:r>
              <a:rPr lang="en-US" sz="1800" dirty="0" err="1">
                <a:effectLst/>
                <a:latin typeface="Montserrat" panose="00000500000000000000" pitchFamily="50" charset="0"/>
                <a:ea typeface="Arial" panose="020B0604020202020204" pitchFamily="34" charset="0"/>
                <a:cs typeface="Arial" panose="020B0604020202020204" pitchFamily="34" charset="0"/>
              </a:rPr>
              <a:t>mișcarea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pentru</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mediu</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și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climă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este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posibil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să</a:t>
            </a:r>
            <a:r>
              <a:rPr lang="en-US" sz="1800" dirty="0">
                <a:effectLst/>
                <a:latin typeface="Montserrat" panose="00000500000000000000" pitchFamily="50" charset="0"/>
                <a:ea typeface="Arial" panose="020B0604020202020204" pitchFamily="34" charset="0"/>
                <a:cs typeface="Arial" panose="020B0604020202020204" pitchFamily="34" charset="0"/>
              </a:rPr>
              <a:t> ne </a:t>
            </a:r>
            <a:r>
              <a:rPr lang="en-US" sz="1800" dirty="0" err="1">
                <a:effectLst/>
                <a:latin typeface="Montserrat" panose="00000500000000000000" pitchFamily="50" charset="0"/>
                <a:ea typeface="Arial" panose="020B0604020202020204" pitchFamily="34" charset="0"/>
                <a:cs typeface="Arial" panose="020B0604020202020204" pitchFamily="34" charset="0"/>
              </a:rPr>
              <a:t>vină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minte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figuri</a:t>
            </a:r>
            <a:r>
              <a:rPr lang="en-US" sz="1800" dirty="0">
                <a:effectLst/>
                <a:latin typeface="Montserrat" panose="00000500000000000000" pitchFamily="50" charset="0"/>
                <a:ea typeface="Arial" panose="020B0604020202020204" pitchFamily="34" charset="0"/>
                <a:cs typeface="Arial" panose="020B0604020202020204" pitchFamily="34" charset="0"/>
              </a:rPr>
              <a:t> feminine. De la Rachel Carson, care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anii</a:t>
            </a:r>
            <a:r>
              <a:rPr lang="en-US" sz="1800" dirty="0">
                <a:effectLst/>
                <a:latin typeface="Montserrat" panose="00000500000000000000" pitchFamily="50" charset="0"/>
                <a:ea typeface="Arial" panose="020B0604020202020204" pitchFamily="34" charset="0"/>
                <a:cs typeface="Arial" panose="020B0604020202020204" pitchFamily="34" charset="0"/>
              </a:rPr>
              <a:t> 1950 a </a:t>
            </a:r>
            <a:r>
              <a:rPr lang="en-US" sz="1800" dirty="0" err="1">
                <a:effectLst/>
                <a:latin typeface="Montserrat" panose="00000500000000000000" pitchFamily="50" charset="0"/>
                <a:ea typeface="Arial" panose="020B0604020202020204" pitchFamily="34" charset="0"/>
                <a:cs typeface="Arial" panose="020B0604020202020204" pitchFamily="34" charset="0"/>
              </a:rPr>
              <a:t>publicat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Primăvara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tăcută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lucrarea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sa</a:t>
            </a:r>
            <a:r>
              <a:rPr lang="en-US" sz="1800" dirty="0">
                <a:effectLst/>
                <a:latin typeface="Montserrat" panose="00000500000000000000" pitchFamily="50" charset="0"/>
                <a:ea typeface="Arial" panose="020B0604020202020204" pitchFamily="34" charset="0"/>
                <a:cs typeface="Arial" panose="020B0604020202020204" pitchFamily="34" charset="0"/>
              </a:rPr>
              <a:t> de </a:t>
            </a:r>
            <a:r>
              <a:rPr lang="en-US" sz="1800" dirty="0" err="1">
                <a:effectLst/>
                <a:latin typeface="Montserrat" panose="00000500000000000000" pitchFamily="50" charset="0"/>
                <a:ea typeface="Arial" panose="020B0604020202020204" pitchFamily="34" charset="0"/>
                <a:cs typeface="Arial" panose="020B0604020202020204" pitchFamily="34" charset="0"/>
              </a:rPr>
              <a:t>referință</a:t>
            </a:r>
            <a:r>
              <a:rPr lang="en-US" sz="1800" dirty="0">
                <a:effectLst/>
                <a:latin typeface="Montserrat" panose="00000500000000000000" pitchFamily="50" charset="0"/>
                <a:ea typeface="Arial" panose="020B0604020202020204" pitchFamily="34" charset="0"/>
                <a:cs typeface="Arial" panose="020B0604020202020204" pitchFamily="34" charset="0"/>
              </a:rPr>
              <a:t> care se </a:t>
            </a:r>
            <a:r>
              <a:rPr lang="en-US" sz="1800" dirty="0" err="1">
                <a:effectLst/>
                <a:latin typeface="Montserrat" panose="00000500000000000000" pitchFamily="50" charset="0"/>
                <a:ea typeface="Arial" panose="020B0604020202020204" pitchFamily="34" charset="0"/>
                <a:cs typeface="Arial" panose="020B0604020202020204" pitchFamily="34" charset="0"/>
              </a:rPr>
              <a:t>consideră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că</a:t>
            </a:r>
            <a:r>
              <a:rPr lang="en-US" sz="1800" dirty="0">
                <a:effectLst/>
                <a:latin typeface="Montserrat" panose="00000500000000000000" pitchFamily="50" charset="0"/>
                <a:ea typeface="Arial" panose="020B0604020202020204" pitchFamily="34" charset="0"/>
                <a:cs typeface="Arial" panose="020B0604020202020204" pitchFamily="34" charset="0"/>
              </a:rPr>
              <a:t> a </a:t>
            </a:r>
            <a:r>
              <a:rPr lang="en-US" sz="1800" dirty="0" err="1">
                <a:effectLst/>
                <a:latin typeface="Montserrat" panose="00000500000000000000" pitchFamily="50" charset="0"/>
                <a:ea typeface="Arial" panose="020B0604020202020204" pitchFamily="34" charset="0"/>
                <a:cs typeface="Arial" panose="020B0604020202020204" pitchFamily="34" charset="0"/>
              </a:rPr>
              <a:t>dat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startul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mișcării</a:t>
            </a:r>
            <a:r>
              <a:rPr lang="en-US" sz="1800" dirty="0">
                <a:effectLst/>
                <a:latin typeface="Montserrat" panose="00000500000000000000" pitchFamily="50" charset="0"/>
                <a:ea typeface="Arial" panose="020B0604020202020204" pitchFamily="34" charset="0"/>
                <a:cs typeface="Arial" panose="020B0604020202020204" pitchFamily="34" charset="0"/>
              </a:rPr>
              <a:t> de </a:t>
            </a:r>
            <a:r>
              <a:rPr lang="en-US" sz="1800" dirty="0" err="1">
                <a:effectLst/>
                <a:latin typeface="Montserrat" panose="00000500000000000000" pitchFamily="50" charset="0"/>
                <a:ea typeface="Arial" panose="020B0604020202020204" pitchFamily="34" charset="0"/>
                <a:cs typeface="Arial" panose="020B0604020202020204" pitchFamily="34" charset="0"/>
              </a:rPr>
              <a:t>mediu</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și</a:t>
            </a:r>
            <a:r>
              <a:rPr lang="en-US" sz="1800" dirty="0">
                <a:effectLst/>
                <a:latin typeface="Montserrat" panose="00000500000000000000" pitchFamily="50" charset="0"/>
                <a:ea typeface="Arial" panose="020B0604020202020204" pitchFamily="34" charset="0"/>
                <a:cs typeface="Arial" panose="020B0604020202020204" pitchFamily="34" charset="0"/>
              </a:rPr>
              <a:t> a </a:t>
            </a:r>
            <a:r>
              <a:rPr lang="en-US" sz="1800" dirty="0" err="1">
                <a:effectLst/>
                <a:latin typeface="Montserrat" panose="00000500000000000000" pitchFamily="50" charset="0"/>
                <a:ea typeface="Arial" panose="020B0604020202020204" pitchFamily="34" charset="0"/>
                <a:cs typeface="Arial" panose="020B0604020202020204" pitchFamily="34" charset="0"/>
              </a:rPr>
              <a:t>deschis</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calea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pentru</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reprezentarea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femeilor</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domeniile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științifice</a:t>
            </a:r>
            <a:r>
              <a:rPr lang="en-US" sz="1800" dirty="0">
                <a:effectLst/>
                <a:latin typeface="Montserrat" panose="00000500000000000000" pitchFamily="50" charset="0"/>
                <a:ea typeface="Arial" panose="020B0604020202020204" pitchFamily="34" charset="0"/>
                <a:cs typeface="Arial" panose="020B0604020202020204" pitchFamily="34" charset="0"/>
              </a:rPr>
              <a:t> de </a:t>
            </a:r>
            <a:r>
              <a:rPr lang="en-US" sz="1800" dirty="0" err="1">
                <a:effectLst/>
                <a:latin typeface="Montserrat" panose="00000500000000000000" pitchFamily="50" charset="0"/>
                <a:ea typeface="Arial" panose="020B0604020202020204" pitchFamily="34" charset="0"/>
                <a:cs typeface="Arial" panose="020B0604020202020204" pitchFamily="34" charset="0"/>
              </a:rPr>
              <a:t>mediu</a:t>
            </a:r>
            <a:r>
              <a:rPr lang="en-US" sz="1800" dirty="0">
                <a:effectLst/>
                <a:latin typeface="Montserrat" panose="00000500000000000000" pitchFamily="50" charset="0"/>
                <a:ea typeface="Arial" panose="020B0604020202020204" pitchFamily="34" charset="0"/>
                <a:cs typeface="Arial" panose="020B0604020202020204" pitchFamily="34" charset="0"/>
              </a:rPr>
              <a:t> dominate de </a:t>
            </a:r>
            <a:r>
              <a:rPr lang="en-US" sz="1800" dirty="0" err="1">
                <a:effectLst/>
                <a:latin typeface="Montserrat" panose="00000500000000000000" pitchFamily="50" charset="0"/>
                <a:ea typeface="Arial" panose="020B0604020202020204" pitchFamily="34" charset="0"/>
                <a:cs typeface="Arial" panose="020B0604020202020204" pitchFamily="34" charset="0"/>
              </a:rPr>
              <a:t>bărbați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până</a:t>
            </a:r>
            <a:r>
              <a:rPr lang="en-US" sz="1800" dirty="0">
                <a:effectLst/>
                <a:latin typeface="Montserrat" panose="00000500000000000000" pitchFamily="50" charset="0"/>
                <a:ea typeface="Arial" panose="020B0604020202020204" pitchFamily="34" charset="0"/>
                <a:cs typeface="Arial" panose="020B0604020202020204" pitchFamily="34" charset="0"/>
              </a:rPr>
              <a:t> la Greta Thunberg, </a:t>
            </a:r>
            <a:r>
              <a:rPr lang="en-US" sz="1800" dirty="0" err="1">
                <a:effectLst/>
                <a:latin typeface="Montserrat" panose="00000500000000000000" pitchFamily="50" charset="0"/>
                <a:ea typeface="Arial" panose="020B0604020202020204" pitchFamily="34" charset="0"/>
                <a:cs typeface="Arial" panose="020B0604020202020204" pitchFamily="34" charset="0"/>
              </a:rPr>
              <a:t>cea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mai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proeminentă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activistă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climatică</a:t>
            </a:r>
            <a:r>
              <a:rPr lang="en-US" sz="1800" dirty="0">
                <a:effectLst/>
                <a:latin typeface="Montserrat" panose="00000500000000000000" pitchFamily="50" charset="0"/>
                <a:ea typeface="Arial" panose="020B0604020202020204" pitchFamily="34" charset="0"/>
                <a:cs typeface="Arial" panose="020B0604020202020204" pitchFamily="34" charset="0"/>
              </a:rPr>
              <a:t> din </a:t>
            </a:r>
            <a:r>
              <a:rPr lang="en-US" sz="1800" dirty="0" err="1">
                <a:effectLst/>
                <a:latin typeface="Montserrat" panose="00000500000000000000" pitchFamily="50" charset="0"/>
                <a:ea typeface="Arial" panose="020B0604020202020204" pitchFamily="34" charset="0"/>
                <a:cs typeface="Arial" panose="020B0604020202020204" pitchFamily="34" charset="0"/>
              </a:rPr>
              <a:t>zilele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noastre</a:t>
            </a:r>
            <a:r>
              <a:rPr lang="en-US" sz="1800" dirty="0">
                <a:effectLst/>
                <a:latin typeface="Montserrat" panose="00000500000000000000" pitchFamily="50" charset="0"/>
                <a:ea typeface="Arial" panose="020B0604020202020204" pitchFamily="34" charset="0"/>
                <a:cs typeface="Arial" panose="020B0604020202020204" pitchFamily="34" charset="0"/>
              </a:rPr>
              <a:t>, care s-a </a:t>
            </a:r>
            <a:r>
              <a:rPr lang="en-US" sz="1800" dirty="0" err="1">
                <a:effectLst/>
                <a:latin typeface="Montserrat" panose="00000500000000000000" pitchFamily="50" charset="0"/>
                <a:ea typeface="Arial" panose="020B0604020202020204" pitchFamily="34" charset="0"/>
                <a:cs typeface="Arial" panose="020B0604020202020204" pitchFamily="34" charset="0"/>
              </a:rPr>
              <a:t>făcut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cunoscută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pentru</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că</a:t>
            </a:r>
            <a:r>
              <a:rPr lang="en-US" sz="1800" dirty="0">
                <a:effectLst/>
                <a:latin typeface="Montserrat" panose="00000500000000000000" pitchFamily="50" charset="0"/>
                <a:ea typeface="Arial" panose="020B0604020202020204" pitchFamily="34" charset="0"/>
                <a:cs typeface="Arial" panose="020B0604020202020204" pitchFamily="34" charset="0"/>
              </a:rPr>
              <a:t> a </a:t>
            </a:r>
            <a:r>
              <a:rPr lang="en-US" sz="1800" dirty="0" err="1">
                <a:effectLst/>
                <a:latin typeface="Montserrat" panose="00000500000000000000" pitchFamily="50" charset="0"/>
                <a:ea typeface="Arial" panose="020B0604020202020204" pitchFamily="34" charset="0"/>
                <a:cs typeface="Arial" panose="020B0604020202020204" pitchFamily="34" charset="0"/>
              </a:rPr>
              <a:t>fost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grevă</a:t>
            </a:r>
            <a:r>
              <a:rPr lang="en-US" sz="1800" dirty="0">
                <a:effectLst/>
                <a:latin typeface="Montserrat" panose="00000500000000000000" pitchFamily="50" charset="0"/>
                <a:ea typeface="Arial" panose="020B0604020202020204" pitchFamily="34" charset="0"/>
                <a:cs typeface="Arial" panose="020B0604020202020204" pitchFamily="34" charset="0"/>
              </a:rPr>
              <a:t> la </a:t>
            </a:r>
            <a:r>
              <a:rPr lang="en-US" sz="1800" dirty="0" err="1">
                <a:effectLst/>
                <a:latin typeface="Montserrat" panose="00000500000000000000" pitchFamily="50" charset="0"/>
                <a:ea typeface="Arial" panose="020B0604020202020204" pitchFamily="34" charset="0"/>
                <a:cs typeface="Arial" panose="020B0604020202020204" pitchFamily="34" charset="0"/>
              </a:rPr>
              <a:t>școală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zilele</a:t>
            </a:r>
            <a:r>
              <a:rPr lang="en-US" sz="1800" dirty="0">
                <a:effectLst/>
                <a:latin typeface="Montserrat" panose="00000500000000000000" pitchFamily="50" charset="0"/>
                <a:ea typeface="Arial" panose="020B0604020202020204" pitchFamily="34" charset="0"/>
                <a:cs typeface="Arial" panose="020B0604020202020204" pitchFamily="34" charset="0"/>
              </a:rPr>
              <a:t> de </a:t>
            </a:r>
            <a:r>
              <a:rPr lang="en-US" sz="1800" dirty="0" err="1">
                <a:effectLst/>
                <a:latin typeface="Montserrat" panose="00000500000000000000" pitchFamily="50" charset="0"/>
                <a:ea typeface="Arial" panose="020B0604020202020204" pitchFamily="34" charset="0"/>
                <a:cs typeface="Arial" panose="020B0604020202020204" pitchFamily="34" charset="0"/>
              </a:rPr>
              <a:t>vineri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și</a:t>
            </a:r>
            <a:r>
              <a:rPr lang="en-US" sz="1800" dirty="0">
                <a:effectLst/>
                <a:latin typeface="Montserrat" panose="00000500000000000000" pitchFamily="50" charset="0"/>
                <a:ea typeface="Arial" panose="020B0604020202020204" pitchFamily="34" charset="0"/>
                <a:cs typeface="Arial" panose="020B0604020202020204" pitchFamily="34" charset="0"/>
              </a:rPr>
              <a:t> a </a:t>
            </a:r>
            <a:r>
              <a:rPr lang="en-US" sz="1800" dirty="0" err="1">
                <a:effectLst/>
                <a:latin typeface="Montserrat" panose="00000500000000000000" pitchFamily="50" charset="0"/>
                <a:ea typeface="Arial" panose="020B0604020202020204" pitchFamily="34" charset="0"/>
                <a:cs typeface="Arial" panose="020B0604020202020204" pitchFamily="34" charset="0"/>
              </a:rPr>
              <a:t>dat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startul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mișcării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internaționale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Vinerea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pentru</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viitor</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Femeile</a:t>
            </a:r>
            <a:r>
              <a:rPr lang="en-US" sz="1800" dirty="0">
                <a:effectLst/>
                <a:latin typeface="Montserrat" panose="00000500000000000000" pitchFamily="50" charset="0"/>
                <a:ea typeface="Arial" panose="020B0604020202020204" pitchFamily="34" charset="0"/>
                <a:cs typeface="Arial" panose="020B0604020202020204" pitchFamily="34" charset="0"/>
              </a:rPr>
              <a:t> au </a:t>
            </a:r>
            <a:r>
              <a:rPr lang="en-US" sz="1800" dirty="0" err="1">
                <a:effectLst/>
                <a:latin typeface="Montserrat" panose="00000500000000000000" pitchFamily="50" charset="0"/>
                <a:ea typeface="Arial" panose="020B0604020202020204" pitchFamily="34" charset="0"/>
                <a:cs typeface="Arial" panose="020B0604020202020204" pitchFamily="34" charset="0"/>
              </a:rPr>
              <a:t>fost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mod </a:t>
            </a:r>
            <a:r>
              <a:rPr lang="en-US" sz="1800" dirty="0" err="1">
                <a:effectLst/>
                <a:latin typeface="Montserrat" panose="00000500000000000000" pitchFamily="50" charset="0"/>
                <a:ea typeface="Arial" panose="020B0604020202020204" pitchFamily="34" charset="0"/>
                <a:cs typeface="Arial" panose="020B0604020202020204" pitchFamily="34" charset="0"/>
              </a:rPr>
              <a:t>clar</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prima </a:t>
            </a:r>
            <a:r>
              <a:rPr lang="en-US" sz="1800" dirty="0" err="1">
                <a:effectLst/>
                <a:latin typeface="Montserrat" panose="00000500000000000000" pitchFamily="50" charset="0"/>
                <a:ea typeface="Arial" panose="020B0604020202020204" pitchFamily="34" charset="0"/>
                <a:cs typeface="Arial" panose="020B0604020202020204" pitchFamily="34" charset="0"/>
              </a:rPr>
              <a:t>linie</a:t>
            </a:r>
            <a:r>
              <a:rPr lang="en-US" sz="1800" dirty="0">
                <a:effectLst/>
                <a:latin typeface="Montserrat" panose="00000500000000000000" pitchFamily="50" charset="0"/>
                <a:ea typeface="Arial" panose="020B0604020202020204" pitchFamily="34" charset="0"/>
                <a:cs typeface="Arial" panose="020B0604020202020204" pitchFamily="34" charset="0"/>
              </a:rPr>
              <a:t> a </a:t>
            </a:r>
            <a:r>
              <a:rPr lang="en-US" sz="1800" dirty="0" err="1">
                <a:effectLst/>
                <a:latin typeface="Montserrat" panose="00000500000000000000" pitchFamily="50" charset="0"/>
                <a:ea typeface="Arial" panose="020B0604020202020204" pitchFamily="34" charset="0"/>
                <a:cs typeface="Arial" panose="020B0604020202020204" pitchFamily="34" charset="0"/>
              </a:rPr>
              <a:t>mobilizării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favoarea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problemelor</a:t>
            </a:r>
            <a:r>
              <a:rPr lang="en-US" sz="1800" dirty="0">
                <a:effectLst/>
                <a:latin typeface="Montserrat" panose="00000500000000000000" pitchFamily="50" charset="0"/>
                <a:ea typeface="Arial" panose="020B0604020202020204" pitchFamily="34" charset="0"/>
                <a:cs typeface="Arial" panose="020B0604020202020204" pitchFamily="34" charset="0"/>
              </a:rPr>
              <a:t> de </a:t>
            </a:r>
            <a:r>
              <a:rPr lang="en-US" sz="1800" dirty="0" err="1">
                <a:effectLst/>
                <a:latin typeface="Montserrat" panose="00000500000000000000" pitchFamily="50" charset="0"/>
                <a:ea typeface="Arial" panose="020B0604020202020204" pitchFamily="34" charset="0"/>
                <a:cs typeface="Arial" panose="020B0604020202020204" pitchFamily="34" charset="0"/>
              </a:rPr>
              <a:t>mediu</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și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climatice</a:t>
            </a:r>
            <a:r>
              <a:rPr lang="en-US" sz="1800" dirty="0">
                <a:effectLst/>
                <a:latin typeface="Montserrat" panose="00000500000000000000" pitchFamily="50" charset="0"/>
                <a:ea typeface="Arial" panose="020B0604020202020204" pitchFamily="34" charset="0"/>
                <a:cs typeface="Arial" panose="020B0604020202020204" pitchFamily="34" charset="0"/>
              </a:rPr>
              <a:t>. Dar </a:t>
            </a:r>
            <a:r>
              <a:rPr lang="en-US" sz="1800" dirty="0" err="1">
                <a:effectLst/>
                <a:latin typeface="Montserrat" panose="00000500000000000000" pitchFamily="50" charset="0"/>
                <a:ea typeface="Arial" panose="020B0604020202020204" pitchFamily="34" charset="0"/>
                <a:cs typeface="Arial" panose="020B0604020202020204" pitchFamily="34" charset="0"/>
              </a:rPr>
              <a:t>realitatea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este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femeile</a:t>
            </a:r>
            <a:r>
              <a:rPr lang="en-US" sz="1800" dirty="0">
                <a:effectLst/>
                <a:latin typeface="Montserrat" panose="00000500000000000000" pitchFamily="50" charset="0"/>
                <a:ea typeface="Arial" panose="020B0604020202020204" pitchFamily="34" charset="0"/>
                <a:cs typeface="Arial" panose="020B0604020202020204" pitchFamily="34" charset="0"/>
              </a:rPr>
              <a:t> sunt considerate </a:t>
            </a:r>
            <a:r>
              <a:rPr lang="en-US" sz="1800" dirty="0" err="1">
                <a:effectLst/>
                <a:latin typeface="Montserrat" panose="00000500000000000000" pitchFamily="50" charset="0"/>
                <a:ea typeface="Arial" panose="020B0604020202020204" pitchFamily="34" charset="0"/>
                <a:cs typeface="Arial" panose="020B0604020202020204" pitchFamily="34" charset="0"/>
              </a:rPr>
              <a:t>astăzi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unul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dintre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cele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mai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vulnerabile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grupuri</a:t>
            </a:r>
            <a:r>
              <a:rPr lang="en-US" sz="1800" dirty="0">
                <a:effectLst/>
                <a:latin typeface="Montserrat" panose="00000500000000000000" pitchFamily="50" charset="0"/>
                <a:ea typeface="Arial" panose="020B0604020202020204" pitchFamily="34" charset="0"/>
                <a:cs typeface="Arial" panose="020B0604020202020204" pitchFamily="34" charset="0"/>
              </a:rPr>
              <a:t> la </a:t>
            </a:r>
            <a:r>
              <a:rPr lang="en-US" sz="1800" dirty="0" err="1">
                <a:effectLst/>
                <a:latin typeface="Montserrat" panose="00000500000000000000" pitchFamily="50" charset="0"/>
                <a:ea typeface="Arial" panose="020B0604020202020204" pitchFamily="34" charset="0"/>
                <a:cs typeface="Arial" panose="020B0604020202020204" pitchFamily="34" charset="0"/>
              </a:rPr>
              <a:t>impactul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schimbărilor</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climatice</a:t>
            </a:r>
            <a:r>
              <a:rPr lang="en-US" sz="1800" dirty="0">
                <a:effectLst/>
                <a:latin typeface="Montserrat" panose="00000500000000000000" pitchFamily="50" charset="0"/>
                <a:ea typeface="Arial" panose="020B0604020202020204" pitchFamily="34" charset="0"/>
                <a:cs typeface="Arial" panose="020B0604020202020204" pitchFamily="34" charset="0"/>
              </a:rPr>
              <a:t>.</a:t>
            </a:r>
            <a:endParaRPr dirty="0"/>
          </a:p>
        </p:txBody>
      </p:sp>
      <p:sp>
        <p:nvSpPr>
          <p:cNvPr id="176" name="Google Shape;176;gfcd72e8af8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4552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a:t>Now that we understand a bit better what climate change is, and what it is driving it, you should be wondering what are the practical effects of all of this in our daily lives. Let us focus on the consequences of climate change.</a:t>
            </a:r>
            <a:endParaRPr/>
          </a:p>
        </p:txBody>
      </p:sp>
      <p:sp>
        <p:nvSpPr>
          <p:cNvPr id="478" name="Google Shape;4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fb220090b4_0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As the global climate patterns are disrupted it contributes to the increase of extreme weather events such as heatwaves, changes in precipitation, floods, droughts, wildfires, and more intense storms and hurricanes.</a:t>
            </a:r>
            <a:endParaRPr sz="1100">
              <a:latin typeface="Arial"/>
              <a:ea typeface="Arial"/>
              <a:cs typeface="Arial"/>
              <a:sym typeface="Arial"/>
            </a:endParaRPr>
          </a:p>
          <a:p>
            <a:pPr marL="0" lvl="0" indent="0" algn="just" rtl="0">
              <a:lnSpc>
                <a:spcPct val="115000"/>
              </a:lnSpc>
              <a:spcBef>
                <a:spcPts val="1000"/>
              </a:spcBef>
              <a:spcAft>
                <a:spcPts val="1000"/>
              </a:spcAft>
              <a:buClr>
                <a:schemeClr val="dk1"/>
              </a:buClr>
              <a:buSzPts val="1100"/>
              <a:buFont typeface="Arial"/>
              <a:buNone/>
            </a:pPr>
            <a:endParaRPr/>
          </a:p>
        </p:txBody>
      </p:sp>
      <p:sp>
        <p:nvSpPr>
          <p:cNvPr id="484" name="Google Shape;484;gfb220090b4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fb220090b4_0_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As the global climate patterns are disrupted it contributes to the increase of extreme weather events such as heatwaves, changes in precipitation, floods, droughts, wildfires, and more intense storms and hurricanes. There is a tendency for an increasing number of extreme events, which will worsen in number and intensity in the future.</a:t>
            </a:r>
            <a:endParaRPr/>
          </a:p>
        </p:txBody>
      </p:sp>
      <p:sp>
        <p:nvSpPr>
          <p:cNvPr id="497" name="Google Shape;497;gfb220090b4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fb220090b4_0_120: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3" name="Google Shape;523;gfb220090b4_0_120: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fb220090b4_0_12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3" name="Google Shape;523;gfb220090b4_0_126: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b220090b4_0_133: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1" name="Google Shape;531;gfb220090b4_0_133: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fb220090b4_0_145: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gfb220090b4_0_145: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fb220090b4_0_151: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5" name="Google Shape;545;gfb220090b4_0_151: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fb220090b4_0_163: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fb220090b4_0_163: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FR"/>
              <a:t>Source: https://www.wwf.org.au/what-we-do/bushfires#gs.d3dmvh</a:t>
            </a:r>
            <a:endParaRPr/>
          </a:p>
        </p:txBody>
      </p:sp>
      <p:sp>
        <p:nvSpPr>
          <p:cNvPr id="553" name="Google Shape;553;gfb220090b4_0_163: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f67c50b821_1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An increase in the temperature causes ice to melt, both glaciers (ice over land) , like Greenland and Antarctica and on the mountains all over the world, and icebergs (ice floating in the sea) such as the big ones in the Arctic Ocean. These graphs show a clear tendency of ice cover decrease in both glaciers and icebergs. Loss of glaciers causes sea level rise and affects coastal populations. Loss of ice on mountain glaciers causes a decrease in water resources for populations living in those areas. Iceberg melt doesn’t cause sea level rise, think of an ice cube on a glass of water, however, it can cause changes on ocean currents, and furthermore, it decreases reflection from sunlight, which in turn increases the temperature.</a:t>
            </a:r>
            <a:endParaRPr/>
          </a:p>
        </p:txBody>
      </p:sp>
      <p:sp>
        <p:nvSpPr>
          <p:cNvPr id="560" name="Google Shape;560;gf67c50b821_1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fcd72e8af8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secolul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trecut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mișcarea</a:t>
            </a:r>
            <a:r>
              <a:rPr lang="en-US" sz="1800" dirty="0">
                <a:effectLst/>
                <a:latin typeface="Montserrat" panose="00000500000000000000" pitchFamily="50" charset="0"/>
                <a:ea typeface="Arial" panose="020B0604020202020204" pitchFamily="34" charset="0"/>
                <a:cs typeface="Arial" panose="020B0604020202020204" pitchFamily="34" charset="0"/>
              </a:rPr>
              <a:t> de </a:t>
            </a:r>
            <a:r>
              <a:rPr lang="en-US" sz="1800" dirty="0" err="1">
                <a:effectLst/>
                <a:latin typeface="Montserrat" panose="00000500000000000000" pitchFamily="50" charset="0"/>
                <a:ea typeface="Arial" panose="020B0604020202020204" pitchFamily="34" charset="0"/>
                <a:cs typeface="Arial" panose="020B0604020202020204" pitchFamily="34" charset="0"/>
              </a:rPr>
              <a:t>mediu</a:t>
            </a:r>
            <a:r>
              <a:rPr lang="en-US" sz="1800" dirty="0">
                <a:effectLst/>
                <a:latin typeface="Montserrat" panose="00000500000000000000" pitchFamily="50" charset="0"/>
                <a:ea typeface="Arial" panose="020B0604020202020204" pitchFamily="34" charset="0"/>
                <a:cs typeface="Arial" panose="020B0604020202020204" pitchFamily="34" charset="0"/>
              </a:rPr>
              <a:t> a </a:t>
            </a:r>
            <a:r>
              <a:rPr lang="en-US" sz="1800" dirty="0" err="1">
                <a:effectLst/>
                <a:latin typeface="Montserrat" panose="00000500000000000000" pitchFamily="50" charset="0"/>
                <a:ea typeface="Arial" panose="020B0604020202020204" pitchFamily="34" charset="0"/>
                <a:cs typeface="Arial" panose="020B0604020202020204" pitchFamily="34" charset="0"/>
              </a:rPr>
              <a:t>fost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marcată</a:t>
            </a:r>
            <a:r>
              <a:rPr lang="en-US" sz="1800" dirty="0">
                <a:effectLst/>
                <a:latin typeface="Montserrat" panose="00000500000000000000" pitchFamily="50" charset="0"/>
                <a:ea typeface="Arial" panose="020B0604020202020204" pitchFamily="34" charset="0"/>
                <a:cs typeface="Arial" panose="020B0604020202020204" pitchFamily="34" charset="0"/>
              </a:rPr>
              <a:t> de </a:t>
            </a:r>
            <a:r>
              <a:rPr lang="en-US" sz="1800" dirty="0" err="1">
                <a:effectLst/>
                <a:latin typeface="Montserrat" panose="00000500000000000000" pitchFamily="50" charset="0"/>
                <a:ea typeface="Arial" panose="020B0604020202020204" pitchFamily="34" charset="0"/>
                <a:cs typeface="Arial" panose="020B0604020202020204" pitchFamily="34" charset="0"/>
              </a:rPr>
              <a:t>femei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remarcabile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atât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domeniul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conservării</a:t>
            </a:r>
            <a:r>
              <a:rPr lang="en-US" sz="1800" dirty="0">
                <a:effectLst/>
                <a:latin typeface="Montserrat" panose="00000500000000000000" pitchFamily="50" charset="0"/>
                <a:ea typeface="Arial" panose="020B0604020202020204" pitchFamily="34" charset="0"/>
                <a:cs typeface="Arial" panose="020B0604020202020204" pitchFamily="34" charset="0"/>
              </a:rPr>
              <a:t> pe </a:t>
            </a:r>
            <a:r>
              <a:rPr lang="en-US" sz="1800" dirty="0" err="1">
                <a:effectLst/>
                <a:latin typeface="Montserrat" panose="00000500000000000000" pitchFamily="50" charset="0"/>
                <a:ea typeface="Arial" panose="020B0604020202020204" pitchFamily="34" charset="0"/>
                <a:cs typeface="Arial" panose="020B0604020202020204" pitchFamily="34" charset="0"/>
              </a:rPr>
              <a:t>uscat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prin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activitatea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lui</a:t>
            </a:r>
            <a:r>
              <a:rPr lang="en-US" sz="1800" dirty="0">
                <a:effectLst/>
                <a:latin typeface="Montserrat" panose="00000500000000000000" pitchFamily="50" charset="0"/>
                <a:ea typeface="Arial" panose="020B0604020202020204" pitchFamily="34" charset="0"/>
                <a:cs typeface="Arial" panose="020B0604020202020204" pitchFamily="34" charset="0"/>
              </a:rPr>
              <a:t> Jane Goodall, </a:t>
            </a:r>
            <a:r>
              <a:rPr lang="en-US" sz="1800" dirty="0" err="1">
                <a:effectLst/>
                <a:latin typeface="Montserrat" panose="00000500000000000000" pitchFamily="50" charset="0"/>
                <a:ea typeface="Arial" panose="020B0604020202020204" pitchFamily="34" charset="0"/>
                <a:cs typeface="Arial" panose="020B0604020202020204" pitchFamily="34" charset="0"/>
              </a:rPr>
              <a:t>renumită</a:t>
            </a:r>
            <a:r>
              <a:rPr lang="en-US" sz="1800" dirty="0">
                <a:effectLst/>
                <a:latin typeface="Montserrat" panose="00000500000000000000" pitchFamily="50" charset="0"/>
                <a:ea typeface="Arial" panose="020B0604020202020204" pitchFamily="34" charset="0"/>
                <a:cs typeface="Arial" panose="020B0604020202020204" pitchFamily="34" charset="0"/>
              </a:rPr>
              <a:t> la </a:t>
            </a:r>
            <a:r>
              <a:rPr lang="en-US" sz="1800" dirty="0" err="1">
                <a:effectLst/>
                <a:latin typeface="Montserrat" panose="00000500000000000000" pitchFamily="50" charset="0"/>
                <a:ea typeface="Arial" panose="020B0604020202020204" pitchFamily="34" charset="0"/>
                <a:cs typeface="Arial" panose="020B0604020202020204" pitchFamily="34" charset="0"/>
              </a:rPr>
              <a:t>nivel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mondial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cât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și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domeniul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marin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prin</a:t>
            </a:r>
            <a:r>
              <a:rPr lang="en-US" sz="1800" dirty="0">
                <a:effectLst/>
                <a:latin typeface="Montserrat" panose="00000500000000000000" pitchFamily="50" charset="0"/>
                <a:ea typeface="Arial" panose="020B0604020202020204" pitchFamily="34" charset="0"/>
                <a:cs typeface="Arial" panose="020B0604020202020204" pitchFamily="34" charset="0"/>
              </a:rPr>
              <a:t> Sylvia Earle, </a:t>
            </a:r>
            <a:r>
              <a:rPr lang="en-US" sz="1800" dirty="0" err="1">
                <a:effectLst/>
                <a:latin typeface="Montserrat" panose="00000500000000000000" pitchFamily="50" charset="0"/>
                <a:ea typeface="Arial" panose="020B0604020202020204" pitchFamily="34" charset="0"/>
                <a:cs typeface="Arial" panose="020B0604020202020204" pitchFamily="34" charset="0"/>
              </a:rPr>
              <a:t>unul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dintre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cele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mai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cunoscute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nume</a:t>
            </a:r>
            <a:r>
              <a:rPr lang="en-US" sz="1800" dirty="0">
                <a:effectLst/>
                <a:latin typeface="Montserrat" panose="00000500000000000000" pitchFamily="50" charset="0"/>
                <a:ea typeface="Arial" panose="020B0604020202020204" pitchFamily="34" charset="0"/>
                <a:cs typeface="Arial" panose="020B0604020202020204" pitchFamily="34" charset="0"/>
              </a:rPr>
              <a:t> din </a:t>
            </a:r>
            <a:r>
              <a:rPr lang="en-US" sz="1800" dirty="0" err="1">
                <a:effectLst/>
                <a:latin typeface="Montserrat" panose="00000500000000000000" pitchFamily="50" charset="0"/>
                <a:ea typeface="Arial" panose="020B0604020202020204" pitchFamily="34" charset="0"/>
                <a:cs typeface="Arial" panose="020B0604020202020204" pitchFamily="34" charset="0"/>
              </a:rPr>
              <a:t>domeniul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conservării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oceanelor</a:t>
            </a:r>
            <a:r>
              <a:rPr lang="en-US" sz="1800" dirty="0">
                <a:effectLst/>
                <a:latin typeface="Montserrat" panose="00000500000000000000" pitchFamily="50" charset="0"/>
                <a:ea typeface="Arial" panose="020B0604020202020204" pitchFamily="34" charset="0"/>
                <a:cs typeface="Arial" panose="020B0604020202020204" pitchFamily="34" charset="0"/>
              </a:rPr>
              <a:t>.</a:t>
            </a:r>
          </a:p>
          <a:p>
            <a:pPr marL="0" lvl="0" indent="0" algn="l" rtl="0">
              <a:spcBef>
                <a:spcPts val="0"/>
              </a:spcBef>
              <a:spcAft>
                <a:spcPts val="0"/>
              </a:spcAft>
              <a:buNone/>
            </a:pPr>
            <a:endParaRPr dirty="0"/>
          </a:p>
        </p:txBody>
      </p:sp>
      <p:sp>
        <p:nvSpPr>
          <p:cNvPr id="176" name="Google Shape;176;gfcd72e8af8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9903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f67c50b821_1_1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endParaRPr sz="1100" u="sng">
              <a:latin typeface="Arial"/>
              <a:ea typeface="Arial"/>
              <a:cs typeface="Arial"/>
              <a:sym typeface="Arial"/>
            </a:endParaRPr>
          </a:p>
          <a:p>
            <a:pPr marL="0" lvl="0" indent="0" algn="just" rtl="0">
              <a:lnSpc>
                <a:spcPct val="115000"/>
              </a:lnSpc>
              <a:spcBef>
                <a:spcPts val="1000"/>
              </a:spcBef>
              <a:spcAft>
                <a:spcPts val="1000"/>
              </a:spcAft>
              <a:buClr>
                <a:schemeClr val="dk1"/>
              </a:buClr>
              <a:buSzPts val="1100"/>
              <a:buFont typeface="Arial"/>
              <a:buNone/>
            </a:pPr>
            <a:r>
              <a:rPr lang="fr-FR" sz="1100">
                <a:latin typeface="Arial"/>
                <a:ea typeface="Arial"/>
                <a:cs typeface="Arial"/>
                <a:sym typeface="Arial"/>
              </a:rPr>
              <a:t>An increase in the temperature causes ice to melt, both glaciers (ice over land) , like Greenland and Antarctica and on the mountains all over the world, and icebergs (ice floating in the sea) such as the big ones in the Arctic Ocean. There is a clear tendency of ice cover decrease in both glaciers and icebergs. Loss of glaciers causes sea level rise and affects coastal and island populations. Loss of ice on mountain glaciers causes a decrease in water resources for populations living in those areas. Iceberg melt, however, doesn’t cause sea level rise. Think of an ice cube on a glass of water, however, it can cause changes in ocean currents, and furthermore, it decreases reflection from sunlight, which in turn increases the temperature.</a:t>
            </a:r>
            <a:endParaRPr/>
          </a:p>
        </p:txBody>
      </p:sp>
      <p:sp>
        <p:nvSpPr>
          <p:cNvPr id="573" name="Google Shape;573;gf67c50b821_1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f67c50b821_1_1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There are two main drivers for sea-level rise: the melting of the glaciers and thermal expansion which is caused when seawater expands because of the higher temperature of the water. Since the oceans absorb heat from the atmosphere, when the atmosphere becomes warmer so will the oceans. ... The increased volume will cause the level of the water in the oceans to rise.</a:t>
            </a:r>
            <a:endParaRPr sz="1100">
              <a:latin typeface="Arial"/>
              <a:ea typeface="Arial"/>
              <a:cs typeface="Arial"/>
              <a:sym typeface="Arial"/>
            </a:endParaRPr>
          </a:p>
        </p:txBody>
      </p:sp>
      <p:sp>
        <p:nvSpPr>
          <p:cNvPr id="581" name="Google Shape;581;gf67c50b821_1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f67c50b821_1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Currently, there is a tendency of rising sea level, in 2020 that variation was about 1 cm. Coastal areas are the most vulnerable to sea-level rise, which threatens the coastal communities. Amsterdam is one of the particular areas that are threatened by this since the city is 4 meters below sea level.</a:t>
            </a:r>
            <a:endParaRPr/>
          </a:p>
        </p:txBody>
      </p:sp>
      <p:sp>
        <p:nvSpPr>
          <p:cNvPr id="589" name="Google Shape;589;gf67c50b821_1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f67c50b821_0_79: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gf67c50b821_0_79: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Tuvalu Island, located in the Pacific Ocean is facing the risk of being submerged if the sea level continues to rise. Island states and coastal areas are the most vulnerable places that face the threat of sea levels rising</a:t>
            </a:r>
            <a:endParaRPr sz="1800">
              <a:latin typeface="Times New Roman"/>
              <a:ea typeface="Times New Roman"/>
              <a:cs typeface="Times New Roman"/>
              <a:sym typeface="Times New Roman"/>
            </a:endParaRPr>
          </a:p>
          <a:p>
            <a:pPr marL="457200" lvl="0" indent="-228600" algn="just" rtl="0">
              <a:lnSpc>
                <a:spcPct val="115000"/>
              </a:lnSpc>
              <a:spcBef>
                <a:spcPts val="1000"/>
              </a:spcBef>
              <a:spcAft>
                <a:spcPts val="1000"/>
              </a:spcAft>
              <a:buSzPts val="1400"/>
              <a:buNone/>
            </a:pPr>
            <a:endParaRPr sz="1800">
              <a:latin typeface="Times New Roman"/>
              <a:ea typeface="Times New Roman"/>
              <a:cs typeface="Times New Roman"/>
              <a:sym typeface="Times New Roman"/>
            </a:endParaRPr>
          </a:p>
        </p:txBody>
      </p:sp>
      <p:sp>
        <p:nvSpPr>
          <p:cNvPr id="598" name="Google Shape;598;gf67c50b821_0_79: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f67c50b821_1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The oceans are also a natural sink of absorption of CO2. As the CO2 concentration in the atmosphere increases, so does the absorption in the ocean, and the consequential acidification of the water. This has dire consequences on marine life, which are particularly sensitive to these types of variations. As an example, more acidic waters deteriorates the shells of marine organisms that are made of calcium carbonate – caused by chemical reactions between carbon and the chemicals of the shells</a:t>
            </a:r>
            <a:endParaRPr/>
          </a:p>
        </p:txBody>
      </p:sp>
      <p:sp>
        <p:nvSpPr>
          <p:cNvPr id="604" name="Google Shape;604;gf67c50b821_1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f67c50b821_1_1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Rising temperatures have catastrophic consequences on ecosystems. One example is coral reefs, which are fundamental to entire marine ecosystems, and are considered biodiversity hotspots. They are also incredibly sensitive to temperature and pH variations. Temperature increase and acidification of the oceans contribute to the phenomena called coral bleaching that results in the death of the reef – entire organisms perish in these conditions, which means that the marine life that coexists in this ecosystem vanishes completely.</a:t>
            </a:r>
            <a:endParaRPr/>
          </a:p>
        </p:txBody>
      </p:sp>
      <p:sp>
        <p:nvSpPr>
          <p:cNvPr id="610" name="Google Shape;610;gf67c50b821_1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f67c50b821_1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Warmer temperatures, and changing climate patterns in countries, creates conditions for pathogens and diseases common to warmer weather to emerge in regions of the world that have never seen them before. This is the case of Malaria, which is transmitted by a mosquito that is common in warmer/tropical climates, but it is predicted to emerge in norther regions of the world.</a:t>
            </a:r>
            <a:endParaRPr/>
          </a:p>
        </p:txBody>
      </p:sp>
      <p:sp>
        <p:nvSpPr>
          <p:cNvPr id="619" name="Google Shape;619;gf67c50b821_1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f67c50b821_0_73: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gf67c50b821_0_73: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Madagascar, one of the region’s most vulnerable and at risk of climate change, is already facing the consequences of it, where 1 million people are currently facing famine linked to climate change. Climate change is changing weather patterns in the country, which deeply depends on agriculture, disrupting seasonal weather that allows for this economic and subsistence activity to persist in the area. Again, the countries that least contributed to climate change are the ones that are already facing the consequences.</a:t>
            </a:r>
            <a:endParaRPr/>
          </a:p>
        </p:txBody>
      </p:sp>
      <p:sp>
        <p:nvSpPr>
          <p:cNvPr id="635" name="Google Shape;635;gf67c50b821_0_73: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f67c50b821_0_85: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gf67c50b821_0_85: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 More and more populations in the world will face grave consequences caused by climate change in their regions. Today, many people in developing countries are suffering from droughts and windstorms on a scale never seen before, depriving them of daily food and basic needs. It is still fresh in our memories that last November many people from the Central American countries of Honduras, Guatemala, and El Salvador, which were hit by two massive hurricanes, poured across the border into Mexico and headed toward the US border.</a:t>
            </a:r>
            <a:endParaRPr sz="1100">
              <a:latin typeface="Arial"/>
              <a:ea typeface="Arial"/>
              <a:cs typeface="Arial"/>
              <a:sym typeface="Arial"/>
            </a:endParaRPr>
          </a:p>
          <a:p>
            <a:pPr marL="0" lvl="0" indent="0" algn="just" rtl="0">
              <a:lnSpc>
                <a:spcPct val="115000"/>
              </a:lnSpc>
              <a:spcBef>
                <a:spcPts val="1000"/>
              </a:spcBef>
              <a:spcAft>
                <a:spcPts val="1000"/>
              </a:spcAft>
              <a:buClr>
                <a:schemeClr val="dk1"/>
              </a:buClr>
              <a:buSzPts val="1100"/>
              <a:buFont typeface="Arial"/>
              <a:buNone/>
            </a:pPr>
            <a:r>
              <a:rPr lang="fr-FR" sz="1100">
                <a:latin typeface="Arial"/>
                <a:ea typeface="Arial"/>
                <a:cs typeface="Arial"/>
                <a:sym typeface="Arial"/>
              </a:rPr>
              <a:t>The term “climate refugee” was first coined to describe the increasing large-scale migration and cross-border mass movements of people that were partly caused by such weather-related disasters. As the weather events worsen, so dies the need for these populations to migrate to other countries to seek refuge.</a:t>
            </a:r>
            <a:endParaRPr>
              <a:solidFill>
                <a:srgbClr val="141414"/>
              </a:solidFill>
              <a:latin typeface="Helvetica Neue"/>
              <a:ea typeface="Helvetica Neue"/>
              <a:cs typeface="Helvetica Neue"/>
              <a:sym typeface="Helvetica Neue"/>
            </a:endParaRPr>
          </a:p>
        </p:txBody>
      </p:sp>
      <p:sp>
        <p:nvSpPr>
          <p:cNvPr id="642" name="Google Shape;642;gf67c50b821_0_85: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f67c50b821_0_4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1200"/>
              </a:spcBef>
              <a:spcAft>
                <a:spcPts val="0"/>
              </a:spcAft>
              <a:buClr>
                <a:schemeClr val="dk1"/>
              </a:buClr>
              <a:buSzPts val="1100"/>
              <a:buFont typeface="Arial"/>
              <a:buNone/>
            </a:pPr>
            <a:r>
              <a:rPr lang="fr-FR" sz="1100">
                <a:latin typeface="Arial"/>
                <a:ea typeface="Arial"/>
                <a:cs typeface="Arial"/>
                <a:sym typeface="Arial"/>
              </a:rPr>
              <a:t>Think about tipping point as a game of jenga, you remove pieces one by one, and then comes a point where the tower comes down and there is no stopping gravity. This is an analogy for the climate tipping points, which once surpassed will lead to irreversible changes. A specific example, melting of the glaciers and icebergs is a dangerous positive feedback loop on the climate, which means that the effect of temperature increase, ice melt, increases its cause, the temperature itself, keeping a circle of ever increasing temperature which can lead to the disappearance of the glacier.</a:t>
            </a:r>
            <a:endParaRPr sz="1100">
              <a:latin typeface="Arial"/>
              <a:ea typeface="Arial"/>
              <a:cs typeface="Arial"/>
              <a:sym typeface="Arial"/>
            </a:endParaRPr>
          </a:p>
          <a:p>
            <a:pPr marL="457200" lvl="0" indent="-228600" algn="l" rtl="0">
              <a:spcBef>
                <a:spcPts val="1000"/>
              </a:spcBef>
              <a:spcAft>
                <a:spcPts val="0"/>
              </a:spcAft>
              <a:buClr>
                <a:schemeClr val="dk1"/>
              </a:buClr>
              <a:buSzPts val="1400"/>
              <a:buFont typeface="Arial"/>
              <a:buNone/>
            </a:pPr>
            <a:endParaRPr/>
          </a:p>
        </p:txBody>
      </p:sp>
      <p:sp>
        <p:nvSpPr>
          <p:cNvPr id="650" name="Google Shape;650;gf67c50b821_0_4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fcd72e8af8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0" i="0" u="none" strike="noStrike" dirty="0">
                <a:solidFill>
                  <a:srgbClr val="000000"/>
                </a:solidFill>
                <a:effectLst/>
                <a:latin typeface="Montserrat" panose="00000500000000000000" pitchFamily="50" charset="0"/>
              </a:rPr>
              <a:t>Nu </a:t>
            </a:r>
            <a:r>
              <a:rPr lang="en-GB" sz="1800" b="0" i="0" u="none" strike="noStrike" dirty="0" err="1">
                <a:solidFill>
                  <a:srgbClr val="000000"/>
                </a:solidFill>
                <a:effectLst/>
                <a:latin typeface="Montserrat" panose="00000500000000000000" pitchFamily="50" charset="0"/>
              </a:rPr>
              <a:t>numai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nordul</a:t>
            </a:r>
            <a:r>
              <a:rPr lang="en-GB" sz="1800" b="0" i="0" u="none" strike="noStrike" dirty="0">
                <a:solidFill>
                  <a:srgbClr val="000000"/>
                </a:solidFill>
                <a:effectLst/>
                <a:latin typeface="Montserrat" panose="00000500000000000000" pitchFamily="50" charset="0"/>
              </a:rPr>
              <a:t> global, ci </a:t>
            </a:r>
            <a:r>
              <a:rPr lang="en-GB" sz="1800" b="0" i="0" u="none" strike="noStrike" dirty="0" err="1">
                <a:solidFill>
                  <a:srgbClr val="000000"/>
                </a:solidFill>
                <a:effectLst/>
                <a:latin typeface="Montserrat" panose="00000500000000000000" pitchFamily="50" charset="0"/>
              </a:rPr>
              <a:t>și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femeile</a:t>
            </a:r>
            <a:r>
              <a:rPr lang="en-GB" sz="1800" b="0" i="0" u="none" strike="noStrike" dirty="0">
                <a:solidFill>
                  <a:srgbClr val="000000"/>
                </a:solidFill>
                <a:effectLst/>
                <a:latin typeface="Montserrat" panose="00000500000000000000" pitchFamily="50" charset="0"/>
              </a:rPr>
              <a:t> din </a:t>
            </a:r>
            <a:r>
              <a:rPr lang="en-GB" sz="1800" b="0" i="0" u="none" strike="noStrike" dirty="0" err="1">
                <a:solidFill>
                  <a:srgbClr val="000000"/>
                </a:solidFill>
                <a:effectLst/>
                <a:latin typeface="Montserrat" panose="00000500000000000000" pitchFamily="50" charset="0"/>
              </a:rPr>
              <a:t>sudul</a:t>
            </a:r>
            <a:r>
              <a:rPr lang="en-GB" sz="1800" b="0" i="0" u="none" strike="noStrike" dirty="0">
                <a:solidFill>
                  <a:srgbClr val="000000"/>
                </a:solidFill>
                <a:effectLst/>
                <a:latin typeface="Montserrat" panose="00000500000000000000" pitchFamily="50" charset="0"/>
              </a:rPr>
              <a:t> global au </a:t>
            </a:r>
            <a:r>
              <a:rPr lang="en-GB" sz="1800" b="0" i="0" u="none" strike="noStrike" dirty="0" err="1">
                <a:solidFill>
                  <a:srgbClr val="000000"/>
                </a:solidFill>
                <a:effectLst/>
                <a:latin typeface="Montserrat" panose="00000500000000000000" pitchFamily="50" charset="0"/>
              </a:rPr>
              <a:t>fost</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voci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foarte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vocale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și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importante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mobilizarea</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pentru</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acțiune</a:t>
            </a:r>
            <a:r>
              <a:rPr lang="en-GB" sz="1800" b="0" i="0" u="none" strike="noStrike" dirty="0">
                <a:solidFill>
                  <a:srgbClr val="000000"/>
                </a:solidFill>
                <a:effectLst/>
                <a:latin typeface="Montserrat" panose="00000500000000000000" pitchFamily="50" charset="0"/>
              </a:rPr>
              <a:t>. Vanessa </a:t>
            </a:r>
            <a:r>
              <a:rPr lang="en-GB" sz="1800" b="0" i="0" u="none" strike="noStrike" dirty="0" err="1">
                <a:solidFill>
                  <a:srgbClr val="000000"/>
                </a:solidFill>
                <a:effectLst/>
                <a:latin typeface="Montserrat" panose="00000500000000000000" pitchFamily="50" charset="0"/>
              </a:rPr>
              <a:t>Nakate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este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prezent</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una</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dintre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cele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mai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proeminente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voci</a:t>
            </a:r>
            <a:r>
              <a:rPr lang="en-GB" sz="1800" b="0" i="0" u="none" strike="noStrike" dirty="0">
                <a:solidFill>
                  <a:srgbClr val="000000"/>
                </a:solidFill>
                <a:effectLst/>
                <a:latin typeface="Montserrat" panose="00000500000000000000" pitchFamily="50" charset="0"/>
              </a:rPr>
              <a:t> care </a:t>
            </a:r>
            <a:r>
              <a:rPr lang="en-GB" sz="1800" b="0" i="0" u="none" strike="noStrike" dirty="0" err="1">
                <a:solidFill>
                  <a:srgbClr val="000000"/>
                </a:solidFill>
                <a:effectLst/>
                <a:latin typeface="Montserrat" panose="00000500000000000000" pitchFamily="50" charset="0"/>
              </a:rPr>
              <a:t>luptă</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pentru</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justiție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climatică</a:t>
            </a:r>
            <a:r>
              <a:rPr lang="en-GB" sz="1800" b="0" i="0" u="none" strike="noStrike" dirty="0">
                <a:solidFill>
                  <a:srgbClr val="000000"/>
                </a:solidFill>
                <a:effectLst/>
                <a:latin typeface="Montserrat" panose="00000500000000000000" pitchFamily="50" charset="0"/>
              </a:rPr>
              <a:t> pe </a:t>
            </a:r>
            <a:r>
              <a:rPr lang="en-GB" sz="1800" b="0" i="0" u="none" strike="noStrike" dirty="0" err="1">
                <a:solidFill>
                  <a:srgbClr val="000000"/>
                </a:solidFill>
                <a:effectLst/>
                <a:latin typeface="Montserrat" panose="00000500000000000000" pitchFamily="50" charset="0"/>
              </a:rPr>
              <a:t>continentul</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african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Brazilia</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Artemisa</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este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activă</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lupta</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pentru</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drepturile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comunităților</a:t>
            </a:r>
            <a:r>
              <a:rPr lang="en-GB" sz="1800" b="0" i="0" u="none" strike="noStrike" dirty="0">
                <a:solidFill>
                  <a:srgbClr val="000000"/>
                </a:solidFill>
                <a:effectLst/>
                <a:latin typeface="Montserrat" panose="00000500000000000000" pitchFamily="50" charset="0"/>
              </a:rPr>
              <a:t> indigene </a:t>
            </a:r>
            <a:r>
              <a:rPr lang="en-GB" sz="1800" b="0" i="0" u="none" strike="noStrike" dirty="0" err="1">
                <a:solidFill>
                  <a:srgbClr val="000000"/>
                </a:solidFill>
                <a:effectLst/>
                <a:latin typeface="Montserrat" panose="00000500000000000000" pitchFamily="50" charset="0"/>
              </a:rPr>
              <a:t>împotriva</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industriei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miniere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și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forestiere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Aceste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exemple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și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multe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altele</a:t>
            </a:r>
            <a:r>
              <a:rPr lang="en-GB" sz="1800" b="0" i="0" u="none" strike="noStrike" dirty="0">
                <a:solidFill>
                  <a:srgbClr val="000000"/>
                </a:solidFill>
                <a:effectLst/>
                <a:latin typeface="Montserrat" panose="00000500000000000000" pitchFamily="50" charset="0"/>
              </a:rPr>
              <a:t> din </a:t>
            </a:r>
            <a:r>
              <a:rPr lang="en-GB" sz="1800" b="0" i="0" u="none" strike="noStrike" dirty="0" err="1">
                <a:solidFill>
                  <a:srgbClr val="000000"/>
                </a:solidFill>
                <a:effectLst/>
                <a:latin typeface="Montserrat" panose="00000500000000000000" pitchFamily="50" charset="0"/>
              </a:rPr>
              <a:t>Sudul</a:t>
            </a:r>
            <a:r>
              <a:rPr lang="en-GB" sz="1800" b="0" i="0" u="none" strike="noStrike" dirty="0">
                <a:solidFill>
                  <a:srgbClr val="000000"/>
                </a:solidFill>
                <a:effectLst/>
                <a:latin typeface="Montserrat" panose="00000500000000000000" pitchFamily="50" charset="0"/>
              </a:rPr>
              <a:t> Global sunt </a:t>
            </a:r>
            <a:r>
              <a:rPr lang="en-GB" sz="1800" b="0" i="0" u="none" strike="noStrike" dirty="0" err="1">
                <a:solidFill>
                  <a:srgbClr val="000000"/>
                </a:solidFill>
                <a:effectLst/>
                <a:latin typeface="Montserrat" panose="00000500000000000000" pitchFamily="50" charset="0"/>
              </a:rPr>
              <a:t>deosebit</a:t>
            </a:r>
            <a:r>
              <a:rPr lang="en-GB" sz="1800" b="0" i="0" u="none" strike="noStrike" dirty="0">
                <a:solidFill>
                  <a:srgbClr val="000000"/>
                </a:solidFill>
                <a:effectLst/>
                <a:latin typeface="Montserrat" panose="00000500000000000000" pitchFamily="50" charset="0"/>
              </a:rPr>
              <a:t> de inspirate, </a:t>
            </a:r>
            <a:r>
              <a:rPr lang="en-GB" sz="1800" b="0" i="0" u="none" strike="noStrike" dirty="0" err="1">
                <a:solidFill>
                  <a:srgbClr val="000000"/>
                </a:solidFill>
                <a:effectLst/>
                <a:latin typeface="Montserrat" panose="00000500000000000000" pitchFamily="50" charset="0"/>
              </a:rPr>
              <a:t>având</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vedere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contextul</a:t>
            </a:r>
            <a:r>
              <a:rPr lang="en-GB" sz="1800" b="0" i="0" u="none" strike="noStrike" dirty="0">
                <a:solidFill>
                  <a:srgbClr val="000000"/>
                </a:solidFill>
                <a:effectLst/>
                <a:latin typeface="Montserrat" panose="00000500000000000000" pitchFamily="50" charset="0"/>
              </a:rPr>
              <a:t> social </a:t>
            </a:r>
            <a:r>
              <a:rPr lang="en-GB" sz="1800" b="0" i="0" u="none" strike="noStrike" dirty="0" err="1">
                <a:solidFill>
                  <a:srgbClr val="000000"/>
                </a:solidFill>
                <a:effectLst/>
                <a:latin typeface="Montserrat" panose="00000500000000000000" pitchFamily="50" charset="0"/>
              </a:rPr>
              <a:t>și</a:t>
            </a:r>
            <a:r>
              <a:rPr lang="en-GB" sz="1800" b="0" i="0" u="none" strike="noStrike" dirty="0">
                <a:solidFill>
                  <a:srgbClr val="000000"/>
                </a:solidFill>
                <a:effectLst/>
                <a:latin typeface="Montserrat" panose="00000500000000000000" pitchFamily="50" charset="0"/>
              </a:rPr>
              <a:t> politic al </a:t>
            </a:r>
            <a:r>
              <a:rPr lang="en-GB" sz="1800" b="0" i="0" u="none" strike="noStrike" dirty="0" err="1">
                <a:solidFill>
                  <a:srgbClr val="000000"/>
                </a:solidFill>
                <a:effectLst/>
                <a:latin typeface="Montserrat" panose="00000500000000000000" pitchFamily="50" charset="0"/>
              </a:rPr>
              <a:t>acestor</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regiuni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locuri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care a fi un activist vocal </a:t>
            </a:r>
            <a:r>
              <a:rPr lang="en-GB" sz="1800" b="0" i="0" u="none" strike="noStrike" dirty="0" err="1">
                <a:solidFill>
                  <a:srgbClr val="000000"/>
                </a:solidFill>
                <a:effectLst/>
                <a:latin typeface="Montserrat" panose="00000500000000000000" pitchFamily="50" charset="0"/>
              </a:rPr>
              <a:t>poate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pune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aceste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persoane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situații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periculoase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și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implică</a:t>
            </a:r>
            <a:r>
              <a:rPr lang="en-GB" sz="1800" b="0" i="0" u="none" strike="noStrike" dirty="0">
                <a:solidFill>
                  <a:srgbClr val="000000"/>
                </a:solidFill>
                <a:effectLst/>
                <a:latin typeface="Montserrat" panose="00000500000000000000" pitchFamily="50" charset="0"/>
              </a:rPr>
              <a:t> un mare </a:t>
            </a:r>
            <a:r>
              <a:rPr lang="en-GB" sz="1800" b="0" i="0" u="none" strike="noStrike" dirty="0" err="1">
                <a:solidFill>
                  <a:srgbClr val="000000"/>
                </a:solidFill>
                <a:effectLst/>
                <a:latin typeface="Montserrat" panose="00000500000000000000" pitchFamily="50" charset="0"/>
              </a:rPr>
              <a:t>număr</a:t>
            </a:r>
            <a:r>
              <a:rPr lang="en-GB" sz="1800" b="0" i="0" u="none" strike="noStrike" dirty="0">
                <a:solidFill>
                  <a:srgbClr val="000000"/>
                </a:solidFill>
                <a:effectLst/>
                <a:latin typeface="Montserrat" panose="00000500000000000000" pitchFamily="50" charset="0"/>
              </a:rPr>
              <a:t> de </a:t>
            </a:r>
            <a:r>
              <a:rPr lang="en-GB" sz="1800" b="0" i="0" u="none" strike="noStrike" dirty="0" err="1">
                <a:solidFill>
                  <a:srgbClr val="000000"/>
                </a:solidFill>
                <a:effectLst/>
                <a:latin typeface="Montserrat" panose="00000500000000000000" pitchFamily="50" charset="0"/>
              </a:rPr>
              <a:t>riscuri</a:t>
            </a:r>
            <a:r>
              <a:rPr lang="en-GB" sz="1800" b="0" i="0" u="none" strike="noStrike" dirty="0">
                <a:solidFill>
                  <a:srgbClr val="000000"/>
                </a:solidFill>
                <a:effectLst/>
                <a:latin typeface="Montserrat" panose="00000500000000000000" pitchFamily="50" charset="0"/>
              </a:rPr>
              <a:t>.</a:t>
            </a:r>
            <a:endParaRPr lang="en-US" sz="1800" dirty="0">
              <a:effectLst/>
              <a:latin typeface="Montserrat" panose="00000500000000000000" pitchFamily="50" charset="0"/>
              <a:ea typeface="Arial" panose="020B0604020202020204" pitchFamily="34" charset="0"/>
              <a:cs typeface="Arial" panose="020B0604020202020204" pitchFamily="34" charset="0"/>
            </a:endParaRPr>
          </a:p>
          <a:p>
            <a:pPr marL="0" lvl="0" indent="0" algn="l" rtl="0">
              <a:spcBef>
                <a:spcPts val="0"/>
              </a:spcBef>
              <a:spcAft>
                <a:spcPts val="0"/>
              </a:spcAft>
              <a:buNone/>
            </a:pPr>
            <a:endParaRPr dirty="0"/>
          </a:p>
        </p:txBody>
      </p:sp>
      <p:sp>
        <p:nvSpPr>
          <p:cNvPr id="176" name="Google Shape;176;gfcd72e8af8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4761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f67c50b821_0_4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a:t>Moving on from the doom and gloom of the climate crisis, what can then we do to try and resolve this pressing issue?</a:t>
            </a:r>
            <a:endParaRPr/>
          </a:p>
        </p:txBody>
      </p:sp>
      <p:sp>
        <p:nvSpPr>
          <p:cNvPr id="658" name="Google Shape;658;gf67c50b821_0_4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f67c50b821_1_1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On a global large scale level, we need to focus on reducing our global carbon emissions, plain and simple. There are two main ways to seek to balance our emissions and absorption, which is through preserving and restoring our natural sinks and to fundamentally change our energy system</a:t>
            </a:r>
            <a:endParaRPr sz="1100">
              <a:latin typeface="Arial"/>
              <a:ea typeface="Arial"/>
              <a:cs typeface="Arial"/>
              <a:sym typeface="Arial"/>
            </a:endParaRPr>
          </a:p>
          <a:p>
            <a:pPr marL="457200" lvl="0" indent="-228600" algn="l" rtl="0">
              <a:spcBef>
                <a:spcPts val="1000"/>
              </a:spcBef>
              <a:spcAft>
                <a:spcPts val="0"/>
              </a:spcAft>
              <a:buClr>
                <a:schemeClr val="dk1"/>
              </a:buClr>
              <a:buSzPts val="1400"/>
              <a:buFont typeface="Arial"/>
              <a:buNone/>
            </a:pPr>
            <a:endParaRPr/>
          </a:p>
        </p:txBody>
      </p:sp>
      <p:sp>
        <p:nvSpPr>
          <p:cNvPr id="664" name="Google Shape;664;gf67c50b821_1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f67c50b821_1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As we have seen previously, natural sinks are essential to maintaining a balance of carbon dioxide in the atmosphere, and we have long surpassed the absorption capacity.  Carbon dioxide concentrations have been increasing, for one, because of the ever-increasing emission rate, but also because we are tearing down one of our natural sinks: Forests.</a:t>
            </a:r>
            <a:endParaRPr/>
          </a:p>
        </p:txBody>
      </p:sp>
      <p:sp>
        <p:nvSpPr>
          <p:cNvPr id="674" name="Google Shape;674;gf67c50b821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f67c50b821_0_14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Increasing pressure of human activity - population rise,  economic and technological development, and other pressures are driving deforestation. Brazil has one of the worst rates of deforestation in the world, and it shows no signs of slowing down. The countries in the Indian-pacific also experience a high rate of deforestation, mainly driven by industry exploration. Brazil is an alarming case for example, a country that hosts one of the largest areas of forest cover, including the Amazon Rainforest, commonly named the “lung of earth”.</a:t>
            </a:r>
            <a:endParaRPr/>
          </a:p>
        </p:txBody>
      </p:sp>
      <p:sp>
        <p:nvSpPr>
          <p:cNvPr id="682" name="Google Shape;682;gf67c50b821_0_142: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f67c50b821_1_2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Does this mean that we can just plant more trees and solve the issue? Not quite. Research shows that preserving our current natural sinks brings more benefits than restoring, in terms of “emissions gains”, because as we mentioned before, cutting down forests not only generates emissions but also reflects in CO2 absorption losses. As trees regrow, the absorption capacity also rises, but it always starts at a smaller level, so it may take up years to actually start to have a meaningful impact on balancing emissions. The time that we currently do not have to address the climate crisis. Research shows that preserving our current natural sinks brings more benefits than restoring, in terms of “emissions gains”, because as we mentioned before, cutting down forests not only generates emissions but also reflects in co2 absorption losses. So in terms of reducing our emissions, preserving the standing forest is preferable to restoration and reforestation practices. But this is not to say that regeneration shouldn’t be an option altogether to the damage already done to our forest areas.</a:t>
            </a:r>
            <a:endParaRPr/>
          </a:p>
        </p:txBody>
      </p:sp>
      <p:sp>
        <p:nvSpPr>
          <p:cNvPr id="688" name="Google Shape;688;gf67c50b821_1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f67c50b821_0_16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gf67c50b821_0_16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FR"/>
              <a:t>Fundamental systemic change on our energy systems </a:t>
            </a:r>
            <a:endParaRPr/>
          </a:p>
        </p:txBody>
      </p:sp>
      <p:sp>
        <p:nvSpPr>
          <p:cNvPr id="695" name="Google Shape;695;gf67c50b821_0_166: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fb4b83ba6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a:t>There are several ways we can look at the breakdown of emissions. By sector, by economic activity and so on. If we account energy emissions as a whole, it accounts for a staggering 75% of total global emissions. This means that 75% of total emissions comes from generating energy. Why is this?</a:t>
            </a:r>
            <a:endParaRPr/>
          </a:p>
        </p:txBody>
      </p:sp>
      <p:sp>
        <p:nvSpPr>
          <p:cNvPr id="703" name="Google Shape;703;gfb4b83ba6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f67c50b821_1_2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fr-FR"/>
              <a:t>There are two main sources from where we produce our energy and electricity. Fossil fuels: Oil, gas and coal. And renewable energy.</a:t>
            </a:r>
            <a:endParaRPr/>
          </a:p>
        </p:txBody>
      </p:sp>
      <p:sp>
        <p:nvSpPr>
          <p:cNvPr id="711" name="Google Shape;711;gf67c50b821_1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fb4b83ba63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fr-FR"/>
              <a:t>Energy production takes up that much of global carbon emissions because it is still mostly reliant on fossil fuels. Almost 85% comes from burning fossil fuels, that are very carbon intensive. </a:t>
            </a:r>
            <a:r>
              <a:rPr lang="fr-FR" sz="1100">
                <a:latin typeface="Arial"/>
                <a:ea typeface="Arial"/>
                <a:cs typeface="Arial"/>
                <a:sym typeface="Arial"/>
              </a:rPr>
              <a:t>Changing the source of energy and transitioning from fossil fuels to renewable energy is fundamental to cutting down emissions.</a:t>
            </a:r>
            <a:endParaRPr sz="1100">
              <a:latin typeface="Arial"/>
              <a:ea typeface="Arial"/>
              <a:cs typeface="Arial"/>
              <a:sym typeface="Arial"/>
            </a:endParaRPr>
          </a:p>
          <a:p>
            <a:pPr marL="457200" lvl="0" indent="-228600" algn="l" rtl="0">
              <a:spcBef>
                <a:spcPts val="0"/>
              </a:spcBef>
              <a:spcAft>
                <a:spcPts val="0"/>
              </a:spcAft>
              <a:buClr>
                <a:schemeClr val="dk1"/>
              </a:buClr>
              <a:buSzPts val="1400"/>
              <a:buFont typeface="Arial"/>
              <a:buNone/>
            </a:pPr>
            <a:endParaRPr/>
          </a:p>
        </p:txBody>
      </p:sp>
      <p:sp>
        <p:nvSpPr>
          <p:cNvPr id="720" name="Google Shape;720;gfb4b83ba63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f67c50b821_1_2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fr-FR" sz="1100">
                <a:latin typeface="Arial"/>
                <a:ea typeface="Arial"/>
                <a:cs typeface="Arial"/>
                <a:sym typeface="Arial"/>
              </a:rPr>
              <a:t>Renewable energy sources include:</a:t>
            </a:r>
            <a:endParaRPr sz="1100">
              <a:latin typeface="Arial"/>
              <a:ea typeface="Arial"/>
              <a:cs typeface="Arial"/>
              <a:sym typeface="Arial"/>
            </a:endParaRPr>
          </a:p>
          <a:p>
            <a:pPr marL="457200" lvl="0" indent="-298450" algn="just" rtl="0">
              <a:lnSpc>
                <a:spcPct val="115000"/>
              </a:lnSpc>
              <a:spcBef>
                <a:spcPts val="1000"/>
              </a:spcBef>
              <a:spcAft>
                <a:spcPts val="0"/>
              </a:spcAft>
              <a:buClr>
                <a:schemeClr val="dk1"/>
              </a:buClr>
              <a:buSzPts val="1100"/>
              <a:buChar char="-"/>
            </a:pPr>
            <a:r>
              <a:rPr lang="fr-FR" sz="1100">
                <a:latin typeface="Arial"/>
                <a:ea typeface="Arial"/>
                <a:cs typeface="Arial"/>
                <a:sym typeface="Arial"/>
              </a:rPr>
              <a:t>Solar: Photovoltaic panels, concentrating solar thermal energy through mirrors</a:t>
            </a:r>
            <a:endParaRPr sz="1100">
              <a:latin typeface="Arial"/>
              <a:ea typeface="Arial"/>
              <a:cs typeface="Arial"/>
              <a:sym typeface="Arial"/>
            </a:endParaRPr>
          </a:p>
          <a:p>
            <a:pPr marL="457200" lvl="0" indent="-298450" algn="just" rtl="0">
              <a:lnSpc>
                <a:spcPct val="115000"/>
              </a:lnSpc>
              <a:spcBef>
                <a:spcPts val="0"/>
              </a:spcBef>
              <a:spcAft>
                <a:spcPts val="0"/>
              </a:spcAft>
              <a:buClr>
                <a:schemeClr val="dk1"/>
              </a:buClr>
              <a:buSzPts val="1100"/>
              <a:buChar char="-"/>
            </a:pPr>
            <a:r>
              <a:rPr lang="fr-FR" sz="1100">
                <a:latin typeface="Arial"/>
                <a:ea typeface="Arial"/>
                <a:cs typeface="Arial"/>
                <a:sym typeface="Arial"/>
              </a:rPr>
              <a:t>Hydroelectric: Water reservoirs, or water strands</a:t>
            </a:r>
            <a:endParaRPr sz="1100">
              <a:latin typeface="Arial"/>
              <a:ea typeface="Arial"/>
              <a:cs typeface="Arial"/>
              <a:sym typeface="Arial"/>
            </a:endParaRPr>
          </a:p>
          <a:p>
            <a:pPr marL="457200" lvl="0" indent="-298450" algn="just" rtl="0">
              <a:lnSpc>
                <a:spcPct val="115000"/>
              </a:lnSpc>
              <a:spcBef>
                <a:spcPts val="0"/>
              </a:spcBef>
              <a:spcAft>
                <a:spcPts val="0"/>
              </a:spcAft>
              <a:buClr>
                <a:schemeClr val="dk1"/>
              </a:buClr>
              <a:buSzPts val="1100"/>
              <a:buChar char="-"/>
            </a:pPr>
            <a:r>
              <a:rPr lang="fr-FR" sz="1100">
                <a:latin typeface="Arial"/>
                <a:ea typeface="Arial"/>
                <a:cs typeface="Arial"/>
                <a:sym typeface="Arial"/>
              </a:rPr>
              <a:t>Biomass is the burning of wood, agricultural waste, and other organic material, to generate electricity and heat. Although the burning of biomass does release carbon dioxide to the atmosphere, the organic material during its growth phase absorbs a considerable amount of carbon dioxide, so it balances it with emissions.</a:t>
            </a:r>
            <a:endParaRPr sz="1100">
              <a:latin typeface="Arial"/>
              <a:ea typeface="Arial"/>
              <a:cs typeface="Arial"/>
              <a:sym typeface="Arial"/>
            </a:endParaRPr>
          </a:p>
          <a:p>
            <a:pPr marL="457200" lvl="0" indent="-298450" algn="just" rtl="0">
              <a:lnSpc>
                <a:spcPct val="115000"/>
              </a:lnSpc>
              <a:spcBef>
                <a:spcPts val="0"/>
              </a:spcBef>
              <a:spcAft>
                <a:spcPts val="0"/>
              </a:spcAft>
              <a:buClr>
                <a:schemeClr val="dk1"/>
              </a:buClr>
              <a:buSzPts val="1100"/>
              <a:buChar char="-"/>
            </a:pPr>
            <a:r>
              <a:rPr lang="fr-FR" sz="1100">
                <a:latin typeface="Arial"/>
                <a:ea typeface="Arial"/>
                <a:cs typeface="Arial"/>
                <a:sym typeface="Arial"/>
              </a:rPr>
              <a:t>Wind: located onshore or offshore</a:t>
            </a:r>
            <a:endParaRPr sz="1100">
              <a:latin typeface="Arial"/>
              <a:ea typeface="Arial"/>
              <a:cs typeface="Arial"/>
              <a:sym typeface="Arial"/>
            </a:endParaRPr>
          </a:p>
          <a:p>
            <a:pPr marL="457200" lvl="0" indent="-298450" algn="just" rtl="0">
              <a:lnSpc>
                <a:spcPct val="115000"/>
              </a:lnSpc>
              <a:spcBef>
                <a:spcPts val="0"/>
              </a:spcBef>
              <a:spcAft>
                <a:spcPts val="0"/>
              </a:spcAft>
              <a:buClr>
                <a:schemeClr val="dk1"/>
              </a:buClr>
              <a:buSzPts val="1100"/>
              <a:buChar char="-"/>
            </a:pPr>
            <a:r>
              <a:rPr lang="fr-FR" sz="1100">
                <a:latin typeface="Arial"/>
                <a:ea typeface="Arial"/>
                <a:cs typeface="Arial"/>
                <a:sym typeface="Arial"/>
              </a:rPr>
              <a:t>Oceans: waves and tides</a:t>
            </a:r>
            <a:endParaRPr sz="1100">
              <a:latin typeface="Arial"/>
              <a:ea typeface="Arial"/>
              <a:cs typeface="Arial"/>
              <a:sym typeface="Arial"/>
            </a:endParaRPr>
          </a:p>
          <a:p>
            <a:pPr marL="457200" lvl="0" indent="-298450" algn="just" rtl="0">
              <a:lnSpc>
                <a:spcPct val="115000"/>
              </a:lnSpc>
              <a:spcBef>
                <a:spcPts val="0"/>
              </a:spcBef>
              <a:spcAft>
                <a:spcPts val="0"/>
              </a:spcAft>
              <a:buClr>
                <a:schemeClr val="dk1"/>
              </a:buClr>
              <a:buSzPts val="1100"/>
              <a:buChar char="-"/>
            </a:pPr>
            <a:r>
              <a:rPr lang="fr-FR" sz="1100">
                <a:latin typeface="Arial"/>
                <a:ea typeface="Arial"/>
                <a:cs typeface="Arial"/>
                <a:sym typeface="Arial"/>
              </a:rPr>
              <a:t>Geothermal energy uses the heat of the earth to generate electricity</a:t>
            </a:r>
            <a:endParaRPr sz="1100">
              <a:latin typeface="Arial"/>
              <a:ea typeface="Arial"/>
              <a:cs typeface="Arial"/>
              <a:sym typeface="Arial"/>
            </a:endParaRPr>
          </a:p>
          <a:p>
            <a:pPr marL="457200" lvl="0" indent="-298450" algn="just" rtl="0">
              <a:lnSpc>
                <a:spcPct val="115000"/>
              </a:lnSpc>
              <a:spcBef>
                <a:spcPts val="1000"/>
              </a:spcBef>
              <a:spcAft>
                <a:spcPts val="0"/>
              </a:spcAft>
              <a:buSzPts val="1100"/>
              <a:buFont typeface="Arial"/>
              <a:buChar char="-"/>
            </a:pPr>
            <a:endParaRPr sz="1100">
              <a:latin typeface="Arial"/>
              <a:ea typeface="Arial"/>
              <a:cs typeface="Arial"/>
              <a:sym typeface="Arial"/>
            </a:endParaRPr>
          </a:p>
          <a:p>
            <a:pPr marL="457200" lvl="0" indent="-228600" algn="l" rtl="0">
              <a:spcBef>
                <a:spcPts val="1000"/>
              </a:spcBef>
              <a:spcAft>
                <a:spcPts val="0"/>
              </a:spcAft>
              <a:buClr>
                <a:schemeClr val="dk1"/>
              </a:buClr>
              <a:buSzPts val="1400"/>
              <a:buFont typeface="Arial"/>
              <a:buNone/>
            </a:pPr>
            <a:endParaRPr/>
          </a:p>
        </p:txBody>
      </p:sp>
      <p:sp>
        <p:nvSpPr>
          <p:cNvPr id="726" name="Google Shape;726;gf67c50b821_1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err="1">
                <a:effectLst/>
                <a:latin typeface="Montserrat" panose="00000500000000000000" pitchFamily="50" charset="0"/>
                <a:ea typeface="Arial" panose="020B0604020202020204" pitchFamily="34" charset="0"/>
                <a:cs typeface="Arial" panose="020B0604020202020204" pitchFamily="34" charset="0"/>
              </a:rPr>
              <a:t>Femeile</a:t>
            </a:r>
            <a:r>
              <a:rPr lang="en-US" sz="1200" dirty="0">
                <a:effectLst/>
                <a:latin typeface="Montserrat" panose="00000500000000000000" pitchFamily="50" charset="0"/>
                <a:ea typeface="Arial" panose="020B0604020202020204" pitchFamily="34" charset="0"/>
                <a:cs typeface="Arial" panose="020B0604020202020204" pitchFamily="34" charset="0"/>
              </a:rPr>
              <a:t> au </a:t>
            </a:r>
            <a:r>
              <a:rPr lang="en-US" sz="1200" dirty="0" err="1">
                <a:effectLst/>
                <a:latin typeface="Montserrat" panose="00000500000000000000" pitchFamily="50" charset="0"/>
                <a:ea typeface="Arial" panose="020B0604020202020204" pitchFamily="34" charset="0"/>
                <a:cs typeface="Arial" panose="020B0604020202020204" pitchFamily="34" charset="0"/>
              </a:rPr>
              <a:t>fost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mod </a:t>
            </a:r>
            <a:r>
              <a:rPr lang="en-US" sz="1200" dirty="0" err="1">
                <a:effectLst/>
                <a:latin typeface="Montserrat" panose="00000500000000000000" pitchFamily="50" charset="0"/>
                <a:ea typeface="Arial" panose="020B0604020202020204" pitchFamily="34" charset="0"/>
                <a:cs typeface="Arial" panose="020B0604020202020204" pitchFamily="34" charset="0"/>
              </a:rPr>
              <a:t>clar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prima </a:t>
            </a:r>
            <a:r>
              <a:rPr lang="en-US" sz="1200" dirty="0" err="1">
                <a:effectLst/>
                <a:latin typeface="Montserrat" panose="00000500000000000000" pitchFamily="50" charset="0"/>
                <a:ea typeface="Arial" panose="020B0604020202020204" pitchFamily="34" charset="0"/>
                <a:cs typeface="Arial" panose="020B0604020202020204" pitchFamily="34" charset="0"/>
              </a:rPr>
              <a:t>linie</a:t>
            </a:r>
            <a:r>
              <a:rPr lang="en-US" sz="1200" dirty="0">
                <a:effectLst/>
                <a:latin typeface="Montserrat" panose="00000500000000000000" pitchFamily="50" charset="0"/>
                <a:ea typeface="Arial" panose="020B0604020202020204" pitchFamily="34" charset="0"/>
                <a:cs typeface="Arial" panose="020B0604020202020204" pitchFamily="34" charset="0"/>
              </a:rPr>
              <a:t> a </a:t>
            </a:r>
            <a:r>
              <a:rPr lang="en-US" sz="1200" dirty="0" err="1">
                <a:effectLst/>
                <a:latin typeface="Montserrat" panose="00000500000000000000" pitchFamily="50" charset="0"/>
                <a:ea typeface="Arial" panose="020B0604020202020204" pitchFamily="34" charset="0"/>
                <a:cs typeface="Arial" panose="020B0604020202020204" pitchFamily="34" charset="0"/>
              </a:rPr>
              <a:t>mobilizării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ceea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privește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problemele</a:t>
            </a:r>
            <a:r>
              <a:rPr lang="en-US" sz="1200" dirty="0">
                <a:effectLst/>
                <a:latin typeface="Montserrat" panose="00000500000000000000" pitchFamily="50" charset="0"/>
                <a:ea typeface="Arial" panose="020B0604020202020204" pitchFamily="34" charset="0"/>
                <a:cs typeface="Arial" panose="020B0604020202020204" pitchFamily="34" charset="0"/>
              </a:rPr>
              <a:t> legate de </a:t>
            </a:r>
            <a:r>
              <a:rPr lang="en-US" sz="1200" dirty="0" err="1">
                <a:effectLst/>
                <a:latin typeface="Montserrat" panose="00000500000000000000" pitchFamily="50" charset="0"/>
                <a:ea typeface="Arial" panose="020B0604020202020204" pitchFamily="34" charset="0"/>
                <a:cs typeface="Arial" panose="020B0604020202020204" pitchFamily="34" charset="0"/>
              </a:rPr>
              <a:t>mediu</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climă</a:t>
            </a:r>
            <a:r>
              <a:rPr lang="en-US" sz="1200" dirty="0">
                <a:effectLst/>
                <a:latin typeface="Montserrat" panose="00000500000000000000" pitchFamily="50" charset="0"/>
                <a:ea typeface="Arial" panose="020B0604020202020204" pitchFamily="34" charset="0"/>
                <a:cs typeface="Arial" panose="020B0604020202020204" pitchFamily="34" charset="0"/>
              </a:rPr>
              <a:t>. Dar </a:t>
            </a:r>
            <a:r>
              <a:rPr lang="en-US" sz="1200" dirty="0" err="1">
                <a:effectLst/>
                <a:latin typeface="Montserrat" panose="00000500000000000000" pitchFamily="50" charset="0"/>
                <a:ea typeface="Arial" panose="020B0604020202020204" pitchFamily="34" charset="0"/>
                <a:cs typeface="Arial" panose="020B0604020202020204" pitchFamily="34" charset="0"/>
              </a:rPr>
              <a:t>realitatea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este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femeile</a:t>
            </a:r>
            <a:r>
              <a:rPr lang="en-US" sz="1200" dirty="0">
                <a:effectLst/>
                <a:latin typeface="Montserrat" panose="00000500000000000000" pitchFamily="50" charset="0"/>
                <a:ea typeface="Arial" panose="020B0604020202020204" pitchFamily="34" charset="0"/>
                <a:cs typeface="Arial" panose="020B0604020202020204" pitchFamily="34" charset="0"/>
              </a:rPr>
              <a:t> sunt considerate </a:t>
            </a:r>
            <a:r>
              <a:rPr lang="en-US" sz="1200" dirty="0" err="1">
                <a:effectLst/>
                <a:latin typeface="Montserrat" panose="00000500000000000000" pitchFamily="50" charset="0"/>
                <a:ea typeface="Arial" panose="020B0604020202020204" pitchFamily="34" charset="0"/>
                <a:cs typeface="Arial" panose="020B0604020202020204" pitchFamily="34" charset="0"/>
              </a:rPr>
              <a:t>astăzi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unul</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dintre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cele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mai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vulnerabile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grupuri</a:t>
            </a:r>
            <a:r>
              <a:rPr lang="en-US" sz="1200" dirty="0">
                <a:effectLst/>
                <a:latin typeface="Montserrat" panose="00000500000000000000" pitchFamily="50" charset="0"/>
                <a:ea typeface="Arial" panose="020B0604020202020204" pitchFamily="34" charset="0"/>
                <a:cs typeface="Arial" panose="020B0604020202020204" pitchFamily="34" charset="0"/>
              </a:rPr>
              <a:t> la </a:t>
            </a:r>
            <a:r>
              <a:rPr lang="en-US" sz="1200" dirty="0" err="1">
                <a:effectLst/>
                <a:latin typeface="Montserrat" panose="00000500000000000000" pitchFamily="50" charset="0"/>
                <a:ea typeface="Arial" panose="020B0604020202020204" pitchFamily="34" charset="0"/>
                <a:cs typeface="Arial" panose="020B0604020202020204" pitchFamily="34" charset="0"/>
              </a:rPr>
              <a:t>impactul</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schimbărilor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climatice.Potrivit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Convenției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Națiunilor</a:t>
            </a:r>
            <a:r>
              <a:rPr lang="en-US" sz="1200" dirty="0">
                <a:effectLst/>
                <a:latin typeface="Montserrat" panose="00000500000000000000" pitchFamily="50" charset="0"/>
                <a:ea typeface="Arial" panose="020B0604020202020204" pitchFamily="34" charset="0"/>
                <a:cs typeface="Arial" panose="020B0604020202020204" pitchFamily="34" charset="0"/>
              </a:rPr>
              <a:t> Unite </a:t>
            </a:r>
            <a:r>
              <a:rPr lang="en-US" sz="1200" dirty="0" err="1">
                <a:effectLst/>
                <a:latin typeface="Montserrat" panose="00000500000000000000" pitchFamily="50" charset="0"/>
                <a:ea typeface="Arial" panose="020B0604020202020204" pitchFamily="34" charset="0"/>
                <a:cs typeface="Arial" panose="020B0604020202020204" pitchFamily="34" charset="0"/>
              </a:rPr>
              <a:t>asupra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schimbărilor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climatice</a:t>
            </a:r>
            <a:r>
              <a:rPr lang="en-US" sz="1200" dirty="0">
                <a:effectLst/>
                <a:latin typeface="Montserrat" panose="00000500000000000000" pitchFamily="50" charset="0"/>
                <a:ea typeface="Arial" panose="020B0604020202020204" pitchFamily="34" charset="0"/>
                <a:cs typeface="Arial" panose="020B0604020202020204" pitchFamily="34" charset="0"/>
              </a:rPr>
              <a:t> (UNFCC), </a:t>
            </a:r>
            <a:r>
              <a:rPr lang="en-US" sz="1200" dirty="0" err="1">
                <a:effectLst/>
                <a:latin typeface="Montserrat" panose="00000500000000000000" pitchFamily="50" charset="0"/>
                <a:ea typeface="Arial" panose="020B0604020202020204" pitchFamily="34" charset="0"/>
                <a:cs typeface="Arial" panose="020B0604020202020204" pitchFamily="34" charset="0"/>
              </a:rPr>
              <a:t>impactul</a:t>
            </a:r>
            <a:r>
              <a:rPr lang="en-US" sz="1200" dirty="0">
                <a:effectLst/>
                <a:latin typeface="Montserrat" panose="00000500000000000000" pitchFamily="50" charset="0"/>
                <a:ea typeface="Arial" panose="020B0604020202020204" pitchFamily="34" charset="0"/>
                <a:cs typeface="Arial" panose="020B0604020202020204" pitchFamily="34" charset="0"/>
              </a:rPr>
              <a:t> climatic,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special </a:t>
            </a:r>
            <a:r>
              <a:rPr lang="en-US" sz="1200" dirty="0" err="1">
                <a:effectLst/>
                <a:latin typeface="Montserrat" panose="00000500000000000000" pitchFamily="50" charset="0"/>
                <a:ea typeface="Arial" panose="020B0604020202020204" pitchFamily="34" charset="0"/>
                <a:cs typeface="Arial" panose="020B0604020202020204" pitchFamily="34" charset="0"/>
              </a:rPr>
              <a:t>fenomenele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meteorologice</a:t>
            </a:r>
            <a:r>
              <a:rPr lang="en-US" sz="1200" dirty="0">
                <a:effectLst/>
                <a:latin typeface="Montserrat" panose="00000500000000000000" pitchFamily="50" charset="0"/>
                <a:ea typeface="Arial" panose="020B0604020202020204" pitchFamily="34" charset="0"/>
                <a:cs typeface="Arial" panose="020B0604020202020204" pitchFamily="34" charset="0"/>
              </a:rPr>
              <a:t> extreme, </a:t>
            </a:r>
            <a:r>
              <a:rPr lang="en-US" sz="1200" dirty="0" err="1">
                <a:effectLst/>
                <a:latin typeface="Montserrat" panose="00000500000000000000" pitchFamily="50" charset="0"/>
                <a:ea typeface="Arial" panose="020B0604020202020204" pitchFamily="34" charset="0"/>
                <a:cs typeface="Arial" panose="020B0604020202020204" pitchFamily="34" charset="0"/>
              </a:rPr>
              <a:t>afectează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rolurile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femeilor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bărbaților</a:t>
            </a:r>
            <a:r>
              <a:rPr lang="en-US" sz="1200" dirty="0">
                <a:effectLst/>
                <a:latin typeface="Montserrat" panose="00000500000000000000" pitchFamily="50" charset="0"/>
                <a:ea typeface="Arial" panose="020B0604020202020204" pitchFamily="34" charset="0"/>
                <a:cs typeface="Arial" panose="020B0604020202020204" pitchFamily="34" charset="0"/>
              </a:rPr>
              <a:t> din </a:t>
            </a:r>
            <a:r>
              <a:rPr lang="en-US" sz="1200" dirty="0" err="1">
                <a:effectLst/>
                <a:latin typeface="Montserrat" panose="00000500000000000000" pitchFamily="50" charset="0"/>
                <a:ea typeface="Arial" panose="020B0604020202020204" pitchFamily="34" charset="0"/>
                <a:cs typeface="Arial" panose="020B0604020202020204" pitchFamily="34" charset="0"/>
              </a:rPr>
              <a:t>întreaga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lume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special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zonele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rurale</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asemenea</a:t>
            </a:r>
            <a:r>
              <a:rPr lang="en-US" sz="1200" dirty="0">
                <a:effectLst/>
                <a:latin typeface="Montserrat" panose="00000500000000000000" pitchFamily="50" charset="0"/>
                <a:ea typeface="Arial" panose="020B0604020202020204" pitchFamily="34" charset="0"/>
                <a:cs typeface="Arial" panose="020B0604020202020204" pitchFamily="34" charset="0"/>
              </a:rPr>
              <a:t>, a </a:t>
            </a:r>
            <a:r>
              <a:rPr lang="en-US" sz="1200" dirty="0" err="1">
                <a:effectLst/>
                <a:latin typeface="Montserrat" panose="00000500000000000000" pitchFamily="50" charset="0"/>
                <a:ea typeface="Arial" panose="020B0604020202020204" pitchFamily="34" charset="0"/>
                <a:cs typeface="Arial" panose="020B0604020202020204" pitchFamily="34" charset="0"/>
              </a:rPr>
              <a:t>recunoscut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femeile</a:t>
            </a:r>
            <a:r>
              <a:rPr lang="en-US" sz="1200" dirty="0">
                <a:effectLst/>
                <a:latin typeface="Montserrat" panose="00000500000000000000" pitchFamily="50" charset="0"/>
                <a:ea typeface="Arial" panose="020B0604020202020204" pitchFamily="34" charset="0"/>
                <a:cs typeface="Arial" panose="020B0604020202020204" pitchFamily="34" charset="0"/>
              </a:rPr>
              <a:t> sunt </a:t>
            </a:r>
            <a:r>
              <a:rPr lang="en-US" sz="1200" dirty="0" err="1">
                <a:effectLst/>
                <a:latin typeface="Montserrat" panose="00000500000000000000" pitchFamily="50" charset="0"/>
                <a:ea typeface="Arial" panose="020B0604020202020204" pitchFamily="34" charset="0"/>
                <a:cs typeface="Arial" panose="020B0604020202020204" pitchFamily="34" charset="0"/>
              </a:rPr>
              <a:t>agenți</a:t>
            </a:r>
            <a:r>
              <a:rPr lang="en-US" sz="1200" dirty="0">
                <a:effectLst/>
                <a:latin typeface="Montserrat" panose="00000500000000000000" pitchFamily="50" charset="0"/>
                <a:ea typeface="Arial" panose="020B0604020202020204" pitchFamily="34" charset="0"/>
                <a:cs typeface="Arial" panose="020B0604020202020204" pitchFamily="34" charset="0"/>
              </a:rPr>
              <a:t> ai </a:t>
            </a:r>
            <a:r>
              <a:rPr lang="en-US" sz="1200" dirty="0" err="1">
                <a:effectLst/>
                <a:latin typeface="Montserrat" panose="00000500000000000000" pitchFamily="50" charset="0"/>
                <a:ea typeface="Arial" panose="020B0604020202020204" pitchFamily="34" charset="0"/>
                <a:cs typeface="Arial" panose="020B0604020202020204" pitchFamily="34" charset="0"/>
              </a:rPr>
              <a:t>schimbării</a:t>
            </a:r>
            <a:r>
              <a:rPr lang="en-US" sz="1200" dirty="0">
                <a:effectLst/>
                <a:latin typeface="Montserrat" panose="00000500000000000000" pitchFamily="50" charset="0"/>
                <a:ea typeface="Arial" panose="020B0604020202020204" pitchFamily="34" charset="0"/>
                <a:cs typeface="Arial" panose="020B0604020202020204" pitchFamily="34" charset="0"/>
              </a:rPr>
              <a:t>. S-a </a:t>
            </a:r>
            <a:r>
              <a:rPr lang="en-US" sz="1200" dirty="0" err="1">
                <a:effectLst/>
                <a:latin typeface="Montserrat" panose="00000500000000000000" pitchFamily="50" charset="0"/>
                <a:ea typeface="Arial" panose="020B0604020202020204" pitchFamily="34" charset="0"/>
                <a:cs typeface="Arial" panose="020B0604020202020204" pitchFamily="34" charset="0"/>
              </a:rPr>
              <a:t>demonstrat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guvernanța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favorabilă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incluziunii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promovată</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organismele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internaționale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guvernele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naționale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poate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avea</a:t>
            </a:r>
            <a:r>
              <a:rPr lang="en-US" sz="1200" dirty="0">
                <a:effectLst/>
                <a:latin typeface="Montserrat" panose="00000500000000000000" pitchFamily="50" charset="0"/>
                <a:ea typeface="Arial" panose="020B0604020202020204" pitchFamily="34" charset="0"/>
                <a:cs typeface="Arial" panose="020B0604020202020204" pitchFamily="34" charset="0"/>
              </a:rPr>
              <a:t> ca </a:t>
            </a:r>
            <a:r>
              <a:rPr lang="en-US" sz="1200" dirty="0" err="1">
                <a:effectLst/>
                <a:latin typeface="Montserrat" panose="00000500000000000000" pitchFamily="50" charset="0"/>
                <a:ea typeface="Arial" panose="020B0604020202020204" pitchFamily="34" charset="0"/>
                <a:cs typeface="Arial" panose="020B0604020202020204" pitchFamily="34" charset="0"/>
              </a:rPr>
              <a:t>rezultat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politici</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lungă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durată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eficiente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rezistente</a:t>
            </a:r>
            <a:r>
              <a:rPr lang="en-US" sz="1200" dirty="0">
                <a:effectLst/>
                <a:latin typeface="Montserrat" panose="00000500000000000000" pitchFamily="50" charset="0"/>
                <a:ea typeface="Arial" panose="020B0604020202020204" pitchFamily="34" charset="0"/>
                <a:cs typeface="Arial" panose="020B0604020202020204" pitchFamily="34" charset="0"/>
              </a:rPr>
              <a:t> la </a:t>
            </a:r>
            <a:r>
              <a:rPr lang="en-US" sz="1200" dirty="0" err="1">
                <a:effectLst/>
                <a:latin typeface="Montserrat" panose="00000500000000000000" pitchFamily="50" charset="0"/>
                <a:ea typeface="Arial" panose="020B0604020202020204" pitchFamily="34" charset="0"/>
                <a:cs typeface="Arial" panose="020B0604020202020204" pitchFamily="34" charset="0"/>
              </a:rPr>
              <a:t>schimbările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climatice</a:t>
            </a:r>
            <a:r>
              <a:rPr lang="en-US" sz="1200" dirty="0">
                <a:effectLst/>
                <a:latin typeface="Montserrat" panose="00000500000000000000" pitchFamily="50" charset="0"/>
                <a:ea typeface="Arial" panose="020B0604020202020204" pitchFamily="34" charset="0"/>
                <a:cs typeface="Arial" panose="020B0604020202020204" pitchFamily="34" charset="0"/>
              </a:rPr>
              <a:t>, care </a:t>
            </a:r>
            <a:r>
              <a:rPr lang="en-US" sz="1200" dirty="0" err="1">
                <a:effectLst/>
                <a:latin typeface="Montserrat" panose="00000500000000000000" pitchFamily="50" charset="0"/>
                <a:ea typeface="Arial" panose="020B0604020202020204" pitchFamily="34" charset="0"/>
                <a:cs typeface="Arial" panose="020B0604020202020204" pitchFamily="34" charset="0"/>
              </a:rPr>
              <a:t>duc</a:t>
            </a:r>
            <a:r>
              <a:rPr lang="en-US" sz="1200" dirty="0">
                <a:effectLst/>
                <a:latin typeface="Montserrat" panose="00000500000000000000" pitchFamily="50" charset="0"/>
                <a:ea typeface="Arial" panose="020B0604020202020204" pitchFamily="34" charset="0"/>
                <a:cs typeface="Arial" panose="020B0604020202020204" pitchFamily="34" charset="0"/>
              </a:rPr>
              <a:t> la o </a:t>
            </a:r>
            <a:r>
              <a:rPr lang="en-US" sz="1200" dirty="0" err="1">
                <a:effectLst/>
                <a:latin typeface="Montserrat" panose="00000500000000000000" pitchFamily="50" charset="0"/>
                <a:ea typeface="Arial" panose="020B0604020202020204" pitchFamily="34" charset="0"/>
                <a:cs typeface="Arial" panose="020B0604020202020204" pitchFamily="34" charset="0"/>
              </a:rPr>
              <a:t>mai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bună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echitate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socială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general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la </a:t>
            </a:r>
            <a:r>
              <a:rPr lang="en-US" sz="1200" dirty="0" err="1">
                <a:effectLst/>
                <a:latin typeface="Montserrat" panose="00000500000000000000" pitchFamily="50" charset="0"/>
                <a:ea typeface="Arial" panose="020B0604020202020204" pitchFamily="34" charset="0"/>
                <a:cs typeface="Arial" panose="020B0604020202020204" pitchFamily="34" charset="0"/>
              </a:rPr>
              <a:t>egalitatea</a:t>
            </a:r>
            <a:r>
              <a:rPr lang="en-US" sz="1200" dirty="0">
                <a:effectLst/>
                <a:latin typeface="Montserrat" panose="00000500000000000000" pitchFamily="50" charset="0"/>
                <a:ea typeface="Arial" panose="020B0604020202020204" pitchFamily="34" charset="0"/>
                <a:cs typeface="Arial" panose="020B0604020202020204" pitchFamily="34" charset="0"/>
              </a:rPr>
              <a:t> de gen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special, </a:t>
            </a:r>
            <a:r>
              <a:rPr lang="en-US" sz="1200" dirty="0" err="1">
                <a:effectLst/>
                <a:latin typeface="Montserrat" panose="00000500000000000000" pitchFamily="50" charset="0"/>
                <a:ea typeface="Arial" panose="020B0604020202020204" pitchFamily="34" charset="0"/>
                <a:cs typeface="Arial" panose="020B0604020202020204" pitchFamily="34" charset="0"/>
              </a:rPr>
              <a:t>prin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integrarea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mai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multor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femei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grupuri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marginalizate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procesul</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luare</a:t>
            </a:r>
            <a:r>
              <a:rPr lang="en-US" sz="1200" dirty="0">
                <a:effectLst/>
                <a:latin typeface="Montserrat" panose="00000500000000000000" pitchFamily="50" charset="0"/>
                <a:ea typeface="Arial" panose="020B0604020202020204" pitchFamily="34" charset="0"/>
                <a:cs typeface="Arial" panose="020B0604020202020204" pitchFamily="34" charset="0"/>
              </a:rPr>
              <a:t> a </a:t>
            </a:r>
            <a:r>
              <a:rPr lang="en-US" sz="1200" dirty="0" err="1">
                <a:effectLst/>
                <a:latin typeface="Montserrat" panose="00000500000000000000" pitchFamily="50" charset="0"/>
                <a:ea typeface="Arial" panose="020B0604020202020204" pitchFamily="34" charset="0"/>
                <a:cs typeface="Arial" panose="020B0604020202020204" pitchFamily="34" charset="0"/>
              </a:rPr>
              <a:t>deciziilor.De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asemenea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este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necesar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să</a:t>
            </a:r>
            <a:r>
              <a:rPr lang="en-US" sz="1200" dirty="0">
                <a:effectLst/>
                <a:latin typeface="Montserrat" panose="00000500000000000000" pitchFamily="50" charset="0"/>
                <a:ea typeface="Arial" panose="020B0604020202020204" pitchFamily="34" charset="0"/>
                <a:cs typeface="Arial" panose="020B0604020202020204" pitchFamily="34" charset="0"/>
              </a:rPr>
              <a:t> se </a:t>
            </a:r>
            <a:r>
              <a:rPr lang="en-US" sz="1200" dirty="0" err="1">
                <a:effectLst/>
                <a:latin typeface="Montserrat" panose="00000500000000000000" pitchFamily="50" charset="0"/>
                <a:ea typeface="Arial" panose="020B0604020202020204" pitchFamily="34" charset="0"/>
                <a:cs typeface="Arial" panose="020B0604020202020204" pitchFamily="34" charset="0"/>
              </a:rPr>
              <a:t>recunoască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diferențele</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experiență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dintre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Nordul</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Sudul</a:t>
            </a:r>
            <a:r>
              <a:rPr lang="en-US" sz="1200" dirty="0">
                <a:effectLst/>
                <a:latin typeface="Montserrat" panose="00000500000000000000" pitchFamily="50" charset="0"/>
                <a:ea typeface="Arial" panose="020B0604020202020204" pitchFamily="34" charset="0"/>
                <a:cs typeface="Arial" panose="020B0604020202020204" pitchFamily="34" charset="0"/>
              </a:rPr>
              <a:t> global. </a:t>
            </a:r>
            <a:r>
              <a:rPr lang="en-US" sz="1200" dirty="0" err="1">
                <a:effectLst/>
                <a:latin typeface="Montserrat" panose="00000500000000000000" pitchFamily="50" charset="0"/>
                <a:ea typeface="Arial" panose="020B0604020202020204" pitchFamily="34" charset="0"/>
                <a:cs typeface="Arial" panose="020B0604020202020204" pitchFamily="34" charset="0"/>
              </a:rPr>
              <a:t>Există</a:t>
            </a:r>
            <a:r>
              <a:rPr lang="en-US" sz="1200" dirty="0">
                <a:effectLst/>
                <a:latin typeface="Montserrat" panose="00000500000000000000" pitchFamily="50" charset="0"/>
                <a:ea typeface="Arial" panose="020B0604020202020204" pitchFamily="34" charset="0"/>
                <a:cs typeface="Arial" panose="020B0604020202020204" pitchFamily="34" charset="0"/>
              </a:rPr>
              <a:t> o </a:t>
            </a:r>
            <a:r>
              <a:rPr lang="en-US" sz="1200" dirty="0" err="1">
                <a:effectLst/>
                <a:latin typeface="Montserrat" panose="00000500000000000000" pitchFamily="50" charset="0"/>
                <a:ea typeface="Arial" panose="020B0604020202020204" pitchFamily="34" charset="0"/>
                <a:cs typeface="Arial" panose="020B0604020202020204" pitchFamily="34" charset="0"/>
              </a:rPr>
              <a:t>diferență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destul</a:t>
            </a:r>
            <a:r>
              <a:rPr lang="en-US" sz="1200" dirty="0">
                <a:effectLst/>
                <a:latin typeface="Montserrat" panose="00000500000000000000" pitchFamily="50" charset="0"/>
                <a:ea typeface="Arial" panose="020B0604020202020204" pitchFamily="34" charset="0"/>
                <a:cs typeface="Arial" panose="020B0604020202020204" pitchFamily="34" charset="0"/>
              </a:rPr>
              <a:t> de mare de </a:t>
            </a:r>
            <a:r>
              <a:rPr lang="en-US" sz="1200" dirty="0" err="1">
                <a:effectLst/>
                <a:latin typeface="Montserrat" panose="00000500000000000000" pitchFamily="50" charset="0"/>
                <a:ea typeface="Arial" panose="020B0604020202020204" pitchFamily="34" charset="0"/>
                <a:cs typeface="Arial" panose="020B0604020202020204" pitchFamily="34" charset="0"/>
              </a:rPr>
              <a:t>experiență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rândul</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femeilor</a:t>
            </a:r>
            <a:r>
              <a:rPr lang="en-US" sz="1200" dirty="0">
                <a:effectLst/>
                <a:latin typeface="Montserrat" panose="00000500000000000000" pitchFamily="50" charset="0"/>
                <a:ea typeface="Arial" panose="020B0604020202020204" pitchFamily="34" charset="0"/>
                <a:cs typeface="Arial" panose="020B0604020202020204" pitchFamily="34" charset="0"/>
              </a:rPr>
              <a:t> din </a:t>
            </a:r>
            <a:r>
              <a:rPr lang="en-US" sz="1200" dirty="0" err="1">
                <a:effectLst/>
                <a:latin typeface="Montserrat" panose="00000500000000000000" pitchFamily="50" charset="0"/>
                <a:ea typeface="Arial" panose="020B0604020202020204" pitchFamily="34" charset="0"/>
                <a:cs typeface="Arial" panose="020B0604020202020204" pitchFamily="34" charset="0"/>
              </a:rPr>
              <a:t>aceste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realități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timp</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femeile</a:t>
            </a:r>
            <a:r>
              <a:rPr lang="en-US" sz="1200" dirty="0">
                <a:effectLst/>
                <a:latin typeface="Montserrat" panose="00000500000000000000" pitchFamily="50" charset="0"/>
                <a:ea typeface="Arial" panose="020B0604020202020204" pitchFamily="34" charset="0"/>
                <a:cs typeface="Arial" panose="020B0604020202020204" pitchFamily="34" charset="0"/>
              </a:rPr>
              <a:t> din </a:t>
            </a:r>
            <a:r>
              <a:rPr lang="en-US" sz="1200" dirty="0" err="1">
                <a:effectLst/>
                <a:latin typeface="Montserrat" panose="00000500000000000000" pitchFamily="50" charset="0"/>
                <a:ea typeface="Arial" panose="020B0604020202020204" pitchFamily="34" charset="0"/>
                <a:cs typeface="Arial" panose="020B0604020202020204" pitchFamily="34" charset="0"/>
              </a:rPr>
              <a:t>sud</a:t>
            </a:r>
            <a:r>
              <a:rPr lang="en-US" sz="1200" dirty="0">
                <a:effectLst/>
                <a:latin typeface="Montserrat" panose="00000500000000000000" pitchFamily="50" charset="0"/>
                <a:ea typeface="Arial" panose="020B0604020202020204" pitchFamily="34" charset="0"/>
                <a:cs typeface="Arial" panose="020B0604020202020204" pitchFamily="34" charset="0"/>
              </a:rPr>
              <a:t> au un </a:t>
            </a:r>
            <a:r>
              <a:rPr lang="en-US" sz="1200" dirty="0" err="1">
                <a:effectLst/>
                <a:latin typeface="Montserrat" panose="00000500000000000000" pitchFamily="50" charset="0"/>
                <a:ea typeface="Arial" panose="020B0604020202020204" pitchFamily="34" charset="0"/>
                <a:cs typeface="Arial" panose="020B0604020202020204" pitchFamily="34" charset="0"/>
              </a:rPr>
              <a:t>rol</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mai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preponderent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gestionarea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resurselor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conducerea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comunității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prin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urmare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vor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suferi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mai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mult</a:t>
            </a:r>
            <a:r>
              <a:rPr lang="en-US" sz="1200" dirty="0">
                <a:effectLst/>
                <a:latin typeface="Montserrat" panose="00000500000000000000" pitchFamily="50" charset="0"/>
                <a:ea typeface="Arial" panose="020B0604020202020204" pitchFamily="34" charset="0"/>
                <a:cs typeface="Arial" panose="020B0604020202020204" pitchFamily="34" charset="0"/>
              </a:rPr>
              <a:t> de pe </a:t>
            </a:r>
            <a:r>
              <a:rPr lang="en-US" sz="1200" dirty="0" err="1">
                <a:effectLst/>
                <a:latin typeface="Montserrat" panose="00000500000000000000" pitchFamily="50" charset="0"/>
                <a:ea typeface="Arial" panose="020B0604020202020204" pitchFamily="34" charset="0"/>
                <a:cs typeface="Arial" panose="020B0604020202020204" pitchFamily="34" charset="0"/>
              </a:rPr>
              <a:t>urma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impactului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evenimentelor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meteorologice</a:t>
            </a:r>
            <a:r>
              <a:rPr lang="en-US" sz="1200" dirty="0">
                <a:effectLst/>
                <a:latin typeface="Montserrat" panose="00000500000000000000" pitchFamily="50" charset="0"/>
                <a:ea typeface="Arial" panose="020B0604020202020204" pitchFamily="34" charset="0"/>
                <a:cs typeface="Arial" panose="020B0604020202020204" pitchFamily="34" charset="0"/>
              </a:rPr>
              <a:t> extreme </a:t>
            </a:r>
            <a:r>
              <a:rPr lang="en-US" sz="1200" dirty="0" err="1">
                <a:effectLst/>
                <a:latin typeface="Montserrat" panose="00000500000000000000" pitchFamily="50" charset="0"/>
                <a:ea typeface="Arial" panose="020B0604020202020204" pitchFamily="34" charset="0"/>
                <a:cs typeface="Arial" panose="020B0604020202020204" pitchFamily="34" charset="0"/>
              </a:rPr>
              <a:t>agravate</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schimbările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climatice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nordul</a:t>
            </a:r>
            <a:r>
              <a:rPr lang="en-US" sz="1200" dirty="0">
                <a:effectLst/>
                <a:latin typeface="Montserrat" panose="00000500000000000000" pitchFamily="50" charset="0"/>
                <a:ea typeface="Arial" panose="020B0604020202020204" pitchFamily="34" charset="0"/>
                <a:cs typeface="Arial" panose="020B0604020202020204" pitchFamily="34" charset="0"/>
              </a:rPr>
              <a:t> global </a:t>
            </a:r>
            <a:r>
              <a:rPr lang="en-US" sz="1200" dirty="0" err="1">
                <a:effectLst/>
                <a:latin typeface="Montserrat" panose="00000500000000000000" pitchFamily="50" charset="0"/>
                <a:ea typeface="Arial" panose="020B0604020202020204" pitchFamily="34" charset="0"/>
                <a:cs typeface="Arial" panose="020B0604020202020204" pitchFamily="34" charset="0"/>
              </a:rPr>
              <a:t>există</a:t>
            </a:r>
            <a:r>
              <a:rPr lang="en-US" sz="1200" dirty="0">
                <a:effectLst/>
                <a:latin typeface="Montserrat" panose="00000500000000000000" pitchFamily="50" charset="0"/>
                <a:ea typeface="Arial" panose="020B0604020202020204" pitchFamily="34" charset="0"/>
                <a:cs typeface="Arial" panose="020B0604020202020204" pitchFamily="34" charset="0"/>
              </a:rPr>
              <a:t> o </a:t>
            </a:r>
            <a:r>
              <a:rPr lang="en-US" sz="1200" dirty="0" err="1">
                <a:effectLst/>
                <a:latin typeface="Montserrat" panose="00000500000000000000" pitchFamily="50" charset="0"/>
                <a:ea typeface="Arial" panose="020B0604020202020204" pitchFamily="34" charset="0"/>
                <a:cs typeface="Arial" panose="020B0604020202020204" pitchFamily="34" charset="0"/>
              </a:rPr>
              <a:t>lipsă</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reprezentare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organismele</a:t>
            </a:r>
            <a:r>
              <a:rPr lang="en-US" sz="1200" dirty="0">
                <a:effectLst/>
                <a:latin typeface="Montserrat" panose="00000500000000000000" pitchFamily="50" charset="0"/>
                <a:ea typeface="Arial" panose="020B0604020202020204" pitchFamily="34" charset="0"/>
                <a:cs typeface="Arial" panose="020B0604020202020204" pitchFamily="34" charset="0"/>
              </a:rPr>
              <a:t> care </a:t>
            </a:r>
            <a:r>
              <a:rPr lang="en-US" sz="1200" dirty="0" err="1">
                <a:effectLst/>
                <a:latin typeface="Montserrat" panose="00000500000000000000" pitchFamily="50" charset="0"/>
                <a:ea typeface="Arial" panose="020B0604020202020204" pitchFamily="34" charset="0"/>
                <a:cs typeface="Arial" panose="020B0604020202020204" pitchFamily="34" charset="0"/>
              </a:rPr>
              <a:t>guvernează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decid</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asupra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problemelor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climatice</a:t>
            </a:r>
            <a:r>
              <a:rPr lang="en-US" sz="1200" dirty="0">
                <a:effectLst/>
                <a:latin typeface="Montserrat" panose="00000500000000000000" pitchFamily="50" charset="0"/>
                <a:ea typeface="Arial" panose="020B0604020202020204" pitchFamily="34" charset="0"/>
                <a:cs typeface="Arial" panose="020B0604020202020204" pitchFamily="34" charset="0"/>
              </a:rPr>
              <a:t>, precum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rolurile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științifice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Acest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lucru</a:t>
            </a:r>
            <a:r>
              <a:rPr lang="en-US" sz="1200" dirty="0">
                <a:effectLst/>
                <a:latin typeface="Montserrat" panose="00000500000000000000" pitchFamily="50" charset="0"/>
                <a:ea typeface="Arial" panose="020B0604020202020204" pitchFamily="34" charset="0"/>
                <a:cs typeface="Arial" panose="020B0604020202020204" pitchFamily="34" charset="0"/>
              </a:rPr>
              <a:t> nu </a:t>
            </a:r>
            <a:r>
              <a:rPr lang="en-US" sz="1200" dirty="0" err="1">
                <a:effectLst/>
                <a:latin typeface="Montserrat" panose="00000500000000000000" pitchFamily="50" charset="0"/>
                <a:ea typeface="Arial" panose="020B0604020202020204" pitchFamily="34" charset="0"/>
                <a:cs typeface="Arial" panose="020B0604020202020204" pitchFamily="34" charset="0"/>
              </a:rPr>
              <a:t>înseamnă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nicidecum</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femeile</a:t>
            </a:r>
            <a:r>
              <a:rPr lang="en-US" sz="1200" dirty="0">
                <a:effectLst/>
                <a:latin typeface="Montserrat" panose="00000500000000000000" pitchFamily="50" charset="0"/>
                <a:ea typeface="Arial" panose="020B0604020202020204" pitchFamily="34" charset="0"/>
                <a:cs typeface="Arial" panose="020B0604020202020204" pitchFamily="34" charset="0"/>
              </a:rPr>
              <a:t> din </a:t>
            </a:r>
            <a:r>
              <a:rPr lang="en-US" sz="1200" dirty="0" err="1">
                <a:effectLst/>
                <a:latin typeface="Montserrat" panose="00000500000000000000" pitchFamily="50" charset="0"/>
                <a:ea typeface="Arial" panose="020B0604020202020204" pitchFamily="34" charset="0"/>
                <a:cs typeface="Arial" panose="020B0604020202020204" pitchFamily="34" charset="0"/>
              </a:rPr>
              <a:t>sudul</a:t>
            </a:r>
            <a:r>
              <a:rPr lang="en-US" sz="1200" dirty="0">
                <a:effectLst/>
                <a:latin typeface="Montserrat" panose="00000500000000000000" pitchFamily="50" charset="0"/>
                <a:ea typeface="Arial" panose="020B0604020202020204" pitchFamily="34" charset="0"/>
                <a:cs typeface="Arial" panose="020B0604020202020204" pitchFamily="34" charset="0"/>
              </a:rPr>
              <a:t> global nu </a:t>
            </a:r>
            <a:r>
              <a:rPr lang="en-US" sz="1200" dirty="0" err="1">
                <a:effectLst/>
                <a:latin typeface="Montserrat" panose="00000500000000000000" pitchFamily="50" charset="0"/>
                <a:ea typeface="Arial" panose="020B0604020202020204" pitchFamily="34" charset="0"/>
                <a:cs typeface="Arial" panose="020B0604020202020204" pitchFamily="34" charset="0"/>
              </a:rPr>
              <a:t>suferă</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acest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lucru</a:t>
            </a:r>
            <a:r>
              <a:rPr lang="en-US" sz="1200" dirty="0">
                <a:effectLst/>
                <a:latin typeface="Montserrat" panose="00000500000000000000" pitchFamily="50" charset="0"/>
                <a:ea typeface="Arial" panose="020B0604020202020204" pitchFamily="34" charset="0"/>
                <a:cs typeface="Arial" panose="020B0604020202020204" pitchFamily="34" charset="0"/>
              </a:rPr>
              <a:t>, ci </a:t>
            </a:r>
            <a:r>
              <a:rPr lang="en-US" sz="1200" dirty="0" err="1">
                <a:effectLst/>
                <a:latin typeface="Montserrat" panose="00000500000000000000" pitchFamily="50" charset="0"/>
                <a:ea typeface="Arial" panose="020B0604020202020204" pitchFamily="34" charset="0"/>
                <a:cs typeface="Arial" panose="020B0604020202020204" pitchFamily="34" charset="0"/>
              </a:rPr>
              <a:t>există</a:t>
            </a:r>
            <a:r>
              <a:rPr lang="en-US" sz="1200" dirty="0">
                <a:effectLst/>
                <a:latin typeface="Montserrat" panose="00000500000000000000" pitchFamily="50" charset="0"/>
                <a:ea typeface="Arial" panose="020B0604020202020204" pitchFamily="34" charset="0"/>
                <a:cs typeface="Arial" panose="020B0604020202020204" pitchFamily="34" charset="0"/>
              </a:rPr>
              <a:t> o </a:t>
            </a:r>
            <a:r>
              <a:rPr lang="en-US" sz="1200" dirty="0" err="1">
                <a:effectLst/>
                <a:latin typeface="Montserrat" panose="00000500000000000000" pitchFamily="50" charset="0"/>
                <a:ea typeface="Arial" panose="020B0604020202020204" pitchFamily="34" charset="0"/>
                <a:cs typeface="Arial" panose="020B0604020202020204" pitchFamily="34" charset="0"/>
              </a:rPr>
              <a:t>lipsă</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reprezentare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prevalentă</a:t>
            </a:r>
            <a:r>
              <a:rPr lang="en-US" sz="1200" dirty="0">
                <a:effectLst/>
                <a:latin typeface="Montserrat" panose="00000500000000000000" pitchFamily="50" charset="0"/>
                <a:ea typeface="Arial" panose="020B0604020202020204" pitchFamily="34" charset="0"/>
                <a:cs typeface="Arial" panose="020B0604020202020204" pitchFamily="34" charset="0"/>
              </a:rPr>
              <a:t> din </a:t>
            </a:r>
            <a:r>
              <a:rPr lang="en-US" sz="1200" dirty="0" err="1">
                <a:effectLst/>
                <a:latin typeface="Montserrat" panose="00000500000000000000" pitchFamily="50" charset="0"/>
                <a:ea typeface="Arial" panose="020B0604020202020204" pitchFamily="34" charset="0"/>
                <a:cs typeface="Arial" panose="020B0604020202020204" pitchFamily="34" charset="0"/>
              </a:rPr>
              <a:t>partea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realităților</a:t>
            </a:r>
            <a:r>
              <a:rPr lang="en-US" sz="1200" dirty="0">
                <a:effectLst/>
                <a:latin typeface="Montserrat" panose="00000500000000000000" pitchFamily="50" charset="0"/>
                <a:ea typeface="Arial" panose="020B0604020202020204" pitchFamily="34" charset="0"/>
                <a:cs typeface="Arial" panose="020B0604020202020204" pitchFamily="34" charset="0"/>
              </a:rPr>
              <a:t> din </a:t>
            </a:r>
            <a:r>
              <a:rPr lang="en-US" sz="1200" dirty="0" err="1">
                <a:effectLst/>
                <a:latin typeface="Montserrat" panose="00000500000000000000" pitchFamily="50" charset="0"/>
                <a:ea typeface="Arial" panose="020B0604020202020204" pitchFamily="34" charset="0"/>
                <a:cs typeface="Arial" panose="020B0604020202020204" pitchFamily="34" charset="0"/>
              </a:rPr>
              <a:t>sudul</a:t>
            </a:r>
            <a:r>
              <a:rPr lang="en-US" sz="1200" dirty="0">
                <a:effectLst/>
                <a:latin typeface="Montserrat" panose="00000500000000000000" pitchFamily="50" charset="0"/>
                <a:ea typeface="Arial" panose="020B0604020202020204" pitchFamily="34" charset="0"/>
                <a:cs typeface="Arial" panose="020B0604020202020204" pitchFamily="34" charset="0"/>
              </a:rPr>
              <a:t> global. Cu </a:t>
            </a:r>
            <a:r>
              <a:rPr lang="en-US" sz="1200" dirty="0" err="1">
                <a:effectLst/>
                <a:latin typeface="Montserrat" panose="00000500000000000000" pitchFamily="50" charset="0"/>
                <a:ea typeface="Arial" panose="020B0604020202020204" pitchFamily="34" charset="0"/>
                <a:cs typeface="Arial" panose="020B0604020202020204" pitchFamily="34" charset="0"/>
              </a:rPr>
              <a:t>toate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acestea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recunoașterea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acestor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experiențe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diferite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este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esențială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pentru</a:t>
            </a:r>
            <a:r>
              <a:rPr lang="en-US" sz="1200" dirty="0">
                <a:effectLst/>
                <a:latin typeface="Montserrat" panose="00000500000000000000" pitchFamily="50" charset="0"/>
                <a:ea typeface="Arial" panose="020B0604020202020204" pitchFamily="34" charset="0"/>
                <a:cs typeface="Arial" panose="020B0604020202020204" pitchFamily="34" charset="0"/>
              </a:rPr>
              <a:t> a </a:t>
            </a:r>
            <a:r>
              <a:rPr lang="en-US" sz="1200" dirty="0" err="1">
                <a:effectLst/>
                <a:latin typeface="Montserrat" panose="00000500000000000000" pitchFamily="50" charset="0"/>
                <a:ea typeface="Arial" panose="020B0604020202020204" pitchFamily="34" charset="0"/>
                <a:cs typeface="Arial" panose="020B0604020202020204" pitchFamily="34" charset="0"/>
              </a:rPr>
              <a:t>cultiva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solidaritatea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între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aceste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două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părți</a:t>
            </a:r>
            <a:r>
              <a:rPr lang="en-US" sz="1200" dirty="0">
                <a:effectLst/>
                <a:latin typeface="Montserrat" panose="00000500000000000000" pitchFamily="50" charset="0"/>
                <a:ea typeface="Arial" panose="020B0604020202020204" pitchFamily="34" charset="0"/>
                <a:cs typeface="Arial" panose="020B0604020202020204" pitchFamily="34" charset="0"/>
              </a:rPr>
              <a:t> ale </a:t>
            </a:r>
            <a:r>
              <a:rPr lang="en-US" sz="1200" dirty="0" err="1">
                <a:effectLst/>
                <a:latin typeface="Montserrat" panose="00000500000000000000" pitchFamily="50" charset="0"/>
                <a:ea typeface="Arial" panose="020B0604020202020204" pitchFamily="34" charset="0"/>
                <a:cs typeface="Arial" panose="020B0604020202020204" pitchFamily="34" charset="0"/>
              </a:rPr>
              <a:t>globului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pentru</a:t>
            </a:r>
            <a:r>
              <a:rPr lang="en-US" sz="1200" dirty="0">
                <a:effectLst/>
                <a:latin typeface="Montserrat" panose="00000500000000000000" pitchFamily="50" charset="0"/>
                <a:ea typeface="Arial" panose="020B0604020202020204" pitchFamily="34" charset="0"/>
                <a:cs typeface="Arial" panose="020B0604020202020204" pitchFamily="34" charset="0"/>
              </a:rPr>
              <a:t> a </a:t>
            </a:r>
            <a:r>
              <a:rPr lang="en-US" sz="1200" dirty="0" err="1">
                <a:effectLst/>
                <a:latin typeface="Montserrat" panose="00000500000000000000" pitchFamily="50" charset="0"/>
                <a:ea typeface="Arial" panose="020B0604020202020204" pitchFamily="34" charset="0"/>
                <a:cs typeface="Arial" panose="020B0604020202020204" pitchFamily="34" charset="0"/>
              </a:rPr>
              <a:t>coordona</a:t>
            </a:r>
            <a:r>
              <a:rPr lang="en-US" sz="1200" dirty="0">
                <a:effectLst/>
                <a:latin typeface="Montserrat" panose="00000500000000000000" pitchFamily="50" charset="0"/>
                <a:ea typeface="Arial" panose="020B0604020202020204" pitchFamily="34" charset="0"/>
                <a:cs typeface="Arial" panose="020B0604020202020204" pitchFamily="34" charset="0"/>
              </a:rPr>
              <a:t> o </a:t>
            </a:r>
            <a:r>
              <a:rPr lang="en-US" sz="1200" dirty="0" err="1">
                <a:effectLst/>
                <a:latin typeface="Montserrat" panose="00000500000000000000" pitchFamily="50" charset="0"/>
                <a:ea typeface="Arial" panose="020B0604020202020204" pitchFamily="34" charset="0"/>
                <a:cs typeface="Arial" panose="020B0604020202020204" pitchFamily="34" charset="0"/>
              </a:rPr>
              <a:t>acțiune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un </a:t>
            </a:r>
            <a:r>
              <a:rPr lang="en-US" sz="1200" dirty="0" err="1">
                <a:effectLst/>
                <a:latin typeface="Montserrat" panose="00000500000000000000" pitchFamily="50" charset="0"/>
                <a:ea typeface="Arial" panose="020B0604020202020204" pitchFamily="34" charset="0"/>
                <a:cs typeface="Arial" panose="020B0604020202020204" pitchFamily="34" charset="0"/>
              </a:rPr>
              <a:t>sprijin</a:t>
            </a:r>
            <a:r>
              <a:rPr lang="en-US" sz="1200" dirty="0">
                <a:effectLst/>
                <a:latin typeface="Montserrat" panose="00000500000000000000" pitchFamily="50" charset="0"/>
                <a:ea typeface="Arial" panose="020B0604020202020204" pitchFamily="34" charset="0"/>
                <a:cs typeface="Arial" panose="020B0604020202020204" pitchFamily="34" charset="0"/>
              </a:rPr>
              <a:t> holistic </a:t>
            </a:r>
            <a:r>
              <a:rPr lang="en-US" sz="1200" dirty="0" err="1">
                <a:effectLst/>
                <a:latin typeface="Montserrat" panose="00000500000000000000" pitchFamily="50" charset="0"/>
                <a:ea typeface="Arial" panose="020B0604020202020204" pitchFamily="34" charset="0"/>
                <a:cs typeface="Arial" panose="020B0604020202020204" pitchFamily="34" charset="0"/>
              </a:rPr>
              <a:t>pentru</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aceste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probleme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interconectate</a:t>
            </a:r>
            <a:r>
              <a:rPr lang="en-US" sz="1200" dirty="0">
                <a:effectLst/>
                <a:latin typeface="Montserrat" panose="00000500000000000000" pitchFamily="50" charset="0"/>
                <a:ea typeface="Arial" panose="020B0604020202020204" pitchFamily="34" charset="0"/>
                <a:cs typeface="Arial" panose="020B0604020202020204" pitchFamily="34" charset="0"/>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effectLst/>
              <a:latin typeface="Montserrat" panose="00000500000000000000" pitchFamily="50" charset="0"/>
              <a:ea typeface="Arial" panose="020B0604020202020204" pitchFamily="34" charset="0"/>
              <a:cs typeface="Arial" panose="020B0604020202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err="1">
                <a:effectLst/>
                <a:latin typeface="Montserrat" panose="00000500000000000000" pitchFamily="50" charset="0"/>
                <a:ea typeface="Arial" panose="020B0604020202020204" pitchFamily="34" charset="0"/>
                <a:cs typeface="Arial" panose="020B0604020202020204" pitchFamily="34" charset="0"/>
              </a:rPr>
              <a:t>Surse</a:t>
            </a:r>
            <a:r>
              <a:rPr lang="en-US" sz="1200" dirty="0">
                <a:effectLst/>
                <a:latin typeface="Montserrat" panose="00000500000000000000" pitchFamily="50" charset="0"/>
                <a:ea typeface="Arial" panose="020B0604020202020204" pitchFamily="34" charset="0"/>
                <a:cs typeface="Arial" panose="020B0604020202020204" pitchFamily="34" charset="0"/>
              </a:rPr>
              <a:t>: https://www.un.org/womenwatch/feature/climate_change/downloads/Women_and_Climate_Change_Factsheet.pdfhttps://unfccc.int/sites/default/files/resource/sbi2022_07.pdf</a:t>
            </a:r>
            <a:endParaRPr lang="pt-PT" dirty="0"/>
          </a:p>
        </p:txBody>
      </p:sp>
      <p:sp>
        <p:nvSpPr>
          <p:cNvPr id="4" name="Marcador de Posição do Número do Diapositivo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fr-FR"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759371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f67c50b821_1_3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The distribution of renewable energy sources varies between countries that source them – it depends on various economic and environmental factors ( wind, yearly sunlight) and the infrastructure investment of each country. However, globally speaking, the overall renewable energy consumption remains at about 11%. The energy mix is a group of different primary energy sources from which secondary energy for direct use - such as electricity, transports, and heating - is produced</a:t>
            </a:r>
            <a:r>
              <a:rPr lang="fr-FR" sz="1100" u="sng">
                <a:latin typeface="Arial"/>
                <a:ea typeface="Arial"/>
                <a:cs typeface="Arial"/>
                <a:sym typeface="Arial"/>
              </a:rPr>
              <a:t>.</a:t>
            </a:r>
            <a:endParaRPr/>
          </a:p>
        </p:txBody>
      </p:sp>
      <p:sp>
        <p:nvSpPr>
          <p:cNvPr id="755" name="Google Shape;755;gf67c50b821_1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fb45d9de4f_0_1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fr-FR"/>
              <a:t>But there is hope to have our energy system relying on renewable energies!</a:t>
            </a:r>
            <a:endParaRPr/>
          </a:p>
          <a:p>
            <a:pPr marL="457200" lvl="0" indent="-228600" algn="l" rtl="0">
              <a:spcBef>
                <a:spcPts val="0"/>
              </a:spcBef>
              <a:spcAft>
                <a:spcPts val="0"/>
              </a:spcAft>
              <a:buClr>
                <a:schemeClr val="dk1"/>
              </a:buClr>
              <a:buSzPts val="1400"/>
              <a:buFont typeface="Arial"/>
              <a:buNone/>
            </a:pPr>
            <a:endParaRPr/>
          </a:p>
        </p:txBody>
      </p:sp>
      <p:sp>
        <p:nvSpPr>
          <p:cNvPr id="764" name="Google Shape;764;gfb45d9de4f_0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fb45d9de4f_0_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endParaRPr/>
          </a:p>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Our energy demands increase year after year, and it shows no signs of slowing down. As economies grow and develop, so does the energy demand to accompany this process. It is necessary to invest in energy efficiency and our individual and collective consumption of energy.</a:t>
            </a:r>
            <a:endParaRPr/>
          </a:p>
        </p:txBody>
      </p:sp>
      <p:sp>
        <p:nvSpPr>
          <p:cNvPr id="778" name="Google Shape;778;gfb45d9de4f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fb45d9de4f_0_2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endParaRPr/>
          </a:p>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An increase in energy use does have a correlation with the growth of the technology sector. Internet users are rapidly increasing around the world, and today we are reliant on the services on the web, for both our work and personal daily lives. From servers powering the internet and technology information, to the actual devices we use. The pandemic actually highlighted the importance of staying connected whilst physically apart.</a:t>
            </a:r>
            <a:endParaRPr/>
          </a:p>
        </p:txBody>
      </p:sp>
      <p:sp>
        <p:nvSpPr>
          <p:cNvPr id="792" name="Google Shape;792;gfb45d9de4f_0_2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fcb7d11d8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 All the energy consumed for our technology and internet needs does carry a carbon footprint, in other words, sending an email does produce carbon emissions. And websurfing also has its footprint, because of the servers needed to host most web services. You can check a website’s carbon footprint at </a:t>
            </a:r>
            <a:r>
              <a:rPr lang="fr-FR" sz="1100"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www.websitecarbon.com</a:t>
            </a:r>
            <a:r>
              <a:rPr lang="fr-FR" sz="1100">
                <a:latin typeface="Arial"/>
                <a:ea typeface="Arial"/>
                <a:cs typeface="Arial"/>
                <a:sym typeface="Arial"/>
              </a:rPr>
              <a:t>! Data centres and web service providerscan opt for renewable energy to source their power needs.</a:t>
            </a:r>
            <a:endParaRPr/>
          </a:p>
          <a:p>
            <a:pPr marL="457200" lvl="0" indent="-228600" algn="l" rtl="0">
              <a:spcBef>
                <a:spcPts val="1000"/>
              </a:spcBef>
              <a:spcAft>
                <a:spcPts val="0"/>
              </a:spcAft>
              <a:buClr>
                <a:schemeClr val="dk1"/>
              </a:buClr>
              <a:buSzPts val="1400"/>
              <a:buFont typeface="Arial"/>
              <a:buNone/>
            </a:pPr>
            <a:endParaRPr/>
          </a:p>
        </p:txBody>
      </p:sp>
      <p:sp>
        <p:nvSpPr>
          <p:cNvPr id="800" name="Google Shape;800;gfcb7d11d8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fb45d9de4f_0_2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But the technology sector does rely on energy use, and it is troublesome because as we mentioned, our energy sector is still mostly dependent on fossil fuels. Energy-intensive activities of the technology sector are actually surpassing the energy consumption of whole countries, as is the case of the emerging technology of the blockchain, and more mediatic bitcoin. Bitcoin mining consumes more energy than some countries, and it will continue to rise.</a:t>
            </a:r>
            <a:endParaRPr/>
          </a:p>
          <a:p>
            <a:pPr marL="457200" lvl="0" indent="-228600" algn="l" rtl="0">
              <a:spcBef>
                <a:spcPts val="1000"/>
              </a:spcBef>
              <a:spcAft>
                <a:spcPts val="0"/>
              </a:spcAft>
              <a:buClr>
                <a:schemeClr val="dk1"/>
              </a:buClr>
              <a:buSzPts val="1400"/>
              <a:buFont typeface="Arial"/>
              <a:buNone/>
            </a:pPr>
            <a:endParaRPr/>
          </a:p>
        </p:txBody>
      </p:sp>
      <p:sp>
        <p:nvSpPr>
          <p:cNvPr id="814" name="Google Shape;814;gfb45d9de4f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fb45d9de4f_0_2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All in all, reducing energy consumption is necessary to address global carbon emissions, not only because our energy system is still dependent of fossil fuels, but also as a means to reduce the pressure and strain we put on the energy system to better control demand and supply of energy</a:t>
            </a:r>
            <a:endParaRPr/>
          </a:p>
        </p:txBody>
      </p:sp>
      <p:sp>
        <p:nvSpPr>
          <p:cNvPr id="821" name="Google Shape;821;gfb45d9de4f_0_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f67c50b821_0_272:notes"/>
          <p:cNvSpPr txBox="1">
            <a:spLocks noGrp="1"/>
          </p:cNvSpPr>
          <p:nvPr>
            <p:ph type="body" idx="1"/>
          </p:nvPr>
        </p:nvSpPr>
        <p:spPr>
          <a:xfrm>
            <a:off x="691886" y="4053606"/>
            <a:ext cx="5535000" cy="331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Shifting away from the larger scale and systemic changes required to cut down emissions, lets now speak of what we can do to act upon our individual consumption of energy, at a smaller scale.</a:t>
            </a:r>
            <a:endParaRPr/>
          </a:p>
        </p:txBody>
      </p:sp>
      <p:sp>
        <p:nvSpPr>
          <p:cNvPr id="828" name="Google Shape;828;gf67c50b821_0_272:notes"/>
          <p:cNvSpPr>
            <a:spLocks noGrp="1" noRot="1" noChangeAspect="1"/>
          </p:cNvSpPr>
          <p:nvPr>
            <p:ph type="sldImg" idx="2"/>
          </p:nvPr>
        </p:nvSpPr>
        <p:spPr>
          <a:xfrm>
            <a:off x="691886" y="1052885"/>
            <a:ext cx="5535000" cy="284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fb4b83ba63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fr-FR" sz="1100">
                <a:latin typeface="Arial"/>
                <a:ea typeface="Arial"/>
                <a:cs typeface="Arial"/>
                <a:sym typeface="Arial"/>
              </a:rPr>
              <a:t>Final energy consumption in our households is still mostly reliant on fossil fuels, or fossil sources for the production of energy, and it also shows the biggest potential for reducing emissions. Changing the source of our energy and the amount we consume are the two possible approaches in order for us to reduce emissions on the final consumption of energy.</a:t>
            </a:r>
            <a:endParaRPr sz="1100">
              <a:latin typeface="Arial"/>
              <a:ea typeface="Arial"/>
              <a:cs typeface="Arial"/>
              <a:sym typeface="Arial"/>
            </a:endParaRPr>
          </a:p>
          <a:p>
            <a:pPr marL="457200" lvl="0" indent="-228600" algn="l" rtl="0">
              <a:spcBef>
                <a:spcPts val="0"/>
              </a:spcBef>
              <a:spcAft>
                <a:spcPts val="0"/>
              </a:spcAft>
              <a:buClr>
                <a:schemeClr val="dk1"/>
              </a:buClr>
              <a:buSzPts val="1400"/>
              <a:buFont typeface="Arial"/>
              <a:buNone/>
            </a:pPr>
            <a:endParaRPr/>
          </a:p>
        </p:txBody>
      </p:sp>
      <p:sp>
        <p:nvSpPr>
          <p:cNvPr id="833" name="Google Shape;833;gfb4b83ba63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fb4b83ba63_0_99: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Let’s narrow the scope, and look at the emissions by source. You can ask the audience to reflect on the main sources, and even ask someone to share their thoughts.</a:t>
            </a:r>
            <a:endParaRPr/>
          </a:p>
        </p:txBody>
      </p:sp>
      <p:sp>
        <p:nvSpPr>
          <p:cNvPr id="848" name="Google Shape;848;gfb4b83ba63_0_99: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fcd72e8af8_0_0: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1400"/>
              <a:buNone/>
            </a:pPr>
            <a:endParaRPr dirty="0"/>
          </a:p>
        </p:txBody>
      </p:sp>
      <p:sp>
        <p:nvSpPr>
          <p:cNvPr id="171" name="Google Shape;171;gfcd72e8af8_0_0: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72049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fb4b83ba63_0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The source of our energy, efficient use and energy consumption are interconnected on how we can act on the emissions generated in our everyday life. Especially in our houses. Final energy consumption in our households are still mostly reliant on fossil fuels, or fossil sources for the production of energy.</a:t>
            </a:r>
            <a:endParaRPr sz="1100">
              <a:latin typeface="Arial"/>
              <a:ea typeface="Arial"/>
              <a:cs typeface="Arial"/>
              <a:sym typeface="Arial"/>
            </a:endParaRPr>
          </a:p>
          <a:p>
            <a:pPr marL="0" lvl="0" indent="0" algn="just" rtl="0">
              <a:lnSpc>
                <a:spcPct val="115000"/>
              </a:lnSpc>
              <a:spcBef>
                <a:spcPts val="1000"/>
              </a:spcBef>
              <a:spcAft>
                <a:spcPts val="1000"/>
              </a:spcAft>
              <a:buClr>
                <a:schemeClr val="dk1"/>
              </a:buClr>
              <a:buSzPts val="1100"/>
              <a:buFont typeface="Arial"/>
              <a:buNone/>
            </a:pPr>
            <a:r>
              <a:rPr lang="fr-FR" sz="1100">
                <a:latin typeface="Arial"/>
                <a:ea typeface="Arial"/>
                <a:cs typeface="Arial"/>
                <a:sym typeface="Arial"/>
              </a:rPr>
              <a:t>In what do we spend most amount of energy in our homes? The biggest use in energy goes towards heating of space and water, followed by lighting and appliances. Reducing energy consumption also means reducing our energy bill. Here are some tips to reduce energy consumption and the electric bill [You can interact with the audience and ask some tips and tricks they think may help]</a:t>
            </a:r>
            <a:endParaRPr/>
          </a:p>
        </p:txBody>
      </p:sp>
      <p:sp>
        <p:nvSpPr>
          <p:cNvPr id="854" name="Google Shape;854;gfb4b83ba63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f76762c2b0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endParaRPr/>
          </a:p>
        </p:txBody>
      </p:sp>
      <p:sp>
        <p:nvSpPr>
          <p:cNvPr id="862" name="Google Shape;862;gf76762c2b0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fb4b83ba63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fr-FR"/>
              <a:t>Change your email habits. Avoid unnecessary emails by avoid replying to all, and sending simple one line “thank you” or other types of emails. You can also unsubscribe from newsletters and other email list you are not interested in. Avoiding going through search engines and directly to a website helps avoiding an extra server to get to the site. There are some cloud services and server providers that are committed to run fully on green energy that better options to reduce emissions. Dimming your monitor not only helps reducing the energy your computer or laptop consumes, but it is also better for your eyes. The same goes for choosing to use your device in dark mode! FInally, opting for a laptop instead of a desktop computer helps with energy consumption, since the latter is more energy intensive, and often is left plugged in when not in use.</a:t>
            </a:r>
            <a:endParaRPr/>
          </a:p>
        </p:txBody>
      </p:sp>
      <p:sp>
        <p:nvSpPr>
          <p:cNvPr id="882" name="Google Shape;882;gfb4b83ba6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f67c50b821_0_309:notes"/>
          <p:cNvSpPr txBox="1">
            <a:spLocks noGrp="1"/>
          </p:cNvSpPr>
          <p:nvPr>
            <p:ph type="body" idx="1"/>
          </p:nvPr>
        </p:nvSpPr>
        <p:spPr>
          <a:xfrm>
            <a:off x="691886" y="4053606"/>
            <a:ext cx="5535000" cy="331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Introducing a new concept: Energy poverty. You can interact with the audience and ask what they think this is. Essentially, high energy bills, low income, and poor energy efficient can push people into a energy poverty situation.</a:t>
            </a:r>
            <a:endParaRPr/>
          </a:p>
          <a:p>
            <a:pPr marL="0" lvl="0" indent="0" algn="l" rtl="0">
              <a:lnSpc>
                <a:spcPct val="100000"/>
              </a:lnSpc>
              <a:spcBef>
                <a:spcPts val="0"/>
              </a:spcBef>
              <a:spcAft>
                <a:spcPts val="0"/>
              </a:spcAft>
              <a:buSzPts val="1400"/>
              <a:buNone/>
            </a:pPr>
            <a:endParaRPr/>
          </a:p>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[To introduce the concept of energy poverty that will be presented next, you can interact with the audience and ask if someone has experienced situations of being cold at home, at school, or other buildings.]</a:t>
            </a:r>
            <a:endParaRPr/>
          </a:p>
        </p:txBody>
      </p:sp>
      <p:sp>
        <p:nvSpPr>
          <p:cNvPr id="899" name="Google Shape;899;gf67c50b821_0_309:notes"/>
          <p:cNvSpPr>
            <a:spLocks noGrp="1" noRot="1" noChangeAspect="1"/>
          </p:cNvSpPr>
          <p:nvPr>
            <p:ph type="sldImg" idx="2"/>
          </p:nvPr>
        </p:nvSpPr>
        <p:spPr>
          <a:xfrm>
            <a:off x="691886" y="1052885"/>
            <a:ext cx="5535000" cy="284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f67c50b821_0_316:notes"/>
          <p:cNvSpPr txBox="1">
            <a:spLocks noGrp="1"/>
          </p:cNvSpPr>
          <p:nvPr>
            <p:ph type="body" idx="1"/>
          </p:nvPr>
        </p:nvSpPr>
        <p:spPr>
          <a:xfrm>
            <a:off x="691886" y="4053606"/>
            <a:ext cx="5535000" cy="3316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There is no a commonly agreed-upon definition of Energy Poverty because as a concept it has broad and contextual meanings. Here are two possible definitions:</a:t>
            </a:r>
            <a:endParaRPr sz="1100">
              <a:latin typeface="Arial"/>
              <a:ea typeface="Arial"/>
              <a:cs typeface="Arial"/>
              <a:sym typeface="Arial"/>
            </a:endParaRPr>
          </a:p>
          <a:p>
            <a:pPr marL="0" lvl="0" indent="0" algn="just" rtl="0">
              <a:lnSpc>
                <a:spcPct val="115000"/>
              </a:lnSpc>
              <a:spcBef>
                <a:spcPts val="1000"/>
              </a:spcBef>
              <a:spcAft>
                <a:spcPts val="0"/>
              </a:spcAft>
              <a:buClr>
                <a:schemeClr val="dk1"/>
              </a:buClr>
              <a:buSzPts val="1100"/>
              <a:buFont typeface="Arial"/>
              <a:buNone/>
            </a:pPr>
            <a:r>
              <a:rPr lang="fr-FR" sz="1100">
                <a:latin typeface="Arial"/>
                <a:ea typeface="Arial"/>
                <a:cs typeface="Arial"/>
                <a:sym typeface="Arial"/>
              </a:rPr>
              <a:t>(1) Energy poverty is a set of conditions in which individuals or families are unable to properly warm, cool, or access other necessary energy services in their home at an affordable cost</a:t>
            </a:r>
            <a:endParaRPr sz="1100">
              <a:latin typeface="Arial"/>
              <a:ea typeface="Arial"/>
              <a:cs typeface="Arial"/>
              <a:sym typeface="Arial"/>
            </a:endParaRPr>
          </a:p>
          <a:p>
            <a:pPr marL="0" lvl="0" indent="0" algn="just" rtl="0">
              <a:lnSpc>
                <a:spcPct val="115000"/>
              </a:lnSpc>
              <a:spcBef>
                <a:spcPts val="1000"/>
              </a:spcBef>
              <a:spcAft>
                <a:spcPts val="1000"/>
              </a:spcAft>
              <a:buClr>
                <a:schemeClr val="dk1"/>
              </a:buClr>
              <a:buSzPts val="1100"/>
              <a:buFont typeface="Arial"/>
              <a:buNone/>
            </a:pPr>
            <a:r>
              <a:rPr lang="fr-FR" sz="1100">
                <a:latin typeface="Arial"/>
                <a:ea typeface="Arial"/>
                <a:cs typeface="Arial"/>
                <a:sym typeface="Arial"/>
              </a:rPr>
              <a:t>(2) Inability to satisfy their basic needs as a direct or indirect result of the lack of access to reliable and trustworthy energy services, considering the alternative means available to satisfy those necessities.</a:t>
            </a:r>
            <a:endParaRPr/>
          </a:p>
        </p:txBody>
      </p:sp>
      <p:sp>
        <p:nvSpPr>
          <p:cNvPr id="907" name="Google Shape;907;gf67c50b821_0_316:notes"/>
          <p:cNvSpPr>
            <a:spLocks noGrp="1" noRot="1" noChangeAspect="1"/>
          </p:cNvSpPr>
          <p:nvPr>
            <p:ph type="sldImg" idx="2"/>
          </p:nvPr>
        </p:nvSpPr>
        <p:spPr>
          <a:xfrm>
            <a:off x="691886" y="1052885"/>
            <a:ext cx="5535000" cy="284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fb4b83ba63_1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In Europe, this phenomenon mainly manifests in the inability to properly cool their houses, due to lack of proper isolation and energy prices. About 50 million households in the EU are experiencing energy poverty. This, in turn, results in excess deaths in the wintertime. Not to mention the health and wellbeing issues associated with this phenomenon, since it exacerbates respiratory and cardiac illnesses, and mental health, due to low or high temperatures and stress associated with unaffordable energy bills.</a:t>
            </a:r>
            <a:endParaRPr sz="1100">
              <a:latin typeface="Arial"/>
              <a:ea typeface="Arial"/>
              <a:cs typeface="Arial"/>
              <a:sym typeface="Arial"/>
            </a:endParaRPr>
          </a:p>
          <a:p>
            <a:pPr marL="0" lvl="0" indent="0" algn="l" rtl="0">
              <a:spcBef>
                <a:spcPts val="1000"/>
              </a:spcBef>
              <a:spcAft>
                <a:spcPts val="0"/>
              </a:spcAft>
              <a:buClr>
                <a:schemeClr val="dk1"/>
              </a:buClr>
              <a:buSzPts val="1600"/>
              <a:buFont typeface="Arial"/>
              <a:buNone/>
            </a:pPr>
            <a:endParaRPr sz="1600">
              <a:latin typeface="arial"/>
              <a:ea typeface="arial"/>
              <a:cs typeface="arial"/>
              <a:sym typeface="arial"/>
            </a:endParaRPr>
          </a:p>
          <a:p>
            <a:pPr marL="0" lvl="0" indent="0" algn="l" rtl="0">
              <a:spcBef>
                <a:spcPts val="0"/>
              </a:spcBef>
              <a:spcAft>
                <a:spcPts val="0"/>
              </a:spcAft>
              <a:buNone/>
            </a:pPr>
            <a:endParaRPr/>
          </a:p>
        </p:txBody>
      </p:sp>
      <p:sp>
        <p:nvSpPr>
          <p:cNvPr id="916" name="Google Shape;916;gfb4b83ba63_1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fb4b83ba63_1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By its own definition, energy poverty manifests differently around the world, depending on the local context of the population. Energy poverty is especially prevalent in African countries, where the lack of access to electricity is very much the norm, highlighting the inequity in access to energy services around the world. </a:t>
            </a:r>
            <a:endParaRPr/>
          </a:p>
          <a:p>
            <a:pPr marL="457200" lvl="0" indent="-228600" algn="l" rtl="0">
              <a:spcBef>
                <a:spcPts val="1000"/>
              </a:spcBef>
              <a:spcAft>
                <a:spcPts val="0"/>
              </a:spcAft>
              <a:buClr>
                <a:schemeClr val="dk1"/>
              </a:buClr>
              <a:buSzPts val="1400"/>
              <a:buFont typeface="Arial"/>
              <a:buNone/>
            </a:pPr>
            <a:endParaRPr/>
          </a:p>
          <a:p>
            <a:pPr marL="457200" lvl="0" indent="-228600" algn="l" rtl="0">
              <a:spcBef>
                <a:spcPts val="0"/>
              </a:spcBef>
              <a:spcAft>
                <a:spcPts val="0"/>
              </a:spcAft>
              <a:buClr>
                <a:schemeClr val="dk1"/>
              </a:buClr>
              <a:buSzPts val="1400"/>
              <a:buFont typeface="Arial"/>
              <a:buNone/>
            </a:pPr>
            <a:endParaRPr/>
          </a:p>
        </p:txBody>
      </p:sp>
      <p:sp>
        <p:nvSpPr>
          <p:cNvPr id="925" name="Google Shape;925;gfb4b83ba63_1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fb4b83ba63_1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Energy poverty on one end can be worsened by climate change, on another it can worsen the effects of Climate change. Vulnerable populations are more at risk by climate change effects and face more risks of energy poverty. </a:t>
            </a:r>
            <a:endParaRPr sz="1100">
              <a:latin typeface="Arial"/>
              <a:ea typeface="Arial"/>
              <a:cs typeface="Arial"/>
              <a:sym typeface="Arial"/>
            </a:endParaRPr>
          </a:p>
          <a:p>
            <a:pPr marL="0" lvl="0" indent="0" algn="just" rtl="0">
              <a:lnSpc>
                <a:spcPct val="115000"/>
              </a:lnSpc>
              <a:spcBef>
                <a:spcPts val="1000"/>
              </a:spcBef>
              <a:spcAft>
                <a:spcPts val="0"/>
              </a:spcAft>
              <a:buClr>
                <a:schemeClr val="dk1"/>
              </a:buClr>
              <a:buSzPts val="1100"/>
              <a:buFont typeface="Arial"/>
              <a:buNone/>
            </a:pPr>
            <a:r>
              <a:rPr lang="fr-FR" sz="1100">
                <a:latin typeface="Arial"/>
                <a:ea typeface="Arial"/>
                <a:cs typeface="Arial"/>
                <a:sym typeface="Arial"/>
              </a:rPr>
              <a:t>Extreme weather events can worsen the climate crisis and energy insecurity issues, pushing more people into situations of energy poverty:</a:t>
            </a:r>
            <a:endParaRPr sz="1100">
              <a:latin typeface="Arial"/>
              <a:ea typeface="Arial"/>
              <a:cs typeface="Arial"/>
              <a:sym typeface="Arial"/>
            </a:endParaRPr>
          </a:p>
          <a:p>
            <a:pPr marL="457200" lvl="0" indent="-298450" algn="just" rtl="0">
              <a:lnSpc>
                <a:spcPct val="115000"/>
              </a:lnSpc>
              <a:spcBef>
                <a:spcPts val="1000"/>
              </a:spcBef>
              <a:spcAft>
                <a:spcPts val="0"/>
              </a:spcAft>
              <a:buClr>
                <a:schemeClr val="dk1"/>
              </a:buClr>
              <a:buSzPts val="1100"/>
              <a:buChar char="●"/>
            </a:pPr>
            <a:r>
              <a:rPr lang="fr-FR" sz="1100">
                <a:highlight>
                  <a:srgbClr val="FFFFFF"/>
                </a:highlight>
                <a:latin typeface="Arial"/>
                <a:ea typeface="Arial"/>
                <a:cs typeface="Arial"/>
                <a:sym typeface="Arial"/>
              </a:rPr>
              <a:t> More frequent heat waves will significantly increase energy demand, the need for expanded energy systems, dependence on household air conditioning for entire populations.</a:t>
            </a:r>
            <a:endParaRPr sz="1100">
              <a:latin typeface="Arial"/>
              <a:ea typeface="Arial"/>
              <a:cs typeface="Arial"/>
              <a:sym typeface="Arial"/>
            </a:endParaRPr>
          </a:p>
          <a:p>
            <a:pPr marL="457200" lvl="0" indent="-298450" algn="just" rtl="0">
              <a:lnSpc>
                <a:spcPct val="115000"/>
              </a:lnSpc>
              <a:spcBef>
                <a:spcPts val="1000"/>
              </a:spcBef>
              <a:spcAft>
                <a:spcPts val="0"/>
              </a:spcAft>
              <a:buClr>
                <a:schemeClr val="dk1"/>
              </a:buClr>
              <a:buSzPts val="1100"/>
              <a:buChar char="●"/>
            </a:pPr>
            <a:r>
              <a:rPr lang="fr-FR" sz="1100">
                <a:highlight>
                  <a:srgbClr val="FFFFFF"/>
                </a:highlight>
                <a:latin typeface="Arial"/>
                <a:ea typeface="Arial"/>
                <a:cs typeface="Arial"/>
                <a:sym typeface="Arial"/>
              </a:rPr>
              <a:t>Power outages caused by storms, cold waves, and heatwaves; </a:t>
            </a:r>
            <a:endParaRPr sz="1100">
              <a:latin typeface="Arial"/>
              <a:ea typeface="Arial"/>
              <a:cs typeface="Arial"/>
              <a:sym typeface="Arial"/>
            </a:endParaRPr>
          </a:p>
          <a:p>
            <a:pPr marL="457200" lvl="0" indent="-298450" algn="just" rtl="0">
              <a:lnSpc>
                <a:spcPct val="115000"/>
              </a:lnSpc>
              <a:spcBef>
                <a:spcPts val="1000"/>
              </a:spcBef>
              <a:spcAft>
                <a:spcPts val="1000"/>
              </a:spcAft>
              <a:buClr>
                <a:schemeClr val="dk1"/>
              </a:buClr>
              <a:buSzPts val="1100"/>
              <a:buChar char="●"/>
            </a:pPr>
            <a:r>
              <a:rPr lang="fr-FR" sz="1100">
                <a:highlight>
                  <a:srgbClr val="FFFFFF"/>
                </a:highlight>
                <a:latin typeface="Arial"/>
                <a:ea typeface="Arial"/>
                <a:cs typeface="Arial"/>
                <a:sym typeface="Arial"/>
              </a:rPr>
              <a:t>Inefficiency in buildings and homes drives up energy consumption and consequently an increase in emissions, exacerbating the effects of climate change.</a:t>
            </a:r>
            <a:endParaRPr/>
          </a:p>
        </p:txBody>
      </p:sp>
      <p:sp>
        <p:nvSpPr>
          <p:cNvPr id="932" name="Google Shape;932;gfb4b83ba63_1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f767bea942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fr-FR"/>
              <a:t>[This video explains and shows some examples of renewable energy communities ]</a:t>
            </a:r>
            <a:endParaRPr/>
          </a:p>
        </p:txBody>
      </p:sp>
      <p:sp>
        <p:nvSpPr>
          <p:cNvPr id="938" name="Google Shape;938;gf767bea942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fb4b83ba63_1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Energy communities are emerging throughout the world, working on empowering people on the energy system and fundamentally changing how energy is sourced and managed. A Renewable energy community (REC) consists of “ collective energy actions that foster citizens participation across the energy system”. Energy communities can take any form of a legal entity, for instance, that of an association, a cooperative, a partnership, a non-profit organization, or a small/medium-sized enterprise. In a nutshell, energy communities are groups of people that invest in energy projects to power their communities. </a:t>
            </a:r>
            <a:endParaRPr sz="1100">
              <a:latin typeface="Arial"/>
              <a:ea typeface="Arial"/>
              <a:cs typeface="Arial"/>
              <a:sym typeface="Arial"/>
            </a:endParaRPr>
          </a:p>
          <a:p>
            <a:pPr marL="0" lvl="0" indent="0" algn="just" rtl="0">
              <a:lnSpc>
                <a:spcPct val="115000"/>
              </a:lnSpc>
              <a:spcBef>
                <a:spcPts val="1000"/>
              </a:spcBef>
              <a:spcAft>
                <a:spcPts val="0"/>
              </a:spcAft>
              <a:buClr>
                <a:schemeClr val="dk1"/>
              </a:buClr>
              <a:buSzPts val="1100"/>
              <a:buFont typeface="Arial"/>
              <a:buNone/>
            </a:pPr>
            <a:r>
              <a:rPr lang="fr-FR" sz="1100">
                <a:latin typeface="Arial"/>
                <a:ea typeface="Arial"/>
                <a:cs typeface="Arial"/>
                <a:sym typeface="Arial"/>
              </a:rPr>
              <a:t>REC contributes for citizens to work together to meet their energy needs through renewable energies at affordable prices. Engaging citizens in decision-making through collective actions provide empowerment for the community and fosters a decentralized energy system transition. It helps tackle energy poverty by establishing a stable and fair price, and by investing in community projects that support energy savings. You can learn more about renewable energy communities and how they work in this documentary produced by patagonia.</a:t>
            </a:r>
            <a:endParaRPr sz="1100">
              <a:latin typeface="Arial"/>
              <a:ea typeface="Arial"/>
              <a:cs typeface="Arial"/>
              <a:sym typeface="Arial"/>
            </a:endParaRPr>
          </a:p>
          <a:p>
            <a:pPr marL="457200" lvl="0" indent="-228600" algn="l" rtl="0">
              <a:spcBef>
                <a:spcPts val="1000"/>
              </a:spcBef>
              <a:spcAft>
                <a:spcPts val="0"/>
              </a:spcAft>
              <a:buClr>
                <a:schemeClr val="dk1"/>
              </a:buClr>
              <a:buSzPts val="1400"/>
              <a:buFont typeface="Arial"/>
              <a:buNone/>
            </a:pPr>
            <a:endParaRPr/>
          </a:p>
        </p:txBody>
      </p:sp>
      <p:sp>
        <p:nvSpPr>
          <p:cNvPr id="944" name="Google Shape;944;gfb4b83ba63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fb1fed1f86_0_8: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1400"/>
              <a:buNone/>
            </a:pPr>
            <a:r>
              <a:rPr lang="en-GB" dirty="0" err="1"/>
              <a:t>Această</a:t>
            </a:r>
            <a:r>
              <a:rPr lang="en-GB" dirty="0"/>
              <a:t> </a:t>
            </a:r>
            <a:r>
              <a:rPr lang="en-GB" dirty="0" err="1"/>
              <a:t>fotografie</a:t>
            </a:r>
            <a:r>
              <a:rPr lang="en-GB" dirty="0"/>
              <a:t> a </a:t>
            </a:r>
            <a:r>
              <a:rPr lang="en-GB" dirty="0" err="1"/>
              <a:t>fost</a:t>
            </a:r>
            <a:r>
              <a:rPr lang="en-GB" dirty="0"/>
              <a:t> </a:t>
            </a:r>
            <a:r>
              <a:rPr lang="en-GB" dirty="0" err="1"/>
              <a:t>realizată</a:t>
            </a:r>
            <a:r>
              <a:rPr lang="en-GB" dirty="0"/>
              <a:t> de </a:t>
            </a:r>
            <a:r>
              <a:rPr lang="en-GB" dirty="0" err="1"/>
              <a:t>astronauții</a:t>
            </a:r>
            <a:r>
              <a:rPr lang="en-GB" dirty="0"/>
              <a:t> </a:t>
            </a:r>
            <a:r>
              <a:rPr lang="en-GB" dirty="0" err="1"/>
              <a:t>misiunii</a:t>
            </a:r>
            <a:r>
              <a:rPr lang="en-GB" dirty="0"/>
              <a:t> Apollo, </a:t>
            </a:r>
            <a:r>
              <a:rPr lang="en-GB" dirty="0" err="1"/>
              <a:t>în</a:t>
            </a:r>
            <a:r>
              <a:rPr lang="en-GB" dirty="0"/>
              <a:t> </a:t>
            </a:r>
            <a:r>
              <a:rPr lang="en-GB" dirty="0" err="1"/>
              <a:t>timp</a:t>
            </a:r>
            <a:r>
              <a:rPr lang="en-GB" dirty="0"/>
              <a:t> </a:t>
            </a:r>
            <a:r>
              <a:rPr lang="en-GB" dirty="0" err="1"/>
              <a:t>ce</a:t>
            </a:r>
            <a:r>
              <a:rPr lang="en-GB" dirty="0"/>
              <a:t> </a:t>
            </a:r>
            <a:r>
              <a:rPr lang="en-GB" dirty="0" err="1"/>
              <a:t>orbitau</a:t>
            </a:r>
            <a:r>
              <a:rPr lang="en-GB" dirty="0"/>
              <a:t> </a:t>
            </a:r>
            <a:r>
              <a:rPr lang="en-GB" dirty="0" err="1"/>
              <a:t>în</a:t>
            </a:r>
            <a:r>
              <a:rPr lang="en-GB" dirty="0"/>
              <a:t> </a:t>
            </a:r>
            <a:r>
              <a:rPr lang="en-GB" dirty="0" err="1"/>
              <a:t>jurul</a:t>
            </a:r>
            <a:r>
              <a:rPr lang="en-GB" dirty="0"/>
              <a:t> </a:t>
            </a:r>
            <a:r>
              <a:rPr lang="en-GB" dirty="0" err="1"/>
              <a:t>Pământului</a:t>
            </a:r>
            <a:r>
              <a:rPr lang="en-GB" dirty="0"/>
              <a:t>. Este o imagine </a:t>
            </a:r>
            <a:r>
              <a:rPr lang="en-GB" dirty="0" err="1"/>
              <a:t>destul</a:t>
            </a:r>
            <a:r>
              <a:rPr lang="en-GB" dirty="0"/>
              <a:t> de </a:t>
            </a:r>
            <a:r>
              <a:rPr lang="en-GB" dirty="0" err="1"/>
              <a:t>simbolică</a:t>
            </a:r>
            <a:r>
              <a:rPr lang="en-GB" dirty="0"/>
              <a:t>, </a:t>
            </a:r>
            <a:r>
              <a:rPr lang="en-GB" dirty="0" err="1"/>
              <a:t>deoarece</a:t>
            </a:r>
            <a:r>
              <a:rPr lang="en-GB" dirty="0"/>
              <a:t> a </a:t>
            </a:r>
            <a:r>
              <a:rPr lang="en-GB" dirty="0" err="1"/>
              <a:t>dat</a:t>
            </a:r>
            <a:r>
              <a:rPr lang="en-GB" dirty="0"/>
              <a:t> o idee </a:t>
            </a:r>
            <a:r>
              <a:rPr lang="en-GB" dirty="0" err="1"/>
              <a:t>despre</a:t>
            </a:r>
            <a:r>
              <a:rPr lang="en-GB" dirty="0"/>
              <a:t> </a:t>
            </a:r>
            <a:r>
              <a:rPr lang="en-GB" dirty="0" err="1"/>
              <a:t>cât</a:t>
            </a:r>
            <a:r>
              <a:rPr lang="en-GB" dirty="0"/>
              <a:t> de </a:t>
            </a:r>
            <a:r>
              <a:rPr lang="en-GB" dirty="0" err="1"/>
              <a:t>unic</a:t>
            </a:r>
            <a:r>
              <a:rPr lang="en-GB" dirty="0"/>
              <a:t> </a:t>
            </a:r>
            <a:r>
              <a:rPr lang="en-GB" dirty="0" err="1"/>
              <a:t>este</a:t>
            </a:r>
            <a:r>
              <a:rPr lang="en-GB" dirty="0"/>
              <a:t> </a:t>
            </a:r>
            <a:r>
              <a:rPr lang="en-GB" dirty="0" err="1"/>
              <a:t>Pământul</a:t>
            </a:r>
            <a:r>
              <a:rPr lang="en-GB" dirty="0"/>
              <a:t>, </a:t>
            </a:r>
            <a:r>
              <a:rPr lang="en-GB" dirty="0" err="1"/>
              <a:t>planeta</a:t>
            </a:r>
            <a:r>
              <a:rPr lang="en-GB" dirty="0"/>
              <a:t> </a:t>
            </a:r>
            <a:r>
              <a:rPr lang="en-GB" dirty="0" err="1"/>
              <a:t>albastră</a:t>
            </a:r>
            <a:r>
              <a:rPr lang="en-GB" dirty="0"/>
              <a:t>.</a:t>
            </a:r>
            <a:endParaRPr dirty="0"/>
          </a:p>
        </p:txBody>
      </p:sp>
      <p:sp>
        <p:nvSpPr>
          <p:cNvPr id="244" name="Google Shape;244;gfb1fed1f86_0_8: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fb45d9de4f_0_2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As mentioned before, energy communities are a group of citizens or other entities that join forces to invest in small energy projects - solar panels in their homes or other locations, wind farms, or even small hydro powerplants. The energy produced is then integrated into the energy grid to power homes and businesses in the community. These projects generate economic returns from selling clean energy, which is then invested in more small renewable energy projects. This generates economic, social, and environmental benefits since people get an economic return on their investments, the energy produced is renewable, and people are engaged through all the phases of the process to reclaim their power!</a:t>
            </a:r>
            <a:endParaRPr sz="1100">
              <a:latin typeface="Arial"/>
              <a:ea typeface="Arial"/>
              <a:cs typeface="Arial"/>
              <a:sym typeface="Arial"/>
            </a:endParaRPr>
          </a:p>
          <a:p>
            <a:pPr marL="0" lvl="0" indent="0" algn="l" rtl="0">
              <a:spcBef>
                <a:spcPts val="1000"/>
              </a:spcBef>
              <a:spcAft>
                <a:spcPts val="0"/>
              </a:spcAft>
              <a:buClr>
                <a:schemeClr val="dk1"/>
              </a:buClr>
              <a:buSzPts val="1400"/>
              <a:buFont typeface="Arial"/>
              <a:buNone/>
            </a:pPr>
            <a:endParaRPr/>
          </a:p>
          <a:p>
            <a:pPr marL="457200" lvl="0" indent="-228600" algn="l" rtl="0">
              <a:spcBef>
                <a:spcPts val="0"/>
              </a:spcBef>
              <a:spcAft>
                <a:spcPts val="0"/>
              </a:spcAft>
              <a:buClr>
                <a:schemeClr val="dk1"/>
              </a:buClr>
              <a:buSzPts val="1400"/>
              <a:buFont typeface="Arial"/>
              <a:buNone/>
            </a:pPr>
            <a:endParaRPr/>
          </a:p>
        </p:txBody>
      </p:sp>
      <p:sp>
        <p:nvSpPr>
          <p:cNvPr id="955" name="Google Shape;955;gfb45d9de4f_0_2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The REScoop Network is a European federation of citizen energy cooperatives and gathers a database of these initiatives through the EU. You can go through it to find these initiatives in your country, with a wide array of renewable energy sources available.</a:t>
            </a:r>
            <a:endParaRPr/>
          </a:p>
        </p:txBody>
      </p:sp>
      <p:sp>
        <p:nvSpPr>
          <p:cNvPr id="964" name="Google Shape;9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merci</a:t>
            </a:r>
            <a:endParaRPr/>
          </a:p>
        </p:txBody>
      </p:sp>
      <p:sp>
        <p:nvSpPr>
          <p:cNvPr id="974" name="Google Shape;97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82</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primul</a:t>
            </a:r>
            <a:r>
              <a:rPr lang="fr-FR" sz="1100" dirty="0">
                <a:latin typeface="Arial"/>
                <a:ea typeface="Arial"/>
                <a:cs typeface="Arial"/>
                <a:sym typeface="Arial"/>
              </a:rPr>
              <a:t> </a:t>
            </a:r>
            <a:r>
              <a:rPr lang="fr-FR" sz="1100" dirty="0" err="1">
                <a:latin typeface="Arial"/>
                <a:ea typeface="Arial"/>
                <a:cs typeface="Arial"/>
                <a:sym typeface="Arial"/>
              </a:rPr>
              <a:t>rând</a:t>
            </a:r>
            <a:r>
              <a:rPr lang="fr-FR" sz="1100" dirty="0">
                <a:latin typeface="Arial"/>
                <a:ea typeface="Arial"/>
                <a:cs typeface="Arial"/>
                <a:sym typeface="Arial"/>
              </a:rPr>
              <a:t>, </a:t>
            </a:r>
            <a:r>
              <a:rPr lang="fr-FR" sz="1100" dirty="0" err="1">
                <a:latin typeface="Arial"/>
                <a:ea typeface="Arial"/>
                <a:cs typeface="Arial"/>
                <a:sym typeface="Arial"/>
              </a:rPr>
              <a:t>trebuie</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înțelegem</a:t>
            </a:r>
            <a:r>
              <a:rPr lang="fr-FR" sz="1100" dirty="0">
                <a:latin typeface="Arial"/>
                <a:ea typeface="Arial"/>
                <a:cs typeface="Arial"/>
                <a:sym typeface="Arial"/>
              </a:rPr>
              <a:t> ce </a:t>
            </a:r>
            <a:r>
              <a:rPr lang="fr-FR" sz="1100" dirty="0" err="1">
                <a:latin typeface="Arial"/>
                <a:ea typeface="Arial"/>
                <a:cs typeface="Arial"/>
                <a:sym typeface="Arial"/>
              </a:rPr>
              <a:t>anume</a:t>
            </a:r>
            <a:r>
              <a:rPr lang="fr-FR" sz="1100" dirty="0">
                <a:latin typeface="Arial"/>
                <a:ea typeface="Arial"/>
                <a:cs typeface="Arial"/>
                <a:sym typeface="Arial"/>
              </a:rPr>
              <a:t> se </a:t>
            </a:r>
            <a:r>
              <a:rPr lang="fr-FR" sz="1100" dirty="0" err="1">
                <a:latin typeface="Arial"/>
                <a:ea typeface="Arial"/>
                <a:cs typeface="Arial"/>
                <a:sym typeface="Arial"/>
              </a:rPr>
              <a:t>schimbă</a:t>
            </a:r>
            <a:r>
              <a:rPr lang="fr-FR" sz="1100" dirty="0">
                <a:latin typeface="Arial"/>
                <a:ea typeface="Arial"/>
                <a:cs typeface="Arial"/>
                <a:sym typeface="Arial"/>
              </a:rPr>
              <a:t> </a:t>
            </a:r>
            <a:r>
              <a:rPr lang="fr-FR" sz="1100" dirty="0" err="1">
                <a:latin typeface="Arial"/>
                <a:ea typeface="Arial"/>
                <a:cs typeface="Arial"/>
                <a:sym typeface="Arial"/>
              </a:rPr>
              <a:t>atunci</a:t>
            </a:r>
            <a:r>
              <a:rPr lang="fr-FR" sz="1100" dirty="0">
                <a:latin typeface="Arial"/>
                <a:ea typeface="Arial"/>
                <a:cs typeface="Arial"/>
                <a:sym typeface="Arial"/>
              </a:rPr>
              <a:t> </a:t>
            </a:r>
            <a:r>
              <a:rPr lang="fr-FR" sz="1100" dirty="0" err="1">
                <a:latin typeface="Arial"/>
                <a:ea typeface="Arial"/>
                <a:cs typeface="Arial"/>
                <a:sym typeface="Arial"/>
              </a:rPr>
              <a:t>când</a:t>
            </a:r>
            <a:r>
              <a:rPr lang="fr-FR" sz="1100" dirty="0">
                <a:latin typeface="Arial"/>
                <a:ea typeface="Arial"/>
                <a:cs typeface="Arial"/>
                <a:sym typeface="Arial"/>
              </a:rPr>
              <a:t> </a:t>
            </a:r>
            <a:r>
              <a:rPr lang="fr-FR" sz="1100" dirty="0" err="1">
                <a:latin typeface="Arial"/>
                <a:ea typeface="Arial"/>
                <a:cs typeface="Arial"/>
                <a:sym typeface="Arial"/>
              </a:rPr>
              <a:t>vorbim</a:t>
            </a:r>
            <a:r>
              <a:rPr lang="fr-FR" sz="1100" dirty="0">
                <a:latin typeface="Arial"/>
                <a:ea typeface="Arial"/>
                <a:cs typeface="Arial"/>
                <a:sym typeface="Arial"/>
              </a:rPr>
              <a:t> de </a:t>
            </a:r>
            <a:r>
              <a:rPr lang="fr-FR" sz="1100" dirty="0" err="1">
                <a:latin typeface="Arial"/>
                <a:ea typeface="Arial"/>
                <a:cs typeface="Arial"/>
                <a:sym typeface="Arial"/>
              </a:rPr>
              <a:t>schimbări</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Nu </a:t>
            </a:r>
            <a:r>
              <a:rPr lang="fr-FR" sz="1100" dirty="0" err="1">
                <a:latin typeface="Arial"/>
                <a:ea typeface="Arial"/>
                <a:cs typeface="Arial"/>
                <a:sym typeface="Arial"/>
              </a:rPr>
              <a:t>există</a:t>
            </a:r>
            <a:r>
              <a:rPr lang="fr-FR" sz="1100" dirty="0">
                <a:latin typeface="Arial"/>
                <a:ea typeface="Arial"/>
                <a:cs typeface="Arial"/>
                <a:sym typeface="Arial"/>
              </a:rPr>
              <a:t> o </a:t>
            </a:r>
            <a:r>
              <a:rPr lang="fr-FR" sz="1100" dirty="0" err="1">
                <a:latin typeface="Arial"/>
                <a:ea typeface="Arial"/>
                <a:cs typeface="Arial"/>
                <a:sym typeface="Arial"/>
              </a:rPr>
              <a:t>modalitate</a:t>
            </a:r>
            <a:r>
              <a:rPr lang="fr-FR" sz="1100" dirty="0">
                <a:latin typeface="Arial"/>
                <a:ea typeface="Arial"/>
                <a:cs typeface="Arial"/>
                <a:sym typeface="Arial"/>
              </a:rPr>
              <a:t> mai </a:t>
            </a:r>
            <a:r>
              <a:rPr lang="fr-FR" sz="1100" dirty="0" err="1">
                <a:latin typeface="Arial"/>
                <a:ea typeface="Arial"/>
                <a:cs typeface="Arial"/>
                <a:sym typeface="Arial"/>
              </a:rPr>
              <a:t>bună</a:t>
            </a:r>
            <a:r>
              <a:rPr lang="fr-FR" sz="1100" dirty="0">
                <a:latin typeface="Arial"/>
                <a:ea typeface="Arial"/>
                <a:cs typeface="Arial"/>
                <a:sym typeface="Arial"/>
              </a:rPr>
              <a:t> de a face </a:t>
            </a:r>
            <a:r>
              <a:rPr lang="fr-FR" sz="1100" dirty="0" err="1">
                <a:latin typeface="Arial"/>
                <a:ea typeface="Arial"/>
                <a:cs typeface="Arial"/>
                <a:sym typeface="Arial"/>
              </a:rPr>
              <a:t>acest</a:t>
            </a:r>
            <a:r>
              <a:rPr lang="fr-FR" sz="1100" dirty="0">
                <a:latin typeface="Arial"/>
                <a:ea typeface="Arial"/>
                <a:cs typeface="Arial"/>
                <a:sym typeface="Arial"/>
              </a:rPr>
              <a:t> </a:t>
            </a:r>
            <a:r>
              <a:rPr lang="fr-FR" sz="1100" dirty="0" err="1">
                <a:latin typeface="Arial"/>
                <a:ea typeface="Arial"/>
                <a:cs typeface="Arial"/>
                <a:sym typeface="Arial"/>
              </a:rPr>
              <a:t>lucru</a:t>
            </a:r>
            <a:r>
              <a:rPr lang="fr-FR" sz="1100" dirty="0">
                <a:latin typeface="Arial"/>
                <a:ea typeface="Arial"/>
                <a:cs typeface="Arial"/>
                <a:sym typeface="Arial"/>
              </a:rPr>
              <a:t> </a:t>
            </a:r>
            <a:r>
              <a:rPr lang="fr-FR" sz="1100" dirty="0" err="1">
                <a:latin typeface="Arial"/>
                <a:ea typeface="Arial"/>
                <a:cs typeface="Arial"/>
                <a:sym typeface="Arial"/>
              </a:rPr>
              <a:t>decât</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știm</a:t>
            </a:r>
            <a:r>
              <a:rPr lang="fr-FR" sz="1100" dirty="0">
                <a:latin typeface="Arial"/>
                <a:ea typeface="Arial"/>
                <a:cs typeface="Arial"/>
                <a:sym typeface="Arial"/>
              </a:rPr>
              <a:t> mai </a:t>
            </a:r>
            <a:r>
              <a:rPr lang="fr-FR" sz="1100" dirty="0" err="1">
                <a:latin typeface="Arial"/>
                <a:ea typeface="Arial"/>
                <a:cs typeface="Arial"/>
                <a:sym typeface="Arial"/>
              </a:rPr>
              <a:t>întâi</a:t>
            </a:r>
            <a:r>
              <a:rPr lang="fr-FR" sz="1100" dirty="0">
                <a:latin typeface="Arial"/>
                <a:ea typeface="Arial"/>
                <a:cs typeface="Arial"/>
                <a:sym typeface="Arial"/>
              </a:rPr>
              <a:t> ce </a:t>
            </a:r>
            <a:r>
              <a:rPr lang="fr-FR" sz="1100" dirty="0" err="1">
                <a:latin typeface="Arial"/>
                <a:ea typeface="Arial"/>
                <a:cs typeface="Arial"/>
                <a:sym typeface="Arial"/>
              </a:rPr>
              <a:t>anume</a:t>
            </a:r>
            <a:r>
              <a:rPr lang="fr-FR" sz="1100" dirty="0">
                <a:latin typeface="Arial"/>
                <a:ea typeface="Arial"/>
                <a:cs typeface="Arial"/>
                <a:sym typeface="Arial"/>
              </a:rPr>
              <a:t> este </a:t>
            </a:r>
            <a:r>
              <a:rPr lang="fr-FR" sz="1100" dirty="0" err="1">
                <a:latin typeface="Arial"/>
                <a:ea typeface="Arial"/>
                <a:cs typeface="Arial"/>
                <a:sym typeface="Arial"/>
              </a:rPr>
              <a:t>clima</a:t>
            </a:r>
            <a:r>
              <a:rPr lang="fr-FR" sz="1100" dirty="0">
                <a:latin typeface="Arial"/>
                <a:ea typeface="Arial"/>
                <a:cs typeface="Arial"/>
                <a:sym typeface="Arial"/>
              </a:rPr>
              <a:t>. Un bun mod de a </a:t>
            </a:r>
            <a:r>
              <a:rPr lang="fr-FR" sz="1100" dirty="0" err="1">
                <a:latin typeface="Arial"/>
                <a:ea typeface="Arial"/>
                <a:cs typeface="Arial"/>
                <a:sym typeface="Arial"/>
              </a:rPr>
              <a:t>exemplifica</a:t>
            </a:r>
            <a:r>
              <a:rPr lang="fr-FR" sz="1100" dirty="0">
                <a:latin typeface="Arial"/>
                <a:ea typeface="Arial"/>
                <a:cs typeface="Arial"/>
                <a:sym typeface="Arial"/>
              </a:rPr>
              <a:t> este de a face </a:t>
            </a:r>
            <a:r>
              <a:rPr lang="fr-FR" sz="1100" dirty="0" err="1">
                <a:latin typeface="Arial"/>
                <a:ea typeface="Arial"/>
                <a:cs typeface="Arial"/>
                <a:sym typeface="Arial"/>
              </a:rPr>
              <a:t>diferența</a:t>
            </a:r>
            <a:r>
              <a:rPr lang="fr-FR" sz="1100" dirty="0">
                <a:latin typeface="Arial"/>
                <a:ea typeface="Arial"/>
                <a:cs typeface="Arial"/>
                <a:sym typeface="Arial"/>
              </a:rPr>
              <a:t> </a:t>
            </a:r>
            <a:r>
              <a:rPr lang="fr-FR" sz="1100" dirty="0" err="1">
                <a:latin typeface="Arial"/>
                <a:ea typeface="Arial"/>
                <a:cs typeface="Arial"/>
                <a:sym typeface="Arial"/>
              </a:rPr>
              <a:t>între</a:t>
            </a:r>
            <a:r>
              <a:rPr lang="fr-FR" sz="1100" dirty="0">
                <a:latin typeface="Arial"/>
                <a:ea typeface="Arial"/>
                <a:cs typeface="Arial"/>
                <a:sym typeface="Arial"/>
              </a:rPr>
              <a:t> </a:t>
            </a:r>
            <a:r>
              <a:rPr lang="fr-FR" sz="1100" dirty="0" err="1">
                <a:latin typeface="Arial"/>
                <a:ea typeface="Arial"/>
                <a:cs typeface="Arial"/>
                <a:sym typeface="Arial"/>
              </a:rPr>
              <a:t>vreme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climă</a:t>
            </a:r>
            <a:r>
              <a:rPr lang="fr-FR" sz="1100" dirty="0">
                <a:latin typeface="Arial"/>
                <a:ea typeface="Arial"/>
                <a:cs typeface="Arial"/>
                <a:sym typeface="Arial"/>
              </a:rPr>
              <a:t>. </a:t>
            </a:r>
            <a:r>
              <a:rPr lang="fr-FR" sz="1100" dirty="0" err="1">
                <a:latin typeface="Arial"/>
                <a:ea typeface="Arial"/>
                <a:cs typeface="Arial"/>
                <a:sym typeface="Arial"/>
              </a:rPr>
              <a:t>Vremea</a:t>
            </a:r>
            <a:r>
              <a:rPr lang="fr-FR" sz="1100" dirty="0">
                <a:latin typeface="Arial"/>
                <a:ea typeface="Arial"/>
                <a:cs typeface="Arial"/>
                <a:sym typeface="Arial"/>
              </a:rPr>
              <a:t> este </a:t>
            </a:r>
            <a:r>
              <a:rPr lang="fr-FR" sz="1100" dirty="0" err="1">
                <a:latin typeface="Arial"/>
                <a:ea typeface="Arial"/>
                <a:cs typeface="Arial"/>
                <a:sym typeface="Arial"/>
              </a:rPr>
              <a:t>starea</a:t>
            </a:r>
            <a:r>
              <a:rPr lang="fr-FR" sz="1100" dirty="0">
                <a:latin typeface="Arial"/>
                <a:ea typeface="Arial"/>
                <a:cs typeface="Arial"/>
                <a:sym typeface="Arial"/>
              </a:rPr>
              <a:t> </a:t>
            </a:r>
            <a:r>
              <a:rPr lang="fr-FR" sz="1100" dirty="0" err="1">
                <a:latin typeface="Arial"/>
                <a:ea typeface="Arial"/>
                <a:cs typeface="Arial"/>
                <a:sym typeface="Arial"/>
              </a:rPr>
              <a:t>zilnică</a:t>
            </a:r>
            <a:r>
              <a:rPr lang="fr-FR" sz="1100" dirty="0">
                <a:latin typeface="Arial"/>
                <a:ea typeface="Arial"/>
                <a:cs typeface="Arial"/>
                <a:sym typeface="Arial"/>
              </a:rPr>
              <a:t> a </a:t>
            </a:r>
            <a:r>
              <a:rPr lang="fr-FR" sz="1100" dirty="0" err="1">
                <a:latin typeface="Arial"/>
                <a:ea typeface="Arial"/>
                <a:cs typeface="Arial"/>
                <a:sym typeface="Arial"/>
              </a:rPr>
              <a:t>atmosferei</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variația</a:t>
            </a:r>
            <a:r>
              <a:rPr lang="fr-FR" sz="1100" dirty="0">
                <a:latin typeface="Arial"/>
                <a:ea typeface="Arial"/>
                <a:cs typeface="Arial"/>
                <a:sym typeface="Arial"/>
              </a:rPr>
              <a:t> sa </a:t>
            </a:r>
            <a:r>
              <a:rPr lang="fr-FR" sz="1100" dirty="0" err="1">
                <a:latin typeface="Arial"/>
                <a:ea typeface="Arial"/>
                <a:cs typeface="Arial"/>
                <a:sym typeface="Arial"/>
              </a:rPr>
              <a:t>pe</a:t>
            </a:r>
            <a:r>
              <a:rPr lang="fr-FR" sz="1100" dirty="0">
                <a:latin typeface="Arial"/>
                <a:ea typeface="Arial"/>
                <a:cs typeface="Arial"/>
                <a:sym typeface="Arial"/>
              </a:rPr>
              <a:t> </a:t>
            </a:r>
            <a:r>
              <a:rPr lang="fr-FR" sz="1100" dirty="0" err="1">
                <a:latin typeface="Arial"/>
                <a:ea typeface="Arial"/>
                <a:cs typeface="Arial"/>
                <a:sym typeface="Arial"/>
              </a:rPr>
              <a:t>termen</a:t>
            </a:r>
            <a:r>
              <a:rPr lang="fr-FR" sz="1100" dirty="0">
                <a:latin typeface="Arial"/>
                <a:ea typeface="Arial"/>
                <a:cs typeface="Arial"/>
                <a:sym typeface="Arial"/>
              </a:rPr>
              <a:t> </a:t>
            </a:r>
            <a:r>
              <a:rPr lang="fr-FR" sz="1100" dirty="0" err="1">
                <a:latin typeface="Arial"/>
                <a:ea typeface="Arial"/>
                <a:cs typeface="Arial"/>
                <a:sym typeface="Arial"/>
              </a:rPr>
              <a:t>scurt</a:t>
            </a:r>
            <a:r>
              <a:rPr lang="fr-FR" sz="1100" dirty="0">
                <a:latin typeface="Arial"/>
                <a:ea typeface="Arial"/>
                <a:cs typeface="Arial"/>
                <a:sym typeface="Arial"/>
              </a:rPr>
              <a:t>, care </a:t>
            </a:r>
            <a:r>
              <a:rPr lang="fr-FR" sz="1100" dirty="0" err="1">
                <a:latin typeface="Arial"/>
                <a:ea typeface="Arial"/>
                <a:cs typeface="Arial"/>
                <a:sym typeface="Arial"/>
              </a:rPr>
              <a:t>variază</a:t>
            </a:r>
            <a:r>
              <a:rPr lang="fr-FR" sz="1100" dirty="0">
                <a:latin typeface="Arial"/>
                <a:ea typeface="Arial"/>
                <a:cs typeface="Arial"/>
                <a:sym typeface="Arial"/>
              </a:rPr>
              <a:t> de la </a:t>
            </a:r>
            <a:r>
              <a:rPr lang="fr-FR" sz="1100" dirty="0" err="1">
                <a:latin typeface="Arial"/>
                <a:ea typeface="Arial"/>
                <a:cs typeface="Arial"/>
                <a:sym typeface="Arial"/>
              </a:rPr>
              <a:t>câteva</a:t>
            </a:r>
            <a:r>
              <a:rPr lang="fr-FR" sz="1100" dirty="0">
                <a:latin typeface="Arial"/>
                <a:ea typeface="Arial"/>
                <a:cs typeface="Arial"/>
                <a:sym typeface="Arial"/>
              </a:rPr>
              <a:t> minute la </a:t>
            </a:r>
            <a:r>
              <a:rPr lang="fr-FR" sz="1100" dirty="0" err="1">
                <a:latin typeface="Arial"/>
                <a:ea typeface="Arial"/>
                <a:cs typeface="Arial"/>
                <a:sym typeface="Arial"/>
              </a:rPr>
              <a:t>câteva</a:t>
            </a:r>
            <a:r>
              <a:rPr lang="fr-FR" sz="1100" dirty="0">
                <a:latin typeface="Arial"/>
                <a:ea typeface="Arial"/>
                <a:cs typeface="Arial"/>
                <a:sym typeface="Arial"/>
              </a:rPr>
              <a:t> </a:t>
            </a:r>
            <a:r>
              <a:rPr lang="fr-FR" sz="1100" dirty="0" err="1">
                <a:latin typeface="Arial"/>
                <a:ea typeface="Arial"/>
                <a:cs typeface="Arial"/>
                <a:sym typeface="Arial"/>
              </a:rPr>
              <a:t>săptămâni</a:t>
            </a:r>
            <a:r>
              <a:rPr lang="fr-FR" sz="1100" dirty="0">
                <a:latin typeface="Arial"/>
                <a:ea typeface="Arial"/>
                <a:cs typeface="Arial"/>
                <a:sym typeface="Arial"/>
              </a:rPr>
              <a:t>. Pur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simplu</a:t>
            </a:r>
            <a:r>
              <a:rPr lang="fr-FR" sz="1100" dirty="0">
                <a:latin typeface="Arial"/>
                <a:ea typeface="Arial"/>
                <a:cs typeface="Arial"/>
                <a:sym typeface="Arial"/>
              </a:rPr>
              <a:t>, este </a:t>
            </a:r>
            <a:r>
              <a:rPr lang="fr-FR" sz="1100" dirty="0" err="1">
                <a:latin typeface="Arial"/>
                <a:ea typeface="Arial"/>
                <a:cs typeface="Arial"/>
                <a:sym typeface="Arial"/>
              </a:rPr>
              <a:t>vorba</a:t>
            </a:r>
            <a:r>
              <a:rPr lang="fr-FR" sz="1100" dirty="0">
                <a:latin typeface="Arial"/>
                <a:ea typeface="Arial"/>
                <a:cs typeface="Arial"/>
                <a:sym typeface="Arial"/>
              </a:rPr>
              <a:t> de </a:t>
            </a:r>
            <a:r>
              <a:rPr lang="fr-FR" sz="1100" dirty="0" err="1">
                <a:latin typeface="Arial"/>
                <a:ea typeface="Arial"/>
                <a:cs typeface="Arial"/>
                <a:sym typeface="Arial"/>
              </a:rPr>
              <a:t>informațiile</a:t>
            </a:r>
            <a:r>
              <a:rPr lang="fr-FR" sz="1100" dirty="0">
                <a:latin typeface="Arial"/>
                <a:ea typeface="Arial"/>
                <a:cs typeface="Arial"/>
                <a:sym typeface="Arial"/>
              </a:rPr>
              <a:t> </a:t>
            </a:r>
            <a:r>
              <a:rPr lang="fr-FR" sz="1100" dirty="0" err="1">
                <a:latin typeface="Arial"/>
                <a:ea typeface="Arial"/>
                <a:cs typeface="Arial"/>
                <a:sym typeface="Arial"/>
              </a:rPr>
              <a:t>pe</a:t>
            </a:r>
            <a:r>
              <a:rPr lang="fr-FR" sz="1100" dirty="0">
                <a:latin typeface="Arial"/>
                <a:ea typeface="Arial"/>
                <a:cs typeface="Arial"/>
                <a:sym typeface="Arial"/>
              </a:rPr>
              <a:t> care ni le </a:t>
            </a:r>
            <a:r>
              <a:rPr lang="fr-FR" sz="1100" dirty="0" err="1">
                <a:latin typeface="Arial"/>
                <a:ea typeface="Arial"/>
                <a:cs typeface="Arial"/>
                <a:sym typeface="Arial"/>
              </a:rPr>
              <a:t>furnizează</a:t>
            </a:r>
            <a:r>
              <a:rPr lang="fr-FR" sz="1100" dirty="0">
                <a:latin typeface="Arial"/>
                <a:ea typeface="Arial"/>
                <a:cs typeface="Arial"/>
                <a:sym typeface="Arial"/>
              </a:rPr>
              <a:t> </a:t>
            </a:r>
            <a:r>
              <a:rPr lang="fr-FR" sz="1100" dirty="0" err="1">
                <a:latin typeface="Arial"/>
                <a:ea typeface="Arial"/>
                <a:cs typeface="Arial"/>
                <a:sym typeface="Arial"/>
              </a:rPr>
              <a:t>oamenii</a:t>
            </a:r>
            <a:r>
              <a:rPr lang="fr-FR" sz="1100" dirty="0">
                <a:latin typeface="Arial"/>
                <a:ea typeface="Arial"/>
                <a:cs typeface="Arial"/>
                <a:sym typeface="Arial"/>
              </a:rPr>
              <a:t> de la </a:t>
            </a:r>
            <a:r>
              <a:rPr lang="fr-FR" sz="1100" dirty="0" err="1">
                <a:latin typeface="Arial"/>
                <a:ea typeface="Arial"/>
                <a:cs typeface="Arial"/>
                <a:sym typeface="Arial"/>
              </a:rPr>
              <a:t>meteo</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fiecare</a:t>
            </a:r>
            <a:r>
              <a:rPr lang="fr-FR" sz="1100" dirty="0">
                <a:latin typeface="Arial"/>
                <a:ea typeface="Arial"/>
                <a:cs typeface="Arial"/>
                <a:sym typeface="Arial"/>
              </a:rPr>
              <a:t> </a:t>
            </a:r>
            <a:r>
              <a:rPr lang="fr-FR" sz="1100" dirty="0" err="1">
                <a:latin typeface="Arial"/>
                <a:ea typeface="Arial"/>
                <a:cs typeface="Arial"/>
                <a:sym typeface="Arial"/>
              </a:rPr>
              <a:t>dimineață</a:t>
            </a:r>
            <a:r>
              <a:rPr lang="fr-FR" sz="1100" dirty="0">
                <a:latin typeface="Arial"/>
                <a:ea typeface="Arial"/>
                <a:cs typeface="Arial"/>
                <a:sym typeface="Arial"/>
              </a:rPr>
              <a:t> - </a:t>
            </a:r>
            <a:r>
              <a:rPr lang="fr-FR" sz="1100" dirty="0" err="1">
                <a:latin typeface="Arial"/>
                <a:ea typeface="Arial"/>
                <a:cs typeface="Arial"/>
                <a:sym typeface="Arial"/>
              </a:rPr>
              <a:t>umiditate</a:t>
            </a:r>
            <a:r>
              <a:rPr lang="fr-FR" sz="1100" dirty="0">
                <a:latin typeface="Arial"/>
                <a:ea typeface="Arial"/>
                <a:cs typeface="Arial"/>
                <a:sym typeface="Arial"/>
              </a:rPr>
              <a:t>, </a:t>
            </a:r>
            <a:r>
              <a:rPr lang="fr-FR" sz="1100" dirty="0" err="1">
                <a:latin typeface="Arial"/>
                <a:ea typeface="Arial"/>
                <a:cs typeface="Arial"/>
                <a:sym typeface="Arial"/>
              </a:rPr>
              <a:t>vânt</a:t>
            </a:r>
            <a:r>
              <a:rPr lang="fr-FR" sz="1100" dirty="0">
                <a:latin typeface="Arial"/>
                <a:ea typeface="Arial"/>
                <a:cs typeface="Arial"/>
                <a:sym typeface="Arial"/>
              </a:rPr>
              <a:t>, </a:t>
            </a:r>
            <a:r>
              <a:rPr lang="fr-FR" sz="1100" dirty="0" err="1">
                <a:latin typeface="Arial"/>
                <a:ea typeface="Arial"/>
                <a:cs typeface="Arial"/>
                <a:sym typeface="Arial"/>
              </a:rPr>
              <a:t>temperatură</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așa</a:t>
            </a:r>
            <a:r>
              <a:rPr lang="fr-FR" sz="1100" dirty="0">
                <a:latin typeface="Arial"/>
                <a:ea typeface="Arial"/>
                <a:cs typeface="Arial"/>
                <a:sym typeface="Arial"/>
              </a:rPr>
              <a:t> mai </a:t>
            </a:r>
            <a:r>
              <a:rPr lang="fr-FR" sz="1100" dirty="0" err="1">
                <a:latin typeface="Arial"/>
                <a:ea typeface="Arial"/>
                <a:cs typeface="Arial"/>
                <a:sym typeface="Arial"/>
              </a:rPr>
              <a:t>departe</a:t>
            </a:r>
            <a:r>
              <a:rPr lang="fr-FR" sz="1100" dirty="0">
                <a:latin typeface="Arial"/>
                <a:ea typeface="Arial"/>
                <a:cs typeface="Arial"/>
                <a:sym typeface="Arial"/>
              </a:rPr>
              <a:t>... </a:t>
            </a:r>
            <a:r>
              <a:rPr lang="fr-FR" sz="1100" dirty="0" err="1">
                <a:latin typeface="Arial"/>
                <a:ea typeface="Arial"/>
                <a:cs typeface="Arial"/>
                <a:sym typeface="Arial"/>
              </a:rPr>
              <a:t>Clima</a:t>
            </a:r>
            <a:r>
              <a:rPr lang="fr-FR" sz="1100" dirty="0">
                <a:latin typeface="Arial"/>
                <a:ea typeface="Arial"/>
                <a:cs typeface="Arial"/>
                <a:sym typeface="Arial"/>
              </a:rPr>
              <a:t>, </a:t>
            </a:r>
            <a:r>
              <a:rPr lang="fr-FR" sz="1100" dirty="0" err="1">
                <a:latin typeface="Arial"/>
                <a:ea typeface="Arial"/>
                <a:cs typeface="Arial"/>
                <a:sym typeface="Arial"/>
              </a:rPr>
              <a:t>însă</a:t>
            </a:r>
            <a:r>
              <a:rPr lang="fr-FR" sz="1100" dirty="0">
                <a:latin typeface="Arial"/>
                <a:ea typeface="Arial"/>
                <a:cs typeface="Arial"/>
                <a:sym typeface="Arial"/>
              </a:rPr>
              <a:t>, este o </a:t>
            </a:r>
            <a:r>
              <a:rPr lang="fr-FR" sz="1100" dirty="0" err="1">
                <a:latin typeface="Arial"/>
                <a:ea typeface="Arial"/>
                <a:cs typeface="Arial"/>
                <a:sym typeface="Arial"/>
              </a:rPr>
              <a:t>descriere</a:t>
            </a:r>
            <a:r>
              <a:rPr lang="fr-FR" sz="1100" dirty="0">
                <a:latin typeface="Arial"/>
                <a:ea typeface="Arial"/>
                <a:cs typeface="Arial"/>
                <a:sym typeface="Arial"/>
              </a:rPr>
              <a:t> </a:t>
            </a:r>
            <a:r>
              <a:rPr lang="fr-FR" sz="1100" dirty="0" err="1">
                <a:latin typeface="Arial"/>
                <a:ea typeface="Arial"/>
                <a:cs typeface="Arial"/>
                <a:sym typeface="Arial"/>
              </a:rPr>
              <a:t>pe</a:t>
            </a:r>
            <a:r>
              <a:rPr lang="fr-FR" sz="1100" dirty="0">
                <a:latin typeface="Arial"/>
                <a:ea typeface="Arial"/>
                <a:cs typeface="Arial"/>
                <a:sym typeface="Arial"/>
              </a:rPr>
              <a:t> </a:t>
            </a:r>
            <a:r>
              <a:rPr lang="fr-FR" sz="1100" dirty="0" err="1">
                <a:latin typeface="Arial"/>
                <a:ea typeface="Arial"/>
                <a:cs typeface="Arial"/>
                <a:sym typeface="Arial"/>
              </a:rPr>
              <a:t>termen</a:t>
            </a:r>
            <a:r>
              <a:rPr lang="fr-FR" sz="1100" dirty="0">
                <a:latin typeface="Arial"/>
                <a:ea typeface="Arial"/>
                <a:cs typeface="Arial"/>
                <a:sym typeface="Arial"/>
              </a:rPr>
              <a:t> </a:t>
            </a:r>
            <a:r>
              <a:rPr lang="fr-FR" sz="1100" dirty="0" err="1">
                <a:latin typeface="Arial"/>
                <a:ea typeface="Arial"/>
                <a:cs typeface="Arial"/>
                <a:sym typeface="Arial"/>
              </a:rPr>
              <a:t>lung</a:t>
            </a:r>
            <a:r>
              <a:rPr lang="fr-FR" sz="1100" dirty="0">
                <a:latin typeface="Arial"/>
                <a:ea typeface="Arial"/>
                <a:cs typeface="Arial"/>
                <a:sym typeface="Arial"/>
              </a:rPr>
              <a:t> a </a:t>
            </a:r>
            <a:r>
              <a:rPr lang="fr-FR" sz="1100" dirty="0" err="1">
                <a:latin typeface="Arial"/>
                <a:ea typeface="Arial"/>
                <a:cs typeface="Arial"/>
                <a:sym typeface="Arial"/>
              </a:rPr>
              <a:t>tiparelor</a:t>
            </a:r>
            <a:r>
              <a:rPr lang="fr-FR" sz="1100" dirty="0">
                <a:latin typeface="Arial"/>
                <a:ea typeface="Arial"/>
                <a:cs typeface="Arial"/>
                <a:sym typeface="Arial"/>
              </a:rPr>
              <a:t> </a:t>
            </a:r>
            <a:r>
              <a:rPr lang="fr-FR" sz="1100" dirty="0" err="1">
                <a:latin typeface="Arial"/>
                <a:ea typeface="Arial"/>
                <a:cs typeface="Arial"/>
                <a:sym typeface="Arial"/>
              </a:rPr>
              <a:t>meteorologice</a:t>
            </a:r>
            <a:r>
              <a:rPr lang="fr-FR" sz="1100" dirty="0">
                <a:latin typeface="Arial"/>
                <a:ea typeface="Arial"/>
                <a:cs typeface="Arial"/>
                <a:sym typeface="Arial"/>
              </a:rPr>
              <a:t>, de </a:t>
            </a:r>
            <a:r>
              <a:rPr lang="fr-FR" sz="1100" dirty="0" err="1">
                <a:latin typeface="Arial"/>
                <a:ea typeface="Arial"/>
                <a:cs typeface="Arial"/>
                <a:sym typeface="Arial"/>
              </a:rPr>
              <a:t>obicei</a:t>
            </a:r>
            <a:r>
              <a:rPr lang="fr-FR" sz="1100" dirty="0">
                <a:latin typeface="Arial"/>
                <a:ea typeface="Arial"/>
                <a:cs typeface="Arial"/>
                <a:sym typeface="Arial"/>
              </a:rPr>
              <a:t> </a:t>
            </a:r>
            <a:r>
              <a:rPr lang="fr-FR" sz="1100" dirty="0" err="1">
                <a:latin typeface="Arial"/>
                <a:ea typeface="Arial"/>
                <a:cs typeface="Arial"/>
                <a:sym typeface="Arial"/>
              </a:rPr>
              <a:t>pe</a:t>
            </a:r>
            <a:r>
              <a:rPr lang="fr-FR" sz="1100" dirty="0">
                <a:latin typeface="Arial"/>
                <a:ea typeface="Arial"/>
                <a:cs typeface="Arial"/>
                <a:sym typeface="Arial"/>
              </a:rPr>
              <a:t> o </a:t>
            </a:r>
            <a:r>
              <a:rPr lang="fr-FR" sz="1100" dirty="0" err="1">
                <a:latin typeface="Arial"/>
                <a:ea typeface="Arial"/>
                <a:cs typeface="Arial"/>
                <a:sym typeface="Arial"/>
              </a:rPr>
              <a:t>perioadă</a:t>
            </a:r>
            <a:r>
              <a:rPr lang="fr-FR" sz="1100" dirty="0">
                <a:latin typeface="Arial"/>
                <a:ea typeface="Arial"/>
                <a:cs typeface="Arial"/>
                <a:sym typeface="Arial"/>
              </a:rPr>
              <a:t> mai </a:t>
            </a:r>
            <a:r>
              <a:rPr lang="fr-FR" sz="1100" dirty="0" err="1">
                <a:latin typeface="Arial"/>
                <a:ea typeface="Arial"/>
                <a:cs typeface="Arial"/>
                <a:sym typeface="Arial"/>
              </a:rPr>
              <a:t>lungă</a:t>
            </a:r>
            <a:r>
              <a:rPr lang="fr-FR" sz="1100" dirty="0">
                <a:latin typeface="Arial"/>
                <a:ea typeface="Arial"/>
                <a:cs typeface="Arial"/>
                <a:sym typeface="Arial"/>
              </a:rPr>
              <a:t>, de minimum 30 de </a:t>
            </a:r>
            <a:r>
              <a:rPr lang="fr-FR" sz="1100" dirty="0" err="1">
                <a:latin typeface="Arial"/>
                <a:ea typeface="Arial"/>
                <a:cs typeface="Arial"/>
                <a:sym typeface="Arial"/>
              </a:rPr>
              <a:t>ani</a:t>
            </a:r>
            <a:r>
              <a:rPr lang="fr-FR" sz="1100" dirty="0">
                <a:latin typeface="Arial"/>
                <a:ea typeface="Arial"/>
                <a:cs typeface="Arial"/>
                <a:sym typeface="Arial"/>
              </a:rPr>
              <a:t>. Cu </a:t>
            </a:r>
            <a:r>
              <a:rPr lang="fr-FR" sz="1100" dirty="0" err="1">
                <a:latin typeface="Arial"/>
                <a:ea typeface="Arial"/>
                <a:cs typeface="Arial"/>
                <a:sym typeface="Arial"/>
              </a:rPr>
              <a:t>alte</a:t>
            </a:r>
            <a:r>
              <a:rPr lang="fr-FR" sz="1100" dirty="0">
                <a:latin typeface="Arial"/>
                <a:ea typeface="Arial"/>
                <a:cs typeface="Arial"/>
                <a:sym typeface="Arial"/>
              </a:rPr>
              <a:t> </a:t>
            </a:r>
            <a:r>
              <a:rPr lang="fr-FR" sz="1100" dirty="0" err="1">
                <a:latin typeface="Arial"/>
                <a:ea typeface="Arial"/>
                <a:cs typeface="Arial"/>
                <a:sym typeface="Arial"/>
              </a:rPr>
              <a:t>cuvinte</a:t>
            </a:r>
            <a:r>
              <a:rPr lang="fr-FR" sz="1100" dirty="0">
                <a:latin typeface="Arial"/>
                <a:ea typeface="Arial"/>
                <a:cs typeface="Arial"/>
                <a:sym typeface="Arial"/>
              </a:rPr>
              <a:t>, </a:t>
            </a:r>
            <a:r>
              <a:rPr lang="fr-FR" sz="1100" dirty="0" err="1">
                <a:latin typeface="Arial"/>
                <a:ea typeface="Arial"/>
                <a:cs typeface="Arial"/>
                <a:sym typeface="Arial"/>
              </a:rPr>
              <a:t>informațiile</a:t>
            </a:r>
            <a:r>
              <a:rPr lang="fr-FR" sz="1100" dirty="0">
                <a:latin typeface="Arial"/>
                <a:ea typeface="Arial"/>
                <a:cs typeface="Arial"/>
                <a:sym typeface="Arial"/>
              </a:rPr>
              <a:t> </a:t>
            </a:r>
            <a:r>
              <a:rPr lang="fr-FR" sz="1100" dirty="0" err="1">
                <a:latin typeface="Arial"/>
                <a:ea typeface="Arial"/>
                <a:cs typeface="Arial"/>
                <a:sym typeface="Arial"/>
              </a:rPr>
              <a:t>despre</a:t>
            </a:r>
            <a:r>
              <a:rPr lang="fr-FR" sz="1100" dirty="0">
                <a:latin typeface="Arial"/>
                <a:ea typeface="Arial"/>
                <a:cs typeface="Arial"/>
                <a:sym typeface="Arial"/>
              </a:rPr>
              <a:t> </a:t>
            </a:r>
            <a:r>
              <a:rPr lang="fr-FR" sz="1100" dirty="0" err="1">
                <a:latin typeface="Arial"/>
                <a:ea typeface="Arial"/>
                <a:cs typeface="Arial"/>
                <a:sym typeface="Arial"/>
              </a:rPr>
              <a:t>modelele</a:t>
            </a:r>
            <a:r>
              <a:rPr lang="fr-FR" sz="1100" dirty="0">
                <a:latin typeface="Arial"/>
                <a:ea typeface="Arial"/>
                <a:cs typeface="Arial"/>
                <a:sym typeface="Arial"/>
              </a:rPr>
              <a:t> </a:t>
            </a:r>
            <a:r>
              <a:rPr lang="fr-FR" sz="1100" dirty="0" err="1">
                <a:latin typeface="Arial"/>
                <a:ea typeface="Arial"/>
                <a:cs typeface="Arial"/>
                <a:sym typeface="Arial"/>
              </a:rPr>
              <a:t>meteo</a:t>
            </a:r>
            <a:r>
              <a:rPr lang="fr-FR" sz="1100" dirty="0">
                <a:latin typeface="Arial"/>
                <a:ea typeface="Arial"/>
                <a:cs typeface="Arial"/>
                <a:sym typeface="Arial"/>
              </a:rPr>
              <a:t>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cele</a:t>
            </a:r>
            <a:r>
              <a:rPr lang="fr-FR" sz="1100" dirty="0">
                <a:latin typeface="Arial"/>
                <a:ea typeface="Arial"/>
                <a:cs typeface="Arial"/>
                <a:sym typeface="Arial"/>
              </a:rPr>
              <a:t> care </a:t>
            </a:r>
            <a:r>
              <a:rPr lang="fr-FR" sz="1100" dirty="0" err="1">
                <a:latin typeface="Arial"/>
                <a:ea typeface="Arial"/>
                <a:cs typeface="Arial"/>
                <a:sym typeface="Arial"/>
              </a:rPr>
              <a:t>vă</a:t>
            </a:r>
            <a:r>
              <a:rPr lang="fr-FR" sz="1100" dirty="0">
                <a:latin typeface="Arial"/>
                <a:ea typeface="Arial"/>
                <a:cs typeface="Arial"/>
                <a:sym typeface="Arial"/>
              </a:rPr>
              <a:t> permit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știți</a:t>
            </a:r>
            <a:r>
              <a:rPr lang="fr-FR" sz="1100" dirty="0">
                <a:latin typeface="Arial"/>
                <a:ea typeface="Arial"/>
                <a:cs typeface="Arial"/>
                <a:sym typeface="Arial"/>
              </a:rPr>
              <a:t> la ce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vă</a:t>
            </a:r>
            <a:r>
              <a:rPr lang="fr-FR" sz="1100" dirty="0">
                <a:latin typeface="Arial"/>
                <a:ea typeface="Arial"/>
                <a:cs typeface="Arial"/>
                <a:sym typeface="Arial"/>
              </a:rPr>
              <a:t> </a:t>
            </a:r>
            <a:r>
              <a:rPr lang="fr-FR" sz="1100" dirty="0" err="1">
                <a:latin typeface="Arial"/>
                <a:ea typeface="Arial"/>
                <a:cs typeface="Arial"/>
                <a:sym typeface="Arial"/>
              </a:rPr>
              <a:t>așteptați</a:t>
            </a:r>
            <a:r>
              <a:rPr lang="fr-FR" sz="1100" dirty="0">
                <a:latin typeface="Arial"/>
                <a:ea typeface="Arial"/>
                <a:cs typeface="Arial"/>
                <a:sym typeface="Arial"/>
              </a:rPr>
              <a:t> de la </a:t>
            </a:r>
            <a:r>
              <a:rPr lang="fr-FR" sz="1100" dirty="0" err="1">
                <a:latin typeface="Arial"/>
                <a:ea typeface="Arial"/>
                <a:cs typeface="Arial"/>
                <a:sym typeface="Arial"/>
              </a:rPr>
              <a:t>vremea</a:t>
            </a:r>
            <a:r>
              <a:rPr lang="fr-FR" sz="1100" dirty="0">
                <a:latin typeface="Arial"/>
                <a:ea typeface="Arial"/>
                <a:cs typeface="Arial"/>
                <a:sym typeface="Arial"/>
              </a:rPr>
              <a:t> </a:t>
            </a:r>
            <a:r>
              <a:rPr lang="fr-FR" sz="1100" dirty="0" err="1">
                <a:latin typeface="Arial"/>
                <a:ea typeface="Arial"/>
                <a:cs typeface="Arial"/>
                <a:sym typeface="Arial"/>
              </a:rPr>
              <a:t>sezonieră</a:t>
            </a:r>
            <a:r>
              <a:rPr lang="fr-FR" sz="1100" dirty="0">
                <a:latin typeface="Arial"/>
                <a:ea typeface="Arial"/>
                <a:cs typeface="Arial"/>
                <a:sym typeface="Arial"/>
              </a:rPr>
              <a:t> </a:t>
            </a:r>
            <a:r>
              <a:rPr lang="fr-FR" sz="1100" dirty="0" err="1">
                <a:latin typeface="Arial"/>
                <a:ea typeface="Arial"/>
                <a:cs typeface="Arial"/>
                <a:sym typeface="Arial"/>
              </a:rPr>
              <a:t>pe</a:t>
            </a:r>
            <a:r>
              <a:rPr lang="fr-FR" sz="1100" dirty="0">
                <a:latin typeface="Arial"/>
                <a:ea typeface="Arial"/>
                <a:cs typeface="Arial"/>
                <a:sym typeface="Arial"/>
              </a:rPr>
              <a:t> </a:t>
            </a:r>
            <a:r>
              <a:rPr lang="fr-FR" sz="1100" dirty="0" err="1">
                <a:latin typeface="Arial"/>
                <a:ea typeface="Arial"/>
                <a:cs typeface="Arial"/>
                <a:sym typeface="Arial"/>
              </a:rPr>
              <a:t>parcursul</a:t>
            </a:r>
            <a:r>
              <a:rPr lang="fr-FR" sz="1100" dirty="0">
                <a:latin typeface="Arial"/>
                <a:ea typeface="Arial"/>
                <a:cs typeface="Arial"/>
                <a:sym typeface="Arial"/>
              </a:rPr>
              <a:t> </a:t>
            </a:r>
            <a:r>
              <a:rPr lang="fr-FR" sz="1100" dirty="0" err="1">
                <a:latin typeface="Arial"/>
                <a:ea typeface="Arial"/>
                <a:cs typeface="Arial"/>
                <a:sym typeface="Arial"/>
              </a:rPr>
              <a:t>anului</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știți</a:t>
            </a:r>
            <a:r>
              <a:rPr lang="fr-FR" sz="1100" dirty="0">
                <a:latin typeface="Arial"/>
                <a:ea typeface="Arial"/>
                <a:cs typeface="Arial"/>
                <a:sym typeface="Arial"/>
              </a:rPr>
              <a:t> ce tip de haine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păstrați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dulap</a:t>
            </a:r>
            <a:r>
              <a:rPr lang="fr-FR" sz="1100" dirty="0">
                <a:latin typeface="Arial"/>
                <a:ea typeface="Arial"/>
                <a:cs typeface="Arial"/>
                <a:sym typeface="Arial"/>
              </a:rPr>
              <a:t> </a:t>
            </a:r>
            <a:r>
              <a:rPr lang="fr-FR" sz="1100" dirty="0" err="1">
                <a:latin typeface="Arial"/>
                <a:ea typeface="Arial"/>
                <a:cs typeface="Arial"/>
                <a:sym typeface="Arial"/>
              </a:rPr>
              <a:t>pentru</a:t>
            </a:r>
            <a:r>
              <a:rPr lang="fr-FR" sz="1100" dirty="0">
                <a:latin typeface="Arial"/>
                <a:ea typeface="Arial"/>
                <a:cs typeface="Arial"/>
                <a:sym typeface="Arial"/>
              </a:rPr>
              <a:t> a face </a:t>
            </a:r>
            <a:r>
              <a:rPr lang="fr-FR" sz="1100" dirty="0" err="1">
                <a:latin typeface="Arial"/>
                <a:ea typeface="Arial"/>
                <a:cs typeface="Arial"/>
                <a:sym typeface="Arial"/>
              </a:rPr>
              <a:t>față</a:t>
            </a:r>
            <a:r>
              <a:rPr lang="fr-FR" sz="1100" dirty="0">
                <a:latin typeface="Arial"/>
                <a:ea typeface="Arial"/>
                <a:cs typeface="Arial"/>
                <a:sym typeface="Arial"/>
              </a:rPr>
              <a:t> </a:t>
            </a:r>
            <a:r>
              <a:rPr lang="fr-FR" sz="1100" dirty="0" err="1">
                <a:latin typeface="Arial"/>
                <a:ea typeface="Arial"/>
                <a:cs typeface="Arial"/>
                <a:sym typeface="Arial"/>
              </a:rPr>
              <a:t>vremii</a:t>
            </a:r>
            <a:r>
              <a:rPr lang="fr-FR" sz="1100" dirty="0">
                <a:latin typeface="Arial"/>
                <a:ea typeface="Arial"/>
                <a:cs typeface="Arial"/>
                <a:sym typeface="Arial"/>
              </a:rPr>
              <a:t>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fiecare</a:t>
            </a:r>
            <a:r>
              <a:rPr lang="fr-FR" sz="1100" dirty="0">
                <a:latin typeface="Arial"/>
                <a:ea typeface="Arial"/>
                <a:cs typeface="Arial"/>
                <a:sym typeface="Arial"/>
              </a:rPr>
              <a:t> </a:t>
            </a:r>
            <a:r>
              <a:rPr lang="fr-FR" sz="1100" dirty="0" err="1">
                <a:latin typeface="Arial"/>
                <a:ea typeface="Arial"/>
                <a:cs typeface="Arial"/>
                <a:sym typeface="Arial"/>
              </a:rPr>
              <a:t>anotimp.Acum</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ne </a:t>
            </a:r>
            <a:r>
              <a:rPr lang="fr-FR" sz="1100" dirty="0" err="1">
                <a:latin typeface="Arial"/>
                <a:ea typeface="Arial"/>
                <a:cs typeface="Arial"/>
                <a:sym typeface="Arial"/>
              </a:rPr>
              <a:t>concentrăm</a:t>
            </a:r>
            <a:r>
              <a:rPr lang="fr-FR" sz="1100" dirty="0">
                <a:latin typeface="Arial"/>
                <a:ea typeface="Arial"/>
                <a:cs typeface="Arial"/>
                <a:sym typeface="Arial"/>
              </a:rPr>
              <a:t> </a:t>
            </a:r>
            <a:r>
              <a:rPr lang="fr-FR" sz="1100" dirty="0" err="1">
                <a:latin typeface="Arial"/>
                <a:ea typeface="Arial"/>
                <a:cs typeface="Arial"/>
                <a:sym typeface="Arial"/>
              </a:rPr>
              <a:t>atenția</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locului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care au </a:t>
            </a:r>
            <a:r>
              <a:rPr lang="fr-FR" sz="1100" dirty="0" err="1">
                <a:latin typeface="Arial"/>
                <a:ea typeface="Arial"/>
                <a:cs typeface="Arial"/>
                <a:sym typeface="Arial"/>
              </a:rPr>
              <a:t>loc</a:t>
            </a:r>
            <a:r>
              <a:rPr lang="fr-FR" sz="1100" dirty="0">
                <a:latin typeface="Arial"/>
                <a:ea typeface="Arial"/>
                <a:cs typeface="Arial"/>
                <a:sym typeface="Arial"/>
              </a:rPr>
              <a:t> </a:t>
            </a:r>
            <a:r>
              <a:rPr lang="fr-FR" sz="1100" dirty="0" err="1">
                <a:latin typeface="Arial"/>
                <a:ea typeface="Arial"/>
                <a:cs typeface="Arial"/>
                <a:sym typeface="Arial"/>
              </a:rPr>
              <a:t>toate</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t>
            </a:r>
            <a:r>
              <a:rPr lang="fr-FR" sz="1100" dirty="0" err="1">
                <a:latin typeface="Arial"/>
                <a:ea typeface="Arial"/>
                <a:cs typeface="Arial"/>
                <a:sym typeface="Arial"/>
              </a:rPr>
              <a:t>atmosfera</a:t>
            </a:r>
            <a:r>
              <a:rPr lang="fr-FR" sz="1100" dirty="0">
                <a:latin typeface="Arial"/>
                <a:ea typeface="Arial"/>
                <a:cs typeface="Arial"/>
                <a:sym typeface="Arial"/>
              </a:rPr>
              <a:t>. </a:t>
            </a:r>
            <a:r>
              <a:rPr lang="fr-FR" sz="1100" dirty="0" err="1">
                <a:latin typeface="Arial"/>
                <a:ea typeface="Arial"/>
                <a:cs typeface="Arial"/>
                <a:sym typeface="Arial"/>
              </a:rPr>
              <a:t>Atmosfera</a:t>
            </a:r>
            <a:r>
              <a:rPr lang="fr-FR" sz="1100" dirty="0">
                <a:latin typeface="Arial"/>
                <a:ea typeface="Arial"/>
                <a:cs typeface="Arial"/>
                <a:sym typeface="Arial"/>
              </a:rPr>
              <a:t> este un </a:t>
            </a:r>
            <a:r>
              <a:rPr lang="fr-FR" sz="1100" dirty="0" err="1">
                <a:latin typeface="Arial"/>
                <a:ea typeface="Arial"/>
                <a:cs typeface="Arial"/>
                <a:sym typeface="Arial"/>
              </a:rPr>
              <a:t>spațiu</a:t>
            </a:r>
            <a:r>
              <a:rPr lang="fr-FR" sz="1100" dirty="0">
                <a:latin typeface="Arial"/>
                <a:ea typeface="Arial"/>
                <a:cs typeface="Arial"/>
                <a:sym typeface="Arial"/>
              </a:rPr>
              <a:t> </a:t>
            </a:r>
            <a:r>
              <a:rPr lang="fr-FR" sz="1100" dirty="0" err="1">
                <a:latin typeface="Arial"/>
                <a:ea typeface="Arial"/>
                <a:cs typeface="Arial"/>
                <a:sym typeface="Arial"/>
              </a:rPr>
              <a:t>complex</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stratificat</a:t>
            </a:r>
            <a:r>
              <a:rPr lang="fr-FR" sz="1100" dirty="0">
                <a:latin typeface="Arial"/>
                <a:ea typeface="Arial"/>
                <a:cs typeface="Arial"/>
                <a:sym typeface="Arial"/>
              </a:rPr>
              <a:t> care se </a:t>
            </a:r>
            <a:r>
              <a:rPr lang="fr-FR" sz="1100" dirty="0" err="1">
                <a:latin typeface="Arial"/>
                <a:ea typeface="Arial"/>
                <a:cs typeface="Arial"/>
                <a:sym typeface="Arial"/>
              </a:rPr>
              <a:t>învârte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jurul</a:t>
            </a:r>
            <a:r>
              <a:rPr lang="fr-FR" sz="1100" dirty="0">
                <a:latin typeface="Arial"/>
                <a:ea typeface="Arial"/>
                <a:cs typeface="Arial"/>
                <a:sym typeface="Arial"/>
              </a:rPr>
              <a:t> </a:t>
            </a:r>
            <a:r>
              <a:rPr lang="fr-FR" sz="1100" dirty="0" err="1">
                <a:latin typeface="Arial"/>
                <a:ea typeface="Arial"/>
                <a:cs typeface="Arial"/>
                <a:sym typeface="Arial"/>
              </a:rPr>
              <a:t>planetei</a:t>
            </a:r>
            <a:r>
              <a:rPr lang="fr-FR" sz="1100" dirty="0">
                <a:latin typeface="Arial"/>
                <a:ea typeface="Arial"/>
                <a:cs typeface="Arial"/>
                <a:sym typeface="Arial"/>
              </a:rPr>
              <a:t> </a:t>
            </a:r>
            <a:r>
              <a:rPr lang="fr-FR" sz="1100" dirty="0" err="1">
                <a:latin typeface="Arial"/>
                <a:ea typeface="Arial"/>
                <a:cs typeface="Arial"/>
                <a:sym typeface="Arial"/>
              </a:rPr>
              <a:t>Pământ</a:t>
            </a:r>
            <a:r>
              <a:rPr lang="fr-FR" sz="1100" dirty="0">
                <a:latin typeface="Arial"/>
                <a:ea typeface="Arial"/>
                <a:cs typeface="Arial"/>
                <a:sym typeface="Arial"/>
              </a:rPr>
              <a:t>, </a:t>
            </a:r>
            <a:r>
              <a:rPr lang="fr-FR" sz="1100" dirty="0" err="1">
                <a:latin typeface="Arial"/>
                <a:ea typeface="Arial"/>
                <a:cs typeface="Arial"/>
                <a:sym typeface="Arial"/>
              </a:rPr>
              <a:t>compus</a:t>
            </a:r>
            <a:r>
              <a:rPr lang="fr-FR" sz="1100" dirty="0">
                <a:latin typeface="Arial"/>
                <a:ea typeface="Arial"/>
                <a:cs typeface="Arial"/>
                <a:sym typeface="Arial"/>
              </a:rPr>
              <a:t> </a:t>
            </a:r>
            <a:r>
              <a:rPr lang="fr-FR" sz="1100" dirty="0" err="1">
                <a:latin typeface="Arial"/>
                <a:ea typeface="Arial"/>
                <a:cs typeface="Arial"/>
                <a:sym typeface="Arial"/>
              </a:rPr>
              <a:t>din</a:t>
            </a:r>
            <a:r>
              <a:rPr lang="fr-FR" sz="1100" dirty="0">
                <a:latin typeface="Arial"/>
                <a:ea typeface="Arial"/>
                <a:cs typeface="Arial"/>
                <a:sym typeface="Arial"/>
              </a:rPr>
              <a:t> mai </a:t>
            </a:r>
            <a:r>
              <a:rPr lang="fr-FR" sz="1100" dirty="0" err="1">
                <a:latin typeface="Arial"/>
                <a:ea typeface="Arial"/>
                <a:cs typeface="Arial"/>
                <a:sym typeface="Arial"/>
              </a:rPr>
              <a:t>multe</a:t>
            </a:r>
            <a:r>
              <a:rPr lang="fr-FR" sz="1100" dirty="0">
                <a:latin typeface="Arial"/>
                <a:ea typeface="Arial"/>
                <a:cs typeface="Arial"/>
                <a:sym typeface="Arial"/>
              </a:rPr>
              <a:t> gaze care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fundamentale</a:t>
            </a:r>
            <a:r>
              <a:rPr lang="fr-FR" sz="1100" dirty="0">
                <a:latin typeface="Arial"/>
                <a:ea typeface="Arial"/>
                <a:cs typeface="Arial"/>
                <a:sym typeface="Arial"/>
              </a:rPr>
              <a:t> </a:t>
            </a:r>
            <a:r>
              <a:rPr lang="fr-FR" sz="1100" dirty="0" err="1">
                <a:latin typeface="Arial"/>
                <a:ea typeface="Arial"/>
                <a:cs typeface="Arial"/>
                <a:sym typeface="Arial"/>
              </a:rPr>
              <a:t>pentru</a:t>
            </a:r>
            <a:r>
              <a:rPr lang="fr-FR" sz="1100" dirty="0">
                <a:latin typeface="Arial"/>
                <a:ea typeface="Arial"/>
                <a:cs typeface="Arial"/>
                <a:sym typeface="Arial"/>
              </a:rPr>
              <a:t> a </a:t>
            </a:r>
            <a:r>
              <a:rPr lang="fr-FR" sz="1100" dirty="0" err="1">
                <a:latin typeface="Arial"/>
                <a:ea typeface="Arial"/>
                <a:cs typeface="Arial"/>
                <a:sym typeface="Arial"/>
              </a:rPr>
              <a:t>garanta</a:t>
            </a:r>
            <a:r>
              <a:rPr lang="fr-FR" sz="1100" dirty="0">
                <a:latin typeface="Arial"/>
                <a:ea typeface="Arial"/>
                <a:cs typeface="Arial"/>
                <a:sym typeface="Arial"/>
              </a:rPr>
              <a:t> o </a:t>
            </a:r>
            <a:r>
              <a:rPr lang="fr-FR" sz="1100" dirty="0" err="1">
                <a:latin typeface="Arial"/>
                <a:ea typeface="Arial"/>
                <a:cs typeface="Arial"/>
                <a:sym typeface="Arial"/>
              </a:rPr>
              <a:t>planetă</a:t>
            </a:r>
            <a:r>
              <a:rPr lang="fr-FR" sz="1100" dirty="0">
                <a:latin typeface="Arial"/>
                <a:ea typeface="Arial"/>
                <a:cs typeface="Arial"/>
                <a:sym typeface="Arial"/>
              </a:rPr>
              <a:t> </a:t>
            </a:r>
            <a:r>
              <a:rPr lang="fr-FR" sz="1100" dirty="0" err="1">
                <a:latin typeface="Arial"/>
                <a:ea typeface="Arial"/>
                <a:cs typeface="Arial"/>
                <a:sym typeface="Arial"/>
              </a:rPr>
              <a:t>locuibilă</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unde</a:t>
            </a:r>
            <a:r>
              <a:rPr lang="fr-FR" sz="1100" dirty="0">
                <a:latin typeface="Arial"/>
                <a:ea typeface="Arial"/>
                <a:cs typeface="Arial"/>
                <a:sym typeface="Arial"/>
              </a:rPr>
              <a:t>, </a:t>
            </a:r>
            <a:r>
              <a:rPr lang="fr-FR" sz="1100" dirty="0" err="1">
                <a:latin typeface="Arial"/>
                <a:ea typeface="Arial"/>
                <a:cs typeface="Arial"/>
                <a:sym typeface="Arial"/>
              </a:rPr>
              <a:t>printre</a:t>
            </a:r>
            <a:r>
              <a:rPr lang="fr-FR" sz="1100" dirty="0">
                <a:latin typeface="Arial"/>
                <a:ea typeface="Arial"/>
                <a:cs typeface="Arial"/>
                <a:sym typeface="Arial"/>
              </a:rPr>
              <a:t> </a:t>
            </a:r>
            <a:r>
              <a:rPr lang="fr-FR" sz="1100" dirty="0" err="1">
                <a:latin typeface="Arial"/>
                <a:ea typeface="Arial"/>
                <a:cs typeface="Arial"/>
                <a:sym typeface="Arial"/>
              </a:rPr>
              <a:t>altele</a:t>
            </a:r>
            <a:r>
              <a:rPr lang="fr-FR" sz="1100" dirty="0">
                <a:latin typeface="Arial"/>
                <a:ea typeface="Arial"/>
                <a:cs typeface="Arial"/>
                <a:sym typeface="Arial"/>
              </a:rPr>
              <a:t>, au </a:t>
            </a:r>
            <a:r>
              <a:rPr lang="fr-FR" sz="1100" dirty="0" err="1">
                <a:latin typeface="Arial"/>
                <a:ea typeface="Arial"/>
                <a:cs typeface="Arial"/>
                <a:sym typeface="Arial"/>
              </a:rPr>
              <a:t>loc</a:t>
            </a:r>
            <a:r>
              <a:rPr lang="fr-FR" sz="1100" dirty="0">
                <a:latin typeface="Arial"/>
                <a:ea typeface="Arial"/>
                <a:cs typeface="Arial"/>
                <a:sym typeface="Arial"/>
              </a:rPr>
              <a:t> </a:t>
            </a:r>
            <a:r>
              <a:rPr lang="fr-FR" sz="1100" dirty="0" err="1">
                <a:latin typeface="Arial"/>
                <a:ea typeface="Arial"/>
                <a:cs typeface="Arial"/>
                <a:sym typeface="Arial"/>
              </a:rPr>
              <a:t>fenomene</a:t>
            </a:r>
            <a:r>
              <a:rPr lang="fr-FR" sz="1100" dirty="0">
                <a:latin typeface="Arial"/>
                <a:ea typeface="Arial"/>
                <a:cs typeface="Arial"/>
                <a:sym typeface="Arial"/>
              </a:rPr>
              <a:t> </a:t>
            </a:r>
            <a:r>
              <a:rPr lang="fr-FR" sz="1100" dirty="0" err="1">
                <a:latin typeface="Arial"/>
                <a:ea typeface="Arial"/>
                <a:cs typeface="Arial"/>
                <a:sym typeface="Arial"/>
              </a:rPr>
              <a:t>meteorologice</a:t>
            </a:r>
            <a:r>
              <a:rPr lang="fr-FR" sz="1100" dirty="0">
                <a:latin typeface="Arial"/>
                <a:ea typeface="Arial"/>
                <a:cs typeface="Arial"/>
                <a:sym typeface="Arial"/>
              </a:rPr>
              <a:t>.</a:t>
            </a:r>
            <a:endParaRPr dirty="0"/>
          </a:p>
        </p:txBody>
      </p:sp>
      <p:sp>
        <p:nvSpPr>
          <p:cNvPr id="249" name="Google Shape;24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p:cSld name="Diapositive de titre">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47042" y="1248681"/>
            <a:ext cx="544799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03A6"/>
              </a:buClr>
              <a:buSzPts val="4400"/>
              <a:buFont typeface="Arial"/>
              <a:buNone/>
              <a:defRPr sz="44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a:spLocks noGrp="1"/>
          </p:cNvSpPr>
          <p:nvPr>
            <p:ph type="pic" idx="2"/>
          </p:nvPr>
        </p:nvSpPr>
        <p:spPr>
          <a:xfrm>
            <a:off x="6096000" y="0"/>
            <a:ext cx="6096000" cy="6858000"/>
          </a:xfrm>
          <a:prstGeom prst="rect">
            <a:avLst/>
          </a:prstGeom>
          <a:noFill/>
          <a:ln>
            <a:noFill/>
          </a:ln>
        </p:spPr>
      </p:sp>
      <p:sp>
        <p:nvSpPr>
          <p:cNvPr id="18" name="Google Shape;18;p2"/>
          <p:cNvSpPr txBox="1">
            <a:spLocks noGrp="1"/>
          </p:cNvSpPr>
          <p:nvPr>
            <p:ph type="body" idx="1"/>
          </p:nvPr>
        </p:nvSpPr>
        <p:spPr>
          <a:xfrm>
            <a:off x="446926" y="2621655"/>
            <a:ext cx="5408084"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03A6"/>
              </a:buClr>
              <a:buSzPts val="2400"/>
              <a:buNone/>
              <a:defRPr sz="2400">
                <a:solidFill>
                  <a:srgbClr val="7503A6"/>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9" name="Google Shape;19;p2"/>
          <p:cNvCxnSpPr/>
          <p:nvPr/>
        </p:nvCxnSpPr>
        <p:spPr>
          <a:xfrm>
            <a:off x="352213" y="1234440"/>
            <a:ext cx="0" cy="2947680"/>
          </a:xfrm>
          <a:prstGeom prst="straightConnector1">
            <a:avLst/>
          </a:prstGeom>
          <a:noFill/>
          <a:ln w="57150" cap="flat" cmpd="sng">
            <a:solidFill>
              <a:srgbClr val="7503A6"/>
            </a:solidFill>
            <a:prstDash val="solid"/>
            <a:miter lim="800000"/>
            <a:headEnd type="none" w="sm" len="sm"/>
            <a:tailEnd type="none" w="sm" len="sm"/>
          </a:ln>
        </p:spPr>
      </p:cxnSp>
      <p:pic>
        <p:nvPicPr>
          <p:cNvPr id="20" name="Google Shape;20;p2" descr="Uma imagem com texto&#10;&#10;Descrição gerada automaticament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92960" y="6098959"/>
            <a:ext cx="2501959" cy="608810"/>
          </a:xfrm>
          <a:prstGeom prst="rect">
            <a:avLst/>
          </a:prstGeom>
          <a:noFill/>
          <a:ln>
            <a:noFill/>
          </a:ln>
        </p:spPr>
      </p:pic>
      <p:pic>
        <p:nvPicPr>
          <p:cNvPr id="21" name="Google Shape;21;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427149" y="4487841"/>
            <a:ext cx="1936621" cy="221992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beçalho da Secção" type="secHead">
  <p:cSld name="SECTION_HEADER">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8" name="Google Shape;6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údo Duplo" type="twoObj">
  <p:cSld name="TWO_OBJECTS">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ó Título" type="titleOnly">
  <p:cSld name="TITLE_ONLY">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92"/>
        <p:cNvGrpSpPr/>
        <p:nvPr/>
      </p:nvGrpSpPr>
      <p:grpSpPr>
        <a:xfrm>
          <a:off x="0" y="0"/>
          <a:ext cx="0" cy="0"/>
          <a:chOff x="0" y="0"/>
          <a:chExt cx="0" cy="0"/>
        </a:xfrm>
      </p:grpSpPr>
      <p:sp>
        <p:nvSpPr>
          <p:cNvPr id="93" name="Google Shape;9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9" name="Google Shape;99;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0" name="Google Shape;10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17"/>
          <p:cNvSpPr>
            <a:spLocks noGrp="1"/>
          </p:cNvSpPr>
          <p:nvPr>
            <p:ph type="pic" idx="2"/>
          </p:nvPr>
        </p:nvSpPr>
        <p:spPr>
          <a:xfrm>
            <a:off x="5183188" y="987425"/>
            <a:ext cx="6172200" cy="4873625"/>
          </a:xfrm>
          <a:prstGeom prst="rect">
            <a:avLst/>
          </a:prstGeom>
          <a:noFill/>
          <a:ln>
            <a:noFill/>
          </a:ln>
        </p:spPr>
      </p:sp>
      <p:sp>
        <p:nvSpPr>
          <p:cNvPr id="106" name="Google Shape;106;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7" name="Google Shape;10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ítulo Vertical e Texto" type="vertTitleAndTx">
  <p:cSld name="VERTICAL_TITLE_AND_VERTICAL_TEXT">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Titre et contenu">
  <p:cSld name="4_Titre et contenu">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20"/>
          <p:cNvSpPr/>
          <p:nvPr/>
        </p:nvSpPr>
        <p:spPr>
          <a:xfrm>
            <a:off x="11159272" y="3086448"/>
            <a:ext cx="4358096"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20"/>
          <p:cNvSpPr/>
          <p:nvPr/>
        </p:nvSpPr>
        <p:spPr>
          <a:xfrm>
            <a:off x="-2532888" y="5058000"/>
            <a:ext cx="3823276"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6" name="Google Shape;126;p2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de section">
  <p:cSld name="Titre de section">
    <p:spTree>
      <p:nvGrpSpPr>
        <p:cNvPr id="1" name="Shape 22"/>
        <p:cNvGrpSpPr/>
        <p:nvPr/>
      </p:nvGrpSpPr>
      <p:grpSpPr>
        <a:xfrm>
          <a:off x="0" y="0"/>
          <a:ext cx="0" cy="0"/>
          <a:chOff x="0" y="0"/>
          <a:chExt cx="0" cy="0"/>
        </a:xfrm>
      </p:grpSpPr>
      <p:sp>
        <p:nvSpPr>
          <p:cNvPr id="23" name="Google Shape;23;p3"/>
          <p:cNvSpPr/>
          <p:nvPr/>
        </p:nvSpPr>
        <p:spPr>
          <a:xfrm>
            <a:off x="9312000" y="2079800"/>
            <a:ext cx="4422287" cy="4161202"/>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4" name="Google Shape;24;p3"/>
          <p:cNvCxnSpPr/>
          <p:nvPr/>
        </p:nvCxnSpPr>
        <p:spPr>
          <a:xfrm>
            <a:off x="770033" y="2208205"/>
            <a:ext cx="0" cy="4427862"/>
          </a:xfrm>
          <a:prstGeom prst="straightConnector1">
            <a:avLst/>
          </a:prstGeom>
          <a:noFill/>
          <a:ln w="57150" cap="flat" cmpd="sng">
            <a:solidFill>
              <a:srgbClr val="7503A6"/>
            </a:solidFill>
            <a:prstDash val="solid"/>
            <a:miter lim="800000"/>
            <a:headEnd type="none" w="sm" len="sm"/>
            <a:tailEnd type="none" w="sm" len="sm"/>
          </a:ln>
        </p:spPr>
      </p:cxnSp>
      <p:sp>
        <p:nvSpPr>
          <p:cNvPr id="25" name="Google Shape;25;p3"/>
          <p:cNvSpPr/>
          <p:nvPr/>
        </p:nvSpPr>
        <p:spPr>
          <a:xfrm>
            <a:off x="7543801" y="4011200"/>
            <a:ext cx="3808065" cy="357033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26;p3"/>
          <p:cNvSpPr txBox="1">
            <a:spLocks noGrp="1"/>
          </p:cNvSpPr>
          <p:nvPr>
            <p:ph type="title"/>
          </p:nvPr>
        </p:nvSpPr>
        <p:spPr>
          <a:xfrm>
            <a:off x="838201" y="365129"/>
            <a:ext cx="866986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7" name="Google Shape;27;p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Titre et contenu">
  <p:cSld name="5_Titre et contenu">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9" name="Google Shape;129;p2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
        <p:nvSpPr>
          <p:cNvPr id="130" name="Google Shape;130;p21"/>
          <p:cNvSpPr txBox="1">
            <a:spLocks noGrp="1"/>
          </p:cNvSpPr>
          <p:nvPr>
            <p:ph type="body" idx="1"/>
          </p:nvPr>
        </p:nvSpPr>
        <p:spPr>
          <a:xfrm>
            <a:off x="641351" y="1978028"/>
            <a:ext cx="11127316" cy="45513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re de section">
  <p:cSld name="1_Titre de section">
    <p:spTree>
      <p:nvGrpSpPr>
        <p:cNvPr id="1" name="Shape 131"/>
        <p:cNvGrpSpPr/>
        <p:nvPr/>
      </p:nvGrpSpPr>
      <p:grpSpPr>
        <a:xfrm>
          <a:off x="0" y="0"/>
          <a:ext cx="0" cy="0"/>
          <a:chOff x="0" y="0"/>
          <a:chExt cx="0" cy="0"/>
        </a:xfrm>
      </p:grpSpPr>
      <p:sp>
        <p:nvSpPr>
          <p:cNvPr id="132" name="Google Shape;132;p22"/>
          <p:cNvSpPr/>
          <p:nvPr/>
        </p:nvSpPr>
        <p:spPr>
          <a:xfrm>
            <a:off x="9312000" y="2079800"/>
            <a:ext cx="4532016"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22"/>
          <p:cNvSpPr/>
          <p:nvPr/>
        </p:nvSpPr>
        <p:spPr>
          <a:xfrm>
            <a:off x="7714695" y="4011200"/>
            <a:ext cx="3637172"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22"/>
          <p:cNvSpPr txBox="1">
            <a:spLocks noGrp="1"/>
          </p:cNvSpPr>
          <p:nvPr>
            <p:ph type="title"/>
          </p:nvPr>
        </p:nvSpPr>
        <p:spPr>
          <a:xfrm>
            <a:off x="838201" y="365129"/>
            <a:ext cx="866986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5" name="Google Shape;135;p2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23"/>
          <p:cNvSpPr txBox="1">
            <a:spLocks noGrp="1"/>
          </p:cNvSpPr>
          <p:nvPr>
            <p:ph type="body" idx="1"/>
          </p:nvPr>
        </p:nvSpPr>
        <p:spPr>
          <a:xfrm>
            <a:off x="641351" y="1978028"/>
            <a:ext cx="11127316" cy="45513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9" name="Google Shape;139;p2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re et contenu">
  <p:cSld name="1_Titre et contenu">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4"/>
          <p:cNvSpPr/>
          <p:nvPr/>
        </p:nvSpPr>
        <p:spPr>
          <a:xfrm>
            <a:off x="11159272" y="3086448"/>
            <a:ext cx="5760000"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24"/>
          <p:cNvSpPr/>
          <p:nvPr/>
        </p:nvSpPr>
        <p:spPr>
          <a:xfrm>
            <a:off x="-3509612" y="5058000"/>
            <a:ext cx="4800000"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4" name="Google Shape;144;p2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ide">
  <p:cSld name="Vide">
    <p:spTree>
      <p:nvGrpSpPr>
        <p:cNvPr id="1" name="Shape 145"/>
        <p:cNvGrpSpPr/>
        <p:nvPr/>
      </p:nvGrpSpPr>
      <p:grpSpPr>
        <a:xfrm>
          <a:off x="0" y="0"/>
          <a:ext cx="0" cy="0"/>
          <a:chOff x="0" y="0"/>
          <a:chExt cx="0" cy="0"/>
        </a:xfrm>
      </p:grpSpPr>
      <p:sp>
        <p:nvSpPr>
          <p:cNvPr id="146" name="Google Shape;146;p25"/>
          <p:cNvSpPr/>
          <p:nvPr/>
        </p:nvSpPr>
        <p:spPr>
          <a:xfrm>
            <a:off x="0" y="0"/>
            <a:ext cx="7540487"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25"/>
          <p:cNvSpPr/>
          <p:nvPr/>
        </p:nvSpPr>
        <p:spPr>
          <a:xfrm>
            <a:off x="5645220" y="-596347"/>
            <a:ext cx="3765110" cy="367327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25"/>
          <p:cNvSpPr/>
          <p:nvPr/>
        </p:nvSpPr>
        <p:spPr>
          <a:xfrm>
            <a:off x="7068701" y="1876272"/>
            <a:ext cx="5123299" cy="4826448"/>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25"/>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50" name="Google Shape;150;p25"/>
          <p:cNvCxnSpPr/>
          <p:nvPr/>
        </p:nvCxnSpPr>
        <p:spPr>
          <a:xfrm>
            <a:off x="908804" y="2088028"/>
            <a:ext cx="0" cy="2782146"/>
          </a:xfrm>
          <a:prstGeom prst="straightConnector1">
            <a:avLst/>
          </a:prstGeom>
          <a:noFill/>
          <a:ln w="57150" cap="flat" cmpd="sng">
            <a:solidFill>
              <a:schemeClr val="lt1"/>
            </a:solidFill>
            <a:prstDash val="solid"/>
            <a:miter lim="800000"/>
            <a:headEnd type="none" w="sm" len="sm"/>
            <a:tailEnd type="none" w="sm" len="sm"/>
          </a:ln>
        </p:spPr>
      </p:cxnSp>
      <p:sp>
        <p:nvSpPr>
          <p:cNvPr id="151" name="Google Shape;151;p25"/>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Vide">
  <p:cSld name="3_Vide">
    <p:spTree>
      <p:nvGrpSpPr>
        <p:cNvPr id="1" name="Shape 152"/>
        <p:cNvGrpSpPr/>
        <p:nvPr/>
      </p:nvGrpSpPr>
      <p:grpSpPr>
        <a:xfrm>
          <a:off x="0" y="0"/>
          <a:ext cx="0" cy="0"/>
          <a:chOff x="0" y="0"/>
          <a:chExt cx="0" cy="0"/>
        </a:xfrm>
      </p:grpSpPr>
      <p:sp>
        <p:nvSpPr>
          <p:cNvPr id="153" name="Google Shape;153;p26"/>
          <p:cNvSpPr/>
          <p:nvPr/>
        </p:nvSpPr>
        <p:spPr>
          <a:xfrm>
            <a:off x="1" y="0"/>
            <a:ext cx="6096000"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26"/>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6"/>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6"/>
          <p:cNvSpPr>
            <a:spLocks noGrp="1"/>
          </p:cNvSpPr>
          <p:nvPr>
            <p:ph type="pic" idx="2"/>
          </p:nvPr>
        </p:nvSpPr>
        <p:spPr>
          <a:xfrm>
            <a:off x="6096000" y="0"/>
            <a:ext cx="6096000" cy="6858000"/>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entered 1 Line Title" type="tx">
  <p:cSld name="TITLE_AND_BODY">
    <p:spTree>
      <p:nvGrpSpPr>
        <p:cNvPr id="1" name="Shape 157"/>
        <p:cNvGrpSpPr/>
        <p:nvPr/>
      </p:nvGrpSpPr>
      <p:grpSpPr>
        <a:xfrm>
          <a:off x="0" y="0"/>
          <a:ext cx="0" cy="0"/>
          <a:chOff x="0" y="0"/>
          <a:chExt cx="0" cy="0"/>
        </a:xfrm>
      </p:grpSpPr>
      <p:sp>
        <p:nvSpPr>
          <p:cNvPr id="158" name="Google Shape;158;p27"/>
          <p:cNvSpPr txBox="1">
            <a:spLocks noGrp="1"/>
          </p:cNvSpPr>
          <p:nvPr>
            <p:ph type="title"/>
          </p:nvPr>
        </p:nvSpPr>
        <p:spPr>
          <a:xfrm>
            <a:off x="647700" y="447675"/>
            <a:ext cx="10896300" cy="571500"/>
          </a:xfrm>
          <a:prstGeom prst="rect">
            <a:avLst/>
          </a:prstGeom>
          <a:noFill/>
          <a:ln>
            <a:noFill/>
          </a:ln>
        </p:spPr>
        <p:txBody>
          <a:bodyPr spcFirstLastPara="1" wrap="square" lIns="121900" tIns="60925" rIns="121900" bIns="60925" anchor="ctr" anchorCtr="0">
            <a:normAutofit/>
          </a:bodyPr>
          <a:lstStyle>
            <a:lvl1pPr lvl="0" algn="ctr" rtl="0">
              <a:lnSpc>
                <a:spcPct val="168777"/>
              </a:lnSpc>
              <a:spcBef>
                <a:spcPts val="20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59" name="Google Shape;159;p27"/>
          <p:cNvSpPr txBox="1">
            <a:spLocks noGrp="1"/>
          </p:cNvSpPr>
          <p:nvPr>
            <p:ph type="body" idx="1"/>
          </p:nvPr>
        </p:nvSpPr>
        <p:spPr>
          <a:xfrm>
            <a:off x="647700" y="952500"/>
            <a:ext cx="10896300" cy="762000"/>
          </a:xfrm>
          <a:prstGeom prst="rect">
            <a:avLst/>
          </a:prstGeom>
          <a:noFill/>
          <a:ln>
            <a:noFill/>
          </a:ln>
        </p:spPr>
        <p:txBody>
          <a:bodyPr spcFirstLastPara="1" wrap="square" lIns="121900" tIns="60925" rIns="121900" bIns="60925" anchor="t" anchorCtr="0">
            <a:normAutofit/>
          </a:bodyPr>
          <a:lstStyle>
            <a:lvl1pPr marL="457200" lvl="0" indent="-381000" algn="ctr" rtl="0">
              <a:lnSpc>
                <a:spcPct val="100000"/>
              </a:lnSpc>
              <a:spcBef>
                <a:spcPts val="500"/>
              </a:spcBef>
              <a:spcAft>
                <a:spcPts val="0"/>
              </a:spcAft>
              <a:buClr>
                <a:schemeClr val="dk1"/>
              </a:buClr>
              <a:buSzPts val="2400"/>
              <a:buChar char="•"/>
              <a:defRPr/>
            </a:lvl1pPr>
            <a:lvl2pPr marL="914400" lvl="1" indent="-228600" algn="l" rtl="0">
              <a:lnSpc>
                <a:spcPct val="100000"/>
              </a:lnSpc>
              <a:spcBef>
                <a:spcPts val="500"/>
              </a:spcBef>
              <a:spcAft>
                <a:spcPts val="0"/>
              </a:spcAft>
              <a:buClr>
                <a:schemeClr val="dk1"/>
              </a:buClr>
              <a:buSzPts val="2400"/>
              <a:buNone/>
              <a:defRPr sz="2400" b="1"/>
            </a:lvl2pPr>
            <a:lvl3pPr marL="1371600" lvl="2" indent="-228600" algn="l" rtl="0">
              <a:lnSpc>
                <a:spcPct val="100000"/>
              </a:lnSpc>
              <a:spcBef>
                <a:spcPts val="500"/>
              </a:spcBef>
              <a:spcAft>
                <a:spcPts val="0"/>
              </a:spcAft>
              <a:buClr>
                <a:schemeClr val="dk1"/>
              </a:buClr>
              <a:buSzPts val="2300"/>
              <a:buNone/>
              <a:defRPr sz="2300" b="1"/>
            </a:lvl3pPr>
            <a:lvl4pPr marL="1828800" lvl="3" indent="-228600" algn="l" rtl="0">
              <a:lnSpc>
                <a:spcPct val="100000"/>
              </a:lnSpc>
              <a:spcBef>
                <a:spcPts val="400"/>
              </a:spcBef>
              <a:spcAft>
                <a:spcPts val="0"/>
              </a:spcAft>
              <a:buClr>
                <a:schemeClr val="dk1"/>
              </a:buClr>
              <a:buSzPts val="2000"/>
              <a:buNone/>
              <a:defRPr sz="2000" b="1"/>
            </a:lvl4pPr>
            <a:lvl5pPr marL="2286000" lvl="4" indent="-228600" algn="l" rtl="0">
              <a:lnSpc>
                <a:spcPct val="100000"/>
              </a:lnSpc>
              <a:spcBef>
                <a:spcPts val="500"/>
              </a:spcBef>
              <a:spcAft>
                <a:spcPts val="0"/>
              </a:spcAft>
              <a:buClr>
                <a:schemeClr val="dk1"/>
              </a:buClr>
              <a:buSzPts val="2700"/>
              <a:buNone/>
              <a:defRPr b="1"/>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160" name="Google Shape;160;p27"/>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7"/>
        <p:cNvGrpSpPr/>
        <p:nvPr/>
      </p:nvGrpSpPr>
      <p:grpSpPr>
        <a:xfrm>
          <a:off x="0" y="0"/>
          <a:ext cx="0" cy="0"/>
          <a:chOff x="0" y="0"/>
          <a:chExt cx="0" cy="0"/>
        </a:xfrm>
      </p:grpSpPr>
      <p:sp>
        <p:nvSpPr>
          <p:cNvPr id="168" name="Google Shape;168;p29"/>
          <p:cNvSpPr txBox="1">
            <a:spLocks noGrp="1"/>
          </p:cNvSpPr>
          <p:nvPr>
            <p:ph type="ctrTitle"/>
          </p:nvPr>
        </p:nvSpPr>
        <p:spPr>
          <a:xfrm>
            <a:off x="914400" y="2130425"/>
            <a:ext cx="10363200" cy="1470000"/>
          </a:xfrm>
          <a:prstGeom prst="rect">
            <a:avLst/>
          </a:prstGeom>
          <a:noFill/>
          <a:ln>
            <a:noFill/>
          </a:ln>
        </p:spPr>
        <p:txBody>
          <a:bodyPr spcFirstLastPara="1" wrap="square" lIns="121900" tIns="60925" rIns="121900" bIns="60925" anchor="ctr" anchorCtr="0">
            <a:normAutofit/>
          </a:bodyPr>
          <a:lstStyle>
            <a:lvl1pPr lvl="0" algn="ctr" rtl="0">
              <a:lnSpc>
                <a:spcPct val="100000"/>
              </a:lnSpc>
              <a:spcBef>
                <a:spcPts val="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69" name="Google Shape;169;p29"/>
          <p:cNvSpPr txBox="1">
            <a:spLocks noGrp="1"/>
          </p:cNvSpPr>
          <p:nvPr>
            <p:ph type="subTitle" idx="1"/>
          </p:nvPr>
        </p:nvSpPr>
        <p:spPr>
          <a:xfrm>
            <a:off x="1828800" y="3886200"/>
            <a:ext cx="8534400" cy="1752300"/>
          </a:xfrm>
          <a:prstGeom prst="rect">
            <a:avLst/>
          </a:prstGeom>
          <a:noFill/>
          <a:ln>
            <a:noFill/>
          </a:ln>
        </p:spPr>
        <p:txBody>
          <a:bodyPr spcFirstLastPara="1" wrap="square" lIns="121900" tIns="60925" rIns="121900" bIns="60925" anchor="t" anchorCtr="0">
            <a:normAutofit/>
          </a:bodyPr>
          <a:lstStyle>
            <a:lvl1pPr lvl="0" algn="ctr" rtl="0">
              <a:lnSpc>
                <a:spcPct val="100000"/>
              </a:lnSpc>
              <a:spcBef>
                <a:spcPts val="900"/>
              </a:spcBef>
              <a:spcAft>
                <a:spcPts val="0"/>
              </a:spcAft>
              <a:buClr>
                <a:srgbClr val="888888"/>
              </a:buClr>
              <a:buSzPts val="4300"/>
              <a:buNone/>
              <a:defRPr>
                <a:solidFill>
                  <a:srgbClr val="888888"/>
                </a:solidFill>
              </a:defRPr>
            </a:lvl1pPr>
            <a:lvl2pPr lvl="1" algn="ctr" rtl="0">
              <a:lnSpc>
                <a:spcPct val="100000"/>
              </a:lnSpc>
              <a:spcBef>
                <a:spcPts val="700"/>
              </a:spcBef>
              <a:spcAft>
                <a:spcPts val="0"/>
              </a:spcAft>
              <a:buClr>
                <a:srgbClr val="888888"/>
              </a:buClr>
              <a:buSzPts val="3700"/>
              <a:buNone/>
              <a:defRPr>
                <a:solidFill>
                  <a:srgbClr val="888888"/>
                </a:solidFill>
              </a:defRPr>
            </a:lvl2pPr>
            <a:lvl3pPr lvl="2" algn="ctr" rtl="0">
              <a:lnSpc>
                <a:spcPct val="100000"/>
              </a:lnSpc>
              <a:spcBef>
                <a:spcPts val="600"/>
              </a:spcBef>
              <a:spcAft>
                <a:spcPts val="0"/>
              </a:spcAft>
              <a:buClr>
                <a:srgbClr val="888888"/>
              </a:buClr>
              <a:buSzPts val="3200"/>
              <a:buNone/>
              <a:defRPr>
                <a:solidFill>
                  <a:srgbClr val="888888"/>
                </a:solidFill>
              </a:defRPr>
            </a:lvl3pPr>
            <a:lvl4pPr lvl="3" algn="ctr" rtl="0">
              <a:lnSpc>
                <a:spcPct val="100000"/>
              </a:lnSpc>
              <a:spcBef>
                <a:spcPts val="500"/>
              </a:spcBef>
              <a:spcAft>
                <a:spcPts val="0"/>
              </a:spcAft>
              <a:buClr>
                <a:srgbClr val="888888"/>
              </a:buClr>
              <a:buSzPts val="2700"/>
              <a:buNone/>
              <a:defRPr>
                <a:solidFill>
                  <a:srgbClr val="888888"/>
                </a:solidFill>
              </a:defRPr>
            </a:lvl4pPr>
            <a:lvl5pPr lvl="4" algn="ctr" rtl="0">
              <a:lnSpc>
                <a:spcPct val="100000"/>
              </a:lnSpc>
              <a:spcBef>
                <a:spcPts val="500"/>
              </a:spcBef>
              <a:spcAft>
                <a:spcPts val="0"/>
              </a:spcAft>
              <a:buClr>
                <a:srgbClr val="888888"/>
              </a:buClr>
              <a:buSzPts val="2700"/>
              <a:buNone/>
              <a:defRPr>
                <a:solidFill>
                  <a:srgbClr val="888888"/>
                </a:solidFill>
              </a:defRPr>
            </a:lvl5pPr>
            <a:lvl6pPr lvl="5" algn="ctr" rtl="0">
              <a:lnSpc>
                <a:spcPct val="100000"/>
              </a:lnSpc>
              <a:spcBef>
                <a:spcPts val="500"/>
              </a:spcBef>
              <a:spcAft>
                <a:spcPts val="0"/>
              </a:spcAft>
              <a:buClr>
                <a:srgbClr val="888888"/>
              </a:buClr>
              <a:buSzPts val="2700"/>
              <a:buNone/>
              <a:defRPr>
                <a:solidFill>
                  <a:srgbClr val="888888"/>
                </a:solidFill>
              </a:defRPr>
            </a:lvl6pPr>
            <a:lvl7pPr lvl="6" algn="ctr" rtl="0">
              <a:lnSpc>
                <a:spcPct val="100000"/>
              </a:lnSpc>
              <a:spcBef>
                <a:spcPts val="500"/>
              </a:spcBef>
              <a:spcAft>
                <a:spcPts val="0"/>
              </a:spcAft>
              <a:buClr>
                <a:srgbClr val="888888"/>
              </a:buClr>
              <a:buSzPts val="2700"/>
              <a:buNone/>
              <a:defRPr>
                <a:solidFill>
                  <a:srgbClr val="888888"/>
                </a:solidFill>
              </a:defRPr>
            </a:lvl7pPr>
            <a:lvl8pPr lvl="7" algn="ctr" rtl="0">
              <a:lnSpc>
                <a:spcPct val="100000"/>
              </a:lnSpc>
              <a:spcBef>
                <a:spcPts val="500"/>
              </a:spcBef>
              <a:spcAft>
                <a:spcPts val="0"/>
              </a:spcAft>
              <a:buClr>
                <a:srgbClr val="888888"/>
              </a:buClr>
              <a:buSzPts val="2700"/>
              <a:buNone/>
              <a:defRPr>
                <a:solidFill>
                  <a:srgbClr val="888888"/>
                </a:solidFill>
              </a:defRPr>
            </a:lvl8pPr>
            <a:lvl9pPr lvl="8" algn="ctr" rtl="0">
              <a:lnSpc>
                <a:spcPct val="100000"/>
              </a:lnSpc>
              <a:spcBef>
                <a:spcPts val="500"/>
              </a:spcBef>
              <a:spcAft>
                <a:spcPts val="0"/>
              </a:spcAft>
              <a:buClr>
                <a:srgbClr val="888888"/>
              </a:buClr>
              <a:buSzPts val="2700"/>
              <a:buNone/>
              <a:defRPr>
                <a:solidFill>
                  <a:srgbClr val="888888"/>
                </a:solidFill>
              </a:defRPr>
            </a:lvl9pPr>
          </a:lstStyle>
          <a:p>
            <a:endParaRPr/>
          </a:p>
        </p:txBody>
      </p:sp>
      <p:sp>
        <p:nvSpPr>
          <p:cNvPr id="170" name="Google Shape;170;p29"/>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71" name="Google Shape;171;p29"/>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72" name="Google Shape;172;p29"/>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3"/>
        <p:cNvGrpSpPr/>
        <p:nvPr/>
      </p:nvGrpSpPr>
      <p:grpSpPr>
        <a:xfrm>
          <a:off x="0" y="0"/>
          <a:ext cx="0" cy="0"/>
          <a:chOff x="0" y="0"/>
          <a:chExt cx="0" cy="0"/>
        </a:xfrm>
      </p:grpSpPr>
      <p:sp>
        <p:nvSpPr>
          <p:cNvPr id="174" name="Google Shape;174;p30"/>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75" name="Google Shape;175;p30"/>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76" name="Google Shape;176;p30"/>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entered 1 Line Title" type="tx">
  <p:cSld name="TITLE_AND_BODY">
    <p:spTree>
      <p:nvGrpSpPr>
        <p:cNvPr id="1" name="Shape 177"/>
        <p:cNvGrpSpPr/>
        <p:nvPr/>
      </p:nvGrpSpPr>
      <p:grpSpPr>
        <a:xfrm>
          <a:off x="0" y="0"/>
          <a:ext cx="0" cy="0"/>
          <a:chOff x="0" y="0"/>
          <a:chExt cx="0" cy="0"/>
        </a:xfrm>
      </p:grpSpPr>
      <p:sp>
        <p:nvSpPr>
          <p:cNvPr id="178" name="Google Shape;178;p31"/>
          <p:cNvSpPr txBox="1">
            <a:spLocks noGrp="1"/>
          </p:cNvSpPr>
          <p:nvPr>
            <p:ph type="title"/>
          </p:nvPr>
        </p:nvSpPr>
        <p:spPr>
          <a:xfrm>
            <a:off x="647700" y="447675"/>
            <a:ext cx="10896300" cy="571500"/>
          </a:xfrm>
          <a:prstGeom prst="rect">
            <a:avLst/>
          </a:prstGeom>
          <a:noFill/>
          <a:ln>
            <a:noFill/>
          </a:ln>
        </p:spPr>
        <p:txBody>
          <a:bodyPr spcFirstLastPara="1" wrap="square" lIns="121900" tIns="60925" rIns="121900" bIns="60925" anchor="ctr" anchorCtr="0">
            <a:normAutofit/>
          </a:bodyPr>
          <a:lstStyle>
            <a:lvl1pPr lvl="0" algn="ctr" rtl="0">
              <a:lnSpc>
                <a:spcPct val="168777"/>
              </a:lnSpc>
              <a:spcBef>
                <a:spcPts val="20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79" name="Google Shape;179;p31"/>
          <p:cNvSpPr txBox="1">
            <a:spLocks noGrp="1"/>
          </p:cNvSpPr>
          <p:nvPr>
            <p:ph type="body" idx="1"/>
          </p:nvPr>
        </p:nvSpPr>
        <p:spPr>
          <a:xfrm>
            <a:off x="647700" y="952500"/>
            <a:ext cx="10896300" cy="762000"/>
          </a:xfrm>
          <a:prstGeom prst="rect">
            <a:avLst/>
          </a:prstGeom>
          <a:noFill/>
          <a:ln>
            <a:noFill/>
          </a:ln>
        </p:spPr>
        <p:txBody>
          <a:bodyPr spcFirstLastPara="1" wrap="square" lIns="121900" tIns="60925" rIns="121900" bIns="60925" anchor="t" anchorCtr="0">
            <a:normAutofit/>
          </a:bodyPr>
          <a:lstStyle>
            <a:lvl1pPr marL="457200" lvl="0" indent="-381000" algn="ctr" rtl="0">
              <a:lnSpc>
                <a:spcPct val="100000"/>
              </a:lnSpc>
              <a:spcBef>
                <a:spcPts val="500"/>
              </a:spcBef>
              <a:spcAft>
                <a:spcPts val="0"/>
              </a:spcAft>
              <a:buClr>
                <a:schemeClr val="dk1"/>
              </a:buClr>
              <a:buSzPts val="2400"/>
              <a:buChar char="•"/>
              <a:defRPr/>
            </a:lvl1pPr>
            <a:lvl2pPr marL="914400" lvl="1" indent="-228600" algn="l" rtl="0">
              <a:lnSpc>
                <a:spcPct val="100000"/>
              </a:lnSpc>
              <a:spcBef>
                <a:spcPts val="500"/>
              </a:spcBef>
              <a:spcAft>
                <a:spcPts val="0"/>
              </a:spcAft>
              <a:buClr>
                <a:schemeClr val="dk1"/>
              </a:buClr>
              <a:buSzPts val="2400"/>
              <a:buNone/>
              <a:defRPr sz="2400" b="1"/>
            </a:lvl2pPr>
            <a:lvl3pPr marL="1371600" lvl="2" indent="-228600" algn="l" rtl="0">
              <a:lnSpc>
                <a:spcPct val="100000"/>
              </a:lnSpc>
              <a:spcBef>
                <a:spcPts val="500"/>
              </a:spcBef>
              <a:spcAft>
                <a:spcPts val="0"/>
              </a:spcAft>
              <a:buClr>
                <a:schemeClr val="dk1"/>
              </a:buClr>
              <a:buSzPts val="2300"/>
              <a:buNone/>
              <a:defRPr sz="2300" b="1"/>
            </a:lvl3pPr>
            <a:lvl4pPr marL="1828800" lvl="3" indent="-228600" algn="l" rtl="0">
              <a:lnSpc>
                <a:spcPct val="100000"/>
              </a:lnSpc>
              <a:spcBef>
                <a:spcPts val="400"/>
              </a:spcBef>
              <a:spcAft>
                <a:spcPts val="0"/>
              </a:spcAft>
              <a:buClr>
                <a:schemeClr val="dk1"/>
              </a:buClr>
              <a:buSzPts val="2000"/>
              <a:buNone/>
              <a:defRPr sz="2000" b="1"/>
            </a:lvl4pPr>
            <a:lvl5pPr marL="2286000" lvl="4" indent="-228600" algn="l" rtl="0">
              <a:lnSpc>
                <a:spcPct val="100000"/>
              </a:lnSpc>
              <a:spcBef>
                <a:spcPts val="500"/>
              </a:spcBef>
              <a:spcAft>
                <a:spcPts val="0"/>
              </a:spcAft>
              <a:buClr>
                <a:schemeClr val="dk1"/>
              </a:buClr>
              <a:buSzPts val="2700"/>
              <a:buNone/>
              <a:defRPr b="1"/>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180" name="Google Shape;180;p31"/>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re et contenu">
  <p:cSld name="3_Titre et contenu">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641351" y="1978028"/>
            <a:ext cx="11127316" cy="45513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p:nvPr/>
        </p:nvSpPr>
        <p:spPr>
          <a:xfrm>
            <a:off x="11159272" y="3086448"/>
            <a:ext cx="4440392"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32;p4"/>
          <p:cNvSpPr/>
          <p:nvPr/>
        </p:nvSpPr>
        <p:spPr>
          <a:xfrm>
            <a:off x="-2532888" y="5058000"/>
            <a:ext cx="3823276"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1"/>
        <p:cNvGrpSpPr/>
        <p:nvPr/>
      </p:nvGrpSpPr>
      <p:grpSpPr>
        <a:xfrm>
          <a:off x="0" y="0"/>
          <a:ext cx="0" cy="0"/>
          <a:chOff x="0" y="0"/>
          <a:chExt cx="0" cy="0"/>
        </a:xfrm>
      </p:grpSpPr>
      <p:sp>
        <p:nvSpPr>
          <p:cNvPr id="182" name="Google Shape;182;p32"/>
          <p:cNvSpPr txBox="1">
            <a:spLocks noGrp="1"/>
          </p:cNvSpPr>
          <p:nvPr>
            <p:ph type="title"/>
          </p:nvPr>
        </p:nvSpPr>
        <p:spPr>
          <a:xfrm>
            <a:off x="609600" y="274637"/>
            <a:ext cx="10972800" cy="1143300"/>
          </a:xfrm>
          <a:prstGeom prst="rect">
            <a:avLst/>
          </a:prstGeom>
          <a:noFill/>
          <a:ln>
            <a:noFill/>
          </a:ln>
        </p:spPr>
        <p:txBody>
          <a:bodyPr spcFirstLastPara="1" wrap="square" lIns="121900" tIns="60925" rIns="121900" bIns="60925" anchor="ctr" anchorCtr="0">
            <a:normAutofit/>
          </a:bodyPr>
          <a:lstStyle>
            <a:lvl1pPr lvl="0" algn="ctr" rtl="0">
              <a:lnSpc>
                <a:spcPct val="100000"/>
              </a:lnSpc>
              <a:spcBef>
                <a:spcPts val="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83" name="Google Shape;183;p32"/>
          <p:cNvSpPr txBox="1">
            <a:spLocks noGrp="1"/>
          </p:cNvSpPr>
          <p:nvPr>
            <p:ph type="body" idx="1"/>
          </p:nvPr>
        </p:nvSpPr>
        <p:spPr>
          <a:xfrm>
            <a:off x="609600" y="1600201"/>
            <a:ext cx="10972800" cy="4526100"/>
          </a:xfrm>
          <a:prstGeom prst="rect">
            <a:avLst/>
          </a:prstGeom>
          <a:noFill/>
          <a:ln>
            <a:noFill/>
          </a:ln>
        </p:spPr>
        <p:txBody>
          <a:bodyPr spcFirstLastPara="1" wrap="square" lIns="121900" tIns="60925" rIns="121900" bIns="60925" anchor="t" anchorCtr="0">
            <a:normAutofit/>
          </a:bodyPr>
          <a:lstStyle>
            <a:lvl1pPr marL="457200" lvl="0" indent="-381000" algn="l" rtl="0">
              <a:lnSpc>
                <a:spcPct val="100000"/>
              </a:lnSpc>
              <a:spcBef>
                <a:spcPts val="500"/>
              </a:spcBef>
              <a:spcAft>
                <a:spcPts val="0"/>
              </a:spcAft>
              <a:buClr>
                <a:schemeClr val="dk1"/>
              </a:buClr>
              <a:buSzPts val="2400"/>
              <a:buChar char="•"/>
              <a:defRPr/>
            </a:lvl1pPr>
            <a:lvl2pPr marL="914400" lvl="1" indent="-381000" algn="l" rtl="0">
              <a:lnSpc>
                <a:spcPct val="100000"/>
              </a:lnSpc>
              <a:spcBef>
                <a:spcPts val="500"/>
              </a:spcBef>
              <a:spcAft>
                <a:spcPts val="0"/>
              </a:spcAft>
              <a:buClr>
                <a:schemeClr val="dk1"/>
              </a:buClr>
              <a:buSzPts val="2400"/>
              <a:buChar char="–"/>
              <a:defRPr/>
            </a:lvl2pPr>
            <a:lvl3pPr marL="1371600" lvl="2" indent="-381000" algn="l" rtl="0">
              <a:lnSpc>
                <a:spcPct val="100000"/>
              </a:lnSpc>
              <a:spcBef>
                <a:spcPts val="500"/>
              </a:spcBef>
              <a:spcAft>
                <a:spcPts val="0"/>
              </a:spcAft>
              <a:buClr>
                <a:schemeClr val="dk1"/>
              </a:buClr>
              <a:buSzPts val="2400"/>
              <a:buChar char="•"/>
              <a:defRPr/>
            </a:lvl3pPr>
            <a:lvl4pPr marL="1828800" lvl="3" indent="-381000" algn="l" rtl="0">
              <a:lnSpc>
                <a:spcPct val="100000"/>
              </a:lnSpc>
              <a:spcBef>
                <a:spcPts val="500"/>
              </a:spcBef>
              <a:spcAft>
                <a:spcPts val="0"/>
              </a:spcAft>
              <a:buClr>
                <a:schemeClr val="dk1"/>
              </a:buClr>
              <a:buSzPts val="2400"/>
              <a:buChar char="–"/>
              <a:defRPr/>
            </a:lvl4pPr>
            <a:lvl5pPr marL="2286000" lvl="4" indent="-381000" algn="l" rtl="0">
              <a:lnSpc>
                <a:spcPct val="100000"/>
              </a:lnSpc>
              <a:spcBef>
                <a:spcPts val="500"/>
              </a:spcBef>
              <a:spcAft>
                <a:spcPts val="0"/>
              </a:spcAft>
              <a:buClr>
                <a:schemeClr val="dk1"/>
              </a:buClr>
              <a:buSzPts val="2400"/>
              <a:buChar char="»"/>
              <a:defRPr/>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184" name="Google Shape;184;p32"/>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85" name="Google Shape;185;p32"/>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86" name="Google Shape;186;p32"/>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7"/>
        <p:cNvGrpSpPr/>
        <p:nvPr/>
      </p:nvGrpSpPr>
      <p:grpSpPr>
        <a:xfrm>
          <a:off x="0" y="0"/>
          <a:ext cx="0" cy="0"/>
          <a:chOff x="0" y="0"/>
          <a:chExt cx="0" cy="0"/>
        </a:xfrm>
      </p:grpSpPr>
      <p:sp>
        <p:nvSpPr>
          <p:cNvPr id="188" name="Google Shape;188;p33"/>
          <p:cNvSpPr txBox="1">
            <a:spLocks noGrp="1"/>
          </p:cNvSpPr>
          <p:nvPr>
            <p:ph type="title"/>
          </p:nvPr>
        </p:nvSpPr>
        <p:spPr>
          <a:xfrm>
            <a:off x="963084" y="4406902"/>
            <a:ext cx="10363200" cy="1362000"/>
          </a:xfrm>
          <a:prstGeom prst="rect">
            <a:avLst/>
          </a:prstGeom>
          <a:noFill/>
          <a:ln>
            <a:noFill/>
          </a:ln>
        </p:spPr>
        <p:txBody>
          <a:bodyPr spcFirstLastPara="1" wrap="square" lIns="121900" tIns="60925" rIns="121900" bIns="60925" anchor="t" anchorCtr="0">
            <a:normAutofit/>
          </a:bodyPr>
          <a:lstStyle>
            <a:lvl1pPr lvl="0" algn="l" rtl="0">
              <a:lnSpc>
                <a:spcPct val="100000"/>
              </a:lnSpc>
              <a:spcBef>
                <a:spcPts val="0"/>
              </a:spcBef>
              <a:spcAft>
                <a:spcPts val="0"/>
              </a:spcAft>
              <a:buClr>
                <a:schemeClr val="dk1"/>
              </a:buClr>
              <a:buSzPts val="5300"/>
              <a:buFont typeface="Calibri"/>
              <a:buNone/>
              <a:defRPr sz="5300" b="1" cap="none"/>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89" name="Google Shape;189;p33"/>
          <p:cNvSpPr txBox="1">
            <a:spLocks noGrp="1"/>
          </p:cNvSpPr>
          <p:nvPr>
            <p:ph type="body" idx="1"/>
          </p:nvPr>
        </p:nvSpPr>
        <p:spPr>
          <a:xfrm>
            <a:off x="963084" y="2906713"/>
            <a:ext cx="10363200" cy="1500000"/>
          </a:xfrm>
          <a:prstGeom prst="rect">
            <a:avLst/>
          </a:prstGeom>
          <a:noFill/>
          <a:ln>
            <a:noFill/>
          </a:ln>
        </p:spPr>
        <p:txBody>
          <a:bodyPr spcFirstLastPara="1" wrap="square" lIns="121900" tIns="60925" rIns="121900" bIns="60925" anchor="b" anchorCtr="0">
            <a:normAutofit/>
          </a:bodyPr>
          <a:lstStyle>
            <a:lvl1pPr marL="457200" lvl="0" indent="-228600" algn="l" rtl="0">
              <a:lnSpc>
                <a:spcPct val="100000"/>
              </a:lnSpc>
              <a:spcBef>
                <a:spcPts val="500"/>
              </a:spcBef>
              <a:spcAft>
                <a:spcPts val="0"/>
              </a:spcAft>
              <a:buClr>
                <a:srgbClr val="888888"/>
              </a:buClr>
              <a:buSzPts val="2700"/>
              <a:buNone/>
              <a:defRPr sz="2700">
                <a:solidFill>
                  <a:srgbClr val="888888"/>
                </a:solidFill>
              </a:defRPr>
            </a:lvl1pPr>
            <a:lvl2pPr marL="914400" lvl="1" indent="-228600" algn="l" rtl="0">
              <a:lnSpc>
                <a:spcPct val="100000"/>
              </a:lnSpc>
              <a:spcBef>
                <a:spcPts val="500"/>
              </a:spcBef>
              <a:spcAft>
                <a:spcPts val="0"/>
              </a:spcAft>
              <a:buClr>
                <a:srgbClr val="888888"/>
              </a:buClr>
              <a:buSzPts val="2400"/>
              <a:buNone/>
              <a:defRPr sz="2400">
                <a:solidFill>
                  <a:srgbClr val="888888"/>
                </a:solidFill>
              </a:defRPr>
            </a:lvl2pPr>
            <a:lvl3pPr marL="1371600" lvl="2" indent="-228600" algn="l" rtl="0">
              <a:lnSpc>
                <a:spcPct val="100000"/>
              </a:lnSpc>
              <a:spcBef>
                <a:spcPts val="400"/>
              </a:spcBef>
              <a:spcAft>
                <a:spcPts val="0"/>
              </a:spcAft>
              <a:buClr>
                <a:srgbClr val="888888"/>
              </a:buClr>
              <a:buSzPts val="2100"/>
              <a:buNone/>
              <a:defRPr sz="2100">
                <a:solidFill>
                  <a:srgbClr val="888888"/>
                </a:solidFill>
              </a:defRPr>
            </a:lvl3pPr>
            <a:lvl4pPr marL="1828800" lvl="3" indent="-228600" algn="l" rtl="0">
              <a:lnSpc>
                <a:spcPct val="100000"/>
              </a:lnSpc>
              <a:spcBef>
                <a:spcPts val="400"/>
              </a:spcBef>
              <a:spcAft>
                <a:spcPts val="0"/>
              </a:spcAft>
              <a:buClr>
                <a:srgbClr val="888888"/>
              </a:buClr>
              <a:buSzPts val="1900"/>
              <a:buNone/>
              <a:defRPr sz="1900">
                <a:solidFill>
                  <a:srgbClr val="888888"/>
                </a:solidFill>
              </a:defRPr>
            </a:lvl4pPr>
            <a:lvl5pPr marL="2286000" lvl="4" indent="-228600" algn="l" rtl="0">
              <a:lnSpc>
                <a:spcPct val="100000"/>
              </a:lnSpc>
              <a:spcBef>
                <a:spcPts val="400"/>
              </a:spcBef>
              <a:spcAft>
                <a:spcPts val="0"/>
              </a:spcAft>
              <a:buClr>
                <a:srgbClr val="888888"/>
              </a:buClr>
              <a:buSzPts val="1900"/>
              <a:buNone/>
              <a:defRPr sz="1900">
                <a:solidFill>
                  <a:srgbClr val="888888"/>
                </a:solidFill>
              </a:defRPr>
            </a:lvl5pPr>
            <a:lvl6pPr marL="2743200" lvl="5" indent="-228600" algn="l" rtl="0">
              <a:lnSpc>
                <a:spcPct val="100000"/>
              </a:lnSpc>
              <a:spcBef>
                <a:spcPts val="400"/>
              </a:spcBef>
              <a:spcAft>
                <a:spcPts val="0"/>
              </a:spcAft>
              <a:buClr>
                <a:srgbClr val="888888"/>
              </a:buClr>
              <a:buSzPts val="1900"/>
              <a:buNone/>
              <a:defRPr sz="1900">
                <a:solidFill>
                  <a:srgbClr val="888888"/>
                </a:solidFill>
              </a:defRPr>
            </a:lvl6pPr>
            <a:lvl7pPr marL="3200400" lvl="6" indent="-228600" algn="l" rtl="0">
              <a:lnSpc>
                <a:spcPct val="100000"/>
              </a:lnSpc>
              <a:spcBef>
                <a:spcPts val="400"/>
              </a:spcBef>
              <a:spcAft>
                <a:spcPts val="0"/>
              </a:spcAft>
              <a:buClr>
                <a:srgbClr val="888888"/>
              </a:buClr>
              <a:buSzPts val="1900"/>
              <a:buNone/>
              <a:defRPr sz="1900">
                <a:solidFill>
                  <a:srgbClr val="888888"/>
                </a:solidFill>
              </a:defRPr>
            </a:lvl7pPr>
            <a:lvl8pPr marL="3657600" lvl="7" indent="-228600" algn="l" rtl="0">
              <a:lnSpc>
                <a:spcPct val="100000"/>
              </a:lnSpc>
              <a:spcBef>
                <a:spcPts val="400"/>
              </a:spcBef>
              <a:spcAft>
                <a:spcPts val="0"/>
              </a:spcAft>
              <a:buClr>
                <a:srgbClr val="888888"/>
              </a:buClr>
              <a:buSzPts val="1900"/>
              <a:buNone/>
              <a:defRPr sz="1900">
                <a:solidFill>
                  <a:srgbClr val="888888"/>
                </a:solidFill>
              </a:defRPr>
            </a:lvl8pPr>
            <a:lvl9pPr marL="4114800" lvl="8" indent="-228600" algn="l" rtl="0">
              <a:lnSpc>
                <a:spcPct val="100000"/>
              </a:lnSpc>
              <a:spcBef>
                <a:spcPts val="400"/>
              </a:spcBef>
              <a:spcAft>
                <a:spcPts val="0"/>
              </a:spcAft>
              <a:buClr>
                <a:srgbClr val="888888"/>
              </a:buClr>
              <a:buSzPts val="1900"/>
              <a:buNone/>
              <a:defRPr sz="1900">
                <a:solidFill>
                  <a:srgbClr val="888888"/>
                </a:solidFill>
              </a:defRPr>
            </a:lvl9pPr>
          </a:lstStyle>
          <a:p>
            <a:endParaRPr/>
          </a:p>
        </p:txBody>
      </p:sp>
      <p:sp>
        <p:nvSpPr>
          <p:cNvPr id="190" name="Google Shape;190;p33"/>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91" name="Google Shape;191;p33"/>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92" name="Google Shape;192;p33"/>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3"/>
        <p:cNvGrpSpPr/>
        <p:nvPr/>
      </p:nvGrpSpPr>
      <p:grpSpPr>
        <a:xfrm>
          <a:off x="0" y="0"/>
          <a:ext cx="0" cy="0"/>
          <a:chOff x="0" y="0"/>
          <a:chExt cx="0" cy="0"/>
        </a:xfrm>
      </p:grpSpPr>
      <p:sp>
        <p:nvSpPr>
          <p:cNvPr id="194" name="Google Shape;194;p34"/>
          <p:cNvSpPr txBox="1">
            <a:spLocks noGrp="1"/>
          </p:cNvSpPr>
          <p:nvPr>
            <p:ph type="title"/>
          </p:nvPr>
        </p:nvSpPr>
        <p:spPr>
          <a:xfrm>
            <a:off x="609600" y="274637"/>
            <a:ext cx="10972800" cy="1143300"/>
          </a:xfrm>
          <a:prstGeom prst="rect">
            <a:avLst/>
          </a:prstGeom>
          <a:noFill/>
          <a:ln>
            <a:noFill/>
          </a:ln>
        </p:spPr>
        <p:txBody>
          <a:bodyPr spcFirstLastPara="1" wrap="square" lIns="121900" tIns="60925" rIns="121900" bIns="60925" anchor="ctr" anchorCtr="0">
            <a:normAutofit/>
          </a:bodyPr>
          <a:lstStyle>
            <a:lvl1pPr lvl="0" algn="ctr" rtl="0">
              <a:lnSpc>
                <a:spcPct val="100000"/>
              </a:lnSpc>
              <a:spcBef>
                <a:spcPts val="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95" name="Google Shape;195;p34"/>
          <p:cNvSpPr txBox="1">
            <a:spLocks noGrp="1"/>
          </p:cNvSpPr>
          <p:nvPr>
            <p:ph type="body" idx="1"/>
          </p:nvPr>
        </p:nvSpPr>
        <p:spPr>
          <a:xfrm>
            <a:off x="609600" y="1600201"/>
            <a:ext cx="5384700" cy="4526100"/>
          </a:xfrm>
          <a:prstGeom prst="rect">
            <a:avLst/>
          </a:prstGeom>
          <a:noFill/>
          <a:ln>
            <a:noFill/>
          </a:ln>
        </p:spPr>
        <p:txBody>
          <a:bodyPr spcFirstLastPara="1" wrap="square" lIns="121900" tIns="60925" rIns="121900" bIns="60925" anchor="t" anchorCtr="0">
            <a:normAutofit/>
          </a:bodyPr>
          <a:lstStyle>
            <a:lvl1pPr marL="457200" lvl="0" indent="-463550" algn="l" rtl="0">
              <a:lnSpc>
                <a:spcPct val="100000"/>
              </a:lnSpc>
              <a:spcBef>
                <a:spcPts val="700"/>
              </a:spcBef>
              <a:spcAft>
                <a:spcPts val="0"/>
              </a:spcAft>
              <a:buClr>
                <a:schemeClr val="dk1"/>
              </a:buClr>
              <a:buSzPts val="3700"/>
              <a:buChar char="•"/>
              <a:defRPr sz="3700"/>
            </a:lvl1pPr>
            <a:lvl2pPr marL="914400" lvl="1" indent="-431800" algn="l" rtl="0">
              <a:lnSpc>
                <a:spcPct val="100000"/>
              </a:lnSpc>
              <a:spcBef>
                <a:spcPts val="600"/>
              </a:spcBef>
              <a:spcAft>
                <a:spcPts val="0"/>
              </a:spcAft>
              <a:buClr>
                <a:schemeClr val="dk1"/>
              </a:buClr>
              <a:buSzPts val="3200"/>
              <a:buChar char="–"/>
              <a:defRPr sz="3200"/>
            </a:lvl2pPr>
            <a:lvl3pPr marL="1371600" lvl="2" indent="-400050" algn="l" rtl="0">
              <a:lnSpc>
                <a:spcPct val="100000"/>
              </a:lnSpc>
              <a:spcBef>
                <a:spcPts val="500"/>
              </a:spcBef>
              <a:spcAft>
                <a:spcPts val="0"/>
              </a:spcAft>
              <a:buClr>
                <a:schemeClr val="dk1"/>
              </a:buClr>
              <a:buSzPts val="2700"/>
              <a:buChar char="•"/>
              <a:defRPr sz="2700"/>
            </a:lvl3pPr>
            <a:lvl4pPr marL="1828800" lvl="3" indent="-381000" algn="l" rtl="0">
              <a:lnSpc>
                <a:spcPct val="100000"/>
              </a:lnSpc>
              <a:spcBef>
                <a:spcPts val="500"/>
              </a:spcBef>
              <a:spcAft>
                <a:spcPts val="0"/>
              </a:spcAft>
              <a:buClr>
                <a:schemeClr val="dk1"/>
              </a:buClr>
              <a:buSzPts val="2400"/>
              <a:buChar char="–"/>
              <a:defRPr sz="2400"/>
            </a:lvl4pPr>
            <a:lvl5pPr marL="2286000" lvl="4" indent="-381000" algn="l" rtl="0">
              <a:lnSpc>
                <a:spcPct val="100000"/>
              </a:lnSpc>
              <a:spcBef>
                <a:spcPts val="500"/>
              </a:spcBef>
              <a:spcAft>
                <a:spcPts val="0"/>
              </a:spcAft>
              <a:buClr>
                <a:schemeClr val="dk1"/>
              </a:buClr>
              <a:buSzPts val="2400"/>
              <a:buChar char="»"/>
              <a:defRPr sz="2400"/>
            </a:lvl5pPr>
            <a:lvl6pPr marL="2743200" lvl="5" indent="-381000" algn="l" rtl="0">
              <a:lnSpc>
                <a:spcPct val="100000"/>
              </a:lnSpc>
              <a:spcBef>
                <a:spcPts val="500"/>
              </a:spcBef>
              <a:spcAft>
                <a:spcPts val="0"/>
              </a:spcAft>
              <a:buClr>
                <a:schemeClr val="dk1"/>
              </a:buClr>
              <a:buSzPts val="2400"/>
              <a:buChar char="•"/>
              <a:defRPr sz="2400"/>
            </a:lvl6pPr>
            <a:lvl7pPr marL="3200400" lvl="6" indent="-381000" algn="l" rtl="0">
              <a:lnSpc>
                <a:spcPct val="100000"/>
              </a:lnSpc>
              <a:spcBef>
                <a:spcPts val="500"/>
              </a:spcBef>
              <a:spcAft>
                <a:spcPts val="0"/>
              </a:spcAft>
              <a:buClr>
                <a:schemeClr val="dk1"/>
              </a:buClr>
              <a:buSzPts val="2400"/>
              <a:buChar char="•"/>
              <a:defRPr sz="2400"/>
            </a:lvl7pPr>
            <a:lvl8pPr marL="3657600" lvl="7" indent="-381000" algn="l" rtl="0">
              <a:lnSpc>
                <a:spcPct val="100000"/>
              </a:lnSpc>
              <a:spcBef>
                <a:spcPts val="500"/>
              </a:spcBef>
              <a:spcAft>
                <a:spcPts val="0"/>
              </a:spcAft>
              <a:buClr>
                <a:schemeClr val="dk1"/>
              </a:buClr>
              <a:buSzPts val="2400"/>
              <a:buChar char="•"/>
              <a:defRPr sz="2400"/>
            </a:lvl8pPr>
            <a:lvl9pPr marL="4114800" lvl="8" indent="-381000" algn="l" rtl="0">
              <a:lnSpc>
                <a:spcPct val="100000"/>
              </a:lnSpc>
              <a:spcBef>
                <a:spcPts val="500"/>
              </a:spcBef>
              <a:spcAft>
                <a:spcPts val="0"/>
              </a:spcAft>
              <a:buClr>
                <a:schemeClr val="dk1"/>
              </a:buClr>
              <a:buSzPts val="2400"/>
              <a:buChar char="•"/>
              <a:defRPr sz="2400"/>
            </a:lvl9pPr>
          </a:lstStyle>
          <a:p>
            <a:endParaRPr/>
          </a:p>
        </p:txBody>
      </p:sp>
      <p:sp>
        <p:nvSpPr>
          <p:cNvPr id="196" name="Google Shape;196;p34"/>
          <p:cNvSpPr txBox="1">
            <a:spLocks noGrp="1"/>
          </p:cNvSpPr>
          <p:nvPr>
            <p:ph type="body" idx="2"/>
          </p:nvPr>
        </p:nvSpPr>
        <p:spPr>
          <a:xfrm>
            <a:off x="6197600" y="1600201"/>
            <a:ext cx="5384700" cy="4526100"/>
          </a:xfrm>
          <a:prstGeom prst="rect">
            <a:avLst/>
          </a:prstGeom>
          <a:noFill/>
          <a:ln>
            <a:noFill/>
          </a:ln>
        </p:spPr>
        <p:txBody>
          <a:bodyPr spcFirstLastPara="1" wrap="square" lIns="121900" tIns="60925" rIns="121900" bIns="60925" anchor="t" anchorCtr="0">
            <a:normAutofit/>
          </a:bodyPr>
          <a:lstStyle>
            <a:lvl1pPr marL="457200" lvl="0" indent="-463550" algn="l" rtl="0">
              <a:lnSpc>
                <a:spcPct val="100000"/>
              </a:lnSpc>
              <a:spcBef>
                <a:spcPts val="700"/>
              </a:spcBef>
              <a:spcAft>
                <a:spcPts val="0"/>
              </a:spcAft>
              <a:buClr>
                <a:schemeClr val="dk1"/>
              </a:buClr>
              <a:buSzPts val="3700"/>
              <a:buChar char="•"/>
              <a:defRPr sz="3700"/>
            </a:lvl1pPr>
            <a:lvl2pPr marL="914400" lvl="1" indent="-431800" algn="l" rtl="0">
              <a:lnSpc>
                <a:spcPct val="100000"/>
              </a:lnSpc>
              <a:spcBef>
                <a:spcPts val="600"/>
              </a:spcBef>
              <a:spcAft>
                <a:spcPts val="0"/>
              </a:spcAft>
              <a:buClr>
                <a:schemeClr val="dk1"/>
              </a:buClr>
              <a:buSzPts val="3200"/>
              <a:buChar char="–"/>
              <a:defRPr sz="3200"/>
            </a:lvl2pPr>
            <a:lvl3pPr marL="1371600" lvl="2" indent="-400050" algn="l" rtl="0">
              <a:lnSpc>
                <a:spcPct val="100000"/>
              </a:lnSpc>
              <a:spcBef>
                <a:spcPts val="500"/>
              </a:spcBef>
              <a:spcAft>
                <a:spcPts val="0"/>
              </a:spcAft>
              <a:buClr>
                <a:schemeClr val="dk1"/>
              </a:buClr>
              <a:buSzPts val="2700"/>
              <a:buChar char="•"/>
              <a:defRPr sz="2700"/>
            </a:lvl3pPr>
            <a:lvl4pPr marL="1828800" lvl="3" indent="-381000" algn="l" rtl="0">
              <a:lnSpc>
                <a:spcPct val="100000"/>
              </a:lnSpc>
              <a:spcBef>
                <a:spcPts val="500"/>
              </a:spcBef>
              <a:spcAft>
                <a:spcPts val="0"/>
              </a:spcAft>
              <a:buClr>
                <a:schemeClr val="dk1"/>
              </a:buClr>
              <a:buSzPts val="2400"/>
              <a:buChar char="–"/>
              <a:defRPr sz="2400"/>
            </a:lvl4pPr>
            <a:lvl5pPr marL="2286000" lvl="4" indent="-381000" algn="l" rtl="0">
              <a:lnSpc>
                <a:spcPct val="100000"/>
              </a:lnSpc>
              <a:spcBef>
                <a:spcPts val="500"/>
              </a:spcBef>
              <a:spcAft>
                <a:spcPts val="0"/>
              </a:spcAft>
              <a:buClr>
                <a:schemeClr val="dk1"/>
              </a:buClr>
              <a:buSzPts val="2400"/>
              <a:buChar char="»"/>
              <a:defRPr sz="2400"/>
            </a:lvl5pPr>
            <a:lvl6pPr marL="2743200" lvl="5" indent="-381000" algn="l" rtl="0">
              <a:lnSpc>
                <a:spcPct val="100000"/>
              </a:lnSpc>
              <a:spcBef>
                <a:spcPts val="500"/>
              </a:spcBef>
              <a:spcAft>
                <a:spcPts val="0"/>
              </a:spcAft>
              <a:buClr>
                <a:schemeClr val="dk1"/>
              </a:buClr>
              <a:buSzPts val="2400"/>
              <a:buChar char="•"/>
              <a:defRPr sz="2400"/>
            </a:lvl6pPr>
            <a:lvl7pPr marL="3200400" lvl="6" indent="-381000" algn="l" rtl="0">
              <a:lnSpc>
                <a:spcPct val="100000"/>
              </a:lnSpc>
              <a:spcBef>
                <a:spcPts val="500"/>
              </a:spcBef>
              <a:spcAft>
                <a:spcPts val="0"/>
              </a:spcAft>
              <a:buClr>
                <a:schemeClr val="dk1"/>
              </a:buClr>
              <a:buSzPts val="2400"/>
              <a:buChar char="•"/>
              <a:defRPr sz="2400"/>
            </a:lvl7pPr>
            <a:lvl8pPr marL="3657600" lvl="7" indent="-381000" algn="l" rtl="0">
              <a:lnSpc>
                <a:spcPct val="100000"/>
              </a:lnSpc>
              <a:spcBef>
                <a:spcPts val="500"/>
              </a:spcBef>
              <a:spcAft>
                <a:spcPts val="0"/>
              </a:spcAft>
              <a:buClr>
                <a:schemeClr val="dk1"/>
              </a:buClr>
              <a:buSzPts val="2400"/>
              <a:buChar char="•"/>
              <a:defRPr sz="2400"/>
            </a:lvl8pPr>
            <a:lvl9pPr marL="4114800" lvl="8" indent="-381000" algn="l" rtl="0">
              <a:lnSpc>
                <a:spcPct val="100000"/>
              </a:lnSpc>
              <a:spcBef>
                <a:spcPts val="500"/>
              </a:spcBef>
              <a:spcAft>
                <a:spcPts val="0"/>
              </a:spcAft>
              <a:buClr>
                <a:schemeClr val="dk1"/>
              </a:buClr>
              <a:buSzPts val="2400"/>
              <a:buChar char="•"/>
              <a:defRPr sz="2400"/>
            </a:lvl9pPr>
          </a:lstStyle>
          <a:p>
            <a:endParaRPr/>
          </a:p>
        </p:txBody>
      </p:sp>
      <p:sp>
        <p:nvSpPr>
          <p:cNvPr id="197" name="Google Shape;197;p34"/>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98" name="Google Shape;198;p34"/>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99" name="Google Shape;199;p34"/>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0"/>
        <p:cNvGrpSpPr/>
        <p:nvPr/>
      </p:nvGrpSpPr>
      <p:grpSpPr>
        <a:xfrm>
          <a:off x="0" y="0"/>
          <a:ext cx="0" cy="0"/>
          <a:chOff x="0" y="0"/>
          <a:chExt cx="0" cy="0"/>
        </a:xfrm>
      </p:grpSpPr>
      <p:sp>
        <p:nvSpPr>
          <p:cNvPr id="201" name="Google Shape;201;p35"/>
          <p:cNvSpPr txBox="1">
            <a:spLocks noGrp="1"/>
          </p:cNvSpPr>
          <p:nvPr>
            <p:ph type="title"/>
          </p:nvPr>
        </p:nvSpPr>
        <p:spPr>
          <a:xfrm>
            <a:off x="609600" y="274637"/>
            <a:ext cx="10972800" cy="1143300"/>
          </a:xfrm>
          <a:prstGeom prst="rect">
            <a:avLst/>
          </a:prstGeom>
          <a:noFill/>
          <a:ln>
            <a:noFill/>
          </a:ln>
        </p:spPr>
        <p:txBody>
          <a:bodyPr spcFirstLastPara="1" wrap="square" lIns="121900" tIns="60925" rIns="121900" bIns="60925" anchor="ctr" anchorCtr="0">
            <a:normAutofit/>
          </a:bodyPr>
          <a:lstStyle>
            <a:lvl1pPr lvl="0" algn="ctr" rtl="0">
              <a:lnSpc>
                <a:spcPct val="100000"/>
              </a:lnSpc>
              <a:spcBef>
                <a:spcPts val="0"/>
              </a:spcBef>
              <a:spcAft>
                <a:spcPts val="0"/>
              </a:spcAft>
              <a:buClr>
                <a:schemeClr val="dk1"/>
              </a:buClr>
              <a:buSzPts val="5900"/>
              <a:buFont typeface="Calibri"/>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02" name="Google Shape;202;p35"/>
          <p:cNvSpPr txBox="1">
            <a:spLocks noGrp="1"/>
          </p:cNvSpPr>
          <p:nvPr>
            <p:ph type="body" idx="1"/>
          </p:nvPr>
        </p:nvSpPr>
        <p:spPr>
          <a:xfrm>
            <a:off x="609600" y="1535113"/>
            <a:ext cx="5386800" cy="639600"/>
          </a:xfrm>
          <a:prstGeom prst="rect">
            <a:avLst/>
          </a:prstGeom>
          <a:noFill/>
          <a:ln>
            <a:noFill/>
          </a:ln>
        </p:spPr>
        <p:txBody>
          <a:bodyPr spcFirstLastPara="1" wrap="square" lIns="121900" tIns="60925" rIns="121900" bIns="60925" anchor="b" anchorCtr="0">
            <a:normAutofit/>
          </a:bodyPr>
          <a:lstStyle>
            <a:lvl1pPr marL="457200" lvl="0" indent="-228600" algn="l" rtl="0">
              <a:lnSpc>
                <a:spcPct val="100000"/>
              </a:lnSpc>
              <a:spcBef>
                <a:spcPts val="600"/>
              </a:spcBef>
              <a:spcAft>
                <a:spcPts val="0"/>
              </a:spcAft>
              <a:buClr>
                <a:schemeClr val="dk1"/>
              </a:buClr>
              <a:buSzPts val="3200"/>
              <a:buNone/>
              <a:defRPr sz="3200" b="1"/>
            </a:lvl1pPr>
            <a:lvl2pPr marL="914400" lvl="1" indent="-228600" algn="l" rtl="0">
              <a:lnSpc>
                <a:spcPct val="100000"/>
              </a:lnSpc>
              <a:spcBef>
                <a:spcPts val="500"/>
              </a:spcBef>
              <a:spcAft>
                <a:spcPts val="0"/>
              </a:spcAft>
              <a:buClr>
                <a:schemeClr val="dk1"/>
              </a:buClr>
              <a:buSzPts val="2700"/>
              <a:buNone/>
              <a:defRPr sz="2700" b="1"/>
            </a:lvl2pPr>
            <a:lvl3pPr marL="1371600" lvl="2" indent="-228600" algn="l" rtl="0">
              <a:lnSpc>
                <a:spcPct val="100000"/>
              </a:lnSpc>
              <a:spcBef>
                <a:spcPts val="500"/>
              </a:spcBef>
              <a:spcAft>
                <a:spcPts val="0"/>
              </a:spcAft>
              <a:buClr>
                <a:schemeClr val="dk1"/>
              </a:buClr>
              <a:buSzPts val="2400"/>
              <a:buNone/>
              <a:defRPr sz="2400" b="1"/>
            </a:lvl3pPr>
            <a:lvl4pPr marL="1828800" lvl="3" indent="-228600" algn="l" rtl="0">
              <a:lnSpc>
                <a:spcPct val="100000"/>
              </a:lnSpc>
              <a:spcBef>
                <a:spcPts val="400"/>
              </a:spcBef>
              <a:spcAft>
                <a:spcPts val="0"/>
              </a:spcAft>
              <a:buClr>
                <a:schemeClr val="dk1"/>
              </a:buClr>
              <a:buSzPts val="2100"/>
              <a:buNone/>
              <a:defRPr sz="2100" b="1"/>
            </a:lvl4pPr>
            <a:lvl5pPr marL="2286000" lvl="4" indent="-228600" algn="l" rtl="0">
              <a:lnSpc>
                <a:spcPct val="100000"/>
              </a:lnSpc>
              <a:spcBef>
                <a:spcPts val="400"/>
              </a:spcBef>
              <a:spcAft>
                <a:spcPts val="0"/>
              </a:spcAft>
              <a:buClr>
                <a:schemeClr val="dk1"/>
              </a:buClr>
              <a:buSzPts val="2100"/>
              <a:buNone/>
              <a:defRPr sz="2100" b="1"/>
            </a:lvl5pPr>
            <a:lvl6pPr marL="2743200" lvl="5" indent="-228600" algn="l" rtl="0">
              <a:lnSpc>
                <a:spcPct val="100000"/>
              </a:lnSpc>
              <a:spcBef>
                <a:spcPts val="400"/>
              </a:spcBef>
              <a:spcAft>
                <a:spcPts val="0"/>
              </a:spcAft>
              <a:buClr>
                <a:schemeClr val="dk1"/>
              </a:buClr>
              <a:buSzPts val="2100"/>
              <a:buNone/>
              <a:defRPr sz="2100" b="1"/>
            </a:lvl6pPr>
            <a:lvl7pPr marL="3200400" lvl="6" indent="-228600" algn="l" rtl="0">
              <a:lnSpc>
                <a:spcPct val="100000"/>
              </a:lnSpc>
              <a:spcBef>
                <a:spcPts val="400"/>
              </a:spcBef>
              <a:spcAft>
                <a:spcPts val="0"/>
              </a:spcAft>
              <a:buClr>
                <a:schemeClr val="dk1"/>
              </a:buClr>
              <a:buSzPts val="2100"/>
              <a:buNone/>
              <a:defRPr sz="2100" b="1"/>
            </a:lvl7pPr>
            <a:lvl8pPr marL="3657600" lvl="7" indent="-228600" algn="l" rtl="0">
              <a:lnSpc>
                <a:spcPct val="100000"/>
              </a:lnSpc>
              <a:spcBef>
                <a:spcPts val="400"/>
              </a:spcBef>
              <a:spcAft>
                <a:spcPts val="0"/>
              </a:spcAft>
              <a:buClr>
                <a:schemeClr val="dk1"/>
              </a:buClr>
              <a:buSzPts val="2100"/>
              <a:buNone/>
              <a:defRPr sz="2100" b="1"/>
            </a:lvl8pPr>
            <a:lvl9pPr marL="4114800" lvl="8" indent="-228600" algn="l" rtl="0">
              <a:lnSpc>
                <a:spcPct val="100000"/>
              </a:lnSpc>
              <a:spcBef>
                <a:spcPts val="400"/>
              </a:spcBef>
              <a:spcAft>
                <a:spcPts val="0"/>
              </a:spcAft>
              <a:buClr>
                <a:schemeClr val="dk1"/>
              </a:buClr>
              <a:buSzPts val="2100"/>
              <a:buNone/>
              <a:defRPr sz="2100" b="1"/>
            </a:lvl9pPr>
          </a:lstStyle>
          <a:p>
            <a:endParaRPr/>
          </a:p>
        </p:txBody>
      </p:sp>
      <p:sp>
        <p:nvSpPr>
          <p:cNvPr id="203" name="Google Shape;203;p35"/>
          <p:cNvSpPr txBox="1">
            <a:spLocks noGrp="1"/>
          </p:cNvSpPr>
          <p:nvPr>
            <p:ph type="body" idx="2"/>
          </p:nvPr>
        </p:nvSpPr>
        <p:spPr>
          <a:xfrm>
            <a:off x="609600" y="2174875"/>
            <a:ext cx="5386800" cy="3951300"/>
          </a:xfrm>
          <a:prstGeom prst="rect">
            <a:avLst/>
          </a:prstGeom>
          <a:noFill/>
          <a:ln>
            <a:noFill/>
          </a:ln>
        </p:spPr>
        <p:txBody>
          <a:bodyPr spcFirstLastPara="1" wrap="square" lIns="121900" tIns="60925" rIns="121900" bIns="60925" anchor="t" anchorCtr="0">
            <a:normAutofit/>
          </a:bodyPr>
          <a:lstStyle>
            <a:lvl1pPr marL="457200" lvl="0" indent="-431800" algn="l" rtl="0">
              <a:lnSpc>
                <a:spcPct val="100000"/>
              </a:lnSpc>
              <a:spcBef>
                <a:spcPts val="600"/>
              </a:spcBef>
              <a:spcAft>
                <a:spcPts val="0"/>
              </a:spcAft>
              <a:buClr>
                <a:schemeClr val="dk1"/>
              </a:buClr>
              <a:buSzPts val="3200"/>
              <a:buChar char="•"/>
              <a:defRPr sz="3200"/>
            </a:lvl1pPr>
            <a:lvl2pPr marL="914400" lvl="1" indent="-400050" algn="l" rtl="0">
              <a:lnSpc>
                <a:spcPct val="100000"/>
              </a:lnSpc>
              <a:spcBef>
                <a:spcPts val="500"/>
              </a:spcBef>
              <a:spcAft>
                <a:spcPts val="0"/>
              </a:spcAft>
              <a:buClr>
                <a:schemeClr val="dk1"/>
              </a:buClr>
              <a:buSzPts val="2700"/>
              <a:buChar char="–"/>
              <a:defRPr sz="2700"/>
            </a:lvl2pPr>
            <a:lvl3pPr marL="1371600" lvl="2" indent="-381000" algn="l" rtl="0">
              <a:lnSpc>
                <a:spcPct val="100000"/>
              </a:lnSpc>
              <a:spcBef>
                <a:spcPts val="500"/>
              </a:spcBef>
              <a:spcAft>
                <a:spcPts val="0"/>
              </a:spcAft>
              <a:buClr>
                <a:schemeClr val="dk1"/>
              </a:buClr>
              <a:buSzPts val="2400"/>
              <a:buChar char="•"/>
              <a:defRPr sz="2400"/>
            </a:lvl3pPr>
            <a:lvl4pPr marL="1828800" lvl="3" indent="-361950" algn="l" rtl="0">
              <a:lnSpc>
                <a:spcPct val="100000"/>
              </a:lnSpc>
              <a:spcBef>
                <a:spcPts val="400"/>
              </a:spcBef>
              <a:spcAft>
                <a:spcPts val="0"/>
              </a:spcAft>
              <a:buClr>
                <a:schemeClr val="dk1"/>
              </a:buClr>
              <a:buSzPts val="2100"/>
              <a:buChar char="–"/>
              <a:defRPr sz="2100"/>
            </a:lvl4pPr>
            <a:lvl5pPr marL="2286000" lvl="4" indent="-361950" algn="l" rtl="0">
              <a:lnSpc>
                <a:spcPct val="100000"/>
              </a:lnSpc>
              <a:spcBef>
                <a:spcPts val="400"/>
              </a:spcBef>
              <a:spcAft>
                <a:spcPts val="0"/>
              </a:spcAft>
              <a:buClr>
                <a:schemeClr val="dk1"/>
              </a:buClr>
              <a:buSzPts val="2100"/>
              <a:buChar char="»"/>
              <a:defRPr sz="2100"/>
            </a:lvl5pPr>
            <a:lvl6pPr marL="2743200" lvl="5" indent="-361950" algn="l" rtl="0">
              <a:lnSpc>
                <a:spcPct val="100000"/>
              </a:lnSpc>
              <a:spcBef>
                <a:spcPts val="400"/>
              </a:spcBef>
              <a:spcAft>
                <a:spcPts val="0"/>
              </a:spcAft>
              <a:buClr>
                <a:schemeClr val="dk1"/>
              </a:buClr>
              <a:buSzPts val="2100"/>
              <a:buChar char="•"/>
              <a:defRPr sz="2100"/>
            </a:lvl6pPr>
            <a:lvl7pPr marL="3200400" lvl="6" indent="-361950" algn="l" rtl="0">
              <a:lnSpc>
                <a:spcPct val="100000"/>
              </a:lnSpc>
              <a:spcBef>
                <a:spcPts val="400"/>
              </a:spcBef>
              <a:spcAft>
                <a:spcPts val="0"/>
              </a:spcAft>
              <a:buClr>
                <a:schemeClr val="dk1"/>
              </a:buClr>
              <a:buSzPts val="2100"/>
              <a:buChar char="•"/>
              <a:defRPr sz="2100"/>
            </a:lvl7pPr>
            <a:lvl8pPr marL="3657600" lvl="7" indent="-361950" algn="l" rtl="0">
              <a:lnSpc>
                <a:spcPct val="100000"/>
              </a:lnSpc>
              <a:spcBef>
                <a:spcPts val="400"/>
              </a:spcBef>
              <a:spcAft>
                <a:spcPts val="0"/>
              </a:spcAft>
              <a:buClr>
                <a:schemeClr val="dk1"/>
              </a:buClr>
              <a:buSzPts val="2100"/>
              <a:buChar char="•"/>
              <a:defRPr sz="2100"/>
            </a:lvl8pPr>
            <a:lvl9pPr marL="4114800" lvl="8" indent="-361950" algn="l" rtl="0">
              <a:lnSpc>
                <a:spcPct val="100000"/>
              </a:lnSpc>
              <a:spcBef>
                <a:spcPts val="400"/>
              </a:spcBef>
              <a:spcAft>
                <a:spcPts val="0"/>
              </a:spcAft>
              <a:buClr>
                <a:schemeClr val="dk1"/>
              </a:buClr>
              <a:buSzPts val="2100"/>
              <a:buChar char="•"/>
              <a:defRPr sz="2100"/>
            </a:lvl9pPr>
          </a:lstStyle>
          <a:p>
            <a:endParaRPr/>
          </a:p>
        </p:txBody>
      </p:sp>
      <p:sp>
        <p:nvSpPr>
          <p:cNvPr id="204" name="Google Shape;204;p35"/>
          <p:cNvSpPr txBox="1">
            <a:spLocks noGrp="1"/>
          </p:cNvSpPr>
          <p:nvPr>
            <p:ph type="body" idx="3"/>
          </p:nvPr>
        </p:nvSpPr>
        <p:spPr>
          <a:xfrm>
            <a:off x="6193368" y="1535113"/>
            <a:ext cx="5389200" cy="639600"/>
          </a:xfrm>
          <a:prstGeom prst="rect">
            <a:avLst/>
          </a:prstGeom>
          <a:noFill/>
          <a:ln>
            <a:noFill/>
          </a:ln>
        </p:spPr>
        <p:txBody>
          <a:bodyPr spcFirstLastPara="1" wrap="square" lIns="121900" tIns="60925" rIns="121900" bIns="60925" anchor="b" anchorCtr="0">
            <a:normAutofit/>
          </a:bodyPr>
          <a:lstStyle>
            <a:lvl1pPr marL="457200" lvl="0" indent="-228600" algn="l" rtl="0">
              <a:lnSpc>
                <a:spcPct val="100000"/>
              </a:lnSpc>
              <a:spcBef>
                <a:spcPts val="600"/>
              </a:spcBef>
              <a:spcAft>
                <a:spcPts val="0"/>
              </a:spcAft>
              <a:buClr>
                <a:schemeClr val="dk1"/>
              </a:buClr>
              <a:buSzPts val="3200"/>
              <a:buNone/>
              <a:defRPr sz="3200" b="1"/>
            </a:lvl1pPr>
            <a:lvl2pPr marL="914400" lvl="1" indent="-228600" algn="l" rtl="0">
              <a:lnSpc>
                <a:spcPct val="100000"/>
              </a:lnSpc>
              <a:spcBef>
                <a:spcPts val="500"/>
              </a:spcBef>
              <a:spcAft>
                <a:spcPts val="0"/>
              </a:spcAft>
              <a:buClr>
                <a:schemeClr val="dk1"/>
              </a:buClr>
              <a:buSzPts val="2700"/>
              <a:buNone/>
              <a:defRPr sz="2700" b="1"/>
            </a:lvl2pPr>
            <a:lvl3pPr marL="1371600" lvl="2" indent="-228600" algn="l" rtl="0">
              <a:lnSpc>
                <a:spcPct val="100000"/>
              </a:lnSpc>
              <a:spcBef>
                <a:spcPts val="500"/>
              </a:spcBef>
              <a:spcAft>
                <a:spcPts val="0"/>
              </a:spcAft>
              <a:buClr>
                <a:schemeClr val="dk1"/>
              </a:buClr>
              <a:buSzPts val="2400"/>
              <a:buNone/>
              <a:defRPr sz="2400" b="1"/>
            </a:lvl3pPr>
            <a:lvl4pPr marL="1828800" lvl="3" indent="-228600" algn="l" rtl="0">
              <a:lnSpc>
                <a:spcPct val="100000"/>
              </a:lnSpc>
              <a:spcBef>
                <a:spcPts val="400"/>
              </a:spcBef>
              <a:spcAft>
                <a:spcPts val="0"/>
              </a:spcAft>
              <a:buClr>
                <a:schemeClr val="dk1"/>
              </a:buClr>
              <a:buSzPts val="2100"/>
              <a:buNone/>
              <a:defRPr sz="2100" b="1"/>
            </a:lvl4pPr>
            <a:lvl5pPr marL="2286000" lvl="4" indent="-228600" algn="l" rtl="0">
              <a:lnSpc>
                <a:spcPct val="100000"/>
              </a:lnSpc>
              <a:spcBef>
                <a:spcPts val="400"/>
              </a:spcBef>
              <a:spcAft>
                <a:spcPts val="0"/>
              </a:spcAft>
              <a:buClr>
                <a:schemeClr val="dk1"/>
              </a:buClr>
              <a:buSzPts val="2100"/>
              <a:buNone/>
              <a:defRPr sz="2100" b="1"/>
            </a:lvl5pPr>
            <a:lvl6pPr marL="2743200" lvl="5" indent="-228600" algn="l" rtl="0">
              <a:lnSpc>
                <a:spcPct val="100000"/>
              </a:lnSpc>
              <a:spcBef>
                <a:spcPts val="400"/>
              </a:spcBef>
              <a:spcAft>
                <a:spcPts val="0"/>
              </a:spcAft>
              <a:buClr>
                <a:schemeClr val="dk1"/>
              </a:buClr>
              <a:buSzPts val="2100"/>
              <a:buNone/>
              <a:defRPr sz="2100" b="1"/>
            </a:lvl6pPr>
            <a:lvl7pPr marL="3200400" lvl="6" indent="-228600" algn="l" rtl="0">
              <a:lnSpc>
                <a:spcPct val="100000"/>
              </a:lnSpc>
              <a:spcBef>
                <a:spcPts val="400"/>
              </a:spcBef>
              <a:spcAft>
                <a:spcPts val="0"/>
              </a:spcAft>
              <a:buClr>
                <a:schemeClr val="dk1"/>
              </a:buClr>
              <a:buSzPts val="2100"/>
              <a:buNone/>
              <a:defRPr sz="2100" b="1"/>
            </a:lvl7pPr>
            <a:lvl8pPr marL="3657600" lvl="7" indent="-228600" algn="l" rtl="0">
              <a:lnSpc>
                <a:spcPct val="100000"/>
              </a:lnSpc>
              <a:spcBef>
                <a:spcPts val="400"/>
              </a:spcBef>
              <a:spcAft>
                <a:spcPts val="0"/>
              </a:spcAft>
              <a:buClr>
                <a:schemeClr val="dk1"/>
              </a:buClr>
              <a:buSzPts val="2100"/>
              <a:buNone/>
              <a:defRPr sz="2100" b="1"/>
            </a:lvl8pPr>
            <a:lvl9pPr marL="4114800" lvl="8" indent="-228600" algn="l" rtl="0">
              <a:lnSpc>
                <a:spcPct val="100000"/>
              </a:lnSpc>
              <a:spcBef>
                <a:spcPts val="400"/>
              </a:spcBef>
              <a:spcAft>
                <a:spcPts val="0"/>
              </a:spcAft>
              <a:buClr>
                <a:schemeClr val="dk1"/>
              </a:buClr>
              <a:buSzPts val="2100"/>
              <a:buNone/>
              <a:defRPr sz="2100" b="1"/>
            </a:lvl9pPr>
          </a:lstStyle>
          <a:p>
            <a:endParaRPr/>
          </a:p>
        </p:txBody>
      </p:sp>
      <p:sp>
        <p:nvSpPr>
          <p:cNvPr id="205" name="Google Shape;205;p35"/>
          <p:cNvSpPr txBox="1">
            <a:spLocks noGrp="1"/>
          </p:cNvSpPr>
          <p:nvPr>
            <p:ph type="body" idx="4"/>
          </p:nvPr>
        </p:nvSpPr>
        <p:spPr>
          <a:xfrm>
            <a:off x="6193368" y="2174875"/>
            <a:ext cx="5389200" cy="3951300"/>
          </a:xfrm>
          <a:prstGeom prst="rect">
            <a:avLst/>
          </a:prstGeom>
          <a:noFill/>
          <a:ln>
            <a:noFill/>
          </a:ln>
        </p:spPr>
        <p:txBody>
          <a:bodyPr spcFirstLastPara="1" wrap="square" lIns="121900" tIns="60925" rIns="121900" bIns="60925" anchor="t" anchorCtr="0">
            <a:normAutofit/>
          </a:bodyPr>
          <a:lstStyle>
            <a:lvl1pPr marL="457200" lvl="0" indent="-431800" algn="l" rtl="0">
              <a:lnSpc>
                <a:spcPct val="100000"/>
              </a:lnSpc>
              <a:spcBef>
                <a:spcPts val="600"/>
              </a:spcBef>
              <a:spcAft>
                <a:spcPts val="0"/>
              </a:spcAft>
              <a:buClr>
                <a:schemeClr val="dk1"/>
              </a:buClr>
              <a:buSzPts val="3200"/>
              <a:buChar char="•"/>
              <a:defRPr sz="3200"/>
            </a:lvl1pPr>
            <a:lvl2pPr marL="914400" lvl="1" indent="-400050" algn="l" rtl="0">
              <a:lnSpc>
                <a:spcPct val="100000"/>
              </a:lnSpc>
              <a:spcBef>
                <a:spcPts val="500"/>
              </a:spcBef>
              <a:spcAft>
                <a:spcPts val="0"/>
              </a:spcAft>
              <a:buClr>
                <a:schemeClr val="dk1"/>
              </a:buClr>
              <a:buSzPts val="2700"/>
              <a:buChar char="–"/>
              <a:defRPr sz="2700"/>
            </a:lvl2pPr>
            <a:lvl3pPr marL="1371600" lvl="2" indent="-381000" algn="l" rtl="0">
              <a:lnSpc>
                <a:spcPct val="100000"/>
              </a:lnSpc>
              <a:spcBef>
                <a:spcPts val="500"/>
              </a:spcBef>
              <a:spcAft>
                <a:spcPts val="0"/>
              </a:spcAft>
              <a:buClr>
                <a:schemeClr val="dk1"/>
              </a:buClr>
              <a:buSzPts val="2400"/>
              <a:buChar char="•"/>
              <a:defRPr sz="2400"/>
            </a:lvl3pPr>
            <a:lvl4pPr marL="1828800" lvl="3" indent="-361950" algn="l" rtl="0">
              <a:lnSpc>
                <a:spcPct val="100000"/>
              </a:lnSpc>
              <a:spcBef>
                <a:spcPts val="400"/>
              </a:spcBef>
              <a:spcAft>
                <a:spcPts val="0"/>
              </a:spcAft>
              <a:buClr>
                <a:schemeClr val="dk1"/>
              </a:buClr>
              <a:buSzPts val="2100"/>
              <a:buChar char="–"/>
              <a:defRPr sz="2100"/>
            </a:lvl4pPr>
            <a:lvl5pPr marL="2286000" lvl="4" indent="-361950" algn="l" rtl="0">
              <a:lnSpc>
                <a:spcPct val="100000"/>
              </a:lnSpc>
              <a:spcBef>
                <a:spcPts val="400"/>
              </a:spcBef>
              <a:spcAft>
                <a:spcPts val="0"/>
              </a:spcAft>
              <a:buClr>
                <a:schemeClr val="dk1"/>
              </a:buClr>
              <a:buSzPts val="2100"/>
              <a:buChar char="»"/>
              <a:defRPr sz="2100"/>
            </a:lvl5pPr>
            <a:lvl6pPr marL="2743200" lvl="5" indent="-361950" algn="l" rtl="0">
              <a:lnSpc>
                <a:spcPct val="100000"/>
              </a:lnSpc>
              <a:spcBef>
                <a:spcPts val="400"/>
              </a:spcBef>
              <a:spcAft>
                <a:spcPts val="0"/>
              </a:spcAft>
              <a:buClr>
                <a:schemeClr val="dk1"/>
              </a:buClr>
              <a:buSzPts val="2100"/>
              <a:buChar char="•"/>
              <a:defRPr sz="2100"/>
            </a:lvl6pPr>
            <a:lvl7pPr marL="3200400" lvl="6" indent="-361950" algn="l" rtl="0">
              <a:lnSpc>
                <a:spcPct val="100000"/>
              </a:lnSpc>
              <a:spcBef>
                <a:spcPts val="400"/>
              </a:spcBef>
              <a:spcAft>
                <a:spcPts val="0"/>
              </a:spcAft>
              <a:buClr>
                <a:schemeClr val="dk1"/>
              </a:buClr>
              <a:buSzPts val="2100"/>
              <a:buChar char="•"/>
              <a:defRPr sz="2100"/>
            </a:lvl7pPr>
            <a:lvl8pPr marL="3657600" lvl="7" indent="-361950" algn="l" rtl="0">
              <a:lnSpc>
                <a:spcPct val="100000"/>
              </a:lnSpc>
              <a:spcBef>
                <a:spcPts val="400"/>
              </a:spcBef>
              <a:spcAft>
                <a:spcPts val="0"/>
              </a:spcAft>
              <a:buClr>
                <a:schemeClr val="dk1"/>
              </a:buClr>
              <a:buSzPts val="2100"/>
              <a:buChar char="•"/>
              <a:defRPr sz="2100"/>
            </a:lvl8pPr>
            <a:lvl9pPr marL="4114800" lvl="8" indent="-361950" algn="l" rtl="0">
              <a:lnSpc>
                <a:spcPct val="100000"/>
              </a:lnSpc>
              <a:spcBef>
                <a:spcPts val="400"/>
              </a:spcBef>
              <a:spcAft>
                <a:spcPts val="0"/>
              </a:spcAft>
              <a:buClr>
                <a:schemeClr val="dk1"/>
              </a:buClr>
              <a:buSzPts val="2100"/>
              <a:buChar char="•"/>
              <a:defRPr sz="2100"/>
            </a:lvl9pPr>
          </a:lstStyle>
          <a:p>
            <a:endParaRPr/>
          </a:p>
        </p:txBody>
      </p:sp>
      <p:sp>
        <p:nvSpPr>
          <p:cNvPr id="206" name="Google Shape;206;p35"/>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07" name="Google Shape;207;p35"/>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08" name="Google Shape;208;p35"/>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9"/>
        <p:cNvGrpSpPr/>
        <p:nvPr/>
      </p:nvGrpSpPr>
      <p:grpSpPr>
        <a:xfrm>
          <a:off x="0" y="0"/>
          <a:ext cx="0" cy="0"/>
          <a:chOff x="0" y="0"/>
          <a:chExt cx="0" cy="0"/>
        </a:xfrm>
      </p:grpSpPr>
      <p:sp>
        <p:nvSpPr>
          <p:cNvPr id="210" name="Google Shape;210;p36"/>
          <p:cNvSpPr txBox="1">
            <a:spLocks noGrp="1"/>
          </p:cNvSpPr>
          <p:nvPr>
            <p:ph type="title"/>
          </p:nvPr>
        </p:nvSpPr>
        <p:spPr>
          <a:xfrm>
            <a:off x="609601" y="273049"/>
            <a:ext cx="4011300" cy="1161900"/>
          </a:xfrm>
          <a:prstGeom prst="rect">
            <a:avLst/>
          </a:prstGeom>
          <a:noFill/>
          <a:ln>
            <a:noFill/>
          </a:ln>
        </p:spPr>
        <p:txBody>
          <a:bodyPr spcFirstLastPara="1" wrap="square" lIns="121900" tIns="60925" rIns="121900" bIns="60925" anchor="b" anchorCtr="0">
            <a:normAutofit/>
          </a:bodyPr>
          <a:lstStyle>
            <a:lvl1pPr lvl="0" algn="l" rtl="0">
              <a:lnSpc>
                <a:spcPct val="100000"/>
              </a:lnSpc>
              <a:spcBef>
                <a:spcPts val="0"/>
              </a:spcBef>
              <a:spcAft>
                <a:spcPts val="0"/>
              </a:spcAft>
              <a:buClr>
                <a:schemeClr val="dk1"/>
              </a:buClr>
              <a:buSzPts val="2700"/>
              <a:buFont typeface="Calibri"/>
              <a:buNone/>
              <a:defRPr sz="2700" b="1"/>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11" name="Google Shape;211;p36"/>
          <p:cNvSpPr txBox="1">
            <a:spLocks noGrp="1"/>
          </p:cNvSpPr>
          <p:nvPr>
            <p:ph type="body" idx="1"/>
          </p:nvPr>
        </p:nvSpPr>
        <p:spPr>
          <a:xfrm>
            <a:off x="4766733" y="273051"/>
            <a:ext cx="6815700" cy="5853300"/>
          </a:xfrm>
          <a:prstGeom prst="rect">
            <a:avLst/>
          </a:prstGeom>
          <a:noFill/>
          <a:ln>
            <a:noFill/>
          </a:ln>
        </p:spPr>
        <p:txBody>
          <a:bodyPr spcFirstLastPara="1" wrap="square" lIns="121900" tIns="60925" rIns="121900" bIns="60925" anchor="t" anchorCtr="0">
            <a:normAutofit/>
          </a:bodyPr>
          <a:lstStyle>
            <a:lvl1pPr marL="457200" lvl="0" indent="-501650" algn="l" rtl="0">
              <a:lnSpc>
                <a:spcPct val="100000"/>
              </a:lnSpc>
              <a:spcBef>
                <a:spcPts val="900"/>
              </a:spcBef>
              <a:spcAft>
                <a:spcPts val="0"/>
              </a:spcAft>
              <a:buClr>
                <a:schemeClr val="dk1"/>
              </a:buClr>
              <a:buSzPts val="4300"/>
              <a:buChar char="•"/>
              <a:defRPr sz="4300"/>
            </a:lvl1pPr>
            <a:lvl2pPr marL="914400" lvl="1" indent="-463550" algn="l" rtl="0">
              <a:lnSpc>
                <a:spcPct val="100000"/>
              </a:lnSpc>
              <a:spcBef>
                <a:spcPts val="700"/>
              </a:spcBef>
              <a:spcAft>
                <a:spcPts val="0"/>
              </a:spcAft>
              <a:buClr>
                <a:schemeClr val="dk1"/>
              </a:buClr>
              <a:buSzPts val="3700"/>
              <a:buChar char="–"/>
              <a:defRPr sz="3700"/>
            </a:lvl2pPr>
            <a:lvl3pPr marL="1371600" lvl="2" indent="-431800" algn="l" rtl="0">
              <a:lnSpc>
                <a:spcPct val="100000"/>
              </a:lnSpc>
              <a:spcBef>
                <a:spcPts val="600"/>
              </a:spcBef>
              <a:spcAft>
                <a:spcPts val="0"/>
              </a:spcAft>
              <a:buClr>
                <a:schemeClr val="dk1"/>
              </a:buClr>
              <a:buSzPts val="3200"/>
              <a:buChar char="•"/>
              <a:defRPr sz="3200"/>
            </a:lvl3pPr>
            <a:lvl4pPr marL="1828800" lvl="3" indent="-400050" algn="l" rtl="0">
              <a:lnSpc>
                <a:spcPct val="100000"/>
              </a:lnSpc>
              <a:spcBef>
                <a:spcPts val="500"/>
              </a:spcBef>
              <a:spcAft>
                <a:spcPts val="0"/>
              </a:spcAft>
              <a:buClr>
                <a:schemeClr val="dk1"/>
              </a:buClr>
              <a:buSzPts val="2700"/>
              <a:buChar char="–"/>
              <a:defRPr sz="2700"/>
            </a:lvl4pPr>
            <a:lvl5pPr marL="2286000" lvl="4" indent="-400050" algn="l" rtl="0">
              <a:lnSpc>
                <a:spcPct val="100000"/>
              </a:lnSpc>
              <a:spcBef>
                <a:spcPts val="500"/>
              </a:spcBef>
              <a:spcAft>
                <a:spcPts val="0"/>
              </a:spcAft>
              <a:buClr>
                <a:schemeClr val="dk1"/>
              </a:buClr>
              <a:buSzPts val="2700"/>
              <a:buChar char="»"/>
              <a:defRPr sz="2700"/>
            </a:lvl5pPr>
            <a:lvl6pPr marL="2743200" lvl="5" indent="-400050" algn="l" rtl="0">
              <a:lnSpc>
                <a:spcPct val="100000"/>
              </a:lnSpc>
              <a:spcBef>
                <a:spcPts val="500"/>
              </a:spcBef>
              <a:spcAft>
                <a:spcPts val="0"/>
              </a:spcAft>
              <a:buClr>
                <a:schemeClr val="dk1"/>
              </a:buClr>
              <a:buSzPts val="2700"/>
              <a:buChar char="•"/>
              <a:defRPr sz="2700"/>
            </a:lvl6pPr>
            <a:lvl7pPr marL="3200400" lvl="6" indent="-400050" algn="l" rtl="0">
              <a:lnSpc>
                <a:spcPct val="100000"/>
              </a:lnSpc>
              <a:spcBef>
                <a:spcPts val="500"/>
              </a:spcBef>
              <a:spcAft>
                <a:spcPts val="0"/>
              </a:spcAft>
              <a:buClr>
                <a:schemeClr val="dk1"/>
              </a:buClr>
              <a:buSzPts val="2700"/>
              <a:buChar char="•"/>
              <a:defRPr sz="2700"/>
            </a:lvl7pPr>
            <a:lvl8pPr marL="3657600" lvl="7" indent="-400050" algn="l" rtl="0">
              <a:lnSpc>
                <a:spcPct val="100000"/>
              </a:lnSpc>
              <a:spcBef>
                <a:spcPts val="500"/>
              </a:spcBef>
              <a:spcAft>
                <a:spcPts val="0"/>
              </a:spcAft>
              <a:buClr>
                <a:schemeClr val="dk1"/>
              </a:buClr>
              <a:buSzPts val="2700"/>
              <a:buChar char="•"/>
              <a:defRPr sz="2700"/>
            </a:lvl8pPr>
            <a:lvl9pPr marL="4114800" lvl="8" indent="-400050" algn="l" rtl="0">
              <a:lnSpc>
                <a:spcPct val="100000"/>
              </a:lnSpc>
              <a:spcBef>
                <a:spcPts val="500"/>
              </a:spcBef>
              <a:spcAft>
                <a:spcPts val="0"/>
              </a:spcAft>
              <a:buClr>
                <a:schemeClr val="dk1"/>
              </a:buClr>
              <a:buSzPts val="2700"/>
              <a:buChar char="•"/>
              <a:defRPr sz="2700"/>
            </a:lvl9pPr>
          </a:lstStyle>
          <a:p>
            <a:endParaRPr/>
          </a:p>
        </p:txBody>
      </p:sp>
      <p:sp>
        <p:nvSpPr>
          <p:cNvPr id="212" name="Google Shape;212;p36"/>
          <p:cNvSpPr txBox="1">
            <a:spLocks noGrp="1"/>
          </p:cNvSpPr>
          <p:nvPr>
            <p:ph type="body" idx="2"/>
          </p:nvPr>
        </p:nvSpPr>
        <p:spPr>
          <a:xfrm>
            <a:off x="609601" y="1435101"/>
            <a:ext cx="4011300" cy="4691100"/>
          </a:xfrm>
          <a:prstGeom prst="rect">
            <a:avLst/>
          </a:prstGeom>
          <a:noFill/>
          <a:ln>
            <a:noFill/>
          </a:ln>
        </p:spPr>
        <p:txBody>
          <a:bodyPr spcFirstLastPara="1" wrap="square" lIns="121900" tIns="60925" rIns="121900" bIns="60925" anchor="t" anchorCtr="0">
            <a:normAutofit/>
          </a:bodyPr>
          <a:lstStyle>
            <a:lvl1pPr marL="457200" lvl="0" indent="-228600" algn="l" rtl="0">
              <a:lnSpc>
                <a:spcPct val="100000"/>
              </a:lnSpc>
              <a:spcBef>
                <a:spcPts val="400"/>
              </a:spcBef>
              <a:spcAft>
                <a:spcPts val="0"/>
              </a:spcAft>
              <a:buClr>
                <a:schemeClr val="dk1"/>
              </a:buClr>
              <a:buSzPts val="1900"/>
              <a:buNone/>
              <a:defRPr sz="1900"/>
            </a:lvl1pPr>
            <a:lvl2pPr marL="914400" lvl="1" indent="-228600" algn="l" rtl="0">
              <a:lnSpc>
                <a:spcPct val="100000"/>
              </a:lnSpc>
              <a:spcBef>
                <a:spcPts val="300"/>
              </a:spcBef>
              <a:spcAft>
                <a:spcPts val="0"/>
              </a:spcAft>
              <a:buClr>
                <a:schemeClr val="dk1"/>
              </a:buClr>
              <a:buSzPts val="1600"/>
              <a:buNone/>
              <a:defRPr sz="1600"/>
            </a:lvl2pPr>
            <a:lvl3pPr marL="1371600" lvl="2" indent="-228600" algn="l" rtl="0">
              <a:lnSpc>
                <a:spcPct val="100000"/>
              </a:lnSpc>
              <a:spcBef>
                <a:spcPts val="300"/>
              </a:spcBef>
              <a:spcAft>
                <a:spcPts val="0"/>
              </a:spcAft>
              <a:buClr>
                <a:schemeClr val="dk1"/>
              </a:buClr>
              <a:buSzPts val="1300"/>
              <a:buNone/>
              <a:defRPr sz="1300"/>
            </a:lvl3pPr>
            <a:lvl4pPr marL="1828800" lvl="3" indent="-228600" algn="l" rtl="0">
              <a:lnSpc>
                <a:spcPct val="100000"/>
              </a:lnSpc>
              <a:spcBef>
                <a:spcPts val="200"/>
              </a:spcBef>
              <a:spcAft>
                <a:spcPts val="0"/>
              </a:spcAft>
              <a:buClr>
                <a:schemeClr val="dk1"/>
              </a:buClr>
              <a:buSzPts val="1200"/>
              <a:buNone/>
              <a:defRPr sz="1200"/>
            </a:lvl4pPr>
            <a:lvl5pPr marL="2286000" lvl="4" indent="-228600" algn="l" rtl="0">
              <a:lnSpc>
                <a:spcPct val="100000"/>
              </a:lnSpc>
              <a:spcBef>
                <a:spcPts val="200"/>
              </a:spcBef>
              <a:spcAft>
                <a:spcPts val="0"/>
              </a:spcAft>
              <a:buClr>
                <a:schemeClr val="dk1"/>
              </a:buClr>
              <a:buSzPts val="1200"/>
              <a:buNone/>
              <a:defRPr sz="1200"/>
            </a:lvl5pPr>
            <a:lvl6pPr marL="2743200" lvl="5" indent="-228600" algn="l" rtl="0">
              <a:lnSpc>
                <a:spcPct val="100000"/>
              </a:lnSpc>
              <a:spcBef>
                <a:spcPts val="200"/>
              </a:spcBef>
              <a:spcAft>
                <a:spcPts val="0"/>
              </a:spcAft>
              <a:buClr>
                <a:schemeClr val="dk1"/>
              </a:buClr>
              <a:buSzPts val="1200"/>
              <a:buNone/>
              <a:defRPr sz="1200"/>
            </a:lvl6pPr>
            <a:lvl7pPr marL="3200400" lvl="6" indent="-228600" algn="l" rtl="0">
              <a:lnSpc>
                <a:spcPct val="100000"/>
              </a:lnSpc>
              <a:spcBef>
                <a:spcPts val="200"/>
              </a:spcBef>
              <a:spcAft>
                <a:spcPts val="0"/>
              </a:spcAft>
              <a:buClr>
                <a:schemeClr val="dk1"/>
              </a:buClr>
              <a:buSzPts val="1200"/>
              <a:buNone/>
              <a:defRPr sz="1200"/>
            </a:lvl7pPr>
            <a:lvl8pPr marL="3657600" lvl="7" indent="-228600" algn="l" rtl="0">
              <a:lnSpc>
                <a:spcPct val="100000"/>
              </a:lnSpc>
              <a:spcBef>
                <a:spcPts val="200"/>
              </a:spcBef>
              <a:spcAft>
                <a:spcPts val="0"/>
              </a:spcAft>
              <a:buClr>
                <a:schemeClr val="dk1"/>
              </a:buClr>
              <a:buSzPts val="1200"/>
              <a:buNone/>
              <a:defRPr sz="1200"/>
            </a:lvl8pPr>
            <a:lvl9pPr marL="4114800" lvl="8" indent="-228600" algn="l" rtl="0">
              <a:lnSpc>
                <a:spcPct val="100000"/>
              </a:lnSpc>
              <a:spcBef>
                <a:spcPts val="200"/>
              </a:spcBef>
              <a:spcAft>
                <a:spcPts val="0"/>
              </a:spcAft>
              <a:buClr>
                <a:schemeClr val="dk1"/>
              </a:buClr>
              <a:buSzPts val="1200"/>
              <a:buNone/>
              <a:defRPr sz="1200"/>
            </a:lvl9pPr>
          </a:lstStyle>
          <a:p>
            <a:endParaRPr/>
          </a:p>
        </p:txBody>
      </p:sp>
      <p:sp>
        <p:nvSpPr>
          <p:cNvPr id="213" name="Google Shape;213;p36"/>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14" name="Google Shape;214;p36"/>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15" name="Google Shape;215;p36"/>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6"/>
        <p:cNvGrpSpPr/>
        <p:nvPr/>
      </p:nvGrpSpPr>
      <p:grpSpPr>
        <a:xfrm>
          <a:off x="0" y="0"/>
          <a:ext cx="0" cy="0"/>
          <a:chOff x="0" y="0"/>
          <a:chExt cx="0" cy="0"/>
        </a:xfrm>
      </p:grpSpPr>
      <p:sp>
        <p:nvSpPr>
          <p:cNvPr id="217" name="Google Shape;217;p37"/>
          <p:cNvSpPr txBox="1">
            <a:spLocks noGrp="1"/>
          </p:cNvSpPr>
          <p:nvPr>
            <p:ph type="title"/>
          </p:nvPr>
        </p:nvSpPr>
        <p:spPr>
          <a:xfrm>
            <a:off x="2389717" y="4800600"/>
            <a:ext cx="7315200" cy="566700"/>
          </a:xfrm>
          <a:prstGeom prst="rect">
            <a:avLst/>
          </a:prstGeom>
          <a:noFill/>
          <a:ln>
            <a:noFill/>
          </a:ln>
        </p:spPr>
        <p:txBody>
          <a:bodyPr spcFirstLastPara="1" wrap="square" lIns="121900" tIns="60925" rIns="121900" bIns="60925" anchor="b" anchorCtr="0">
            <a:normAutofit/>
          </a:bodyPr>
          <a:lstStyle>
            <a:lvl1pPr lvl="0" algn="l" rtl="0">
              <a:lnSpc>
                <a:spcPct val="100000"/>
              </a:lnSpc>
              <a:spcBef>
                <a:spcPts val="0"/>
              </a:spcBef>
              <a:spcAft>
                <a:spcPts val="0"/>
              </a:spcAft>
              <a:buClr>
                <a:schemeClr val="dk1"/>
              </a:buClr>
              <a:buSzPts val="2700"/>
              <a:buFont typeface="Calibri"/>
              <a:buNone/>
              <a:defRPr sz="2700" b="1"/>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18" name="Google Shape;218;p37"/>
          <p:cNvSpPr>
            <a:spLocks noGrp="1"/>
          </p:cNvSpPr>
          <p:nvPr>
            <p:ph type="pic" idx="2"/>
          </p:nvPr>
        </p:nvSpPr>
        <p:spPr>
          <a:xfrm>
            <a:off x="2389717" y="612775"/>
            <a:ext cx="7315200" cy="4114800"/>
          </a:xfrm>
          <a:prstGeom prst="rect">
            <a:avLst/>
          </a:prstGeom>
          <a:noFill/>
          <a:ln>
            <a:noFill/>
          </a:ln>
        </p:spPr>
      </p:sp>
      <p:sp>
        <p:nvSpPr>
          <p:cNvPr id="219" name="Google Shape;219;p37"/>
          <p:cNvSpPr txBox="1">
            <a:spLocks noGrp="1"/>
          </p:cNvSpPr>
          <p:nvPr>
            <p:ph type="body" idx="1"/>
          </p:nvPr>
        </p:nvSpPr>
        <p:spPr>
          <a:xfrm>
            <a:off x="2389717" y="5367338"/>
            <a:ext cx="7315200" cy="804900"/>
          </a:xfrm>
          <a:prstGeom prst="rect">
            <a:avLst/>
          </a:prstGeom>
          <a:noFill/>
          <a:ln>
            <a:noFill/>
          </a:ln>
        </p:spPr>
        <p:txBody>
          <a:bodyPr spcFirstLastPara="1" wrap="square" lIns="121900" tIns="60925" rIns="121900" bIns="60925" anchor="t" anchorCtr="0">
            <a:normAutofit/>
          </a:bodyPr>
          <a:lstStyle>
            <a:lvl1pPr marL="457200" lvl="0" indent="-228600" algn="l" rtl="0">
              <a:lnSpc>
                <a:spcPct val="100000"/>
              </a:lnSpc>
              <a:spcBef>
                <a:spcPts val="400"/>
              </a:spcBef>
              <a:spcAft>
                <a:spcPts val="0"/>
              </a:spcAft>
              <a:buClr>
                <a:schemeClr val="dk1"/>
              </a:buClr>
              <a:buSzPts val="1900"/>
              <a:buNone/>
              <a:defRPr sz="1900"/>
            </a:lvl1pPr>
            <a:lvl2pPr marL="914400" lvl="1" indent="-228600" algn="l" rtl="0">
              <a:lnSpc>
                <a:spcPct val="100000"/>
              </a:lnSpc>
              <a:spcBef>
                <a:spcPts val="300"/>
              </a:spcBef>
              <a:spcAft>
                <a:spcPts val="0"/>
              </a:spcAft>
              <a:buClr>
                <a:schemeClr val="dk1"/>
              </a:buClr>
              <a:buSzPts val="1600"/>
              <a:buNone/>
              <a:defRPr sz="1600"/>
            </a:lvl2pPr>
            <a:lvl3pPr marL="1371600" lvl="2" indent="-228600" algn="l" rtl="0">
              <a:lnSpc>
                <a:spcPct val="100000"/>
              </a:lnSpc>
              <a:spcBef>
                <a:spcPts val="300"/>
              </a:spcBef>
              <a:spcAft>
                <a:spcPts val="0"/>
              </a:spcAft>
              <a:buClr>
                <a:schemeClr val="dk1"/>
              </a:buClr>
              <a:buSzPts val="1300"/>
              <a:buNone/>
              <a:defRPr sz="1300"/>
            </a:lvl3pPr>
            <a:lvl4pPr marL="1828800" lvl="3" indent="-228600" algn="l" rtl="0">
              <a:lnSpc>
                <a:spcPct val="100000"/>
              </a:lnSpc>
              <a:spcBef>
                <a:spcPts val="200"/>
              </a:spcBef>
              <a:spcAft>
                <a:spcPts val="0"/>
              </a:spcAft>
              <a:buClr>
                <a:schemeClr val="dk1"/>
              </a:buClr>
              <a:buSzPts val="1200"/>
              <a:buNone/>
              <a:defRPr sz="1200"/>
            </a:lvl4pPr>
            <a:lvl5pPr marL="2286000" lvl="4" indent="-228600" algn="l" rtl="0">
              <a:lnSpc>
                <a:spcPct val="100000"/>
              </a:lnSpc>
              <a:spcBef>
                <a:spcPts val="200"/>
              </a:spcBef>
              <a:spcAft>
                <a:spcPts val="0"/>
              </a:spcAft>
              <a:buClr>
                <a:schemeClr val="dk1"/>
              </a:buClr>
              <a:buSzPts val="1200"/>
              <a:buNone/>
              <a:defRPr sz="1200"/>
            </a:lvl5pPr>
            <a:lvl6pPr marL="2743200" lvl="5" indent="-228600" algn="l" rtl="0">
              <a:lnSpc>
                <a:spcPct val="100000"/>
              </a:lnSpc>
              <a:spcBef>
                <a:spcPts val="200"/>
              </a:spcBef>
              <a:spcAft>
                <a:spcPts val="0"/>
              </a:spcAft>
              <a:buClr>
                <a:schemeClr val="dk1"/>
              </a:buClr>
              <a:buSzPts val="1200"/>
              <a:buNone/>
              <a:defRPr sz="1200"/>
            </a:lvl6pPr>
            <a:lvl7pPr marL="3200400" lvl="6" indent="-228600" algn="l" rtl="0">
              <a:lnSpc>
                <a:spcPct val="100000"/>
              </a:lnSpc>
              <a:spcBef>
                <a:spcPts val="200"/>
              </a:spcBef>
              <a:spcAft>
                <a:spcPts val="0"/>
              </a:spcAft>
              <a:buClr>
                <a:schemeClr val="dk1"/>
              </a:buClr>
              <a:buSzPts val="1200"/>
              <a:buNone/>
              <a:defRPr sz="1200"/>
            </a:lvl7pPr>
            <a:lvl8pPr marL="3657600" lvl="7" indent="-228600" algn="l" rtl="0">
              <a:lnSpc>
                <a:spcPct val="100000"/>
              </a:lnSpc>
              <a:spcBef>
                <a:spcPts val="200"/>
              </a:spcBef>
              <a:spcAft>
                <a:spcPts val="0"/>
              </a:spcAft>
              <a:buClr>
                <a:schemeClr val="dk1"/>
              </a:buClr>
              <a:buSzPts val="1200"/>
              <a:buNone/>
              <a:defRPr sz="1200"/>
            </a:lvl8pPr>
            <a:lvl9pPr marL="4114800" lvl="8" indent="-228600" algn="l" rtl="0">
              <a:lnSpc>
                <a:spcPct val="100000"/>
              </a:lnSpc>
              <a:spcBef>
                <a:spcPts val="200"/>
              </a:spcBef>
              <a:spcAft>
                <a:spcPts val="0"/>
              </a:spcAft>
              <a:buClr>
                <a:schemeClr val="dk1"/>
              </a:buClr>
              <a:buSzPts val="1200"/>
              <a:buNone/>
              <a:defRPr sz="1200"/>
            </a:lvl9pPr>
          </a:lstStyle>
          <a:p>
            <a:endParaRPr/>
          </a:p>
        </p:txBody>
      </p:sp>
      <p:sp>
        <p:nvSpPr>
          <p:cNvPr id="220" name="Google Shape;220;p37"/>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21" name="Google Shape;221;p37"/>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22" name="Google Shape;222;p37"/>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3"/>
        <p:cNvGrpSpPr/>
        <p:nvPr/>
      </p:nvGrpSpPr>
      <p:grpSpPr>
        <a:xfrm>
          <a:off x="0" y="0"/>
          <a:ext cx="0" cy="0"/>
          <a:chOff x="0" y="0"/>
          <a:chExt cx="0" cy="0"/>
        </a:xfrm>
      </p:grpSpPr>
      <p:sp>
        <p:nvSpPr>
          <p:cNvPr id="224" name="Google Shape;224;p38"/>
          <p:cNvSpPr txBox="1">
            <a:spLocks noGrp="1"/>
          </p:cNvSpPr>
          <p:nvPr>
            <p:ph type="title"/>
          </p:nvPr>
        </p:nvSpPr>
        <p:spPr>
          <a:xfrm>
            <a:off x="609600" y="274637"/>
            <a:ext cx="10972800" cy="1143300"/>
          </a:xfrm>
          <a:prstGeom prst="rect">
            <a:avLst/>
          </a:prstGeom>
          <a:noFill/>
          <a:ln>
            <a:noFill/>
          </a:ln>
        </p:spPr>
        <p:txBody>
          <a:bodyPr spcFirstLastPara="1" wrap="square" lIns="121900" tIns="60925" rIns="121900" bIns="60925" anchor="ctr" anchorCtr="0">
            <a:normAutofit/>
          </a:bodyPr>
          <a:lstStyle>
            <a:lvl1pPr lvl="0" algn="ctr" rtl="0">
              <a:lnSpc>
                <a:spcPct val="100000"/>
              </a:lnSpc>
              <a:spcBef>
                <a:spcPts val="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25" name="Google Shape;225;p38"/>
          <p:cNvSpPr txBox="1">
            <a:spLocks noGrp="1"/>
          </p:cNvSpPr>
          <p:nvPr>
            <p:ph type="body" idx="1"/>
          </p:nvPr>
        </p:nvSpPr>
        <p:spPr>
          <a:xfrm rot="5400000">
            <a:off x="3832950" y="-1623149"/>
            <a:ext cx="4526100" cy="10972800"/>
          </a:xfrm>
          <a:prstGeom prst="rect">
            <a:avLst/>
          </a:prstGeom>
          <a:noFill/>
          <a:ln>
            <a:noFill/>
          </a:ln>
        </p:spPr>
        <p:txBody>
          <a:bodyPr spcFirstLastPara="1" wrap="square" lIns="121900" tIns="60925" rIns="121900" bIns="60925" anchor="t" anchorCtr="0">
            <a:normAutofit/>
          </a:bodyPr>
          <a:lstStyle>
            <a:lvl1pPr marL="457200" lvl="0" indent="-381000" algn="l" rtl="0">
              <a:lnSpc>
                <a:spcPct val="100000"/>
              </a:lnSpc>
              <a:spcBef>
                <a:spcPts val="500"/>
              </a:spcBef>
              <a:spcAft>
                <a:spcPts val="0"/>
              </a:spcAft>
              <a:buClr>
                <a:schemeClr val="dk1"/>
              </a:buClr>
              <a:buSzPts val="2400"/>
              <a:buChar char="•"/>
              <a:defRPr/>
            </a:lvl1pPr>
            <a:lvl2pPr marL="914400" lvl="1" indent="-381000" algn="l" rtl="0">
              <a:lnSpc>
                <a:spcPct val="100000"/>
              </a:lnSpc>
              <a:spcBef>
                <a:spcPts val="500"/>
              </a:spcBef>
              <a:spcAft>
                <a:spcPts val="0"/>
              </a:spcAft>
              <a:buClr>
                <a:schemeClr val="dk1"/>
              </a:buClr>
              <a:buSzPts val="2400"/>
              <a:buChar char="–"/>
              <a:defRPr/>
            </a:lvl2pPr>
            <a:lvl3pPr marL="1371600" lvl="2" indent="-381000" algn="l" rtl="0">
              <a:lnSpc>
                <a:spcPct val="100000"/>
              </a:lnSpc>
              <a:spcBef>
                <a:spcPts val="500"/>
              </a:spcBef>
              <a:spcAft>
                <a:spcPts val="0"/>
              </a:spcAft>
              <a:buClr>
                <a:schemeClr val="dk1"/>
              </a:buClr>
              <a:buSzPts val="2400"/>
              <a:buChar char="•"/>
              <a:defRPr/>
            </a:lvl3pPr>
            <a:lvl4pPr marL="1828800" lvl="3" indent="-381000" algn="l" rtl="0">
              <a:lnSpc>
                <a:spcPct val="100000"/>
              </a:lnSpc>
              <a:spcBef>
                <a:spcPts val="500"/>
              </a:spcBef>
              <a:spcAft>
                <a:spcPts val="0"/>
              </a:spcAft>
              <a:buClr>
                <a:schemeClr val="dk1"/>
              </a:buClr>
              <a:buSzPts val="2400"/>
              <a:buChar char="–"/>
              <a:defRPr/>
            </a:lvl4pPr>
            <a:lvl5pPr marL="2286000" lvl="4" indent="-381000" algn="l" rtl="0">
              <a:lnSpc>
                <a:spcPct val="100000"/>
              </a:lnSpc>
              <a:spcBef>
                <a:spcPts val="500"/>
              </a:spcBef>
              <a:spcAft>
                <a:spcPts val="0"/>
              </a:spcAft>
              <a:buClr>
                <a:schemeClr val="dk1"/>
              </a:buClr>
              <a:buSzPts val="2400"/>
              <a:buChar char="»"/>
              <a:defRPr/>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226" name="Google Shape;226;p38"/>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27" name="Google Shape;227;p38"/>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28" name="Google Shape;228;p38"/>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9"/>
        <p:cNvGrpSpPr/>
        <p:nvPr/>
      </p:nvGrpSpPr>
      <p:grpSpPr>
        <a:xfrm>
          <a:off x="0" y="0"/>
          <a:ext cx="0" cy="0"/>
          <a:chOff x="0" y="0"/>
          <a:chExt cx="0" cy="0"/>
        </a:xfrm>
      </p:grpSpPr>
      <p:sp>
        <p:nvSpPr>
          <p:cNvPr id="230" name="Google Shape;230;p39"/>
          <p:cNvSpPr txBox="1">
            <a:spLocks noGrp="1"/>
          </p:cNvSpPr>
          <p:nvPr>
            <p:ph type="title"/>
          </p:nvPr>
        </p:nvSpPr>
        <p:spPr>
          <a:xfrm rot="5400000">
            <a:off x="7285050" y="1828789"/>
            <a:ext cx="5851500" cy="2743200"/>
          </a:xfrm>
          <a:prstGeom prst="rect">
            <a:avLst/>
          </a:prstGeom>
          <a:noFill/>
          <a:ln>
            <a:noFill/>
          </a:ln>
        </p:spPr>
        <p:txBody>
          <a:bodyPr spcFirstLastPara="1" wrap="square" lIns="121900" tIns="60925" rIns="121900" bIns="60925" anchor="ctr" anchorCtr="0">
            <a:normAutofit/>
          </a:bodyPr>
          <a:lstStyle>
            <a:lvl1pPr lvl="0" algn="ctr" rtl="0">
              <a:lnSpc>
                <a:spcPct val="100000"/>
              </a:lnSpc>
              <a:spcBef>
                <a:spcPts val="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31" name="Google Shape;231;p39"/>
          <p:cNvSpPr txBox="1">
            <a:spLocks noGrp="1"/>
          </p:cNvSpPr>
          <p:nvPr>
            <p:ph type="body" idx="1"/>
          </p:nvPr>
        </p:nvSpPr>
        <p:spPr>
          <a:xfrm rot="5400000">
            <a:off x="1697000" y="-812861"/>
            <a:ext cx="5851500" cy="8026500"/>
          </a:xfrm>
          <a:prstGeom prst="rect">
            <a:avLst/>
          </a:prstGeom>
          <a:noFill/>
          <a:ln>
            <a:noFill/>
          </a:ln>
        </p:spPr>
        <p:txBody>
          <a:bodyPr spcFirstLastPara="1" wrap="square" lIns="121900" tIns="60925" rIns="121900" bIns="60925" anchor="t" anchorCtr="0">
            <a:normAutofit/>
          </a:bodyPr>
          <a:lstStyle>
            <a:lvl1pPr marL="457200" lvl="0" indent="-381000" algn="l" rtl="0">
              <a:lnSpc>
                <a:spcPct val="100000"/>
              </a:lnSpc>
              <a:spcBef>
                <a:spcPts val="500"/>
              </a:spcBef>
              <a:spcAft>
                <a:spcPts val="0"/>
              </a:spcAft>
              <a:buClr>
                <a:schemeClr val="dk1"/>
              </a:buClr>
              <a:buSzPts val="2400"/>
              <a:buChar char="•"/>
              <a:defRPr/>
            </a:lvl1pPr>
            <a:lvl2pPr marL="914400" lvl="1" indent="-381000" algn="l" rtl="0">
              <a:lnSpc>
                <a:spcPct val="100000"/>
              </a:lnSpc>
              <a:spcBef>
                <a:spcPts val="500"/>
              </a:spcBef>
              <a:spcAft>
                <a:spcPts val="0"/>
              </a:spcAft>
              <a:buClr>
                <a:schemeClr val="dk1"/>
              </a:buClr>
              <a:buSzPts val="2400"/>
              <a:buChar char="–"/>
              <a:defRPr/>
            </a:lvl2pPr>
            <a:lvl3pPr marL="1371600" lvl="2" indent="-381000" algn="l" rtl="0">
              <a:lnSpc>
                <a:spcPct val="100000"/>
              </a:lnSpc>
              <a:spcBef>
                <a:spcPts val="500"/>
              </a:spcBef>
              <a:spcAft>
                <a:spcPts val="0"/>
              </a:spcAft>
              <a:buClr>
                <a:schemeClr val="dk1"/>
              </a:buClr>
              <a:buSzPts val="2400"/>
              <a:buChar char="•"/>
              <a:defRPr/>
            </a:lvl3pPr>
            <a:lvl4pPr marL="1828800" lvl="3" indent="-381000" algn="l" rtl="0">
              <a:lnSpc>
                <a:spcPct val="100000"/>
              </a:lnSpc>
              <a:spcBef>
                <a:spcPts val="500"/>
              </a:spcBef>
              <a:spcAft>
                <a:spcPts val="0"/>
              </a:spcAft>
              <a:buClr>
                <a:schemeClr val="dk1"/>
              </a:buClr>
              <a:buSzPts val="2400"/>
              <a:buChar char="–"/>
              <a:defRPr/>
            </a:lvl4pPr>
            <a:lvl5pPr marL="2286000" lvl="4" indent="-381000" algn="l" rtl="0">
              <a:lnSpc>
                <a:spcPct val="100000"/>
              </a:lnSpc>
              <a:spcBef>
                <a:spcPts val="500"/>
              </a:spcBef>
              <a:spcAft>
                <a:spcPts val="0"/>
              </a:spcAft>
              <a:buClr>
                <a:schemeClr val="dk1"/>
              </a:buClr>
              <a:buSzPts val="2400"/>
              <a:buChar char="»"/>
              <a:defRPr/>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232" name="Google Shape;232;p39"/>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33" name="Google Shape;233;p39"/>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34" name="Google Shape;234;p39"/>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re et contenu">
  <p:cSld name="2_Titre et contenu">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6" name="Google Shape;36;p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Vide">
  <p:cSld name="1_Vide">
    <p:spTree>
      <p:nvGrpSpPr>
        <p:cNvPr id="1" name="Shape 37"/>
        <p:cNvGrpSpPr/>
        <p:nvPr/>
      </p:nvGrpSpPr>
      <p:grpSpPr>
        <a:xfrm>
          <a:off x="0" y="0"/>
          <a:ext cx="0" cy="0"/>
          <a:chOff x="0" y="0"/>
          <a:chExt cx="0" cy="0"/>
        </a:xfrm>
      </p:grpSpPr>
      <p:sp>
        <p:nvSpPr>
          <p:cNvPr id="38" name="Google Shape;38;p6"/>
          <p:cNvSpPr/>
          <p:nvPr/>
        </p:nvSpPr>
        <p:spPr>
          <a:xfrm>
            <a:off x="1" y="0"/>
            <a:ext cx="6096000"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6"/>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0" name="Google Shape;40;p6"/>
          <p:cNvCxnSpPr/>
          <p:nvPr/>
        </p:nvCxnSpPr>
        <p:spPr>
          <a:xfrm>
            <a:off x="908804" y="2088028"/>
            <a:ext cx="0" cy="2782146"/>
          </a:xfrm>
          <a:prstGeom prst="straightConnector1">
            <a:avLst/>
          </a:prstGeom>
          <a:noFill/>
          <a:ln w="57150" cap="flat" cmpd="sng">
            <a:solidFill>
              <a:schemeClr val="lt1"/>
            </a:solidFill>
            <a:prstDash val="solid"/>
            <a:miter lim="800000"/>
            <a:headEnd type="none" w="sm" len="sm"/>
            <a:tailEnd type="none" w="sm" len="sm"/>
          </a:ln>
        </p:spPr>
      </p:cxnSp>
      <p:sp>
        <p:nvSpPr>
          <p:cNvPr id="41" name="Google Shape;41;p6"/>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a:spLocks noGrp="1"/>
          </p:cNvSpPr>
          <p:nvPr>
            <p:ph type="pic" idx="2"/>
          </p:nvPr>
        </p:nvSpPr>
        <p:spPr>
          <a:xfrm>
            <a:off x="6096000" y="0"/>
            <a:ext cx="6096000" cy="68580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Vide">
  <p:cSld name="2_Vide">
    <p:spTree>
      <p:nvGrpSpPr>
        <p:cNvPr id="1" name="Shape 43"/>
        <p:cNvGrpSpPr/>
        <p:nvPr/>
      </p:nvGrpSpPr>
      <p:grpSpPr>
        <a:xfrm>
          <a:off x="0" y="0"/>
          <a:ext cx="0" cy="0"/>
          <a:chOff x="0" y="0"/>
          <a:chExt cx="0" cy="0"/>
        </a:xfrm>
      </p:grpSpPr>
      <p:sp>
        <p:nvSpPr>
          <p:cNvPr id="44" name="Google Shape;44;p7"/>
          <p:cNvSpPr/>
          <p:nvPr/>
        </p:nvSpPr>
        <p:spPr>
          <a:xfrm>
            <a:off x="0" y="0"/>
            <a:ext cx="7540487"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7"/>
          <p:cNvSpPr/>
          <p:nvPr/>
        </p:nvSpPr>
        <p:spPr>
          <a:xfrm>
            <a:off x="5645220" y="-596347"/>
            <a:ext cx="4066952" cy="367327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7"/>
          <p:cNvSpPr/>
          <p:nvPr/>
        </p:nvSpPr>
        <p:spPr>
          <a:xfrm>
            <a:off x="7068701" y="1876272"/>
            <a:ext cx="5123299" cy="4826448"/>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47;p7"/>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Vide">
  <p:cSld name="4_Vide">
    <p:spTree>
      <p:nvGrpSpPr>
        <p:cNvPr id="1" name="Shape 49"/>
        <p:cNvGrpSpPr/>
        <p:nvPr/>
      </p:nvGrpSpPr>
      <p:grpSpPr>
        <a:xfrm>
          <a:off x="0" y="0"/>
          <a:ext cx="0" cy="0"/>
          <a:chOff x="0" y="0"/>
          <a:chExt cx="0" cy="0"/>
        </a:xfrm>
      </p:grpSpPr>
      <p:sp>
        <p:nvSpPr>
          <p:cNvPr id="50" name="Google Shape;50;p8"/>
          <p:cNvSpPr/>
          <p:nvPr/>
        </p:nvSpPr>
        <p:spPr>
          <a:xfrm>
            <a:off x="4" y="3"/>
            <a:ext cx="12191998" cy="3002507"/>
          </a:xfrm>
          <a:prstGeom prst="rect">
            <a:avLst/>
          </a:prstGeom>
          <a:solidFill>
            <a:srgbClr val="7503A6"/>
          </a:solidFill>
          <a:ln w="38100" cap="flat" cmpd="sng">
            <a:solidFill>
              <a:srgbClr val="7503A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 name="Google Shape;51;p8"/>
          <p:cNvSpPr txBox="1">
            <a:spLocks noGrp="1"/>
          </p:cNvSpPr>
          <p:nvPr>
            <p:ph type="title"/>
          </p:nvPr>
        </p:nvSpPr>
        <p:spPr>
          <a:xfrm>
            <a:off x="816145" y="625870"/>
            <a:ext cx="10320431"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8"/>
          <p:cNvSpPr txBox="1">
            <a:spLocks noGrp="1"/>
          </p:cNvSpPr>
          <p:nvPr>
            <p:ph type="body" idx="1"/>
          </p:nvPr>
        </p:nvSpPr>
        <p:spPr>
          <a:xfrm>
            <a:off x="816146" y="2047162"/>
            <a:ext cx="10320431"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apositivo de Título" type="title">
  <p:cSld name="TITLE">
    <p:spTree>
      <p:nvGrpSpPr>
        <p:cNvPr id="1" name="Shape 53"/>
        <p:cNvGrpSpPr/>
        <p:nvPr/>
      </p:nvGrpSpPr>
      <p:grpSpPr>
        <a:xfrm>
          <a:off x="0" y="0"/>
          <a:ext cx="0" cy="0"/>
          <a:chOff x="0" y="0"/>
          <a:chExt cx="0" cy="0"/>
        </a:xfrm>
      </p:grpSpPr>
      <p:sp>
        <p:nvSpPr>
          <p:cNvPr id="54" name="Google Shape;54;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6" name="Google Shape;5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e Objeto" type="obj">
  <p:cSld name="OBJEC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title"/>
          </p:nvPr>
        </p:nvSpPr>
        <p:spPr>
          <a:xfrm>
            <a:off x="609600" y="274637"/>
            <a:ext cx="10972800" cy="1143300"/>
          </a:xfrm>
          <a:prstGeom prst="rect">
            <a:avLst/>
          </a:prstGeom>
          <a:noFill/>
          <a:ln>
            <a:noFill/>
          </a:ln>
        </p:spPr>
        <p:txBody>
          <a:bodyPr spcFirstLastPara="1" wrap="square" lIns="121900" tIns="60925" rIns="121900" bIns="60925" anchor="ctr" anchorCtr="0">
            <a:normAutofit/>
          </a:bodyPr>
          <a:lstStyle>
            <a:lvl1pPr marR="0" lvl="0" algn="ctr" rtl="0">
              <a:lnSpc>
                <a:spcPct val="100000"/>
              </a:lnSpc>
              <a:spcBef>
                <a:spcPts val="0"/>
              </a:spcBef>
              <a:spcAft>
                <a:spcPts val="0"/>
              </a:spcAft>
              <a:buClr>
                <a:schemeClr val="dk1"/>
              </a:buClr>
              <a:buSzPts val="5900"/>
              <a:buFont typeface="Calibri"/>
              <a:buNone/>
              <a:defRPr sz="5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163" name="Google Shape;163;p28"/>
          <p:cNvSpPr txBox="1">
            <a:spLocks noGrp="1"/>
          </p:cNvSpPr>
          <p:nvPr>
            <p:ph type="body" idx="1"/>
          </p:nvPr>
        </p:nvSpPr>
        <p:spPr>
          <a:xfrm>
            <a:off x="609600" y="1600201"/>
            <a:ext cx="10972800" cy="4526100"/>
          </a:xfrm>
          <a:prstGeom prst="rect">
            <a:avLst/>
          </a:prstGeom>
          <a:noFill/>
          <a:ln>
            <a:noFill/>
          </a:ln>
        </p:spPr>
        <p:txBody>
          <a:bodyPr spcFirstLastPara="1" wrap="square" lIns="121900" tIns="60925" rIns="121900" bIns="60925" anchor="t" anchorCtr="0">
            <a:normAutofit/>
          </a:bodyPr>
          <a:lstStyle>
            <a:lvl1pPr marL="457200" marR="0" lvl="0" indent="-50165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L="914400" marR="0" lvl="1" indent="-463550"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64" name="Google Shape;164;p28"/>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marR="0" lvl="0" algn="l" rtl="0">
              <a:lnSpc>
                <a:spcPct val="100000"/>
              </a:lnSpc>
              <a:spcBef>
                <a:spcPts val="0"/>
              </a:spcBef>
              <a:spcAft>
                <a:spcPts val="0"/>
              </a:spcAft>
              <a:buClr>
                <a:srgbClr val="000000"/>
              </a:buClr>
              <a:buSzPts val="19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165" name="Google Shape;165;p28"/>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marR="0" lvl="0" algn="ctr" rtl="0">
              <a:lnSpc>
                <a:spcPct val="100000"/>
              </a:lnSpc>
              <a:spcBef>
                <a:spcPts val="0"/>
              </a:spcBef>
              <a:spcAft>
                <a:spcPts val="0"/>
              </a:spcAft>
              <a:buClr>
                <a:srgbClr val="000000"/>
              </a:buClr>
              <a:buSzPts val="19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166" name="Google Shape;166;p28"/>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3.xml"/><Relationship Id="rId16"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gi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86.gif"/><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12" Type="http://schemas.openxmlformats.org/officeDocument/2006/relationships/image" Target="../media/image104.jpe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98.jpeg"/><Relationship Id="rId11" Type="http://schemas.openxmlformats.org/officeDocument/2006/relationships/image" Target="../media/image103.jpe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 Id="rId9" Type="http://schemas.openxmlformats.org/officeDocument/2006/relationships/image" Target="../media/image112.gif"/></Relationships>
</file>

<file path=ppt/slides/_rels/slide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129.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7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73.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image" Target="../media/image142.png"/></Relationships>
</file>

<file path=ppt/slides/_rels/slide7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144.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hyperlink" Target="http://www.youtube.com/watch?v=kC5ERH4qUrg" TargetMode="External"/><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145.jpg"/></Relationships>
</file>

<file path=ppt/slides/_rels/slide7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147.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0"/>
          <p:cNvSpPr txBox="1">
            <a:spLocks noGrp="1"/>
          </p:cNvSpPr>
          <p:nvPr>
            <p:ph type="title"/>
          </p:nvPr>
        </p:nvSpPr>
        <p:spPr>
          <a:xfrm>
            <a:off x="648007" y="2223042"/>
            <a:ext cx="5447993"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7503A6"/>
              </a:buClr>
              <a:buSzPts val="4400"/>
              <a:buFont typeface="Arial"/>
              <a:buNone/>
            </a:pPr>
            <a:r>
              <a:rPr lang="fr-FR" dirty="0" err="1">
                <a:latin typeface="Posterama" panose="020B0504020200020000" pitchFamily="34" charset="0"/>
                <a:cs typeface="Posterama" panose="020B0504020200020000" pitchFamily="34" charset="0"/>
              </a:rPr>
              <a:t>Fetele</a:t>
            </a:r>
            <a:r>
              <a:rPr lang="fr-FR" dirty="0">
                <a:latin typeface="Posterama" panose="020B0504020200020000" pitchFamily="34" charset="0"/>
                <a:cs typeface="Posterama" panose="020B0504020200020000" pitchFamily="34" charset="0"/>
              </a:rPr>
              <a:t> si </a:t>
            </a:r>
            <a:r>
              <a:rPr lang="fr-FR" dirty="0" err="1">
                <a:latin typeface="Posterama" panose="020B0504020200020000" pitchFamily="34" charset="0"/>
                <a:cs typeface="Posterama" panose="020B0504020200020000" pitchFamily="34" charset="0"/>
              </a:rPr>
              <a:t>femeile</a:t>
            </a:r>
            <a:r>
              <a:rPr lang="fr-FR" dirty="0">
                <a:latin typeface="Posterama" panose="020B0504020200020000" pitchFamily="34" charset="0"/>
                <a:cs typeface="Posterama" panose="020B0504020200020000" pitchFamily="34" charset="0"/>
              </a:rPr>
              <a:t> se </a:t>
            </a:r>
            <a:r>
              <a:rPr lang="fr-FR" dirty="0" err="1">
                <a:latin typeface="Posterama" panose="020B0504020200020000" pitchFamily="34" charset="0"/>
                <a:cs typeface="Posterama" panose="020B0504020200020000" pitchFamily="34" charset="0"/>
              </a:rPr>
              <a:t>conecteaza</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pentru</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energie</a:t>
            </a:r>
            <a:r>
              <a:rPr lang="fr-FR" dirty="0">
                <a:latin typeface="Posterama" panose="020B0504020200020000" pitchFamily="34" charset="0"/>
                <a:cs typeface="Posterama" panose="020B0504020200020000" pitchFamily="34" charset="0"/>
              </a:rPr>
              <a:t> verde</a:t>
            </a:r>
            <a:endParaRPr dirty="0">
              <a:latin typeface="Posterama" panose="020B0504020200020000" pitchFamily="34" charset="0"/>
              <a:cs typeface="Posterama" panose="020B0504020200020000" pitchFamily="34" charset="0"/>
            </a:endParaRPr>
          </a:p>
        </p:txBody>
      </p:sp>
      <p:pic>
        <p:nvPicPr>
          <p:cNvPr id="240" name="Google Shape;240;p40"/>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a:stretch/>
        </p:blipFill>
        <p:spPr>
          <a:xfrm>
            <a:off x="6096000" y="0"/>
            <a:ext cx="6096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4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grpSp>
        <p:nvGrpSpPr>
          <p:cNvPr id="270" name="Google Shape;270;p45"/>
          <p:cNvGrpSpPr/>
          <p:nvPr/>
        </p:nvGrpSpPr>
        <p:grpSpPr>
          <a:xfrm>
            <a:off x="193746" y="2143992"/>
            <a:ext cx="4761512" cy="3982644"/>
            <a:chOff x="664204" y="1916832"/>
            <a:chExt cx="3326007" cy="2698999"/>
          </a:xfrm>
        </p:grpSpPr>
        <p:pic>
          <p:nvPicPr>
            <p:cNvPr id="271" name="Google Shape;271;p45" descr="Lin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1715" y="1939758"/>
              <a:ext cx="3118496" cy="2676073"/>
            </a:xfrm>
            <a:prstGeom prst="rect">
              <a:avLst/>
            </a:prstGeom>
            <a:noFill/>
            <a:ln>
              <a:noFill/>
            </a:ln>
          </p:spPr>
        </p:pic>
        <p:sp>
          <p:nvSpPr>
            <p:cNvPr id="272" name="Google Shape;272;p45"/>
            <p:cNvSpPr/>
            <p:nvPr/>
          </p:nvSpPr>
          <p:spPr>
            <a:xfrm>
              <a:off x="664204" y="1916832"/>
              <a:ext cx="936000" cy="136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273" name="Google Shape;273;p45"/>
          <p:cNvSpPr txBox="1"/>
          <p:nvPr/>
        </p:nvSpPr>
        <p:spPr>
          <a:xfrm>
            <a:off x="5455198" y="2379957"/>
            <a:ext cx="6978900" cy="5181600"/>
          </a:xfrm>
          <a:prstGeom prst="rect">
            <a:avLst/>
          </a:prstGeom>
          <a:noFill/>
          <a:ln>
            <a:noFill/>
          </a:ln>
        </p:spPr>
        <p:txBody>
          <a:bodyPr spcFirstLastPara="1" wrap="square" lIns="121900" tIns="60925" rIns="121900" bIns="60925" anchor="t" anchorCtr="0">
            <a:normAutofit/>
          </a:bodyPr>
          <a:lstStyle/>
          <a:p>
            <a:pPr marL="457200" marR="0" lvl="0" indent="-457200" algn="l" rtl="0">
              <a:lnSpc>
                <a:spcPct val="100000"/>
              </a:lnSpc>
              <a:spcBef>
                <a:spcPts val="0"/>
              </a:spcBef>
              <a:spcAft>
                <a:spcPts val="0"/>
              </a:spcAft>
              <a:buClr>
                <a:schemeClr val="dk1"/>
              </a:buClr>
              <a:buSzPts val="3200"/>
              <a:buFont typeface="Arial"/>
              <a:buChar char="•"/>
            </a:pPr>
            <a:r>
              <a:rPr lang="fr-FR" sz="2900" b="0" i="0" u="none" strike="noStrike" cap="none">
                <a:solidFill>
                  <a:schemeClr val="dk1"/>
                </a:solidFill>
                <a:latin typeface="Arial"/>
                <a:ea typeface="Arial"/>
                <a:cs typeface="Arial"/>
                <a:sym typeface="Arial"/>
              </a:rPr>
              <a:t>CO</a:t>
            </a:r>
            <a:r>
              <a:rPr lang="fr-FR" sz="2900" b="0" i="0" u="none" strike="noStrike" cap="none" baseline="-25000">
                <a:solidFill>
                  <a:schemeClr val="dk1"/>
                </a:solidFill>
                <a:latin typeface="Arial"/>
                <a:ea typeface="Arial"/>
                <a:cs typeface="Arial"/>
                <a:sym typeface="Arial"/>
              </a:rPr>
              <a:t>2</a:t>
            </a:r>
            <a:r>
              <a:rPr lang="fr-FR" sz="2900" b="0" i="0" u="none" strike="noStrike" cap="none">
                <a:solidFill>
                  <a:schemeClr val="dk1"/>
                </a:solidFill>
                <a:latin typeface="Arial"/>
                <a:ea typeface="Arial"/>
                <a:cs typeface="Arial"/>
                <a:sym typeface="Arial"/>
              </a:rPr>
              <a:t> - carbon dioxide</a:t>
            </a:r>
            <a:endParaRPr sz="2900" b="0" i="0" u="none" strike="noStrike" cap="none">
              <a:solidFill>
                <a:schemeClr val="dk1"/>
              </a:solidFill>
              <a:latin typeface="Arial"/>
              <a:ea typeface="Arial"/>
              <a:cs typeface="Arial"/>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a:solidFill>
                  <a:schemeClr val="dk1"/>
                </a:solidFill>
                <a:latin typeface="Arial"/>
                <a:ea typeface="Arial"/>
                <a:cs typeface="Arial"/>
                <a:sym typeface="Arial"/>
              </a:rPr>
              <a:t>CH</a:t>
            </a:r>
            <a:r>
              <a:rPr lang="fr-FR" sz="2900" b="0" i="0" u="none" strike="noStrike" cap="none" baseline="-25000">
                <a:solidFill>
                  <a:schemeClr val="dk1"/>
                </a:solidFill>
                <a:latin typeface="Arial"/>
                <a:ea typeface="Arial"/>
                <a:cs typeface="Arial"/>
                <a:sym typeface="Arial"/>
              </a:rPr>
              <a:t>4</a:t>
            </a:r>
            <a:r>
              <a:rPr lang="fr-FR" sz="2900" b="0" i="0" u="none" strike="noStrike" cap="none">
                <a:solidFill>
                  <a:schemeClr val="dk1"/>
                </a:solidFill>
                <a:latin typeface="Arial"/>
                <a:ea typeface="Arial"/>
                <a:cs typeface="Arial"/>
                <a:sym typeface="Arial"/>
              </a:rPr>
              <a:t> - methane</a:t>
            </a:r>
            <a:endParaRPr sz="2900" b="0" i="0" u="none" strike="noStrike" cap="none">
              <a:solidFill>
                <a:schemeClr val="dk1"/>
              </a:solidFill>
              <a:latin typeface="Arial"/>
              <a:ea typeface="Arial"/>
              <a:cs typeface="Arial"/>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a:solidFill>
                  <a:schemeClr val="dk1"/>
                </a:solidFill>
                <a:latin typeface="Arial"/>
                <a:ea typeface="Arial"/>
                <a:cs typeface="Arial"/>
                <a:sym typeface="Arial"/>
              </a:rPr>
              <a:t>N</a:t>
            </a:r>
            <a:r>
              <a:rPr lang="fr-FR" sz="2900" b="0" i="0" u="none" strike="noStrike" cap="none" baseline="-25000">
                <a:solidFill>
                  <a:schemeClr val="dk1"/>
                </a:solidFill>
                <a:latin typeface="Arial"/>
                <a:ea typeface="Arial"/>
                <a:cs typeface="Arial"/>
                <a:sym typeface="Arial"/>
              </a:rPr>
              <a:t>2</a:t>
            </a:r>
            <a:r>
              <a:rPr lang="fr-FR" sz="2900" b="0" i="0" u="none" strike="noStrike" cap="none">
                <a:solidFill>
                  <a:schemeClr val="dk1"/>
                </a:solidFill>
                <a:latin typeface="Arial"/>
                <a:ea typeface="Arial"/>
                <a:cs typeface="Arial"/>
                <a:sym typeface="Arial"/>
              </a:rPr>
              <a:t>O - nitrous oxide</a:t>
            </a:r>
            <a:endParaRPr sz="2900" b="0" i="0" u="none" strike="noStrike" cap="none">
              <a:solidFill>
                <a:schemeClr val="dk1"/>
              </a:solidFill>
              <a:latin typeface="Arial"/>
              <a:ea typeface="Arial"/>
              <a:cs typeface="Arial"/>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a:solidFill>
                  <a:schemeClr val="dk1"/>
                </a:solidFill>
                <a:latin typeface="Arial"/>
                <a:ea typeface="Arial"/>
                <a:cs typeface="Arial"/>
                <a:sym typeface="Arial"/>
              </a:rPr>
              <a:t>HFCs - hydrofluorocarbons</a:t>
            </a:r>
            <a:endParaRPr sz="2900" b="0" i="0" u="none" strike="noStrike" cap="none">
              <a:solidFill>
                <a:schemeClr val="dk1"/>
              </a:solidFill>
              <a:latin typeface="Arial"/>
              <a:ea typeface="Arial"/>
              <a:cs typeface="Arial"/>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a:solidFill>
                  <a:schemeClr val="dk1"/>
                </a:solidFill>
                <a:latin typeface="Arial"/>
                <a:ea typeface="Arial"/>
                <a:cs typeface="Arial"/>
                <a:sym typeface="Arial"/>
              </a:rPr>
              <a:t>PFCs - perfluorocarbons</a:t>
            </a:r>
            <a:endParaRPr sz="2900" b="0" i="0" u="none" strike="noStrike" cap="none">
              <a:solidFill>
                <a:schemeClr val="dk1"/>
              </a:solidFill>
              <a:latin typeface="Arial"/>
              <a:ea typeface="Arial"/>
              <a:cs typeface="Arial"/>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a:solidFill>
                  <a:schemeClr val="dk1"/>
                </a:solidFill>
                <a:latin typeface="Arial"/>
                <a:ea typeface="Arial"/>
                <a:cs typeface="Arial"/>
                <a:sym typeface="Arial"/>
              </a:rPr>
              <a:t>SF</a:t>
            </a:r>
            <a:r>
              <a:rPr lang="fr-FR" sz="2900" b="0" i="0" u="none" strike="noStrike" cap="none" baseline="-25000">
                <a:solidFill>
                  <a:schemeClr val="dk1"/>
                </a:solidFill>
                <a:latin typeface="Arial"/>
                <a:ea typeface="Arial"/>
                <a:cs typeface="Arial"/>
                <a:sym typeface="Arial"/>
              </a:rPr>
              <a:t>6</a:t>
            </a:r>
            <a:r>
              <a:rPr lang="fr-FR" sz="2900" b="0" i="0" u="none" strike="noStrike" cap="none">
                <a:solidFill>
                  <a:schemeClr val="dk1"/>
                </a:solidFill>
                <a:latin typeface="Arial"/>
                <a:ea typeface="Arial"/>
                <a:cs typeface="Arial"/>
                <a:sym typeface="Arial"/>
              </a:rPr>
              <a:t> - Sulfur hexafluoride</a:t>
            </a:r>
            <a:endParaRPr sz="2900" b="0" i="0" u="none" strike="noStrike" cap="none">
              <a:solidFill>
                <a:schemeClr val="dk1"/>
              </a:solidFill>
              <a:latin typeface="Arial"/>
              <a:ea typeface="Arial"/>
              <a:cs typeface="Arial"/>
              <a:sym typeface="Arial"/>
            </a:endParaRPr>
          </a:p>
        </p:txBody>
      </p:sp>
      <p:sp>
        <p:nvSpPr>
          <p:cNvPr id="274" name="Google Shape;274;p45"/>
          <p:cNvSpPr txBox="1"/>
          <p:nvPr/>
        </p:nvSpPr>
        <p:spPr>
          <a:xfrm rot="-5400000">
            <a:off x="10434327" y="4291207"/>
            <a:ext cx="3011700" cy="1416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chemeClr val="dk1"/>
              </a:buClr>
              <a:buSzPts val="1500"/>
              <a:buFont typeface="Arial"/>
              <a:buNone/>
            </a:pPr>
            <a:r>
              <a:rPr lang="fr-FR" sz="2100" b="1" i="0" u="none" strike="noStrike" cap="none">
                <a:solidFill>
                  <a:srgbClr val="7503A6"/>
                </a:solidFill>
                <a:latin typeface="Calibri"/>
                <a:ea typeface="Calibri"/>
                <a:cs typeface="Calibri"/>
                <a:sym typeface="Calibri"/>
              </a:rPr>
              <a:t>Synthetic</a:t>
            </a:r>
            <a:endParaRPr sz="2100" b="1" i="0" u="none" strike="noStrike" cap="none">
              <a:solidFill>
                <a:srgbClr val="7503A6"/>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500"/>
              <a:buFont typeface="Arial"/>
              <a:buNone/>
            </a:pPr>
            <a:r>
              <a:rPr lang="fr-FR" sz="2100" b="1" i="0" u="none" strike="noStrike" cap="none">
                <a:solidFill>
                  <a:srgbClr val="7503A6"/>
                </a:solidFill>
                <a:latin typeface="Calibri"/>
                <a:ea typeface="Calibri"/>
                <a:cs typeface="Calibri"/>
                <a:sym typeface="Calibri"/>
              </a:rPr>
              <a:t>(Fluorinated Gases)</a:t>
            </a:r>
            <a:endParaRPr sz="2100" b="1" i="0" u="none" strike="noStrike" cap="none">
              <a:solidFill>
                <a:srgbClr val="7503A6"/>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500"/>
              <a:buFont typeface="Arial"/>
              <a:buNone/>
            </a:pPr>
            <a:endParaRPr sz="2100" b="1" i="0" u="none" strike="noStrike" cap="none">
              <a:solidFill>
                <a:srgbClr val="7503A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100"/>
              <a:buFont typeface="Arial"/>
              <a:buNone/>
            </a:pPr>
            <a:endParaRPr sz="2100" b="1" i="0" u="none" strike="noStrike" cap="none">
              <a:solidFill>
                <a:srgbClr val="7503A6"/>
              </a:solidFill>
              <a:latin typeface="Calibri"/>
              <a:ea typeface="Calibri"/>
              <a:cs typeface="Calibri"/>
              <a:sym typeface="Calibri"/>
            </a:endParaRPr>
          </a:p>
        </p:txBody>
      </p:sp>
      <p:sp>
        <p:nvSpPr>
          <p:cNvPr id="275" name="Google Shape;275;p45"/>
          <p:cNvSpPr/>
          <p:nvPr/>
        </p:nvSpPr>
        <p:spPr>
          <a:xfrm flipH="1">
            <a:off x="10907399" y="2425268"/>
            <a:ext cx="60900" cy="1639200"/>
          </a:xfrm>
          <a:prstGeom prst="leftBracket">
            <a:avLst>
              <a:gd name="adj" fmla="val 8333"/>
            </a:avLst>
          </a:prstGeom>
          <a:noFill/>
          <a:ln w="22225"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7503A6"/>
              </a:solidFill>
              <a:highlight>
                <a:srgbClr val="F2CB05"/>
              </a:highlight>
              <a:latin typeface="Calibri"/>
              <a:ea typeface="Calibri"/>
              <a:cs typeface="Calibri"/>
              <a:sym typeface="Calibri"/>
            </a:endParaRPr>
          </a:p>
        </p:txBody>
      </p:sp>
      <p:sp>
        <p:nvSpPr>
          <p:cNvPr id="276" name="Google Shape;276;p45"/>
          <p:cNvSpPr txBox="1"/>
          <p:nvPr/>
        </p:nvSpPr>
        <p:spPr>
          <a:xfrm rot="-5400000">
            <a:off x="10525421" y="2654979"/>
            <a:ext cx="1845900" cy="4464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a:solidFill>
                  <a:srgbClr val="7503A6"/>
                </a:solidFill>
                <a:latin typeface="Calibri"/>
                <a:ea typeface="Calibri"/>
                <a:cs typeface="Calibri"/>
                <a:sym typeface="Calibri"/>
              </a:rPr>
              <a:t>Natural</a:t>
            </a:r>
            <a:endParaRPr sz="1900" b="0" i="0" u="none" strike="noStrike" cap="none">
              <a:solidFill>
                <a:srgbClr val="7503A6"/>
              </a:solidFill>
              <a:latin typeface="Arial"/>
              <a:ea typeface="Arial"/>
              <a:cs typeface="Arial"/>
              <a:sym typeface="Arial"/>
            </a:endParaRPr>
          </a:p>
        </p:txBody>
      </p:sp>
      <p:sp>
        <p:nvSpPr>
          <p:cNvPr id="277" name="Google Shape;277;p45"/>
          <p:cNvSpPr/>
          <p:nvPr/>
        </p:nvSpPr>
        <p:spPr>
          <a:xfrm flipH="1">
            <a:off x="10912133" y="4180189"/>
            <a:ext cx="60900" cy="1639200"/>
          </a:xfrm>
          <a:prstGeom prst="leftBracket">
            <a:avLst>
              <a:gd name="adj" fmla="val 8333"/>
            </a:avLst>
          </a:prstGeom>
          <a:noFill/>
          <a:ln w="22225"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166DAA"/>
              </a:solidFill>
              <a:highlight>
                <a:srgbClr val="F2CB05"/>
              </a:highlight>
              <a:latin typeface="Calibri"/>
              <a:ea typeface="Calibri"/>
              <a:cs typeface="Calibri"/>
              <a:sym typeface="Calibri"/>
            </a:endParaRPr>
          </a:p>
        </p:txBody>
      </p:sp>
      <p:sp>
        <p:nvSpPr>
          <p:cNvPr id="278" name="Google Shape;278;p45"/>
          <p:cNvSpPr txBox="1">
            <a:spLocks noGrp="1"/>
          </p:cNvSpPr>
          <p:nvPr>
            <p:ph type="title"/>
          </p:nvPr>
        </p:nvSpPr>
        <p:spPr>
          <a:xfrm>
            <a:off x="642126" y="461802"/>
            <a:ext cx="76968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b="1" dirty="0" err="1">
                <a:solidFill>
                  <a:srgbClr val="7503A6"/>
                </a:solidFill>
                <a:latin typeface="Posterama" panose="020B0504020200020000" pitchFamily="34" charset="0"/>
                <a:cs typeface="Posterama" panose="020B0504020200020000" pitchFamily="34" charset="0"/>
                <a:sym typeface="Arial"/>
              </a:rPr>
              <a:t>Greenhouse</a:t>
            </a:r>
            <a:r>
              <a:rPr lang="fr-FR" sz="4009" b="1" dirty="0">
                <a:solidFill>
                  <a:srgbClr val="7503A6"/>
                </a:solidFill>
                <a:latin typeface="Posterama" panose="020B0504020200020000" pitchFamily="34" charset="0"/>
                <a:cs typeface="Posterama" panose="020B0504020200020000" pitchFamily="34" charset="0"/>
                <a:sym typeface="Arial"/>
              </a:rPr>
              <a:t> </a:t>
            </a:r>
            <a:r>
              <a:rPr lang="fr-FR" sz="4009" b="1" dirty="0" err="1">
                <a:solidFill>
                  <a:srgbClr val="7503A6"/>
                </a:solidFill>
                <a:latin typeface="Posterama" panose="020B0504020200020000" pitchFamily="34" charset="0"/>
                <a:cs typeface="Posterama" panose="020B0504020200020000" pitchFamily="34" charset="0"/>
                <a:sym typeface="Arial"/>
              </a:rPr>
              <a:t>gases</a:t>
            </a:r>
            <a:r>
              <a:rPr lang="fr-FR" sz="4009" b="1" dirty="0">
                <a:solidFill>
                  <a:srgbClr val="7503A6"/>
                </a:solidFill>
                <a:latin typeface="Posterama" panose="020B0504020200020000" pitchFamily="34" charset="0"/>
                <a:cs typeface="Posterama" panose="020B0504020200020000" pitchFamily="34" charset="0"/>
                <a:sym typeface="Arial"/>
              </a:rPr>
              <a:t> (GHG)</a:t>
            </a:r>
            <a:endParaRPr sz="4009" b="1" dirty="0">
              <a:solidFill>
                <a:srgbClr val="7503A6"/>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4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309101" y="525126"/>
            <a:ext cx="1524235" cy="1706665"/>
          </a:xfrm>
          <a:prstGeom prst="rect">
            <a:avLst/>
          </a:prstGeom>
          <a:noFill/>
          <a:ln>
            <a:noFill/>
          </a:ln>
        </p:spPr>
      </p:pic>
      <p:grpSp>
        <p:nvGrpSpPr>
          <p:cNvPr id="284" name="Google Shape;284;p46"/>
          <p:cNvGrpSpPr/>
          <p:nvPr/>
        </p:nvGrpSpPr>
        <p:grpSpPr>
          <a:xfrm>
            <a:off x="4024983" y="1667773"/>
            <a:ext cx="4030121" cy="4508921"/>
            <a:chOff x="906126" y="997701"/>
            <a:chExt cx="4769374" cy="5330324"/>
          </a:xfrm>
        </p:grpSpPr>
        <p:pic>
          <p:nvPicPr>
            <p:cNvPr id="285" name="Google Shape;285;p4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07500" y="1602125"/>
              <a:ext cx="4668000" cy="4725900"/>
            </a:xfrm>
            <a:prstGeom prst="ellipse">
              <a:avLst/>
            </a:prstGeom>
            <a:noFill/>
            <a:ln>
              <a:noFill/>
            </a:ln>
          </p:spPr>
        </p:pic>
        <p:grpSp>
          <p:nvGrpSpPr>
            <p:cNvPr id="286" name="Google Shape;286;p46"/>
            <p:cNvGrpSpPr/>
            <p:nvPr/>
          </p:nvGrpSpPr>
          <p:grpSpPr>
            <a:xfrm>
              <a:off x="906126" y="997701"/>
              <a:ext cx="4318601" cy="4041246"/>
              <a:chOff x="571965" y="877032"/>
              <a:chExt cx="3239032" cy="3031010"/>
            </a:xfrm>
          </p:grpSpPr>
          <p:sp>
            <p:nvSpPr>
              <p:cNvPr id="287" name="Google Shape;287;p46"/>
              <p:cNvSpPr txBox="1"/>
              <p:nvPr/>
            </p:nvSpPr>
            <p:spPr>
              <a:xfrm>
                <a:off x="2260297" y="2966342"/>
                <a:ext cx="1550700" cy="94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chemeClr val="lt1"/>
                    </a:solidFill>
                    <a:latin typeface="Calibri"/>
                    <a:ea typeface="Calibri"/>
                    <a:cs typeface="Calibri"/>
                    <a:sym typeface="Calibri"/>
                  </a:rPr>
                  <a:t>Carbon Dioxide</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a:solidFill>
                      <a:schemeClr val="lt1"/>
                    </a:solidFill>
                    <a:latin typeface="Calibri"/>
                    <a:ea typeface="Calibri"/>
                    <a:cs typeface="Calibri"/>
                    <a:sym typeface="Calibri"/>
                  </a:rPr>
                  <a:t>(Fossil fuels and industrial processes)</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a:solidFill>
                      <a:schemeClr val="lt1"/>
                    </a:solidFill>
                    <a:latin typeface="Calibri"/>
                    <a:ea typeface="Calibri"/>
                    <a:cs typeface="Calibri"/>
                    <a:sym typeface="Calibri"/>
                  </a:rPr>
                  <a:t>65%</a:t>
                </a:r>
                <a:endParaRPr sz="2100" b="1" i="0" u="none" strike="noStrike" cap="none">
                  <a:solidFill>
                    <a:schemeClr val="lt1"/>
                  </a:solidFill>
                  <a:latin typeface="Calibri"/>
                  <a:ea typeface="Calibri"/>
                  <a:cs typeface="Calibri"/>
                  <a:sym typeface="Calibri"/>
                </a:endParaRPr>
              </a:p>
            </p:txBody>
          </p:sp>
          <p:sp>
            <p:nvSpPr>
              <p:cNvPr id="288" name="Google Shape;288;p46"/>
              <p:cNvSpPr txBox="1"/>
              <p:nvPr/>
            </p:nvSpPr>
            <p:spPr>
              <a:xfrm rot="216932">
                <a:off x="598750" y="2933367"/>
                <a:ext cx="1422431" cy="900568"/>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chemeClr val="lt1"/>
                    </a:solidFill>
                    <a:latin typeface="Calibri"/>
                    <a:ea typeface="Calibri"/>
                    <a:cs typeface="Calibri"/>
                    <a:sym typeface="Calibri"/>
                  </a:rPr>
                  <a:t>Carbon Dioxide</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a:solidFill>
                      <a:schemeClr val="lt1"/>
                    </a:solidFill>
                    <a:latin typeface="Calibri"/>
                    <a:ea typeface="Calibri"/>
                    <a:cs typeface="Calibri"/>
                    <a:sym typeface="Calibri"/>
                  </a:rPr>
                  <a:t>(Forestry  and other land uses)</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fr-FR" sz="1900" b="1" i="0" u="none" strike="noStrike" cap="none">
                    <a:solidFill>
                      <a:schemeClr val="lt1"/>
                    </a:solidFill>
                    <a:latin typeface="Calibri"/>
                    <a:ea typeface="Calibri"/>
                    <a:cs typeface="Calibri"/>
                    <a:sym typeface="Calibri"/>
                  </a:rPr>
                  <a:t>11%</a:t>
                </a:r>
                <a:endParaRPr sz="1900" b="1" i="0" u="none" strike="noStrike" cap="none">
                  <a:solidFill>
                    <a:schemeClr val="lt1"/>
                  </a:solidFill>
                  <a:latin typeface="Calibri"/>
                  <a:ea typeface="Calibri"/>
                  <a:cs typeface="Calibri"/>
                  <a:sym typeface="Calibri"/>
                </a:endParaRPr>
              </a:p>
            </p:txBody>
          </p:sp>
          <p:sp>
            <p:nvSpPr>
              <p:cNvPr id="289" name="Google Shape;289;p46"/>
              <p:cNvSpPr txBox="1"/>
              <p:nvPr/>
            </p:nvSpPr>
            <p:spPr>
              <a:xfrm>
                <a:off x="779771" y="2264793"/>
                <a:ext cx="1218600" cy="573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chemeClr val="lt1"/>
                    </a:solidFill>
                    <a:latin typeface="Calibri"/>
                    <a:ea typeface="Calibri"/>
                    <a:cs typeface="Calibri"/>
                    <a:sym typeface="Calibri"/>
                  </a:rPr>
                  <a:t>Methane</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fr-FR" sz="1900" b="1" i="0" u="none" strike="noStrike" cap="none">
                    <a:solidFill>
                      <a:schemeClr val="lt1"/>
                    </a:solidFill>
                    <a:latin typeface="Calibri"/>
                    <a:ea typeface="Calibri"/>
                    <a:cs typeface="Calibri"/>
                    <a:sym typeface="Calibri"/>
                  </a:rPr>
                  <a:t>16%</a:t>
                </a:r>
                <a:endParaRPr sz="1900" b="1" i="0" u="none" strike="noStrike" cap="none">
                  <a:solidFill>
                    <a:schemeClr val="lt1"/>
                  </a:solidFill>
                  <a:latin typeface="Calibri"/>
                  <a:ea typeface="Calibri"/>
                  <a:cs typeface="Calibri"/>
                  <a:sym typeface="Calibri"/>
                </a:endParaRPr>
              </a:p>
            </p:txBody>
          </p:sp>
          <p:sp>
            <p:nvSpPr>
              <p:cNvPr id="290" name="Google Shape;290;p46"/>
              <p:cNvSpPr txBox="1"/>
              <p:nvPr/>
            </p:nvSpPr>
            <p:spPr>
              <a:xfrm>
                <a:off x="1644085" y="1521475"/>
                <a:ext cx="744300" cy="7368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b="1" i="0" u="none" strike="noStrike" cap="none">
                    <a:solidFill>
                      <a:schemeClr val="lt1"/>
                    </a:solidFill>
                    <a:latin typeface="Calibri"/>
                    <a:ea typeface="Calibri"/>
                    <a:cs typeface="Calibri"/>
                    <a:sym typeface="Calibri"/>
                  </a:rPr>
                  <a:t>Nitrous</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fr-FR" b="1" i="0" u="none" strike="noStrike" cap="none">
                    <a:solidFill>
                      <a:schemeClr val="lt1"/>
                    </a:solidFill>
                    <a:latin typeface="Calibri"/>
                    <a:ea typeface="Calibri"/>
                    <a:cs typeface="Calibri"/>
                    <a:sym typeface="Calibri"/>
                  </a:rPr>
                  <a:t>Oxide</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fr-FR" sz="1800" b="1" i="0" u="none" strike="noStrike" cap="none">
                    <a:solidFill>
                      <a:schemeClr val="lt1"/>
                    </a:solidFill>
                    <a:latin typeface="Calibri"/>
                    <a:ea typeface="Calibri"/>
                    <a:cs typeface="Calibri"/>
                    <a:sym typeface="Calibri"/>
                  </a:rPr>
                  <a:t>6%</a:t>
                </a:r>
                <a:endParaRPr sz="1800" b="1" i="0" u="none" strike="noStrike" cap="none">
                  <a:solidFill>
                    <a:schemeClr val="lt1"/>
                  </a:solidFill>
                  <a:latin typeface="Calibri"/>
                  <a:ea typeface="Calibri"/>
                  <a:cs typeface="Calibri"/>
                  <a:sym typeface="Calibri"/>
                </a:endParaRPr>
              </a:p>
            </p:txBody>
          </p:sp>
          <p:sp>
            <p:nvSpPr>
              <p:cNvPr id="291" name="Google Shape;291;p46"/>
              <p:cNvSpPr txBox="1"/>
              <p:nvPr/>
            </p:nvSpPr>
            <p:spPr>
              <a:xfrm>
                <a:off x="1288409" y="877032"/>
                <a:ext cx="2009400" cy="5184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rgbClr val="224324"/>
                    </a:solidFill>
                    <a:latin typeface="Calibri"/>
                    <a:ea typeface="Calibri"/>
                    <a:cs typeface="Calibri"/>
                    <a:sym typeface="Calibri"/>
                  </a:rPr>
                  <a:t>Fluorinated</a:t>
                </a:r>
                <a:endParaRPr sz="1900" b="0" i="0" u="none" strike="noStrike" cap="none">
                  <a:solidFill>
                    <a:srgbClr val="224324"/>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rgbClr val="224324"/>
                    </a:solidFill>
                    <a:latin typeface="Calibri"/>
                    <a:ea typeface="Calibri"/>
                    <a:cs typeface="Calibri"/>
                    <a:sym typeface="Calibri"/>
                  </a:rPr>
                  <a:t> Gases 2%</a:t>
                </a:r>
                <a:endParaRPr sz="1900" b="1" i="0" u="none" strike="noStrike" cap="none">
                  <a:solidFill>
                    <a:srgbClr val="224324"/>
                  </a:solidFill>
                  <a:latin typeface="Calibri"/>
                  <a:ea typeface="Calibri"/>
                  <a:cs typeface="Calibri"/>
                  <a:sym typeface="Calibri"/>
                </a:endParaRPr>
              </a:p>
            </p:txBody>
          </p:sp>
        </p:grpSp>
      </p:grpSp>
      <p:sp>
        <p:nvSpPr>
          <p:cNvPr id="292" name="Google Shape;292;p46"/>
          <p:cNvSpPr txBox="1"/>
          <p:nvPr/>
        </p:nvSpPr>
        <p:spPr>
          <a:xfrm>
            <a:off x="92329" y="50701"/>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i="0" u="none" strike="noStrike" cap="none" dirty="0" err="1">
                <a:solidFill>
                  <a:srgbClr val="7503A6"/>
                </a:solidFill>
                <a:latin typeface="Posterama" panose="020B0504020200020000" pitchFamily="34" charset="0"/>
                <a:cs typeface="Posterama" panose="020B0504020200020000" pitchFamily="34" charset="0"/>
                <a:sym typeface="Arial"/>
              </a:rPr>
              <a:t>Greenhouse</a:t>
            </a:r>
            <a:r>
              <a:rPr lang="fr-FR" sz="3700" b="1" i="0" u="none" strike="noStrike" cap="none" dirty="0">
                <a:solidFill>
                  <a:srgbClr val="7503A6"/>
                </a:solidFill>
                <a:latin typeface="Posterama" panose="020B0504020200020000" pitchFamily="34" charset="0"/>
                <a:cs typeface="Posterama" panose="020B0504020200020000" pitchFamily="34" charset="0"/>
                <a:sym typeface="Arial"/>
              </a:rPr>
              <a:t> </a:t>
            </a:r>
            <a:r>
              <a:rPr lang="fr-FR" sz="3700" b="1" i="0" u="none" strike="noStrike" cap="none" dirty="0" err="1">
                <a:solidFill>
                  <a:srgbClr val="7503A6"/>
                </a:solidFill>
                <a:latin typeface="Posterama" panose="020B0504020200020000" pitchFamily="34" charset="0"/>
                <a:cs typeface="Posterama" panose="020B0504020200020000" pitchFamily="34" charset="0"/>
                <a:sym typeface="Arial"/>
              </a:rPr>
              <a:t>Gases</a:t>
            </a:r>
            <a:r>
              <a:rPr lang="fr-FR" sz="3700" b="1" i="0" u="none" strike="noStrike" cap="none" dirty="0">
                <a:solidFill>
                  <a:srgbClr val="7503A6"/>
                </a:solidFill>
                <a:latin typeface="Posterama" panose="020B0504020200020000" pitchFamily="34" charset="0"/>
                <a:cs typeface="Posterama" panose="020B0504020200020000" pitchFamily="34" charset="0"/>
                <a:sym typeface="Arial"/>
              </a:rPr>
              <a:t> (GHG)</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293" name="Google Shape;293;p46"/>
          <p:cNvSpPr/>
          <p:nvPr/>
        </p:nvSpPr>
        <p:spPr>
          <a:xfrm>
            <a:off x="251375" y="6502402"/>
            <a:ext cx="9138000" cy="2508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a:solidFill>
                  <a:schemeClr val="dk1"/>
                </a:solidFill>
              </a:rPr>
              <a:t>Source</a:t>
            </a:r>
            <a:r>
              <a:rPr lang="fr-FR" i="0" u="none" strike="noStrike" cap="none">
                <a:solidFill>
                  <a:schemeClr val="dk1"/>
                </a:solidFill>
              </a:rPr>
              <a:t>: Intergovernmental Panel on Climate Change, Fifth Assessment Report (2014)</a:t>
            </a:r>
            <a:endParaRPr i="0" u="none" strike="noStrike" cap="none">
              <a:solidFill>
                <a:schemeClr val="dk1"/>
              </a:solidFill>
            </a:endParaRPr>
          </a:p>
        </p:txBody>
      </p:sp>
      <p:sp>
        <p:nvSpPr>
          <p:cNvPr id="294" name="Google Shape;294;p46"/>
          <p:cNvSpPr/>
          <p:nvPr/>
        </p:nvSpPr>
        <p:spPr>
          <a:xfrm>
            <a:off x="1692" y="787816"/>
            <a:ext cx="5132400" cy="492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a:solidFill>
                  <a:srgbClr val="7503A6"/>
                </a:solidFill>
                <a:latin typeface="Calibri"/>
                <a:ea typeface="Calibri"/>
                <a:cs typeface="Calibri"/>
                <a:sym typeface="Calibri"/>
              </a:rPr>
              <a:t>Global Greenhouse Gas Emissions by Gas</a:t>
            </a:r>
            <a:endParaRPr sz="2100" b="1" i="0" u="none" strike="noStrike" cap="none">
              <a:solidFill>
                <a:srgbClr val="7503A6"/>
              </a:solidFill>
              <a:latin typeface="Calibri"/>
              <a:ea typeface="Calibri"/>
              <a:cs typeface="Calibri"/>
              <a:sym typeface="Calibri"/>
            </a:endParaRPr>
          </a:p>
        </p:txBody>
      </p:sp>
      <p:pic>
        <p:nvPicPr>
          <p:cNvPr id="295" name="Google Shape;295;p4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996930" y="2601448"/>
            <a:ext cx="1306363" cy="2493272"/>
          </a:xfrm>
          <a:prstGeom prst="rect">
            <a:avLst/>
          </a:prstGeom>
          <a:noFill/>
          <a:ln>
            <a:noFill/>
          </a:ln>
        </p:spPr>
      </p:pic>
      <p:pic>
        <p:nvPicPr>
          <p:cNvPr id="296" name="Google Shape;296;p4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425288" y="4744159"/>
            <a:ext cx="3123336" cy="1527846"/>
          </a:xfrm>
          <a:prstGeom prst="rect">
            <a:avLst/>
          </a:prstGeom>
          <a:noFill/>
          <a:ln>
            <a:noFill/>
          </a:ln>
        </p:spPr>
      </p:pic>
      <p:pic>
        <p:nvPicPr>
          <p:cNvPr id="297" name="Google Shape;297;p4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599811" y="3571175"/>
            <a:ext cx="3219514" cy="1327225"/>
          </a:xfrm>
          <a:prstGeom prst="rect">
            <a:avLst/>
          </a:prstGeom>
          <a:noFill/>
          <a:ln>
            <a:noFill/>
          </a:ln>
        </p:spPr>
      </p:pic>
      <p:pic>
        <p:nvPicPr>
          <p:cNvPr id="298" name="Google Shape;298;p46"/>
          <p:cNvPicPr preferRelativeResize="0"/>
          <p:nvPr/>
        </p:nvPicPr>
        <p:blipFill rotWithShape="1">
          <a:blip r:embed="rId8" cstate="email">
            <a:alphaModFix/>
            <a:extLst>
              <a:ext uri="{28A0092B-C50C-407E-A947-70E740481C1C}">
                <a14:useLocalDpi xmlns:a14="http://schemas.microsoft.com/office/drawing/2010/main"/>
              </a:ext>
            </a:extLst>
          </a:blip>
          <a:srcRect t="-1460"/>
          <a:stretch/>
        </p:blipFill>
        <p:spPr>
          <a:xfrm>
            <a:off x="1521982" y="2287968"/>
            <a:ext cx="1985477" cy="1483113"/>
          </a:xfrm>
          <a:prstGeom prst="rect">
            <a:avLst/>
          </a:prstGeom>
          <a:noFill/>
          <a:ln>
            <a:noFill/>
          </a:ln>
        </p:spPr>
      </p:pic>
      <p:pic>
        <p:nvPicPr>
          <p:cNvPr id="299" name="Google Shape;299;p46"/>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848828" y="2717885"/>
            <a:ext cx="2376187" cy="1483113"/>
          </a:xfrm>
          <a:prstGeom prst="rect">
            <a:avLst/>
          </a:prstGeom>
          <a:noFill/>
          <a:ln>
            <a:noFill/>
          </a:ln>
        </p:spPr>
      </p:pic>
      <p:pic>
        <p:nvPicPr>
          <p:cNvPr id="300" name="Google Shape;300;p46"/>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4224553" y="1248957"/>
            <a:ext cx="1298794" cy="1527846"/>
          </a:xfrm>
          <a:prstGeom prst="rect">
            <a:avLst/>
          </a:prstGeom>
          <a:noFill/>
          <a:ln>
            <a:noFill/>
          </a:ln>
        </p:spPr>
      </p:pic>
      <p:pic>
        <p:nvPicPr>
          <p:cNvPr id="301" name="Google Shape;301;p46"/>
          <p:cNvPicPr preferRelativeResize="0"/>
          <p:nvPr/>
        </p:nvPicPr>
        <p:blipFill rotWithShape="1">
          <a:blip r:embed="rId11" cstate="email">
            <a:alphaModFix/>
            <a:extLst>
              <a:ext uri="{28A0092B-C50C-407E-A947-70E740481C1C}">
                <a14:useLocalDpi xmlns:a14="http://schemas.microsoft.com/office/drawing/2010/main"/>
              </a:ext>
            </a:extLst>
          </a:blip>
          <a:srcRect l="-2069"/>
          <a:stretch/>
        </p:blipFill>
        <p:spPr>
          <a:xfrm>
            <a:off x="3223446" y="1539799"/>
            <a:ext cx="1778981" cy="1327226"/>
          </a:xfrm>
          <a:prstGeom prst="rect">
            <a:avLst/>
          </a:prstGeom>
          <a:noFill/>
          <a:ln>
            <a:noFill/>
          </a:ln>
        </p:spPr>
      </p:pic>
      <p:pic>
        <p:nvPicPr>
          <p:cNvPr id="302" name="Google Shape;302;p46"/>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118505" y="3171972"/>
            <a:ext cx="1658059" cy="1852486"/>
          </a:xfrm>
          <a:prstGeom prst="rect">
            <a:avLst/>
          </a:prstGeom>
          <a:noFill/>
          <a:ln>
            <a:noFill/>
          </a:ln>
        </p:spPr>
      </p:pic>
      <p:pic>
        <p:nvPicPr>
          <p:cNvPr id="303" name="Google Shape;303;p46"/>
          <p:cNvPicPr preferRelativeResize="0"/>
          <p:nvPr/>
        </p:nvPicPr>
        <p:blipFill rotWithShape="1">
          <a:blip r:embed="rId13" cstate="email">
            <a:alphaModFix/>
            <a:extLst>
              <a:ext uri="{28A0092B-C50C-407E-A947-70E740481C1C}">
                <a14:useLocalDpi xmlns:a14="http://schemas.microsoft.com/office/drawing/2010/main"/>
              </a:ext>
            </a:extLst>
          </a:blip>
          <a:srcRect r="-16917"/>
          <a:stretch/>
        </p:blipFill>
        <p:spPr>
          <a:xfrm>
            <a:off x="2535676" y="2943364"/>
            <a:ext cx="1460602" cy="1852486"/>
          </a:xfrm>
          <a:prstGeom prst="rect">
            <a:avLst/>
          </a:prstGeom>
          <a:noFill/>
          <a:ln>
            <a:noFill/>
          </a:ln>
        </p:spPr>
      </p:pic>
      <p:cxnSp>
        <p:nvCxnSpPr>
          <p:cNvPr id="304" name="Google Shape;304;p46"/>
          <p:cNvCxnSpPr/>
          <p:nvPr/>
        </p:nvCxnSpPr>
        <p:spPr>
          <a:xfrm rot="10800000" flipH="1">
            <a:off x="3291436" y="3459348"/>
            <a:ext cx="1001400" cy="206100"/>
          </a:xfrm>
          <a:prstGeom prst="straightConnector1">
            <a:avLst/>
          </a:prstGeom>
          <a:noFill/>
          <a:ln w="9525" cap="flat" cmpd="sng">
            <a:solidFill>
              <a:schemeClr val="dk2"/>
            </a:solidFill>
            <a:prstDash val="solid"/>
            <a:round/>
            <a:headEnd type="none" w="med" len="med"/>
            <a:tailEnd type="none" w="med" len="med"/>
          </a:ln>
        </p:spPr>
      </p:cxnSp>
      <p:cxnSp>
        <p:nvCxnSpPr>
          <p:cNvPr id="305" name="Google Shape;305;p46"/>
          <p:cNvCxnSpPr/>
          <p:nvPr/>
        </p:nvCxnSpPr>
        <p:spPr>
          <a:xfrm rot="10800000">
            <a:off x="4910376" y="2012090"/>
            <a:ext cx="403800" cy="382500"/>
          </a:xfrm>
          <a:prstGeom prst="straightConnector1">
            <a:avLst/>
          </a:prstGeom>
          <a:noFill/>
          <a:ln w="9525" cap="flat" cmpd="sng">
            <a:solidFill>
              <a:schemeClr val="dk2"/>
            </a:solidFill>
            <a:prstDash val="solid"/>
            <a:round/>
            <a:headEnd type="none" w="med" len="med"/>
            <a:tailEnd type="none" w="med" len="med"/>
          </a:ln>
        </p:spPr>
      </p:cxnSp>
      <p:pic>
        <p:nvPicPr>
          <p:cNvPr id="306" name="Google Shape;306;p46"/>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1398894" y="4951214"/>
            <a:ext cx="2079480" cy="1483113"/>
          </a:xfrm>
          <a:prstGeom prst="rect">
            <a:avLst/>
          </a:prstGeom>
          <a:noFill/>
          <a:ln>
            <a:noFill/>
          </a:ln>
        </p:spPr>
      </p:pic>
      <p:pic>
        <p:nvPicPr>
          <p:cNvPr id="307" name="Google Shape;307;p46"/>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1252337" y="5409653"/>
            <a:ext cx="1524235" cy="949077"/>
          </a:xfrm>
          <a:prstGeom prst="rect">
            <a:avLst/>
          </a:prstGeom>
          <a:noFill/>
          <a:ln>
            <a:noFill/>
          </a:ln>
        </p:spPr>
      </p:pic>
      <p:pic>
        <p:nvPicPr>
          <p:cNvPr id="308" name="Google Shape;308;p46"/>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3104380" y="4545519"/>
            <a:ext cx="1298794" cy="1813223"/>
          </a:xfrm>
          <a:prstGeom prst="rect">
            <a:avLst/>
          </a:prstGeom>
          <a:noFill/>
          <a:ln>
            <a:noFill/>
          </a:ln>
        </p:spPr>
      </p:pic>
      <p:cxnSp>
        <p:nvCxnSpPr>
          <p:cNvPr id="309" name="Google Shape;309;p46"/>
          <p:cNvCxnSpPr/>
          <p:nvPr/>
        </p:nvCxnSpPr>
        <p:spPr>
          <a:xfrm rot="10800000" flipH="1">
            <a:off x="4071873" y="4505383"/>
            <a:ext cx="144300" cy="250800"/>
          </a:xfrm>
          <a:prstGeom prst="straightConnector1">
            <a:avLst/>
          </a:prstGeom>
          <a:noFill/>
          <a:ln w="9525" cap="flat" cmpd="sng">
            <a:solidFill>
              <a:schemeClr val="dk2"/>
            </a:solidFill>
            <a:prstDash val="solid"/>
            <a:round/>
            <a:headEnd type="none" w="med" len="med"/>
            <a:tailEnd type="none" w="med" len="med"/>
          </a:ln>
        </p:spPr>
      </p:cxnSp>
      <p:cxnSp>
        <p:nvCxnSpPr>
          <p:cNvPr id="310" name="Google Shape;310;p46"/>
          <p:cNvCxnSpPr/>
          <p:nvPr/>
        </p:nvCxnSpPr>
        <p:spPr>
          <a:xfrm rot="10800000" flipH="1">
            <a:off x="5995232" y="1701953"/>
            <a:ext cx="489600" cy="516300"/>
          </a:xfrm>
          <a:prstGeom prst="straightConnector1">
            <a:avLst/>
          </a:prstGeom>
          <a:noFill/>
          <a:ln w="9525" cap="flat" cmpd="sng">
            <a:solidFill>
              <a:schemeClr val="dk2"/>
            </a:solidFill>
            <a:prstDash val="solid"/>
            <a:round/>
            <a:headEnd type="none" w="med" len="med"/>
            <a:tailEnd type="none" w="med" len="med"/>
          </a:ln>
        </p:spPr>
      </p:cxnSp>
      <p:cxnSp>
        <p:nvCxnSpPr>
          <p:cNvPr id="311" name="Google Shape;311;p46"/>
          <p:cNvCxnSpPr/>
          <p:nvPr/>
        </p:nvCxnSpPr>
        <p:spPr>
          <a:xfrm>
            <a:off x="7930685" y="4751530"/>
            <a:ext cx="146700" cy="483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4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8"/>
          <p:cNvSpPr/>
          <p:nvPr/>
        </p:nvSpPr>
        <p:spPr>
          <a:xfrm>
            <a:off x="-44451" y="6349"/>
            <a:ext cx="12192000" cy="6858000"/>
          </a:xfrm>
          <a:prstGeom prst="rect">
            <a:avLst/>
          </a:prstGeom>
          <a:solidFill>
            <a:schemeClr val="dk1"/>
          </a:solidFill>
          <a:ln w="25400" cap="flat" cmpd="sng">
            <a:solidFill>
              <a:srgbClr val="395E89"/>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2" name="Google Shape;322;p48"/>
          <p:cNvSpPr txBox="1"/>
          <p:nvPr/>
        </p:nvSpPr>
        <p:spPr>
          <a:xfrm>
            <a:off x="1593707" y="341224"/>
            <a:ext cx="9686700" cy="5715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3200"/>
              <a:buFont typeface="Arial"/>
              <a:buNone/>
            </a:pPr>
            <a:r>
              <a:rPr lang="fr-FR" sz="3200" b="1" i="0" u="none" strike="noStrike" cap="none">
                <a:solidFill>
                  <a:schemeClr val="lt1"/>
                </a:solidFill>
                <a:latin typeface="Arial"/>
                <a:ea typeface="Arial"/>
                <a:cs typeface="Arial"/>
                <a:sym typeface="Arial"/>
              </a:rPr>
              <a:t>Global Carbon Emissions from Fossil Fuels</a:t>
            </a:r>
            <a:endParaRPr sz="3200" b="1" i="0" u="none" strike="noStrike" cap="none">
              <a:solidFill>
                <a:schemeClr val="lt1"/>
              </a:solidFill>
              <a:latin typeface="Arial"/>
              <a:ea typeface="Arial"/>
              <a:cs typeface="Arial"/>
              <a:sym typeface="Arial"/>
            </a:endParaRPr>
          </a:p>
        </p:txBody>
      </p:sp>
      <p:sp>
        <p:nvSpPr>
          <p:cNvPr id="323" name="Google Shape;323;p48"/>
          <p:cNvSpPr/>
          <p:nvPr/>
        </p:nvSpPr>
        <p:spPr>
          <a:xfrm rot="-5400000">
            <a:off x="-1460461" y="3529404"/>
            <a:ext cx="4051200" cy="326700"/>
          </a:xfrm>
          <a:prstGeom prst="rect">
            <a:avLst/>
          </a:prstGeom>
          <a:noFill/>
          <a:ln>
            <a:noFill/>
          </a:ln>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Calibri"/>
                <a:ea typeface="Calibri"/>
                <a:cs typeface="Calibri"/>
                <a:sym typeface="Calibri"/>
              </a:rPr>
              <a:t>Billions Tons. of Carbon</a:t>
            </a:r>
            <a:endParaRPr sz="1900" b="0" i="0" u="none" strike="noStrike" cap="none">
              <a:solidFill>
                <a:schemeClr val="lt1"/>
              </a:solidFill>
              <a:latin typeface="Calibri"/>
              <a:ea typeface="Calibri"/>
              <a:cs typeface="Calibri"/>
              <a:sym typeface="Calibri"/>
            </a:endParaRPr>
          </a:p>
        </p:txBody>
      </p:sp>
      <p:sp>
        <p:nvSpPr>
          <p:cNvPr id="324" name="Google Shape;324;p48"/>
          <p:cNvSpPr/>
          <p:nvPr/>
        </p:nvSpPr>
        <p:spPr>
          <a:xfrm>
            <a:off x="669159" y="6515098"/>
            <a:ext cx="2600400" cy="176700"/>
          </a:xfrm>
          <a:prstGeom prst="rect">
            <a:avLst/>
          </a:prstGeom>
          <a:noFill/>
          <a:ln>
            <a:noFill/>
          </a:ln>
        </p:spPr>
        <p:txBody>
          <a:bodyPr spcFirstLastPara="1" wrap="square" lIns="19025" tIns="19025" rIns="19025" bIns="19025" anchor="b" anchorCtr="0">
            <a:noAutofit/>
          </a:bodyPr>
          <a:lstStyle/>
          <a:p>
            <a:pPr marL="0" marR="0" lvl="0" indent="0" algn="l" rtl="0">
              <a:lnSpc>
                <a:spcPct val="100000"/>
              </a:lnSpc>
              <a:spcBef>
                <a:spcPts val="0"/>
              </a:spcBef>
              <a:spcAft>
                <a:spcPts val="0"/>
              </a:spcAft>
              <a:buClr>
                <a:srgbClr val="000000"/>
              </a:buClr>
              <a:buSzPts val="900"/>
              <a:buFont typeface="Arial"/>
              <a:buNone/>
            </a:pPr>
            <a:r>
              <a:rPr lang="fr-FR" sz="900" b="0" i="0" u="none" strike="noStrike" cap="none">
                <a:solidFill>
                  <a:schemeClr val="lt1"/>
                </a:solidFill>
                <a:latin typeface="Calibri"/>
                <a:ea typeface="Calibri"/>
                <a:cs typeface="Calibri"/>
                <a:sym typeface="Calibri"/>
              </a:rPr>
              <a:t>Data: U.S. Department of Energy/CDIAC</a:t>
            </a:r>
            <a:endParaRPr sz="1900" b="0" i="0" u="none" strike="noStrike" cap="none">
              <a:solidFill>
                <a:srgbClr val="000000"/>
              </a:solidFill>
              <a:latin typeface="Arial"/>
              <a:ea typeface="Arial"/>
              <a:cs typeface="Arial"/>
              <a:sym typeface="Arial"/>
            </a:endParaRPr>
          </a:p>
        </p:txBody>
      </p:sp>
      <p:sp>
        <p:nvSpPr>
          <p:cNvPr id="325" name="Google Shape;325;p48"/>
          <p:cNvSpPr txBox="1"/>
          <p:nvPr/>
        </p:nvSpPr>
        <p:spPr>
          <a:xfrm>
            <a:off x="11058708" y="6005557"/>
            <a:ext cx="615300" cy="338700"/>
          </a:xfrm>
          <a:prstGeom prst="rect">
            <a:avLst/>
          </a:prstGeom>
          <a:noFill/>
          <a:ln>
            <a:noFill/>
          </a:ln>
        </p:spPr>
        <p:txBody>
          <a:bodyPr spcFirstLastPara="1" wrap="square" lIns="38100" tIns="38100" rIns="38100" bIns="381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fr-FR" sz="1700" b="1" i="0" u="none" strike="noStrike" cap="none">
                <a:solidFill>
                  <a:schemeClr val="lt1"/>
                </a:solidFill>
                <a:latin typeface="Arial"/>
                <a:ea typeface="Arial"/>
                <a:cs typeface="Arial"/>
                <a:sym typeface="Arial"/>
              </a:rPr>
              <a:t>2018</a:t>
            </a:r>
            <a:endParaRPr sz="1900" b="0" i="0" u="none" strike="noStrike" cap="none">
              <a:solidFill>
                <a:srgbClr val="000000"/>
              </a:solidFill>
              <a:latin typeface="Arial"/>
              <a:ea typeface="Arial"/>
              <a:cs typeface="Arial"/>
              <a:sym typeface="Arial"/>
            </a:endParaRPr>
          </a:p>
        </p:txBody>
      </p:sp>
      <p:sp>
        <p:nvSpPr>
          <p:cNvPr id="326" name="Google Shape;326;p48"/>
          <p:cNvSpPr/>
          <p:nvPr/>
        </p:nvSpPr>
        <p:spPr>
          <a:xfrm>
            <a:off x="659944" y="5742690"/>
            <a:ext cx="764400" cy="275100"/>
          </a:xfrm>
          <a:prstGeom prst="rect">
            <a:avLst/>
          </a:prstGeom>
          <a:solidFill>
            <a:srgbClr val="000000"/>
          </a:solidFill>
          <a:ln>
            <a:noFill/>
          </a:ln>
        </p:spPr>
        <p:txBody>
          <a:bodyPr spcFirstLastPara="1" wrap="square" lIns="28575" tIns="28575" rIns="28575" bIns="285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27" name="Google Shape;327;p4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16000" y="1141875"/>
            <a:ext cx="10875300" cy="4761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503A6"/>
        </a:solidFill>
        <a:effectLst/>
      </p:bgPr>
    </p:bg>
    <p:spTree>
      <p:nvGrpSpPr>
        <p:cNvPr id="1" name="Shape 331"/>
        <p:cNvGrpSpPr/>
        <p:nvPr/>
      </p:nvGrpSpPr>
      <p:grpSpPr>
        <a:xfrm>
          <a:off x="0" y="0"/>
          <a:ext cx="0" cy="0"/>
          <a:chOff x="0" y="0"/>
          <a:chExt cx="0" cy="0"/>
        </a:xfrm>
      </p:grpSpPr>
      <p:sp>
        <p:nvSpPr>
          <p:cNvPr id="332" name="Google Shape;332;p49"/>
          <p:cNvSpPr txBox="1"/>
          <p:nvPr/>
        </p:nvSpPr>
        <p:spPr>
          <a:xfrm>
            <a:off x="997137" y="1590268"/>
            <a:ext cx="10197600" cy="2292935"/>
          </a:xfrm>
          <a:prstGeom prst="rect">
            <a:avLst/>
          </a:prstGeom>
          <a:noFill/>
          <a:ln>
            <a:noFill/>
          </a:ln>
        </p:spPr>
        <p:txBody>
          <a:bodyPr spcFirstLastPara="1" wrap="square" lIns="38100" tIns="38100" rIns="38100" bIns="38100" anchor="ctr" anchorCtr="0">
            <a:spAutoFit/>
          </a:bodyPr>
          <a:lstStyle/>
          <a:p>
            <a:pPr lvl="0" algn="ctr">
              <a:buSzPts val="4500"/>
            </a:pPr>
            <a:r>
              <a:rPr lang="fr-FR" sz="4800" dirty="0">
                <a:solidFill>
                  <a:schemeClr val="lt1"/>
                </a:solidFill>
                <a:latin typeface="Posterama" panose="020B0504020200020000" pitchFamily="34" charset="0"/>
                <a:cs typeface="Posterama" panose="020B0504020200020000" pitchFamily="34" charset="0"/>
              </a:rPr>
              <a:t>CO2 este </a:t>
            </a:r>
            <a:r>
              <a:rPr lang="fr-FR" sz="4800" dirty="0" err="1">
                <a:solidFill>
                  <a:schemeClr val="lt1"/>
                </a:solidFill>
                <a:latin typeface="Posterama" panose="020B0504020200020000" pitchFamily="34" charset="0"/>
                <a:cs typeface="Posterama" panose="020B0504020200020000" pitchFamily="34" charset="0"/>
              </a:rPr>
              <a:t>eliberat</a:t>
            </a:r>
            <a:r>
              <a:rPr lang="fr-FR" sz="4800" dirty="0">
                <a:solidFill>
                  <a:schemeClr val="lt1"/>
                </a:solidFill>
                <a:latin typeface="Posterama" panose="020B0504020200020000" pitchFamily="34" charset="0"/>
                <a:cs typeface="Posterama" panose="020B0504020200020000" pitchFamily="34" charset="0"/>
              </a:rPr>
              <a:t> </a:t>
            </a:r>
            <a:r>
              <a:rPr lang="fr-FR" sz="4800" dirty="0" err="1">
                <a:solidFill>
                  <a:schemeClr val="lt1"/>
                </a:solidFill>
                <a:latin typeface="Posterama" panose="020B0504020200020000" pitchFamily="34" charset="0"/>
                <a:cs typeface="Posterama" panose="020B0504020200020000" pitchFamily="34" charset="0"/>
              </a:rPr>
              <a:t>în</a:t>
            </a:r>
            <a:r>
              <a:rPr lang="fr-FR" sz="4800" dirty="0">
                <a:solidFill>
                  <a:schemeClr val="lt1"/>
                </a:solidFill>
                <a:latin typeface="Posterama" panose="020B0504020200020000" pitchFamily="34" charset="0"/>
                <a:cs typeface="Posterama" panose="020B0504020200020000" pitchFamily="34" charset="0"/>
              </a:rPr>
              <a:t> </a:t>
            </a:r>
            <a:r>
              <a:rPr lang="fr-FR" sz="4800" dirty="0" err="1">
                <a:solidFill>
                  <a:schemeClr val="lt1"/>
                </a:solidFill>
                <a:latin typeface="Posterama" panose="020B0504020200020000" pitchFamily="34" charset="0"/>
                <a:cs typeface="Posterama" panose="020B0504020200020000" pitchFamily="34" charset="0"/>
              </a:rPr>
              <a:t>atmosferă</a:t>
            </a:r>
            <a:r>
              <a:rPr lang="fr-FR" sz="4800" dirty="0">
                <a:solidFill>
                  <a:schemeClr val="lt1"/>
                </a:solidFill>
                <a:latin typeface="Posterama" panose="020B0504020200020000" pitchFamily="34" charset="0"/>
                <a:cs typeface="Posterama" panose="020B0504020200020000" pitchFamily="34" charset="0"/>
              </a:rPr>
              <a:t> mai </a:t>
            </a:r>
            <a:r>
              <a:rPr lang="fr-FR" sz="4800" dirty="0" err="1">
                <a:solidFill>
                  <a:schemeClr val="lt1"/>
                </a:solidFill>
                <a:latin typeface="Posterama" panose="020B0504020200020000" pitchFamily="34" charset="0"/>
                <a:cs typeface="Posterama" panose="020B0504020200020000" pitchFamily="34" charset="0"/>
              </a:rPr>
              <a:t>repede</a:t>
            </a:r>
            <a:r>
              <a:rPr lang="fr-FR" sz="4800" dirty="0">
                <a:solidFill>
                  <a:schemeClr val="lt1"/>
                </a:solidFill>
                <a:latin typeface="Posterama" panose="020B0504020200020000" pitchFamily="34" charset="0"/>
                <a:cs typeface="Posterama" panose="020B0504020200020000" pitchFamily="34" charset="0"/>
              </a:rPr>
              <a:t> ca </a:t>
            </a:r>
            <a:r>
              <a:rPr lang="fr-FR" sz="4800" dirty="0" err="1">
                <a:solidFill>
                  <a:schemeClr val="lt1"/>
                </a:solidFill>
                <a:latin typeface="Posterama" panose="020B0504020200020000" pitchFamily="34" charset="0"/>
                <a:cs typeface="Posterama" panose="020B0504020200020000" pitchFamily="34" charset="0"/>
              </a:rPr>
              <a:t>niciodată</a:t>
            </a:r>
            <a:r>
              <a:rPr lang="fr-FR" sz="4800" dirty="0">
                <a:solidFill>
                  <a:schemeClr val="lt1"/>
                </a:solidFill>
                <a:latin typeface="Posterama" panose="020B0504020200020000" pitchFamily="34" charset="0"/>
                <a:cs typeface="Posterama" panose="020B0504020200020000" pitchFamily="34" charset="0"/>
              </a:rPr>
              <a:t>, </a:t>
            </a:r>
            <a:r>
              <a:rPr lang="fr-FR" sz="4800" dirty="0" err="1">
                <a:solidFill>
                  <a:schemeClr val="lt1"/>
                </a:solidFill>
                <a:latin typeface="Posterama" panose="020B0504020200020000" pitchFamily="34" charset="0"/>
                <a:cs typeface="Posterama" panose="020B0504020200020000" pitchFamily="34" charset="0"/>
              </a:rPr>
              <a:t>cel</a:t>
            </a:r>
            <a:r>
              <a:rPr lang="fr-FR" sz="4800" dirty="0">
                <a:solidFill>
                  <a:schemeClr val="lt1"/>
                </a:solidFill>
                <a:latin typeface="Posterama" panose="020B0504020200020000" pitchFamily="34" charset="0"/>
                <a:cs typeface="Posterama" panose="020B0504020200020000" pitchFamily="34" charset="0"/>
              </a:rPr>
              <a:t> </a:t>
            </a:r>
            <a:r>
              <a:rPr lang="fr-FR" sz="4800" dirty="0" err="1">
                <a:solidFill>
                  <a:schemeClr val="lt1"/>
                </a:solidFill>
                <a:latin typeface="Posterama" panose="020B0504020200020000" pitchFamily="34" charset="0"/>
                <a:cs typeface="Posterama" panose="020B0504020200020000" pitchFamily="34" charset="0"/>
              </a:rPr>
              <a:t>puțin</a:t>
            </a:r>
            <a:r>
              <a:rPr lang="fr-FR" sz="4800" dirty="0">
                <a:solidFill>
                  <a:schemeClr val="lt1"/>
                </a:solidFill>
                <a:latin typeface="Posterama" panose="020B0504020200020000" pitchFamily="34" charset="0"/>
                <a:cs typeface="Posterama" panose="020B0504020200020000" pitchFamily="34" charset="0"/>
              </a:rPr>
              <a:t> </a:t>
            </a:r>
            <a:r>
              <a:rPr lang="fr-FR" sz="4800" dirty="0" err="1">
                <a:solidFill>
                  <a:schemeClr val="lt1"/>
                </a:solidFill>
                <a:latin typeface="Posterama" panose="020B0504020200020000" pitchFamily="34" charset="0"/>
                <a:cs typeface="Posterama" panose="020B0504020200020000" pitchFamily="34" charset="0"/>
              </a:rPr>
              <a:t>în</a:t>
            </a:r>
            <a:r>
              <a:rPr lang="fr-FR" sz="4800" dirty="0">
                <a:solidFill>
                  <a:schemeClr val="lt1"/>
                </a:solidFill>
                <a:latin typeface="Posterama" panose="020B0504020200020000" pitchFamily="34" charset="0"/>
                <a:cs typeface="Posterama" panose="020B0504020200020000" pitchFamily="34" charset="0"/>
              </a:rPr>
              <a:t> </a:t>
            </a:r>
            <a:r>
              <a:rPr lang="fr-FR" sz="4800" dirty="0" err="1">
                <a:solidFill>
                  <a:schemeClr val="lt1"/>
                </a:solidFill>
                <a:latin typeface="Posterama" panose="020B0504020200020000" pitchFamily="34" charset="0"/>
                <a:cs typeface="Posterama" panose="020B0504020200020000" pitchFamily="34" charset="0"/>
              </a:rPr>
              <a:t>ultimii</a:t>
            </a:r>
            <a:r>
              <a:rPr lang="fr-FR" sz="4800" dirty="0">
                <a:solidFill>
                  <a:schemeClr val="lt1"/>
                </a:solidFill>
                <a:latin typeface="Posterama" panose="020B0504020200020000" pitchFamily="34" charset="0"/>
                <a:cs typeface="Posterama" panose="020B0504020200020000" pitchFamily="34" charset="0"/>
              </a:rPr>
              <a:t> 66 de </a:t>
            </a:r>
            <a:r>
              <a:rPr lang="fr-FR" sz="4800" dirty="0" err="1">
                <a:solidFill>
                  <a:schemeClr val="lt1"/>
                </a:solidFill>
                <a:latin typeface="Posterama" panose="020B0504020200020000" pitchFamily="34" charset="0"/>
                <a:cs typeface="Posterama" panose="020B0504020200020000" pitchFamily="34" charset="0"/>
              </a:rPr>
              <a:t>milioane</a:t>
            </a:r>
            <a:r>
              <a:rPr lang="fr-FR" sz="4800" dirty="0">
                <a:solidFill>
                  <a:schemeClr val="lt1"/>
                </a:solidFill>
                <a:latin typeface="Posterama" panose="020B0504020200020000" pitchFamily="34" charset="0"/>
                <a:cs typeface="Posterama" panose="020B0504020200020000" pitchFamily="34" charset="0"/>
              </a:rPr>
              <a:t> de </a:t>
            </a:r>
            <a:r>
              <a:rPr lang="fr-FR" sz="4800" dirty="0" err="1">
                <a:solidFill>
                  <a:schemeClr val="lt1"/>
                </a:solidFill>
                <a:latin typeface="Posterama" panose="020B0504020200020000" pitchFamily="34" charset="0"/>
                <a:cs typeface="Posterama" panose="020B0504020200020000" pitchFamily="34" charset="0"/>
              </a:rPr>
              <a:t>ani</a:t>
            </a:r>
            <a:r>
              <a:rPr lang="fr-FR" sz="4800" dirty="0">
                <a:solidFill>
                  <a:schemeClr val="lt1"/>
                </a:solidFill>
                <a:latin typeface="Posterama" panose="020B0504020200020000" pitchFamily="34" charset="0"/>
                <a:cs typeface="Posterama" panose="020B0504020200020000" pitchFamily="34" charset="0"/>
              </a:rPr>
              <a:t>.</a:t>
            </a:r>
            <a:endParaRPr sz="48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333" name="Google Shape;333;p49"/>
          <p:cNvSpPr txBox="1"/>
          <p:nvPr/>
        </p:nvSpPr>
        <p:spPr>
          <a:xfrm>
            <a:off x="203773" y="6427247"/>
            <a:ext cx="4578090" cy="253865"/>
          </a:xfrm>
          <a:prstGeom prst="rect">
            <a:avLst/>
          </a:prstGeom>
          <a:noFill/>
          <a:ln>
            <a:noFill/>
          </a:ln>
        </p:spPr>
        <p:txBody>
          <a:bodyPr spcFirstLastPara="1" wrap="square" lIns="19025" tIns="19025" rIns="19025" bIns="19025" anchor="b" anchorCtr="0">
            <a:spAutoFit/>
          </a:bodyPr>
          <a:lstStyle/>
          <a:p>
            <a:pPr marL="0" marR="0" lvl="0" indent="0" algn="l" rtl="0">
              <a:lnSpc>
                <a:spcPct val="100000"/>
              </a:lnSpc>
              <a:spcBef>
                <a:spcPts val="0"/>
              </a:spcBef>
              <a:spcAft>
                <a:spcPts val="0"/>
              </a:spcAft>
              <a:buClr>
                <a:srgbClr val="000000"/>
              </a:buClr>
              <a:buSzPts val="900"/>
              <a:buFont typeface="Arial"/>
              <a:buNone/>
            </a:pPr>
            <a:r>
              <a:rPr lang="fr-FR" b="0" i="0" u="none" strike="noStrike" cap="none" dirty="0">
                <a:solidFill>
                  <a:schemeClr val="lt1"/>
                </a:solidFill>
                <a:latin typeface="Calibri"/>
                <a:ea typeface="Calibri"/>
                <a:cs typeface="Calibri"/>
                <a:sym typeface="Calibri"/>
              </a:rPr>
              <a:t>Source: RE </a:t>
            </a:r>
            <a:r>
              <a:rPr lang="fr-FR" b="0" i="0" u="none" strike="noStrike" cap="none" dirty="0" err="1">
                <a:solidFill>
                  <a:schemeClr val="lt1"/>
                </a:solidFill>
                <a:latin typeface="Calibri"/>
                <a:ea typeface="Calibri"/>
                <a:cs typeface="Calibri"/>
                <a:sym typeface="Calibri"/>
              </a:rPr>
              <a:t>Zeebe</a:t>
            </a:r>
            <a:r>
              <a:rPr lang="fr-FR" b="0" i="0" u="none" strike="noStrike" cap="none" dirty="0">
                <a:solidFill>
                  <a:schemeClr val="lt1"/>
                </a:solidFill>
                <a:latin typeface="Calibri"/>
                <a:ea typeface="Calibri"/>
                <a:cs typeface="Calibri"/>
                <a:sym typeface="Calibri"/>
              </a:rPr>
              <a:t>, et al., </a:t>
            </a:r>
            <a:r>
              <a:rPr lang="fr-FR" b="0" i="1" u="none" strike="noStrike" cap="none" dirty="0">
                <a:solidFill>
                  <a:schemeClr val="lt1"/>
                </a:solidFill>
                <a:latin typeface="Calibri"/>
                <a:ea typeface="Calibri"/>
                <a:cs typeface="Calibri"/>
                <a:sym typeface="Calibri"/>
              </a:rPr>
              <a:t>Nature </a:t>
            </a:r>
            <a:r>
              <a:rPr lang="fr-FR" b="0" i="1" u="none" strike="noStrike" cap="none" dirty="0" err="1">
                <a:solidFill>
                  <a:schemeClr val="lt1"/>
                </a:solidFill>
                <a:latin typeface="Calibri"/>
                <a:ea typeface="Calibri"/>
                <a:cs typeface="Calibri"/>
                <a:sym typeface="Calibri"/>
              </a:rPr>
              <a:t>Geoscience</a:t>
            </a:r>
            <a:r>
              <a:rPr lang="fr-FR" b="0" i="1" u="none" strike="noStrike" cap="none" dirty="0">
                <a:solidFill>
                  <a:schemeClr val="lt1"/>
                </a:solidFill>
                <a:latin typeface="Calibri"/>
                <a:ea typeface="Calibri"/>
                <a:cs typeface="Calibri"/>
                <a:sym typeface="Calibri"/>
              </a:rPr>
              <a:t>, </a:t>
            </a:r>
            <a:r>
              <a:rPr lang="fr-FR" b="0" i="0" u="none" strike="noStrike" cap="none" dirty="0">
                <a:solidFill>
                  <a:schemeClr val="lt1"/>
                </a:solidFill>
                <a:latin typeface="Calibri"/>
                <a:ea typeface="Calibri"/>
                <a:cs typeface="Calibri"/>
                <a:sym typeface="Calibri"/>
              </a:rPr>
              <a:t>March 2016</a:t>
            </a:r>
            <a:endParaRPr b="0" i="0" u="none" strike="noStrike" cap="none" dirty="0">
              <a:solidFill>
                <a:srgbClr val="000000"/>
              </a:solidFill>
              <a:latin typeface="Arial"/>
              <a:ea typeface="Arial"/>
              <a:cs typeface="Arial"/>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0"/>
          <p:cNvSpPr txBox="1"/>
          <p:nvPr/>
        </p:nvSpPr>
        <p:spPr>
          <a:xfrm>
            <a:off x="121796" y="331900"/>
            <a:ext cx="132540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chemeClr val="dk1"/>
              </a:buClr>
              <a:buSzPts val="340"/>
              <a:buFont typeface="Arial"/>
              <a:buNone/>
            </a:pPr>
            <a:r>
              <a:rPr lang="fr-FR" sz="4300" b="1" dirty="0" err="1">
                <a:solidFill>
                  <a:srgbClr val="7503A6"/>
                </a:solidFill>
                <a:latin typeface="Posterama" panose="020B0504020200020000" pitchFamily="34" charset="0"/>
                <a:cs typeface="Posterama" panose="020B0504020200020000" pitchFamily="34" charset="0"/>
              </a:rPr>
              <a:t>Bilanțul</a:t>
            </a:r>
            <a:r>
              <a:rPr lang="fr-FR" sz="4300" b="1" dirty="0">
                <a:solidFill>
                  <a:srgbClr val="7503A6"/>
                </a:solidFill>
                <a:latin typeface="Posterama" panose="020B0504020200020000" pitchFamily="34" charset="0"/>
                <a:cs typeface="Posterama" panose="020B0504020200020000" pitchFamily="34" charset="0"/>
              </a:rPr>
              <a:t> global de </a:t>
            </a:r>
            <a:r>
              <a:rPr lang="fr-FR" sz="4300" b="1" dirty="0" err="1">
                <a:solidFill>
                  <a:srgbClr val="7503A6"/>
                </a:solidFill>
                <a:latin typeface="Posterama" panose="020B0504020200020000" pitchFamily="34" charset="0"/>
                <a:cs typeface="Posterama" panose="020B0504020200020000" pitchFamily="34" charset="0"/>
              </a:rPr>
              <a:t>carbon</a:t>
            </a:r>
            <a:endParaRPr sz="1100" b="1" i="0" u="none" strike="noStrike" cap="none" dirty="0">
              <a:solidFill>
                <a:srgbClr val="7503A6"/>
              </a:solidFill>
              <a:latin typeface="Arial"/>
              <a:ea typeface="Arial"/>
              <a:cs typeface="Arial"/>
              <a:sym typeface="Arial"/>
            </a:endParaRPr>
          </a:p>
          <a:p>
            <a:pPr marL="0" marR="0" lvl="0" indent="0" algn="l" rtl="0">
              <a:lnSpc>
                <a:spcPct val="100000"/>
              </a:lnSpc>
              <a:spcBef>
                <a:spcPts val="0"/>
              </a:spcBef>
              <a:spcAft>
                <a:spcPts val="0"/>
              </a:spcAft>
              <a:buClr>
                <a:srgbClr val="366092"/>
              </a:buClr>
              <a:buSzPct val="100000"/>
              <a:buFont typeface="Arial"/>
              <a:buNone/>
            </a:pPr>
            <a:endParaRPr sz="1100" b="1" i="0" u="none" strike="noStrike" cap="none" dirty="0">
              <a:solidFill>
                <a:srgbClr val="7503A6"/>
              </a:solidFill>
              <a:latin typeface="Arial"/>
              <a:ea typeface="Arial"/>
              <a:cs typeface="Arial"/>
              <a:sym typeface="Arial"/>
            </a:endParaRPr>
          </a:p>
        </p:txBody>
      </p:sp>
      <p:sp>
        <p:nvSpPr>
          <p:cNvPr id="339" name="Google Shape;339;p50"/>
          <p:cNvSpPr/>
          <p:nvPr/>
        </p:nvSpPr>
        <p:spPr>
          <a:xfrm>
            <a:off x="9347200" y="6273800"/>
            <a:ext cx="2235300" cy="55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40" name="Google Shape;340;p50" descr="Global Carbon Budget 2018 | Carbon Porta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1436" y="1084420"/>
            <a:ext cx="9405349" cy="5578764"/>
          </a:xfrm>
          <a:prstGeom prst="rect">
            <a:avLst/>
          </a:prstGeom>
          <a:noFill/>
          <a:ln>
            <a:noFill/>
          </a:ln>
        </p:spPr>
      </p:pic>
      <p:sp>
        <p:nvSpPr>
          <p:cNvPr id="341" name="Google Shape;341;p50"/>
          <p:cNvSpPr/>
          <p:nvPr/>
        </p:nvSpPr>
        <p:spPr>
          <a:xfrm>
            <a:off x="55421" y="6478517"/>
            <a:ext cx="9313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300">
                <a:solidFill>
                  <a:schemeClr val="dk1"/>
                </a:solidFill>
              </a:rPr>
              <a:t>Source</a:t>
            </a:r>
            <a:r>
              <a:rPr lang="fr-FR" sz="1300" i="0" u="none" strike="noStrike" cap="none">
                <a:solidFill>
                  <a:schemeClr val="dk1"/>
                </a:solidFill>
              </a:rPr>
              <a:t>: Global Carbon Project</a:t>
            </a:r>
            <a:endParaRPr sz="1600" i="0" u="none" strike="noStrike" cap="none">
              <a:solidFill>
                <a:srgbClr val="000000"/>
              </a:solidFill>
            </a:endParaRPr>
          </a:p>
        </p:txBody>
      </p:sp>
      <p:sp>
        <p:nvSpPr>
          <p:cNvPr id="342" name="Google Shape;342;p50"/>
          <p:cNvSpPr txBox="1"/>
          <p:nvPr/>
        </p:nvSpPr>
        <p:spPr>
          <a:xfrm>
            <a:off x="10117516" y="3566025"/>
            <a:ext cx="1475100" cy="615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rgbClr val="205867"/>
                </a:solidFill>
                <a:latin typeface="Calibri"/>
                <a:ea typeface="Calibri"/>
                <a:cs typeface="Calibri"/>
                <a:sym typeface="Calibri"/>
              </a:rPr>
              <a:t>22%</a:t>
            </a:r>
            <a:endParaRPr sz="1900" b="0" i="0" u="none" strike="noStrike" cap="none">
              <a:solidFill>
                <a:srgbClr val="000000"/>
              </a:solidFill>
              <a:latin typeface="Arial"/>
              <a:ea typeface="Arial"/>
              <a:cs typeface="Arial"/>
              <a:sym typeface="Arial"/>
            </a:endParaRPr>
          </a:p>
        </p:txBody>
      </p:sp>
      <p:sp>
        <p:nvSpPr>
          <p:cNvPr id="343" name="Google Shape;343;p50"/>
          <p:cNvSpPr txBox="1"/>
          <p:nvPr/>
        </p:nvSpPr>
        <p:spPr>
          <a:xfrm>
            <a:off x="10131371" y="4227759"/>
            <a:ext cx="1475100" cy="615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chemeClr val="accent3"/>
                </a:solidFill>
                <a:latin typeface="Calibri"/>
                <a:ea typeface="Calibri"/>
                <a:cs typeface="Calibri"/>
                <a:sym typeface="Calibri"/>
              </a:rPr>
              <a:t>29%</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grpSp>
        <p:nvGrpSpPr>
          <p:cNvPr id="348" name="Google Shape;348;p51"/>
          <p:cNvGrpSpPr/>
          <p:nvPr/>
        </p:nvGrpSpPr>
        <p:grpSpPr>
          <a:xfrm>
            <a:off x="-84102" y="888976"/>
            <a:ext cx="9753356" cy="5797689"/>
            <a:chOff x="1066800" y="724225"/>
            <a:chExt cx="7315200" cy="4348376"/>
          </a:xfrm>
        </p:grpSpPr>
        <p:pic>
          <p:nvPicPr>
            <p:cNvPr id="349" name="Google Shape;349;p51" descr="Climate Change: Atmospheric Carbon Dioxide | NOAA Climate.gov"/>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66800" y="724225"/>
              <a:ext cx="7034325" cy="4348376"/>
            </a:xfrm>
            <a:prstGeom prst="rect">
              <a:avLst/>
            </a:prstGeom>
            <a:noFill/>
            <a:ln>
              <a:noFill/>
            </a:ln>
          </p:spPr>
        </p:pic>
        <p:sp>
          <p:nvSpPr>
            <p:cNvPr id="350" name="Google Shape;350;p51"/>
            <p:cNvSpPr/>
            <p:nvPr/>
          </p:nvSpPr>
          <p:spPr>
            <a:xfrm>
              <a:off x="7010400" y="4629150"/>
              <a:ext cx="1371600" cy="4434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51" name="Google Shape;351;p51"/>
            <p:cNvSpPr/>
            <p:nvPr/>
          </p:nvSpPr>
          <p:spPr>
            <a:xfrm>
              <a:off x="6432973" y="1037747"/>
              <a:ext cx="1371600" cy="4434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352" name="Google Shape;352;p51"/>
          <p:cNvSpPr txBox="1"/>
          <p:nvPr/>
        </p:nvSpPr>
        <p:spPr>
          <a:xfrm>
            <a:off x="0" y="0"/>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dirty="0" err="1">
                <a:solidFill>
                  <a:srgbClr val="7503A6"/>
                </a:solidFill>
                <a:latin typeface="Posterama" panose="020B0504020200020000" pitchFamily="34" charset="0"/>
                <a:cs typeface="Posterama" panose="020B0504020200020000" pitchFamily="34" charset="0"/>
              </a:rPr>
              <a:t>C</a:t>
            </a:r>
            <a:r>
              <a:rPr lang="fr-FR" sz="3700" b="1" i="0" u="none" strike="noStrike" cap="none" dirty="0" err="1">
                <a:solidFill>
                  <a:srgbClr val="7503A6"/>
                </a:solidFill>
                <a:latin typeface="Posterama" panose="020B0504020200020000" pitchFamily="34" charset="0"/>
                <a:cs typeface="Posterama" panose="020B0504020200020000" pitchFamily="34" charset="0"/>
              </a:rPr>
              <a:t>oncentratia</a:t>
            </a:r>
            <a:r>
              <a:rPr lang="fr-FR" sz="3700" b="1" i="0" u="none" strike="noStrike" cap="none" dirty="0">
                <a:solidFill>
                  <a:srgbClr val="7503A6"/>
                </a:solidFill>
                <a:latin typeface="Posterama" panose="020B0504020200020000" pitchFamily="34" charset="0"/>
                <a:cs typeface="Posterama" panose="020B0504020200020000" pitchFamily="34" charset="0"/>
              </a:rPr>
              <a:t> de CO2</a:t>
            </a:r>
            <a:endParaRPr sz="1900" i="0" u="none" strike="noStrike" cap="none" dirty="0">
              <a:solidFill>
                <a:srgbClr val="7503A6"/>
              </a:solidFill>
              <a:latin typeface="Posterama" panose="020B0504020200020000" pitchFamily="34" charset="0"/>
              <a:cs typeface="Posterama" panose="020B0504020200020000" pitchFamily="34" charset="0"/>
            </a:endParaRPr>
          </a:p>
        </p:txBody>
      </p:sp>
      <p:sp>
        <p:nvSpPr>
          <p:cNvPr id="353" name="Google Shape;353;p51"/>
          <p:cNvSpPr/>
          <p:nvPr/>
        </p:nvSpPr>
        <p:spPr>
          <a:xfrm>
            <a:off x="6242767" y="297717"/>
            <a:ext cx="3206100" cy="876000"/>
          </a:xfrm>
          <a:prstGeom prst="rect">
            <a:avLst/>
          </a:prstGeom>
          <a:noFill/>
          <a:ln w="57150"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fr-BE" sz="1500" i="0" u="none" strike="noStrike" cap="none" dirty="0" err="1">
                <a:solidFill>
                  <a:schemeClr val="dk1"/>
                </a:solidFill>
              </a:rPr>
              <a:t>Concentratia</a:t>
            </a:r>
            <a:r>
              <a:rPr lang="fr-BE" sz="1500" i="0" u="none" strike="noStrike" cap="none" dirty="0">
                <a:solidFill>
                  <a:schemeClr val="dk1"/>
                </a:solidFill>
              </a:rPr>
              <a:t> </a:t>
            </a:r>
            <a:r>
              <a:rPr lang="fr-BE" sz="1500" i="0" u="none" strike="noStrike" cap="none" dirty="0" err="1">
                <a:solidFill>
                  <a:schemeClr val="dk1"/>
                </a:solidFill>
              </a:rPr>
              <a:t>curenta</a:t>
            </a:r>
            <a:endParaRPr sz="1500" i="0" u="none" strike="noStrike" cap="none" dirty="0">
              <a:solidFill>
                <a:schemeClr val="dk1"/>
              </a:solidFill>
            </a:endParaRPr>
          </a:p>
          <a:p>
            <a:pPr marL="0" marR="0" lvl="0" indent="0" algn="ctr" rtl="0">
              <a:lnSpc>
                <a:spcPct val="100000"/>
              </a:lnSpc>
              <a:spcBef>
                <a:spcPts val="0"/>
              </a:spcBef>
              <a:spcAft>
                <a:spcPts val="0"/>
              </a:spcAft>
              <a:buClr>
                <a:srgbClr val="000000"/>
              </a:buClr>
              <a:buSzPts val="2300"/>
              <a:buFont typeface="Arial"/>
              <a:buNone/>
            </a:pPr>
            <a:r>
              <a:rPr lang="fr-FR" sz="2100" b="1" i="0" u="none" strike="noStrike" cap="none" dirty="0">
                <a:solidFill>
                  <a:schemeClr val="dk1"/>
                </a:solidFill>
              </a:rPr>
              <a:t>417.47 ppm</a:t>
            </a:r>
            <a:endParaRPr sz="700" i="0" u="none" strike="noStrike" cap="none" dirty="0">
              <a:solidFill>
                <a:srgbClr val="000000"/>
              </a:solidFill>
            </a:endParaRPr>
          </a:p>
        </p:txBody>
      </p:sp>
      <p:sp>
        <p:nvSpPr>
          <p:cNvPr id="354" name="Google Shape;354;p51"/>
          <p:cNvSpPr/>
          <p:nvPr/>
        </p:nvSpPr>
        <p:spPr>
          <a:xfrm>
            <a:off x="0" y="6517400"/>
            <a:ext cx="57882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a:solidFill>
                  <a:schemeClr val="dk1"/>
                </a:solidFill>
                <a:latin typeface="Calibri"/>
                <a:ea typeface="Calibri"/>
                <a:cs typeface="Calibri"/>
                <a:sym typeface="Calibri"/>
              </a:rPr>
              <a:t>Source</a:t>
            </a:r>
            <a:r>
              <a:rPr lang="fr-FR" sz="1600" b="0" i="0" u="none" strike="noStrike" cap="none">
                <a:solidFill>
                  <a:schemeClr val="dk1"/>
                </a:solidFill>
                <a:latin typeface="Calibri"/>
                <a:ea typeface="Calibri"/>
                <a:cs typeface="Calibri"/>
                <a:sym typeface="Calibri"/>
              </a:rPr>
              <a:t>: National Oceanic and Atmospheric Administration (NOAA)</a:t>
            </a:r>
            <a:endParaRPr sz="1600" b="0" i="0" u="none" strike="noStrike" cap="none">
              <a:solidFill>
                <a:schemeClr val="dk1"/>
              </a:solidFill>
              <a:latin typeface="Calibri"/>
              <a:ea typeface="Calibri"/>
              <a:cs typeface="Calibri"/>
              <a:sym typeface="Calibri"/>
            </a:endParaRPr>
          </a:p>
        </p:txBody>
      </p:sp>
      <p:sp>
        <p:nvSpPr>
          <p:cNvPr id="355" name="Google Shape;355;p51"/>
          <p:cNvSpPr txBox="1"/>
          <p:nvPr/>
        </p:nvSpPr>
        <p:spPr>
          <a:xfrm>
            <a:off x="6242786" y="1173717"/>
            <a:ext cx="2836800" cy="8619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1600" i="0" u="none" strike="noStrike" cap="none">
                <a:solidFill>
                  <a:schemeClr val="dk1"/>
                </a:solidFill>
              </a:rPr>
              <a:t>(last measurement </a:t>
            </a:r>
            <a:endParaRPr sz="1600" i="0" u="none" strike="noStrike" cap="none">
              <a:solidFill>
                <a:schemeClr val="dk1"/>
              </a:solidFill>
            </a:endParaRPr>
          </a:p>
          <a:p>
            <a:pPr marL="0" marR="0" lvl="0" indent="0" algn="ctr" rtl="0">
              <a:lnSpc>
                <a:spcPct val="100000"/>
              </a:lnSpc>
              <a:spcBef>
                <a:spcPts val="0"/>
              </a:spcBef>
              <a:spcAft>
                <a:spcPts val="0"/>
              </a:spcAft>
              <a:buClr>
                <a:srgbClr val="000000"/>
              </a:buClr>
              <a:buSzPts val="2400"/>
              <a:buFont typeface="Arial"/>
              <a:buNone/>
            </a:pPr>
            <a:r>
              <a:rPr lang="fr-FR" sz="1600" i="0" u="none" strike="noStrike" cap="none">
                <a:solidFill>
                  <a:schemeClr val="dk1"/>
                </a:solidFill>
              </a:rPr>
              <a:t>Jun 2021)</a:t>
            </a:r>
            <a:endParaRPr sz="1100" i="0" u="none" strike="noStrike" cap="none">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2"/>
          <p:cNvSpPr txBox="1"/>
          <p:nvPr/>
        </p:nvSpPr>
        <p:spPr>
          <a:xfrm>
            <a:off x="121796" y="331900"/>
            <a:ext cx="132540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chemeClr val="dk1"/>
              </a:buClr>
              <a:buSzPts val="340"/>
              <a:buFont typeface="Arial"/>
              <a:buNone/>
            </a:pPr>
            <a:r>
              <a:rPr lang="fr-FR" sz="3600" b="1" i="0" u="none" strike="noStrike" cap="none" dirty="0" err="1">
                <a:solidFill>
                  <a:srgbClr val="7503A6"/>
                </a:solidFill>
                <a:latin typeface="Posterama" panose="020B0504020200020000" pitchFamily="34" charset="0"/>
                <a:cs typeface="Posterama" panose="020B0504020200020000" pitchFamily="34" charset="0"/>
                <a:sym typeface="Arial"/>
              </a:rPr>
              <a:t>Concentrația</a:t>
            </a:r>
            <a:r>
              <a:rPr lang="fr-FR" sz="3600" b="1" i="0" u="none" strike="noStrike" cap="none" dirty="0">
                <a:solidFill>
                  <a:srgbClr val="7503A6"/>
                </a:solidFill>
                <a:latin typeface="Posterama" panose="020B0504020200020000" pitchFamily="34" charset="0"/>
                <a:cs typeface="Posterama" panose="020B0504020200020000" pitchFamily="34" charset="0"/>
                <a:sym typeface="Arial"/>
              </a:rPr>
              <a:t> de CO2 </a:t>
            </a:r>
            <a:r>
              <a:rPr lang="fr-FR" sz="3600" b="1" i="0" u="none" strike="noStrike" cap="none" dirty="0" err="1">
                <a:solidFill>
                  <a:srgbClr val="7503A6"/>
                </a:solidFill>
                <a:latin typeface="Posterama" panose="020B0504020200020000" pitchFamily="34" charset="0"/>
                <a:cs typeface="Posterama" panose="020B0504020200020000" pitchFamily="34" charset="0"/>
                <a:sym typeface="Arial"/>
              </a:rPr>
              <a:t>și</a:t>
            </a:r>
            <a:r>
              <a:rPr lang="fr-FR" sz="3600" b="1" i="0" u="none" strike="noStrike" cap="none" dirty="0">
                <a:solidFill>
                  <a:srgbClr val="7503A6"/>
                </a:solidFill>
                <a:latin typeface="Posterama" panose="020B0504020200020000" pitchFamily="34" charset="0"/>
                <a:cs typeface="Posterama" panose="020B0504020200020000" pitchFamily="34" charset="0"/>
                <a:sym typeface="Arial"/>
              </a:rPr>
              <a:t> </a:t>
            </a:r>
            <a:r>
              <a:rPr lang="fr-FR" sz="3600" b="1" i="0" u="none" strike="noStrike" cap="none" dirty="0" err="1">
                <a:solidFill>
                  <a:srgbClr val="7503A6"/>
                </a:solidFill>
                <a:latin typeface="Posterama" panose="020B0504020200020000" pitchFamily="34" charset="0"/>
                <a:cs typeface="Posterama" panose="020B0504020200020000" pitchFamily="34" charset="0"/>
                <a:sym typeface="Arial"/>
              </a:rPr>
              <a:t>creșterea</a:t>
            </a:r>
            <a:r>
              <a:rPr lang="fr-FR" sz="3600" b="1" i="0" u="none" strike="noStrike" cap="none" dirty="0">
                <a:solidFill>
                  <a:srgbClr val="7503A6"/>
                </a:solidFill>
                <a:latin typeface="Posterama" panose="020B0504020200020000" pitchFamily="34" charset="0"/>
                <a:cs typeface="Posterama" panose="020B0504020200020000" pitchFamily="34" charset="0"/>
                <a:sym typeface="Arial"/>
              </a:rPr>
              <a:t> </a:t>
            </a:r>
            <a:r>
              <a:rPr lang="fr-FR" sz="3600" b="1" i="0" u="none" strike="noStrike" cap="none" dirty="0" err="1">
                <a:solidFill>
                  <a:srgbClr val="7503A6"/>
                </a:solidFill>
                <a:latin typeface="Posterama" panose="020B0504020200020000" pitchFamily="34" charset="0"/>
                <a:cs typeface="Posterama" panose="020B0504020200020000" pitchFamily="34" charset="0"/>
                <a:sym typeface="Arial"/>
              </a:rPr>
              <a:t>temperaturii</a:t>
            </a:r>
            <a:endParaRPr sz="1100" b="1" i="0" u="none" strike="noStrike" cap="none" dirty="0">
              <a:solidFill>
                <a:srgbClr val="7503A6"/>
              </a:solidFill>
              <a:latin typeface="Arial"/>
              <a:ea typeface="Arial"/>
              <a:cs typeface="Arial"/>
              <a:sym typeface="Arial"/>
            </a:endParaRPr>
          </a:p>
          <a:p>
            <a:pPr marL="0" marR="0" lvl="0" indent="0" algn="l" rtl="0">
              <a:lnSpc>
                <a:spcPct val="100000"/>
              </a:lnSpc>
              <a:spcBef>
                <a:spcPts val="0"/>
              </a:spcBef>
              <a:spcAft>
                <a:spcPts val="0"/>
              </a:spcAft>
              <a:buClr>
                <a:srgbClr val="366092"/>
              </a:buClr>
              <a:buSzPct val="100000"/>
              <a:buFont typeface="Arial"/>
              <a:buNone/>
            </a:pPr>
            <a:endParaRPr sz="1100" b="1" i="0" u="none" strike="noStrike" cap="none" dirty="0">
              <a:solidFill>
                <a:srgbClr val="7503A6"/>
              </a:solidFill>
              <a:latin typeface="Arial"/>
              <a:ea typeface="Arial"/>
              <a:cs typeface="Arial"/>
              <a:sym typeface="Arial"/>
            </a:endParaRPr>
          </a:p>
        </p:txBody>
      </p:sp>
      <p:pic>
        <p:nvPicPr>
          <p:cNvPr id="361" name="Google Shape;361;p52" descr="If carbon dioxide hits a new high every year, why isn't every year hotter  than the last? | NOAA Climate.gov"/>
          <p:cNvPicPr preferRelativeResize="0"/>
          <p:nvPr/>
        </p:nvPicPr>
        <p:blipFill rotWithShape="1">
          <a:blip r:embed="rId3">
            <a:alphaModFix/>
          </a:blip>
          <a:srcRect/>
          <a:stretch/>
        </p:blipFill>
        <p:spPr>
          <a:xfrm>
            <a:off x="743427" y="1779351"/>
            <a:ext cx="9887923" cy="4817049"/>
          </a:xfrm>
          <a:prstGeom prst="rect">
            <a:avLst/>
          </a:prstGeom>
          <a:noFill/>
          <a:ln>
            <a:noFill/>
          </a:ln>
        </p:spPr>
      </p:pic>
      <p:sp>
        <p:nvSpPr>
          <p:cNvPr id="362" name="Google Shape;362;p52"/>
          <p:cNvSpPr txBox="1"/>
          <p:nvPr/>
        </p:nvSpPr>
        <p:spPr>
          <a:xfrm>
            <a:off x="485875" y="1262675"/>
            <a:ext cx="9897900" cy="7695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100" b="1" i="0" u="none" strike="noStrike" cap="none" dirty="0" err="1">
                <a:solidFill>
                  <a:schemeClr val="dk1"/>
                </a:solidFill>
              </a:rPr>
              <a:t>Diferențele</a:t>
            </a:r>
            <a:r>
              <a:rPr lang="fr-FR" sz="2100" b="1" i="0" u="none" strike="noStrike" cap="none" dirty="0">
                <a:solidFill>
                  <a:schemeClr val="dk1"/>
                </a:solidFill>
              </a:rPr>
              <a:t> </a:t>
            </a:r>
            <a:r>
              <a:rPr lang="fr-FR" sz="2100" b="1" i="0" u="none" strike="noStrike" cap="none" dirty="0" err="1">
                <a:solidFill>
                  <a:schemeClr val="dk1"/>
                </a:solidFill>
              </a:rPr>
              <a:t>anuale</a:t>
            </a:r>
            <a:r>
              <a:rPr lang="fr-FR" sz="2100" b="1" i="0" u="none" strike="noStrike" cap="none" dirty="0">
                <a:solidFill>
                  <a:schemeClr val="dk1"/>
                </a:solidFill>
              </a:rPr>
              <a:t> de </a:t>
            </a:r>
            <a:r>
              <a:rPr lang="fr-FR" sz="2100" b="1" i="0" u="none" strike="noStrike" cap="none" dirty="0" err="1">
                <a:solidFill>
                  <a:schemeClr val="dk1"/>
                </a:solidFill>
              </a:rPr>
              <a:t>temperatură</a:t>
            </a:r>
            <a:r>
              <a:rPr lang="fr-FR" sz="2100" b="1" i="0" u="none" strike="noStrike" cap="none" dirty="0">
                <a:solidFill>
                  <a:schemeClr val="dk1"/>
                </a:solidFill>
              </a:rPr>
              <a:t> la </a:t>
            </a:r>
            <a:r>
              <a:rPr lang="fr-FR" sz="2100" b="1" i="0" u="none" strike="noStrike" cap="none" dirty="0" err="1">
                <a:solidFill>
                  <a:schemeClr val="dk1"/>
                </a:solidFill>
              </a:rPr>
              <a:t>suprafața</a:t>
            </a:r>
            <a:r>
              <a:rPr lang="fr-FR" sz="2100" b="1" i="0" u="none" strike="noStrike" cap="none" dirty="0">
                <a:solidFill>
                  <a:schemeClr val="dk1"/>
                </a:solidFill>
              </a:rPr>
              <a:t> </a:t>
            </a:r>
            <a:r>
              <a:rPr lang="fr-FR" sz="2100" b="1" i="0" u="none" strike="noStrike" cap="none" dirty="0" err="1">
                <a:solidFill>
                  <a:schemeClr val="dk1"/>
                </a:solidFill>
              </a:rPr>
              <a:t>Pământului</a:t>
            </a:r>
            <a:r>
              <a:rPr lang="fr-FR" sz="2100" b="1" i="0" u="none" strike="noStrike" cap="none" dirty="0">
                <a:solidFill>
                  <a:schemeClr val="dk1"/>
                </a:solidFill>
              </a:rPr>
              <a:t> </a:t>
            </a:r>
            <a:r>
              <a:rPr lang="fr-FR" sz="2100" b="1" i="0" u="none" strike="noStrike" cap="none" dirty="0" err="1">
                <a:solidFill>
                  <a:schemeClr val="dk1"/>
                </a:solidFill>
              </a:rPr>
              <a:t>în</a:t>
            </a:r>
            <a:r>
              <a:rPr lang="fr-FR" sz="2100" b="1" i="0" u="none" strike="noStrike" cap="none" dirty="0">
                <a:solidFill>
                  <a:schemeClr val="dk1"/>
                </a:solidFill>
              </a:rPr>
              <a:t> </a:t>
            </a:r>
            <a:r>
              <a:rPr lang="fr-FR" sz="2100" b="1" i="0" u="none" strike="noStrike" cap="none" dirty="0" err="1">
                <a:solidFill>
                  <a:schemeClr val="dk1"/>
                </a:solidFill>
              </a:rPr>
              <a:t>raport</a:t>
            </a:r>
            <a:r>
              <a:rPr lang="fr-FR" sz="2100" b="1" i="0" u="none" strike="noStrike" cap="none" dirty="0">
                <a:solidFill>
                  <a:schemeClr val="dk1"/>
                </a:solidFill>
              </a:rPr>
              <a:t> </a:t>
            </a:r>
            <a:r>
              <a:rPr lang="fr-FR" sz="2100" b="1" i="0" u="none" strike="noStrike" cap="none" dirty="0" err="1">
                <a:solidFill>
                  <a:schemeClr val="dk1"/>
                </a:solidFill>
              </a:rPr>
              <a:t>cu</a:t>
            </a:r>
            <a:r>
              <a:rPr lang="fr-FR" sz="2100" b="1" i="0" u="none" strike="noStrike" cap="none" dirty="0">
                <a:solidFill>
                  <a:schemeClr val="dk1"/>
                </a:solidFill>
              </a:rPr>
              <a:t> media </a:t>
            </a:r>
            <a:r>
              <a:rPr lang="fr-FR" sz="2100" b="1" i="0" u="none" strike="noStrike" cap="none" dirty="0" err="1">
                <a:solidFill>
                  <a:schemeClr val="dk1"/>
                </a:solidFill>
              </a:rPr>
              <a:t>secolului</a:t>
            </a:r>
            <a:r>
              <a:rPr lang="fr-FR" sz="2100" b="1" i="0" u="none" strike="noStrike" cap="none" dirty="0">
                <a:solidFill>
                  <a:schemeClr val="dk1"/>
                </a:solidFill>
              </a:rPr>
              <a:t> XX </a:t>
            </a:r>
            <a:r>
              <a:rPr lang="fr-FR" sz="2100" b="1" i="0" u="none" strike="noStrike" cap="none" dirty="0" err="1">
                <a:solidFill>
                  <a:schemeClr val="dk1"/>
                </a:solidFill>
              </a:rPr>
              <a:t>și</a:t>
            </a:r>
            <a:r>
              <a:rPr lang="fr-FR" sz="2100" b="1" i="0" u="none" strike="noStrike" cap="none" dirty="0">
                <a:solidFill>
                  <a:schemeClr val="dk1"/>
                </a:solidFill>
              </a:rPr>
              <a:t> </a:t>
            </a:r>
            <a:r>
              <a:rPr lang="fr-FR" sz="2100" b="1" i="0" u="none" strike="noStrike" cap="none" dirty="0" err="1">
                <a:solidFill>
                  <a:schemeClr val="dk1"/>
                </a:solidFill>
              </a:rPr>
              <a:t>concentrația</a:t>
            </a:r>
            <a:r>
              <a:rPr lang="fr-FR" sz="2100" b="1" i="0" u="none" strike="noStrike" cap="none" dirty="0">
                <a:solidFill>
                  <a:schemeClr val="dk1"/>
                </a:solidFill>
              </a:rPr>
              <a:t> de CO2</a:t>
            </a:r>
            <a:endParaRPr sz="1600" b="1" i="0" u="none" strike="noStrike" cap="none" dirty="0">
              <a:solidFill>
                <a:schemeClr val="dk1"/>
              </a:solidFill>
            </a:endParaRPr>
          </a:p>
        </p:txBody>
      </p:sp>
      <p:sp>
        <p:nvSpPr>
          <p:cNvPr id="363" name="Google Shape;363;p52"/>
          <p:cNvSpPr/>
          <p:nvPr/>
        </p:nvSpPr>
        <p:spPr>
          <a:xfrm>
            <a:off x="-1" y="6517404"/>
            <a:ext cx="57600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Calibri"/>
                <a:ea typeface="Calibri"/>
                <a:cs typeface="Calibri"/>
                <a:sym typeface="Calibri"/>
              </a:rPr>
              <a:t>source: National Oceanic and Atmospheric Administration (NOAA)</a:t>
            </a:r>
            <a:endParaRPr sz="1600" b="0" i="0" u="none" strike="noStrike" cap="none">
              <a:solidFill>
                <a:schemeClr val="dk1"/>
              </a:solidFill>
              <a:latin typeface="Calibri"/>
              <a:ea typeface="Calibri"/>
              <a:cs typeface="Calibri"/>
              <a:sym typeface="Calibri"/>
            </a:endParaRPr>
          </a:p>
        </p:txBody>
      </p:sp>
      <p:sp>
        <p:nvSpPr>
          <p:cNvPr id="364" name="Google Shape;364;p52"/>
          <p:cNvSpPr/>
          <p:nvPr/>
        </p:nvSpPr>
        <p:spPr>
          <a:xfrm>
            <a:off x="9347200" y="6273800"/>
            <a:ext cx="2235300" cy="55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 name="Título 2">
            <a:extLst>
              <a:ext uri="{FF2B5EF4-FFF2-40B4-BE49-F238E27FC236}">
                <a16:creationId xmlns:a16="http://schemas.microsoft.com/office/drawing/2014/main" id="{C9D6ADA9-ED75-32F3-0881-C48CC361C61C}"/>
              </a:ext>
            </a:extLst>
          </p:cNvPr>
          <p:cNvSpPr>
            <a:spLocks noGrp="1"/>
          </p:cNvSpPr>
          <p:nvPr>
            <p:ph type="title"/>
          </p:nvPr>
        </p:nvSpPr>
        <p:spPr>
          <a:xfrm>
            <a:off x="1161890" y="1967696"/>
            <a:ext cx="4639303" cy="3078866"/>
          </a:xfrm>
        </p:spPr>
        <p:txBody>
          <a:bodyPr/>
          <a:lstStyle/>
          <a:p>
            <a:pPr>
              <a:lnSpc>
                <a:spcPct val="100000"/>
              </a:lnSpc>
            </a:pPr>
            <a:r>
              <a:rPr lang="pt-PT" sz="4000" dirty="0">
                <a:latin typeface="Posterama" panose="020B0504020200020000" pitchFamily="34" charset="0"/>
                <a:cs typeface="Posterama" panose="020B0504020200020000" pitchFamily="34" charset="0"/>
              </a:rPr>
              <a:t>De ce este important să privim schimbările climatice dintr-o perspectivă de gen?</a:t>
            </a:r>
          </a:p>
        </p:txBody>
      </p:sp>
      <p:pic>
        <p:nvPicPr>
          <p:cNvPr id="7" name="Marcador de Posição da Imagem 6" descr="Uma imagem com texto&#10;&#10;Descrição gerada automaticamente">
            <a:extLst>
              <a:ext uri="{FF2B5EF4-FFF2-40B4-BE49-F238E27FC236}">
                <a16:creationId xmlns:a16="http://schemas.microsoft.com/office/drawing/2014/main" id="{D37D78F9-9D25-A99D-4C16-5AD01F2B1414}"/>
              </a:ext>
            </a:extLst>
          </p:cNvPr>
          <p:cNvPicPr>
            <a:picLocks noGrp="1" noChangeAspect="1"/>
          </p:cNvPicPr>
          <p:nvPr>
            <p:ph type="pic" idx="2"/>
          </p:nvPr>
        </p:nvPicPr>
        <p:blipFill>
          <a:blip r:embed="rId3" cstate="email">
            <a:extLst>
              <a:ext uri="{28A0092B-C50C-407E-A947-70E740481C1C}">
                <a14:useLocalDpi xmlns:a14="http://schemas.microsoft.com/office/drawing/2010/main"/>
              </a:ext>
            </a:extLst>
          </a:blip>
          <a:srcRect/>
          <a:stretch>
            <a:fillRect/>
          </a:stretch>
        </p:blipFill>
        <p:spPr>
          <a:xfrm>
            <a:off x="6096000" y="0"/>
            <a:ext cx="6096000" cy="6858000"/>
          </a:xfrm>
        </p:spPr>
      </p:pic>
    </p:spTree>
    <p:extLst>
      <p:ext uri="{BB962C8B-B14F-4D97-AF65-F5344CB8AC3E}">
        <p14:creationId xmlns:p14="http://schemas.microsoft.com/office/powerpoint/2010/main" val="2165869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53"/>
          <p:cNvPicPr preferRelativeResize="0"/>
          <p:nvPr/>
        </p:nvPicPr>
        <p:blipFill rotWithShape="1">
          <a:blip r:embed="rId3">
            <a:alphaModFix/>
          </a:blip>
          <a:srcRect/>
          <a:stretch/>
        </p:blipFill>
        <p:spPr>
          <a:xfrm>
            <a:off x="0" y="0"/>
            <a:ext cx="12192001" cy="6858000"/>
          </a:xfrm>
          <a:prstGeom prst="rect">
            <a:avLst/>
          </a:prstGeom>
          <a:noFill/>
          <a:ln>
            <a:noFill/>
          </a:ln>
        </p:spPr>
      </p:pic>
      <p:sp>
        <p:nvSpPr>
          <p:cNvPr id="370" name="Google Shape;370;p53"/>
          <p:cNvSpPr txBox="1"/>
          <p:nvPr/>
        </p:nvSpPr>
        <p:spPr>
          <a:xfrm>
            <a:off x="147781" y="6236856"/>
            <a:ext cx="4165500" cy="4464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a:solidFill>
                  <a:schemeClr val="lt1"/>
                </a:solidFill>
                <a:latin typeface="Calibri"/>
                <a:ea typeface="Calibri"/>
                <a:cs typeface="Calibri"/>
                <a:sym typeface="Calibri"/>
              </a:rPr>
              <a:t>Fonte: NASA</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4"/>
          <p:cNvSpPr txBox="1"/>
          <p:nvPr/>
        </p:nvSpPr>
        <p:spPr>
          <a:xfrm>
            <a:off x="55421" y="0"/>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i="0" u="none" strike="noStrike" cap="none">
                <a:solidFill>
                  <a:srgbClr val="366092"/>
                </a:solidFill>
                <a:latin typeface="Arial"/>
                <a:ea typeface="Arial"/>
                <a:cs typeface="Arial"/>
                <a:sym typeface="Arial"/>
              </a:rPr>
              <a:t>Temperature increase</a:t>
            </a:r>
            <a:endParaRPr sz="3700" b="1" i="0" u="none" strike="noStrike" cap="none" baseline="-25000">
              <a:solidFill>
                <a:srgbClr val="366092"/>
              </a:solidFill>
              <a:latin typeface="Arial"/>
              <a:ea typeface="Arial"/>
              <a:cs typeface="Arial"/>
              <a:sym typeface="Arial"/>
            </a:endParaRPr>
          </a:p>
        </p:txBody>
      </p:sp>
      <p:sp>
        <p:nvSpPr>
          <p:cNvPr id="376" name="Google Shape;376;p54"/>
          <p:cNvSpPr/>
          <p:nvPr/>
        </p:nvSpPr>
        <p:spPr>
          <a:xfrm>
            <a:off x="42532" y="6517404"/>
            <a:ext cx="22656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Calibri"/>
                <a:ea typeface="Calibri"/>
                <a:cs typeface="Calibri"/>
                <a:sym typeface="Calibri"/>
              </a:rPr>
              <a:t>Fonte: NASA GISS &amp; NOAA</a:t>
            </a:r>
            <a:endParaRPr sz="1600" b="0" i="0" u="none" strike="noStrike" cap="none">
              <a:solidFill>
                <a:schemeClr val="dk1"/>
              </a:solidFill>
              <a:latin typeface="Calibri"/>
              <a:ea typeface="Calibri"/>
              <a:cs typeface="Calibri"/>
              <a:sym typeface="Calibri"/>
            </a:endParaRPr>
          </a:p>
        </p:txBody>
      </p:sp>
      <p:pic>
        <p:nvPicPr>
          <p:cNvPr id="377" name="Google Shape;377;p5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41"/>
            <a:ext cx="12192004" cy="685751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5"/>
          <p:cNvSpPr txBox="1">
            <a:spLocks noGrp="1"/>
          </p:cNvSpPr>
          <p:nvPr>
            <p:ph type="ctrTitle"/>
          </p:nvPr>
        </p:nvSpPr>
        <p:spPr>
          <a:xfrm>
            <a:off x="914400" y="2130425"/>
            <a:ext cx="10363200" cy="1470000"/>
          </a:xfrm>
          <a:prstGeom prst="rect">
            <a:avLst/>
          </a:prstGeom>
        </p:spPr>
        <p:txBody>
          <a:bodyPr spcFirstLastPara="1" wrap="square" lIns="121900" tIns="60925" rIns="121900" bIns="60925" anchor="ctr" anchorCtr="0">
            <a:normAutofit/>
          </a:bodyPr>
          <a:lstStyle/>
          <a:p>
            <a:pPr marL="0" lvl="0" indent="0" algn="ctr" rtl="0">
              <a:spcBef>
                <a:spcPts val="0"/>
              </a:spcBef>
              <a:spcAft>
                <a:spcPts val="0"/>
              </a:spcAft>
              <a:buNone/>
            </a:pPr>
            <a:endParaRPr/>
          </a:p>
        </p:txBody>
      </p:sp>
      <p:sp>
        <p:nvSpPr>
          <p:cNvPr id="384" name="Google Shape;384;p55"/>
          <p:cNvSpPr txBox="1">
            <a:spLocks noGrp="1"/>
          </p:cNvSpPr>
          <p:nvPr>
            <p:ph type="subTitle" idx="1"/>
          </p:nvPr>
        </p:nvSpPr>
        <p:spPr>
          <a:xfrm>
            <a:off x="1828800" y="3886200"/>
            <a:ext cx="8534400" cy="1752300"/>
          </a:xfrm>
          <a:prstGeom prst="rect">
            <a:avLst/>
          </a:prstGeom>
        </p:spPr>
        <p:txBody>
          <a:bodyPr spcFirstLastPara="1" wrap="square" lIns="121900" tIns="60925" rIns="121900" bIns="60925" anchor="t" anchorCtr="0">
            <a:normAutofit/>
          </a:bodyPr>
          <a:lstStyle/>
          <a:p>
            <a:pPr marL="0" lvl="0" indent="0" algn="ctr" rtl="0">
              <a:spcBef>
                <a:spcPts val="900"/>
              </a:spcBef>
              <a:spcAft>
                <a:spcPts val="0"/>
              </a:spcAft>
              <a:buNone/>
            </a:pPr>
            <a:endParaRPr/>
          </a:p>
        </p:txBody>
      </p:sp>
      <p:pic>
        <p:nvPicPr>
          <p:cNvPr id="385" name="Google Shape;385;p5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875" y="0"/>
            <a:ext cx="12315074" cy="6858001"/>
          </a:xfrm>
          <a:prstGeom prst="rect">
            <a:avLst/>
          </a:prstGeom>
          <a:noFill/>
          <a:ln>
            <a:noFill/>
          </a:ln>
        </p:spPr>
      </p:pic>
      <p:grpSp>
        <p:nvGrpSpPr>
          <p:cNvPr id="386" name="Google Shape;386;p55"/>
          <p:cNvGrpSpPr/>
          <p:nvPr/>
        </p:nvGrpSpPr>
        <p:grpSpPr>
          <a:xfrm>
            <a:off x="2585200" y="1388450"/>
            <a:ext cx="4325700" cy="2288175"/>
            <a:chOff x="2585200" y="1388450"/>
            <a:chExt cx="4325700" cy="2288175"/>
          </a:xfrm>
        </p:grpSpPr>
        <p:sp>
          <p:nvSpPr>
            <p:cNvPr id="387" name="Google Shape;387;p55"/>
            <p:cNvSpPr/>
            <p:nvPr/>
          </p:nvSpPr>
          <p:spPr>
            <a:xfrm>
              <a:off x="2585200" y="3600425"/>
              <a:ext cx="1582500" cy="76200"/>
            </a:xfrm>
            <a:prstGeom prst="rect">
              <a:avLst/>
            </a:prstGeom>
            <a:noFill/>
            <a:ln w="76200" cap="flat" cmpd="sng">
              <a:solidFill>
                <a:srgbClr val="7503A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5"/>
            <p:cNvSpPr/>
            <p:nvPr/>
          </p:nvSpPr>
          <p:spPr>
            <a:xfrm>
              <a:off x="3271000" y="1388450"/>
              <a:ext cx="3639900" cy="986700"/>
            </a:xfrm>
            <a:prstGeom prst="wedgeRoundRectCallout">
              <a:avLst>
                <a:gd name="adj1" fmla="val -37000"/>
                <a:gd name="adj2" fmla="val 118739"/>
                <a:gd name="adj3" fmla="val 0"/>
              </a:avLst>
            </a:prstGeom>
            <a:noFill/>
            <a:ln w="76200" cap="flat" cmpd="sng">
              <a:solidFill>
                <a:srgbClr val="7503A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89" name="Google Shape;389;p55"/>
            <p:cNvSpPr txBox="1"/>
            <p:nvPr/>
          </p:nvSpPr>
          <p:spPr>
            <a:xfrm>
              <a:off x="3464425" y="1478450"/>
              <a:ext cx="33060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900" b="1"/>
                <a:t>TOP CLIMATE EXPERTS IN THE WORLD!</a:t>
              </a:r>
              <a:endParaRPr sz="1900" b="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6"/>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Emisii</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pe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țară</a:t>
            </a:r>
            <a:endParaRPr sz="4009" dirty="0"/>
          </a:p>
        </p:txBody>
      </p:sp>
      <p:pic>
        <p:nvPicPr>
          <p:cNvPr id="395" name="Google Shape;395;p5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389400"/>
            <a:ext cx="10084700" cy="5329774"/>
          </a:xfrm>
          <a:prstGeom prst="rect">
            <a:avLst/>
          </a:prstGeom>
          <a:noFill/>
          <a:ln>
            <a:noFill/>
          </a:ln>
        </p:spPr>
      </p:pic>
      <p:pic>
        <p:nvPicPr>
          <p:cNvPr id="396" name="Google Shape;396;p5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83100" y="1432012"/>
            <a:ext cx="10023302" cy="5287150"/>
          </a:xfrm>
          <a:prstGeom prst="rect">
            <a:avLst/>
          </a:prstGeom>
          <a:noFill/>
          <a:ln>
            <a:noFill/>
          </a:ln>
        </p:spPr>
      </p:pic>
      <p:pic>
        <p:nvPicPr>
          <p:cNvPr id="397" name="Google Shape;397;p5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0237100" y="3507325"/>
            <a:ext cx="1650100" cy="2155776"/>
          </a:xfrm>
          <a:prstGeom prst="rect">
            <a:avLst/>
          </a:prstGeom>
          <a:noFill/>
          <a:ln>
            <a:noFill/>
          </a:ln>
        </p:spPr>
      </p:pic>
      <p:sp>
        <p:nvSpPr>
          <p:cNvPr id="398" name="Google Shape;398;p56"/>
          <p:cNvSpPr/>
          <p:nvPr/>
        </p:nvSpPr>
        <p:spPr>
          <a:xfrm>
            <a:off x="9242224" y="6528450"/>
            <a:ext cx="2535300" cy="2604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i="0" u="none" strike="noStrike" cap="none">
                <a:solidFill>
                  <a:schemeClr val="dk1"/>
                </a:solidFill>
              </a:rPr>
              <a:t>Source: </a:t>
            </a:r>
            <a:r>
              <a:rPr lang="fr-FR" sz="1600">
                <a:solidFill>
                  <a:schemeClr val="dk1"/>
                </a:solidFill>
              </a:rPr>
              <a:t>carbonmap.org</a:t>
            </a:r>
            <a:endParaRPr sz="1600" i="0" u="none" strike="noStrike" cap="none">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7"/>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en-GB" sz="3600" dirty="0" err="1">
                <a:latin typeface="Posterama" panose="020B0504020200020000" pitchFamily="34" charset="0"/>
                <a:cs typeface="Posterama" panose="020B0504020200020000" pitchFamily="34" charset="0"/>
              </a:rPr>
              <a:t>Emisiile</a:t>
            </a:r>
            <a:r>
              <a:rPr lang="en-GB" sz="3600" dirty="0">
                <a:latin typeface="Posterama" panose="020B0504020200020000" pitchFamily="34" charset="0"/>
                <a:cs typeface="Posterama" panose="020B0504020200020000" pitchFamily="34" charset="0"/>
              </a:rPr>
              <a:t> </a:t>
            </a:r>
            <a:r>
              <a:rPr lang="en-GB" sz="3600" dirty="0" err="1">
                <a:latin typeface="Posterama" panose="020B0504020200020000" pitchFamily="34" charset="0"/>
                <a:cs typeface="Posterama" panose="020B0504020200020000" pitchFamily="34" charset="0"/>
              </a:rPr>
              <a:t>istorice</a:t>
            </a:r>
            <a:r>
              <a:rPr lang="en-GB" sz="3600" dirty="0">
                <a:latin typeface="Posterama" panose="020B0504020200020000" pitchFamily="34" charset="0"/>
                <a:cs typeface="Posterama" panose="020B0504020200020000" pitchFamily="34" charset="0"/>
              </a:rPr>
              <a:t> pe </a:t>
            </a:r>
            <a:r>
              <a:rPr lang="en-GB" sz="3600" dirty="0" err="1">
                <a:latin typeface="Posterama" panose="020B0504020200020000" pitchFamily="34" charset="0"/>
                <a:cs typeface="Posterama" panose="020B0504020200020000" pitchFamily="34" charset="0"/>
              </a:rPr>
              <a:t>țară</a:t>
            </a:r>
            <a:endParaRPr sz="3600" dirty="0">
              <a:latin typeface="Posterama" panose="020B0504020200020000" pitchFamily="34" charset="0"/>
              <a:cs typeface="Posterama" panose="020B0504020200020000" pitchFamily="34" charset="0"/>
            </a:endParaRPr>
          </a:p>
        </p:txBody>
      </p:sp>
      <p:sp>
        <p:nvSpPr>
          <p:cNvPr id="404" name="Google Shape;404;p57"/>
          <p:cNvSpPr/>
          <p:nvPr/>
        </p:nvSpPr>
        <p:spPr>
          <a:xfrm>
            <a:off x="55421" y="6467549"/>
            <a:ext cx="6954900" cy="2892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Calibri"/>
                <a:ea typeface="Calibri"/>
                <a:cs typeface="Calibri"/>
                <a:sym typeface="Calibri"/>
              </a:rPr>
              <a:t>Source: Climate Watch</a:t>
            </a:r>
            <a:endParaRPr sz="1600" b="0" i="0" u="none" strike="noStrike" cap="none">
              <a:solidFill>
                <a:schemeClr val="dk1"/>
              </a:solidFill>
              <a:latin typeface="Calibri"/>
              <a:ea typeface="Calibri"/>
              <a:cs typeface="Calibri"/>
              <a:sym typeface="Calibri"/>
            </a:endParaRPr>
          </a:p>
        </p:txBody>
      </p:sp>
      <p:pic>
        <p:nvPicPr>
          <p:cNvPr id="405" name="Google Shape;405;p5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1275" y="1411550"/>
            <a:ext cx="10500201" cy="4584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8"/>
          <p:cNvSpPr txBox="1">
            <a:spLocks noGrp="1"/>
          </p:cNvSpPr>
          <p:nvPr>
            <p:ph type="title"/>
          </p:nvPr>
        </p:nvSpPr>
        <p:spPr>
          <a:xfrm>
            <a:off x="486574" y="43182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3600" dirty="0">
                <a:latin typeface="Posterama" panose="020B0504020200020000" pitchFamily="34" charset="0"/>
                <a:cs typeface="Posterama" panose="020B0504020200020000" pitchFamily="34" charset="0"/>
              </a:rPr>
              <a:t>Most </a:t>
            </a:r>
            <a:r>
              <a:rPr lang="fr-FR" sz="3600" dirty="0" err="1">
                <a:latin typeface="Posterama" panose="020B0504020200020000" pitchFamily="34" charset="0"/>
                <a:cs typeface="Posterama" panose="020B0504020200020000" pitchFamily="34" charset="0"/>
              </a:rPr>
              <a:t>vulnerable</a:t>
            </a:r>
            <a:r>
              <a:rPr lang="fr-FR" sz="3600" dirty="0">
                <a:latin typeface="Posterama" panose="020B0504020200020000" pitchFamily="34" charset="0"/>
                <a:cs typeface="Posterama" panose="020B0504020200020000" pitchFamily="34" charset="0"/>
              </a:rPr>
              <a:t> countries to </a:t>
            </a:r>
            <a:r>
              <a:rPr lang="fr-FR" sz="3600" dirty="0" err="1">
                <a:latin typeface="Posterama" panose="020B0504020200020000" pitchFamily="34" charset="0"/>
                <a:cs typeface="Posterama" panose="020B0504020200020000" pitchFamily="34" charset="0"/>
              </a:rPr>
              <a:t>climate</a:t>
            </a:r>
            <a:r>
              <a:rPr lang="fr-FR" sz="3600" dirty="0">
                <a:latin typeface="Posterama" panose="020B0504020200020000" pitchFamily="34" charset="0"/>
                <a:cs typeface="Posterama" panose="020B0504020200020000" pitchFamily="34" charset="0"/>
              </a:rPr>
              <a:t> change</a:t>
            </a:r>
            <a:endParaRPr sz="3600"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411" name="Google Shape;411;p5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6700" y="1670343"/>
            <a:ext cx="9917799" cy="5231199"/>
          </a:xfrm>
          <a:prstGeom prst="rect">
            <a:avLst/>
          </a:prstGeom>
          <a:noFill/>
          <a:ln>
            <a:noFill/>
          </a:ln>
        </p:spPr>
      </p:pic>
      <p:sp>
        <p:nvSpPr>
          <p:cNvPr id="412" name="Google Shape;412;p58"/>
          <p:cNvSpPr/>
          <p:nvPr/>
        </p:nvSpPr>
        <p:spPr>
          <a:xfrm>
            <a:off x="9242224" y="6528450"/>
            <a:ext cx="2535300" cy="2604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i="0" u="none" strike="noStrike" cap="none">
                <a:solidFill>
                  <a:schemeClr val="dk1"/>
                </a:solidFill>
              </a:rPr>
              <a:t>Source: Germanwatch</a:t>
            </a:r>
            <a:endParaRPr sz="1600" i="0" u="none" strike="noStrike" cap="none">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F7E43"/>
        </a:solidFill>
        <a:effectLst/>
      </p:bgPr>
    </p:bg>
    <p:spTree>
      <p:nvGrpSpPr>
        <p:cNvPr id="1" name="Shape 416"/>
        <p:cNvGrpSpPr/>
        <p:nvPr/>
      </p:nvGrpSpPr>
      <p:grpSpPr>
        <a:xfrm>
          <a:off x="0" y="0"/>
          <a:ext cx="0" cy="0"/>
          <a:chOff x="0" y="0"/>
          <a:chExt cx="0" cy="0"/>
        </a:xfrm>
      </p:grpSpPr>
      <p:sp>
        <p:nvSpPr>
          <p:cNvPr id="417" name="Google Shape;417;p59"/>
          <p:cNvSpPr txBox="1"/>
          <p:nvPr/>
        </p:nvSpPr>
        <p:spPr>
          <a:xfrm>
            <a:off x="613071" y="398275"/>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4000" b="1" i="0" u="none" strike="noStrike" cap="none" dirty="0" err="1">
                <a:solidFill>
                  <a:schemeClr val="lt1"/>
                </a:solidFill>
                <a:latin typeface="Posterama" panose="020B0504020200020000" pitchFamily="34" charset="0"/>
                <a:cs typeface="Posterama" panose="020B0504020200020000" pitchFamily="34" charset="0"/>
              </a:rPr>
              <a:t>Reflecție</a:t>
            </a:r>
            <a:endParaRPr sz="4000" b="1" i="0" u="none" strike="noStrike" cap="none" baseline="-25000" dirty="0">
              <a:solidFill>
                <a:schemeClr val="lt1"/>
              </a:solidFill>
              <a:latin typeface="Posterama" panose="020B0504020200020000" pitchFamily="34" charset="0"/>
              <a:cs typeface="Posterama" panose="020B0504020200020000" pitchFamily="34" charset="0"/>
            </a:endParaRPr>
          </a:p>
        </p:txBody>
      </p:sp>
      <p:sp>
        <p:nvSpPr>
          <p:cNvPr id="418" name="Google Shape;418;p59"/>
          <p:cNvSpPr txBox="1"/>
          <p:nvPr/>
        </p:nvSpPr>
        <p:spPr>
          <a:xfrm>
            <a:off x="613063" y="2426855"/>
            <a:ext cx="11074500" cy="1969699"/>
          </a:xfrm>
          <a:prstGeom prst="rect">
            <a:avLst/>
          </a:prstGeom>
          <a:noFill/>
          <a:ln>
            <a:noFill/>
          </a:ln>
        </p:spPr>
        <p:txBody>
          <a:bodyPr spcFirstLastPara="1" wrap="square" lIns="121900" tIns="60925" rIns="121900" bIns="60925" anchor="t" anchorCtr="0">
            <a:spAutoFit/>
          </a:bodyPr>
          <a:lstStyle/>
          <a:p>
            <a:pPr algn="ctr">
              <a:buClr>
                <a:srgbClr val="366092"/>
              </a:buClr>
              <a:buSzPts val="3700"/>
            </a:pPr>
            <a:r>
              <a:rPr lang="fr-FR" sz="4000" b="1" dirty="0">
                <a:solidFill>
                  <a:schemeClr val="lt1"/>
                </a:solidFill>
                <a:latin typeface="Posterama" panose="020B0504020200020000" pitchFamily="34" charset="0"/>
                <a:cs typeface="Posterama" panose="020B0504020200020000" pitchFamily="34" charset="0"/>
              </a:rPr>
              <a:t>Care </a:t>
            </a:r>
            <a:r>
              <a:rPr lang="fr-FR" sz="4000" b="1" dirty="0" err="1">
                <a:solidFill>
                  <a:schemeClr val="lt1"/>
                </a:solidFill>
                <a:latin typeface="Posterama" panose="020B0504020200020000" pitchFamily="34" charset="0"/>
                <a:cs typeface="Posterama" panose="020B0504020200020000" pitchFamily="34" charset="0"/>
              </a:rPr>
              <a:t>sunt</a:t>
            </a:r>
            <a:r>
              <a:rPr lang="fr-FR" sz="4000" b="1" dirty="0">
                <a:solidFill>
                  <a:schemeClr val="lt1"/>
                </a:solidFill>
                <a:latin typeface="Posterama" panose="020B0504020200020000" pitchFamily="34" charset="0"/>
                <a:cs typeface="Posterama" panose="020B0504020200020000" pitchFamily="34" charset="0"/>
              </a:rPr>
              <a:t> </a:t>
            </a:r>
            <a:r>
              <a:rPr lang="fr-FR" sz="4000" b="1" dirty="0" err="1">
                <a:solidFill>
                  <a:schemeClr val="lt1"/>
                </a:solidFill>
                <a:latin typeface="Posterama" panose="020B0504020200020000" pitchFamily="34" charset="0"/>
                <a:cs typeface="Posterama" panose="020B0504020200020000" pitchFamily="34" charset="0"/>
              </a:rPr>
              <a:t>principalele</a:t>
            </a:r>
            <a:r>
              <a:rPr lang="fr-FR" sz="4000" b="1" dirty="0">
                <a:solidFill>
                  <a:schemeClr val="lt1"/>
                </a:solidFill>
                <a:latin typeface="Posterama" panose="020B0504020200020000" pitchFamily="34" charset="0"/>
                <a:cs typeface="Posterama" panose="020B0504020200020000" pitchFamily="34" charset="0"/>
              </a:rPr>
              <a:t> </a:t>
            </a:r>
            <a:r>
              <a:rPr lang="fr-FR" sz="4000" b="1" dirty="0" err="1">
                <a:solidFill>
                  <a:schemeClr val="lt1"/>
                </a:solidFill>
                <a:latin typeface="Posterama" panose="020B0504020200020000" pitchFamily="34" charset="0"/>
                <a:cs typeface="Posterama" panose="020B0504020200020000" pitchFamily="34" charset="0"/>
              </a:rPr>
              <a:t>surse</a:t>
            </a:r>
            <a:r>
              <a:rPr lang="fr-FR" sz="4000" b="1" dirty="0">
                <a:solidFill>
                  <a:schemeClr val="lt1"/>
                </a:solidFill>
                <a:latin typeface="Posterama" panose="020B0504020200020000" pitchFamily="34" charset="0"/>
                <a:cs typeface="Posterama" panose="020B0504020200020000" pitchFamily="34" charset="0"/>
              </a:rPr>
              <a:t> de </a:t>
            </a:r>
            <a:r>
              <a:rPr lang="fr-FR" sz="4000" b="1" dirty="0" err="1">
                <a:solidFill>
                  <a:schemeClr val="lt1"/>
                </a:solidFill>
                <a:latin typeface="Posterama" panose="020B0504020200020000" pitchFamily="34" charset="0"/>
                <a:cs typeface="Posterama" panose="020B0504020200020000" pitchFamily="34" charset="0"/>
              </a:rPr>
              <a:t>emisii</a:t>
            </a:r>
            <a:r>
              <a:rPr lang="fr-FR" sz="4000" b="1" dirty="0">
                <a:solidFill>
                  <a:schemeClr val="lt1"/>
                </a:solidFill>
                <a:latin typeface="Posterama" panose="020B0504020200020000" pitchFamily="34" charset="0"/>
                <a:cs typeface="Posterama" panose="020B0504020200020000" pitchFamily="34" charset="0"/>
              </a:rPr>
              <a:t> de gaze </a:t>
            </a:r>
            <a:r>
              <a:rPr lang="fr-FR" sz="4000" b="1" dirty="0" err="1">
                <a:solidFill>
                  <a:schemeClr val="lt1"/>
                </a:solidFill>
                <a:latin typeface="Posterama" panose="020B0504020200020000" pitchFamily="34" charset="0"/>
                <a:cs typeface="Posterama" panose="020B0504020200020000" pitchFamily="34" charset="0"/>
              </a:rPr>
              <a:t>cu</a:t>
            </a:r>
            <a:r>
              <a:rPr lang="fr-FR" sz="4000" b="1" dirty="0">
                <a:solidFill>
                  <a:schemeClr val="lt1"/>
                </a:solidFill>
                <a:latin typeface="Posterama" panose="020B0504020200020000" pitchFamily="34" charset="0"/>
                <a:cs typeface="Posterama" panose="020B0504020200020000" pitchFamily="34" charset="0"/>
              </a:rPr>
              <a:t> </a:t>
            </a:r>
            <a:r>
              <a:rPr lang="fr-FR" sz="4000" b="1" dirty="0" err="1">
                <a:solidFill>
                  <a:schemeClr val="lt1"/>
                </a:solidFill>
                <a:latin typeface="Posterama" panose="020B0504020200020000" pitchFamily="34" charset="0"/>
                <a:cs typeface="Posterama" panose="020B0504020200020000" pitchFamily="34" charset="0"/>
              </a:rPr>
              <a:t>efect</a:t>
            </a:r>
            <a:r>
              <a:rPr lang="fr-FR" sz="4000" b="1" dirty="0">
                <a:solidFill>
                  <a:schemeClr val="lt1"/>
                </a:solidFill>
                <a:latin typeface="Posterama" panose="020B0504020200020000" pitchFamily="34" charset="0"/>
                <a:cs typeface="Posterama" panose="020B0504020200020000" pitchFamily="34" charset="0"/>
              </a:rPr>
              <a:t> de </a:t>
            </a:r>
            <a:r>
              <a:rPr lang="fr-FR" sz="4000" b="1" dirty="0" err="1">
                <a:solidFill>
                  <a:schemeClr val="lt1"/>
                </a:solidFill>
                <a:latin typeface="Posterama" panose="020B0504020200020000" pitchFamily="34" charset="0"/>
                <a:cs typeface="Posterama" panose="020B0504020200020000" pitchFamily="34" charset="0"/>
              </a:rPr>
              <a:t>seră</a:t>
            </a:r>
            <a:r>
              <a:rPr lang="fr-FR" sz="4000" b="1" dirty="0">
                <a:solidFill>
                  <a:schemeClr val="lt1"/>
                </a:solidFill>
                <a:latin typeface="Posterama" panose="020B0504020200020000" pitchFamily="34" charset="0"/>
                <a:cs typeface="Posterama" panose="020B0504020200020000" pitchFamily="34" charset="0"/>
              </a:rPr>
              <a:t> </a:t>
            </a:r>
            <a:r>
              <a:rPr lang="fr-FR" sz="4000" b="1" dirty="0" err="1">
                <a:solidFill>
                  <a:schemeClr val="lt1"/>
                </a:solidFill>
                <a:latin typeface="Posterama" panose="020B0504020200020000" pitchFamily="34" charset="0"/>
                <a:cs typeface="Posterama" panose="020B0504020200020000" pitchFamily="34" charset="0"/>
              </a:rPr>
              <a:t>și</a:t>
            </a:r>
            <a:r>
              <a:rPr lang="fr-FR" sz="4000" b="1" dirty="0">
                <a:solidFill>
                  <a:schemeClr val="lt1"/>
                </a:solidFill>
                <a:latin typeface="Posterama" panose="020B0504020200020000" pitchFamily="34" charset="0"/>
                <a:cs typeface="Posterama" panose="020B0504020200020000" pitchFamily="34" charset="0"/>
              </a:rPr>
              <a:t> </a:t>
            </a:r>
            <a:r>
              <a:rPr lang="fr-FR" sz="4000" b="1" dirty="0" err="1">
                <a:solidFill>
                  <a:schemeClr val="lt1"/>
                </a:solidFill>
                <a:latin typeface="Posterama" panose="020B0504020200020000" pitchFamily="34" charset="0"/>
                <a:cs typeface="Posterama" panose="020B0504020200020000" pitchFamily="34" charset="0"/>
              </a:rPr>
              <a:t>în</a:t>
            </a:r>
            <a:r>
              <a:rPr lang="fr-FR" sz="4000" b="1" dirty="0">
                <a:solidFill>
                  <a:schemeClr val="lt1"/>
                </a:solidFill>
                <a:latin typeface="Posterama" panose="020B0504020200020000" pitchFamily="34" charset="0"/>
                <a:cs typeface="Posterama" panose="020B0504020200020000" pitchFamily="34" charset="0"/>
              </a:rPr>
              <a:t> ce ordine de </a:t>
            </a:r>
            <a:r>
              <a:rPr lang="fr-FR" sz="4000" b="1" dirty="0" err="1">
                <a:solidFill>
                  <a:schemeClr val="lt1"/>
                </a:solidFill>
                <a:latin typeface="Posterama" panose="020B0504020200020000" pitchFamily="34" charset="0"/>
                <a:cs typeface="Posterama" panose="020B0504020200020000" pitchFamily="34" charset="0"/>
              </a:rPr>
              <a:t>importanță</a:t>
            </a:r>
            <a:r>
              <a:rPr lang="fr-FR" sz="4000" b="1" dirty="0">
                <a:solidFill>
                  <a:schemeClr val="lt1"/>
                </a:solidFill>
                <a:latin typeface="Posterama" panose="020B0504020200020000" pitchFamily="34" charset="0"/>
                <a:cs typeface="Posterama" panose="020B0504020200020000" pitchFamily="34" charset="0"/>
              </a:rPr>
              <a:t>?</a:t>
            </a:r>
            <a:endParaRPr sz="4000" b="1" dirty="0">
              <a:solidFill>
                <a:schemeClr val="lt1"/>
              </a:solidFill>
              <a:latin typeface="Posterama" panose="020B0504020200020000" pitchFamily="34" charset="0"/>
              <a:cs typeface="Posterama" panose="020B0504020200020000"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60"/>
          <p:cNvPicPr preferRelativeResize="0"/>
          <p:nvPr/>
        </p:nvPicPr>
        <p:blipFill rotWithShape="1">
          <a:blip r:embed="rId3">
            <a:alphaModFix/>
          </a:blip>
          <a:srcRect/>
          <a:stretch/>
        </p:blipFill>
        <p:spPr>
          <a:xfrm flipH="1">
            <a:off x="2" y="-520611"/>
            <a:ext cx="12191997" cy="7378612"/>
          </a:xfrm>
          <a:prstGeom prst="rect">
            <a:avLst/>
          </a:prstGeom>
          <a:noFill/>
          <a:ln>
            <a:noFill/>
          </a:ln>
        </p:spPr>
      </p:pic>
      <p:sp>
        <p:nvSpPr>
          <p:cNvPr id="424" name="Google Shape;424;p60"/>
          <p:cNvSpPr/>
          <p:nvPr/>
        </p:nvSpPr>
        <p:spPr>
          <a:xfrm>
            <a:off x="847325" y="1860520"/>
            <a:ext cx="32907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MELTING PERMAFROST</a:t>
            </a:r>
            <a:endParaRPr sz="1900" b="0" i="0" u="none" strike="noStrike" cap="none">
              <a:solidFill>
                <a:srgbClr val="000000"/>
              </a:solidFill>
              <a:latin typeface="Arial"/>
              <a:ea typeface="Arial"/>
              <a:cs typeface="Arial"/>
              <a:sym typeface="Arial"/>
            </a:endParaRPr>
          </a:p>
        </p:txBody>
      </p:sp>
      <p:sp>
        <p:nvSpPr>
          <p:cNvPr id="425" name="Google Shape;425;p60"/>
          <p:cNvSpPr/>
          <p:nvPr/>
        </p:nvSpPr>
        <p:spPr>
          <a:xfrm>
            <a:off x="217233" y="2670132"/>
            <a:ext cx="1783200" cy="5715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COAL MINING</a:t>
            </a:r>
            <a:endParaRPr sz="2400" b="0" i="0" u="none" strike="noStrike" cap="none">
              <a:solidFill>
                <a:schemeClr val="lt1"/>
              </a:solidFill>
              <a:latin typeface="Calibri"/>
              <a:ea typeface="Calibri"/>
              <a:cs typeface="Calibri"/>
              <a:sym typeface="Calibri"/>
            </a:endParaRPr>
          </a:p>
        </p:txBody>
      </p:sp>
      <p:sp>
        <p:nvSpPr>
          <p:cNvPr id="426" name="Google Shape;426;p60"/>
          <p:cNvSpPr/>
          <p:nvPr/>
        </p:nvSpPr>
        <p:spPr>
          <a:xfrm>
            <a:off x="4803703" y="2670132"/>
            <a:ext cx="26241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COAL-FIRED POWER STATIONS</a:t>
            </a:r>
            <a:endParaRPr sz="2400" b="0" i="0" u="none" strike="noStrike" cap="none">
              <a:solidFill>
                <a:schemeClr val="lt1"/>
              </a:solidFill>
              <a:latin typeface="Calibri"/>
              <a:ea typeface="Calibri"/>
              <a:cs typeface="Calibri"/>
              <a:sym typeface="Calibri"/>
            </a:endParaRPr>
          </a:p>
        </p:txBody>
      </p:sp>
      <p:sp>
        <p:nvSpPr>
          <p:cNvPr id="427" name="Google Shape;427;p60"/>
          <p:cNvSpPr/>
          <p:nvPr/>
        </p:nvSpPr>
        <p:spPr>
          <a:xfrm>
            <a:off x="5797245" y="3946695"/>
            <a:ext cx="28908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CROP BURNING</a:t>
            </a:r>
            <a:endParaRPr sz="2400" b="0" i="0" u="none" strike="noStrike" cap="none">
              <a:solidFill>
                <a:schemeClr val="lt1"/>
              </a:solidFill>
              <a:latin typeface="Calibri"/>
              <a:ea typeface="Calibri"/>
              <a:cs typeface="Calibri"/>
              <a:sym typeface="Calibri"/>
            </a:endParaRPr>
          </a:p>
        </p:txBody>
      </p:sp>
      <p:sp>
        <p:nvSpPr>
          <p:cNvPr id="428" name="Google Shape;428;p60"/>
          <p:cNvSpPr/>
          <p:nvPr/>
        </p:nvSpPr>
        <p:spPr>
          <a:xfrm>
            <a:off x="8262652" y="3060763"/>
            <a:ext cx="32751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OIL PRODUCTION</a:t>
            </a:r>
            <a:endParaRPr sz="2400" b="0" i="0" u="none" strike="noStrike" cap="none">
              <a:solidFill>
                <a:schemeClr val="lt1"/>
              </a:solidFill>
              <a:latin typeface="Calibri"/>
              <a:ea typeface="Calibri"/>
              <a:cs typeface="Calibri"/>
              <a:sym typeface="Calibri"/>
            </a:endParaRPr>
          </a:p>
        </p:txBody>
      </p:sp>
      <p:sp>
        <p:nvSpPr>
          <p:cNvPr id="429" name="Google Shape;429;p60"/>
          <p:cNvSpPr/>
          <p:nvPr/>
        </p:nvSpPr>
        <p:spPr>
          <a:xfrm>
            <a:off x="9176600" y="4708615"/>
            <a:ext cx="29544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FOREST BURNING</a:t>
            </a:r>
            <a:endParaRPr sz="2400" b="0" i="0" u="none" strike="noStrike" cap="none">
              <a:solidFill>
                <a:schemeClr val="lt1"/>
              </a:solidFill>
              <a:latin typeface="Calibri"/>
              <a:ea typeface="Calibri"/>
              <a:cs typeface="Calibri"/>
              <a:sym typeface="Calibri"/>
            </a:endParaRPr>
          </a:p>
        </p:txBody>
      </p:sp>
      <p:sp>
        <p:nvSpPr>
          <p:cNvPr id="430" name="Google Shape;430;p60"/>
          <p:cNvSpPr/>
          <p:nvPr/>
        </p:nvSpPr>
        <p:spPr>
          <a:xfrm>
            <a:off x="7314976" y="5251421"/>
            <a:ext cx="2190900" cy="7773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ROAD TRANSPORT</a:t>
            </a:r>
            <a:endParaRPr sz="2400" b="0" i="0" u="none" strike="noStrike" cap="none">
              <a:solidFill>
                <a:schemeClr val="lt1"/>
              </a:solidFill>
              <a:latin typeface="Calibri"/>
              <a:ea typeface="Calibri"/>
              <a:cs typeface="Calibri"/>
              <a:sym typeface="Calibri"/>
            </a:endParaRPr>
          </a:p>
        </p:txBody>
      </p:sp>
      <p:sp>
        <p:nvSpPr>
          <p:cNvPr id="431" name="Google Shape;431;p60"/>
          <p:cNvSpPr/>
          <p:nvPr/>
        </p:nvSpPr>
        <p:spPr>
          <a:xfrm>
            <a:off x="8350132" y="6108867"/>
            <a:ext cx="13857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LANDFILLS</a:t>
            </a:r>
            <a:endParaRPr sz="2400" b="0" i="0" u="none" strike="noStrike" cap="none">
              <a:solidFill>
                <a:schemeClr val="lt1"/>
              </a:solidFill>
              <a:latin typeface="Calibri"/>
              <a:ea typeface="Calibri"/>
              <a:cs typeface="Calibri"/>
              <a:sym typeface="Calibri"/>
            </a:endParaRPr>
          </a:p>
        </p:txBody>
      </p:sp>
      <p:sp>
        <p:nvSpPr>
          <p:cNvPr id="432" name="Google Shape;432;p60"/>
          <p:cNvSpPr/>
          <p:nvPr/>
        </p:nvSpPr>
        <p:spPr>
          <a:xfrm>
            <a:off x="7308939" y="4499064"/>
            <a:ext cx="17853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FERTILIZERS</a:t>
            </a:r>
            <a:endParaRPr sz="2400" b="0" i="0" u="none" strike="noStrike" cap="none">
              <a:solidFill>
                <a:schemeClr val="lt1"/>
              </a:solidFill>
              <a:latin typeface="Calibri"/>
              <a:ea typeface="Calibri"/>
              <a:cs typeface="Calibri"/>
              <a:sym typeface="Calibri"/>
            </a:endParaRPr>
          </a:p>
        </p:txBody>
      </p:sp>
      <p:sp>
        <p:nvSpPr>
          <p:cNvPr id="433" name="Google Shape;433;p60"/>
          <p:cNvSpPr/>
          <p:nvPr/>
        </p:nvSpPr>
        <p:spPr>
          <a:xfrm>
            <a:off x="3702285" y="4879997"/>
            <a:ext cx="33843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INDUSTRIAL AGRICULTURE</a:t>
            </a:r>
            <a:endParaRPr sz="2400" b="0" i="0" u="none" strike="noStrike" cap="none">
              <a:solidFill>
                <a:schemeClr val="lt1"/>
              </a:solidFill>
              <a:latin typeface="Calibri"/>
              <a:ea typeface="Calibri"/>
              <a:cs typeface="Calibri"/>
              <a:sym typeface="Calibri"/>
            </a:endParaRPr>
          </a:p>
        </p:txBody>
      </p:sp>
      <p:sp>
        <p:nvSpPr>
          <p:cNvPr id="434" name="Google Shape;434;p60"/>
          <p:cNvSpPr/>
          <p:nvPr/>
        </p:nvSpPr>
        <p:spPr>
          <a:xfrm>
            <a:off x="1855205" y="3908341"/>
            <a:ext cx="31617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INDUSTRIAL PROCESSES</a:t>
            </a:r>
            <a:endParaRPr sz="2400" b="0" i="0" u="none" strike="noStrike" cap="none">
              <a:solidFill>
                <a:schemeClr val="lt1"/>
              </a:solidFill>
              <a:latin typeface="Calibri"/>
              <a:ea typeface="Calibri"/>
              <a:cs typeface="Calibri"/>
              <a:sym typeface="Calibri"/>
            </a:endParaRPr>
          </a:p>
        </p:txBody>
      </p:sp>
      <p:sp>
        <p:nvSpPr>
          <p:cNvPr id="435" name="Google Shape;435;p60"/>
          <p:cNvSpPr/>
          <p:nvPr/>
        </p:nvSpPr>
        <p:spPr>
          <a:xfrm>
            <a:off x="9652000" y="1965165"/>
            <a:ext cx="2187300" cy="4569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AIR TRANSPORT</a:t>
            </a:r>
            <a:endParaRPr sz="2400" b="0" i="0" u="none" strike="noStrike" cap="none">
              <a:solidFill>
                <a:schemeClr val="lt1"/>
              </a:solidFill>
              <a:latin typeface="Calibri"/>
              <a:ea typeface="Calibri"/>
              <a:cs typeface="Calibri"/>
              <a:sym typeface="Calibri"/>
            </a:endParaRPr>
          </a:p>
        </p:txBody>
      </p:sp>
      <p:sp>
        <p:nvSpPr>
          <p:cNvPr id="436" name="Google Shape;436;p60"/>
          <p:cNvSpPr txBox="1">
            <a:spLocks noGrp="1"/>
          </p:cNvSpPr>
          <p:nvPr>
            <p:ph type="title"/>
          </p:nvPr>
        </p:nvSpPr>
        <p:spPr>
          <a:xfrm>
            <a:off x="647700" y="447675"/>
            <a:ext cx="10896300" cy="571500"/>
          </a:xfrm>
          <a:prstGeom prst="rect">
            <a:avLst/>
          </a:prstGeom>
          <a:noFill/>
          <a:ln>
            <a:noFill/>
          </a:ln>
          <a:effectLst>
            <a:outerShdw blurRad="38100" dist="38100" dir="2700000" rotWithShape="0">
              <a:srgbClr val="000000">
                <a:alpha val="89020"/>
              </a:srgbClr>
            </a:outerShdw>
          </a:effectLst>
        </p:spPr>
        <p:txBody>
          <a:bodyPr spcFirstLastPara="1" wrap="square" lIns="121900" tIns="60925" rIns="121900" bIns="60925" anchor="ctr" anchorCtr="0">
            <a:noAutofit/>
          </a:bodyPr>
          <a:lstStyle/>
          <a:p>
            <a:pPr marL="0" lvl="0" indent="0" algn="ctr" rtl="0">
              <a:lnSpc>
                <a:spcPct val="108500"/>
              </a:lnSpc>
              <a:spcBef>
                <a:spcPts val="0"/>
              </a:spcBef>
              <a:spcAft>
                <a:spcPts val="0"/>
              </a:spcAft>
              <a:buClr>
                <a:schemeClr val="lt1"/>
              </a:buClr>
              <a:buSzPts val="3700"/>
              <a:buFont typeface="Calibri"/>
              <a:buNone/>
            </a:pPr>
            <a:r>
              <a:rPr lang="fr-FR" sz="3700">
                <a:solidFill>
                  <a:schemeClr val="lt1"/>
                </a:solidFill>
                <a:latin typeface="Arial"/>
                <a:ea typeface="Arial"/>
                <a:cs typeface="Arial"/>
                <a:sym typeface="Arial"/>
              </a:rPr>
              <a:t>The Biggest Sources of Greenhouse Gases</a:t>
            </a:r>
            <a:endParaRPr sz="3700">
              <a:solidFill>
                <a:schemeClr val="lt1"/>
              </a:solidFill>
              <a:latin typeface="Arial"/>
              <a:ea typeface="Arial"/>
              <a:cs typeface="Arial"/>
              <a:sym typeface="Arial"/>
            </a:endParaRPr>
          </a:p>
        </p:txBody>
      </p:sp>
      <p:sp>
        <p:nvSpPr>
          <p:cNvPr id="437" name="Google Shape;437;p60"/>
          <p:cNvSpPr/>
          <p:nvPr/>
        </p:nvSpPr>
        <p:spPr>
          <a:xfrm>
            <a:off x="685800" y="6278745"/>
            <a:ext cx="1079100" cy="408000"/>
          </a:xfrm>
          <a:prstGeom prst="rect">
            <a:avLst/>
          </a:prstGeom>
          <a:noFill/>
          <a:ln>
            <a:noFill/>
          </a:ln>
          <a:effectLst>
            <a:outerShdw blurRad="63500" dist="25400" dir="540000" rotWithShape="0">
              <a:srgbClr val="000000"/>
            </a:outerShdw>
          </a:effectLst>
        </p:spPr>
        <p:txBody>
          <a:bodyPr spcFirstLastPara="1" wrap="square" lIns="19025" tIns="19025" rIns="19025" bIns="19025"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Melcher</a:t>
            </a:r>
            <a:endParaRPr sz="1900" b="0" i="0" u="none" strike="noStrike" cap="none">
              <a:solidFill>
                <a:srgbClr val="000000"/>
              </a:solidFill>
              <a:latin typeface="Arial"/>
              <a:ea typeface="Arial"/>
              <a:cs typeface="Arial"/>
              <a:sym typeface="Arial"/>
            </a:endParaRP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1"/>
          <p:cNvSpPr txBox="1">
            <a:spLocks noGrp="1"/>
          </p:cNvSpPr>
          <p:nvPr>
            <p:ph type="title"/>
          </p:nvPr>
        </p:nvSpPr>
        <p:spPr>
          <a:xfrm>
            <a:off x="642125" y="461800"/>
            <a:ext cx="78237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Global sources of </a:t>
            </a:r>
            <a:r>
              <a:rPr lang="fr-FR" sz="4009" dirty="0" err="1">
                <a:latin typeface="Posterama" panose="020B0504020200020000" pitchFamily="34" charset="0"/>
                <a:cs typeface="Posterama" panose="020B0504020200020000" pitchFamily="34" charset="0"/>
              </a:rPr>
              <a:t>emissions</a:t>
            </a:r>
            <a:endParaRPr sz="4009" b="1" dirty="0">
              <a:solidFill>
                <a:srgbClr val="7503A6"/>
              </a:solidFill>
              <a:latin typeface="Posterama" panose="020B0504020200020000" pitchFamily="34" charset="0"/>
              <a:cs typeface="Posterama" panose="020B0504020200020000" pitchFamily="34" charset="0"/>
              <a:sym typeface="Arial"/>
            </a:endParaRPr>
          </a:p>
        </p:txBody>
      </p:sp>
      <p:sp>
        <p:nvSpPr>
          <p:cNvPr id="443" name="Google Shape;443;p61"/>
          <p:cNvSpPr/>
          <p:nvPr/>
        </p:nvSpPr>
        <p:spPr>
          <a:xfrm>
            <a:off x="-57997" y="6328339"/>
            <a:ext cx="10465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Calibri"/>
                <a:ea typeface="Calibri"/>
                <a:cs typeface="Calibri"/>
                <a:sym typeface="Calibri"/>
              </a:rPr>
              <a:t>source: Intergovernmental Panel on Climate Change, Fifth Assessment Report (2014)</a:t>
            </a:r>
            <a:endParaRPr sz="1600" b="0" i="0" u="none" strike="noStrike" cap="none">
              <a:solidFill>
                <a:schemeClr val="dk1"/>
              </a:solidFill>
              <a:latin typeface="Calibri"/>
              <a:ea typeface="Calibri"/>
              <a:cs typeface="Calibri"/>
              <a:sym typeface="Calibri"/>
            </a:endParaRPr>
          </a:p>
        </p:txBody>
      </p:sp>
      <p:grpSp>
        <p:nvGrpSpPr>
          <p:cNvPr id="444" name="Google Shape;444;p61"/>
          <p:cNvGrpSpPr/>
          <p:nvPr/>
        </p:nvGrpSpPr>
        <p:grpSpPr>
          <a:xfrm>
            <a:off x="7999521" y="3043570"/>
            <a:ext cx="3688806" cy="861978"/>
            <a:chOff x="5756781" y="2254694"/>
            <a:chExt cx="2766674" cy="646500"/>
          </a:xfrm>
        </p:grpSpPr>
        <p:sp>
          <p:nvSpPr>
            <p:cNvPr id="445" name="Google Shape;445;p61"/>
            <p:cNvSpPr txBox="1"/>
            <p:nvPr/>
          </p:nvSpPr>
          <p:spPr>
            <a:xfrm>
              <a:off x="5756781" y="2254694"/>
              <a:ext cx="2175600" cy="6465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Production of electricity and heat</a:t>
              </a:r>
              <a:endParaRPr sz="2400" b="0" i="0" u="none" strike="noStrike" cap="none">
                <a:solidFill>
                  <a:srgbClr val="3F3F3F"/>
                </a:solidFill>
                <a:latin typeface="Arial"/>
                <a:ea typeface="Arial"/>
                <a:cs typeface="Arial"/>
                <a:sym typeface="Arial"/>
              </a:endParaRPr>
            </a:p>
          </p:txBody>
        </p:sp>
        <p:sp>
          <p:nvSpPr>
            <p:cNvPr id="446" name="Google Shape;446;p61"/>
            <p:cNvSpPr txBox="1"/>
            <p:nvPr/>
          </p:nvSpPr>
          <p:spPr>
            <a:xfrm>
              <a:off x="7767455" y="2350641"/>
              <a:ext cx="756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25%</a:t>
              </a:r>
              <a:endParaRPr sz="2400" b="0" i="0" u="none" strike="noStrike" cap="none">
                <a:solidFill>
                  <a:srgbClr val="3F3F3F"/>
                </a:solidFill>
                <a:latin typeface="Arial"/>
                <a:ea typeface="Arial"/>
                <a:cs typeface="Arial"/>
                <a:sym typeface="Arial"/>
              </a:endParaRPr>
            </a:p>
          </p:txBody>
        </p:sp>
      </p:grpSp>
      <p:sp>
        <p:nvSpPr>
          <p:cNvPr id="447" name="Google Shape;447;p61"/>
          <p:cNvSpPr txBox="1"/>
          <p:nvPr/>
        </p:nvSpPr>
        <p:spPr>
          <a:xfrm>
            <a:off x="2492751" y="2012484"/>
            <a:ext cx="17391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Buildings</a:t>
            </a:r>
            <a:endParaRPr sz="2400" b="0" i="0" u="none" strike="noStrike" cap="none">
              <a:solidFill>
                <a:srgbClr val="3F3F3F"/>
              </a:solidFill>
              <a:latin typeface="Arial"/>
              <a:ea typeface="Arial"/>
              <a:cs typeface="Arial"/>
              <a:sym typeface="Arial"/>
            </a:endParaRPr>
          </a:p>
        </p:txBody>
      </p:sp>
      <p:sp>
        <p:nvSpPr>
          <p:cNvPr id="448" name="Google Shape;448;p61"/>
          <p:cNvSpPr txBox="1"/>
          <p:nvPr/>
        </p:nvSpPr>
        <p:spPr>
          <a:xfrm>
            <a:off x="1642480" y="1992879"/>
            <a:ext cx="11247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6,4%</a:t>
            </a:r>
            <a:endParaRPr sz="2400" b="0" i="0" u="none" strike="noStrike" cap="none">
              <a:solidFill>
                <a:srgbClr val="3F3F3F"/>
              </a:solidFill>
              <a:latin typeface="Arial"/>
              <a:ea typeface="Arial"/>
              <a:cs typeface="Arial"/>
              <a:sym typeface="Arial"/>
            </a:endParaRPr>
          </a:p>
        </p:txBody>
      </p:sp>
      <p:sp>
        <p:nvSpPr>
          <p:cNvPr id="449" name="Google Shape;449;p61"/>
          <p:cNvSpPr txBox="1"/>
          <p:nvPr/>
        </p:nvSpPr>
        <p:spPr>
          <a:xfrm>
            <a:off x="1615420" y="3621785"/>
            <a:ext cx="8772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14%</a:t>
            </a:r>
            <a:endParaRPr sz="2400" b="0" i="0" u="none" strike="noStrike" cap="none">
              <a:solidFill>
                <a:srgbClr val="3F3F3F"/>
              </a:solidFill>
              <a:latin typeface="Arial"/>
              <a:ea typeface="Arial"/>
              <a:cs typeface="Arial"/>
              <a:sym typeface="Arial"/>
            </a:endParaRPr>
          </a:p>
        </p:txBody>
      </p:sp>
      <p:sp>
        <p:nvSpPr>
          <p:cNvPr id="450" name="Google Shape;450;p61"/>
          <p:cNvSpPr txBox="1"/>
          <p:nvPr/>
        </p:nvSpPr>
        <p:spPr>
          <a:xfrm>
            <a:off x="5553592" y="1254497"/>
            <a:ext cx="18288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Land uses</a:t>
            </a:r>
            <a:endParaRPr sz="2400" b="0" i="0" u="none" strike="noStrike" cap="none">
              <a:solidFill>
                <a:srgbClr val="3F3F3F"/>
              </a:solidFill>
              <a:latin typeface="Arial"/>
              <a:ea typeface="Arial"/>
              <a:cs typeface="Arial"/>
              <a:sym typeface="Arial"/>
            </a:endParaRPr>
          </a:p>
        </p:txBody>
      </p:sp>
      <p:sp>
        <p:nvSpPr>
          <p:cNvPr id="451" name="Google Shape;451;p61"/>
          <p:cNvSpPr txBox="1"/>
          <p:nvPr/>
        </p:nvSpPr>
        <p:spPr>
          <a:xfrm>
            <a:off x="4872312" y="1262099"/>
            <a:ext cx="10197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24%</a:t>
            </a:r>
            <a:endParaRPr sz="2400" b="0" i="0" u="none" strike="noStrike" cap="none">
              <a:solidFill>
                <a:srgbClr val="3F3F3F"/>
              </a:solidFill>
              <a:latin typeface="Arial"/>
              <a:ea typeface="Arial"/>
              <a:cs typeface="Arial"/>
              <a:sym typeface="Arial"/>
            </a:endParaRPr>
          </a:p>
        </p:txBody>
      </p:sp>
      <p:sp>
        <p:nvSpPr>
          <p:cNvPr id="452" name="Google Shape;452;p61"/>
          <p:cNvSpPr txBox="1"/>
          <p:nvPr/>
        </p:nvSpPr>
        <p:spPr>
          <a:xfrm>
            <a:off x="2318684" y="3621757"/>
            <a:ext cx="17391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Transports</a:t>
            </a:r>
            <a:endParaRPr sz="2400" b="0" i="0" u="none" strike="noStrike" cap="none">
              <a:solidFill>
                <a:srgbClr val="3F3F3F"/>
              </a:solidFill>
              <a:latin typeface="Arial"/>
              <a:ea typeface="Arial"/>
              <a:cs typeface="Arial"/>
              <a:sym typeface="Arial"/>
            </a:endParaRPr>
          </a:p>
        </p:txBody>
      </p:sp>
      <p:sp>
        <p:nvSpPr>
          <p:cNvPr id="453" name="Google Shape;453;p61"/>
          <p:cNvSpPr txBox="1"/>
          <p:nvPr/>
        </p:nvSpPr>
        <p:spPr>
          <a:xfrm>
            <a:off x="3322111" y="5269540"/>
            <a:ext cx="14715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Industry</a:t>
            </a:r>
            <a:endParaRPr sz="2400" b="0" i="0" u="none" strike="noStrike" cap="none">
              <a:solidFill>
                <a:srgbClr val="3F3F3F"/>
              </a:solidFill>
              <a:latin typeface="Arial"/>
              <a:ea typeface="Arial"/>
              <a:cs typeface="Arial"/>
              <a:sym typeface="Arial"/>
            </a:endParaRPr>
          </a:p>
        </p:txBody>
      </p:sp>
      <p:sp>
        <p:nvSpPr>
          <p:cNvPr id="454" name="Google Shape;454;p61"/>
          <p:cNvSpPr txBox="1"/>
          <p:nvPr/>
        </p:nvSpPr>
        <p:spPr>
          <a:xfrm>
            <a:off x="2447368" y="5288264"/>
            <a:ext cx="8772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21%</a:t>
            </a:r>
            <a:endParaRPr sz="2400" b="0" i="0" u="none" strike="noStrike" cap="none">
              <a:solidFill>
                <a:srgbClr val="3F3F3F"/>
              </a:solidFill>
              <a:latin typeface="Arial"/>
              <a:ea typeface="Arial"/>
              <a:cs typeface="Arial"/>
              <a:sym typeface="Arial"/>
            </a:endParaRPr>
          </a:p>
        </p:txBody>
      </p:sp>
      <p:grpSp>
        <p:nvGrpSpPr>
          <p:cNvPr id="455" name="Google Shape;455;p61"/>
          <p:cNvGrpSpPr/>
          <p:nvPr/>
        </p:nvGrpSpPr>
        <p:grpSpPr>
          <a:xfrm>
            <a:off x="6970275" y="5383603"/>
            <a:ext cx="3446445" cy="509971"/>
            <a:chOff x="5042626" y="3992727"/>
            <a:chExt cx="2584898" cy="382488"/>
          </a:xfrm>
        </p:grpSpPr>
        <p:sp>
          <p:nvSpPr>
            <p:cNvPr id="456" name="Google Shape;456;p61"/>
            <p:cNvSpPr txBox="1"/>
            <p:nvPr/>
          </p:nvSpPr>
          <p:spPr>
            <a:xfrm>
              <a:off x="5042626" y="3992727"/>
              <a:ext cx="1753200" cy="3693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Energy (other)</a:t>
              </a:r>
              <a:endParaRPr sz="2400" b="0" i="0" u="none" strike="noStrike" cap="none">
                <a:solidFill>
                  <a:srgbClr val="3F3F3F"/>
                </a:solidFill>
                <a:latin typeface="Arial"/>
                <a:ea typeface="Arial"/>
                <a:cs typeface="Arial"/>
                <a:sym typeface="Arial"/>
              </a:endParaRPr>
            </a:p>
          </p:txBody>
        </p:sp>
        <p:sp>
          <p:nvSpPr>
            <p:cNvPr id="457" name="Google Shape;457;p61"/>
            <p:cNvSpPr txBox="1"/>
            <p:nvPr/>
          </p:nvSpPr>
          <p:spPr>
            <a:xfrm>
              <a:off x="6664824" y="4005915"/>
              <a:ext cx="9627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9,6%</a:t>
              </a:r>
              <a:endParaRPr sz="2400" b="0" i="0" u="none" strike="noStrike" cap="none">
                <a:solidFill>
                  <a:srgbClr val="3F3F3F"/>
                </a:solidFill>
                <a:latin typeface="Arial"/>
                <a:ea typeface="Arial"/>
                <a:cs typeface="Arial"/>
                <a:sym typeface="Arial"/>
              </a:endParaRPr>
            </a:p>
          </p:txBody>
        </p:sp>
      </p:grpSp>
      <p:pic>
        <p:nvPicPr>
          <p:cNvPr id="458" name="Google Shape;458;p61"/>
          <p:cNvPicPr preferRelativeResize="0"/>
          <p:nvPr/>
        </p:nvPicPr>
        <p:blipFill rotWithShape="1">
          <a:blip r:embed="rId3" cstate="email">
            <a:alphaModFix/>
            <a:extLst>
              <a:ext uri="{28A0092B-C50C-407E-A947-70E740481C1C}">
                <a14:useLocalDpi xmlns:a14="http://schemas.microsoft.com/office/drawing/2010/main"/>
              </a:ext>
            </a:extLst>
          </a:blip>
          <a:srcRect l="-3276" t="-3695" r="-2756" b="-2789"/>
          <a:stretch/>
        </p:blipFill>
        <p:spPr>
          <a:xfrm rot="-2700000">
            <a:off x="3941092" y="1704883"/>
            <a:ext cx="4199366" cy="4111119"/>
          </a:xfrm>
          <a:prstGeom prst="ellipse">
            <a:avLst/>
          </a:prstGeom>
          <a:noFill/>
          <a:ln>
            <a:noFill/>
          </a:ln>
        </p:spPr>
      </p:pic>
      <p:grpSp>
        <p:nvGrpSpPr>
          <p:cNvPr id="459" name="Google Shape;459;p61"/>
          <p:cNvGrpSpPr/>
          <p:nvPr/>
        </p:nvGrpSpPr>
        <p:grpSpPr>
          <a:xfrm>
            <a:off x="7999521" y="3043570"/>
            <a:ext cx="3688806" cy="861978"/>
            <a:chOff x="5756781" y="2254694"/>
            <a:chExt cx="2766674" cy="646500"/>
          </a:xfrm>
        </p:grpSpPr>
        <p:sp>
          <p:nvSpPr>
            <p:cNvPr id="460" name="Google Shape;460;p61"/>
            <p:cNvSpPr txBox="1"/>
            <p:nvPr/>
          </p:nvSpPr>
          <p:spPr>
            <a:xfrm>
              <a:off x="5756781" y="2254694"/>
              <a:ext cx="2175600" cy="6465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7503A6"/>
                  </a:solidFill>
                  <a:latin typeface="Arial"/>
                  <a:ea typeface="Arial"/>
                  <a:cs typeface="Arial"/>
                  <a:sym typeface="Arial"/>
                </a:rPr>
                <a:t>Production of electricity and heat</a:t>
              </a:r>
              <a:endParaRPr sz="2400" b="0" i="0" u="none" strike="noStrike" cap="none">
                <a:solidFill>
                  <a:srgbClr val="7503A6"/>
                </a:solidFill>
                <a:latin typeface="Arial"/>
                <a:ea typeface="Arial"/>
                <a:cs typeface="Arial"/>
                <a:sym typeface="Arial"/>
              </a:endParaRPr>
            </a:p>
          </p:txBody>
        </p:sp>
        <p:sp>
          <p:nvSpPr>
            <p:cNvPr id="461" name="Google Shape;461;p61"/>
            <p:cNvSpPr txBox="1"/>
            <p:nvPr/>
          </p:nvSpPr>
          <p:spPr>
            <a:xfrm>
              <a:off x="7767455" y="2350641"/>
              <a:ext cx="756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7503A6"/>
                  </a:solidFill>
                  <a:latin typeface="Arial"/>
                  <a:ea typeface="Arial"/>
                  <a:cs typeface="Arial"/>
                  <a:sym typeface="Arial"/>
                </a:rPr>
                <a:t>25%</a:t>
              </a:r>
              <a:endParaRPr sz="2400" b="0" i="0" u="none" strike="noStrike" cap="none">
                <a:solidFill>
                  <a:srgbClr val="7503A6"/>
                </a:solidFill>
                <a:latin typeface="Arial"/>
                <a:ea typeface="Arial"/>
                <a:cs typeface="Arial"/>
                <a:sym typeface="Arial"/>
              </a:endParaRPr>
            </a:p>
          </p:txBody>
        </p:sp>
      </p:grpSp>
      <p:pic>
        <p:nvPicPr>
          <p:cNvPr id="462" name="Google Shape;462;p6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428327" y="1462895"/>
            <a:ext cx="2504050" cy="17165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2"/>
          <p:cNvSpPr txBox="1">
            <a:spLocks noGrp="1"/>
          </p:cNvSpPr>
          <p:nvPr>
            <p:ph type="title"/>
          </p:nvPr>
        </p:nvSpPr>
        <p:spPr>
          <a:xfrm>
            <a:off x="642125" y="461800"/>
            <a:ext cx="9579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Global sources of </a:t>
            </a:r>
            <a:r>
              <a:rPr lang="fr-FR" sz="4009" dirty="0" err="1">
                <a:latin typeface="Posterama" panose="020B0504020200020000" pitchFamily="34" charset="0"/>
                <a:cs typeface="Posterama" panose="020B0504020200020000" pitchFamily="34" charset="0"/>
              </a:rPr>
              <a:t>emissions</a:t>
            </a:r>
            <a:r>
              <a:rPr lang="fr-FR" sz="4009" dirty="0">
                <a:latin typeface="Posterama" panose="020B0504020200020000" pitchFamily="34" charset="0"/>
                <a:cs typeface="Posterama" panose="020B0504020200020000" pitchFamily="34" charset="0"/>
              </a:rPr>
              <a:t>: Energy</a:t>
            </a:r>
            <a:endParaRPr sz="4009" b="1" dirty="0">
              <a:solidFill>
                <a:srgbClr val="7503A6"/>
              </a:solidFill>
              <a:latin typeface="Posterama" panose="020B0504020200020000" pitchFamily="34" charset="0"/>
              <a:cs typeface="Posterama" panose="020B0504020200020000" pitchFamily="34" charset="0"/>
              <a:sym typeface="Arial"/>
            </a:endParaRPr>
          </a:p>
        </p:txBody>
      </p:sp>
      <p:pic>
        <p:nvPicPr>
          <p:cNvPr id="468" name="Google Shape;468;p62" descr="Imagem relacionada"/>
          <p:cNvPicPr preferRelativeResize="0"/>
          <p:nvPr/>
        </p:nvPicPr>
        <p:blipFill rotWithShape="1">
          <a:blip r:embed="rId3">
            <a:alphaModFix/>
          </a:blip>
          <a:srcRect/>
          <a:stretch/>
        </p:blipFill>
        <p:spPr>
          <a:xfrm>
            <a:off x="422620" y="1371652"/>
            <a:ext cx="6245466" cy="5238908"/>
          </a:xfrm>
          <a:prstGeom prst="rect">
            <a:avLst/>
          </a:prstGeom>
          <a:noFill/>
          <a:ln>
            <a:noFill/>
          </a:ln>
        </p:spPr>
      </p:pic>
      <p:pic>
        <p:nvPicPr>
          <p:cNvPr id="469" name="Google Shape;469;p62" descr="Resultado de imagem para faradays law generator"/>
          <p:cNvPicPr preferRelativeResize="0"/>
          <p:nvPr/>
        </p:nvPicPr>
        <p:blipFill rotWithShape="1">
          <a:blip r:embed="rId4">
            <a:alphaModFix/>
          </a:blip>
          <a:srcRect/>
          <a:stretch/>
        </p:blipFill>
        <p:spPr>
          <a:xfrm>
            <a:off x="7839450" y="1238250"/>
            <a:ext cx="3559474" cy="2463264"/>
          </a:xfrm>
          <a:prstGeom prst="rect">
            <a:avLst/>
          </a:prstGeom>
          <a:noFill/>
          <a:ln>
            <a:noFill/>
          </a:ln>
        </p:spPr>
      </p:pic>
      <p:cxnSp>
        <p:nvCxnSpPr>
          <p:cNvPr id="470" name="Google Shape;470;p62"/>
          <p:cNvCxnSpPr/>
          <p:nvPr/>
        </p:nvCxnSpPr>
        <p:spPr>
          <a:xfrm>
            <a:off x="6668086" y="2469882"/>
            <a:ext cx="915000" cy="0"/>
          </a:xfrm>
          <a:prstGeom prst="straightConnector1">
            <a:avLst/>
          </a:prstGeom>
          <a:noFill/>
          <a:ln w="25400" cap="flat" cmpd="sng">
            <a:solidFill>
              <a:srgbClr val="7503A6"/>
            </a:solidFill>
            <a:prstDash val="solid"/>
            <a:round/>
            <a:headEnd type="none" w="sm" len="sm"/>
            <a:tailEnd type="stealth" w="med" len="med"/>
          </a:ln>
          <a:effectLst>
            <a:outerShdw blurRad="40000" dist="20000" dir="5400000" rotWithShape="0">
              <a:srgbClr val="000000">
                <a:alpha val="36860"/>
              </a:srgbClr>
            </a:outerShdw>
          </a:effectLst>
        </p:spPr>
      </p:cxnSp>
      <p:sp>
        <p:nvSpPr>
          <p:cNvPr id="471" name="Google Shape;471;p62"/>
          <p:cNvSpPr/>
          <p:nvPr/>
        </p:nvSpPr>
        <p:spPr>
          <a:xfrm>
            <a:off x="261250" y="6008631"/>
            <a:ext cx="2115000" cy="593700"/>
          </a:xfrm>
          <a:prstGeom prst="rect">
            <a:avLst/>
          </a:prstGeom>
          <a:solidFill>
            <a:schemeClr val="accent1">
              <a:alpha val="0"/>
            </a:schemeClr>
          </a:solidFill>
          <a:ln w="25400" cap="flat" cmpd="sng">
            <a:solidFill>
              <a:srgbClr val="7503A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cxnSp>
        <p:nvCxnSpPr>
          <p:cNvPr id="472" name="Google Shape;472;p62"/>
          <p:cNvCxnSpPr/>
          <p:nvPr/>
        </p:nvCxnSpPr>
        <p:spPr>
          <a:xfrm rot="10800000">
            <a:off x="2376029" y="6221005"/>
            <a:ext cx="672900" cy="0"/>
          </a:xfrm>
          <a:prstGeom prst="straightConnector1">
            <a:avLst/>
          </a:prstGeom>
          <a:noFill/>
          <a:ln w="9525" cap="flat" cmpd="sng">
            <a:solidFill>
              <a:srgbClr val="7503A6"/>
            </a:solidFill>
            <a:prstDash val="solid"/>
            <a:round/>
            <a:headEnd type="none" w="sm" len="sm"/>
            <a:tailEnd type="stealth" w="med" len="med"/>
          </a:ln>
        </p:spPr>
      </p:cxnSp>
      <p:sp>
        <p:nvSpPr>
          <p:cNvPr id="473" name="Google Shape;473;p62"/>
          <p:cNvSpPr txBox="1"/>
          <p:nvPr/>
        </p:nvSpPr>
        <p:spPr>
          <a:xfrm>
            <a:off x="3048929" y="6008631"/>
            <a:ext cx="2115000" cy="861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2400" b="1" i="0" u="none" strike="noStrike" cap="none">
                <a:solidFill>
                  <a:srgbClr val="3F7E43"/>
                </a:solidFill>
                <a:latin typeface="Calibri"/>
                <a:ea typeface="Calibri"/>
                <a:cs typeface="Calibri"/>
                <a:sym typeface="Calibri"/>
              </a:rPr>
              <a:t>COAL / </a:t>
            </a:r>
            <a:endParaRPr sz="2400" b="1" i="0" u="none" strike="noStrike" cap="none">
              <a:solidFill>
                <a:srgbClr val="3F7E4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fr-FR" sz="2400" b="1" i="0" u="none" strike="noStrike" cap="none">
                <a:solidFill>
                  <a:srgbClr val="3F7E43"/>
                </a:solidFill>
                <a:latin typeface="Calibri"/>
                <a:ea typeface="Calibri"/>
                <a:cs typeface="Calibri"/>
                <a:sym typeface="Calibri"/>
              </a:rPr>
              <a:t>NATURAL GAS</a:t>
            </a:r>
            <a:endParaRPr sz="2400" b="1" i="0" u="none" strike="noStrike" cap="none">
              <a:solidFill>
                <a:srgbClr val="3F7E43"/>
              </a:solidFill>
              <a:latin typeface="Calibri"/>
              <a:ea typeface="Calibri"/>
              <a:cs typeface="Calibri"/>
              <a:sym typeface="Calibri"/>
            </a:endParaRPr>
          </a:p>
        </p:txBody>
      </p:sp>
      <p:pic>
        <p:nvPicPr>
          <p:cNvPr id="474" name="Google Shape;474;p6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945412" y="3991106"/>
            <a:ext cx="4453512" cy="2595420"/>
          </a:xfrm>
          <a:prstGeom prst="rect">
            <a:avLst/>
          </a:prstGeom>
          <a:noFill/>
          <a:ln>
            <a:noFill/>
          </a:ln>
        </p:spPr>
      </p:pic>
      <p:sp>
        <p:nvSpPr>
          <p:cNvPr id="475" name="Google Shape;475;p62"/>
          <p:cNvSpPr/>
          <p:nvPr/>
        </p:nvSpPr>
        <p:spPr>
          <a:xfrm>
            <a:off x="3877924" y="1356272"/>
            <a:ext cx="2660400" cy="1934700"/>
          </a:xfrm>
          <a:prstGeom prst="ellipse">
            <a:avLst/>
          </a:prstGeom>
          <a:noFill/>
          <a:ln w="9525" cap="flat" cmpd="sng">
            <a:solidFill>
              <a:srgbClr val="7503A6"/>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4" name="Imagem 3" descr="Uma imagem com pessoa, parede, pose, interior&#10;&#10;Descrição gerada automaticamente">
            <a:extLst>
              <a:ext uri="{FF2B5EF4-FFF2-40B4-BE49-F238E27FC236}">
                <a16:creationId xmlns:a16="http://schemas.microsoft.com/office/drawing/2014/main" id="{01D04FF9-407A-4568-B865-242487E638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9773" y="1039875"/>
            <a:ext cx="2583113" cy="3270868"/>
          </a:xfrm>
          <a:prstGeom prst="rect">
            <a:avLst/>
          </a:prstGeom>
        </p:spPr>
      </p:pic>
      <p:pic>
        <p:nvPicPr>
          <p:cNvPr id="5" name="Imagem 4" descr="Uma imagem com texto&#10;&#10;Descrição gerada automaticamente">
            <a:extLst>
              <a:ext uri="{FF2B5EF4-FFF2-40B4-BE49-F238E27FC236}">
                <a16:creationId xmlns:a16="http://schemas.microsoft.com/office/drawing/2014/main" id="{E17938E1-E35C-CBC2-B842-275AA1BD65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5799" y="2309077"/>
            <a:ext cx="1588797" cy="2239845"/>
          </a:xfrm>
          <a:prstGeom prst="rect">
            <a:avLst/>
          </a:prstGeom>
        </p:spPr>
      </p:pic>
      <p:pic>
        <p:nvPicPr>
          <p:cNvPr id="7" name="Imagem 6">
            <a:extLst>
              <a:ext uri="{FF2B5EF4-FFF2-40B4-BE49-F238E27FC236}">
                <a16:creationId xmlns:a16="http://schemas.microsoft.com/office/drawing/2014/main" id="{768E00E6-5E40-42C2-6E8A-A8D9006F98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47327" y="947539"/>
            <a:ext cx="2583113" cy="3601383"/>
          </a:xfrm>
          <a:prstGeom prst="rect">
            <a:avLst/>
          </a:prstGeom>
        </p:spPr>
      </p:pic>
      <p:sp>
        <p:nvSpPr>
          <p:cNvPr id="9" name="CaixaDeTexto 8">
            <a:extLst>
              <a:ext uri="{FF2B5EF4-FFF2-40B4-BE49-F238E27FC236}">
                <a16:creationId xmlns:a16="http://schemas.microsoft.com/office/drawing/2014/main" id="{70A67CCD-B33F-3396-399C-12374001345E}"/>
              </a:ext>
            </a:extLst>
          </p:cNvPr>
          <p:cNvSpPr txBox="1"/>
          <p:nvPr/>
        </p:nvSpPr>
        <p:spPr>
          <a:xfrm>
            <a:off x="1332991" y="439254"/>
            <a:ext cx="2583113" cy="461665"/>
          </a:xfrm>
          <a:prstGeom prst="rect">
            <a:avLst/>
          </a:prstGeom>
          <a:noFill/>
        </p:spPr>
        <p:txBody>
          <a:bodyPr wrap="square">
            <a:spAutoFit/>
          </a:bodyPr>
          <a:lstStyle/>
          <a:p>
            <a:r>
              <a:rPr lang="fr-FR" sz="2400" b="1" dirty="0">
                <a:solidFill>
                  <a:srgbClr val="7503A6"/>
                </a:solidFill>
                <a:latin typeface="Posterama" panose="020B0504020200020000" pitchFamily="34" charset="0"/>
                <a:cs typeface="Posterama" panose="020B0504020200020000" pitchFamily="34" charset="0"/>
                <a:sym typeface="Arial"/>
              </a:rPr>
              <a:t>Rachel Carson</a:t>
            </a:r>
            <a:endParaRPr lang="pt-PT" sz="2400" dirty="0">
              <a:latin typeface="Posterama" panose="020B0504020200020000" pitchFamily="34" charset="0"/>
              <a:cs typeface="Posterama" panose="020B0504020200020000" pitchFamily="34" charset="0"/>
            </a:endParaRPr>
          </a:p>
        </p:txBody>
      </p:sp>
      <p:sp>
        <p:nvSpPr>
          <p:cNvPr id="11" name="CaixaDeTexto 10">
            <a:extLst>
              <a:ext uri="{FF2B5EF4-FFF2-40B4-BE49-F238E27FC236}">
                <a16:creationId xmlns:a16="http://schemas.microsoft.com/office/drawing/2014/main" id="{8CB52FA8-BB44-A34A-2438-FE9DA2601CD5}"/>
              </a:ext>
            </a:extLst>
          </p:cNvPr>
          <p:cNvSpPr txBox="1"/>
          <p:nvPr/>
        </p:nvSpPr>
        <p:spPr>
          <a:xfrm>
            <a:off x="7487331" y="439254"/>
            <a:ext cx="2902064" cy="461665"/>
          </a:xfrm>
          <a:prstGeom prst="rect">
            <a:avLst/>
          </a:prstGeom>
          <a:noFill/>
        </p:spPr>
        <p:txBody>
          <a:bodyPr wrap="square">
            <a:spAutoFit/>
          </a:bodyPr>
          <a:lstStyle/>
          <a:p>
            <a:r>
              <a:rPr lang="fr-FR" sz="2400" b="1" dirty="0">
                <a:solidFill>
                  <a:srgbClr val="7503A6"/>
                </a:solidFill>
                <a:latin typeface="Posterama" panose="020B0504020200020000" pitchFamily="34" charset="0"/>
                <a:cs typeface="Posterama" panose="020B0504020200020000" pitchFamily="34" charset="0"/>
                <a:sym typeface="Arial"/>
              </a:rPr>
              <a:t>Greta </a:t>
            </a:r>
            <a:r>
              <a:rPr lang="fr-FR" sz="2400" b="1" dirty="0" err="1">
                <a:solidFill>
                  <a:srgbClr val="7503A6"/>
                </a:solidFill>
                <a:latin typeface="Posterama" panose="020B0504020200020000" pitchFamily="34" charset="0"/>
                <a:cs typeface="Posterama" panose="020B0504020200020000" pitchFamily="34" charset="0"/>
                <a:sym typeface="Arial"/>
              </a:rPr>
              <a:t>Thunberg</a:t>
            </a:r>
            <a:endParaRPr lang="pt-PT" sz="2400" dirty="0">
              <a:latin typeface="Posterama" panose="020B0504020200020000" pitchFamily="34" charset="0"/>
              <a:cs typeface="Posterama" panose="020B0504020200020000" pitchFamily="34" charset="0"/>
            </a:endParaRPr>
          </a:p>
        </p:txBody>
      </p:sp>
      <p:sp>
        <p:nvSpPr>
          <p:cNvPr id="12" name="Google Shape;181;p30">
            <a:extLst>
              <a:ext uri="{FF2B5EF4-FFF2-40B4-BE49-F238E27FC236}">
                <a16:creationId xmlns:a16="http://schemas.microsoft.com/office/drawing/2014/main" id="{E2CCD8E8-467E-A612-28B4-2F826D37AC2E}"/>
              </a:ext>
            </a:extLst>
          </p:cNvPr>
          <p:cNvSpPr txBox="1"/>
          <p:nvPr/>
        </p:nvSpPr>
        <p:spPr>
          <a:xfrm>
            <a:off x="1038167" y="4969556"/>
            <a:ext cx="4375265" cy="1331169"/>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200"/>
              <a:buFont typeface="Arial"/>
              <a:buNone/>
            </a:pP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Autoare</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publicației</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de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referință</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"Silent Spring"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din</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1962, care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denunță</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impactul</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asupra</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mediului</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al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utilizării</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pesticidelor</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denunțând</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practicile</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incorecte</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ale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industriei</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chimice</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I se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atribuie</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meritul</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de a fi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dat</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startul</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mișcării</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ecologiste</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din</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anii '60.</a:t>
            </a:r>
            <a:endParaRPr b="0" i="0" u="none" strike="noStrike" cap="none" baseline="-25000" dirty="0">
              <a:solidFill>
                <a:srgbClr val="000000"/>
              </a:solidFill>
              <a:latin typeface="Posterama" panose="020B0504020200020000" pitchFamily="34" charset="0"/>
              <a:cs typeface="Posterama" panose="020B0504020200020000" pitchFamily="34" charset="0"/>
              <a:sym typeface="Arial"/>
            </a:endParaRPr>
          </a:p>
        </p:txBody>
      </p:sp>
      <p:sp>
        <p:nvSpPr>
          <p:cNvPr id="13" name="Google Shape;181;p30">
            <a:extLst>
              <a:ext uri="{FF2B5EF4-FFF2-40B4-BE49-F238E27FC236}">
                <a16:creationId xmlns:a16="http://schemas.microsoft.com/office/drawing/2014/main" id="{036DDDBF-B675-8B97-0EBC-48E9D5F760E1}"/>
              </a:ext>
            </a:extLst>
          </p:cNvPr>
          <p:cNvSpPr txBox="1"/>
          <p:nvPr/>
        </p:nvSpPr>
        <p:spPr>
          <a:xfrm>
            <a:off x="6562667" y="4969556"/>
            <a:ext cx="4375265" cy="1331169"/>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200"/>
              <a:buFont typeface="Arial"/>
              <a:buNone/>
            </a:pPr>
            <a:r>
              <a:rPr lang="fr-FR" dirty="0" err="1">
                <a:latin typeface="Posterama" panose="020B0504020200020000" pitchFamily="34" charset="0"/>
                <a:cs typeface="Posterama" panose="020B0504020200020000" pitchFamily="34" charset="0"/>
              </a:rPr>
              <a:t>Tânără</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activistă</a:t>
            </a:r>
            <a:r>
              <a:rPr lang="fr-FR" dirty="0">
                <a:latin typeface="Posterama" panose="020B0504020200020000" pitchFamily="34" charset="0"/>
                <a:cs typeface="Posterama" panose="020B0504020200020000" pitchFamily="34" charset="0"/>
              </a:rPr>
              <a:t> care a </a:t>
            </a:r>
            <a:r>
              <a:rPr lang="fr-FR" dirty="0" err="1">
                <a:latin typeface="Posterama" panose="020B0504020200020000" pitchFamily="34" charset="0"/>
                <a:cs typeface="Posterama" panose="020B0504020200020000" pitchFamily="34" charset="0"/>
              </a:rPr>
              <a:t>inițiat</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mișcarea</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Vineri</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pentru</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viitor</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în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urma</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promisiunii</a:t>
            </a:r>
            <a:r>
              <a:rPr lang="fr-FR" dirty="0">
                <a:latin typeface="Posterama" panose="020B0504020200020000" pitchFamily="34" charset="0"/>
                <a:cs typeface="Posterama" panose="020B0504020200020000" pitchFamily="34" charset="0"/>
              </a:rPr>
              <a:t> sale de a face </a:t>
            </a:r>
            <a:r>
              <a:rPr lang="fr-FR" dirty="0" err="1">
                <a:latin typeface="Posterama" panose="020B0504020200020000" pitchFamily="34" charset="0"/>
                <a:cs typeface="Posterama" panose="020B0504020200020000" pitchFamily="34" charset="0"/>
              </a:rPr>
              <a:t>grevă</a:t>
            </a:r>
            <a:r>
              <a:rPr lang="fr-FR" dirty="0">
                <a:latin typeface="Posterama" panose="020B0504020200020000" pitchFamily="34" charset="0"/>
                <a:cs typeface="Posterama" panose="020B0504020200020000" pitchFamily="34" charset="0"/>
              </a:rPr>
              <a:t> la </a:t>
            </a:r>
            <a:r>
              <a:rPr lang="fr-FR" dirty="0" err="1">
                <a:latin typeface="Posterama" panose="020B0504020200020000" pitchFamily="34" charset="0"/>
                <a:cs typeface="Posterama" panose="020B0504020200020000" pitchFamily="34" charset="0"/>
              </a:rPr>
              <a:t>școală</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în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zilele</a:t>
            </a:r>
            <a:r>
              <a:rPr lang="fr-FR" dirty="0">
                <a:latin typeface="Posterama" panose="020B0504020200020000" pitchFamily="34" charset="0"/>
                <a:cs typeface="Posterama" panose="020B0504020200020000" pitchFamily="34" charset="0"/>
              </a:rPr>
              <a:t> de </a:t>
            </a:r>
            <a:r>
              <a:rPr lang="fr-FR" dirty="0" err="1">
                <a:latin typeface="Posterama" panose="020B0504020200020000" pitchFamily="34" charset="0"/>
                <a:cs typeface="Posterama" panose="020B0504020200020000" pitchFamily="34" charset="0"/>
              </a:rPr>
              <a:t>vineri</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pentru</a:t>
            </a:r>
            <a:r>
              <a:rPr lang="fr-FR" dirty="0">
                <a:latin typeface="Posterama" panose="020B0504020200020000" pitchFamily="34" charset="0"/>
                <a:cs typeface="Posterama" panose="020B0504020200020000" pitchFamily="34" charset="0"/>
              </a:rPr>
              <a:t> a </a:t>
            </a:r>
            <a:r>
              <a:rPr lang="fr-FR" dirty="0" err="1">
                <a:latin typeface="Posterama" panose="020B0504020200020000" pitchFamily="34" charset="0"/>
                <a:cs typeface="Posterama" panose="020B0504020200020000" pitchFamily="34" charset="0"/>
              </a:rPr>
              <a:t>determina</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guvernul</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suedez</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să</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acționeze</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în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privința</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schimbărilor</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climatice</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Pe</a:t>
            </a:r>
            <a:r>
              <a:rPr lang="fr-FR" dirty="0">
                <a:latin typeface="Posterama" panose="020B0504020200020000" pitchFamily="34" charset="0"/>
                <a:cs typeface="Posterama" panose="020B0504020200020000" pitchFamily="34" charset="0"/>
              </a:rPr>
              <a:t> 15 </a:t>
            </a:r>
            <a:r>
              <a:rPr lang="fr-FR" dirty="0" err="1">
                <a:latin typeface="Posterama" panose="020B0504020200020000" pitchFamily="34" charset="0"/>
                <a:cs typeface="Posterama" panose="020B0504020200020000" pitchFamily="34" charset="0"/>
              </a:rPr>
              <a:t>martie</a:t>
            </a:r>
            <a:r>
              <a:rPr lang="fr-FR" dirty="0">
                <a:latin typeface="Posterama" panose="020B0504020200020000" pitchFamily="34" charset="0"/>
                <a:cs typeface="Posterama" panose="020B0504020200020000" pitchFamily="34" charset="0"/>
              </a:rPr>
              <a:t> 2019, peste un </a:t>
            </a:r>
            <a:r>
              <a:rPr lang="fr-FR" dirty="0" err="1">
                <a:latin typeface="Posterama" panose="020B0504020200020000" pitchFamily="34" charset="0"/>
                <a:cs typeface="Posterama" panose="020B0504020200020000" pitchFamily="34" charset="0"/>
              </a:rPr>
              <a:t>milion</a:t>
            </a:r>
            <a:r>
              <a:rPr lang="fr-FR" dirty="0">
                <a:latin typeface="Posterama" panose="020B0504020200020000" pitchFamily="34" charset="0"/>
                <a:cs typeface="Posterama" panose="020B0504020200020000" pitchFamily="34" charset="0"/>
              </a:rPr>
              <a:t> de </a:t>
            </a:r>
            <a:r>
              <a:rPr lang="fr-FR" dirty="0" err="1">
                <a:latin typeface="Posterama" panose="020B0504020200020000" pitchFamily="34" charset="0"/>
                <a:cs typeface="Posterama" panose="020B0504020200020000" pitchFamily="34" charset="0"/>
              </a:rPr>
              <a:t>elevi</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din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întreaga</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lume</a:t>
            </a:r>
            <a:r>
              <a:rPr lang="fr-FR" dirty="0">
                <a:latin typeface="Posterama" panose="020B0504020200020000" pitchFamily="34" charset="0"/>
                <a:cs typeface="Posterama" panose="020B0504020200020000" pitchFamily="34" charset="0"/>
              </a:rPr>
              <a:t> s-au </a:t>
            </a:r>
            <a:r>
              <a:rPr lang="fr-FR" dirty="0" err="1">
                <a:latin typeface="Posterama" panose="020B0504020200020000" pitchFamily="34" charset="0"/>
                <a:cs typeface="Posterama" panose="020B0504020200020000" pitchFamily="34" charset="0"/>
              </a:rPr>
              <a:t>mobilizat</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pentru</a:t>
            </a:r>
            <a:r>
              <a:rPr lang="fr-FR" dirty="0">
                <a:latin typeface="Posterama" panose="020B0504020200020000" pitchFamily="34" charset="0"/>
                <a:cs typeface="Posterama" panose="020B0504020200020000" pitchFamily="34" charset="0"/>
              </a:rPr>
              <a:t> greva </a:t>
            </a:r>
            <a:r>
              <a:rPr lang="fr-FR" dirty="0" err="1">
                <a:latin typeface="Posterama" panose="020B0504020200020000" pitchFamily="34" charset="0"/>
                <a:cs typeface="Posterama" panose="020B0504020200020000" pitchFamily="34" charset="0"/>
              </a:rPr>
              <a:t>școlară</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pentru</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climă</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și</a:t>
            </a:r>
            <a:r>
              <a:rPr lang="fr-FR" dirty="0">
                <a:latin typeface="Posterama" panose="020B0504020200020000" pitchFamily="34" charset="0"/>
                <a:cs typeface="Posterama" panose="020B0504020200020000" pitchFamily="34" charset="0"/>
              </a:rPr>
              <a:t> au </a:t>
            </a:r>
            <a:r>
              <a:rPr lang="fr-FR" dirty="0" err="1">
                <a:latin typeface="Posterama" panose="020B0504020200020000" pitchFamily="34" charset="0"/>
                <a:cs typeface="Posterama" panose="020B0504020200020000" pitchFamily="34" charset="0"/>
              </a:rPr>
              <a:t>mărșăluit</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în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orașe</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din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întreaga</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lume</a:t>
            </a:r>
            <a:r>
              <a:rPr lang="fr-FR" dirty="0">
                <a:latin typeface="Posterama" panose="020B0504020200020000" pitchFamily="34" charset="0"/>
                <a:cs typeface="Posterama" panose="020B0504020200020000" pitchFamily="34" charset="0"/>
              </a:rPr>
              <a:t>.</a:t>
            </a:r>
            <a:endParaRPr dirty="0">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3946188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3"/>
          <p:cNvSpPr txBox="1">
            <a:spLocks noGrp="1"/>
          </p:cNvSpPr>
          <p:nvPr>
            <p:ph type="title"/>
          </p:nvPr>
        </p:nvSpPr>
        <p:spPr>
          <a:xfrm>
            <a:off x="1161902" y="2766150"/>
            <a:ext cx="4657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latin typeface="Posterama" panose="020B0504020200020000" pitchFamily="34" charset="0"/>
                <a:cs typeface="Posterama" panose="020B0504020200020000" pitchFamily="34" charset="0"/>
              </a:rPr>
              <a:t>CONSEQUENCES</a:t>
            </a:r>
            <a:endParaRPr dirty="0">
              <a:latin typeface="Posterama" panose="020B0504020200020000" pitchFamily="34" charset="0"/>
              <a:cs typeface="Posterama" panose="020B0504020200020000" pitchFamily="34" charset="0"/>
            </a:endParaRPr>
          </a:p>
        </p:txBody>
      </p:sp>
      <p:pic>
        <p:nvPicPr>
          <p:cNvPr id="481" name="Google Shape;481;p63"/>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a:stretch/>
        </p:blipFill>
        <p:spPr>
          <a:xfrm>
            <a:off x="6096000" y="0"/>
            <a:ext cx="6096000" cy="68580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4"/>
          <p:cNvSpPr txBox="1">
            <a:spLocks noGrp="1"/>
          </p:cNvSpPr>
          <p:nvPr>
            <p:ph type="title"/>
          </p:nvPr>
        </p:nvSpPr>
        <p:spPr>
          <a:xfrm>
            <a:off x="838201" y="365129"/>
            <a:ext cx="86700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503A6"/>
              </a:buClr>
              <a:buSzPts val="4000"/>
              <a:buFont typeface="Arial"/>
              <a:buNone/>
            </a:pPr>
            <a:r>
              <a:rPr lang="fr-FR" dirty="0" err="1">
                <a:latin typeface="Posterama" panose="020B0504020200020000" pitchFamily="34" charset="0"/>
                <a:cs typeface="Posterama" panose="020B0504020200020000" pitchFamily="34" charset="0"/>
              </a:rPr>
              <a:t>Extreme</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weather</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events</a:t>
            </a:r>
            <a:endParaRPr dirty="0">
              <a:latin typeface="Posterama" panose="020B0504020200020000" pitchFamily="34" charset="0"/>
              <a:cs typeface="Posterama" panose="020B0504020200020000" pitchFamily="34" charset="0"/>
            </a:endParaRPr>
          </a:p>
        </p:txBody>
      </p:sp>
      <p:pic>
        <p:nvPicPr>
          <p:cNvPr id="487" name="Google Shape;487;p64" descr="Droughts in the Southwest and heat waves (periods of abnormally hot weather lasting days to weeks) everywhere are projected to become more intense, and cold waves less intense everyw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9255" y="3926055"/>
            <a:ext cx="1272141" cy="954106"/>
          </a:xfrm>
          <a:prstGeom prst="rect">
            <a:avLst/>
          </a:prstGeom>
          <a:noFill/>
          <a:ln>
            <a:noFill/>
          </a:ln>
        </p:spPr>
      </p:pic>
      <p:pic>
        <p:nvPicPr>
          <p:cNvPr id="488" name="Google Shape;488;p64" descr="The intensity, frequency and duration of North Atlantic hurricanes, as well as the frequency of the strongest (Category 4 and 5) hurricanes, have all increased since the early 1980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59255" y="4972097"/>
            <a:ext cx="1272141" cy="954106"/>
          </a:xfrm>
          <a:prstGeom prst="rect">
            <a:avLst/>
          </a:prstGeom>
          <a:noFill/>
          <a:ln>
            <a:noFill/>
          </a:ln>
        </p:spPr>
      </p:pic>
      <p:sp>
        <p:nvSpPr>
          <p:cNvPr id="489" name="Google Shape;489;p64"/>
          <p:cNvSpPr/>
          <p:nvPr/>
        </p:nvSpPr>
        <p:spPr>
          <a:xfrm>
            <a:off x="2582727" y="4165607"/>
            <a:ext cx="4711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a:solidFill>
                  <a:srgbClr val="000000"/>
                </a:solidFill>
                <a:latin typeface="Arial"/>
                <a:ea typeface="Arial"/>
                <a:cs typeface="Arial"/>
                <a:sym typeface="Arial"/>
              </a:rPr>
              <a:t>More droughts, fires </a:t>
            </a:r>
            <a:endParaRPr sz="1400" b="0" i="0" u="none" strike="noStrike" cap="none">
              <a:solidFill>
                <a:srgbClr val="000000"/>
              </a:solidFill>
              <a:latin typeface="Arial"/>
              <a:ea typeface="Arial"/>
              <a:cs typeface="Arial"/>
              <a:sym typeface="Arial"/>
            </a:endParaRPr>
          </a:p>
        </p:txBody>
      </p:sp>
      <p:sp>
        <p:nvSpPr>
          <p:cNvPr id="490" name="Google Shape;490;p64"/>
          <p:cNvSpPr/>
          <p:nvPr/>
        </p:nvSpPr>
        <p:spPr>
          <a:xfrm>
            <a:off x="2609006" y="2055775"/>
            <a:ext cx="5167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a:solidFill>
                  <a:srgbClr val="000000"/>
                </a:solidFill>
                <a:latin typeface="Arial"/>
                <a:ea typeface="Arial"/>
                <a:cs typeface="Arial"/>
                <a:sym typeface="Arial"/>
              </a:rPr>
              <a:t>More heat waves</a:t>
            </a:r>
            <a:endParaRPr sz="2800" b="1" i="0" u="none" strike="noStrike" cap="none">
              <a:solidFill>
                <a:srgbClr val="000000"/>
              </a:solidFill>
              <a:latin typeface="Arial"/>
              <a:ea typeface="Arial"/>
              <a:cs typeface="Arial"/>
              <a:sym typeface="Arial"/>
            </a:endParaRPr>
          </a:p>
        </p:txBody>
      </p:sp>
      <p:sp>
        <p:nvSpPr>
          <p:cNvPr id="491" name="Google Shape;491;p64"/>
          <p:cNvSpPr/>
          <p:nvPr/>
        </p:nvSpPr>
        <p:spPr>
          <a:xfrm>
            <a:off x="2565311" y="5217761"/>
            <a:ext cx="6524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a:solidFill>
                  <a:srgbClr val="000000"/>
                </a:solidFill>
                <a:latin typeface="Arial"/>
                <a:ea typeface="Arial"/>
                <a:cs typeface="Arial"/>
                <a:sym typeface="Arial"/>
              </a:rPr>
              <a:t>More intense tornados and hurricanes</a:t>
            </a:r>
            <a:endParaRPr sz="2800" b="1" i="0" u="none" strike="noStrike" cap="none">
              <a:solidFill>
                <a:srgbClr val="000000"/>
              </a:solidFill>
              <a:latin typeface="Arial"/>
              <a:ea typeface="Arial"/>
              <a:cs typeface="Arial"/>
              <a:sym typeface="Arial"/>
            </a:endParaRPr>
          </a:p>
        </p:txBody>
      </p:sp>
      <p:sp>
        <p:nvSpPr>
          <p:cNvPr id="492" name="Google Shape;492;p64"/>
          <p:cNvSpPr/>
          <p:nvPr/>
        </p:nvSpPr>
        <p:spPr>
          <a:xfrm>
            <a:off x="2608599" y="3095795"/>
            <a:ext cx="5707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a:solidFill>
                  <a:srgbClr val="000000"/>
                </a:solidFill>
                <a:latin typeface="Arial"/>
                <a:ea typeface="Arial"/>
                <a:cs typeface="Arial"/>
                <a:sym typeface="Arial"/>
              </a:rPr>
              <a:t>Precipitation changes</a:t>
            </a:r>
            <a:endParaRPr sz="2800" b="1" i="0" u="none" strike="noStrike" cap="none">
              <a:solidFill>
                <a:srgbClr val="000000"/>
              </a:solidFill>
              <a:latin typeface="Arial"/>
              <a:ea typeface="Arial"/>
              <a:cs typeface="Arial"/>
              <a:sym typeface="Arial"/>
            </a:endParaRPr>
          </a:p>
        </p:txBody>
      </p:sp>
      <p:pic>
        <p:nvPicPr>
          <p:cNvPr id="493" name="Google Shape;493;p64" descr="Imagem relacionada"/>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59255" y="2893419"/>
            <a:ext cx="1276505" cy="936104"/>
          </a:xfrm>
          <a:prstGeom prst="rect">
            <a:avLst/>
          </a:prstGeom>
          <a:noFill/>
          <a:ln>
            <a:noFill/>
          </a:ln>
        </p:spPr>
      </p:pic>
      <p:pic>
        <p:nvPicPr>
          <p:cNvPr id="494" name="Google Shape;494;p64" descr="Resultado de imagem para heatwaves"/>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52113" y="1785159"/>
            <a:ext cx="1296144" cy="102539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5"/>
          <p:cNvSpPr/>
          <p:nvPr/>
        </p:nvSpPr>
        <p:spPr>
          <a:xfrm>
            <a:off x="41577" y="6248189"/>
            <a:ext cx="5751900" cy="501900"/>
          </a:xfrm>
          <a:prstGeom prst="rect">
            <a:avLst/>
          </a:prstGeom>
          <a:noFill/>
          <a:ln>
            <a:noFill/>
          </a:ln>
        </p:spPr>
        <p:txBody>
          <a:bodyPr spcFirstLastPara="1" wrap="square" lIns="16000" tIns="16000" rIns="16000" bIns="16000" anchor="b"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a:t>Source:</a:t>
            </a:r>
            <a:r>
              <a:rPr lang="fr-FR" sz="1200" b="0" i="0" u="none" strike="noStrike" cap="none">
                <a:solidFill>
                  <a:srgbClr val="000000"/>
                </a:solidFill>
                <a:latin typeface="Arial"/>
                <a:ea typeface="Arial"/>
                <a:cs typeface="Arial"/>
                <a:sym typeface="Arial"/>
              </a:rPr>
              <a:t>: Munich Re, Geo Risks Research, NatCatSERVICE, Fev 2019.</a:t>
            </a:r>
            <a:endParaRPr sz="1200" b="0" i="0" u="none" strike="noStrike" cap="none">
              <a:solidFill>
                <a:srgbClr val="000000"/>
              </a:solidFill>
              <a:latin typeface="Arial"/>
              <a:ea typeface="Arial"/>
              <a:cs typeface="Arial"/>
              <a:sym typeface="Arial"/>
            </a:endParaRPr>
          </a:p>
        </p:txBody>
      </p:sp>
      <p:grpSp>
        <p:nvGrpSpPr>
          <p:cNvPr id="500" name="Google Shape;500;p65"/>
          <p:cNvGrpSpPr/>
          <p:nvPr/>
        </p:nvGrpSpPr>
        <p:grpSpPr>
          <a:xfrm>
            <a:off x="718815" y="1318283"/>
            <a:ext cx="9730816" cy="5068582"/>
            <a:chOff x="713664" y="956901"/>
            <a:chExt cx="10106788" cy="5184190"/>
          </a:xfrm>
        </p:grpSpPr>
        <p:grpSp>
          <p:nvGrpSpPr>
            <p:cNvPr id="501" name="Google Shape;501;p65"/>
            <p:cNvGrpSpPr/>
            <p:nvPr/>
          </p:nvGrpSpPr>
          <p:grpSpPr>
            <a:xfrm>
              <a:off x="6609667" y="5675105"/>
              <a:ext cx="3675598" cy="397321"/>
              <a:chOff x="2" y="-132404"/>
              <a:chExt cx="5295488" cy="423900"/>
            </a:xfrm>
          </p:grpSpPr>
          <p:sp>
            <p:nvSpPr>
              <p:cNvPr id="502" name="Google Shape;502;p65"/>
              <p:cNvSpPr/>
              <p:nvPr/>
            </p:nvSpPr>
            <p:spPr>
              <a:xfrm>
                <a:off x="2" y="13975"/>
                <a:ext cx="255900" cy="177900"/>
              </a:xfrm>
              <a:prstGeom prst="rect">
                <a:avLst/>
              </a:prstGeom>
              <a:solidFill>
                <a:srgbClr val="D4830B"/>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65"/>
              <p:cNvSpPr/>
              <p:nvPr/>
            </p:nvSpPr>
            <p:spPr>
              <a:xfrm>
                <a:off x="286990" y="-132404"/>
                <a:ext cx="5008500" cy="4239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Extreme temperatures, drought, fires</a:t>
                </a:r>
                <a:endParaRPr sz="1400" b="0" i="0" u="none" strike="noStrike" cap="none">
                  <a:solidFill>
                    <a:srgbClr val="000000"/>
                  </a:solidFill>
                  <a:latin typeface="Arial"/>
                  <a:ea typeface="Arial"/>
                  <a:cs typeface="Arial"/>
                  <a:sym typeface="Arial"/>
                </a:endParaRPr>
              </a:p>
            </p:txBody>
          </p:sp>
        </p:grpSp>
        <p:grpSp>
          <p:nvGrpSpPr>
            <p:cNvPr id="504" name="Google Shape;504;p65"/>
            <p:cNvGrpSpPr/>
            <p:nvPr/>
          </p:nvGrpSpPr>
          <p:grpSpPr>
            <a:xfrm>
              <a:off x="3594185" y="5743769"/>
              <a:ext cx="1911406" cy="397321"/>
              <a:chOff x="2" y="-114208"/>
              <a:chExt cx="2753790" cy="423900"/>
            </a:xfrm>
          </p:grpSpPr>
          <p:sp>
            <p:nvSpPr>
              <p:cNvPr id="505" name="Google Shape;505;p65"/>
              <p:cNvSpPr/>
              <p:nvPr/>
            </p:nvSpPr>
            <p:spPr>
              <a:xfrm>
                <a:off x="2" y="21259"/>
                <a:ext cx="255900" cy="170700"/>
              </a:xfrm>
              <a:prstGeom prst="rect">
                <a:avLst/>
              </a:prstGeom>
              <a:solidFill>
                <a:srgbClr val="1E73BA"/>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65"/>
              <p:cNvSpPr/>
              <p:nvPr/>
            </p:nvSpPr>
            <p:spPr>
              <a:xfrm>
                <a:off x="280292" y="-114208"/>
                <a:ext cx="2473500" cy="4239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Floods, landslides</a:t>
                </a:r>
                <a:endParaRPr sz="1400" b="0" i="0" u="none" strike="noStrike" cap="none">
                  <a:solidFill>
                    <a:srgbClr val="000000"/>
                  </a:solidFill>
                  <a:latin typeface="Arial"/>
                  <a:ea typeface="Arial"/>
                  <a:cs typeface="Arial"/>
                  <a:sym typeface="Arial"/>
                </a:endParaRPr>
              </a:p>
            </p:txBody>
          </p:sp>
        </p:grpSp>
        <p:grpSp>
          <p:nvGrpSpPr>
            <p:cNvPr id="507" name="Google Shape;507;p65"/>
            <p:cNvGrpSpPr/>
            <p:nvPr/>
          </p:nvGrpSpPr>
          <p:grpSpPr>
            <a:xfrm>
              <a:off x="1366974" y="5692161"/>
              <a:ext cx="935042" cy="397321"/>
              <a:chOff x="2" y="-114207"/>
              <a:chExt cx="1347128" cy="423900"/>
            </a:xfrm>
          </p:grpSpPr>
          <p:sp>
            <p:nvSpPr>
              <p:cNvPr id="508" name="Google Shape;508;p65"/>
              <p:cNvSpPr/>
              <p:nvPr/>
            </p:nvSpPr>
            <p:spPr>
              <a:xfrm>
                <a:off x="2" y="13975"/>
                <a:ext cx="255900" cy="177900"/>
              </a:xfrm>
              <a:prstGeom prst="rect">
                <a:avLst/>
              </a:prstGeom>
              <a:solidFill>
                <a:srgbClr val="739C0F"/>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65"/>
              <p:cNvSpPr/>
              <p:nvPr/>
            </p:nvSpPr>
            <p:spPr>
              <a:xfrm>
                <a:off x="256030" y="-114207"/>
                <a:ext cx="1091100" cy="4239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Storms</a:t>
                </a:r>
                <a:endParaRPr sz="1400" b="0" i="0" u="none" strike="noStrike" cap="none">
                  <a:solidFill>
                    <a:srgbClr val="000000"/>
                  </a:solidFill>
                  <a:latin typeface="Arial"/>
                  <a:ea typeface="Arial"/>
                  <a:cs typeface="Arial"/>
                  <a:sym typeface="Arial"/>
                </a:endParaRPr>
              </a:p>
            </p:txBody>
          </p:sp>
        </p:grpSp>
        <p:pic>
          <p:nvPicPr>
            <p:cNvPr id="510" name="Google Shape;510;p6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3664" y="956901"/>
              <a:ext cx="10106788" cy="4826167"/>
            </a:xfrm>
            <a:prstGeom prst="rect">
              <a:avLst/>
            </a:prstGeom>
            <a:noFill/>
            <a:ln>
              <a:noFill/>
            </a:ln>
          </p:spPr>
        </p:pic>
      </p:grpSp>
      <p:sp>
        <p:nvSpPr>
          <p:cNvPr id="511" name="Google Shape;511;p65"/>
          <p:cNvSpPr/>
          <p:nvPr/>
        </p:nvSpPr>
        <p:spPr>
          <a:xfrm>
            <a:off x="6278175" y="1089675"/>
            <a:ext cx="3989100" cy="38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3F3F3F"/>
                </a:solidFill>
                <a:latin typeface="Arial"/>
                <a:ea typeface="Arial"/>
                <a:cs typeface="Arial"/>
                <a:sym typeface="Arial"/>
              </a:rPr>
              <a:t>Climate events on a global scale 1980-2017</a:t>
            </a:r>
            <a:endParaRPr sz="1400" b="0" i="0" u="none" strike="noStrike" cap="none">
              <a:solidFill>
                <a:srgbClr val="000000"/>
              </a:solidFill>
              <a:latin typeface="Arial"/>
              <a:ea typeface="Arial"/>
              <a:cs typeface="Arial"/>
              <a:sym typeface="Arial"/>
            </a:endParaRPr>
          </a:p>
        </p:txBody>
      </p:sp>
      <p:sp>
        <p:nvSpPr>
          <p:cNvPr id="512" name="Google Shape;512;p65"/>
          <p:cNvSpPr txBox="1"/>
          <p:nvPr/>
        </p:nvSpPr>
        <p:spPr>
          <a:xfrm rot="-5400000">
            <a:off x="-633734" y="2761933"/>
            <a:ext cx="2397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Number of events</a:t>
            </a:r>
            <a:endParaRPr sz="1400" b="0" i="0" u="none" strike="noStrike" cap="none">
              <a:solidFill>
                <a:srgbClr val="000000"/>
              </a:solidFill>
              <a:latin typeface="Arial"/>
              <a:ea typeface="Arial"/>
              <a:cs typeface="Arial"/>
              <a:sym typeface="Arial"/>
            </a:endParaRPr>
          </a:p>
        </p:txBody>
      </p:sp>
      <p:sp>
        <p:nvSpPr>
          <p:cNvPr id="513" name="Google Shape;513;p65"/>
          <p:cNvSpPr txBox="1">
            <a:spLocks noGrp="1"/>
          </p:cNvSpPr>
          <p:nvPr>
            <p:ph type="title"/>
          </p:nvPr>
        </p:nvSpPr>
        <p:spPr>
          <a:xfrm>
            <a:off x="642125" y="4618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Extreme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events</a:t>
            </a:r>
            <a:endParaRPr sz="4009" b="1" dirty="0">
              <a:solidFill>
                <a:srgbClr val="7503A6"/>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67" descr="As imagens da onda de calor em Portugal e na Europa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86292" cy="6858000"/>
          </a:xfrm>
          <a:prstGeom prst="rect">
            <a:avLst/>
          </a:prstGeom>
          <a:noFill/>
          <a:ln>
            <a:noFill/>
          </a:ln>
        </p:spPr>
      </p:pic>
      <p:sp>
        <p:nvSpPr>
          <p:cNvPr id="526" name="Google Shape;526;p67"/>
          <p:cNvSpPr/>
          <p:nvPr/>
        </p:nvSpPr>
        <p:spPr>
          <a:xfrm>
            <a:off x="46181" y="41693"/>
            <a:ext cx="6096000" cy="1231200"/>
          </a:xfrm>
          <a:prstGeom prst="rect">
            <a:avLst/>
          </a:prstGeom>
          <a:noFill/>
          <a:ln>
            <a:noFill/>
          </a:ln>
        </p:spPr>
        <p:txBody>
          <a:bodyPr spcFirstLastPara="1" wrap="square" lIns="121900" tIns="60925" rIns="121900" bIns="60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fr-FR" sz="28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Posterama" panose="020B0504020200020000" pitchFamily="34" charset="0"/>
                <a:cs typeface="Posterama" panose="020B0504020200020000" pitchFamily="34" charset="0"/>
                <a:sym typeface="Arial"/>
              </a:rPr>
              <a:t>Castelo Branco, Portugal</a:t>
            </a:r>
            <a:endParaRPr kumimoji="0" sz="28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Posterama" panose="020B0504020200020000" pitchFamily="34" charset="0"/>
              <a:cs typeface="Posterama" panose="020B0504020200020000"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fr-FR" sz="28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Posterama" panose="020B0504020200020000" pitchFamily="34" charset="0"/>
                <a:cs typeface="Posterama" panose="020B0504020200020000" pitchFamily="34" charset="0"/>
                <a:sym typeface="Arial"/>
              </a:rPr>
              <a:t>4 August, 2018</a:t>
            </a:r>
            <a:br>
              <a:rPr kumimoji="0" lang="fr-FR" sz="1400" b="0" i="0" u="none" strike="noStrike" kern="0" cap="none" spc="0" normalizeH="0" baseline="0" noProof="0" dirty="0">
                <a:ln>
                  <a:noFill/>
                </a:ln>
                <a:solidFill>
                  <a:srgbClr val="FFFFFF"/>
                </a:solidFill>
                <a:effectLst/>
                <a:uLnTx/>
                <a:uFillTx/>
                <a:latin typeface="Arial"/>
                <a:ea typeface="Arial"/>
                <a:cs typeface="Arial"/>
                <a:sym typeface="Arial"/>
              </a:rPr>
            </a:b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27" name="Google Shape;527;p67"/>
          <p:cNvSpPr txBox="1"/>
          <p:nvPr/>
        </p:nvSpPr>
        <p:spPr>
          <a:xfrm>
            <a:off x="5177392" y="5857500"/>
            <a:ext cx="7008900" cy="1000500"/>
          </a:xfrm>
          <a:prstGeom prst="rect">
            <a:avLst/>
          </a:prstGeom>
          <a:solidFill>
            <a:schemeClr val="accent6">
              <a:lumMod val="20000"/>
              <a:lumOff val="80000"/>
            </a:schemeClr>
          </a:solid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fr-FR" sz="1900" b="1" i="0" u="none" strike="noStrike" kern="0" cap="none" spc="0" normalizeH="0" baseline="0" noProof="0" dirty="0">
                <a:ln>
                  <a:noFill/>
                </a:ln>
                <a:solidFill>
                  <a:srgbClr val="70AD47"/>
                </a:solidFill>
                <a:effectLst>
                  <a:outerShdw blurRad="38100" dist="38100" dir="2700000" algn="tl">
                    <a:srgbClr val="000000">
                      <a:alpha val="43137"/>
                    </a:srgbClr>
                  </a:outerShdw>
                </a:effectLst>
                <a:uLnTx/>
                <a:uFillTx/>
                <a:latin typeface="Arial"/>
                <a:ea typeface="Arial"/>
                <a:cs typeface="Arial"/>
                <a:sym typeface="Arial"/>
              </a:rPr>
              <a:t>In Portugal, of the 96 IPMA stations, 16 </a:t>
            </a:r>
            <a:r>
              <a:rPr kumimoji="0" lang="fr-FR" sz="1900" b="1" i="0" u="none" strike="noStrike" kern="0" cap="none" spc="0" normalizeH="0" baseline="0" noProof="0" dirty="0" err="1">
                <a:ln>
                  <a:noFill/>
                </a:ln>
                <a:solidFill>
                  <a:srgbClr val="70AD47"/>
                </a:solidFill>
                <a:effectLst>
                  <a:outerShdw blurRad="38100" dist="38100" dir="2700000" algn="tl">
                    <a:srgbClr val="000000">
                      <a:alpha val="43137"/>
                    </a:srgbClr>
                  </a:outerShdw>
                </a:effectLst>
                <a:uLnTx/>
                <a:uFillTx/>
                <a:latin typeface="Arial"/>
                <a:ea typeface="Arial"/>
                <a:cs typeface="Arial"/>
                <a:sym typeface="Arial"/>
              </a:rPr>
              <a:t>exceeded</a:t>
            </a:r>
            <a:r>
              <a:rPr kumimoji="0" lang="fr-FR" sz="1900" b="1" i="0" u="none" strike="noStrike" kern="0" cap="none" spc="0" normalizeH="0" baseline="0" noProof="0" dirty="0">
                <a:ln>
                  <a:noFill/>
                </a:ln>
                <a:solidFill>
                  <a:srgbClr val="70AD47"/>
                </a:solidFill>
                <a:effectLst>
                  <a:outerShdw blurRad="38100" dist="38100" dir="2700000" algn="tl">
                    <a:srgbClr val="000000">
                      <a:alpha val="43137"/>
                    </a:srgbClr>
                  </a:outerShdw>
                </a:effectLst>
                <a:uLnTx/>
                <a:uFillTx/>
                <a:latin typeface="Arial"/>
                <a:ea typeface="Arial"/>
                <a:cs typeface="Arial"/>
                <a:sym typeface="Arial"/>
              </a:rPr>
              <a:t> the 45ºC maximum </a:t>
            </a:r>
            <a:r>
              <a:rPr kumimoji="0" lang="fr-FR" sz="1900" b="1" i="0" u="none" strike="noStrike" kern="0" cap="none" spc="0" normalizeH="0" baseline="0" noProof="0" dirty="0" err="1">
                <a:ln>
                  <a:noFill/>
                </a:ln>
                <a:solidFill>
                  <a:srgbClr val="70AD47"/>
                </a:solidFill>
                <a:effectLst>
                  <a:outerShdw blurRad="38100" dist="38100" dir="2700000" algn="tl">
                    <a:srgbClr val="000000">
                      <a:alpha val="43137"/>
                    </a:srgbClr>
                  </a:outerShdw>
                </a:effectLst>
                <a:uLnTx/>
                <a:uFillTx/>
                <a:latin typeface="Arial"/>
                <a:ea typeface="Arial"/>
                <a:cs typeface="Arial"/>
                <a:sym typeface="Arial"/>
              </a:rPr>
              <a:t>temperature</a:t>
            </a:r>
            <a:r>
              <a:rPr kumimoji="0" lang="fr-FR" sz="1900" b="1" i="0" u="none" strike="noStrike" kern="0" cap="none" spc="0" normalizeH="0" baseline="0" noProof="0" dirty="0">
                <a:ln>
                  <a:noFill/>
                </a:ln>
                <a:solidFill>
                  <a:srgbClr val="70AD47"/>
                </a:solidFill>
                <a:effectLst>
                  <a:outerShdw blurRad="38100" dist="38100" dir="2700000" algn="tl">
                    <a:srgbClr val="000000">
                      <a:alpha val="43137"/>
                    </a:srgbClr>
                  </a:outerShdw>
                </a:effectLst>
                <a:uLnTx/>
                <a:uFillTx/>
                <a:latin typeface="Arial"/>
                <a:ea typeface="Arial"/>
                <a:cs typeface="Arial"/>
                <a:sym typeface="Arial"/>
              </a:rPr>
              <a:t>. The city of </a:t>
            </a:r>
            <a:r>
              <a:rPr kumimoji="0" lang="fr-FR" sz="1900" b="1" i="0" u="none" strike="noStrike" kern="0" cap="none" spc="0" normalizeH="0" baseline="0" noProof="0" dirty="0" err="1">
                <a:ln>
                  <a:noFill/>
                </a:ln>
                <a:solidFill>
                  <a:srgbClr val="70AD47"/>
                </a:solidFill>
                <a:effectLst>
                  <a:outerShdw blurRad="38100" dist="38100" dir="2700000" algn="tl">
                    <a:srgbClr val="000000">
                      <a:alpha val="43137"/>
                    </a:srgbClr>
                  </a:outerShdw>
                </a:effectLst>
                <a:uLnTx/>
                <a:uFillTx/>
                <a:latin typeface="Arial"/>
                <a:ea typeface="Arial"/>
                <a:cs typeface="Arial"/>
                <a:sym typeface="Arial"/>
              </a:rPr>
              <a:t>Lisbon</a:t>
            </a:r>
            <a:r>
              <a:rPr kumimoji="0" lang="fr-FR" sz="1900" b="1" i="0" u="none" strike="noStrike" kern="0" cap="none" spc="0" normalizeH="0" baseline="0" noProof="0" dirty="0">
                <a:ln>
                  <a:noFill/>
                </a:ln>
                <a:solidFill>
                  <a:srgbClr val="70AD47"/>
                </a:solidFill>
                <a:effectLst>
                  <a:outerShdw blurRad="38100" dist="38100" dir="2700000" algn="tl">
                    <a:srgbClr val="000000">
                      <a:alpha val="43137"/>
                    </a:srgbClr>
                  </a:outerShdw>
                </a:effectLst>
                <a:uLnTx/>
                <a:uFillTx/>
                <a:latin typeface="Arial"/>
                <a:ea typeface="Arial"/>
                <a:cs typeface="Arial"/>
                <a:sym typeface="Arial"/>
              </a:rPr>
              <a:t> </a:t>
            </a:r>
            <a:r>
              <a:rPr kumimoji="0" lang="fr-FR" sz="1900" b="1" i="0" u="none" strike="noStrike" kern="0" cap="none" spc="0" normalizeH="0" baseline="0" noProof="0" dirty="0" err="1">
                <a:ln>
                  <a:noFill/>
                </a:ln>
                <a:solidFill>
                  <a:srgbClr val="70AD47"/>
                </a:solidFill>
                <a:effectLst>
                  <a:outerShdw blurRad="38100" dist="38100" dir="2700000" algn="tl">
                    <a:srgbClr val="000000">
                      <a:alpha val="43137"/>
                    </a:srgbClr>
                  </a:outerShdw>
                </a:effectLst>
                <a:uLnTx/>
                <a:uFillTx/>
                <a:latin typeface="Arial"/>
                <a:ea typeface="Arial"/>
                <a:cs typeface="Arial"/>
                <a:sym typeface="Arial"/>
              </a:rPr>
              <a:t>recorded</a:t>
            </a:r>
            <a:r>
              <a:rPr kumimoji="0" lang="fr-FR" sz="1900" b="1" i="0" u="none" strike="noStrike" kern="0" cap="none" spc="0" normalizeH="0" baseline="0" noProof="0" dirty="0">
                <a:ln>
                  <a:noFill/>
                </a:ln>
                <a:solidFill>
                  <a:srgbClr val="70AD47"/>
                </a:solidFill>
                <a:effectLst>
                  <a:outerShdw blurRad="38100" dist="38100" dir="2700000" algn="tl">
                    <a:srgbClr val="000000">
                      <a:alpha val="43137"/>
                    </a:srgbClr>
                  </a:outerShdw>
                </a:effectLst>
                <a:uLnTx/>
                <a:uFillTx/>
                <a:latin typeface="Arial"/>
                <a:ea typeface="Arial"/>
                <a:cs typeface="Arial"/>
                <a:sym typeface="Arial"/>
              </a:rPr>
              <a:t> a new maximum, 44 º C</a:t>
            </a:r>
            <a:r>
              <a:rPr kumimoji="0" lang="fr-FR" sz="1900" b="0" i="0" u="none" strike="noStrike" kern="0" cap="none" spc="0" normalizeH="0" baseline="0" noProof="0" dirty="0">
                <a:ln>
                  <a:noFill/>
                </a:ln>
                <a:solidFill>
                  <a:srgbClr val="000000"/>
                </a:solidFill>
                <a:effectLst/>
                <a:uLnTx/>
                <a:uFillTx/>
                <a:latin typeface="Arial"/>
                <a:ea typeface="Arial"/>
                <a:cs typeface="Arial"/>
                <a:sym typeface="Arial"/>
              </a:rPr>
              <a:t>.</a:t>
            </a: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67" descr="Uma imagem com céu, exterior, edifício, nublado&#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0" cy="6858000"/>
          </a:xfrm>
          <a:prstGeom prst="rect">
            <a:avLst/>
          </a:prstGeom>
          <a:noFill/>
          <a:ln>
            <a:noFill/>
          </a:ln>
        </p:spPr>
      </p:pic>
      <p:pic>
        <p:nvPicPr>
          <p:cNvPr id="526" name="Google Shape;526;p6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281333" y="975744"/>
            <a:ext cx="4486798" cy="4906512"/>
          </a:xfrm>
          <a:prstGeom prst="rect">
            <a:avLst/>
          </a:prstGeom>
          <a:noFill/>
          <a:ln>
            <a:noFill/>
          </a:ln>
        </p:spPr>
      </p:pic>
      <p:sp>
        <p:nvSpPr>
          <p:cNvPr id="527" name="Google Shape;527;p67"/>
          <p:cNvSpPr/>
          <p:nvPr/>
        </p:nvSpPr>
        <p:spPr>
          <a:xfrm>
            <a:off x="-1" y="146448"/>
            <a:ext cx="6096000" cy="12312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dk1"/>
                </a:solidFill>
                <a:latin typeface="Arial"/>
                <a:ea typeface="Arial"/>
                <a:cs typeface="Arial"/>
                <a:sym typeface="Arial"/>
              </a:rPr>
              <a:t>British Columbia, Canada</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dk1"/>
                </a:solidFill>
                <a:latin typeface="Arial"/>
                <a:ea typeface="Arial"/>
                <a:cs typeface="Arial"/>
                <a:sym typeface="Arial"/>
              </a:rPr>
              <a:t>June, 2021</a:t>
            </a:r>
            <a:br>
              <a:rPr lang="fr-FR" sz="1400" b="0" i="0" u="none" strike="noStrike" cap="none">
                <a:solidFill>
                  <a:schemeClr val="dk1"/>
                </a:solidFill>
                <a:latin typeface="Arial"/>
                <a:ea typeface="Arial"/>
                <a:cs typeface="Arial"/>
                <a:sym typeface="Arial"/>
              </a:rPr>
            </a:br>
            <a:endParaRPr sz="1900" b="0" i="0" u="none" strike="noStrike" cap="none">
              <a:solidFill>
                <a:schemeClr val="dk1"/>
              </a:solidFill>
              <a:latin typeface="Arial"/>
              <a:ea typeface="Arial"/>
              <a:cs typeface="Arial"/>
              <a:sym typeface="Arial"/>
            </a:endParaRPr>
          </a:p>
        </p:txBody>
      </p:sp>
      <p:sp>
        <p:nvSpPr>
          <p:cNvPr id="528" name="Google Shape;528;p67"/>
          <p:cNvSpPr/>
          <p:nvPr/>
        </p:nvSpPr>
        <p:spPr>
          <a:xfrm>
            <a:off x="107780" y="1524001"/>
            <a:ext cx="6096000" cy="923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chemeClr val="dk1"/>
                </a:solidFill>
                <a:latin typeface="Arial"/>
                <a:ea typeface="Arial"/>
                <a:cs typeface="Arial"/>
                <a:sym typeface="Arial"/>
              </a:rPr>
              <a:t>More than 600 people died in the deadliest heatwave in Canada history.</a:t>
            </a:r>
            <a:br>
              <a:rPr lang="fr-FR" sz="1100" b="0" i="0" u="none" strike="noStrike" cap="none">
                <a:solidFill>
                  <a:schemeClr val="dk1"/>
                </a:solidFill>
                <a:latin typeface="Arial"/>
                <a:ea typeface="Arial"/>
                <a:cs typeface="Arial"/>
                <a:sym typeface="Arial"/>
              </a:rPr>
            </a:b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68" descr="Women carry children as they make their way through a flooded area in Bogra, Bangladesh, Aug. 20, 2017. "/>
          <p:cNvPicPr preferRelativeResize="0"/>
          <p:nvPr/>
        </p:nvPicPr>
        <p:blipFill rotWithShape="1">
          <a:blip r:embed="rId3">
            <a:alphaModFix/>
          </a:blip>
          <a:srcRect/>
          <a:stretch/>
        </p:blipFill>
        <p:spPr>
          <a:xfrm>
            <a:off x="-1" y="0"/>
            <a:ext cx="12201278" cy="6858001"/>
          </a:xfrm>
          <a:prstGeom prst="rect">
            <a:avLst/>
          </a:prstGeom>
          <a:noFill/>
          <a:ln>
            <a:noFill/>
          </a:ln>
        </p:spPr>
      </p:pic>
      <p:sp>
        <p:nvSpPr>
          <p:cNvPr id="534" name="Google Shape;534;p68"/>
          <p:cNvSpPr/>
          <p:nvPr/>
        </p:nvSpPr>
        <p:spPr>
          <a:xfrm>
            <a:off x="-1" y="0"/>
            <a:ext cx="6096000" cy="1313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lt1"/>
                </a:solidFill>
                <a:latin typeface="Arial"/>
                <a:ea typeface="Arial"/>
                <a:cs typeface="Arial"/>
                <a:sym typeface="Arial"/>
              </a:rPr>
              <a:t>Bogra, Bangladesh</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lt1"/>
                </a:solidFill>
                <a:latin typeface="Arial"/>
                <a:ea typeface="Arial"/>
                <a:cs typeface="Arial"/>
                <a:sym typeface="Arial"/>
              </a:rPr>
              <a:t>August 20, 2017</a:t>
            </a:r>
            <a:br>
              <a:rPr lang="fr-FR" sz="1400" b="0" i="0" u="none" strike="noStrike" cap="none">
                <a:solidFill>
                  <a:schemeClr val="lt1"/>
                </a:solidFill>
                <a:latin typeface="Arial"/>
                <a:ea typeface="Arial"/>
                <a:cs typeface="Arial"/>
                <a:sym typeface="Arial"/>
              </a:rPr>
            </a:br>
            <a:endParaRPr sz="1900" b="0" i="0" u="none" strike="noStrike" cap="none">
              <a:solidFill>
                <a:schemeClr val="lt1"/>
              </a:solidFill>
              <a:latin typeface="Arial"/>
              <a:ea typeface="Arial"/>
              <a:cs typeface="Arial"/>
              <a:sym typeface="Arial"/>
            </a:endParaRPr>
          </a:p>
        </p:txBody>
      </p:sp>
      <p:sp>
        <p:nvSpPr>
          <p:cNvPr id="535" name="Google Shape;535;p68"/>
          <p:cNvSpPr txBox="1"/>
          <p:nvPr/>
        </p:nvSpPr>
        <p:spPr>
          <a:xfrm>
            <a:off x="3176272" y="5663827"/>
            <a:ext cx="9025200" cy="1194600"/>
          </a:xfrm>
          <a:prstGeom prst="rect">
            <a:avLst/>
          </a:prstGeom>
          <a:noFill/>
          <a:ln>
            <a:noFill/>
          </a:ln>
        </p:spPr>
        <p:txBody>
          <a:bodyPr spcFirstLastPara="1" wrap="square" lIns="42675" tIns="42675" rIns="42675" bIns="426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Arial"/>
                <a:ea typeface="Arial"/>
                <a:cs typeface="Arial"/>
                <a:sym typeface="Arial"/>
              </a:rPr>
              <a:t>A third of Bangladesh's territory was flooded in August 2017. Southwest Asia suffered devastating monsoons in which over 1400 people died in India, Bangladesh and Nepal.</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69" descr="Resultado de imagem para Oyster Pon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
            <a:ext cx="12192000" cy="6858000"/>
          </a:xfrm>
          <a:prstGeom prst="rect">
            <a:avLst/>
          </a:prstGeom>
          <a:noFill/>
          <a:ln>
            <a:noFill/>
          </a:ln>
        </p:spPr>
      </p:pic>
      <p:sp>
        <p:nvSpPr>
          <p:cNvPr id="541" name="Google Shape;541;p69"/>
          <p:cNvSpPr/>
          <p:nvPr/>
        </p:nvSpPr>
        <p:spPr>
          <a:xfrm>
            <a:off x="101600" y="21132"/>
            <a:ext cx="6096000" cy="8616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Arial"/>
                <a:ea typeface="Arial"/>
                <a:cs typeface="Arial"/>
                <a:sym typeface="Arial"/>
              </a:rPr>
              <a:t>St. Martin, Caribbean</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Arial"/>
                <a:ea typeface="Arial"/>
                <a:cs typeface="Arial"/>
                <a:sym typeface="Arial"/>
              </a:rPr>
              <a:t>September 13, 2017</a:t>
            </a:r>
            <a:endParaRPr sz="1900" b="0" i="0" u="none" strike="noStrike" cap="none">
              <a:solidFill>
                <a:srgbClr val="000000"/>
              </a:solidFill>
              <a:latin typeface="Arial"/>
              <a:ea typeface="Arial"/>
              <a:cs typeface="Arial"/>
              <a:sym typeface="Arial"/>
            </a:endParaRPr>
          </a:p>
        </p:txBody>
      </p:sp>
      <p:sp>
        <p:nvSpPr>
          <p:cNvPr id="542" name="Google Shape;542;p69"/>
          <p:cNvSpPr/>
          <p:nvPr/>
        </p:nvSpPr>
        <p:spPr>
          <a:xfrm>
            <a:off x="6100567" y="5926476"/>
            <a:ext cx="6328500" cy="8616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Arial"/>
                <a:ea typeface="Arial"/>
                <a:cs typeface="Arial"/>
                <a:sym typeface="Arial"/>
              </a:rPr>
              <a:t>Consequences of the passage of hurricane Irma. </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Arial"/>
                <a:ea typeface="Arial"/>
                <a:cs typeface="Arial"/>
                <a:sym typeface="Arial"/>
              </a:rPr>
              <a:t>95% of the island was destroyed.</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70" descr="Uma imagem com exterior, céu, natureza, montanha&#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47651"/>
            <a:ext cx="12242800" cy="7353300"/>
          </a:xfrm>
          <a:prstGeom prst="rect">
            <a:avLst/>
          </a:prstGeom>
          <a:noFill/>
          <a:ln>
            <a:noFill/>
          </a:ln>
        </p:spPr>
      </p:pic>
      <p:sp>
        <p:nvSpPr>
          <p:cNvPr id="548" name="Google Shape;548;p70"/>
          <p:cNvSpPr/>
          <p:nvPr/>
        </p:nvSpPr>
        <p:spPr>
          <a:xfrm>
            <a:off x="0" y="0"/>
            <a:ext cx="6096000" cy="94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lt1"/>
                </a:solidFill>
                <a:latin typeface="Arial"/>
                <a:ea typeface="Arial"/>
                <a:cs typeface="Arial"/>
                <a:sym typeface="Arial"/>
              </a:rPr>
              <a:t>European floods</a:t>
            </a:r>
            <a:endParaRPr sz="27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lt1"/>
                </a:solidFill>
                <a:latin typeface="Arial"/>
                <a:ea typeface="Arial"/>
                <a:cs typeface="Arial"/>
                <a:sym typeface="Arial"/>
              </a:rPr>
              <a:t>July 2021</a:t>
            </a:r>
            <a:endParaRPr sz="1900" b="0" i="0" u="none" strike="noStrike" cap="none">
              <a:solidFill>
                <a:schemeClr val="lt1"/>
              </a:solidFill>
              <a:latin typeface="Arial"/>
              <a:ea typeface="Arial"/>
              <a:cs typeface="Arial"/>
              <a:sym typeface="Arial"/>
            </a:endParaRPr>
          </a:p>
        </p:txBody>
      </p:sp>
      <p:sp>
        <p:nvSpPr>
          <p:cNvPr id="549" name="Google Shape;549;p70"/>
          <p:cNvSpPr/>
          <p:nvPr/>
        </p:nvSpPr>
        <p:spPr>
          <a:xfrm>
            <a:off x="5994400" y="5257561"/>
            <a:ext cx="6197700" cy="15597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Arial"/>
                <a:ea typeface="Arial"/>
                <a:cs typeface="Arial"/>
                <a:sym typeface="Arial"/>
              </a:rPr>
              <a:t>Severe floods affected Europe, in countries such as the UK, Austria, Belgium, Czech Republic, Italy , France, Germany, Luxembourg, The Netherlands, Romania and Switzerland. It killed 296 people and caused &gt; 10 Billion euros in property damages</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71"/>
          <p:cNvPicPr preferRelativeResize="0"/>
          <p:nvPr/>
        </p:nvPicPr>
        <p:blipFill>
          <a:blip r:embed="rId3">
            <a:alphaModFix/>
          </a:blip>
          <a:stretch>
            <a:fillRect/>
          </a:stretch>
        </p:blipFill>
        <p:spPr>
          <a:xfrm>
            <a:off x="0" y="0"/>
            <a:ext cx="12163278" cy="6858000"/>
          </a:xfrm>
          <a:prstGeom prst="rect">
            <a:avLst/>
          </a:prstGeom>
          <a:noFill/>
          <a:ln>
            <a:noFill/>
          </a:ln>
        </p:spPr>
      </p:pic>
      <p:sp>
        <p:nvSpPr>
          <p:cNvPr id="556" name="Google Shape;556;p71"/>
          <p:cNvSpPr/>
          <p:nvPr/>
        </p:nvSpPr>
        <p:spPr>
          <a:xfrm>
            <a:off x="0" y="0"/>
            <a:ext cx="6096000" cy="94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lt1"/>
                </a:solidFill>
                <a:latin typeface="Arial"/>
                <a:ea typeface="Arial"/>
                <a:cs typeface="Arial"/>
                <a:sym typeface="Arial"/>
              </a:rPr>
              <a:t>Australian Wildfires</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lt1"/>
                </a:solidFill>
                <a:latin typeface="Arial"/>
                <a:ea typeface="Arial"/>
                <a:cs typeface="Arial"/>
                <a:sym typeface="Arial"/>
              </a:rPr>
              <a:t>July 2020</a:t>
            </a:r>
            <a:endParaRPr sz="1900" b="0" i="0" u="none" strike="noStrike" cap="none">
              <a:solidFill>
                <a:schemeClr val="lt1"/>
              </a:solidFill>
              <a:latin typeface="Arial"/>
              <a:ea typeface="Arial"/>
              <a:cs typeface="Arial"/>
              <a:sym typeface="Arial"/>
            </a:endParaRPr>
          </a:p>
        </p:txBody>
      </p:sp>
      <p:sp>
        <p:nvSpPr>
          <p:cNvPr id="557" name="Google Shape;557;p71"/>
          <p:cNvSpPr/>
          <p:nvPr/>
        </p:nvSpPr>
        <p:spPr>
          <a:xfrm>
            <a:off x="5994400" y="5257561"/>
            <a:ext cx="6197700" cy="9849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Arial"/>
                <a:ea typeface="Arial"/>
                <a:cs typeface="Arial"/>
                <a:sym typeface="Arial"/>
              </a:rPr>
              <a:t>Up to 19 million hectares were burnt, and nearly 33 million animals were impacted. 33 people lost their lives, and more than 3000 homes were destroyed</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72"/>
          <p:cNvSpPr txBox="1">
            <a:spLocks noGrp="1"/>
          </p:cNvSpPr>
          <p:nvPr>
            <p:ph type="title"/>
          </p:nvPr>
        </p:nvSpPr>
        <p:spPr>
          <a:xfrm>
            <a:off x="642125" y="4618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Defrost</a:t>
            </a:r>
            <a:endParaRPr sz="4009" b="1" dirty="0">
              <a:solidFill>
                <a:srgbClr val="7503A6"/>
              </a:solidFill>
              <a:latin typeface="Posterama" panose="020B0504020200020000" pitchFamily="34" charset="0"/>
              <a:cs typeface="Posterama" panose="020B0504020200020000" pitchFamily="34" charset="0"/>
              <a:sym typeface="Arial"/>
            </a:endParaRPr>
          </a:p>
        </p:txBody>
      </p:sp>
      <p:sp>
        <p:nvSpPr>
          <p:cNvPr id="563" name="Google Shape;563;p72"/>
          <p:cNvSpPr txBox="1"/>
          <p:nvPr/>
        </p:nvSpPr>
        <p:spPr>
          <a:xfrm>
            <a:off x="457945" y="1095967"/>
            <a:ext cx="52803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a:solidFill>
                  <a:srgbClr val="3F3F3F"/>
                </a:solidFill>
                <a:latin typeface="Century Gothic"/>
                <a:ea typeface="Century Gothic"/>
                <a:cs typeface="Century Gothic"/>
                <a:sym typeface="Century Gothic"/>
              </a:rPr>
              <a:t>Arctic (Iceberg)</a:t>
            </a:r>
            <a:endParaRPr sz="1900" b="0" i="0" u="none" strike="noStrike" cap="none">
              <a:solidFill>
                <a:srgbClr val="000000"/>
              </a:solidFill>
              <a:latin typeface="Arial"/>
              <a:ea typeface="Arial"/>
              <a:cs typeface="Arial"/>
              <a:sym typeface="Arial"/>
            </a:endParaRPr>
          </a:p>
        </p:txBody>
      </p:sp>
      <p:sp>
        <p:nvSpPr>
          <p:cNvPr id="564" name="Google Shape;564;p72"/>
          <p:cNvSpPr txBox="1"/>
          <p:nvPr/>
        </p:nvSpPr>
        <p:spPr>
          <a:xfrm>
            <a:off x="5096761" y="1095967"/>
            <a:ext cx="58080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a:solidFill>
                  <a:srgbClr val="3F3F3F"/>
                </a:solidFill>
                <a:latin typeface="Century Gothic"/>
                <a:ea typeface="Century Gothic"/>
                <a:cs typeface="Century Gothic"/>
                <a:sym typeface="Century Gothic"/>
              </a:rPr>
              <a:t>Greenland and Antarctica (Glaciers)</a:t>
            </a:r>
            <a:endParaRPr sz="1900" b="0" i="0" u="none" strike="noStrike" cap="none">
              <a:solidFill>
                <a:srgbClr val="000000"/>
              </a:solidFill>
              <a:latin typeface="Arial"/>
              <a:ea typeface="Arial"/>
              <a:cs typeface="Arial"/>
              <a:sym typeface="Arial"/>
            </a:endParaRPr>
          </a:p>
        </p:txBody>
      </p:sp>
      <p:sp>
        <p:nvSpPr>
          <p:cNvPr id="565" name="Google Shape;565;p72"/>
          <p:cNvSpPr txBox="1"/>
          <p:nvPr/>
        </p:nvSpPr>
        <p:spPr>
          <a:xfrm>
            <a:off x="928701" y="5054600"/>
            <a:ext cx="9564900" cy="10158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fr-FR" sz="2900" b="0" i="0" u="none" strike="noStrike" cap="none">
                <a:solidFill>
                  <a:srgbClr val="000000"/>
                </a:solidFill>
                <a:latin typeface="Arial"/>
                <a:ea typeface="Arial"/>
                <a:cs typeface="Arial"/>
                <a:sym typeface="Arial"/>
              </a:rPr>
              <a:t>The melting of icebergs and glaciers do not have the same consequences on rising sea levels.</a:t>
            </a:r>
            <a:endParaRPr sz="2900" b="0" i="0" u="none" strike="noStrike" cap="none">
              <a:solidFill>
                <a:srgbClr val="000000"/>
              </a:solidFill>
              <a:latin typeface="Arial"/>
              <a:ea typeface="Arial"/>
              <a:cs typeface="Arial"/>
              <a:sym typeface="Arial"/>
            </a:endParaRPr>
          </a:p>
        </p:txBody>
      </p:sp>
      <p:sp>
        <p:nvSpPr>
          <p:cNvPr id="566" name="Google Shape;566;p72"/>
          <p:cNvSpPr/>
          <p:nvPr/>
        </p:nvSpPr>
        <p:spPr>
          <a:xfrm>
            <a:off x="0" y="6470372"/>
            <a:ext cx="104307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200"/>
              <a:t>S</a:t>
            </a:r>
            <a:r>
              <a:rPr lang="fr-FR" sz="1200" b="0" i="0" u="none" strike="noStrike" cap="none">
                <a:solidFill>
                  <a:srgbClr val="000000"/>
                </a:solidFill>
                <a:latin typeface="Arial"/>
                <a:ea typeface="Arial"/>
                <a:cs typeface="Arial"/>
                <a:sym typeface="Arial"/>
              </a:rPr>
              <a:t>ource: National Aeronautics and Space Administration/Goddard Institute for Space Studies (NASA/GISS)</a:t>
            </a:r>
            <a:endParaRPr sz="1500" b="0" i="0" u="none" strike="noStrike" cap="none">
              <a:solidFill>
                <a:srgbClr val="000000"/>
              </a:solidFill>
              <a:latin typeface="Arial"/>
              <a:ea typeface="Arial"/>
              <a:cs typeface="Arial"/>
              <a:sym typeface="Arial"/>
            </a:endParaRPr>
          </a:p>
        </p:txBody>
      </p:sp>
      <p:pic>
        <p:nvPicPr>
          <p:cNvPr id="567" name="Google Shape;567;p7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0800" y="2106330"/>
            <a:ext cx="4017228" cy="2478714"/>
          </a:xfrm>
          <a:prstGeom prst="rect">
            <a:avLst/>
          </a:prstGeom>
          <a:noFill/>
          <a:ln>
            <a:noFill/>
          </a:ln>
        </p:spPr>
      </p:pic>
      <p:pic>
        <p:nvPicPr>
          <p:cNvPr id="568" name="Google Shape;568;p7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143771" y="2064713"/>
            <a:ext cx="4262824" cy="2589920"/>
          </a:xfrm>
          <a:prstGeom prst="rect">
            <a:avLst/>
          </a:prstGeom>
          <a:noFill/>
          <a:ln>
            <a:noFill/>
          </a:ln>
        </p:spPr>
      </p:pic>
      <p:pic>
        <p:nvPicPr>
          <p:cNvPr id="569" name="Google Shape;569;p7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178800" y="2044960"/>
            <a:ext cx="3962396" cy="2339124"/>
          </a:xfrm>
          <a:prstGeom prst="rect">
            <a:avLst/>
          </a:prstGeom>
          <a:noFill/>
          <a:ln>
            <a:noFill/>
          </a:ln>
        </p:spPr>
      </p:pic>
      <p:pic>
        <p:nvPicPr>
          <p:cNvPr id="570" name="Google Shape;570;p7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578047" y="4518875"/>
            <a:ext cx="1613952" cy="23391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9" name="CaixaDeTexto 8">
            <a:extLst>
              <a:ext uri="{FF2B5EF4-FFF2-40B4-BE49-F238E27FC236}">
                <a16:creationId xmlns:a16="http://schemas.microsoft.com/office/drawing/2014/main" id="{70A67CCD-B33F-3396-399C-12374001345E}"/>
              </a:ext>
            </a:extLst>
          </p:cNvPr>
          <p:cNvSpPr txBox="1"/>
          <p:nvPr/>
        </p:nvSpPr>
        <p:spPr>
          <a:xfrm>
            <a:off x="1794317" y="516963"/>
            <a:ext cx="21717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1" i="0" u="none" strike="noStrike" kern="0" cap="none" spc="0" normalizeH="0" baseline="0" noProof="0" dirty="0">
                <a:ln>
                  <a:noFill/>
                </a:ln>
                <a:solidFill>
                  <a:srgbClr val="7503A6"/>
                </a:solidFill>
                <a:effectLst/>
                <a:uLnTx/>
                <a:uFillTx/>
                <a:latin typeface="Posterama" panose="020B0504020200020000" pitchFamily="34" charset="0"/>
                <a:cs typeface="Posterama" panose="020B0504020200020000" pitchFamily="34" charset="0"/>
                <a:sym typeface="Arial"/>
              </a:rPr>
              <a:t>Jane Goodall</a:t>
            </a:r>
            <a:endParaRPr kumimoji="0" lang="pt-PT" sz="2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p:txBody>
      </p:sp>
      <p:sp>
        <p:nvSpPr>
          <p:cNvPr id="11" name="CaixaDeTexto 10">
            <a:extLst>
              <a:ext uri="{FF2B5EF4-FFF2-40B4-BE49-F238E27FC236}">
                <a16:creationId xmlns:a16="http://schemas.microsoft.com/office/drawing/2014/main" id="{8CB52FA8-BB44-A34A-2438-FE9DA2601CD5}"/>
              </a:ext>
            </a:extLst>
          </p:cNvPr>
          <p:cNvSpPr txBox="1"/>
          <p:nvPr/>
        </p:nvSpPr>
        <p:spPr>
          <a:xfrm>
            <a:off x="7843587" y="438995"/>
            <a:ext cx="29020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1" i="0" u="none" strike="noStrike" kern="0" cap="none" spc="0" normalizeH="0" baseline="0" noProof="0" dirty="0">
                <a:ln>
                  <a:noFill/>
                </a:ln>
                <a:solidFill>
                  <a:srgbClr val="7503A6"/>
                </a:solidFill>
                <a:effectLst/>
                <a:uLnTx/>
                <a:uFillTx/>
                <a:latin typeface="Posterama" panose="020B0504020200020000" pitchFamily="34" charset="0"/>
                <a:cs typeface="Posterama" panose="020B0504020200020000" pitchFamily="34" charset="0"/>
                <a:sym typeface="Arial"/>
              </a:rPr>
              <a:t>Sylvia </a:t>
            </a:r>
            <a:r>
              <a:rPr kumimoji="0" lang="fr-FR" sz="2400" b="1" i="0" u="none" strike="noStrike" kern="0" cap="none" spc="0" normalizeH="0" baseline="0" noProof="0" dirty="0" err="1">
                <a:ln>
                  <a:noFill/>
                </a:ln>
                <a:solidFill>
                  <a:srgbClr val="7503A6"/>
                </a:solidFill>
                <a:effectLst/>
                <a:uLnTx/>
                <a:uFillTx/>
                <a:latin typeface="Posterama" panose="020B0504020200020000" pitchFamily="34" charset="0"/>
                <a:cs typeface="Posterama" panose="020B0504020200020000" pitchFamily="34" charset="0"/>
                <a:sym typeface="Arial"/>
              </a:rPr>
              <a:t>Earle</a:t>
            </a:r>
            <a:endParaRPr kumimoji="0" lang="pt-PT" sz="2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p:txBody>
      </p:sp>
      <p:sp>
        <p:nvSpPr>
          <p:cNvPr id="12" name="Google Shape;181;p30">
            <a:extLst>
              <a:ext uri="{FF2B5EF4-FFF2-40B4-BE49-F238E27FC236}">
                <a16:creationId xmlns:a16="http://schemas.microsoft.com/office/drawing/2014/main" id="{E2CCD8E8-467E-A612-28B4-2F826D37AC2E}"/>
              </a:ext>
            </a:extLst>
          </p:cNvPr>
          <p:cNvSpPr txBox="1"/>
          <p:nvPr/>
        </p:nvSpPr>
        <p:spPr>
          <a:xfrm>
            <a:off x="637023" y="5152540"/>
            <a:ext cx="4614246" cy="1331169"/>
          </a:xfrm>
          <a:prstGeom prst="rect">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domeniul</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cercetării</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cimpanzeilor</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Jane Goodall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este</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considerată</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un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deschizător</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drumuri</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la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începutul</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studiilor</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sale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revoluționare</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1960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Africa,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unde</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stabilit</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inițiative</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noi</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conservare</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dezvoltare</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Institutul</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Jane Goodall a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devenit</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un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institut</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respectat</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pe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scară</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largă</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a:t>
            </a:r>
          </a:p>
        </p:txBody>
      </p:sp>
      <p:sp>
        <p:nvSpPr>
          <p:cNvPr id="13" name="Google Shape;181;p30">
            <a:extLst>
              <a:ext uri="{FF2B5EF4-FFF2-40B4-BE49-F238E27FC236}">
                <a16:creationId xmlns:a16="http://schemas.microsoft.com/office/drawing/2014/main" id="{036DDDBF-B675-8B97-0EBC-48E9D5F760E1}"/>
              </a:ext>
            </a:extLst>
          </p:cNvPr>
          <p:cNvSpPr txBox="1"/>
          <p:nvPr/>
        </p:nvSpPr>
        <p:spPr>
          <a:xfrm>
            <a:off x="6562667" y="4969556"/>
            <a:ext cx="4375265" cy="1331169"/>
          </a:xfrm>
          <a:prstGeom prst="rect">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Biolog</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marin</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oceanograf</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unul</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dintre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cele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mai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apreciate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mai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importante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nume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din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domeniul</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conservării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oceanelor</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Exploratoare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pentru</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National Geographic Society. A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susținut</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acest</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domeniu</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lansat</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mai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multe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inițiative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pentru</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contribui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la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protejarea</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zonelor</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marine.</a:t>
            </a:r>
            <a:endParaRPr kumimoji="0" lang="en-GB" sz="1400" b="0" i="0" u="none" strike="noStrike" kern="0" cap="none" spc="0" normalizeH="0" baseline="-2500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p:txBody>
      </p:sp>
      <p:pic>
        <p:nvPicPr>
          <p:cNvPr id="3" name="Imagem 2">
            <a:extLst>
              <a:ext uri="{FF2B5EF4-FFF2-40B4-BE49-F238E27FC236}">
                <a16:creationId xmlns:a16="http://schemas.microsoft.com/office/drawing/2014/main" id="{E17CBF67-587F-E220-5297-D6C770A501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8168" y="1039875"/>
            <a:ext cx="3396182" cy="3929681"/>
          </a:xfrm>
          <a:prstGeom prst="rect">
            <a:avLst/>
          </a:prstGeom>
        </p:spPr>
      </p:pic>
      <p:pic>
        <p:nvPicPr>
          <p:cNvPr id="8" name="Imagem 7">
            <a:extLst>
              <a:ext uri="{FF2B5EF4-FFF2-40B4-BE49-F238E27FC236}">
                <a16:creationId xmlns:a16="http://schemas.microsoft.com/office/drawing/2014/main" id="{6CAC1115-3DBE-F18D-4825-8B5B7C2965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76937" y="936754"/>
            <a:ext cx="3340472" cy="3765876"/>
          </a:xfrm>
          <a:prstGeom prst="rect">
            <a:avLst/>
          </a:prstGeom>
        </p:spPr>
      </p:pic>
    </p:spTree>
    <p:extLst>
      <p:ext uri="{BB962C8B-B14F-4D97-AF65-F5344CB8AC3E}">
        <p14:creationId xmlns:p14="http://schemas.microsoft.com/office/powerpoint/2010/main" val="2074986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73"/>
          <p:cNvSpPr txBox="1">
            <a:spLocks noGrp="1"/>
          </p:cNvSpPr>
          <p:nvPr>
            <p:ph type="title"/>
          </p:nvPr>
        </p:nvSpPr>
        <p:spPr>
          <a:xfrm>
            <a:off x="642125" y="3094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Defrost</a:t>
            </a:r>
            <a:r>
              <a:rPr lang="fr-FR" sz="4009" dirty="0">
                <a:latin typeface="Posterama" panose="020B0504020200020000" pitchFamily="34" charset="0"/>
                <a:cs typeface="Posterama" panose="020B0504020200020000" pitchFamily="34" charset="0"/>
              </a:rPr>
              <a:t> - Iceberg</a:t>
            </a:r>
            <a:endParaRPr sz="4009" b="1" dirty="0">
              <a:solidFill>
                <a:srgbClr val="7503A6"/>
              </a:solidFill>
              <a:latin typeface="Posterama" panose="020B0504020200020000" pitchFamily="34" charset="0"/>
              <a:cs typeface="Posterama" panose="020B0504020200020000" pitchFamily="34" charset="0"/>
              <a:sym typeface="Arial"/>
            </a:endParaRPr>
          </a:p>
        </p:txBody>
      </p:sp>
      <p:sp>
        <p:nvSpPr>
          <p:cNvPr id="576" name="Google Shape;576;p73"/>
          <p:cNvSpPr/>
          <p:nvPr/>
        </p:nvSpPr>
        <p:spPr>
          <a:xfrm>
            <a:off x="13856" y="6447104"/>
            <a:ext cx="98751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a:t>Source</a:t>
            </a:r>
            <a:r>
              <a:rPr lang="fr-FR" sz="1600" b="0" i="0" u="none" strike="noStrike" cap="none">
                <a:solidFill>
                  <a:srgbClr val="000000"/>
                </a:solidFill>
                <a:latin typeface="Arial"/>
                <a:ea typeface="Arial"/>
                <a:cs typeface="Arial"/>
                <a:sym typeface="Arial"/>
              </a:rPr>
              <a:t>: National Aeronautics and Space Administration/Goddard Institute for Space Studies (NASA/GISS)</a:t>
            </a:r>
            <a:endParaRPr sz="1900" b="0" i="0" u="none" strike="noStrike" cap="none">
              <a:solidFill>
                <a:srgbClr val="000000"/>
              </a:solidFill>
              <a:latin typeface="Arial"/>
              <a:ea typeface="Arial"/>
              <a:cs typeface="Arial"/>
              <a:sym typeface="Arial"/>
            </a:endParaRPr>
          </a:p>
        </p:txBody>
      </p:sp>
      <p:sp>
        <p:nvSpPr>
          <p:cNvPr id="577" name="Google Shape;577;p73"/>
          <p:cNvSpPr txBox="1"/>
          <p:nvPr/>
        </p:nvSpPr>
        <p:spPr>
          <a:xfrm>
            <a:off x="3003610" y="995644"/>
            <a:ext cx="10561200" cy="400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800" i="0" u="none" strike="noStrike" cap="none">
                <a:solidFill>
                  <a:srgbClr val="3F3F3F"/>
                </a:solidFill>
              </a:rPr>
              <a:t>Satellite images of the Arctic at the annual minimum ice point (Sept)</a:t>
            </a:r>
            <a:endParaRPr sz="1800" i="0" u="none" strike="noStrike" cap="none">
              <a:solidFill>
                <a:srgbClr val="000000"/>
              </a:solidFill>
            </a:endParaRPr>
          </a:p>
        </p:txBody>
      </p:sp>
      <p:pic>
        <p:nvPicPr>
          <p:cNvPr id="578" name="Google Shape;578;p73" descr="NASA shares time-lapse video of melting, shrinking Arctic sea ice over past three decades! - Watch"/>
          <p:cNvPicPr preferRelativeResize="0"/>
          <p:nvPr/>
        </p:nvPicPr>
        <p:blipFill rotWithShape="1">
          <a:blip r:embed="rId3">
            <a:alphaModFix/>
          </a:blip>
          <a:srcRect/>
          <a:stretch/>
        </p:blipFill>
        <p:spPr>
          <a:xfrm>
            <a:off x="1833550" y="1433625"/>
            <a:ext cx="8707475" cy="4975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4"/>
          <p:cNvSpPr txBox="1">
            <a:spLocks noGrp="1"/>
          </p:cNvSpPr>
          <p:nvPr>
            <p:ph type="title"/>
          </p:nvPr>
        </p:nvSpPr>
        <p:spPr>
          <a:xfrm>
            <a:off x="642125" y="3094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Sea</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level</a:t>
            </a:r>
            <a:endParaRPr sz="4009" b="1" dirty="0">
              <a:solidFill>
                <a:srgbClr val="7503A6"/>
              </a:solidFill>
              <a:latin typeface="Posterama" panose="020B0504020200020000" pitchFamily="34" charset="0"/>
              <a:cs typeface="Posterama" panose="020B0504020200020000" pitchFamily="34" charset="0"/>
              <a:sym typeface="Arial"/>
            </a:endParaRPr>
          </a:p>
        </p:txBody>
      </p:sp>
      <p:sp>
        <p:nvSpPr>
          <p:cNvPr id="584" name="Google Shape;584;p74"/>
          <p:cNvSpPr/>
          <p:nvPr/>
        </p:nvSpPr>
        <p:spPr>
          <a:xfrm>
            <a:off x="73895" y="6375400"/>
            <a:ext cx="101763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a:t>Source</a:t>
            </a:r>
            <a:r>
              <a:rPr lang="fr-FR" sz="1600" b="0" i="0" u="none" strike="noStrike" cap="none">
                <a:solidFill>
                  <a:srgbClr val="000000"/>
                </a:solidFill>
                <a:latin typeface="Arial"/>
                <a:ea typeface="Arial"/>
                <a:cs typeface="Arial"/>
                <a:sym typeface="Arial"/>
              </a:rPr>
              <a:t>: National Aeronautics and Space Administration/Goddard Institute for Space Studies (NASA/GISS)</a:t>
            </a:r>
            <a:endParaRPr sz="1900" b="0" i="0" u="none" strike="noStrike" cap="none">
              <a:solidFill>
                <a:srgbClr val="000000"/>
              </a:solidFill>
              <a:latin typeface="Arial"/>
              <a:ea typeface="Arial"/>
              <a:cs typeface="Arial"/>
              <a:sym typeface="Arial"/>
            </a:endParaRPr>
          </a:p>
        </p:txBody>
      </p:sp>
      <p:pic>
        <p:nvPicPr>
          <p:cNvPr id="585" name="Google Shape;585;p7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08925" y="1780490"/>
            <a:ext cx="6807200" cy="4084318"/>
          </a:xfrm>
          <a:prstGeom prst="rect">
            <a:avLst/>
          </a:prstGeom>
          <a:noFill/>
          <a:ln>
            <a:noFill/>
          </a:ln>
        </p:spPr>
      </p:pic>
      <p:sp>
        <p:nvSpPr>
          <p:cNvPr id="586" name="Google Shape;586;p74"/>
          <p:cNvSpPr/>
          <p:nvPr/>
        </p:nvSpPr>
        <p:spPr>
          <a:xfrm>
            <a:off x="642132" y="1018207"/>
            <a:ext cx="11120400" cy="533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fr-FR" sz="2400" b="1" i="0" u="none" strike="noStrike" cap="none">
                <a:solidFill>
                  <a:srgbClr val="3F3F3F"/>
                </a:solidFill>
                <a:latin typeface="Arial"/>
                <a:ea typeface="Arial"/>
                <a:cs typeface="Arial"/>
                <a:sym typeface="Arial"/>
              </a:rPr>
              <a:t>2 factors: thermal expansion of the ocean and melting glaciers</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5"/>
          <p:cNvSpPr txBox="1">
            <a:spLocks noGrp="1"/>
          </p:cNvSpPr>
          <p:nvPr>
            <p:ph type="title"/>
          </p:nvPr>
        </p:nvSpPr>
        <p:spPr>
          <a:xfrm>
            <a:off x="642125" y="3094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Sea</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level</a:t>
            </a:r>
            <a:endParaRPr sz="4009" b="1" dirty="0">
              <a:solidFill>
                <a:srgbClr val="7503A6"/>
              </a:solidFill>
              <a:latin typeface="Posterama" panose="020B0504020200020000" pitchFamily="34" charset="0"/>
              <a:cs typeface="Posterama" panose="020B0504020200020000" pitchFamily="34" charset="0"/>
              <a:sym typeface="Arial"/>
            </a:endParaRPr>
          </a:p>
        </p:txBody>
      </p:sp>
      <p:pic>
        <p:nvPicPr>
          <p:cNvPr id="592" name="Google Shape;592;p75"/>
          <p:cNvPicPr preferRelativeResize="0"/>
          <p:nvPr/>
        </p:nvPicPr>
        <p:blipFill rotWithShape="1">
          <a:blip r:embed="rId3">
            <a:alphaModFix/>
          </a:blip>
          <a:srcRect/>
          <a:stretch/>
        </p:blipFill>
        <p:spPr>
          <a:xfrm>
            <a:off x="1833419" y="1219280"/>
            <a:ext cx="9190348" cy="5494817"/>
          </a:xfrm>
          <a:prstGeom prst="rect">
            <a:avLst/>
          </a:prstGeom>
          <a:noFill/>
          <a:ln>
            <a:noFill/>
          </a:ln>
        </p:spPr>
      </p:pic>
      <p:sp>
        <p:nvSpPr>
          <p:cNvPr id="593" name="Google Shape;593;p75"/>
          <p:cNvSpPr/>
          <p:nvPr/>
        </p:nvSpPr>
        <p:spPr>
          <a:xfrm>
            <a:off x="1524000" y="720805"/>
            <a:ext cx="9313200" cy="533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fr-FR" sz="2700" b="1" i="0" u="none" strike="noStrike" cap="none">
                <a:solidFill>
                  <a:srgbClr val="3F3F3F"/>
                </a:solidFill>
                <a:latin typeface="Century Gothic"/>
                <a:ea typeface="Century Gothic"/>
                <a:cs typeface="Century Gothic"/>
                <a:sym typeface="Century Gothic"/>
              </a:rPr>
              <a:t>NASA coastal zone simulator</a:t>
            </a:r>
            <a:endParaRPr sz="2700" b="1" i="0" u="none" strike="noStrike" cap="none">
              <a:solidFill>
                <a:srgbClr val="3F3F3F"/>
              </a:solidFill>
              <a:latin typeface="Century Gothic"/>
              <a:ea typeface="Century Gothic"/>
              <a:cs typeface="Century Gothic"/>
              <a:sym typeface="Century Gothic"/>
            </a:endParaRPr>
          </a:p>
        </p:txBody>
      </p:sp>
      <p:sp>
        <p:nvSpPr>
          <p:cNvPr id="594" name="Google Shape;594;p75"/>
          <p:cNvSpPr/>
          <p:nvPr/>
        </p:nvSpPr>
        <p:spPr>
          <a:xfrm>
            <a:off x="-13850" y="6515575"/>
            <a:ext cx="100929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a:t>Source</a:t>
            </a:r>
            <a:r>
              <a:rPr lang="fr-FR" sz="1600" b="0" i="0" u="none" strike="noStrike" cap="none">
                <a:solidFill>
                  <a:srgbClr val="000000"/>
                </a:solidFill>
                <a:latin typeface="Arial"/>
                <a:ea typeface="Arial"/>
                <a:cs typeface="Arial"/>
                <a:sym typeface="Arial"/>
              </a:rPr>
              <a:t>: National Aeronautics and Space Administration/Goddard Institute for Space Studies (NASA/GISS)</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76" descr="Tuvalu: Visiting one of the world&amp;#39;s tiniest countries"/>
          <p:cNvPicPr preferRelativeResize="0"/>
          <p:nvPr/>
        </p:nvPicPr>
        <p:blipFill rotWithShape="1">
          <a:blip r:embed="rId3">
            <a:alphaModFix/>
          </a:blip>
          <a:srcRect/>
          <a:stretch/>
        </p:blipFill>
        <p:spPr>
          <a:xfrm>
            <a:off x="0" y="0"/>
            <a:ext cx="12192001" cy="6858000"/>
          </a:xfrm>
          <a:prstGeom prst="rect">
            <a:avLst/>
          </a:prstGeom>
          <a:noFill/>
          <a:ln>
            <a:noFill/>
          </a:ln>
        </p:spPr>
      </p:pic>
      <p:sp>
        <p:nvSpPr>
          <p:cNvPr id="601" name="Google Shape;601;p76"/>
          <p:cNvSpPr txBox="1"/>
          <p:nvPr/>
        </p:nvSpPr>
        <p:spPr>
          <a:xfrm>
            <a:off x="507999" y="236379"/>
            <a:ext cx="3781500" cy="1000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rgbClr val="000000"/>
                </a:solidFill>
                <a:latin typeface="Arial"/>
                <a:ea typeface="Arial"/>
                <a:cs typeface="Arial"/>
                <a:sym typeface="Arial"/>
              </a:rPr>
              <a:t>Tuvalu Island faces the risk of completely disappearing due to sea level rise</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77"/>
          <p:cNvSpPr txBox="1">
            <a:spLocks noGrp="1"/>
          </p:cNvSpPr>
          <p:nvPr>
            <p:ph type="title"/>
          </p:nvPr>
        </p:nvSpPr>
        <p:spPr>
          <a:xfrm>
            <a:off x="642125" y="309400"/>
            <a:ext cx="56445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Ocean</a:t>
            </a:r>
            <a:r>
              <a:rPr lang="fr-FR" sz="4009" dirty="0">
                <a:latin typeface="Posterama" panose="020B0504020200020000" pitchFamily="34" charset="0"/>
                <a:cs typeface="Posterama" panose="020B0504020200020000" pitchFamily="34" charset="0"/>
              </a:rPr>
              <a:t> acidification</a:t>
            </a:r>
            <a:endParaRPr sz="4009" b="1" dirty="0">
              <a:solidFill>
                <a:srgbClr val="7503A6"/>
              </a:solidFill>
              <a:latin typeface="Posterama" panose="020B0504020200020000" pitchFamily="34" charset="0"/>
              <a:cs typeface="Posterama" panose="020B0504020200020000" pitchFamily="34" charset="0"/>
              <a:sym typeface="Arial"/>
            </a:endParaRPr>
          </a:p>
        </p:txBody>
      </p:sp>
      <p:pic>
        <p:nvPicPr>
          <p:cNvPr id="607" name="Google Shape;607;p77" descr="C:\Users\Rui\Desktop\ZERO\apresentações escolas\Impacto Antrópico Oceanos\ph-vs-shells_med.jpeg"/>
          <p:cNvPicPr preferRelativeResize="0"/>
          <p:nvPr/>
        </p:nvPicPr>
        <p:blipFill rotWithShape="1">
          <a:blip r:embed="rId3">
            <a:alphaModFix/>
          </a:blip>
          <a:srcRect/>
          <a:stretch/>
        </p:blipFill>
        <p:spPr>
          <a:xfrm>
            <a:off x="495275" y="1272725"/>
            <a:ext cx="10036849" cy="52356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78"/>
          <p:cNvSpPr txBox="1">
            <a:spLocks noGrp="1"/>
          </p:cNvSpPr>
          <p:nvPr>
            <p:ph type="title"/>
          </p:nvPr>
        </p:nvSpPr>
        <p:spPr>
          <a:xfrm>
            <a:off x="642125" y="309400"/>
            <a:ext cx="64488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Effects</a:t>
            </a:r>
            <a:r>
              <a:rPr lang="fr-FR" sz="4009" dirty="0">
                <a:latin typeface="Posterama" panose="020B0504020200020000" pitchFamily="34" charset="0"/>
                <a:cs typeface="Posterama" panose="020B0504020200020000" pitchFamily="34" charset="0"/>
              </a:rPr>
              <a:t> on </a:t>
            </a:r>
            <a:r>
              <a:rPr lang="fr-FR" sz="4009" dirty="0" err="1">
                <a:latin typeface="Posterama" panose="020B0504020200020000" pitchFamily="34" charset="0"/>
                <a:cs typeface="Posterama" panose="020B0504020200020000" pitchFamily="34" charset="0"/>
              </a:rPr>
              <a:t>ecosystems</a:t>
            </a:r>
            <a:endParaRPr sz="4009" b="1" dirty="0">
              <a:solidFill>
                <a:srgbClr val="7503A6"/>
              </a:solidFill>
              <a:latin typeface="Posterama" panose="020B0504020200020000" pitchFamily="34" charset="0"/>
              <a:cs typeface="Posterama" panose="020B0504020200020000" pitchFamily="34" charset="0"/>
              <a:sym typeface="Arial"/>
            </a:endParaRPr>
          </a:p>
        </p:txBody>
      </p:sp>
      <p:sp>
        <p:nvSpPr>
          <p:cNvPr id="613" name="Google Shape;613;p78"/>
          <p:cNvSpPr/>
          <p:nvPr/>
        </p:nvSpPr>
        <p:spPr>
          <a:xfrm>
            <a:off x="299225" y="4567204"/>
            <a:ext cx="3652500" cy="160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400" b="0" i="0" u="none" strike="noStrike" cap="none">
                <a:solidFill>
                  <a:srgbClr val="000000"/>
                </a:solidFill>
                <a:latin typeface="Arial"/>
                <a:ea typeface="Arial"/>
                <a:cs typeface="Arial"/>
                <a:sym typeface="Arial"/>
              </a:rPr>
              <a:t>In 2016, during the 4th episode of mass bleaching, </a:t>
            </a:r>
            <a:r>
              <a:rPr lang="fr-FR" sz="2400" b="0" i="0" u="sng" strike="noStrike" cap="none">
                <a:solidFill>
                  <a:srgbClr val="000000"/>
                </a:solidFill>
                <a:latin typeface="Arial"/>
                <a:ea typeface="Arial"/>
                <a:cs typeface="Arial"/>
                <a:sym typeface="Arial"/>
              </a:rPr>
              <a:t>50% of the large barrier coral died.</a:t>
            </a:r>
            <a:endParaRPr sz="2400" b="0" i="0" u="none" strike="noStrike" cap="none">
              <a:solidFill>
                <a:srgbClr val="000000"/>
              </a:solidFill>
              <a:latin typeface="Arial"/>
              <a:ea typeface="Arial"/>
              <a:cs typeface="Arial"/>
              <a:sym typeface="Arial"/>
            </a:endParaRPr>
          </a:p>
        </p:txBody>
      </p:sp>
      <p:pic>
        <p:nvPicPr>
          <p:cNvPr id="614" name="Google Shape;614;p78"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52879" y="3160087"/>
            <a:ext cx="7683872" cy="3526037"/>
          </a:xfrm>
          <a:prstGeom prst="rect">
            <a:avLst/>
          </a:prstGeom>
          <a:noFill/>
          <a:ln>
            <a:noFill/>
          </a:ln>
        </p:spPr>
      </p:pic>
      <p:sp>
        <p:nvSpPr>
          <p:cNvPr id="615" name="Google Shape;615;p78"/>
          <p:cNvSpPr txBox="1"/>
          <p:nvPr/>
        </p:nvSpPr>
        <p:spPr>
          <a:xfrm>
            <a:off x="5097006" y="1506726"/>
            <a:ext cx="5595600" cy="1231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fr-FR" sz="2400" b="0" i="0" u="none" strike="noStrike" cap="none">
                <a:solidFill>
                  <a:srgbClr val="000000"/>
                </a:solidFill>
                <a:latin typeface="Arial"/>
                <a:ea typeface="Arial"/>
                <a:cs typeface="Arial"/>
                <a:sym typeface="Arial"/>
              </a:rPr>
              <a:t>Coral reefs are home to about 25% of marine life, the terrestrial equivalent of rainforests!</a:t>
            </a:r>
            <a:endParaRPr sz="2400" b="0" i="0" u="none" strike="noStrike" cap="none">
              <a:solidFill>
                <a:srgbClr val="000000"/>
              </a:solidFill>
              <a:latin typeface="Arial"/>
              <a:ea typeface="Arial"/>
              <a:cs typeface="Arial"/>
              <a:sym typeface="Arial"/>
            </a:endParaRPr>
          </a:p>
        </p:txBody>
      </p:sp>
      <p:pic>
        <p:nvPicPr>
          <p:cNvPr id="616" name="Google Shape;616;p78" descr="Resultado de imagem para coral reef healthy"/>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48679" y="1372399"/>
            <a:ext cx="3791366" cy="270615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79"/>
          <p:cNvSpPr txBox="1">
            <a:spLocks noGrp="1"/>
          </p:cNvSpPr>
          <p:nvPr>
            <p:ph type="title"/>
          </p:nvPr>
        </p:nvSpPr>
        <p:spPr>
          <a:xfrm>
            <a:off x="367600" y="309400"/>
            <a:ext cx="65220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Effects</a:t>
            </a:r>
            <a:r>
              <a:rPr lang="fr-FR" sz="4009" dirty="0">
                <a:latin typeface="Posterama" panose="020B0504020200020000" pitchFamily="34" charset="0"/>
                <a:cs typeface="Posterama" panose="020B0504020200020000" pitchFamily="34" charset="0"/>
              </a:rPr>
              <a:t> on </a:t>
            </a:r>
            <a:r>
              <a:rPr lang="fr-FR" sz="4009" dirty="0" err="1">
                <a:latin typeface="Posterama" panose="020B0504020200020000" pitchFamily="34" charset="0"/>
                <a:cs typeface="Posterama" panose="020B0504020200020000" pitchFamily="34" charset="0"/>
              </a:rPr>
              <a:t>human</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health</a:t>
            </a:r>
            <a:endParaRPr sz="4009" b="1" dirty="0">
              <a:solidFill>
                <a:srgbClr val="7503A6"/>
              </a:solidFill>
              <a:latin typeface="Posterama" panose="020B0504020200020000" pitchFamily="34" charset="0"/>
              <a:cs typeface="Posterama" panose="020B0504020200020000" pitchFamily="34" charset="0"/>
              <a:sym typeface="Arial"/>
            </a:endParaRPr>
          </a:p>
        </p:txBody>
      </p:sp>
      <p:pic>
        <p:nvPicPr>
          <p:cNvPr id="622" name="Google Shape;622;p79"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9910" y="1222348"/>
            <a:ext cx="9571590" cy="4915920"/>
          </a:xfrm>
          <a:prstGeom prst="rect">
            <a:avLst/>
          </a:prstGeom>
          <a:noFill/>
          <a:ln>
            <a:noFill/>
          </a:ln>
        </p:spPr>
      </p:pic>
      <p:sp>
        <p:nvSpPr>
          <p:cNvPr id="623" name="Google Shape;623;p79"/>
          <p:cNvSpPr/>
          <p:nvPr/>
        </p:nvSpPr>
        <p:spPr>
          <a:xfrm>
            <a:off x="2856537" y="6138273"/>
            <a:ext cx="6945900" cy="453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600" i="0" u="none" strike="noStrike" cap="none">
                <a:solidFill>
                  <a:srgbClr val="7503A6"/>
                </a:solidFill>
              </a:rPr>
              <a:t>Climate Change and Malaria</a:t>
            </a:r>
            <a:endParaRPr sz="2600" i="0" u="none" strike="noStrike" cap="none">
              <a:solidFill>
                <a:srgbClr val="7503A6"/>
              </a:solidFill>
            </a:endParaRPr>
          </a:p>
        </p:txBody>
      </p:sp>
      <p:grpSp>
        <p:nvGrpSpPr>
          <p:cNvPr id="624" name="Google Shape;624;p79"/>
          <p:cNvGrpSpPr/>
          <p:nvPr/>
        </p:nvGrpSpPr>
        <p:grpSpPr>
          <a:xfrm>
            <a:off x="879916" y="3785083"/>
            <a:ext cx="1679910" cy="2353448"/>
            <a:chOff x="881950" y="3752023"/>
            <a:chExt cx="1779000" cy="2078100"/>
          </a:xfrm>
        </p:grpSpPr>
        <p:sp>
          <p:nvSpPr>
            <p:cNvPr id="625" name="Google Shape;625;p79"/>
            <p:cNvSpPr/>
            <p:nvPr/>
          </p:nvSpPr>
          <p:spPr>
            <a:xfrm>
              <a:off x="881950" y="3752023"/>
              <a:ext cx="1779000" cy="2078100"/>
            </a:xfrm>
            <a:prstGeom prst="rect">
              <a:avLst/>
            </a:prstGeom>
            <a:solidFill>
              <a:schemeClr val="lt1"/>
            </a:solidFill>
            <a:ln w="15875" cap="flat" cmpd="sng">
              <a:solidFill>
                <a:schemeClr val="accen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626" name="Google Shape;626;p79"/>
            <p:cNvSpPr txBox="1"/>
            <p:nvPr/>
          </p:nvSpPr>
          <p:spPr>
            <a:xfrm>
              <a:off x="976119" y="3944149"/>
              <a:ext cx="1592400" cy="761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a:solidFill>
                    <a:srgbClr val="000000"/>
                  </a:solidFill>
                  <a:latin typeface="Arial"/>
                  <a:ea typeface="Arial"/>
                  <a:cs typeface="Arial"/>
                  <a:sym typeface="Arial"/>
                </a:rPr>
                <a:t>Distribution of the Malaria pathogen:</a:t>
              </a:r>
              <a:endParaRPr sz="1600" b="0" i="0" u="none" strike="noStrike" cap="none">
                <a:solidFill>
                  <a:srgbClr val="000000"/>
                </a:solidFill>
                <a:latin typeface="Arial"/>
                <a:ea typeface="Arial"/>
                <a:cs typeface="Arial"/>
                <a:sym typeface="Arial"/>
              </a:endParaRPr>
            </a:p>
          </p:txBody>
        </p:sp>
        <p:sp>
          <p:nvSpPr>
            <p:cNvPr id="627" name="Google Shape;627;p79"/>
            <p:cNvSpPr txBox="1"/>
            <p:nvPr/>
          </p:nvSpPr>
          <p:spPr>
            <a:xfrm>
              <a:off x="1277408" y="4766481"/>
              <a:ext cx="868500" cy="326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a:solidFill>
                    <a:srgbClr val="000000"/>
                  </a:solidFill>
                  <a:latin typeface="Arial"/>
                  <a:ea typeface="Arial"/>
                  <a:cs typeface="Arial"/>
                  <a:sym typeface="Arial"/>
                </a:rPr>
                <a:t>Today</a:t>
              </a:r>
              <a:endParaRPr sz="1600" b="0" i="0" u="none" strike="noStrike" cap="none">
                <a:solidFill>
                  <a:srgbClr val="000000"/>
                </a:solidFill>
                <a:latin typeface="Arial"/>
                <a:ea typeface="Arial"/>
                <a:cs typeface="Arial"/>
                <a:sym typeface="Arial"/>
              </a:endParaRPr>
            </a:p>
          </p:txBody>
        </p:sp>
        <p:sp>
          <p:nvSpPr>
            <p:cNvPr id="628" name="Google Shape;628;p79"/>
            <p:cNvSpPr/>
            <p:nvPr/>
          </p:nvSpPr>
          <p:spPr>
            <a:xfrm>
              <a:off x="974375" y="4866271"/>
              <a:ext cx="144900" cy="145500"/>
            </a:xfrm>
            <a:prstGeom prst="ellipse">
              <a:avLst/>
            </a:prstGeom>
            <a:solidFill>
              <a:srgbClr val="CFA93D"/>
            </a:solidFill>
            <a:ln w="25400" cap="flat" cmpd="sng">
              <a:solidFill>
                <a:srgbClr val="CFA93D"/>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600" b="0" i="0" u="none" strike="noStrike" cap="none">
                <a:solidFill>
                  <a:schemeClr val="lt1"/>
                </a:solidFill>
                <a:latin typeface="Arial"/>
                <a:ea typeface="Arial"/>
                <a:cs typeface="Arial"/>
                <a:sym typeface="Arial"/>
              </a:endParaRPr>
            </a:p>
          </p:txBody>
        </p:sp>
        <p:sp>
          <p:nvSpPr>
            <p:cNvPr id="629" name="Google Shape;629;p79"/>
            <p:cNvSpPr/>
            <p:nvPr/>
          </p:nvSpPr>
          <p:spPr>
            <a:xfrm>
              <a:off x="974375" y="5302197"/>
              <a:ext cx="144900" cy="14550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600" b="0" i="0" u="none" strike="noStrike" cap="none">
                <a:solidFill>
                  <a:schemeClr val="lt1"/>
                </a:solidFill>
                <a:latin typeface="Arial"/>
                <a:ea typeface="Arial"/>
                <a:cs typeface="Arial"/>
                <a:sym typeface="Arial"/>
              </a:endParaRPr>
            </a:p>
          </p:txBody>
        </p:sp>
        <p:sp>
          <p:nvSpPr>
            <p:cNvPr id="630" name="Google Shape;630;p79"/>
            <p:cNvSpPr txBox="1"/>
            <p:nvPr/>
          </p:nvSpPr>
          <p:spPr>
            <a:xfrm>
              <a:off x="1263892" y="5084234"/>
              <a:ext cx="1230300" cy="543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a:solidFill>
                    <a:srgbClr val="000000"/>
                  </a:solidFill>
                  <a:latin typeface="Arial"/>
                  <a:ea typeface="Arial"/>
                  <a:cs typeface="Arial"/>
                  <a:sym typeface="Arial"/>
                </a:rPr>
                <a:t>Possible in 2050</a:t>
              </a:r>
              <a:endParaRPr sz="1600" b="0" i="0" u="none" strike="noStrike" cap="none">
                <a:solidFill>
                  <a:srgbClr val="000000"/>
                </a:solidFill>
                <a:latin typeface="Arial"/>
                <a:ea typeface="Arial"/>
                <a:cs typeface="Arial"/>
                <a:sym typeface="Arial"/>
              </a:endParaRPr>
            </a:p>
          </p:txBody>
        </p:sp>
      </p:grpSp>
      <p:sp>
        <p:nvSpPr>
          <p:cNvPr id="631" name="Google Shape;631;p79"/>
          <p:cNvSpPr/>
          <p:nvPr/>
        </p:nvSpPr>
        <p:spPr>
          <a:xfrm>
            <a:off x="4264104" y="6561606"/>
            <a:ext cx="7877400" cy="296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fr-FR" sz="1300"/>
              <a:t>Source</a:t>
            </a:r>
            <a:r>
              <a:rPr lang="fr-FR" sz="1300" b="0" i="0" u="none" strike="noStrike" cap="none">
                <a:solidFill>
                  <a:srgbClr val="000000"/>
                </a:solidFill>
                <a:latin typeface="Arial"/>
                <a:ea typeface="Arial"/>
                <a:cs typeface="Arial"/>
                <a:sym typeface="Arial"/>
              </a:rPr>
              <a:t>: De Souza et. al. (2012), Impact of Climate Change on the Geographic Scope of Diseases</a:t>
            </a:r>
            <a:endParaRPr sz="13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637" name="Google Shape;637;p80" descr="Uma imagem com céu, exterior, terra, sujidade&#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725" y="1396451"/>
            <a:ext cx="12232727" cy="6014706"/>
          </a:xfrm>
          <a:prstGeom prst="rect">
            <a:avLst/>
          </a:prstGeom>
          <a:noFill/>
          <a:ln>
            <a:noFill/>
          </a:ln>
        </p:spPr>
      </p:pic>
      <p:pic>
        <p:nvPicPr>
          <p:cNvPr id="638" name="Google Shape;638;p80"/>
          <p:cNvPicPr preferRelativeResize="0"/>
          <p:nvPr/>
        </p:nvPicPr>
        <p:blipFill rotWithShape="1">
          <a:blip r:embed="rId4" cstate="email">
            <a:alphaModFix/>
            <a:extLst>
              <a:ext uri="{28A0092B-C50C-407E-A947-70E740481C1C}">
                <a14:useLocalDpi xmlns:a14="http://schemas.microsoft.com/office/drawing/2010/main"/>
              </a:ext>
            </a:extLst>
          </a:blip>
          <a:srcRect t="-4123"/>
          <a:stretch/>
        </p:blipFill>
        <p:spPr>
          <a:xfrm>
            <a:off x="-40725" y="-214489"/>
            <a:ext cx="12232727" cy="262129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p81" descr="Uma imagem com texto, pessoa, faixa, multidão&#10;&#10;Descrição gerada automaticamente"/>
          <p:cNvPicPr preferRelativeResize="0"/>
          <p:nvPr/>
        </p:nvPicPr>
        <p:blipFill rotWithShape="1">
          <a:blip r:embed="rId3" cstate="email">
            <a:alphaModFix amt="70000"/>
            <a:extLst>
              <a:ext uri="{28A0092B-C50C-407E-A947-70E740481C1C}">
                <a14:useLocalDpi xmlns:a14="http://schemas.microsoft.com/office/drawing/2010/main"/>
              </a:ext>
            </a:extLst>
          </a:blip>
          <a:srcRect/>
          <a:stretch/>
        </p:blipFill>
        <p:spPr>
          <a:xfrm>
            <a:off x="-25187" y="-138124"/>
            <a:ext cx="12217181" cy="8144791"/>
          </a:xfrm>
          <a:prstGeom prst="rect">
            <a:avLst/>
          </a:prstGeom>
          <a:noFill/>
          <a:ln>
            <a:noFill/>
          </a:ln>
        </p:spPr>
      </p:pic>
      <p:sp>
        <p:nvSpPr>
          <p:cNvPr id="645" name="Google Shape;645;p81"/>
          <p:cNvSpPr txBox="1"/>
          <p:nvPr/>
        </p:nvSpPr>
        <p:spPr>
          <a:xfrm>
            <a:off x="770443" y="497428"/>
            <a:ext cx="10898700" cy="4416300"/>
          </a:xfrm>
          <a:prstGeom prst="rect">
            <a:avLst/>
          </a:prstGeom>
          <a:noFill/>
          <a:ln>
            <a:noFill/>
          </a:ln>
          <a:effectLst>
            <a:outerShdw blurRad="50800" dist="38100" dir="5400000" algn="t" rotWithShape="0">
              <a:srgbClr val="000000">
                <a:alpha val="40000"/>
              </a:srgbClr>
            </a:outerShdw>
          </a:effectLst>
        </p:spPr>
        <p:txBody>
          <a:bodyPr spcFirstLastPara="1" wrap="square" lIns="121900" tIns="60925" rIns="121900" bIns="60925" anchor="ctr" anchorCtr="0">
            <a:normAutofit fontScale="92500"/>
          </a:bodyPr>
          <a:lstStyle/>
          <a:p>
            <a:pPr marL="241300" marR="0" lvl="0" indent="-241300" algn="ctr" rtl="0">
              <a:lnSpc>
                <a:spcPct val="150000"/>
              </a:lnSpc>
              <a:spcBef>
                <a:spcPts val="0"/>
              </a:spcBef>
              <a:spcAft>
                <a:spcPts val="0"/>
              </a:spcAft>
              <a:buClr>
                <a:srgbClr val="000000"/>
              </a:buClr>
              <a:buSzPts val="3700"/>
              <a:buFont typeface="Arial"/>
              <a:buNone/>
            </a:pP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Climate</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change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will</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likely</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lead to</a:t>
            </a:r>
            <a:endParaRPr sz="1900" b="0" i="0" u="none" strike="noStrike" cap="none" dirty="0">
              <a:solidFill>
                <a:srgbClr val="000000"/>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endParaRPr>
          </a:p>
          <a:p>
            <a:pPr marL="241300" marR="0" lvl="0" indent="-241300" algn="ctr" rtl="0">
              <a:lnSpc>
                <a:spcPct val="150000"/>
              </a:lnSpc>
              <a:spcBef>
                <a:spcPts val="0"/>
              </a:spcBef>
              <a:spcAft>
                <a:spcPts val="0"/>
              </a:spcAft>
              <a:buClr>
                <a:srgbClr val="000000"/>
              </a:buClr>
              <a:buSzPts val="3700"/>
              <a:buFont typeface="Arial"/>
              <a:buNone/>
            </a:pP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shortages</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of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food</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water, and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pandemic</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diseases</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a:t>
            </a:r>
            <a:endParaRPr sz="1900" b="0" i="0" u="none" strike="noStrike" cap="none" dirty="0">
              <a:solidFill>
                <a:srgbClr val="000000"/>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endParaRPr>
          </a:p>
          <a:p>
            <a:pPr marL="241300" marR="0" lvl="0" indent="-241300" algn="ctr" rtl="0">
              <a:lnSpc>
                <a:spcPct val="150000"/>
              </a:lnSpc>
              <a:spcBef>
                <a:spcPts val="0"/>
              </a:spcBef>
              <a:spcAft>
                <a:spcPts val="0"/>
              </a:spcAft>
              <a:buClr>
                <a:srgbClr val="000000"/>
              </a:buClr>
              <a:buSzPts val="3700"/>
              <a:buFont typeface="Arial"/>
              <a:buNone/>
            </a:pP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refugee</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and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resource</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conflicts</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and destruction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from</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natural</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disasters</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in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many</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regions</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of the globe."</a:t>
            </a:r>
            <a:endParaRP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endParaRPr>
          </a:p>
        </p:txBody>
      </p:sp>
      <p:sp>
        <p:nvSpPr>
          <p:cNvPr id="646" name="Google Shape;646;p81"/>
          <p:cNvSpPr/>
          <p:nvPr/>
        </p:nvSpPr>
        <p:spPr>
          <a:xfrm>
            <a:off x="5118315" y="6072748"/>
            <a:ext cx="2238000" cy="765900"/>
          </a:xfrm>
          <a:prstGeom prst="rect">
            <a:avLst/>
          </a:prstGeom>
          <a:noFill/>
          <a:ln>
            <a:noFill/>
          </a:ln>
        </p:spPr>
        <p:txBody>
          <a:bodyPr spcFirstLastPara="1" wrap="square" lIns="32000" tIns="32000" rIns="32000" bIns="32000" anchor="t" anchorCtr="0">
            <a:noAutofit/>
          </a:bodyPr>
          <a:lstStyle/>
          <a:p>
            <a:pPr marL="38100" marR="0" lvl="1" indent="190500" algn="l" rtl="0">
              <a:lnSpc>
                <a:spcPct val="100000"/>
              </a:lnSpc>
              <a:spcBef>
                <a:spcPts val="0"/>
              </a:spcBef>
              <a:spcAft>
                <a:spcPts val="0"/>
              </a:spcAft>
              <a:buClr>
                <a:srgbClr val="000000"/>
              </a:buClr>
              <a:buSzPts val="1900"/>
              <a:buFont typeface="Arial"/>
              <a:buNone/>
            </a:pPr>
            <a:r>
              <a:rPr lang="fr-FR" sz="1900" b="1" i="0" u="none" strike="noStrike" cap="none">
                <a:solidFill>
                  <a:srgbClr val="000000"/>
                </a:solidFill>
                <a:latin typeface="Arial"/>
                <a:ea typeface="Arial"/>
                <a:cs typeface="Arial"/>
                <a:sym typeface="Arial"/>
              </a:rPr>
              <a:t>October 2014</a:t>
            </a:r>
            <a:endParaRPr sz="1900" b="1" i="0" u="none" strike="noStrike" cap="none">
              <a:solidFill>
                <a:srgbClr val="000000"/>
              </a:solidFill>
              <a:latin typeface="Arial"/>
              <a:ea typeface="Arial"/>
              <a:cs typeface="Arial"/>
              <a:sym typeface="Arial"/>
            </a:endParaRPr>
          </a:p>
        </p:txBody>
      </p:sp>
      <p:sp>
        <p:nvSpPr>
          <p:cNvPr id="647" name="Google Shape;647;p81"/>
          <p:cNvSpPr txBox="1"/>
          <p:nvPr/>
        </p:nvSpPr>
        <p:spPr>
          <a:xfrm>
            <a:off x="3023659" y="5157274"/>
            <a:ext cx="6528900" cy="915600"/>
          </a:xfrm>
          <a:prstGeom prst="rect">
            <a:avLst/>
          </a:prstGeom>
          <a:noFill/>
          <a:ln>
            <a:noFill/>
          </a:ln>
        </p:spPr>
        <p:txBody>
          <a:bodyPr spcFirstLastPara="1" wrap="square" lIns="121900" tIns="60925" rIns="121900" bIns="60925" anchor="t" anchorCtr="0">
            <a:normAutofit lnSpcReduction="10000"/>
          </a:bodyPr>
          <a:lstStyle/>
          <a:p>
            <a:pPr marL="457200" marR="0" lvl="0" indent="-457200" algn="ctr" rtl="0">
              <a:lnSpc>
                <a:spcPct val="100000"/>
              </a:lnSpc>
              <a:spcBef>
                <a:spcPts val="0"/>
              </a:spcBef>
              <a:spcAft>
                <a:spcPts val="0"/>
              </a:spcAft>
              <a:buClr>
                <a:schemeClr val="lt1"/>
              </a:buClr>
              <a:buSzPct val="100000"/>
              <a:buFont typeface="Arial"/>
              <a:buNone/>
            </a:pPr>
            <a:r>
              <a:rPr lang="fr-FR" sz="2400" b="0" i="0" u="none" strike="noStrike" cap="none">
                <a:solidFill>
                  <a:schemeClr val="lt1"/>
                </a:solidFill>
                <a:latin typeface="Arial"/>
                <a:ea typeface="Arial"/>
                <a:cs typeface="Arial"/>
                <a:sym typeface="Arial"/>
              </a:rPr>
              <a:t>US Department of Defense</a:t>
            </a:r>
            <a:endParaRPr sz="1900" b="0" i="0" u="none" strike="noStrike" cap="none">
              <a:solidFill>
                <a:srgbClr val="000000"/>
              </a:solidFill>
              <a:latin typeface="Arial"/>
              <a:ea typeface="Arial"/>
              <a:cs typeface="Arial"/>
              <a:sym typeface="Arial"/>
            </a:endParaRPr>
          </a:p>
          <a:p>
            <a:pPr marL="457200" marR="0" lvl="0" indent="-457200" algn="ctr" rtl="0">
              <a:lnSpc>
                <a:spcPct val="100000"/>
              </a:lnSpc>
              <a:spcBef>
                <a:spcPts val="500"/>
              </a:spcBef>
              <a:spcAft>
                <a:spcPts val="0"/>
              </a:spcAft>
              <a:buClr>
                <a:schemeClr val="lt1"/>
              </a:buClr>
              <a:buSzPct val="100000"/>
              <a:buFont typeface="Arial"/>
              <a:buNone/>
            </a:pPr>
            <a:r>
              <a:rPr lang="fr-FR" sz="2400" b="0" i="0" u="none" strike="noStrike" cap="none">
                <a:solidFill>
                  <a:schemeClr val="lt1"/>
                </a:solidFill>
                <a:latin typeface="Arial"/>
                <a:ea typeface="Arial"/>
                <a:cs typeface="Arial"/>
                <a:sym typeface="Arial"/>
              </a:rPr>
              <a:t>2014 Climate Change Adaptation Roadmap</a:t>
            </a:r>
            <a:endParaRPr sz="1900" b="0" i="0" u="none" strike="noStrike" cap="none">
              <a:solidFill>
                <a:srgbClr val="000000"/>
              </a:solidFill>
              <a:latin typeface="Arial"/>
              <a:ea typeface="Arial"/>
              <a:cs typeface="Arial"/>
              <a:sym typeface="Arial"/>
            </a:endParaRPr>
          </a:p>
          <a:p>
            <a:pPr marL="457200" marR="0" lvl="0" indent="-457200" algn="ctr" rtl="0">
              <a:lnSpc>
                <a:spcPct val="100000"/>
              </a:lnSpc>
              <a:spcBef>
                <a:spcPts val="500"/>
              </a:spcBef>
              <a:spcAft>
                <a:spcPts val="0"/>
              </a:spcAft>
              <a:buClr>
                <a:srgbClr val="000000"/>
              </a:buClr>
              <a:buSzPct val="100000"/>
              <a:buFont typeface="Arial"/>
              <a:buNone/>
            </a:pP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82"/>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Tipping</a:t>
            </a:r>
            <a:r>
              <a:rPr lang="fr-FR" sz="4009" dirty="0">
                <a:latin typeface="Posterama" panose="020B0504020200020000" pitchFamily="34" charset="0"/>
                <a:cs typeface="Posterama" panose="020B0504020200020000" pitchFamily="34" charset="0"/>
              </a:rPr>
              <a:t> points</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653" name="Google Shape;653;p82"/>
          <p:cNvPicPr preferRelativeResize="0"/>
          <p:nvPr/>
        </p:nvPicPr>
        <p:blipFill rotWithShape="1">
          <a:blip r:embed="rId3" cstate="email">
            <a:alphaModFix/>
            <a:extLst>
              <a:ext uri="{28A0092B-C50C-407E-A947-70E740481C1C}">
                <a14:useLocalDpi xmlns:a14="http://schemas.microsoft.com/office/drawing/2010/main"/>
              </a:ext>
            </a:extLst>
          </a:blip>
          <a:srcRect t="9313"/>
          <a:stretch/>
        </p:blipFill>
        <p:spPr>
          <a:xfrm>
            <a:off x="5483050" y="1881975"/>
            <a:ext cx="6430776" cy="4624075"/>
          </a:xfrm>
          <a:prstGeom prst="rect">
            <a:avLst/>
          </a:prstGeom>
          <a:noFill/>
          <a:ln>
            <a:noFill/>
          </a:ln>
        </p:spPr>
      </p:pic>
      <p:pic>
        <p:nvPicPr>
          <p:cNvPr id="654" name="Google Shape;654;p8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97200" y="1692825"/>
            <a:ext cx="4949227" cy="3401274"/>
          </a:xfrm>
          <a:prstGeom prst="rect">
            <a:avLst/>
          </a:prstGeom>
          <a:noFill/>
          <a:ln>
            <a:noFill/>
          </a:ln>
        </p:spPr>
      </p:pic>
      <p:pic>
        <p:nvPicPr>
          <p:cNvPr id="655" name="Google Shape;655;p8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97200" y="1735475"/>
            <a:ext cx="4949227" cy="3358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9" name="CaixaDeTexto 8">
            <a:extLst>
              <a:ext uri="{FF2B5EF4-FFF2-40B4-BE49-F238E27FC236}">
                <a16:creationId xmlns:a16="http://schemas.microsoft.com/office/drawing/2014/main" id="{70A67CCD-B33F-3396-399C-12374001345E}"/>
              </a:ext>
            </a:extLst>
          </p:cNvPr>
          <p:cNvSpPr txBox="1"/>
          <p:nvPr/>
        </p:nvSpPr>
        <p:spPr>
          <a:xfrm>
            <a:off x="1981200" y="594306"/>
            <a:ext cx="306357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1" i="0" u="none" strike="noStrike" kern="0" cap="none" spc="0" normalizeH="0" baseline="0" noProof="0" dirty="0">
                <a:ln>
                  <a:noFill/>
                </a:ln>
                <a:solidFill>
                  <a:srgbClr val="7503A6"/>
                </a:solidFill>
                <a:effectLst/>
                <a:uLnTx/>
                <a:uFillTx/>
                <a:latin typeface="Posterama" panose="020B0504020200020000" pitchFamily="34" charset="0"/>
                <a:cs typeface="Posterama" panose="020B0504020200020000" pitchFamily="34" charset="0"/>
                <a:sym typeface="Arial"/>
              </a:rPr>
              <a:t>Vanessa </a:t>
            </a:r>
            <a:r>
              <a:rPr kumimoji="0" lang="fr-FR" sz="2400" b="1" i="0" u="none" strike="noStrike" kern="0" cap="none" spc="0" normalizeH="0" baseline="0" noProof="0" dirty="0" err="1">
                <a:ln>
                  <a:noFill/>
                </a:ln>
                <a:solidFill>
                  <a:srgbClr val="7503A6"/>
                </a:solidFill>
                <a:effectLst/>
                <a:uLnTx/>
                <a:uFillTx/>
                <a:latin typeface="Posterama" panose="020B0504020200020000" pitchFamily="34" charset="0"/>
                <a:cs typeface="Posterama" panose="020B0504020200020000" pitchFamily="34" charset="0"/>
                <a:sym typeface="Arial"/>
              </a:rPr>
              <a:t>Nakate</a:t>
            </a:r>
            <a:r>
              <a:rPr kumimoji="0" lang="fr-FR" sz="2400" b="1" i="0" u="none" strike="noStrike" kern="0" cap="none" spc="0" normalizeH="0" baseline="0" noProof="0" dirty="0">
                <a:ln>
                  <a:noFill/>
                </a:ln>
                <a:solidFill>
                  <a:srgbClr val="7503A6"/>
                </a:solidFill>
                <a:effectLst/>
                <a:uLnTx/>
                <a:uFillTx/>
                <a:latin typeface="Posterama" panose="020B0504020200020000" pitchFamily="34" charset="0"/>
                <a:cs typeface="Posterama" panose="020B0504020200020000" pitchFamily="34" charset="0"/>
                <a:sym typeface="Arial"/>
              </a:rPr>
              <a:t> </a:t>
            </a:r>
            <a:endParaRPr kumimoji="0" lang="pt-PT" sz="2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p:txBody>
      </p:sp>
      <p:sp>
        <p:nvSpPr>
          <p:cNvPr id="12" name="Google Shape;181;p30">
            <a:extLst>
              <a:ext uri="{FF2B5EF4-FFF2-40B4-BE49-F238E27FC236}">
                <a16:creationId xmlns:a16="http://schemas.microsoft.com/office/drawing/2014/main" id="{E2CCD8E8-467E-A612-28B4-2F826D37AC2E}"/>
              </a:ext>
            </a:extLst>
          </p:cNvPr>
          <p:cNvSpPr txBox="1"/>
          <p:nvPr/>
        </p:nvSpPr>
        <p:spPr>
          <a:xfrm>
            <a:off x="1038167" y="4969556"/>
            <a:ext cx="4375265" cy="1331169"/>
          </a:xfrm>
          <a:prstGeom prst="rect">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Activist</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pentru</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justiție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climatică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din</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Uganda.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inițiat</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o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mișcare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pentru</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climă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inspirată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Greta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Thunberg</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după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ce a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devenit</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conștientă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consecințele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creșterii</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temperaturilor</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țara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sa. Este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una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dintre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cele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mai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proeminente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voci</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continentul</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african</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care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luptă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pentru</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dreptate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climatică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a:t>
            </a:r>
            <a:endParaRPr kumimoji="0" sz="1400" b="0" i="0" u="none" strike="noStrike" kern="0" cap="none" spc="0" normalizeH="0" baseline="-2500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p:txBody>
      </p:sp>
      <p:sp>
        <p:nvSpPr>
          <p:cNvPr id="13" name="Google Shape;181;p30">
            <a:extLst>
              <a:ext uri="{FF2B5EF4-FFF2-40B4-BE49-F238E27FC236}">
                <a16:creationId xmlns:a16="http://schemas.microsoft.com/office/drawing/2014/main" id="{036DDDBF-B675-8B97-0EBC-48E9D5F760E1}"/>
              </a:ext>
            </a:extLst>
          </p:cNvPr>
          <p:cNvSpPr txBox="1"/>
          <p:nvPr/>
        </p:nvSpPr>
        <p:spPr>
          <a:xfrm>
            <a:off x="6588248" y="4749822"/>
            <a:ext cx="4375265" cy="1331169"/>
          </a:xfrm>
          <a:prstGeom prst="rect">
            <a:avLst/>
          </a:prstGeom>
          <a:noFill/>
          <a:ln>
            <a:noFill/>
          </a:ln>
        </p:spPr>
        <p:txBody>
          <a:bodyPr spcFirstLastPara="1" wrap="square" lIns="91425" tIns="45700" rIns="91425" bIns="45700" anchor="ctr" anchorCtr="0">
            <a:normAutofit/>
          </a:bodyPr>
          <a:lstStyle/>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Tânără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activistă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indigenă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braziliană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fost</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foarte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activă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apărarea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comunității</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sale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împotriva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devastării</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provocate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industria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minieră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din</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Minas Gerais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protestat</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împotriva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încălcării</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drepturilor</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omului</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a:t>
            </a:r>
            <a:endParaRPr kumimoji="0" sz="1400" b="0" i="0" u="none" strike="noStrike" kern="0" cap="none" spc="0" normalizeH="0" baseline="-2500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p:txBody>
      </p:sp>
      <p:pic>
        <p:nvPicPr>
          <p:cNvPr id="3" name="Imagem 2" descr="Uma imagem com pessoa, exterior, relva, listrado&#10;&#10;Descrição gerada automaticamente">
            <a:extLst>
              <a:ext uri="{FF2B5EF4-FFF2-40B4-BE49-F238E27FC236}">
                <a16:creationId xmlns:a16="http://schemas.microsoft.com/office/drawing/2014/main" id="{AF1F613A-CBEF-E4F2-C3E1-9613789CA2AE}"/>
              </a:ext>
            </a:extLst>
          </p:cNvPr>
          <p:cNvPicPr>
            <a:picLocks noChangeAspect="1"/>
          </p:cNvPicPr>
          <p:nvPr/>
        </p:nvPicPr>
        <p:blipFill>
          <a:blip r:embed="rId3"/>
          <a:stretch>
            <a:fillRect/>
          </a:stretch>
        </p:blipFill>
        <p:spPr>
          <a:xfrm>
            <a:off x="1881256" y="1130621"/>
            <a:ext cx="2689086" cy="3581374"/>
          </a:xfrm>
          <a:prstGeom prst="rect">
            <a:avLst/>
          </a:prstGeom>
        </p:spPr>
      </p:pic>
      <p:sp>
        <p:nvSpPr>
          <p:cNvPr id="4" name="CaixaDeTexto 3">
            <a:extLst>
              <a:ext uri="{FF2B5EF4-FFF2-40B4-BE49-F238E27FC236}">
                <a16:creationId xmlns:a16="http://schemas.microsoft.com/office/drawing/2014/main" id="{78051AAB-8973-159F-6A79-6B435D69643B}"/>
              </a:ext>
            </a:extLst>
          </p:cNvPr>
          <p:cNvSpPr txBox="1"/>
          <p:nvPr/>
        </p:nvSpPr>
        <p:spPr>
          <a:xfrm>
            <a:off x="7023100" y="557275"/>
            <a:ext cx="350556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7503A6"/>
                </a:solidFill>
                <a:effectLst/>
                <a:uLnTx/>
                <a:uFillTx/>
                <a:latin typeface="Posterama" panose="020B0504020200020000" pitchFamily="34" charset="0"/>
                <a:cs typeface="Posterama" panose="020B0504020200020000" pitchFamily="34" charset="0"/>
                <a:sym typeface="Arial"/>
              </a:rPr>
              <a:t>Artemisa</a:t>
            </a:r>
            <a:r>
              <a:rPr kumimoji="0" lang="en-GB" sz="2400" b="1" i="0" u="none" strike="noStrike" kern="0" cap="none" spc="0" normalizeH="0" baseline="0" noProof="0" dirty="0">
                <a:ln>
                  <a:noFill/>
                </a:ln>
                <a:solidFill>
                  <a:srgbClr val="7503A6"/>
                </a:solidFill>
                <a:effectLst/>
                <a:uLnTx/>
                <a:uFillTx/>
                <a:latin typeface="Posterama" panose="020B0504020200020000" pitchFamily="34" charset="0"/>
                <a:cs typeface="Posterama" panose="020B0504020200020000" pitchFamily="34" charset="0"/>
                <a:sym typeface="Arial"/>
              </a:rPr>
              <a:t> </a:t>
            </a:r>
            <a:r>
              <a:rPr kumimoji="0" lang="en-GB" sz="2400" b="1" i="0" u="none" strike="noStrike" kern="0" cap="none" spc="0" normalizeH="0" baseline="0" noProof="0" dirty="0" err="1">
                <a:ln>
                  <a:noFill/>
                </a:ln>
                <a:solidFill>
                  <a:srgbClr val="7503A6"/>
                </a:solidFill>
                <a:effectLst/>
                <a:uLnTx/>
                <a:uFillTx/>
                <a:latin typeface="Posterama" panose="020B0504020200020000" pitchFamily="34" charset="0"/>
                <a:cs typeface="Posterama" panose="020B0504020200020000" pitchFamily="34" charset="0"/>
                <a:sym typeface="Arial"/>
              </a:rPr>
              <a:t>Xakriabá</a:t>
            </a:r>
            <a:endParaRPr kumimoji="0" lang="en-GB" sz="2400" b="1" i="0" u="none" strike="noStrike" kern="0" cap="none" spc="0" normalizeH="0" baseline="0" noProof="0" dirty="0">
              <a:ln>
                <a:noFill/>
              </a:ln>
              <a:solidFill>
                <a:srgbClr val="7503A6"/>
              </a:solidFill>
              <a:effectLst/>
              <a:uLnTx/>
              <a:uFillTx/>
              <a:latin typeface="Posterama" panose="020B0504020200020000" pitchFamily="34" charset="0"/>
              <a:cs typeface="Posterama" panose="020B0504020200020000" pitchFamily="34" charset="0"/>
              <a:sym typeface="Arial"/>
            </a:endParaRPr>
          </a:p>
        </p:txBody>
      </p:sp>
      <p:pic>
        <p:nvPicPr>
          <p:cNvPr id="6" name="Imagem 5">
            <a:extLst>
              <a:ext uri="{FF2B5EF4-FFF2-40B4-BE49-F238E27FC236}">
                <a16:creationId xmlns:a16="http://schemas.microsoft.com/office/drawing/2014/main" id="{3C11A9CC-85ED-48C7-E21D-0ECE52DCFDAB}"/>
              </a:ext>
            </a:extLst>
          </p:cNvPr>
          <p:cNvPicPr>
            <a:picLocks noChangeAspect="1"/>
          </p:cNvPicPr>
          <p:nvPr/>
        </p:nvPicPr>
        <p:blipFill>
          <a:blip r:embed="rId4"/>
          <a:stretch>
            <a:fillRect/>
          </a:stretch>
        </p:blipFill>
        <p:spPr>
          <a:xfrm>
            <a:off x="6921228" y="1130620"/>
            <a:ext cx="3006586" cy="3581375"/>
          </a:xfrm>
          <a:prstGeom prst="rect">
            <a:avLst/>
          </a:prstGeom>
        </p:spPr>
      </p:pic>
    </p:spTree>
    <p:extLst>
      <p:ext uri="{BB962C8B-B14F-4D97-AF65-F5344CB8AC3E}">
        <p14:creationId xmlns:p14="http://schemas.microsoft.com/office/powerpoint/2010/main" val="13158669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83"/>
          <p:cNvSpPr txBox="1">
            <a:spLocks noGrp="1"/>
          </p:cNvSpPr>
          <p:nvPr>
            <p:ph type="title"/>
          </p:nvPr>
        </p:nvSpPr>
        <p:spPr>
          <a:xfrm>
            <a:off x="1161900" y="2034450"/>
            <a:ext cx="4657800" cy="278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latin typeface="Posterama" panose="020B0504020200020000" pitchFamily="34" charset="0"/>
                <a:cs typeface="Posterama" panose="020B0504020200020000" pitchFamily="34" charset="0"/>
              </a:rPr>
              <a:t>WHAT CAN BE DONE TO REDUCE EMISSIONS?</a:t>
            </a:r>
            <a:endParaRPr dirty="0">
              <a:latin typeface="Posterama" panose="020B0504020200020000" pitchFamily="34" charset="0"/>
              <a:cs typeface="Posterama" panose="020B0504020200020000" pitchFamily="34" charset="0"/>
            </a:endParaRPr>
          </a:p>
        </p:txBody>
      </p:sp>
      <p:pic>
        <p:nvPicPr>
          <p:cNvPr id="661" name="Google Shape;661;p83"/>
          <p:cNvPicPr preferRelativeResize="0"/>
          <p:nvPr/>
        </p:nvPicPr>
        <p:blipFill rotWithShape="1">
          <a:blip r:embed="rId3" cstate="email">
            <a:alphaModFix/>
            <a:extLst>
              <a:ext uri="{28A0092B-C50C-407E-A947-70E740481C1C}">
                <a14:useLocalDpi xmlns:a14="http://schemas.microsoft.com/office/drawing/2010/main"/>
              </a:ext>
            </a:extLst>
          </a:blip>
          <a:srcRect l="-15194"/>
          <a:stretch/>
        </p:blipFill>
        <p:spPr>
          <a:xfrm>
            <a:off x="5144898" y="0"/>
            <a:ext cx="7047099"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84"/>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On a large </a:t>
            </a:r>
            <a:r>
              <a:rPr lang="fr-FR" sz="4009" dirty="0" err="1">
                <a:latin typeface="Posterama" panose="020B0504020200020000" pitchFamily="34" charset="0"/>
                <a:cs typeface="Posterama" panose="020B0504020200020000" pitchFamily="34" charset="0"/>
              </a:rPr>
              <a:t>scale</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667" name="Google Shape;667;p84" descr="Uma imagem com relva, fábrica, céu, exterior&#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06018" y="1850006"/>
            <a:ext cx="5136432" cy="3339546"/>
          </a:xfrm>
          <a:prstGeom prst="rect">
            <a:avLst/>
          </a:prstGeom>
          <a:noFill/>
          <a:ln>
            <a:noFill/>
          </a:ln>
        </p:spPr>
      </p:pic>
      <p:pic>
        <p:nvPicPr>
          <p:cNvPr id="668" name="Google Shape;668;p8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7075" y="1850000"/>
            <a:ext cx="5136437" cy="3351124"/>
          </a:xfrm>
          <a:prstGeom prst="rect">
            <a:avLst/>
          </a:prstGeom>
          <a:noFill/>
          <a:ln>
            <a:noFill/>
          </a:ln>
        </p:spPr>
      </p:pic>
      <p:pic>
        <p:nvPicPr>
          <p:cNvPr id="669" name="Google Shape;669;p84"/>
          <p:cNvPicPr preferRelativeResize="0"/>
          <p:nvPr/>
        </p:nvPicPr>
        <p:blipFill rotWithShape="1">
          <a:blip r:embed="rId5" cstate="email">
            <a:alphaModFix/>
            <a:extLst>
              <a:ext uri="{28A0092B-C50C-407E-A947-70E740481C1C}">
                <a14:useLocalDpi xmlns:a14="http://schemas.microsoft.com/office/drawing/2010/main"/>
              </a:ext>
            </a:extLst>
          </a:blip>
          <a:srcRect l="49505" r="16142"/>
          <a:stretch/>
        </p:blipFill>
        <p:spPr>
          <a:xfrm>
            <a:off x="267150" y="5201125"/>
            <a:ext cx="964325" cy="1579000"/>
          </a:xfrm>
          <a:prstGeom prst="rect">
            <a:avLst/>
          </a:prstGeom>
          <a:noFill/>
          <a:ln>
            <a:noFill/>
          </a:ln>
        </p:spPr>
      </p:pic>
      <p:sp>
        <p:nvSpPr>
          <p:cNvPr id="670" name="Google Shape;670;p84"/>
          <p:cNvSpPr txBox="1"/>
          <p:nvPr/>
        </p:nvSpPr>
        <p:spPr>
          <a:xfrm>
            <a:off x="2487750" y="5340225"/>
            <a:ext cx="1970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900" b="1">
                <a:solidFill>
                  <a:srgbClr val="7503A6"/>
                </a:solidFill>
              </a:rPr>
              <a:t>Save the trees!</a:t>
            </a:r>
            <a:endParaRPr sz="1900" b="1">
              <a:solidFill>
                <a:srgbClr val="7503A6"/>
              </a:solidFill>
            </a:endParaRPr>
          </a:p>
        </p:txBody>
      </p:sp>
      <p:sp>
        <p:nvSpPr>
          <p:cNvPr id="671" name="Google Shape;671;p84"/>
          <p:cNvSpPr txBox="1"/>
          <p:nvPr/>
        </p:nvSpPr>
        <p:spPr>
          <a:xfrm>
            <a:off x="7021325" y="5340225"/>
            <a:ext cx="3644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900" b="1">
                <a:solidFill>
                  <a:srgbClr val="7503A6"/>
                </a:solidFill>
              </a:rPr>
              <a:t>Change our energy system</a:t>
            </a:r>
            <a:endParaRPr sz="1900" b="1">
              <a:solidFill>
                <a:srgbClr val="7503A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85"/>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Forests</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677" name="Google Shape;677;p85" descr="Global Carbon Budget 2018 | Carbon Porta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84855" y="1565127"/>
            <a:ext cx="8586298" cy="4913405"/>
          </a:xfrm>
          <a:prstGeom prst="rect">
            <a:avLst/>
          </a:prstGeom>
          <a:noFill/>
          <a:ln>
            <a:noFill/>
          </a:ln>
        </p:spPr>
      </p:pic>
      <p:sp>
        <p:nvSpPr>
          <p:cNvPr id="678" name="Google Shape;678;p85"/>
          <p:cNvSpPr/>
          <p:nvPr/>
        </p:nvSpPr>
        <p:spPr>
          <a:xfrm>
            <a:off x="55421" y="6478517"/>
            <a:ext cx="9313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Calibri"/>
                <a:ea typeface="Calibri"/>
                <a:cs typeface="Calibri"/>
                <a:sym typeface="Calibri"/>
              </a:rPr>
              <a:t>Source: Global Carbon Project</a:t>
            </a:r>
            <a:endParaRPr sz="1900" b="0" i="0" u="none" strike="noStrike" cap="none">
              <a:solidFill>
                <a:srgbClr val="000000"/>
              </a:solidFill>
              <a:latin typeface="Arial"/>
              <a:ea typeface="Arial"/>
              <a:cs typeface="Arial"/>
              <a:sym typeface="Arial"/>
            </a:endParaRPr>
          </a:p>
        </p:txBody>
      </p:sp>
      <p:sp>
        <p:nvSpPr>
          <p:cNvPr id="679" name="Google Shape;679;p85"/>
          <p:cNvSpPr/>
          <p:nvPr/>
        </p:nvSpPr>
        <p:spPr>
          <a:xfrm>
            <a:off x="1652955" y="1072814"/>
            <a:ext cx="9222300" cy="492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200" b="1" i="0" u="none" strike="noStrike" cap="none">
                <a:solidFill>
                  <a:srgbClr val="3F3F3F"/>
                </a:solidFill>
                <a:latin typeface="Century Gothic"/>
                <a:ea typeface="Century Gothic"/>
                <a:cs typeface="Century Gothic"/>
                <a:sym typeface="Century Gothic"/>
              </a:rPr>
              <a:t>Global balance between carbon sources and sinks</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684" name="Google Shape;684;p86"/>
          <p:cNvPicPr preferRelativeResize="0"/>
          <p:nvPr/>
        </p:nvPicPr>
        <p:blipFill rotWithShape="1">
          <a:blip r:embed="rId3" cstate="email">
            <a:alphaModFix/>
            <a:extLst>
              <a:ext uri="{28A0092B-C50C-407E-A947-70E740481C1C}">
                <a14:useLocalDpi xmlns:a14="http://schemas.microsoft.com/office/drawing/2010/main"/>
              </a:ext>
            </a:extLst>
          </a:blip>
          <a:srcRect l="1007" t="14488" r="266" b="1321"/>
          <a:stretch/>
        </p:blipFill>
        <p:spPr>
          <a:xfrm>
            <a:off x="0" y="0"/>
            <a:ext cx="12192000" cy="6857999"/>
          </a:xfrm>
          <a:prstGeom prst="rect">
            <a:avLst/>
          </a:prstGeom>
          <a:noFill/>
          <a:ln>
            <a:noFill/>
          </a:ln>
        </p:spPr>
      </p:pic>
      <p:sp>
        <p:nvSpPr>
          <p:cNvPr id="685" name="Google Shape;685;p86"/>
          <p:cNvSpPr/>
          <p:nvPr/>
        </p:nvSpPr>
        <p:spPr>
          <a:xfrm>
            <a:off x="395111" y="301739"/>
            <a:ext cx="6197700" cy="410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Arial"/>
                <a:ea typeface="Arial"/>
                <a:cs typeface="Arial"/>
                <a:sym typeface="Arial"/>
              </a:rPr>
              <a:t>Deforestation in the Amazon Rainforest</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87"/>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Preserving</a:t>
            </a:r>
            <a:r>
              <a:rPr lang="fr-FR" sz="4009" dirty="0">
                <a:latin typeface="Posterama" panose="020B0504020200020000" pitchFamily="34" charset="0"/>
                <a:cs typeface="Posterama" panose="020B0504020200020000" pitchFamily="34" charset="0"/>
              </a:rPr>
              <a:t> vs </a:t>
            </a:r>
            <a:r>
              <a:rPr lang="fr-FR" sz="4009" dirty="0" err="1">
                <a:latin typeface="Posterama" panose="020B0504020200020000" pitchFamily="34" charset="0"/>
                <a:cs typeface="Posterama" panose="020B0504020200020000" pitchFamily="34" charset="0"/>
              </a:rPr>
              <a:t>restoring</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our</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forests</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691" name="Google Shape;691;p87"/>
          <p:cNvPicPr preferRelativeResize="0"/>
          <p:nvPr/>
        </p:nvPicPr>
        <p:blipFill rotWithShape="1">
          <a:blip r:embed="rId3" cstate="email">
            <a:alphaModFix/>
            <a:extLst>
              <a:ext uri="{28A0092B-C50C-407E-A947-70E740481C1C}">
                <a14:useLocalDpi xmlns:a14="http://schemas.microsoft.com/office/drawing/2010/main"/>
              </a:ext>
            </a:extLst>
          </a:blip>
          <a:srcRect r="1864"/>
          <a:stretch/>
        </p:blipFill>
        <p:spPr>
          <a:xfrm>
            <a:off x="157775" y="1237000"/>
            <a:ext cx="10507651" cy="54776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6"/>
        <p:cNvGrpSpPr/>
        <p:nvPr/>
      </p:nvGrpSpPr>
      <p:grpSpPr>
        <a:xfrm>
          <a:off x="0" y="0"/>
          <a:ext cx="0" cy="0"/>
          <a:chOff x="0" y="0"/>
          <a:chExt cx="0" cy="0"/>
        </a:xfrm>
      </p:grpSpPr>
      <p:sp>
        <p:nvSpPr>
          <p:cNvPr id="697" name="Google Shape;697;p88"/>
          <p:cNvSpPr/>
          <p:nvPr/>
        </p:nvSpPr>
        <p:spPr>
          <a:xfrm>
            <a:off x="0" y="0"/>
            <a:ext cx="12188700" cy="68580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698" name="Google Shape;698;p88" descr="Hanging light bulb on"/>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47" y="13"/>
            <a:ext cx="12191995" cy="6857986"/>
          </a:xfrm>
          <a:prstGeom prst="rect">
            <a:avLst/>
          </a:prstGeom>
          <a:noFill/>
          <a:ln>
            <a:noFill/>
          </a:ln>
        </p:spPr>
      </p:pic>
      <p:sp>
        <p:nvSpPr>
          <p:cNvPr id="699" name="Google Shape;699;p88"/>
          <p:cNvSpPr/>
          <p:nvPr/>
        </p:nvSpPr>
        <p:spPr>
          <a:xfrm>
            <a:off x="0" y="2207601"/>
            <a:ext cx="12192000" cy="3162000"/>
          </a:xfrm>
          <a:prstGeom prst="rect">
            <a:avLst/>
          </a:prstGeom>
          <a:gradFill>
            <a:gsLst>
              <a:gs pos="0">
                <a:srgbClr val="000000">
                  <a:alpha val="0"/>
                </a:srgbClr>
              </a:gs>
              <a:gs pos="25000">
                <a:srgbClr val="000000">
                  <a:alpha val="14509"/>
                </a:srgbClr>
              </a:gs>
              <a:gs pos="50000">
                <a:srgbClr val="000000">
                  <a:alpha val="29411"/>
                </a:srgbClr>
              </a:gs>
              <a:gs pos="75000">
                <a:srgbClr val="000000">
                  <a:alpha val="14509"/>
                </a:srgbClr>
              </a:gs>
              <a:gs pos="100000">
                <a:srgbClr val="000000">
                  <a:alpha val="0"/>
                </a:srgbClr>
              </a:gs>
            </a:gsLst>
            <a:lin ang="16200038" scaled="0"/>
          </a:gra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700" name="Google Shape;700;p88"/>
          <p:cNvSpPr txBox="1"/>
          <p:nvPr/>
        </p:nvSpPr>
        <p:spPr>
          <a:xfrm>
            <a:off x="1097280" y="325549"/>
            <a:ext cx="10058400" cy="3574800"/>
          </a:xfrm>
          <a:prstGeom prst="rect">
            <a:avLst/>
          </a:prstGeom>
          <a:noFill/>
          <a:ln>
            <a:noFill/>
          </a:ln>
          <a:effectLst>
            <a:outerShdw blurRad="50800" dist="38100" dir="2700000" algn="tl" rotWithShape="0">
              <a:srgbClr val="000000">
                <a:alpha val="40000"/>
              </a:srgbClr>
            </a:outerShdw>
          </a:effectLst>
        </p:spPr>
        <p:txBody>
          <a:bodyPr spcFirstLastPara="1" wrap="square" lIns="121900" tIns="60925" rIns="121900" bIns="60925" anchor="b" anchorCtr="0">
            <a:normAutofit/>
          </a:bodyPr>
          <a:lstStyle/>
          <a:p>
            <a:pPr marL="0" marR="0" lvl="0" indent="0" algn="ctr" rtl="0">
              <a:lnSpc>
                <a:spcPct val="90000"/>
              </a:lnSpc>
              <a:spcBef>
                <a:spcPts val="0"/>
              </a:spcBef>
              <a:spcAft>
                <a:spcPts val="0"/>
              </a:spcAft>
              <a:buClr>
                <a:srgbClr val="000000"/>
              </a:buClr>
              <a:buSzPts val="4800"/>
              <a:buFont typeface="Arial"/>
              <a:buNone/>
            </a:pPr>
            <a:r>
              <a:rPr lang="fr-FR" sz="4800" b="1" i="0" u="none" strike="noStrike" cap="none" dirty="0" err="1">
                <a:solidFill>
                  <a:srgbClr val="FFFFFF"/>
                </a:solidFill>
                <a:latin typeface="Posterama" panose="020B0504020200020000" pitchFamily="34" charset="0"/>
                <a:cs typeface="Posterama" panose="020B0504020200020000" pitchFamily="34" charset="0"/>
                <a:sym typeface="Arial"/>
              </a:rPr>
              <a:t>Reshap</a:t>
            </a:r>
            <a:r>
              <a:rPr lang="fr-FR" sz="4800" b="1" dirty="0" err="1">
                <a:solidFill>
                  <a:srgbClr val="FFFFFF"/>
                </a:solidFill>
                <a:latin typeface="Posterama" panose="020B0504020200020000" pitchFamily="34" charset="0"/>
                <a:cs typeface="Posterama" panose="020B0504020200020000" pitchFamily="34" charset="0"/>
              </a:rPr>
              <a:t>ing</a:t>
            </a:r>
            <a:r>
              <a:rPr lang="fr-FR" sz="4800" b="1" i="0" u="none" strike="noStrike" cap="none" dirty="0">
                <a:solidFill>
                  <a:srgbClr val="FFFFFF"/>
                </a:solidFill>
                <a:latin typeface="Posterama" panose="020B0504020200020000" pitchFamily="34" charset="0"/>
                <a:cs typeface="Posterama" panose="020B0504020200020000" pitchFamily="34" charset="0"/>
                <a:sym typeface="Arial"/>
              </a:rPr>
              <a:t> </a:t>
            </a:r>
            <a:r>
              <a:rPr lang="fr-FR" sz="4800" b="1" i="0" u="none" strike="noStrike" cap="none" dirty="0" err="1">
                <a:solidFill>
                  <a:srgbClr val="FFFFFF"/>
                </a:solidFill>
                <a:latin typeface="Posterama" panose="020B0504020200020000" pitchFamily="34" charset="0"/>
                <a:cs typeface="Posterama" panose="020B0504020200020000" pitchFamily="34" charset="0"/>
                <a:sym typeface="Arial"/>
              </a:rPr>
              <a:t>our</a:t>
            </a:r>
            <a:r>
              <a:rPr lang="fr-FR" sz="4800" b="1" i="0" u="none" strike="noStrike" cap="none" dirty="0">
                <a:solidFill>
                  <a:srgbClr val="FFFFFF"/>
                </a:solidFill>
                <a:latin typeface="Posterama" panose="020B0504020200020000" pitchFamily="34" charset="0"/>
                <a:cs typeface="Posterama" panose="020B0504020200020000" pitchFamily="34" charset="0"/>
                <a:sym typeface="Arial"/>
              </a:rPr>
              <a:t> </a:t>
            </a:r>
            <a:r>
              <a:rPr lang="fr-FR" sz="4800" b="1" i="0" u="none" strike="noStrike" cap="none" dirty="0" err="1">
                <a:solidFill>
                  <a:srgbClr val="FFFFFF"/>
                </a:solidFill>
                <a:latin typeface="Posterama" panose="020B0504020200020000" pitchFamily="34" charset="0"/>
                <a:cs typeface="Posterama" panose="020B0504020200020000" pitchFamily="34" charset="0"/>
                <a:sym typeface="Arial"/>
              </a:rPr>
              <a:t>energy</a:t>
            </a:r>
            <a:r>
              <a:rPr lang="fr-FR" sz="4800" b="1" i="0" u="none" strike="noStrike" cap="none" dirty="0">
                <a:solidFill>
                  <a:srgbClr val="FFFFFF"/>
                </a:solidFill>
                <a:latin typeface="Posterama" panose="020B0504020200020000" pitchFamily="34" charset="0"/>
                <a:cs typeface="Posterama" panose="020B0504020200020000" pitchFamily="34" charset="0"/>
                <a:sym typeface="Arial"/>
              </a:rPr>
              <a:t> system</a:t>
            </a:r>
            <a:endParaRPr sz="4800" b="1" i="0" u="none" strike="noStrike" cap="none" baseline="-25000" dirty="0">
              <a:solidFill>
                <a:srgbClr val="FFFFFF"/>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89"/>
          <p:cNvSpPr txBox="1">
            <a:spLocks noGrp="1"/>
          </p:cNvSpPr>
          <p:nvPr>
            <p:ph type="title"/>
          </p:nvPr>
        </p:nvSpPr>
        <p:spPr>
          <a:xfrm>
            <a:off x="1050375" y="2225150"/>
            <a:ext cx="4692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latin typeface="Posterama" panose="020B0504020200020000" pitchFamily="34" charset="0"/>
                <a:cs typeface="Posterama" panose="020B0504020200020000" pitchFamily="34" charset="0"/>
              </a:rPr>
              <a:t>Energy</a:t>
            </a:r>
            <a:endParaRPr dirty="0">
              <a:latin typeface="Posterama" panose="020B0504020200020000" pitchFamily="34" charset="0"/>
              <a:cs typeface="Posterama" panose="020B0504020200020000" pitchFamily="34" charset="0"/>
            </a:endParaRPr>
          </a:p>
        </p:txBody>
      </p:sp>
      <p:sp>
        <p:nvSpPr>
          <p:cNvPr id="706" name="Google Shape;706;p89"/>
          <p:cNvSpPr txBox="1">
            <a:spLocks noGrp="1"/>
          </p:cNvSpPr>
          <p:nvPr>
            <p:ph type="body" idx="1"/>
          </p:nvPr>
        </p:nvSpPr>
        <p:spPr>
          <a:xfrm>
            <a:off x="1050375" y="3423425"/>
            <a:ext cx="3011959" cy="12720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lt1"/>
              </a:buClr>
              <a:buSzPts val="2400"/>
              <a:buFont typeface="Arial"/>
              <a:buNone/>
            </a:pPr>
            <a:r>
              <a:rPr lang="fr-FR" dirty="0" err="1">
                <a:latin typeface="Posterama" panose="020B0504020200020000" pitchFamily="34" charset="0"/>
                <a:ea typeface="Arial"/>
                <a:cs typeface="Posterama" panose="020B0504020200020000" pitchFamily="34" charset="0"/>
                <a:sym typeface="Arial"/>
              </a:rPr>
              <a:t>Greenhouse</a:t>
            </a:r>
            <a:r>
              <a:rPr lang="fr-FR" dirty="0">
                <a:latin typeface="Posterama" panose="020B0504020200020000" pitchFamily="34" charset="0"/>
                <a:ea typeface="Arial"/>
                <a:cs typeface="Posterama" panose="020B0504020200020000" pitchFamily="34" charset="0"/>
                <a:sym typeface="Arial"/>
              </a:rPr>
              <a:t> </a:t>
            </a:r>
            <a:r>
              <a:rPr lang="fr-FR" dirty="0" err="1">
                <a:latin typeface="Posterama" panose="020B0504020200020000" pitchFamily="34" charset="0"/>
                <a:ea typeface="Arial"/>
                <a:cs typeface="Posterama" panose="020B0504020200020000" pitchFamily="34" charset="0"/>
                <a:sym typeface="Arial"/>
              </a:rPr>
              <a:t>gas</a:t>
            </a:r>
            <a:r>
              <a:rPr lang="fr-FR" dirty="0">
                <a:latin typeface="Posterama" panose="020B0504020200020000" pitchFamily="34" charset="0"/>
                <a:ea typeface="Arial"/>
                <a:cs typeface="Posterama" panose="020B0504020200020000" pitchFamily="34" charset="0"/>
                <a:sym typeface="Arial"/>
              </a:rPr>
              <a:t> </a:t>
            </a:r>
            <a:r>
              <a:rPr lang="fr-FR" dirty="0" err="1">
                <a:latin typeface="Posterama" panose="020B0504020200020000" pitchFamily="34" charset="0"/>
                <a:ea typeface="Arial"/>
                <a:cs typeface="Posterama" panose="020B0504020200020000" pitchFamily="34" charset="0"/>
                <a:sym typeface="Arial"/>
              </a:rPr>
              <a:t>emissions</a:t>
            </a:r>
            <a:r>
              <a:rPr lang="fr-FR" dirty="0">
                <a:latin typeface="Posterama" panose="020B0504020200020000" pitchFamily="34" charset="0"/>
                <a:ea typeface="Arial"/>
                <a:cs typeface="Posterama" panose="020B0504020200020000" pitchFamily="34" charset="0"/>
                <a:sym typeface="Arial"/>
              </a:rPr>
              <a:t> by </a:t>
            </a:r>
            <a:r>
              <a:rPr lang="fr-FR" dirty="0" err="1">
                <a:latin typeface="Posterama" panose="020B0504020200020000" pitchFamily="34" charset="0"/>
                <a:ea typeface="Arial"/>
                <a:cs typeface="Posterama" panose="020B0504020200020000" pitchFamily="34" charset="0"/>
                <a:sym typeface="Arial"/>
              </a:rPr>
              <a:t>sector</a:t>
            </a:r>
            <a:endParaRPr dirty="0">
              <a:latin typeface="Posterama" panose="020B0504020200020000" pitchFamily="34" charset="0"/>
              <a:ea typeface="Arial"/>
              <a:cs typeface="Posterama" panose="020B0504020200020000" pitchFamily="34" charset="0"/>
              <a:sym typeface="Arial"/>
            </a:endParaRPr>
          </a:p>
        </p:txBody>
      </p:sp>
      <p:sp>
        <p:nvSpPr>
          <p:cNvPr id="707" name="Google Shape;707;p89"/>
          <p:cNvSpPr txBox="1"/>
          <p:nvPr/>
        </p:nvSpPr>
        <p:spPr>
          <a:xfrm>
            <a:off x="6096000" y="1746200"/>
            <a:ext cx="54273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a:p>
        </p:txBody>
      </p:sp>
      <p:pic>
        <p:nvPicPr>
          <p:cNvPr id="708" name="Google Shape;708;p8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31961" y="239843"/>
            <a:ext cx="7560039" cy="646075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0"/>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Energy production sources</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714" name="Google Shape;714;p9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71625" y="2000975"/>
            <a:ext cx="4543426" cy="3114550"/>
          </a:xfrm>
          <a:prstGeom prst="rect">
            <a:avLst/>
          </a:prstGeom>
          <a:noFill/>
          <a:ln>
            <a:noFill/>
          </a:ln>
        </p:spPr>
      </p:pic>
      <p:pic>
        <p:nvPicPr>
          <p:cNvPr id="715" name="Google Shape;715;p9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29475" y="1567675"/>
            <a:ext cx="2461502" cy="3771174"/>
          </a:xfrm>
          <a:prstGeom prst="rect">
            <a:avLst/>
          </a:prstGeom>
          <a:noFill/>
          <a:ln>
            <a:noFill/>
          </a:ln>
        </p:spPr>
      </p:pic>
      <p:sp>
        <p:nvSpPr>
          <p:cNvPr id="716" name="Google Shape;716;p90"/>
          <p:cNvSpPr txBox="1"/>
          <p:nvPr/>
        </p:nvSpPr>
        <p:spPr>
          <a:xfrm>
            <a:off x="2599800" y="5462700"/>
            <a:ext cx="1651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900">
                <a:solidFill>
                  <a:srgbClr val="7503A6"/>
                </a:solidFill>
              </a:rPr>
              <a:t>Fossil fuels</a:t>
            </a:r>
            <a:endParaRPr sz="1900">
              <a:solidFill>
                <a:srgbClr val="7503A6"/>
              </a:solidFill>
            </a:endParaRPr>
          </a:p>
        </p:txBody>
      </p:sp>
      <p:sp>
        <p:nvSpPr>
          <p:cNvPr id="717" name="Google Shape;717;p90"/>
          <p:cNvSpPr txBox="1"/>
          <p:nvPr/>
        </p:nvSpPr>
        <p:spPr>
          <a:xfrm>
            <a:off x="7374425" y="5462700"/>
            <a:ext cx="2461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900">
                <a:solidFill>
                  <a:srgbClr val="7503A6"/>
                </a:solidFill>
              </a:rPr>
              <a:t>Renewable energy</a:t>
            </a:r>
            <a:endParaRPr sz="1900">
              <a:solidFill>
                <a:srgbClr val="7503A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5"/>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717"/>
                                        </p:tgtEl>
                                        <p:attrNameLst>
                                          <p:attrName>style.visibility</p:attrName>
                                        </p:attrNameLst>
                                      </p:cBhvr>
                                      <p:to>
                                        <p:strVal val="visible"/>
                                      </p:to>
                                    </p:set>
                                    <p:animEffect transition="in" filter="fade">
                                      <p:cBhvr>
                                        <p:cTn id="15" dur="1"/>
                                        <p:tgtEl>
                                          <p:spTgt spid="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91"/>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Global </a:t>
            </a:r>
            <a:r>
              <a:rPr lang="fr-FR" sz="4009" dirty="0" err="1">
                <a:latin typeface="Posterama" panose="020B0504020200020000" pitchFamily="34" charset="0"/>
                <a:cs typeface="Posterama" panose="020B0504020200020000" pitchFamily="34" charset="0"/>
              </a:rPr>
              <a:t>energy</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consumption</a:t>
            </a:r>
            <a:r>
              <a:rPr lang="fr-FR" sz="4009" dirty="0">
                <a:latin typeface="Posterama" panose="020B0504020200020000" pitchFamily="34" charset="0"/>
                <a:cs typeface="Posterama" panose="020B0504020200020000" pitchFamily="34" charset="0"/>
              </a:rPr>
              <a:t> by source</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723" name="Google Shape;723;p9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228543"/>
            <a:ext cx="12191997" cy="444644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92"/>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Renewable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energy</a:t>
            </a:r>
            <a:r>
              <a:rPr lang="fr-FR" sz="4009" dirty="0">
                <a:latin typeface="Posterama" panose="020B0504020200020000" pitchFamily="34" charset="0"/>
                <a:cs typeface="Posterama" panose="020B0504020200020000" pitchFamily="34" charset="0"/>
              </a:rPr>
              <a:t> sources</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sp>
        <p:nvSpPr>
          <p:cNvPr id="729" name="Google Shape;729;p92"/>
          <p:cNvSpPr txBox="1"/>
          <p:nvPr/>
        </p:nvSpPr>
        <p:spPr>
          <a:xfrm>
            <a:off x="2025053" y="3145730"/>
            <a:ext cx="2660100" cy="708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1900" i="0" u="none" strike="noStrike" cap="none">
                <a:solidFill>
                  <a:schemeClr val="dk1"/>
                </a:solidFill>
              </a:rPr>
              <a:t>Concentrating solar thermal</a:t>
            </a:r>
            <a:endParaRPr i="0" u="none" strike="noStrike" cap="none">
              <a:solidFill>
                <a:srgbClr val="000000"/>
              </a:solidFill>
            </a:endParaRPr>
          </a:p>
        </p:txBody>
      </p:sp>
      <p:sp>
        <p:nvSpPr>
          <p:cNvPr id="730" name="Google Shape;730;p92"/>
          <p:cNvSpPr txBox="1"/>
          <p:nvPr/>
        </p:nvSpPr>
        <p:spPr>
          <a:xfrm>
            <a:off x="1027245" y="1448354"/>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a:solidFill>
                  <a:srgbClr val="7503A6"/>
                </a:solidFill>
              </a:rPr>
              <a:t>SOLAR</a:t>
            </a:r>
            <a:endParaRPr i="0" u="none" strike="noStrike" cap="none">
              <a:solidFill>
                <a:srgbClr val="7503A6"/>
              </a:solidFill>
            </a:endParaRPr>
          </a:p>
        </p:txBody>
      </p:sp>
      <p:sp>
        <p:nvSpPr>
          <p:cNvPr id="731" name="Google Shape;731;p92"/>
          <p:cNvSpPr/>
          <p:nvPr/>
        </p:nvSpPr>
        <p:spPr>
          <a:xfrm>
            <a:off x="340320" y="3145730"/>
            <a:ext cx="1684800" cy="8232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1900" i="0" u="none" strike="noStrike" cap="none">
                <a:solidFill>
                  <a:srgbClr val="000000"/>
                </a:solidFill>
              </a:rPr>
              <a:t>Solar photovoltaic</a:t>
            </a:r>
            <a:endParaRPr sz="1900" i="0" u="none" strike="noStrike" cap="none">
              <a:solidFill>
                <a:schemeClr val="dk1"/>
              </a:solidFill>
            </a:endParaRPr>
          </a:p>
        </p:txBody>
      </p:sp>
      <p:pic>
        <p:nvPicPr>
          <p:cNvPr id="732" name="Google Shape;732;p92" descr="Curso a distancia en energÃ­a solar termoelÃ©ctrica, el mejor de todo el mercado"/>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379733" y="1861649"/>
            <a:ext cx="1950742" cy="1286151"/>
          </a:xfrm>
          <a:prstGeom prst="rect">
            <a:avLst/>
          </a:prstGeom>
          <a:noFill/>
          <a:ln>
            <a:noFill/>
          </a:ln>
        </p:spPr>
      </p:pic>
      <p:pic>
        <p:nvPicPr>
          <p:cNvPr id="733" name="Google Shape;733;p92" descr="Resultado de imagem para pv sola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51650" y="1861649"/>
            <a:ext cx="1950743" cy="1270862"/>
          </a:xfrm>
          <a:prstGeom prst="rect">
            <a:avLst/>
          </a:prstGeom>
          <a:noFill/>
          <a:ln>
            <a:noFill/>
          </a:ln>
        </p:spPr>
      </p:pic>
      <p:sp>
        <p:nvSpPr>
          <p:cNvPr id="734" name="Google Shape;734;p92"/>
          <p:cNvSpPr/>
          <p:nvPr/>
        </p:nvSpPr>
        <p:spPr>
          <a:xfrm>
            <a:off x="601442" y="5890155"/>
            <a:ext cx="1512600" cy="4830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a:solidFill>
                  <a:srgbClr val="000000"/>
                </a:solidFill>
              </a:rPr>
              <a:t>Onshore</a:t>
            </a:r>
            <a:endParaRPr sz="1900" i="0" u="none" strike="noStrike" cap="none">
              <a:solidFill>
                <a:schemeClr val="dk1"/>
              </a:solidFill>
            </a:endParaRPr>
          </a:p>
        </p:txBody>
      </p:sp>
      <p:sp>
        <p:nvSpPr>
          <p:cNvPr id="735" name="Google Shape;735;p92"/>
          <p:cNvSpPr/>
          <p:nvPr/>
        </p:nvSpPr>
        <p:spPr>
          <a:xfrm>
            <a:off x="2761540" y="5897331"/>
            <a:ext cx="1569000" cy="470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a:solidFill>
                  <a:srgbClr val="000000"/>
                </a:solidFill>
              </a:rPr>
              <a:t>Offshore</a:t>
            </a:r>
            <a:endParaRPr sz="1900" i="0" u="none" strike="noStrike" cap="none">
              <a:solidFill>
                <a:schemeClr val="dk1"/>
              </a:solidFill>
            </a:endParaRPr>
          </a:p>
        </p:txBody>
      </p:sp>
      <p:pic>
        <p:nvPicPr>
          <p:cNvPr id="736" name="Google Shape;736;p92" descr="Imagem relacionada"/>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379733" y="4613251"/>
            <a:ext cx="1950743" cy="1283893"/>
          </a:xfrm>
          <a:prstGeom prst="rect">
            <a:avLst/>
          </a:prstGeom>
          <a:noFill/>
          <a:ln>
            <a:noFill/>
          </a:ln>
        </p:spPr>
      </p:pic>
      <p:pic>
        <p:nvPicPr>
          <p:cNvPr id="737" name="Google Shape;737;p92" descr="Resultado de imagem para eolica onshore"/>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51650" y="4613251"/>
            <a:ext cx="1948984" cy="1290773"/>
          </a:xfrm>
          <a:prstGeom prst="rect">
            <a:avLst/>
          </a:prstGeom>
          <a:noFill/>
          <a:ln>
            <a:noFill/>
          </a:ln>
        </p:spPr>
      </p:pic>
      <p:sp>
        <p:nvSpPr>
          <p:cNvPr id="738" name="Google Shape;738;p92"/>
          <p:cNvSpPr txBox="1"/>
          <p:nvPr/>
        </p:nvSpPr>
        <p:spPr>
          <a:xfrm>
            <a:off x="1104161" y="4206035"/>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a:solidFill>
                  <a:srgbClr val="7503A6"/>
                </a:solidFill>
              </a:rPr>
              <a:t>WIND</a:t>
            </a:r>
            <a:endParaRPr sz="1900" b="1" i="0" u="none" strike="noStrike" cap="none">
              <a:solidFill>
                <a:srgbClr val="7503A6"/>
              </a:solidFill>
            </a:endParaRPr>
          </a:p>
        </p:txBody>
      </p:sp>
      <p:sp>
        <p:nvSpPr>
          <p:cNvPr id="739" name="Google Shape;739;p92"/>
          <p:cNvSpPr txBox="1"/>
          <p:nvPr/>
        </p:nvSpPr>
        <p:spPr>
          <a:xfrm>
            <a:off x="5009544" y="3242281"/>
            <a:ext cx="24123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a:solidFill>
                  <a:schemeClr val="dk1"/>
                </a:solidFill>
              </a:rPr>
              <a:t>Reservoirs</a:t>
            </a:r>
            <a:endParaRPr i="0" u="none" strike="noStrike" cap="none">
              <a:solidFill>
                <a:srgbClr val="000000"/>
              </a:solidFill>
            </a:endParaRPr>
          </a:p>
        </p:txBody>
      </p:sp>
      <p:pic>
        <p:nvPicPr>
          <p:cNvPr id="740" name="Google Shape;740;p92" descr="Imagem relacionada"/>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789282" y="1866481"/>
            <a:ext cx="1859920" cy="1427924"/>
          </a:xfrm>
          <a:prstGeom prst="rect">
            <a:avLst/>
          </a:prstGeom>
          <a:noFill/>
          <a:ln>
            <a:noFill/>
          </a:ln>
        </p:spPr>
      </p:pic>
      <p:sp>
        <p:nvSpPr>
          <p:cNvPr id="741" name="Google Shape;741;p92"/>
          <p:cNvSpPr/>
          <p:nvPr/>
        </p:nvSpPr>
        <p:spPr>
          <a:xfrm>
            <a:off x="6994782" y="3258556"/>
            <a:ext cx="2348700" cy="470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a:solidFill>
                  <a:schemeClr val="dk1"/>
                </a:solidFill>
              </a:rPr>
              <a:t>Water strands</a:t>
            </a:r>
            <a:endParaRPr i="0" u="none" strike="noStrike" cap="none">
              <a:solidFill>
                <a:srgbClr val="000000"/>
              </a:solidFill>
            </a:endParaRPr>
          </a:p>
        </p:txBody>
      </p:sp>
      <p:pic>
        <p:nvPicPr>
          <p:cNvPr id="742" name="Google Shape;742;p92" descr="Resultado de imagem para fio de Ã¡gua"/>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895671" y="1866481"/>
            <a:ext cx="1862073" cy="1422081"/>
          </a:xfrm>
          <a:prstGeom prst="rect">
            <a:avLst/>
          </a:prstGeom>
          <a:noFill/>
          <a:ln>
            <a:noFill/>
          </a:ln>
        </p:spPr>
      </p:pic>
      <p:sp>
        <p:nvSpPr>
          <p:cNvPr id="743" name="Google Shape;743;p92"/>
          <p:cNvSpPr txBox="1"/>
          <p:nvPr/>
        </p:nvSpPr>
        <p:spPr>
          <a:xfrm>
            <a:off x="5565615" y="4089843"/>
            <a:ext cx="25602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a:solidFill>
                  <a:srgbClr val="7503A6"/>
                </a:solidFill>
              </a:rPr>
              <a:t>OCEANS</a:t>
            </a:r>
            <a:endParaRPr sz="1900" b="1" i="0" u="none" strike="noStrike" cap="none">
              <a:solidFill>
                <a:srgbClr val="7503A6"/>
              </a:solidFill>
            </a:endParaRPr>
          </a:p>
        </p:txBody>
      </p:sp>
      <p:sp>
        <p:nvSpPr>
          <p:cNvPr id="744" name="Google Shape;744;p92"/>
          <p:cNvSpPr txBox="1"/>
          <p:nvPr/>
        </p:nvSpPr>
        <p:spPr>
          <a:xfrm>
            <a:off x="5226423" y="5930339"/>
            <a:ext cx="15672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a:solidFill>
                  <a:schemeClr val="dk1"/>
                </a:solidFill>
              </a:rPr>
              <a:t>Waves</a:t>
            </a:r>
            <a:endParaRPr i="0" u="none" strike="noStrike" cap="none">
              <a:solidFill>
                <a:srgbClr val="000000"/>
              </a:solidFill>
            </a:endParaRPr>
          </a:p>
        </p:txBody>
      </p:sp>
      <p:sp>
        <p:nvSpPr>
          <p:cNvPr id="745" name="Google Shape;745;p92"/>
          <p:cNvSpPr txBox="1"/>
          <p:nvPr/>
        </p:nvSpPr>
        <p:spPr>
          <a:xfrm>
            <a:off x="7327267" y="5924259"/>
            <a:ext cx="14007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a:solidFill>
                  <a:schemeClr val="dk1"/>
                </a:solidFill>
              </a:rPr>
              <a:t>Tides</a:t>
            </a:r>
            <a:endParaRPr i="0" u="none" strike="noStrike" cap="none">
              <a:solidFill>
                <a:srgbClr val="000000"/>
              </a:solidFill>
            </a:endParaRPr>
          </a:p>
        </p:txBody>
      </p:sp>
      <p:pic>
        <p:nvPicPr>
          <p:cNvPr id="746" name="Google Shape;746;p92" descr="Resultado de imagem para energia ondas pico"/>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4817262" y="4548459"/>
            <a:ext cx="1888312" cy="1412859"/>
          </a:xfrm>
          <a:prstGeom prst="rect">
            <a:avLst/>
          </a:prstGeom>
          <a:noFill/>
          <a:ln>
            <a:noFill/>
          </a:ln>
        </p:spPr>
      </p:pic>
      <p:pic>
        <p:nvPicPr>
          <p:cNvPr id="747" name="Google Shape;747;p92" descr="Resultado de imagem para energia marÃ©s"/>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6945346" y="4548459"/>
            <a:ext cx="1960705" cy="1412859"/>
          </a:xfrm>
          <a:prstGeom prst="rect">
            <a:avLst/>
          </a:prstGeom>
          <a:noFill/>
          <a:ln>
            <a:noFill/>
          </a:ln>
        </p:spPr>
      </p:pic>
      <p:sp>
        <p:nvSpPr>
          <p:cNvPr id="748" name="Google Shape;748;p92"/>
          <p:cNvSpPr txBox="1"/>
          <p:nvPr/>
        </p:nvSpPr>
        <p:spPr>
          <a:xfrm>
            <a:off x="5469600" y="1335650"/>
            <a:ext cx="28338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a:solidFill>
                  <a:srgbClr val="7503A6"/>
                </a:solidFill>
              </a:rPr>
              <a:t>HYDROELECTRIC</a:t>
            </a:r>
            <a:endParaRPr i="0" u="none" strike="noStrike" cap="none">
              <a:solidFill>
                <a:srgbClr val="7503A6"/>
              </a:solidFill>
            </a:endParaRPr>
          </a:p>
        </p:txBody>
      </p:sp>
      <p:pic>
        <p:nvPicPr>
          <p:cNvPr id="749" name="Google Shape;749;p92" descr="Imagem relacionada"/>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9217145" y="4589564"/>
            <a:ext cx="1912278" cy="1310461"/>
          </a:xfrm>
          <a:prstGeom prst="rect">
            <a:avLst/>
          </a:prstGeom>
          <a:noFill/>
          <a:ln>
            <a:noFill/>
          </a:ln>
        </p:spPr>
      </p:pic>
      <p:sp>
        <p:nvSpPr>
          <p:cNvPr id="750" name="Google Shape;750;p92"/>
          <p:cNvSpPr txBox="1"/>
          <p:nvPr/>
        </p:nvSpPr>
        <p:spPr>
          <a:xfrm>
            <a:off x="9005251" y="4109539"/>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a:solidFill>
                  <a:srgbClr val="7503A6"/>
                </a:solidFill>
              </a:rPr>
              <a:t>GEOTHERMAL</a:t>
            </a:r>
            <a:endParaRPr sz="1900" b="1" i="0" u="none" strike="noStrike" cap="none">
              <a:solidFill>
                <a:srgbClr val="7503A6"/>
              </a:solidFill>
            </a:endParaRPr>
          </a:p>
        </p:txBody>
      </p:sp>
      <p:pic>
        <p:nvPicPr>
          <p:cNvPr id="751" name="Google Shape;751;p92" descr="Resultado de imagem para biomassa"/>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9175759" y="1957391"/>
            <a:ext cx="1880463" cy="1305145"/>
          </a:xfrm>
          <a:prstGeom prst="rect">
            <a:avLst/>
          </a:prstGeom>
          <a:noFill/>
          <a:ln>
            <a:noFill/>
          </a:ln>
        </p:spPr>
      </p:pic>
      <p:sp>
        <p:nvSpPr>
          <p:cNvPr id="752" name="Google Shape;752;p92"/>
          <p:cNvSpPr txBox="1"/>
          <p:nvPr/>
        </p:nvSpPr>
        <p:spPr>
          <a:xfrm>
            <a:off x="8889383" y="1468696"/>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a:solidFill>
                  <a:srgbClr val="7503A6"/>
                </a:solidFill>
                <a:latin typeface="Century Gothic"/>
                <a:ea typeface="Century Gothic"/>
                <a:cs typeface="Century Gothic"/>
                <a:sym typeface="Century Gothic"/>
              </a:rPr>
              <a:t>BIOMASS</a:t>
            </a:r>
            <a:endParaRPr sz="1900" b="1" i="0" u="none" strike="noStrike" cap="none">
              <a:solidFill>
                <a:srgbClr val="7503A6"/>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B2C3D0-0811-9CEC-2753-C2347D3DC575}"/>
              </a:ext>
            </a:extLst>
          </p:cNvPr>
          <p:cNvSpPr>
            <a:spLocks noGrp="1"/>
          </p:cNvSpPr>
          <p:nvPr>
            <p:ph type="title"/>
          </p:nvPr>
        </p:nvSpPr>
        <p:spPr>
          <a:xfrm>
            <a:off x="642133" y="461805"/>
            <a:ext cx="9873467" cy="1325563"/>
          </a:xfrm>
        </p:spPr>
        <p:txBody>
          <a:bodyPr/>
          <a:lstStyle/>
          <a:p>
            <a:r>
              <a:rPr lang="pt-PT" dirty="0">
                <a:latin typeface="Posterama" panose="020B0504020200020000" pitchFamily="34" charset="0"/>
                <a:cs typeface="Posterama" panose="020B0504020200020000" pitchFamily="34" charset="0"/>
              </a:rPr>
              <a:t>FEMEILE ȘI SCHIMBĂRILE CLIMATICE</a:t>
            </a:r>
          </a:p>
        </p:txBody>
      </p:sp>
      <p:sp>
        <p:nvSpPr>
          <p:cNvPr id="3" name="Título 1">
            <a:extLst>
              <a:ext uri="{FF2B5EF4-FFF2-40B4-BE49-F238E27FC236}">
                <a16:creationId xmlns:a16="http://schemas.microsoft.com/office/drawing/2014/main" id="{0E166CD0-CE9F-CCED-B58C-DFC12967DDA6}"/>
              </a:ext>
            </a:extLst>
          </p:cNvPr>
          <p:cNvSpPr txBox="1">
            <a:spLocks/>
          </p:cNvSpPr>
          <p:nvPr/>
        </p:nvSpPr>
        <p:spPr>
          <a:xfrm>
            <a:off x="642132" y="1506724"/>
            <a:ext cx="8669867" cy="132556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7503A6"/>
              </a:buClr>
              <a:buSzPts val="4000"/>
              <a:buFont typeface="Arial"/>
              <a:buNone/>
              <a:defRPr sz="4000" b="1" i="0" u="none" strike="noStrike" cap="none">
                <a:solidFill>
                  <a:srgbClr val="7503A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7503A6"/>
              </a:buClr>
              <a:buSzPts val="4000"/>
              <a:buFont typeface="Arial"/>
              <a:buNone/>
              <a:tabLst/>
              <a:defRPr/>
            </a:pPr>
            <a:r>
              <a:rPr kumimoji="0" lang="pt-PT" sz="2400" b="1" i="0" u="none" strike="noStrike" kern="0" cap="none" spc="0" normalizeH="0" baseline="0" noProof="0" dirty="0">
                <a:ln>
                  <a:noFill/>
                </a:ln>
                <a:solidFill>
                  <a:srgbClr val="7503A6"/>
                </a:solidFill>
                <a:effectLst/>
                <a:uLnTx/>
                <a:uFillTx/>
                <a:latin typeface="Posterama" panose="020B0504020200020000" pitchFamily="34" charset="0"/>
                <a:cs typeface="Posterama" panose="020B0504020200020000" pitchFamily="34" charset="0"/>
                <a:sym typeface="Arial"/>
              </a:rPr>
              <a:t>De ce este important să privim schimbările climatice dintr-o perspectivă de gen?</a:t>
            </a:r>
          </a:p>
        </p:txBody>
      </p:sp>
      <p:sp>
        <p:nvSpPr>
          <p:cNvPr id="4" name="Google Shape;181;p30">
            <a:extLst>
              <a:ext uri="{FF2B5EF4-FFF2-40B4-BE49-F238E27FC236}">
                <a16:creationId xmlns:a16="http://schemas.microsoft.com/office/drawing/2014/main" id="{046D57E0-ACE6-98D9-125F-3C30F17A6B43}"/>
              </a:ext>
            </a:extLst>
          </p:cNvPr>
          <p:cNvSpPr txBox="1"/>
          <p:nvPr/>
        </p:nvSpPr>
        <p:spPr>
          <a:xfrm>
            <a:off x="642131" y="2449286"/>
            <a:ext cx="11136212" cy="4201057"/>
          </a:xfrm>
          <a:prstGeom prst="rect">
            <a:avLst/>
          </a:prstGeom>
          <a:noFill/>
          <a:ln>
            <a:noFill/>
          </a:ln>
        </p:spPr>
        <p:txBody>
          <a:bodyPr spcFirstLastPara="1" wrap="square" lIns="91425" tIns="45700" rIns="91425" bIns="45700" anchor="ctr" anchorCtr="0">
            <a:normAutofit lnSpcReduction="10000"/>
          </a:bodyPr>
          <a:lstStyle/>
          <a:p>
            <a:pPr marL="342900" marR="0" lvl="0"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Schimbările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climatice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agravează</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inegalitățile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segmentele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cele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mai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vulnerabile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ale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populației</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vor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resimți</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cele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mai grave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efecte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economice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mediu</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special</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sudul</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lumii</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p>
          <a:p>
            <a:pPr marL="342900" marR="0" lvl="0"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endPar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a:p>
            <a:pPr marL="342900" marR="0" lvl="0"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endPar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a:p>
            <a:pPr marL="342900" marR="0" lvl="0"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endPar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a:p>
            <a:pPr marL="342900" marR="0" lvl="5"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Experiența</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femeilor</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din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Sudul</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Global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este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diferită</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cea</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din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Nordul</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Global.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Sudul</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Global,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femeile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sunt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percepute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ca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fiind</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liderii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comunităților</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locale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administratorii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resurselor</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p>
          <a:p>
            <a:pPr marL="342900" marR="0" lvl="5"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Femeile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sunt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încă</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foarte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puțin</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reprezentate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posturile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decizie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special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domeniul</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științei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al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acțiunii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climatice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cercetările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arată</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că</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acțiunea</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climatică</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beneficiază</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pe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urma</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prezenței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mai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multor</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femei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aceste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posturi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a:t>
            </a:r>
            <a:endParaRPr kumimoji="0" sz="2000" b="0" i="0" u="none" strike="noStrike" kern="0" cap="none" spc="0" normalizeH="0" baseline="-25000" noProof="0" dirty="0">
              <a:ln>
                <a:noFill/>
              </a:ln>
              <a:solidFill>
                <a:srgbClr val="000000"/>
              </a:solidFill>
              <a:effectLst/>
              <a:uLnTx/>
              <a:uFillTx/>
              <a:latin typeface="Arial"/>
              <a:ea typeface="Arial"/>
              <a:cs typeface="Arial"/>
              <a:sym typeface="Arial"/>
            </a:endParaRPr>
          </a:p>
        </p:txBody>
      </p:sp>
      <p:sp>
        <p:nvSpPr>
          <p:cNvPr id="7" name="CaixaDeTexto 6">
            <a:extLst>
              <a:ext uri="{FF2B5EF4-FFF2-40B4-BE49-F238E27FC236}">
                <a16:creationId xmlns:a16="http://schemas.microsoft.com/office/drawing/2014/main" id="{13A301D1-3054-727E-E6F5-ED6CBBA41A3F}"/>
              </a:ext>
            </a:extLst>
          </p:cNvPr>
          <p:cNvSpPr txBox="1"/>
          <p:nvPr/>
        </p:nvSpPr>
        <p:spPr>
          <a:xfrm>
            <a:off x="1758250" y="3429000"/>
            <a:ext cx="9791619" cy="1092607"/>
          </a:xfrm>
          <a:prstGeom prst="rect">
            <a:avLst/>
          </a:prstGeom>
          <a:noFill/>
        </p:spPr>
        <p:txBody>
          <a:bodyPr wrap="square">
            <a:spAutoFit/>
          </a:bodyPr>
          <a:lstStyle/>
          <a:p>
            <a:pPr marL="342900" marR="0" lvl="6"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Femeile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fac parte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din</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cele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mai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vulnerabile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segmente ale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populației</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a:t>
            </a:r>
          </a:p>
          <a:p>
            <a:pPr marL="342900" marR="0" lvl="6"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schimbările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climatice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pot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perpetua</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violența</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de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gen</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în</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special</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în</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comunitățile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în</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care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femeile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sunt</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administratoarele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resurselor</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a:t>
            </a:r>
          </a:p>
        </p:txBody>
      </p:sp>
    </p:spTree>
    <p:extLst>
      <p:ext uri="{BB962C8B-B14F-4D97-AF65-F5344CB8AC3E}">
        <p14:creationId xmlns:p14="http://schemas.microsoft.com/office/powerpoint/2010/main" val="16370488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93"/>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Renewable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energy</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sp>
        <p:nvSpPr>
          <p:cNvPr id="758" name="Google Shape;758;p93"/>
          <p:cNvSpPr txBox="1"/>
          <p:nvPr/>
        </p:nvSpPr>
        <p:spPr>
          <a:xfrm>
            <a:off x="8756952" y="1745347"/>
            <a:ext cx="3336300" cy="3678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2100" b="0" i="0" u="none" strike="noStrike" cap="none">
                <a:solidFill>
                  <a:schemeClr val="dk1"/>
                </a:solidFill>
                <a:latin typeface="Arial"/>
                <a:ea typeface="Arial"/>
                <a:cs typeface="Arial"/>
                <a:sym typeface="Arial"/>
              </a:rPr>
              <a:t>About 11% of global primary energy consumption is from renewable sources. </a:t>
            </a: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fr-FR" sz="2100" b="0" i="0" u="none" strike="noStrike" cap="none">
                <a:solidFill>
                  <a:schemeClr val="dk1"/>
                </a:solidFill>
                <a:latin typeface="Arial"/>
                <a:ea typeface="Arial"/>
                <a:cs typeface="Arial"/>
                <a:sym typeface="Arial"/>
              </a:rPr>
              <a:t>This is the percentage of renewables in the energy mix.  This energy corresponds to the sum of </a:t>
            </a:r>
            <a:r>
              <a:rPr lang="fr-FR" sz="2100" b="1" i="0" u="sng" strike="noStrike" cap="none">
                <a:solidFill>
                  <a:schemeClr val="dk1"/>
                </a:solidFill>
                <a:latin typeface="Arial"/>
                <a:ea typeface="Arial"/>
                <a:cs typeface="Arial"/>
                <a:sym typeface="Arial"/>
              </a:rPr>
              <a:t>electricity, transport and heating. </a:t>
            </a:r>
            <a:endParaRPr sz="2100" b="1" i="0" u="sng" strike="noStrike" cap="none">
              <a:solidFill>
                <a:schemeClr val="dk1"/>
              </a:solidFill>
              <a:latin typeface="Arial"/>
              <a:ea typeface="Arial"/>
              <a:cs typeface="Arial"/>
              <a:sym typeface="Arial"/>
            </a:endParaRPr>
          </a:p>
        </p:txBody>
      </p:sp>
      <p:pic>
        <p:nvPicPr>
          <p:cNvPr id="759" name="Google Shape;759;p93"/>
          <p:cNvPicPr preferRelativeResize="0"/>
          <p:nvPr/>
        </p:nvPicPr>
        <p:blipFill rotWithShape="1">
          <a:blip r:embed="rId3" cstate="email">
            <a:alphaModFix/>
            <a:extLst>
              <a:ext uri="{28A0092B-C50C-407E-A947-70E740481C1C}">
                <a14:useLocalDpi xmlns:a14="http://schemas.microsoft.com/office/drawing/2010/main"/>
              </a:ext>
            </a:extLst>
          </a:blip>
          <a:srcRect t="-20120"/>
          <a:stretch/>
        </p:blipFill>
        <p:spPr>
          <a:xfrm>
            <a:off x="208200" y="621853"/>
            <a:ext cx="8921748" cy="5774347"/>
          </a:xfrm>
          <a:prstGeom prst="rect">
            <a:avLst/>
          </a:prstGeom>
          <a:noFill/>
          <a:ln>
            <a:noFill/>
          </a:ln>
        </p:spPr>
      </p:pic>
      <p:sp>
        <p:nvSpPr>
          <p:cNvPr id="760" name="Google Shape;760;p93"/>
          <p:cNvSpPr txBox="1"/>
          <p:nvPr/>
        </p:nvSpPr>
        <p:spPr>
          <a:xfrm>
            <a:off x="208200" y="1557775"/>
            <a:ext cx="9638100" cy="8619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chemeClr val="dk1"/>
                </a:solidFill>
                <a:latin typeface="Arial"/>
                <a:ea typeface="Arial"/>
                <a:cs typeface="Arial"/>
                <a:sym typeface="Arial"/>
              </a:rPr>
              <a:t>Percentage of primary energy from renewable sources, 2019</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761" name="Google Shape;761;p93"/>
          <p:cNvSpPr txBox="1"/>
          <p:nvPr/>
        </p:nvSpPr>
        <p:spPr>
          <a:xfrm>
            <a:off x="8756952" y="1745347"/>
            <a:ext cx="3336300" cy="3678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2100" b="0" i="0" u="none" strike="noStrike" cap="none">
                <a:solidFill>
                  <a:schemeClr val="dk1"/>
                </a:solidFill>
                <a:latin typeface="Arial"/>
                <a:ea typeface="Arial"/>
                <a:cs typeface="Arial"/>
                <a:sym typeface="Arial"/>
              </a:rPr>
              <a:t>About 11% of global primary energy consumption is from renewable sources. </a:t>
            </a: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fr-FR" sz="2100" b="0" i="0" u="none" strike="noStrike" cap="none">
                <a:solidFill>
                  <a:schemeClr val="dk1"/>
                </a:solidFill>
                <a:latin typeface="Arial"/>
                <a:ea typeface="Arial"/>
                <a:cs typeface="Arial"/>
                <a:sym typeface="Arial"/>
              </a:rPr>
              <a:t>This is the percentage of renewables in the energy mix.  This energy corresponds to the sum of </a:t>
            </a:r>
            <a:r>
              <a:rPr lang="fr-FR" sz="2100" b="1" i="0" u="sng" strike="noStrike" cap="none">
                <a:solidFill>
                  <a:schemeClr val="dk1"/>
                </a:solidFill>
                <a:latin typeface="Arial"/>
                <a:ea typeface="Arial"/>
                <a:cs typeface="Arial"/>
                <a:sym typeface="Arial"/>
              </a:rPr>
              <a:t>electricity, transport and heating. </a:t>
            </a:r>
            <a:endParaRPr sz="2100" b="1" i="0" u="sng" strike="noStrike" cap="none">
              <a:solidFill>
                <a:schemeClr val="dk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94"/>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Renewable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energy</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767" name="Google Shape;767;p9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482978" y="1423325"/>
            <a:ext cx="3766138" cy="1661865"/>
          </a:xfrm>
          <a:prstGeom prst="rect">
            <a:avLst/>
          </a:prstGeom>
          <a:noFill/>
          <a:ln>
            <a:noFill/>
          </a:ln>
        </p:spPr>
      </p:pic>
      <p:pic>
        <p:nvPicPr>
          <p:cNvPr id="768" name="Google Shape;768;p9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716841" y="1425823"/>
            <a:ext cx="3766136" cy="1659367"/>
          </a:xfrm>
          <a:prstGeom prst="rect">
            <a:avLst/>
          </a:prstGeom>
          <a:noFill/>
          <a:ln>
            <a:noFill/>
          </a:ln>
        </p:spPr>
      </p:pic>
      <p:pic>
        <p:nvPicPr>
          <p:cNvPr id="769" name="Google Shape;769;p9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758175" y="3077147"/>
            <a:ext cx="3773345" cy="1661866"/>
          </a:xfrm>
          <a:prstGeom prst="rect">
            <a:avLst/>
          </a:prstGeom>
          <a:noFill/>
          <a:ln>
            <a:noFill/>
          </a:ln>
        </p:spPr>
      </p:pic>
      <p:pic>
        <p:nvPicPr>
          <p:cNvPr id="770" name="Google Shape;770;p9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689215" y="4723275"/>
            <a:ext cx="3821391" cy="1677263"/>
          </a:xfrm>
          <a:prstGeom prst="rect">
            <a:avLst/>
          </a:prstGeom>
          <a:noFill/>
          <a:ln>
            <a:noFill/>
          </a:ln>
        </p:spPr>
      </p:pic>
      <p:pic>
        <p:nvPicPr>
          <p:cNvPr id="771" name="Google Shape;771;p9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120331" y="4730969"/>
            <a:ext cx="3760470" cy="1661866"/>
          </a:xfrm>
          <a:prstGeom prst="rect">
            <a:avLst/>
          </a:prstGeom>
          <a:noFill/>
          <a:ln>
            <a:noFill/>
          </a:ln>
        </p:spPr>
      </p:pic>
      <p:pic>
        <p:nvPicPr>
          <p:cNvPr id="772" name="Google Shape;772;p9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016151" y="3077147"/>
            <a:ext cx="3742025" cy="1661865"/>
          </a:xfrm>
          <a:prstGeom prst="rect">
            <a:avLst/>
          </a:prstGeom>
          <a:noFill/>
          <a:ln>
            <a:noFill/>
          </a:ln>
        </p:spPr>
      </p:pic>
      <p:pic>
        <p:nvPicPr>
          <p:cNvPr id="773" name="Google Shape;773;p94"/>
          <p:cNvPicPr preferRelativeResize="0"/>
          <p:nvPr/>
        </p:nvPicPr>
        <p:blipFill rotWithShape="1">
          <a:blip r:embed="rId9" cstate="email">
            <a:alphaModFix/>
            <a:extLst>
              <a:ext uri="{28A0092B-C50C-407E-A947-70E740481C1C}">
                <a14:useLocalDpi xmlns:a14="http://schemas.microsoft.com/office/drawing/2010/main"/>
              </a:ext>
            </a:extLst>
          </a:blip>
          <a:srcRect l="19762" r="12878"/>
          <a:stretch/>
        </p:blipFill>
        <p:spPr>
          <a:xfrm>
            <a:off x="8880800" y="4636135"/>
            <a:ext cx="3311200" cy="2221865"/>
          </a:xfrm>
          <a:prstGeom prst="rect">
            <a:avLst/>
          </a:prstGeom>
          <a:noFill/>
          <a:ln>
            <a:noFill/>
          </a:ln>
        </p:spPr>
      </p:pic>
      <p:sp>
        <p:nvSpPr>
          <p:cNvPr id="774" name="Google Shape;774;p94"/>
          <p:cNvSpPr txBox="1">
            <a:spLocks noGrp="1"/>
          </p:cNvSpPr>
          <p:nvPr>
            <p:ph type="title"/>
          </p:nvPr>
        </p:nvSpPr>
        <p:spPr>
          <a:xfrm>
            <a:off x="9567815" y="6490985"/>
            <a:ext cx="1231800" cy="22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810">
                <a:solidFill>
                  <a:srgbClr val="F2CB05"/>
                </a:solidFill>
              </a:rPr>
              <a:t>Renewable energy</a:t>
            </a:r>
            <a:endParaRPr sz="810">
              <a:solidFill>
                <a:srgbClr val="F2CB05"/>
              </a:solidFill>
            </a:endParaRPr>
          </a:p>
          <a:p>
            <a:pPr marL="0" lvl="0" indent="0" algn="l" rtl="0">
              <a:lnSpc>
                <a:spcPct val="90000"/>
              </a:lnSpc>
              <a:spcBef>
                <a:spcPts val="0"/>
              </a:spcBef>
              <a:spcAft>
                <a:spcPts val="0"/>
              </a:spcAft>
              <a:buClr>
                <a:srgbClr val="7503A6"/>
              </a:buClr>
              <a:buSzPts val="3600"/>
              <a:buFont typeface="Arial"/>
              <a:buNone/>
            </a:pPr>
            <a:endParaRPr sz="810">
              <a:solidFill>
                <a:srgbClr val="F2CB05"/>
              </a:solidFill>
            </a:endParaRPr>
          </a:p>
        </p:txBody>
      </p:sp>
      <p:cxnSp>
        <p:nvCxnSpPr>
          <p:cNvPr id="775" name="Google Shape;775;p94"/>
          <p:cNvCxnSpPr/>
          <p:nvPr/>
        </p:nvCxnSpPr>
        <p:spPr>
          <a:xfrm rot="10800000" flipH="1">
            <a:off x="9623725" y="6675150"/>
            <a:ext cx="866700" cy="23100"/>
          </a:xfrm>
          <a:prstGeom prst="straightConnector1">
            <a:avLst/>
          </a:prstGeom>
          <a:noFill/>
          <a:ln w="38100" cap="flat" cmpd="sng">
            <a:solidFill>
              <a:schemeClr val="dk2"/>
            </a:solidFill>
            <a:prstDash val="solid"/>
            <a:round/>
            <a:headEnd type="none" w="med" len="med"/>
            <a:tailEnd type="none" w="med" len="med"/>
          </a:ln>
        </p:spPr>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95"/>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Energy </a:t>
            </a:r>
            <a:r>
              <a:rPr lang="fr-FR" sz="4009" dirty="0" err="1">
                <a:latin typeface="Posterama" panose="020B0504020200020000" pitchFamily="34" charset="0"/>
                <a:cs typeface="Posterama" panose="020B0504020200020000" pitchFamily="34" charset="0"/>
              </a:rPr>
              <a:t>consumption</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sp>
        <p:nvSpPr>
          <p:cNvPr id="781" name="Google Shape;781;p95"/>
          <p:cNvSpPr txBox="1"/>
          <p:nvPr/>
        </p:nvSpPr>
        <p:spPr>
          <a:xfrm>
            <a:off x="55421" y="6581323"/>
            <a:ext cx="6833100" cy="246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800">
                <a:solidFill>
                  <a:schemeClr val="dk1"/>
                </a:solidFill>
              </a:rPr>
              <a:t>Source</a:t>
            </a:r>
            <a:r>
              <a:rPr lang="fr-FR" sz="800" i="0" u="none" strike="noStrike" cap="none">
                <a:solidFill>
                  <a:schemeClr val="dk1"/>
                </a:solidFill>
              </a:rPr>
              <a:t>: International Energy Outlook (EIA, 2018)</a:t>
            </a:r>
            <a:endParaRPr i="0" u="none" strike="noStrike" cap="none">
              <a:solidFill>
                <a:srgbClr val="000000"/>
              </a:solidFill>
            </a:endParaRPr>
          </a:p>
        </p:txBody>
      </p:sp>
      <p:sp>
        <p:nvSpPr>
          <p:cNvPr id="782" name="Google Shape;782;p95"/>
          <p:cNvSpPr txBox="1"/>
          <p:nvPr/>
        </p:nvSpPr>
        <p:spPr>
          <a:xfrm>
            <a:off x="508000" y="1247044"/>
            <a:ext cx="10781700" cy="10563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3700"/>
              <a:buFont typeface="Arial"/>
              <a:buNone/>
            </a:pPr>
            <a:r>
              <a:rPr lang="fr-FR" sz="3200" i="0" u="none" strike="noStrike" cap="none">
                <a:solidFill>
                  <a:srgbClr val="333333"/>
                </a:solidFill>
              </a:rPr>
              <a:t>Increase of about 50% in world energy consumption between 2018 and 2050</a:t>
            </a:r>
            <a:endParaRPr sz="3200" i="0" u="none" strike="noStrike" cap="none">
              <a:solidFill>
                <a:srgbClr val="166DAA"/>
              </a:solidFill>
            </a:endParaRPr>
          </a:p>
        </p:txBody>
      </p:sp>
      <p:pic>
        <p:nvPicPr>
          <p:cNvPr id="783" name="Google Shape;783;p9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4321" y="2775308"/>
            <a:ext cx="7286381" cy="3339590"/>
          </a:xfrm>
          <a:prstGeom prst="rect">
            <a:avLst/>
          </a:prstGeom>
          <a:noFill/>
          <a:ln>
            <a:noFill/>
          </a:ln>
        </p:spPr>
      </p:pic>
      <p:pic>
        <p:nvPicPr>
          <p:cNvPr id="784" name="Google Shape;784;p9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507250" y="2709582"/>
            <a:ext cx="4214976" cy="3386532"/>
          </a:xfrm>
          <a:prstGeom prst="rect">
            <a:avLst/>
          </a:prstGeom>
          <a:noFill/>
          <a:ln>
            <a:noFill/>
          </a:ln>
        </p:spPr>
      </p:pic>
      <p:sp>
        <p:nvSpPr>
          <p:cNvPr id="785" name="Google Shape;785;p95"/>
          <p:cNvSpPr/>
          <p:nvPr/>
        </p:nvSpPr>
        <p:spPr>
          <a:xfrm>
            <a:off x="6502400" y="2921000"/>
            <a:ext cx="711300" cy="5079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786" name="Google Shape;786;p95"/>
          <p:cNvSpPr txBox="1"/>
          <p:nvPr/>
        </p:nvSpPr>
        <p:spPr>
          <a:xfrm>
            <a:off x="127202" y="2855993"/>
            <a:ext cx="5994300" cy="384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700" i="0" u="none" strike="noStrike" cap="none">
                <a:solidFill>
                  <a:schemeClr val="dk1"/>
                </a:solidFill>
              </a:rPr>
              <a:t>Primary energy consumption by region</a:t>
            </a:r>
            <a:endParaRPr sz="1700" i="0" u="none" strike="noStrike" cap="none">
              <a:solidFill>
                <a:schemeClr val="dk1"/>
              </a:solidFill>
            </a:endParaRPr>
          </a:p>
        </p:txBody>
      </p:sp>
      <p:sp>
        <p:nvSpPr>
          <p:cNvPr id="787" name="Google Shape;787;p95"/>
          <p:cNvSpPr txBox="1"/>
          <p:nvPr/>
        </p:nvSpPr>
        <p:spPr>
          <a:xfrm rot="-5400000">
            <a:off x="-577351" y="4218210"/>
            <a:ext cx="1524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Calibri"/>
                <a:ea typeface="Calibri"/>
                <a:cs typeface="Calibri"/>
                <a:sym typeface="Calibri"/>
              </a:rPr>
              <a:t>10</a:t>
            </a:r>
            <a:r>
              <a:rPr lang="fr-FR" sz="1600" b="0" i="0" u="none" strike="noStrike" cap="none" baseline="30000">
                <a:solidFill>
                  <a:schemeClr val="dk1"/>
                </a:solidFill>
                <a:latin typeface="Calibri"/>
                <a:ea typeface="Calibri"/>
                <a:cs typeface="Calibri"/>
                <a:sym typeface="Calibri"/>
              </a:rPr>
              <a:t>15</a:t>
            </a:r>
            <a:r>
              <a:rPr lang="fr-FR" sz="1600" b="0" i="0" u="none" strike="noStrike" cap="none">
                <a:solidFill>
                  <a:schemeClr val="dk1"/>
                </a:solidFill>
                <a:latin typeface="Calibri"/>
                <a:ea typeface="Calibri"/>
                <a:cs typeface="Calibri"/>
                <a:sym typeface="Calibri"/>
              </a:rPr>
              <a:t> BTU</a:t>
            </a:r>
            <a:r>
              <a:rPr lang="fr-FR" sz="1600" b="0" i="0" u="none" strike="noStrike" cap="none" baseline="30000">
                <a:solidFill>
                  <a:schemeClr val="dk1"/>
                </a:solidFill>
                <a:latin typeface="Calibri"/>
                <a:ea typeface="Calibri"/>
                <a:cs typeface="Calibri"/>
                <a:sym typeface="Calibri"/>
              </a:rPr>
              <a:t> </a:t>
            </a:r>
            <a:endParaRPr sz="1900" b="0" i="0" u="none" strike="noStrike" cap="none">
              <a:solidFill>
                <a:srgbClr val="000000"/>
              </a:solidFill>
              <a:latin typeface="Arial"/>
              <a:ea typeface="Arial"/>
              <a:cs typeface="Arial"/>
              <a:sym typeface="Arial"/>
            </a:endParaRPr>
          </a:p>
        </p:txBody>
      </p:sp>
      <p:sp>
        <p:nvSpPr>
          <p:cNvPr id="788" name="Google Shape;788;p95"/>
          <p:cNvSpPr txBox="1"/>
          <p:nvPr/>
        </p:nvSpPr>
        <p:spPr>
          <a:xfrm rot="-5400000">
            <a:off x="6678356" y="4275688"/>
            <a:ext cx="1524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Calibri"/>
                <a:ea typeface="Calibri"/>
                <a:cs typeface="Calibri"/>
                <a:sym typeface="Calibri"/>
              </a:rPr>
              <a:t>10</a:t>
            </a:r>
            <a:r>
              <a:rPr lang="fr-FR" sz="1600" b="0" i="0" u="none" strike="noStrike" cap="none" baseline="30000">
                <a:solidFill>
                  <a:schemeClr val="dk1"/>
                </a:solidFill>
                <a:latin typeface="Calibri"/>
                <a:ea typeface="Calibri"/>
                <a:cs typeface="Calibri"/>
                <a:sym typeface="Calibri"/>
              </a:rPr>
              <a:t>15</a:t>
            </a:r>
            <a:r>
              <a:rPr lang="fr-FR" sz="1600" b="0" i="0" u="none" strike="noStrike" cap="none">
                <a:solidFill>
                  <a:schemeClr val="dk1"/>
                </a:solidFill>
                <a:latin typeface="Calibri"/>
                <a:ea typeface="Calibri"/>
                <a:cs typeface="Calibri"/>
                <a:sym typeface="Calibri"/>
              </a:rPr>
              <a:t> BTU</a:t>
            </a:r>
            <a:r>
              <a:rPr lang="fr-FR" sz="1600" b="0" i="0" u="none" strike="noStrike" cap="none" baseline="30000">
                <a:solidFill>
                  <a:schemeClr val="dk1"/>
                </a:solidFill>
                <a:latin typeface="Calibri"/>
                <a:ea typeface="Calibri"/>
                <a:cs typeface="Calibri"/>
                <a:sym typeface="Calibri"/>
              </a:rPr>
              <a:t> </a:t>
            </a:r>
            <a:endParaRPr sz="1900" b="0" i="0" u="none" strike="noStrike" cap="none">
              <a:solidFill>
                <a:srgbClr val="000000"/>
              </a:solidFill>
              <a:latin typeface="Arial"/>
              <a:ea typeface="Arial"/>
              <a:cs typeface="Arial"/>
              <a:sym typeface="Arial"/>
            </a:endParaRPr>
          </a:p>
        </p:txBody>
      </p:sp>
      <p:sp>
        <p:nvSpPr>
          <p:cNvPr id="789" name="Google Shape;789;p95"/>
          <p:cNvSpPr txBox="1"/>
          <p:nvPr/>
        </p:nvSpPr>
        <p:spPr>
          <a:xfrm>
            <a:off x="7360700" y="2871300"/>
            <a:ext cx="4728000" cy="3540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500" i="0" u="none" strike="noStrike" cap="none">
                <a:solidFill>
                  <a:schemeClr val="dk1"/>
                </a:solidFill>
              </a:rPr>
              <a:t>Primary energy consumption by source</a:t>
            </a:r>
            <a:endParaRPr sz="1500" i="0" u="none" strike="noStrike" cap="none">
              <a:solidFill>
                <a:schemeClr val="dk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96"/>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The </a:t>
            </a:r>
            <a:r>
              <a:rPr lang="fr-FR" sz="4009" dirty="0" err="1">
                <a:latin typeface="Posterama" panose="020B0504020200020000" pitchFamily="34" charset="0"/>
                <a:cs typeface="Posterama" panose="020B0504020200020000" pitchFamily="34" charset="0"/>
              </a:rPr>
              <a:t>carbon</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footprint</a:t>
            </a:r>
            <a:r>
              <a:rPr lang="fr-FR" sz="4009" dirty="0">
                <a:latin typeface="Posterama" panose="020B0504020200020000" pitchFamily="34" charset="0"/>
                <a:cs typeface="Posterama" panose="020B0504020200020000" pitchFamily="34" charset="0"/>
              </a:rPr>
              <a:t> of the internet</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795" name="Google Shape;795;p9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30625" y="2309025"/>
            <a:ext cx="6464150" cy="3883600"/>
          </a:xfrm>
          <a:prstGeom prst="rect">
            <a:avLst/>
          </a:prstGeom>
          <a:noFill/>
          <a:ln>
            <a:noFill/>
          </a:ln>
        </p:spPr>
      </p:pic>
      <p:pic>
        <p:nvPicPr>
          <p:cNvPr id="796" name="Google Shape;796;p9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479500" y="2122038"/>
            <a:ext cx="4202501" cy="4257576"/>
          </a:xfrm>
          <a:prstGeom prst="rect">
            <a:avLst/>
          </a:prstGeom>
          <a:noFill/>
          <a:ln>
            <a:noFill/>
          </a:ln>
        </p:spPr>
      </p:pic>
      <p:sp>
        <p:nvSpPr>
          <p:cNvPr id="797" name="Google Shape;797;p96"/>
          <p:cNvSpPr txBox="1"/>
          <p:nvPr/>
        </p:nvSpPr>
        <p:spPr>
          <a:xfrm>
            <a:off x="127202" y="1924418"/>
            <a:ext cx="5994300" cy="384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700">
                <a:solidFill>
                  <a:schemeClr val="dk1"/>
                </a:solidFill>
              </a:rPr>
              <a:t>Internet users by world region</a:t>
            </a:r>
            <a:endParaRPr sz="1700" i="0" u="none" strike="noStrike" cap="none">
              <a:solidFill>
                <a:schemeClr val="dk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97"/>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The </a:t>
            </a:r>
            <a:r>
              <a:rPr lang="fr-FR" sz="4009" dirty="0" err="1">
                <a:latin typeface="Posterama" panose="020B0504020200020000" pitchFamily="34" charset="0"/>
                <a:cs typeface="Posterama" panose="020B0504020200020000" pitchFamily="34" charset="0"/>
              </a:rPr>
              <a:t>carbon</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footprint</a:t>
            </a:r>
            <a:r>
              <a:rPr lang="fr-FR" sz="4009" dirty="0">
                <a:latin typeface="Posterama" panose="020B0504020200020000" pitchFamily="34" charset="0"/>
                <a:cs typeface="Posterama" panose="020B0504020200020000" pitchFamily="34" charset="0"/>
              </a:rPr>
              <a:t> of the internet</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803" name="Google Shape;803;p9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18300" y="1421237"/>
            <a:ext cx="1993474" cy="1601424"/>
          </a:xfrm>
          <a:prstGeom prst="rect">
            <a:avLst/>
          </a:prstGeom>
          <a:noFill/>
          <a:ln>
            <a:noFill/>
          </a:ln>
        </p:spPr>
      </p:pic>
      <p:sp>
        <p:nvSpPr>
          <p:cNvPr id="804" name="Google Shape;804;p97"/>
          <p:cNvSpPr txBox="1"/>
          <p:nvPr/>
        </p:nvSpPr>
        <p:spPr>
          <a:xfrm>
            <a:off x="642125" y="3022650"/>
            <a:ext cx="4349100" cy="1601400"/>
          </a:xfrm>
          <a:prstGeom prst="rect">
            <a:avLst/>
          </a:prstGeom>
          <a:no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3700"/>
              <a:buFont typeface="Arial"/>
              <a:buNone/>
            </a:pPr>
            <a:r>
              <a:rPr lang="fr-FR" sz="1800">
                <a:solidFill>
                  <a:srgbClr val="333333"/>
                </a:solidFill>
              </a:rPr>
              <a:t>An email has an estimated carbon footprint of </a:t>
            </a:r>
            <a:r>
              <a:rPr lang="fr-FR" sz="1800" b="1">
                <a:solidFill>
                  <a:srgbClr val="3F7E43"/>
                </a:solidFill>
              </a:rPr>
              <a:t>4 grams </a:t>
            </a:r>
            <a:r>
              <a:rPr lang="fr-FR" sz="1800">
                <a:solidFill>
                  <a:srgbClr val="333333"/>
                </a:solidFill>
              </a:rPr>
              <a:t>of CO2</a:t>
            </a:r>
            <a:endParaRPr sz="1800">
              <a:solidFill>
                <a:srgbClr val="333333"/>
              </a:solidFill>
            </a:endParaRPr>
          </a:p>
        </p:txBody>
      </p:sp>
      <p:pic>
        <p:nvPicPr>
          <p:cNvPr id="805" name="Google Shape;805;p9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23500" y="1450213"/>
            <a:ext cx="3344002" cy="1963400"/>
          </a:xfrm>
          <a:prstGeom prst="rect">
            <a:avLst/>
          </a:prstGeom>
          <a:noFill/>
          <a:ln>
            <a:noFill/>
          </a:ln>
        </p:spPr>
      </p:pic>
      <p:pic>
        <p:nvPicPr>
          <p:cNvPr id="806" name="Google Shape;806;p97"/>
          <p:cNvPicPr preferRelativeResize="0"/>
          <p:nvPr/>
        </p:nvPicPr>
        <p:blipFill>
          <a:blip r:embed="rId5">
            <a:alphaModFix/>
          </a:blip>
          <a:stretch>
            <a:fillRect/>
          </a:stretch>
        </p:blipFill>
        <p:spPr>
          <a:xfrm>
            <a:off x="8089025" y="2127312"/>
            <a:ext cx="3619500" cy="895350"/>
          </a:xfrm>
          <a:prstGeom prst="rect">
            <a:avLst/>
          </a:prstGeom>
          <a:noFill/>
          <a:ln>
            <a:noFill/>
          </a:ln>
        </p:spPr>
      </p:pic>
      <p:sp>
        <p:nvSpPr>
          <p:cNvPr id="807" name="Google Shape;807;p97"/>
          <p:cNvSpPr txBox="1"/>
          <p:nvPr/>
        </p:nvSpPr>
        <p:spPr>
          <a:xfrm>
            <a:off x="4853225" y="2974738"/>
            <a:ext cx="3235800" cy="1553400"/>
          </a:xfrm>
          <a:prstGeom prst="rect">
            <a:avLst/>
          </a:prstGeom>
          <a:no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3700"/>
              <a:buFont typeface="Arial"/>
              <a:buNone/>
            </a:pPr>
            <a:r>
              <a:rPr lang="fr-FR" sz="1800">
                <a:solidFill>
                  <a:srgbClr val="333333"/>
                </a:solidFill>
              </a:rPr>
              <a:t>The average website produces </a:t>
            </a:r>
            <a:r>
              <a:rPr lang="fr-FR" sz="1800" b="1">
                <a:solidFill>
                  <a:srgbClr val="3F7E43"/>
                </a:solidFill>
              </a:rPr>
              <a:t>1,76 grams</a:t>
            </a:r>
            <a:r>
              <a:rPr lang="fr-FR" sz="1800" b="1">
                <a:solidFill>
                  <a:srgbClr val="224324"/>
                </a:solidFill>
              </a:rPr>
              <a:t> </a:t>
            </a:r>
            <a:r>
              <a:rPr lang="fr-FR" sz="1800">
                <a:solidFill>
                  <a:srgbClr val="333333"/>
                </a:solidFill>
              </a:rPr>
              <a:t>of CO2 per page view</a:t>
            </a:r>
            <a:endParaRPr sz="1800">
              <a:solidFill>
                <a:srgbClr val="333333"/>
              </a:solidFill>
            </a:endParaRPr>
          </a:p>
        </p:txBody>
      </p:sp>
      <p:pic>
        <p:nvPicPr>
          <p:cNvPr id="808" name="Google Shape;808;p9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922001" y="3626825"/>
            <a:ext cx="6028252" cy="3007099"/>
          </a:xfrm>
          <a:prstGeom prst="rect">
            <a:avLst/>
          </a:prstGeom>
          <a:noFill/>
          <a:ln>
            <a:noFill/>
          </a:ln>
        </p:spPr>
      </p:pic>
      <p:sp>
        <p:nvSpPr>
          <p:cNvPr id="809" name="Google Shape;809;p97"/>
          <p:cNvSpPr txBox="1"/>
          <p:nvPr/>
        </p:nvSpPr>
        <p:spPr>
          <a:xfrm>
            <a:off x="642125" y="4434625"/>
            <a:ext cx="3000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800">
                <a:solidFill>
                  <a:srgbClr val="333333"/>
                </a:solidFill>
              </a:rPr>
              <a:t>An email with a large attachment can have </a:t>
            </a:r>
            <a:r>
              <a:rPr lang="fr-FR" sz="1800" b="1">
                <a:solidFill>
                  <a:srgbClr val="3F7E43"/>
                </a:solidFill>
              </a:rPr>
              <a:t>50 grams</a:t>
            </a:r>
            <a:r>
              <a:rPr lang="fr-FR" sz="1800">
                <a:solidFill>
                  <a:srgbClr val="333333"/>
                </a:solidFill>
              </a:rPr>
              <a:t> of CO2</a:t>
            </a:r>
            <a:endParaRPr/>
          </a:p>
        </p:txBody>
      </p:sp>
      <p:sp>
        <p:nvSpPr>
          <p:cNvPr id="810" name="Google Shape;810;p97"/>
          <p:cNvSpPr txBox="1"/>
          <p:nvPr/>
        </p:nvSpPr>
        <p:spPr>
          <a:xfrm>
            <a:off x="8487563" y="3022650"/>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800">
                <a:solidFill>
                  <a:srgbClr val="333333"/>
                </a:solidFill>
              </a:rPr>
              <a:t>www.websitecarbon.com</a:t>
            </a:r>
            <a:endParaRPr/>
          </a:p>
        </p:txBody>
      </p:sp>
      <p:cxnSp>
        <p:nvCxnSpPr>
          <p:cNvPr id="811" name="Google Shape;811;p97"/>
          <p:cNvCxnSpPr/>
          <p:nvPr/>
        </p:nvCxnSpPr>
        <p:spPr>
          <a:xfrm>
            <a:off x="7171225" y="1648637"/>
            <a:ext cx="1115700" cy="366000"/>
          </a:xfrm>
          <a:prstGeom prst="straightConnector1">
            <a:avLst/>
          </a:prstGeom>
          <a:noFill/>
          <a:ln w="76200" cap="flat" cmpd="sng">
            <a:solidFill>
              <a:srgbClr val="7503A6"/>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0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09"/>
                                        </p:tgtEl>
                                        <p:attrNameLst>
                                          <p:attrName>style.visibility</p:attrName>
                                        </p:attrNameLst>
                                      </p:cBhvr>
                                      <p:to>
                                        <p:strVal val="visible"/>
                                      </p:to>
                                    </p:set>
                                    <p:animEffect transition="in" filter="fade">
                                      <p:cBhvr>
                                        <p:cTn id="25" dur="1000"/>
                                        <p:tgtEl>
                                          <p:spTgt spid="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98"/>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The </a:t>
            </a:r>
            <a:r>
              <a:rPr lang="fr-FR" sz="4009" dirty="0" err="1">
                <a:latin typeface="Posterama" panose="020B0504020200020000" pitchFamily="34" charset="0"/>
                <a:cs typeface="Posterama" panose="020B0504020200020000" pitchFamily="34" charset="0"/>
              </a:rPr>
              <a:t>carbon</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footprint</a:t>
            </a:r>
            <a:r>
              <a:rPr lang="fr-FR" sz="4009" dirty="0">
                <a:latin typeface="Posterama" panose="020B0504020200020000" pitchFamily="34" charset="0"/>
                <a:cs typeface="Posterama" panose="020B0504020200020000" pitchFamily="34" charset="0"/>
              </a:rPr>
              <a:t> of the internet</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817" name="Google Shape;817;p9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42125" y="1813150"/>
            <a:ext cx="5418476" cy="4097726"/>
          </a:xfrm>
          <a:prstGeom prst="rect">
            <a:avLst/>
          </a:prstGeom>
          <a:noFill/>
          <a:ln>
            <a:noFill/>
          </a:ln>
        </p:spPr>
      </p:pic>
      <p:sp>
        <p:nvSpPr>
          <p:cNvPr id="818" name="Google Shape;818;p98"/>
          <p:cNvSpPr txBox="1"/>
          <p:nvPr/>
        </p:nvSpPr>
        <p:spPr>
          <a:xfrm>
            <a:off x="6835875" y="2551750"/>
            <a:ext cx="4219800" cy="21993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3700"/>
              <a:buFont typeface="Arial"/>
              <a:buNone/>
            </a:pPr>
            <a:r>
              <a:rPr lang="fr-FR" sz="3200">
                <a:solidFill>
                  <a:srgbClr val="333333"/>
                </a:solidFill>
              </a:rPr>
              <a:t>Bitcoin mining consumes more energy than some countries in the world!</a:t>
            </a:r>
            <a:endParaRPr sz="3200" i="0" u="none" strike="noStrike" cap="none">
              <a:solidFill>
                <a:srgbClr val="166DAA"/>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99"/>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Reduce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energy</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consumption</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sp>
        <p:nvSpPr>
          <p:cNvPr id="824" name="Google Shape;824;p99"/>
          <p:cNvSpPr txBox="1"/>
          <p:nvPr/>
        </p:nvSpPr>
        <p:spPr>
          <a:xfrm>
            <a:off x="55421" y="6581323"/>
            <a:ext cx="6833100" cy="323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1300">
                <a:solidFill>
                  <a:schemeClr val="dk1"/>
                </a:solidFill>
                <a:latin typeface="Calibri"/>
                <a:ea typeface="Calibri"/>
                <a:cs typeface="Calibri"/>
                <a:sym typeface="Calibri"/>
              </a:rPr>
              <a:t>Source</a:t>
            </a:r>
            <a:r>
              <a:rPr lang="fr-FR" sz="1300" b="0" i="0" u="none" strike="noStrike" cap="none">
                <a:solidFill>
                  <a:schemeClr val="dk1"/>
                </a:solidFill>
                <a:latin typeface="Calibri"/>
                <a:ea typeface="Calibri"/>
                <a:cs typeface="Calibri"/>
                <a:sym typeface="Calibri"/>
              </a:rPr>
              <a:t>: NASA Earth Observatory</a:t>
            </a:r>
            <a:endParaRPr sz="1300" b="0" i="0" u="none" strike="noStrike" cap="none">
              <a:solidFill>
                <a:schemeClr val="dk1"/>
              </a:solidFill>
              <a:latin typeface="Calibri"/>
              <a:ea typeface="Calibri"/>
              <a:cs typeface="Calibri"/>
              <a:sym typeface="Calibri"/>
            </a:endParaRPr>
          </a:p>
        </p:txBody>
      </p:sp>
      <p:pic>
        <p:nvPicPr>
          <p:cNvPr id="825" name="Google Shape;825;p9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3650" y="1486612"/>
            <a:ext cx="10195466" cy="48451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pic>
        <p:nvPicPr>
          <p:cNvPr id="830" name="Google Shape;830;p10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01"/>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Reduce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energy</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consumption</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sp>
        <p:nvSpPr>
          <p:cNvPr id="836" name="Google Shape;836;p101"/>
          <p:cNvSpPr txBox="1"/>
          <p:nvPr/>
        </p:nvSpPr>
        <p:spPr>
          <a:xfrm>
            <a:off x="55421" y="6581323"/>
            <a:ext cx="6833100" cy="323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1300">
                <a:solidFill>
                  <a:schemeClr val="dk1"/>
                </a:solidFill>
                <a:latin typeface="Calibri"/>
                <a:ea typeface="Calibri"/>
                <a:cs typeface="Calibri"/>
                <a:sym typeface="Calibri"/>
              </a:rPr>
              <a:t>Source</a:t>
            </a:r>
            <a:r>
              <a:rPr lang="fr-FR" sz="1300" b="0" i="0" u="none" strike="noStrike" cap="none">
                <a:solidFill>
                  <a:schemeClr val="dk1"/>
                </a:solidFill>
                <a:latin typeface="Calibri"/>
                <a:ea typeface="Calibri"/>
                <a:cs typeface="Calibri"/>
                <a:sym typeface="Calibri"/>
              </a:rPr>
              <a:t>: NASA Earth Observatory</a:t>
            </a:r>
            <a:endParaRPr sz="1300" b="0" i="0" u="none" strike="noStrike" cap="none">
              <a:solidFill>
                <a:schemeClr val="dk1"/>
              </a:solidFill>
              <a:latin typeface="Calibri"/>
              <a:ea typeface="Calibri"/>
              <a:cs typeface="Calibri"/>
              <a:sym typeface="Calibri"/>
            </a:endParaRPr>
          </a:p>
        </p:txBody>
      </p:sp>
      <p:grpSp>
        <p:nvGrpSpPr>
          <p:cNvPr id="837" name="Google Shape;837;p101"/>
          <p:cNvGrpSpPr/>
          <p:nvPr/>
        </p:nvGrpSpPr>
        <p:grpSpPr>
          <a:xfrm>
            <a:off x="1832434" y="1275743"/>
            <a:ext cx="7642682" cy="5098861"/>
            <a:chOff x="3809375" y="159450"/>
            <a:chExt cx="8659282" cy="5777092"/>
          </a:xfrm>
        </p:grpSpPr>
        <p:pic>
          <p:nvPicPr>
            <p:cNvPr id="838" name="Google Shape;838;p10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09375" y="159450"/>
              <a:ext cx="8659282" cy="5777092"/>
            </a:xfrm>
            <a:prstGeom prst="rect">
              <a:avLst/>
            </a:prstGeom>
            <a:noFill/>
            <a:ln>
              <a:noFill/>
            </a:ln>
          </p:spPr>
        </p:pic>
        <p:grpSp>
          <p:nvGrpSpPr>
            <p:cNvPr id="839" name="Google Shape;839;p101"/>
            <p:cNvGrpSpPr/>
            <p:nvPr/>
          </p:nvGrpSpPr>
          <p:grpSpPr>
            <a:xfrm>
              <a:off x="6914138" y="3115760"/>
              <a:ext cx="2031919" cy="989114"/>
              <a:chOff x="1223463" y="3389035"/>
              <a:chExt cx="2031919" cy="989114"/>
            </a:xfrm>
          </p:grpSpPr>
          <p:sp>
            <p:nvSpPr>
              <p:cNvPr id="840" name="Google Shape;840;p101"/>
              <p:cNvSpPr/>
              <p:nvPr/>
            </p:nvSpPr>
            <p:spPr>
              <a:xfrm>
                <a:off x="1223463" y="3389035"/>
                <a:ext cx="2031900" cy="845100"/>
              </a:xfrm>
              <a:prstGeom prst="ellipse">
                <a:avLst/>
              </a:prstGeom>
              <a:solidFill>
                <a:srgbClr val="FF925B"/>
              </a:solidFill>
              <a:ln w="25400" cap="flat" cmpd="sng">
                <a:solidFill>
                  <a:srgbClr val="FF925B"/>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41" name="Google Shape;841;p101"/>
              <p:cNvSpPr txBox="1"/>
              <p:nvPr/>
            </p:nvSpPr>
            <p:spPr>
              <a:xfrm>
                <a:off x="1223482" y="3401649"/>
                <a:ext cx="2031900" cy="9765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dk1"/>
                    </a:solidFill>
                    <a:latin typeface="Calibri"/>
                    <a:ea typeface="Calibri"/>
                    <a:cs typeface="Calibri"/>
                    <a:sym typeface="Calibri"/>
                  </a:rPr>
                  <a:t>Energy Efficiency</a:t>
                </a:r>
                <a:endParaRPr sz="2400" b="0" i="0" u="none" strike="noStrike" cap="none">
                  <a:solidFill>
                    <a:schemeClr val="dk1"/>
                  </a:solidFill>
                  <a:latin typeface="Calibri"/>
                  <a:ea typeface="Calibri"/>
                  <a:cs typeface="Calibri"/>
                  <a:sym typeface="Calibri"/>
                </a:endParaRPr>
              </a:p>
            </p:txBody>
          </p:sp>
        </p:grpSp>
        <p:sp>
          <p:nvSpPr>
            <p:cNvPr id="842" name="Google Shape;842;p101"/>
            <p:cNvSpPr/>
            <p:nvPr/>
          </p:nvSpPr>
          <p:spPr>
            <a:xfrm>
              <a:off x="6304538" y="4459750"/>
              <a:ext cx="3251100" cy="1184100"/>
            </a:xfrm>
            <a:prstGeom prst="ellipse">
              <a:avLst/>
            </a:prstGeom>
            <a:solidFill>
              <a:srgbClr val="8E96BC"/>
            </a:solidFill>
            <a:ln w="25400" cap="flat" cmpd="sng">
              <a:solidFill>
                <a:srgbClr val="8E96BC"/>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43" name="Google Shape;843;p101"/>
            <p:cNvSpPr txBox="1"/>
            <p:nvPr/>
          </p:nvSpPr>
          <p:spPr>
            <a:xfrm>
              <a:off x="5846413" y="4597212"/>
              <a:ext cx="3709200" cy="10812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chemeClr val="dk1"/>
                </a:buClr>
                <a:buSzPts val="1500"/>
                <a:buFont typeface="Arial"/>
                <a:buNone/>
              </a:pPr>
              <a:r>
                <a:rPr lang="fr-FR" sz="2700" b="0" i="0" u="none" strike="noStrike" cap="none">
                  <a:solidFill>
                    <a:schemeClr val="dk1"/>
                  </a:solidFill>
                  <a:latin typeface="Calibri"/>
                  <a:ea typeface="Calibri"/>
                  <a:cs typeface="Calibri"/>
                  <a:sym typeface="Calibri"/>
                </a:rPr>
                <a:t>Reduce </a:t>
              </a:r>
              <a:endParaRPr sz="27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500"/>
                <a:buFont typeface="Arial"/>
                <a:buNone/>
              </a:pPr>
              <a:r>
                <a:rPr lang="fr-FR" sz="2700" b="0" i="0" u="none" strike="noStrike" cap="none">
                  <a:solidFill>
                    <a:schemeClr val="dk1"/>
                  </a:solidFill>
                  <a:latin typeface="Calibri"/>
                  <a:ea typeface="Calibri"/>
                  <a:cs typeface="Calibri"/>
                  <a:sym typeface="Calibri"/>
                </a:rPr>
                <a:t>Energy consumption</a:t>
              </a:r>
              <a:endParaRPr sz="2700" b="0" i="0" u="none" strike="noStrike" cap="none">
                <a:solidFill>
                  <a:schemeClr val="dk1"/>
                </a:solidFill>
                <a:latin typeface="Calibri"/>
                <a:ea typeface="Calibri"/>
                <a:cs typeface="Calibri"/>
                <a:sym typeface="Calibri"/>
              </a:endParaRPr>
            </a:p>
          </p:txBody>
        </p:sp>
        <p:sp>
          <p:nvSpPr>
            <p:cNvPr id="844" name="Google Shape;844;p101"/>
            <p:cNvSpPr/>
            <p:nvPr/>
          </p:nvSpPr>
          <p:spPr>
            <a:xfrm>
              <a:off x="7267366" y="2070080"/>
              <a:ext cx="1330500" cy="638700"/>
            </a:xfrm>
            <a:prstGeom prst="ellipse">
              <a:avLst/>
            </a:prstGeom>
            <a:solidFill>
              <a:srgbClr val="CEDE36"/>
            </a:solidFill>
            <a:ln w="25400" cap="flat" cmpd="sng">
              <a:solidFill>
                <a:srgbClr val="CEDE3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45" name="Google Shape;845;p101"/>
            <p:cNvSpPr txBox="1"/>
            <p:nvPr/>
          </p:nvSpPr>
          <p:spPr>
            <a:xfrm>
              <a:off x="7044938" y="1946775"/>
              <a:ext cx="1901100" cy="8022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fr-FR" sz="1900" b="0" i="0" u="none" strike="noStrike" cap="none">
                  <a:solidFill>
                    <a:schemeClr val="dk1"/>
                  </a:solidFill>
                  <a:latin typeface="Calibri"/>
                  <a:ea typeface="Calibri"/>
                  <a:cs typeface="Calibri"/>
                  <a:sym typeface="Calibri"/>
                </a:rPr>
                <a:t>Renewable Energies</a:t>
              </a:r>
              <a:endParaRPr sz="19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3F7E43"/>
        </a:solidFill>
        <a:effectLst/>
      </p:bgPr>
    </p:bg>
    <p:spTree>
      <p:nvGrpSpPr>
        <p:cNvPr id="1" name="Shape 849"/>
        <p:cNvGrpSpPr/>
        <p:nvPr/>
      </p:nvGrpSpPr>
      <p:grpSpPr>
        <a:xfrm>
          <a:off x="0" y="0"/>
          <a:ext cx="0" cy="0"/>
          <a:chOff x="0" y="0"/>
          <a:chExt cx="0" cy="0"/>
        </a:xfrm>
      </p:grpSpPr>
      <p:sp>
        <p:nvSpPr>
          <p:cNvPr id="850" name="Google Shape;850;p102"/>
          <p:cNvSpPr txBox="1"/>
          <p:nvPr/>
        </p:nvSpPr>
        <p:spPr>
          <a:xfrm>
            <a:off x="613071" y="398275"/>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4000" b="1" i="0" u="none" strike="noStrike" cap="none" dirty="0" err="1">
                <a:solidFill>
                  <a:schemeClr val="lt1"/>
                </a:solidFill>
                <a:latin typeface="Posterama" panose="020B0504020200020000" pitchFamily="34" charset="0"/>
                <a:cs typeface="Posterama" panose="020B0504020200020000" pitchFamily="34" charset="0"/>
              </a:rPr>
              <a:t>Reflection</a:t>
            </a:r>
            <a:endParaRPr sz="4000" b="1" i="0" u="none" strike="noStrike" cap="none" baseline="-25000" dirty="0">
              <a:solidFill>
                <a:schemeClr val="lt1"/>
              </a:solidFill>
              <a:latin typeface="Posterama" panose="020B0504020200020000" pitchFamily="34" charset="0"/>
              <a:cs typeface="Posterama" panose="020B0504020200020000" pitchFamily="34" charset="0"/>
            </a:endParaRPr>
          </a:p>
        </p:txBody>
      </p:sp>
      <p:sp>
        <p:nvSpPr>
          <p:cNvPr id="851" name="Google Shape;851;p102"/>
          <p:cNvSpPr txBox="1"/>
          <p:nvPr/>
        </p:nvSpPr>
        <p:spPr>
          <a:xfrm>
            <a:off x="613063" y="2426855"/>
            <a:ext cx="11074500" cy="14469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fr-FR" sz="4300" i="1" u="none" strike="noStrike" cap="none" dirty="0" err="1">
                <a:solidFill>
                  <a:schemeClr val="lt1"/>
                </a:solidFill>
                <a:latin typeface="Posterama" panose="020B0504020200020000" pitchFamily="34" charset="0"/>
                <a:cs typeface="Posterama" panose="020B0504020200020000" pitchFamily="34" charset="0"/>
              </a:rPr>
              <a:t>What</a:t>
            </a:r>
            <a:r>
              <a:rPr lang="fr-FR" sz="4300" i="1" u="none" strike="noStrike" cap="none" dirty="0">
                <a:solidFill>
                  <a:schemeClr val="lt1"/>
                </a:solidFill>
                <a:latin typeface="Posterama" panose="020B0504020200020000" pitchFamily="34" charset="0"/>
                <a:cs typeface="Posterama" panose="020B0504020200020000" pitchFamily="34" charset="0"/>
              </a:rPr>
              <a:t> </a:t>
            </a:r>
            <a:r>
              <a:rPr lang="fr-FR" sz="4300" i="1" dirty="0">
                <a:solidFill>
                  <a:schemeClr val="lt1"/>
                </a:solidFill>
                <a:latin typeface="Posterama" panose="020B0504020200020000" pitchFamily="34" charset="0"/>
                <a:cs typeface="Posterama" panose="020B0504020200020000" pitchFamily="34" charset="0"/>
              </a:rPr>
              <a:t>can </a:t>
            </a:r>
            <a:r>
              <a:rPr lang="fr-FR" sz="4300" i="1" dirty="0" err="1">
                <a:solidFill>
                  <a:schemeClr val="lt1"/>
                </a:solidFill>
                <a:latin typeface="Posterama" panose="020B0504020200020000" pitchFamily="34" charset="0"/>
                <a:cs typeface="Posterama" panose="020B0504020200020000" pitchFamily="34" charset="0"/>
              </a:rPr>
              <a:t>you</a:t>
            </a:r>
            <a:r>
              <a:rPr lang="fr-FR" sz="4300" i="1" dirty="0">
                <a:solidFill>
                  <a:schemeClr val="lt1"/>
                </a:solidFill>
                <a:latin typeface="Posterama" panose="020B0504020200020000" pitchFamily="34" charset="0"/>
                <a:cs typeface="Posterama" panose="020B0504020200020000" pitchFamily="34" charset="0"/>
              </a:rPr>
              <a:t> do to </a:t>
            </a:r>
            <a:r>
              <a:rPr lang="fr-FR" sz="4300" i="1" dirty="0" err="1">
                <a:solidFill>
                  <a:schemeClr val="lt1"/>
                </a:solidFill>
                <a:latin typeface="Posterama" panose="020B0504020200020000" pitchFamily="34" charset="0"/>
                <a:cs typeface="Posterama" panose="020B0504020200020000" pitchFamily="34" charset="0"/>
              </a:rPr>
              <a:t>reduce</a:t>
            </a:r>
            <a:r>
              <a:rPr lang="fr-FR" sz="4300" i="1" dirty="0">
                <a:solidFill>
                  <a:schemeClr val="lt1"/>
                </a:solidFill>
                <a:latin typeface="Posterama" panose="020B0504020200020000" pitchFamily="34" charset="0"/>
                <a:cs typeface="Posterama" panose="020B0504020200020000" pitchFamily="34" charset="0"/>
              </a:rPr>
              <a:t> </a:t>
            </a:r>
            <a:r>
              <a:rPr lang="fr-FR" sz="4300" i="1" dirty="0" err="1">
                <a:solidFill>
                  <a:schemeClr val="lt1"/>
                </a:solidFill>
                <a:latin typeface="Posterama" panose="020B0504020200020000" pitchFamily="34" charset="0"/>
                <a:cs typeface="Posterama" panose="020B0504020200020000" pitchFamily="34" charset="0"/>
              </a:rPr>
              <a:t>energy</a:t>
            </a:r>
            <a:r>
              <a:rPr lang="fr-FR" sz="4300" i="1" dirty="0">
                <a:solidFill>
                  <a:schemeClr val="lt1"/>
                </a:solidFill>
                <a:latin typeface="Posterama" panose="020B0504020200020000" pitchFamily="34" charset="0"/>
                <a:cs typeface="Posterama" panose="020B0504020200020000" pitchFamily="34" charset="0"/>
              </a:rPr>
              <a:t> </a:t>
            </a:r>
            <a:r>
              <a:rPr lang="fr-FR" sz="4300" i="1" dirty="0" err="1">
                <a:solidFill>
                  <a:schemeClr val="lt1"/>
                </a:solidFill>
                <a:latin typeface="Posterama" panose="020B0504020200020000" pitchFamily="34" charset="0"/>
                <a:cs typeface="Posterama" panose="020B0504020200020000" pitchFamily="34" charset="0"/>
              </a:rPr>
              <a:t>consumption</a:t>
            </a:r>
            <a:r>
              <a:rPr lang="fr-FR" sz="4300" i="1" dirty="0">
                <a:solidFill>
                  <a:schemeClr val="lt1"/>
                </a:solidFill>
                <a:latin typeface="Posterama" panose="020B0504020200020000" pitchFamily="34" charset="0"/>
                <a:cs typeface="Posterama" panose="020B0504020200020000" pitchFamily="34" charset="0"/>
              </a:rPr>
              <a:t> in </a:t>
            </a:r>
            <a:r>
              <a:rPr lang="fr-FR" sz="4300" i="1" dirty="0" err="1">
                <a:solidFill>
                  <a:schemeClr val="lt1"/>
                </a:solidFill>
                <a:latin typeface="Posterama" panose="020B0504020200020000" pitchFamily="34" charset="0"/>
                <a:cs typeface="Posterama" panose="020B0504020200020000" pitchFamily="34" charset="0"/>
              </a:rPr>
              <a:t>your</a:t>
            </a:r>
            <a:r>
              <a:rPr lang="fr-FR" sz="4300" i="1" dirty="0">
                <a:solidFill>
                  <a:schemeClr val="lt1"/>
                </a:solidFill>
                <a:latin typeface="Posterama" panose="020B0504020200020000" pitchFamily="34" charset="0"/>
                <a:cs typeface="Posterama" panose="020B0504020200020000" pitchFamily="34" charset="0"/>
              </a:rPr>
              <a:t> house?</a:t>
            </a:r>
            <a:endParaRPr sz="1900" i="0" u="none" strike="noStrike" cap="none" dirty="0">
              <a:solidFill>
                <a:schemeClr val="lt1"/>
              </a:solidFill>
              <a:latin typeface="Posterama" panose="020B0504020200020000" pitchFamily="34" charset="0"/>
              <a:cs typeface="Posterama" panose="020B0504020200020000"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6920"/>
            <a:ext cx="12192001" cy="6864920"/>
          </a:xfrm>
          <a:prstGeom prst="rect">
            <a:avLst/>
          </a:prstGeom>
          <a:noFill/>
          <a:ln>
            <a:noFill/>
          </a:ln>
        </p:spPr>
      </p:pic>
      <p:sp>
        <p:nvSpPr>
          <p:cNvPr id="2" name="CaixaDeTexto 1">
            <a:extLst>
              <a:ext uri="{FF2B5EF4-FFF2-40B4-BE49-F238E27FC236}">
                <a16:creationId xmlns:a16="http://schemas.microsoft.com/office/drawing/2014/main" id="{80DC8936-9A87-037A-92D6-7A995C8256D8}"/>
              </a:ext>
            </a:extLst>
          </p:cNvPr>
          <p:cNvSpPr txBox="1"/>
          <p:nvPr/>
        </p:nvSpPr>
        <p:spPr>
          <a:xfrm>
            <a:off x="1495956" y="2681683"/>
            <a:ext cx="9781643" cy="3785652"/>
          </a:xfrm>
          <a:prstGeom prst="rect">
            <a:avLst/>
          </a:prstGeom>
          <a:noFill/>
        </p:spPr>
        <p:txBody>
          <a:bodyPr wrap="square" rtlCol="0">
            <a:spAutoFit/>
          </a:bodyPr>
          <a:lstStyle/>
          <a:p>
            <a:pPr algn="ctr"/>
            <a:r>
              <a:rPr lang="it-IT" sz="6000" b="1" dirty="0">
                <a:solidFill>
                  <a:schemeClr val="bg1"/>
                </a:solidFill>
                <a:latin typeface="Posterama" panose="020B0504020200020000" pitchFamily="34" charset="0"/>
                <a:cs typeface="Posterama" panose="020B0504020200020000" pitchFamily="34" charset="0"/>
              </a:rPr>
              <a:t>O INTRODUCERE ÎN CONTEXTUL SCHIMBĂRILOR CLIMATICE</a:t>
            </a:r>
            <a:endParaRPr lang="pt-PT" sz="6000" b="1" dirty="0">
              <a:solidFill>
                <a:schemeClr val="bg1"/>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41650983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103"/>
          <p:cNvSpPr txBox="1">
            <a:spLocks noGrp="1"/>
          </p:cNvSpPr>
          <p:nvPr>
            <p:ph type="title"/>
          </p:nvPr>
        </p:nvSpPr>
        <p:spPr>
          <a:xfrm>
            <a:off x="1050375" y="2225150"/>
            <a:ext cx="4692600" cy="2457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latin typeface="Posterama" panose="020B0504020200020000" pitchFamily="34" charset="0"/>
                <a:cs typeface="Posterama" panose="020B0504020200020000" pitchFamily="34" charset="0"/>
              </a:rPr>
              <a:t>Energy </a:t>
            </a:r>
            <a:r>
              <a:rPr lang="fr-FR" dirty="0" err="1">
                <a:latin typeface="Posterama" panose="020B0504020200020000" pitchFamily="34" charset="0"/>
                <a:cs typeface="Posterama" panose="020B0504020200020000" pitchFamily="34" charset="0"/>
              </a:rPr>
              <a:t>consumption</a:t>
            </a:r>
            <a:r>
              <a:rPr lang="fr-FR" dirty="0">
                <a:latin typeface="Posterama" panose="020B0504020200020000" pitchFamily="34" charset="0"/>
                <a:cs typeface="Posterama" panose="020B0504020200020000" pitchFamily="34" charset="0"/>
              </a:rPr>
              <a:t> in EU </a:t>
            </a:r>
            <a:r>
              <a:rPr lang="fr-FR" dirty="0" err="1">
                <a:latin typeface="Posterama" panose="020B0504020200020000" pitchFamily="34" charset="0"/>
                <a:cs typeface="Posterama" panose="020B0504020200020000" pitchFamily="34" charset="0"/>
              </a:rPr>
              <a:t>households</a:t>
            </a:r>
            <a:endParaRPr dirty="0">
              <a:latin typeface="Posterama" panose="020B0504020200020000" pitchFamily="34" charset="0"/>
              <a:cs typeface="Posterama" panose="020B0504020200020000" pitchFamily="34" charset="0"/>
            </a:endParaRPr>
          </a:p>
        </p:txBody>
      </p:sp>
      <p:sp>
        <p:nvSpPr>
          <p:cNvPr id="857" name="Google Shape;857;p103"/>
          <p:cNvSpPr>
            <a:spLocks noGrp="1"/>
          </p:cNvSpPr>
          <p:nvPr>
            <p:ph type="pic" idx="2"/>
          </p:nvPr>
        </p:nvSpPr>
        <p:spPr>
          <a:xfrm>
            <a:off x="6096000" y="0"/>
            <a:ext cx="6096000" cy="6858000"/>
          </a:xfrm>
          <a:prstGeom prst="rect">
            <a:avLst/>
          </a:prstGeom>
          <a:noFill/>
          <a:ln>
            <a:noFill/>
          </a:ln>
        </p:spPr>
        <p:txBody>
          <a:bodyPr/>
          <a:lstStyle/>
          <a:p>
            <a:endParaRPr lang="en-BE"/>
          </a:p>
        </p:txBody>
      </p:sp>
      <p:sp>
        <p:nvSpPr>
          <p:cNvPr id="858" name="Google Shape;858;p103"/>
          <p:cNvSpPr txBox="1"/>
          <p:nvPr/>
        </p:nvSpPr>
        <p:spPr>
          <a:xfrm>
            <a:off x="6096000" y="1746200"/>
            <a:ext cx="54273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a:p>
        </p:txBody>
      </p:sp>
      <p:pic>
        <p:nvPicPr>
          <p:cNvPr id="859" name="Google Shape;859;p103" descr="Uma imagem com texto, sala&#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r="-1357"/>
          <a:stretch/>
        </p:blipFill>
        <p:spPr>
          <a:xfrm>
            <a:off x="5455800" y="0"/>
            <a:ext cx="6860075" cy="6858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04"/>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Reduce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energy</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consumption</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865" name="Google Shape;865;p10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2850" y="1412063"/>
            <a:ext cx="2060981" cy="2043023"/>
          </a:xfrm>
          <a:prstGeom prst="rect">
            <a:avLst/>
          </a:prstGeom>
          <a:noFill/>
          <a:ln>
            <a:noFill/>
          </a:ln>
        </p:spPr>
      </p:pic>
      <p:pic>
        <p:nvPicPr>
          <p:cNvPr id="866" name="Google Shape;866;p10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098800" y="1523519"/>
            <a:ext cx="1565198" cy="1697536"/>
          </a:xfrm>
          <a:prstGeom prst="rect">
            <a:avLst/>
          </a:prstGeom>
          <a:noFill/>
          <a:ln>
            <a:noFill/>
          </a:ln>
        </p:spPr>
      </p:pic>
      <p:pic>
        <p:nvPicPr>
          <p:cNvPr id="867" name="Google Shape;867;p10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641500" y="4176800"/>
            <a:ext cx="2951150" cy="1829174"/>
          </a:xfrm>
          <a:prstGeom prst="rect">
            <a:avLst/>
          </a:prstGeom>
          <a:noFill/>
          <a:ln>
            <a:noFill/>
          </a:ln>
        </p:spPr>
      </p:pic>
      <p:pic>
        <p:nvPicPr>
          <p:cNvPr id="868" name="Google Shape;868;p10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440225" y="4187650"/>
            <a:ext cx="1973654" cy="1957851"/>
          </a:xfrm>
          <a:prstGeom prst="rect">
            <a:avLst/>
          </a:prstGeom>
          <a:noFill/>
          <a:ln>
            <a:noFill/>
          </a:ln>
        </p:spPr>
      </p:pic>
      <p:pic>
        <p:nvPicPr>
          <p:cNvPr id="869" name="Google Shape;869;p10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117751" y="3991176"/>
            <a:ext cx="2667485" cy="1957851"/>
          </a:xfrm>
          <a:prstGeom prst="rect">
            <a:avLst/>
          </a:prstGeom>
          <a:noFill/>
          <a:ln>
            <a:noFill/>
          </a:ln>
        </p:spPr>
      </p:pic>
      <p:pic>
        <p:nvPicPr>
          <p:cNvPr id="870" name="Google Shape;870;p10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527075" y="564656"/>
            <a:ext cx="1973650" cy="2919691"/>
          </a:xfrm>
          <a:prstGeom prst="rect">
            <a:avLst/>
          </a:prstGeom>
          <a:noFill/>
          <a:ln>
            <a:noFill/>
          </a:ln>
        </p:spPr>
      </p:pic>
      <p:pic>
        <p:nvPicPr>
          <p:cNvPr id="871" name="Google Shape;871;p104"/>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35025" y="3914974"/>
            <a:ext cx="1973650" cy="2503208"/>
          </a:xfrm>
          <a:prstGeom prst="rect">
            <a:avLst/>
          </a:prstGeom>
          <a:noFill/>
          <a:ln>
            <a:noFill/>
          </a:ln>
        </p:spPr>
      </p:pic>
      <p:sp>
        <p:nvSpPr>
          <p:cNvPr id="872" name="Google Shape;872;p104"/>
          <p:cNvSpPr txBox="1"/>
          <p:nvPr/>
        </p:nvSpPr>
        <p:spPr>
          <a:xfrm>
            <a:off x="484000" y="6244625"/>
            <a:ext cx="3180000" cy="4155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a:solidFill>
                  <a:schemeClr val="dk1"/>
                </a:solidFill>
              </a:rPr>
              <a:t>Energy efficient appliances</a:t>
            </a:r>
            <a:endParaRPr sz="1900">
              <a:solidFill>
                <a:schemeClr val="dk1"/>
              </a:solidFill>
            </a:endParaRPr>
          </a:p>
        </p:txBody>
      </p:sp>
      <p:sp>
        <p:nvSpPr>
          <p:cNvPr id="873" name="Google Shape;873;p104"/>
          <p:cNvSpPr txBox="1"/>
          <p:nvPr/>
        </p:nvSpPr>
        <p:spPr>
          <a:xfrm>
            <a:off x="8191700" y="3622825"/>
            <a:ext cx="3180000" cy="4155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a:solidFill>
                  <a:schemeClr val="dk1"/>
                </a:solidFill>
              </a:rPr>
              <a:t>Make use of natural light</a:t>
            </a:r>
            <a:endParaRPr sz="1900">
              <a:solidFill>
                <a:schemeClr val="dk1"/>
              </a:solidFill>
            </a:endParaRPr>
          </a:p>
        </p:txBody>
      </p:sp>
      <p:sp>
        <p:nvSpPr>
          <p:cNvPr id="874" name="Google Shape;874;p104"/>
          <p:cNvSpPr txBox="1"/>
          <p:nvPr/>
        </p:nvSpPr>
        <p:spPr>
          <a:xfrm>
            <a:off x="712850" y="3304580"/>
            <a:ext cx="2951100" cy="7080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a:solidFill>
                  <a:schemeClr val="dk1"/>
                </a:solidFill>
              </a:rPr>
              <a:t>Wash clothes in a full load and with cold water</a:t>
            </a:r>
            <a:endParaRPr sz="1900">
              <a:solidFill>
                <a:schemeClr val="dk1"/>
              </a:solidFill>
            </a:endParaRPr>
          </a:p>
        </p:txBody>
      </p:sp>
      <p:sp>
        <p:nvSpPr>
          <p:cNvPr id="875" name="Google Shape;875;p104"/>
          <p:cNvSpPr txBox="1"/>
          <p:nvPr/>
        </p:nvSpPr>
        <p:spPr>
          <a:xfrm>
            <a:off x="5088023" y="5872825"/>
            <a:ext cx="2667600" cy="708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fr-FR" sz="1900">
                <a:solidFill>
                  <a:schemeClr val="dk1"/>
                </a:solidFill>
              </a:rPr>
              <a:t>Switch your old lightbulbs for LEDs </a:t>
            </a:r>
            <a:endParaRPr sz="1900">
              <a:solidFill>
                <a:schemeClr val="dk1"/>
              </a:solidFill>
            </a:endParaRPr>
          </a:p>
        </p:txBody>
      </p:sp>
      <p:sp>
        <p:nvSpPr>
          <p:cNvPr id="876" name="Google Shape;876;p104"/>
          <p:cNvSpPr txBox="1"/>
          <p:nvPr/>
        </p:nvSpPr>
        <p:spPr>
          <a:xfrm>
            <a:off x="8527075" y="5764500"/>
            <a:ext cx="3180000" cy="10005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a:solidFill>
                  <a:schemeClr val="dk1"/>
                </a:solidFill>
              </a:rPr>
              <a:t>Lower your termostat (add an extra layer of clothes instead!)</a:t>
            </a:r>
            <a:endParaRPr sz="1900">
              <a:solidFill>
                <a:schemeClr val="dk1"/>
              </a:solidFill>
            </a:endParaRPr>
          </a:p>
        </p:txBody>
      </p:sp>
      <p:grpSp>
        <p:nvGrpSpPr>
          <p:cNvPr id="877" name="Google Shape;877;p104"/>
          <p:cNvGrpSpPr/>
          <p:nvPr/>
        </p:nvGrpSpPr>
        <p:grpSpPr>
          <a:xfrm>
            <a:off x="4313379" y="1276767"/>
            <a:ext cx="3228900" cy="2648245"/>
            <a:chOff x="4665179" y="2093705"/>
            <a:chExt cx="3228900" cy="2648245"/>
          </a:xfrm>
        </p:grpSpPr>
        <p:pic>
          <p:nvPicPr>
            <p:cNvPr id="878" name="Google Shape;878;p104"/>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4921088" y="2093705"/>
              <a:ext cx="2717078" cy="1994247"/>
            </a:xfrm>
            <a:prstGeom prst="rect">
              <a:avLst/>
            </a:prstGeom>
            <a:noFill/>
            <a:ln>
              <a:noFill/>
            </a:ln>
          </p:spPr>
        </p:pic>
        <p:sp>
          <p:nvSpPr>
            <p:cNvPr id="879" name="Google Shape;879;p104"/>
            <p:cNvSpPr txBox="1"/>
            <p:nvPr/>
          </p:nvSpPr>
          <p:spPr>
            <a:xfrm>
              <a:off x="4665179" y="4033950"/>
              <a:ext cx="3228900" cy="708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1900" i="0" u="none" strike="noStrike" cap="none">
                  <a:solidFill>
                    <a:srgbClr val="3F3F3F"/>
                  </a:solidFill>
                </a:rPr>
                <a:t>Unplug lights and appliances (not in standby)</a:t>
              </a:r>
              <a:endParaRPr sz="1900" i="0" u="none" strike="noStrike" cap="none">
                <a:solidFill>
                  <a:srgbClr val="000000"/>
                </a:solidFill>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105"/>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Reduce</a:t>
            </a:r>
            <a:r>
              <a:rPr lang="fr-FR" sz="4009" dirty="0">
                <a:latin typeface="Posterama" panose="020B0504020200020000" pitchFamily="34" charset="0"/>
                <a:cs typeface="Posterama" panose="020B0504020200020000" pitchFamily="34" charset="0"/>
              </a:rPr>
              <a:t> internet </a:t>
            </a:r>
            <a:r>
              <a:rPr lang="fr-FR" sz="4009" dirty="0" err="1">
                <a:latin typeface="Posterama" panose="020B0504020200020000" pitchFamily="34" charset="0"/>
                <a:cs typeface="Posterama" panose="020B0504020200020000" pitchFamily="34" charset="0"/>
              </a:rPr>
              <a:t>footprint</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885" name="Google Shape;885;p10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4525" y="1715153"/>
            <a:ext cx="1496923" cy="1202550"/>
          </a:xfrm>
          <a:prstGeom prst="rect">
            <a:avLst/>
          </a:prstGeom>
          <a:noFill/>
          <a:ln>
            <a:noFill/>
          </a:ln>
        </p:spPr>
      </p:pic>
      <p:sp>
        <p:nvSpPr>
          <p:cNvPr id="886" name="Google Shape;886;p105"/>
          <p:cNvSpPr txBox="1"/>
          <p:nvPr/>
        </p:nvSpPr>
        <p:spPr>
          <a:xfrm>
            <a:off x="642125" y="2917700"/>
            <a:ext cx="4932300" cy="18777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b="1">
                <a:solidFill>
                  <a:schemeClr val="dk1"/>
                </a:solidFill>
              </a:rPr>
              <a:t>Change email habits:</a:t>
            </a:r>
            <a:endParaRPr sz="1900" b="1">
              <a:solidFill>
                <a:schemeClr val="dk1"/>
              </a:solidFill>
            </a:endParaRPr>
          </a:p>
          <a:p>
            <a:pPr marL="457200" marR="0" lvl="0" indent="-349250" algn="just" rtl="0">
              <a:lnSpc>
                <a:spcPct val="100000"/>
              </a:lnSpc>
              <a:spcBef>
                <a:spcPts val="0"/>
              </a:spcBef>
              <a:spcAft>
                <a:spcPts val="0"/>
              </a:spcAft>
              <a:buClr>
                <a:schemeClr val="dk1"/>
              </a:buClr>
              <a:buSzPts val="1900"/>
              <a:buChar char="-"/>
            </a:pPr>
            <a:r>
              <a:rPr lang="fr-FR" sz="1900">
                <a:solidFill>
                  <a:schemeClr val="dk1"/>
                </a:solidFill>
              </a:rPr>
              <a:t>Limit “Reply all”</a:t>
            </a:r>
            <a:endParaRPr sz="1900">
              <a:solidFill>
                <a:schemeClr val="dk1"/>
              </a:solidFill>
            </a:endParaRPr>
          </a:p>
          <a:p>
            <a:pPr marL="457200" marR="0" lvl="0" indent="-349250" algn="just" rtl="0">
              <a:lnSpc>
                <a:spcPct val="100000"/>
              </a:lnSpc>
              <a:spcBef>
                <a:spcPts val="0"/>
              </a:spcBef>
              <a:spcAft>
                <a:spcPts val="0"/>
              </a:spcAft>
              <a:buClr>
                <a:schemeClr val="dk1"/>
              </a:buClr>
              <a:buSzPts val="1900"/>
              <a:buChar char="-"/>
            </a:pPr>
            <a:r>
              <a:rPr lang="fr-FR" sz="1900">
                <a:solidFill>
                  <a:schemeClr val="dk1"/>
                </a:solidFill>
              </a:rPr>
              <a:t>Talk in person rather than email</a:t>
            </a:r>
            <a:endParaRPr sz="1900">
              <a:solidFill>
                <a:schemeClr val="dk1"/>
              </a:solidFill>
            </a:endParaRPr>
          </a:p>
          <a:p>
            <a:pPr marL="457200" marR="0" lvl="0" indent="-349250" algn="just" rtl="0">
              <a:lnSpc>
                <a:spcPct val="100000"/>
              </a:lnSpc>
              <a:spcBef>
                <a:spcPts val="0"/>
              </a:spcBef>
              <a:spcAft>
                <a:spcPts val="0"/>
              </a:spcAft>
              <a:buClr>
                <a:schemeClr val="dk1"/>
              </a:buClr>
              <a:buSzPts val="1900"/>
              <a:buChar char="-"/>
            </a:pPr>
            <a:r>
              <a:rPr lang="fr-FR" sz="1900">
                <a:solidFill>
                  <a:schemeClr val="dk1"/>
                </a:solidFill>
              </a:rPr>
              <a:t>Avoid on“the line ank you” emails</a:t>
            </a:r>
            <a:endParaRPr sz="1900">
              <a:solidFill>
                <a:schemeClr val="dk1"/>
              </a:solidFill>
            </a:endParaRPr>
          </a:p>
          <a:p>
            <a:pPr marL="457200" marR="0" lvl="0" indent="-349250" algn="just" rtl="0">
              <a:lnSpc>
                <a:spcPct val="100000"/>
              </a:lnSpc>
              <a:spcBef>
                <a:spcPts val="0"/>
              </a:spcBef>
              <a:spcAft>
                <a:spcPts val="0"/>
              </a:spcAft>
              <a:buClr>
                <a:schemeClr val="dk1"/>
              </a:buClr>
              <a:buSzPts val="1900"/>
              <a:buChar char="-"/>
            </a:pPr>
            <a:r>
              <a:rPr lang="fr-FR" sz="1900">
                <a:solidFill>
                  <a:schemeClr val="dk1"/>
                </a:solidFill>
              </a:rPr>
              <a:t>Unsubscribe from newsletters you are not interested in</a:t>
            </a:r>
            <a:endParaRPr sz="1900">
              <a:solidFill>
                <a:schemeClr val="dk1"/>
              </a:solidFill>
            </a:endParaRPr>
          </a:p>
        </p:txBody>
      </p:sp>
      <p:sp>
        <p:nvSpPr>
          <p:cNvPr id="887" name="Google Shape;887;p105"/>
          <p:cNvSpPr txBox="1"/>
          <p:nvPr/>
        </p:nvSpPr>
        <p:spPr>
          <a:xfrm>
            <a:off x="3187625" y="5499725"/>
            <a:ext cx="4932300" cy="10005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b="1">
                <a:solidFill>
                  <a:schemeClr val="dk1"/>
                </a:solidFill>
              </a:rPr>
              <a:t>Choose a conscious cloud</a:t>
            </a:r>
            <a:endParaRPr sz="1900" b="1">
              <a:solidFill>
                <a:schemeClr val="dk1"/>
              </a:solidFill>
            </a:endParaRPr>
          </a:p>
          <a:p>
            <a:pPr marL="457200" marR="0" lvl="0" indent="-349250" algn="just" rtl="0">
              <a:lnSpc>
                <a:spcPct val="100000"/>
              </a:lnSpc>
              <a:spcBef>
                <a:spcPts val="0"/>
              </a:spcBef>
              <a:spcAft>
                <a:spcPts val="0"/>
              </a:spcAft>
              <a:buClr>
                <a:schemeClr val="dk1"/>
              </a:buClr>
              <a:buSzPts val="1900"/>
              <a:buChar char="-"/>
            </a:pPr>
            <a:r>
              <a:rPr lang="fr-FR" sz="1900">
                <a:solidFill>
                  <a:schemeClr val="dk1"/>
                </a:solidFill>
              </a:rPr>
              <a:t>Green cloud providers run on renewable energy</a:t>
            </a:r>
            <a:endParaRPr sz="1900">
              <a:solidFill>
                <a:schemeClr val="dk1"/>
              </a:solidFill>
            </a:endParaRPr>
          </a:p>
        </p:txBody>
      </p:sp>
      <p:sp>
        <p:nvSpPr>
          <p:cNvPr id="888" name="Google Shape;888;p105"/>
          <p:cNvSpPr txBox="1"/>
          <p:nvPr/>
        </p:nvSpPr>
        <p:spPr>
          <a:xfrm>
            <a:off x="6088900" y="4667600"/>
            <a:ext cx="2510700" cy="4155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b="1">
                <a:solidFill>
                  <a:schemeClr val="dk1"/>
                </a:solidFill>
              </a:rPr>
              <a:t>Dim your monitor</a:t>
            </a:r>
            <a:endParaRPr sz="1900">
              <a:solidFill>
                <a:schemeClr val="dk1"/>
              </a:solidFill>
            </a:endParaRPr>
          </a:p>
        </p:txBody>
      </p:sp>
      <p:pic>
        <p:nvPicPr>
          <p:cNvPr id="889" name="Google Shape;889;p10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186175" y="2880550"/>
            <a:ext cx="1960176" cy="1643949"/>
          </a:xfrm>
          <a:prstGeom prst="rect">
            <a:avLst/>
          </a:prstGeom>
          <a:noFill/>
          <a:ln>
            <a:noFill/>
          </a:ln>
        </p:spPr>
      </p:pic>
      <p:pic>
        <p:nvPicPr>
          <p:cNvPr id="890" name="Google Shape;890;p10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227450" y="5274653"/>
            <a:ext cx="1960176" cy="1390522"/>
          </a:xfrm>
          <a:prstGeom prst="rect">
            <a:avLst/>
          </a:prstGeom>
          <a:noFill/>
          <a:ln>
            <a:noFill/>
          </a:ln>
        </p:spPr>
      </p:pic>
      <p:pic>
        <p:nvPicPr>
          <p:cNvPr id="891" name="Google Shape;891;p10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364002" y="1715150"/>
            <a:ext cx="1607947" cy="1202550"/>
          </a:xfrm>
          <a:prstGeom prst="rect">
            <a:avLst/>
          </a:prstGeom>
          <a:noFill/>
          <a:ln>
            <a:noFill/>
          </a:ln>
        </p:spPr>
      </p:pic>
      <p:sp>
        <p:nvSpPr>
          <p:cNvPr id="892" name="Google Shape;892;p105"/>
          <p:cNvSpPr txBox="1"/>
          <p:nvPr/>
        </p:nvSpPr>
        <p:spPr>
          <a:xfrm>
            <a:off x="4870775" y="1864750"/>
            <a:ext cx="3566700" cy="7080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b="1">
                <a:solidFill>
                  <a:schemeClr val="dk1"/>
                </a:solidFill>
              </a:rPr>
              <a:t>Go straight to the website and avoid search engines</a:t>
            </a:r>
            <a:endParaRPr sz="1900">
              <a:solidFill>
                <a:schemeClr val="dk1"/>
              </a:solidFill>
            </a:endParaRPr>
          </a:p>
        </p:txBody>
      </p:sp>
      <p:pic>
        <p:nvPicPr>
          <p:cNvPr id="893" name="Google Shape;893;p105"/>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275700" y="3630700"/>
            <a:ext cx="2711107" cy="1643949"/>
          </a:xfrm>
          <a:prstGeom prst="rect">
            <a:avLst/>
          </a:prstGeom>
          <a:noFill/>
          <a:ln>
            <a:noFill/>
          </a:ln>
        </p:spPr>
      </p:pic>
      <p:sp>
        <p:nvSpPr>
          <p:cNvPr id="894" name="Google Shape;894;p105"/>
          <p:cNvSpPr txBox="1"/>
          <p:nvPr/>
        </p:nvSpPr>
        <p:spPr>
          <a:xfrm>
            <a:off x="9172400" y="5383675"/>
            <a:ext cx="2510700" cy="10005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b="1">
                <a:solidFill>
                  <a:schemeClr val="dk1"/>
                </a:solidFill>
              </a:rPr>
              <a:t>Opt for a laptop instead of a desktop computer</a:t>
            </a:r>
            <a:endParaRPr sz="1900">
              <a:solidFill>
                <a:schemeClr val="dk1"/>
              </a:solidFill>
            </a:endParaRPr>
          </a:p>
        </p:txBody>
      </p:sp>
      <p:pic>
        <p:nvPicPr>
          <p:cNvPr id="895" name="Google Shape;895;p105"/>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9172400" y="977225"/>
            <a:ext cx="1787698" cy="1940474"/>
          </a:xfrm>
          <a:prstGeom prst="rect">
            <a:avLst/>
          </a:prstGeom>
          <a:noFill/>
          <a:ln>
            <a:noFill/>
          </a:ln>
        </p:spPr>
      </p:pic>
      <p:sp>
        <p:nvSpPr>
          <p:cNvPr id="896" name="Google Shape;896;p105"/>
          <p:cNvSpPr txBox="1"/>
          <p:nvPr/>
        </p:nvSpPr>
        <p:spPr>
          <a:xfrm>
            <a:off x="9172400" y="2880550"/>
            <a:ext cx="1960200" cy="4155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b="1">
                <a:solidFill>
                  <a:schemeClr val="dk1"/>
                </a:solidFill>
              </a:rPr>
              <a:t>DARKMODE!</a:t>
            </a:r>
            <a:endParaRPr sz="1900">
              <a:solidFill>
                <a:schemeClr val="dk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106"/>
          <p:cNvSpPr txBox="1"/>
          <p:nvPr/>
        </p:nvSpPr>
        <p:spPr>
          <a:xfrm>
            <a:off x="0" y="-110837"/>
            <a:ext cx="93189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2700"/>
              <a:buFont typeface="Arial"/>
              <a:buNone/>
            </a:pPr>
            <a:r>
              <a:rPr lang="fr-FR" sz="2700" b="1" i="0" u="none" strike="noStrike" cap="none">
                <a:solidFill>
                  <a:srgbClr val="366092"/>
                </a:solidFill>
                <a:latin typeface="Arial"/>
                <a:ea typeface="Arial"/>
                <a:cs typeface="Arial"/>
                <a:sym typeface="Arial"/>
              </a:rPr>
              <a:t>Topics – focus on solutions! Or challenges/solutions</a:t>
            </a:r>
            <a:endParaRPr sz="1900" b="0" i="0" u="none" strike="noStrike" cap="none">
              <a:solidFill>
                <a:srgbClr val="000000"/>
              </a:solidFill>
              <a:latin typeface="Arial"/>
              <a:ea typeface="Arial"/>
              <a:cs typeface="Arial"/>
              <a:sym typeface="Arial"/>
            </a:endParaRPr>
          </a:p>
        </p:txBody>
      </p:sp>
      <p:pic>
        <p:nvPicPr>
          <p:cNvPr id="902" name="Google Shape;902;p106" descr="Uma imagem com interior, pessoa&#10;&#10;Descrição gerada automaticamente"/>
          <p:cNvPicPr preferRelativeResize="0"/>
          <p:nvPr/>
        </p:nvPicPr>
        <p:blipFill rotWithShape="1">
          <a:blip r:embed="rId3">
            <a:alphaModFix/>
          </a:blip>
          <a:srcRect/>
          <a:stretch/>
        </p:blipFill>
        <p:spPr>
          <a:xfrm>
            <a:off x="0" y="0"/>
            <a:ext cx="12192000" cy="8036719"/>
          </a:xfrm>
          <a:prstGeom prst="rect">
            <a:avLst/>
          </a:prstGeom>
          <a:noFill/>
          <a:ln>
            <a:noFill/>
          </a:ln>
        </p:spPr>
      </p:pic>
      <p:sp>
        <p:nvSpPr>
          <p:cNvPr id="903" name="Google Shape;903;p106"/>
          <p:cNvSpPr txBox="1"/>
          <p:nvPr/>
        </p:nvSpPr>
        <p:spPr>
          <a:xfrm>
            <a:off x="6784621" y="2390423"/>
            <a:ext cx="5576700" cy="692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fr-FR" sz="3700" b="1" i="0" u="none" strike="noStrike" cap="none">
                <a:solidFill>
                  <a:schemeClr val="lt1"/>
                </a:solidFill>
                <a:latin typeface="Arial"/>
                <a:ea typeface="Arial"/>
                <a:cs typeface="Arial"/>
                <a:sym typeface="Arial"/>
              </a:rPr>
              <a:t>ENERGY POVERTY</a:t>
            </a:r>
            <a:endParaRPr sz="3700" b="1" i="0" u="none" strike="noStrike" cap="none">
              <a:solidFill>
                <a:schemeClr val="lt1"/>
              </a:solidFill>
              <a:latin typeface="Arial"/>
              <a:ea typeface="Arial"/>
              <a:cs typeface="Arial"/>
              <a:sym typeface="Arial"/>
            </a:endParaRPr>
          </a:p>
        </p:txBody>
      </p:sp>
      <p:sp>
        <p:nvSpPr>
          <p:cNvPr id="904" name="Google Shape;904;p106"/>
          <p:cNvSpPr txBox="1"/>
          <p:nvPr/>
        </p:nvSpPr>
        <p:spPr>
          <a:xfrm>
            <a:off x="6096000" y="3277509"/>
            <a:ext cx="6096000" cy="1000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arial"/>
                <a:ea typeface="arial"/>
                <a:cs typeface="arial"/>
                <a:sym typeface="arial"/>
              </a:rPr>
              <a:t>Energy poverty is caused by </a:t>
            </a:r>
            <a:r>
              <a:rPr lang="fr-FR" sz="1900" b="1" i="0" u="none" strike="noStrike" cap="none">
                <a:solidFill>
                  <a:schemeClr val="lt1"/>
                </a:solidFill>
                <a:latin typeface="arial"/>
                <a:ea typeface="arial"/>
                <a:cs typeface="arial"/>
                <a:sym typeface="arial"/>
              </a:rPr>
              <a:t>an interaction between high energy bills, low income and poor energy efficiency</a:t>
            </a:r>
            <a:endParaRPr sz="19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107"/>
          <p:cNvSpPr txBox="1"/>
          <p:nvPr/>
        </p:nvSpPr>
        <p:spPr>
          <a:xfrm>
            <a:off x="0" y="-110837"/>
            <a:ext cx="93189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2700"/>
              <a:buFont typeface="Arial"/>
              <a:buNone/>
            </a:pPr>
            <a:r>
              <a:rPr lang="fr-FR" sz="2700" b="1" i="0" u="none" strike="noStrike" cap="none">
                <a:solidFill>
                  <a:srgbClr val="366092"/>
                </a:solidFill>
                <a:latin typeface="Arial"/>
                <a:ea typeface="Arial"/>
                <a:cs typeface="Arial"/>
                <a:sym typeface="Arial"/>
              </a:rPr>
              <a:t>Topics – focus on solutions! Or challenges/solutions</a:t>
            </a:r>
            <a:endParaRPr sz="1900" b="0" i="0" u="none" strike="noStrike" cap="none">
              <a:solidFill>
                <a:srgbClr val="000000"/>
              </a:solidFill>
              <a:latin typeface="Arial"/>
              <a:ea typeface="Arial"/>
              <a:cs typeface="Arial"/>
              <a:sym typeface="Arial"/>
            </a:endParaRPr>
          </a:p>
        </p:txBody>
      </p:sp>
      <p:pic>
        <p:nvPicPr>
          <p:cNvPr id="910" name="Google Shape;910;p107" descr="Uma imagem com interior, pessoa&#10;&#10;Descrição gerada automaticamente"/>
          <p:cNvPicPr preferRelativeResize="0"/>
          <p:nvPr/>
        </p:nvPicPr>
        <p:blipFill rotWithShape="1">
          <a:blip r:embed="rId3">
            <a:alphaModFix/>
          </a:blip>
          <a:srcRect/>
          <a:stretch/>
        </p:blipFill>
        <p:spPr>
          <a:xfrm>
            <a:off x="0" y="0"/>
            <a:ext cx="12192000" cy="8036719"/>
          </a:xfrm>
          <a:prstGeom prst="rect">
            <a:avLst/>
          </a:prstGeom>
          <a:noFill/>
          <a:ln>
            <a:noFill/>
          </a:ln>
        </p:spPr>
      </p:pic>
      <p:sp>
        <p:nvSpPr>
          <p:cNvPr id="911" name="Google Shape;911;p107"/>
          <p:cNvSpPr txBox="1"/>
          <p:nvPr/>
        </p:nvSpPr>
        <p:spPr>
          <a:xfrm>
            <a:off x="4814710" y="2739603"/>
            <a:ext cx="7083600" cy="3047700"/>
          </a:xfrm>
          <a:prstGeom prst="rect">
            <a:avLst/>
          </a:prstGeom>
          <a:noFill/>
          <a:ln>
            <a:noFill/>
          </a:ln>
          <a:effectLst>
            <a:outerShdw blurRad="50800" dist="38100" dir="5400000" algn="t" rotWithShape="0">
              <a:srgbClr val="000000">
                <a:alpha val="40000"/>
              </a:srgbClr>
            </a:outerShdw>
          </a:effectLst>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a:solidFill>
                  <a:schemeClr val="lt1"/>
                </a:solidFill>
                <a:latin typeface="Arial"/>
                <a:ea typeface="Arial"/>
                <a:cs typeface="Arial"/>
                <a:sym typeface="Arial"/>
              </a:rPr>
              <a:t>(1) Energy poverty is a set of conditions in which individuals or families are unable to properly warm, cool or access other necessary energy services in their home at an affordable cost</a:t>
            </a:r>
            <a:endParaRPr sz="19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fr-FR" sz="1900" b="1" i="0" u="none" strike="noStrike" cap="none">
                <a:solidFill>
                  <a:schemeClr val="lt1"/>
                </a:solidFill>
                <a:latin typeface="Arial"/>
                <a:ea typeface="Arial"/>
                <a:cs typeface="Arial"/>
                <a:sym typeface="Arial"/>
              </a:rPr>
              <a:t>(2) Inability to satisfy their basic needs as a direct or indirect result of the lack of access to reliable and trustworthy energy services, considering the alternative means available to satisfy those necessities. </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chemeClr val="lt1"/>
              </a:solidFill>
              <a:latin typeface="Arial"/>
              <a:ea typeface="Arial"/>
              <a:cs typeface="Arial"/>
              <a:sym typeface="Arial"/>
            </a:endParaRPr>
          </a:p>
        </p:txBody>
      </p:sp>
      <p:sp>
        <p:nvSpPr>
          <p:cNvPr id="912" name="Google Shape;912;p107"/>
          <p:cNvSpPr txBox="1"/>
          <p:nvPr/>
        </p:nvSpPr>
        <p:spPr>
          <a:xfrm>
            <a:off x="9" y="7057309"/>
            <a:ext cx="7083600" cy="584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1500" b="0" i="0" u="none" strike="noStrike" cap="none">
                <a:solidFill>
                  <a:schemeClr val="lt1"/>
                </a:solidFill>
                <a:latin typeface="Arial"/>
                <a:ea typeface="Arial"/>
                <a:cs typeface="Arial"/>
                <a:sym typeface="Arial"/>
              </a:rPr>
              <a:t>(1) Pye. et al., (2015)</a:t>
            </a:r>
            <a:endParaRPr sz="15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fr-FR" sz="1500" b="0" i="0" u="none" strike="noStrike" cap="none">
                <a:solidFill>
                  <a:schemeClr val="lt1"/>
                </a:solidFill>
                <a:latin typeface="Arial"/>
                <a:ea typeface="Arial"/>
                <a:cs typeface="Arial"/>
                <a:sym typeface="Arial"/>
              </a:rPr>
              <a:t>(2) Day, G. Walker., N.Simcock. (2016)</a:t>
            </a:r>
            <a:endParaRPr sz="1500" b="0" i="0" u="none" strike="noStrike" cap="none">
              <a:solidFill>
                <a:schemeClr val="lt1"/>
              </a:solidFill>
              <a:latin typeface="Arial"/>
              <a:ea typeface="Arial"/>
              <a:cs typeface="Arial"/>
              <a:sym typeface="Arial"/>
            </a:endParaRPr>
          </a:p>
        </p:txBody>
      </p:sp>
      <p:sp>
        <p:nvSpPr>
          <p:cNvPr id="913" name="Google Shape;913;p107"/>
          <p:cNvSpPr txBox="1"/>
          <p:nvPr/>
        </p:nvSpPr>
        <p:spPr>
          <a:xfrm>
            <a:off x="6784621" y="1752244"/>
            <a:ext cx="5576700" cy="692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fr-FR" sz="3700" b="1" i="0" u="none" strike="noStrike" cap="none">
                <a:solidFill>
                  <a:schemeClr val="lt1"/>
                </a:solidFill>
                <a:latin typeface="Arial"/>
                <a:ea typeface="Arial"/>
                <a:cs typeface="Arial"/>
                <a:sym typeface="Arial"/>
              </a:rPr>
              <a:t>ENERGY POVERTY</a:t>
            </a:r>
            <a:endParaRPr sz="3700" b="1" i="0" u="none" strike="noStrike" cap="none">
              <a:solidFill>
                <a:schemeClr val="lt1"/>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08"/>
          <p:cNvSpPr txBox="1">
            <a:spLocks noGrp="1"/>
          </p:cNvSpPr>
          <p:nvPr>
            <p:ph type="title"/>
          </p:nvPr>
        </p:nvSpPr>
        <p:spPr>
          <a:xfrm>
            <a:off x="1050375" y="2225150"/>
            <a:ext cx="5045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latin typeface="Posterama" panose="020B0504020200020000" pitchFamily="34" charset="0"/>
                <a:cs typeface="Posterama" panose="020B0504020200020000" pitchFamily="34" charset="0"/>
              </a:rPr>
              <a:t>Energy </a:t>
            </a:r>
            <a:r>
              <a:rPr lang="fr-FR" dirty="0" err="1">
                <a:latin typeface="Posterama" panose="020B0504020200020000" pitchFamily="34" charset="0"/>
                <a:cs typeface="Posterama" panose="020B0504020200020000" pitchFamily="34" charset="0"/>
              </a:rPr>
              <a:t>Poverty</a:t>
            </a:r>
            <a:r>
              <a:rPr lang="fr-FR" dirty="0">
                <a:latin typeface="Posterama" panose="020B0504020200020000" pitchFamily="34" charset="0"/>
                <a:cs typeface="Posterama" panose="020B0504020200020000" pitchFamily="34" charset="0"/>
              </a:rPr>
              <a:t> in the </a:t>
            </a:r>
            <a:r>
              <a:rPr lang="fr-FR" dirty="0" err="1">
                <a:latin typeface="Posterama" panose="020B0504020200020000" pitchFamily="34" charset="0"/>
                <a:cs typeface="Posterama" panose="020B0504020200020000" pitchFamily="34" charset="0"/>
              </a:rPr>
              <a:t>European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context</a:t>
            </a:r>
            <a:endParaRPr dirty="0">
              <a:latin typeface="Posterama" panose="020B0504020200020000" pitchFamily="34" charset="0"/>
              <a:cs typeface="Posterama" panose="020B0504020200020000" pitchFamily="34" charset="0"/>
            </a:endParaRPr>
          </a:p>
        </p:txBody>
      </p:sp>
      <p:sp>
        <p:nvSpPr>
          <p:cNvPr id="919" name="Google Shape;919;p108"/>
          <p:cNvSpPr txBox="1">
            <a:spLocks noGrp="1"/>
          </p:cNvSpPr>
          <p:nvPr>
            <p:ph type="body" idx="1"/>
          </p:nvPr>
        </p:nvSpPr>
        <p:spPr>
          <a:xfrm>
            <a:off x="1050375" y="3838000"/>
            <a:ext cx="4425000" cy="12720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Clr>
                <a:schemeClr val="lt1"/>
              </a:buClr>
              <a:buSzPts val="2400"/>
              <a:buFont typeface="Arial"/>
              <a:buNone/>
            </a:pPr>
            <a:r>
              <a:rPr lang="fr-FR" dirty="0">
                <a:latin typeface="Posterama" panose="020B0504020200020000" pitchFamily="34" charset="0"/>
                <a:cs typeface="Posterama" panose="020B0504020200020000" pitchFamily="34" charset="0"/>
              </a:rPr>
              <a:t>More </a:t>
            </a:r>
            <a:r>
              <a:rPr lang="fr-FR" dirty="0" err="1">
                <a:latin typeface="Posterama" panose="020B0504020200020000" pitchFamily="34" charset="0"/>
                <a:cs typeface="Posterama" panose="020B0504020200020000" pitchFamily="34" charset="0"/>
              </a:rPr>
              <a:t>than</a:t>
            </a:r>
            <a:r>
              <a:rPr lang="fr-FR" dirty="0">
                <a:latin typeface="Posterama" panose="020B0504020200020000" pitchFamily="34" charset="0"/>
                <a:cs typeface="Posterama" panose="020B0504020200020000" pitchFamily="34" charset="0"/>
              </a:rPr>
              <a:t> 50 million </a:t>
            </a:r>
            <a:r>
              <a:rPr lang="fr-FR" dirty="0" err="1">
                <a:latin typeface="Posterama" panose="020B0504020200020000" pitchFamily="34" charset="0"/>
                <a:cs typeface="Posterama" panose="020B0504020200020000" pitchFamily="34" charset="0"/>
              </a:rPr>
              <a:t>households</a:t>
            </a:r>
            <a:r>
              <a:rPr lang="fr-FR" dirty="0">
                <a:latin typeface="Posterama" panose="020B0504020200020000" pitchFamily="34" charset="0"/>
                <a:cs typeface="Posterama" panose="020B0504020200020000" pitchFamily="34" charset="0"/>
              </a:rPr>
              <a:t> in the EU are </a:t>
            </a:r>
            <a:r>
              <a:rPr lang="fr-FR" dirty="0" err="1">
                <a:latin typeface="Posterama" panose="020B0504020200020000" pitchFamily="34" charset="0"/>
                <a:cs typeface="Posterama" panose="020B0504020200020000" pitchFamily="34" charset="0"/>
              </a:rPr>
              <a:t>experiencing</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energy</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poverty</a:t>
            </a:r>
            <a:r>
              <a:rPr lang="fr-FR" dirty="0">
                <a:latin typeface="Posterama" panose="020B0504020200020000" pitchFamily="34" charset="0"/>
                <a:cs typeface="Posterama" panose="020B0504020200020000" pitchFamily="34" charset="0"/>
              </a:rPr>
              <a:t>.</a:t>
            </a:r>
            <a:endParaRPr dirty="0">
              <a:latin typeface="Posterama" panose="020B0504020200020000" pitchFamily="34" charset="0"/>
              <a:cs typeface="Posterama" panose="020B0504020200020000" pitchFamily="34" charset="0"/>
            </a:endParaRPr>
          </a:p>
        </p:txBody>
      </p:sp>
      <p:sp>
        <p:nvSpPr>
          <p:cNvPr id="920" name="Google Shape;920;p108"/>
          <p:cNvSpPr txBox="1"/>
          <p:nvPr/>
        </p:nvSpPr>
        <p:spPr>
          <a:xfrm>
            <a:off x="6096000" y="1746200"/>
            <a:ext cx="54273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a:p>
        </p:txBody>
      </p:sp>
      <p:pic>
        <p:nvPicPr>
          <p:cNvPr id="921" name="Google Shape;921;p108" descr="Uma imagem com mapa&#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t="-1594"/>
          <a:stretch/>
        </p:blipFill>
        <p:spPr>
          <a:xfrm>
            <a:off x="6386502" y="165225"/>
            <a:ext cx="5805501" cy="6296150"/>
          </a:xfrm>
          <a:prstGeom prst="rect">
            <a:avLst/>
          </a:prstGeom>
          <a:noFill/>
          <a:ln>
            <a:noFill/>
          </a:ln>
        </p:spPr>
      </p:pic>
      <p:pic>
        <p:nvPicPr>
          <p:cNvPr id="922" name="Google Shape;922;p108"/>
          <p:cNvPicPr preferRelativeResize="0"/>
          <p:nvPr/>
        </p:nvPicPr>
        <p:blipFill rotWithShape="1">
          <a:blip r:embed="rId4" cstate="email">
            <a:alphaModFix/>
            <a:extLst>
              <a:ext uri="{28A0092B-C50C-407E-A947-70E740481C1C}">
                <a14:useLocalDpi xmlns:a14="http://schemas.microsoft.com/office/drawing/2010/main"/>
              </a:ext>
            </a:extLst>
          </a:blip>
          <a:srcRect r="-51446"/>
          <a:stretch/>
        </p:blipFill>
        <p:spPr>
          <a:xfrm>
            <a:off x="5351975" y="5397138"/>
            <a:ext cx="2280875" cy="1460862"/>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109"/>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Energy </a:t>
            </a:r>
            <a:r>
              <a:rPr lang="fr-FR" sz="4009" dirty="0" err="1">
                <a:latin typeface="Posterama" panose="020B0504020200020000" pitchFamily="34" charset="0"/>
                <a:cs typeface="Posterama" panose="020B0504020200020000" pitchFamily="34" charset="0"/>
              </a:rPr>
              <a:t>Poverty</a:t>
            </a:r>
            <a:r>
              <a:rPr lang="fr-FR" sz="4009" dirty="0">
                <a:latin typeface="Posterama" panose="020B0504020200020000" pitchFamily="34" charset="0"/>
                <a:cs typeface="Posterama" panose="020B0504020200020000" pitchFamily="34" charset="0"/>
              </a:rPr>
              <a:t> and </a:t>
            </a:r>
            <a:r>
              <a:rPr lang="fr-FR" sz="4009" dirty="0" err="1">
                <a:latin typeface="Posterama" panose="020B0504020200020000" pitchFamily="34" charset="0"/>
                <a:cs typeface="Posterama" panose="020B0504020200020000" pitchFamily="34" charset="0"/>
              </a:rPr>
              <a:t>Climate</a:t>
            </a:r>
            <a:r>
              <a:rPr lang="fr-FR" sz="4009" dirty="0">
                <a:latin typeface="Posterama" panose="020B0504020200020000" pitchFamily="34" charset="0"/>
                <a:cs typeface="Posterama" panose="020B0504020200020000" pitchFamily="34" charset="0"/>
              </a:rPr>
              <a:t> change</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928" name="Google Shape;928;p109" descr="Uma imagem com mapa&#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 y="1553375"/>
            <a:ext cx="8362150" cy="5304626"/>
          </a:xfrm>
          <a:prstGeom prst="rect">
            <a:avLst/>
          </a:prstGeom>
          <a:noFill/>
          <a:ln>
            <a:noFill/>
          </a:ln>
        </p:spPr>
      </p:pic>
      <p:pic>
        <p:nvPicPr>
          <p:cNvPr id="929" name="Google Shape;929;p109" descr="Uma imagem com texto, interior, natureza, escuro&#10;&#10;Descrição gerada automaticament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84969" y="4386650"/>
            <a:ext cx="3707040" cy="247136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110"/>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Energy </a:t>
            </a:r>
            <a:r>
              <a:rPr lang="fr-FR" sz="4009" dirty="0" err="1">
                <a:latin typeface="Posterama" panose="020B0504020200020000" pitchFamily="34" charset="0"/>
                <a:cs typeface="Posterama" panose="020B0504020200020000" pitchFamily="34" charset="0"/>
              </a:rPr>
              <a:t>Poverty</a:t>
            </a:r>
            <a:r>
              <a:rPr lang="fr-FR" sz="4009" dirty="0">
                <a:latin typeface="Posterama" panose="020B0504020200020000" pitchFamily="34" charset="0"/>
                <a:cs typeface="Posterama" panose="020B0504020200020000" pitchFamily="34" charset="0"/>
              </a:rPr>
              <a:t> and </a:t>
            </a:r>
            <a:r>
              <a:rPr lang="fr-FR" sz="4009" dirty="0" err="1">
                <a:latin typeface="Posterama" panose="020B0504020200020000" pitchFamily="34" charset="0"/>
                <a:cs typeface="Posterama" panose="020B0504020200020000" pitchFamily="34" charset="0"/>
              </a:rPr>
              <a:t>Climate</a:t>
            </a:r>
            <a:r>
              <a:rPr lang="fr-FR" sz="4009" dirty="0">
                <a:latin typeface="Posterama" panose="020B0504020200020000" pitchFamily="34" charset="0"/>
                <a:cs typeface="Posterama" panose="020B0504020200020000" pitchFamily="34" charset="0"/>
              </a:rPr>
              <a:t> change</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sp>
        <p:nvSpPr>
          <p:cNvPr id="935" name="Google Shape;935;p110"/>
          <p:cNvSpPr txBox="1"/>
          <p:nvPr/>
        </p:nvSpPr>
        <p:spPr>
          <a:xfrm>
            <a:off x="465000" y="1432883"/>
            <a:ext cx="11262000" cy="4941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3E3D40"/>
                </a:solidFill>
                <a:highlight>
                  <a:srgbClr val="FFFFFF"/>
                </a:highlight>
                <a:latin typeface="Arial"/>
                <a:ea typeface="Arial"/>
                <a:cs typeface="Arial"/>
                <a:sym typeface="Arial"/>
              </a:rPr>
              <a:t>Vulnerable populations tend to be hit harder by climate change-related weather events. Energy poverty is more prevalent in vulnerable populations as well, due to their economic and social conditions. </a:t>
            </a:r>
            <a:endParaRPr sz="1800" b="0" i="0" u="none" strike="noStrike" cap="none">
              <a:solidFill>
                <a:srgbClr val="3E3D40"/>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E3D40"/>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3E3D40"/>
                </a:solidFill>
                <a:highlight>
                  <a:srgbClr val="FFFFFF"/>
                </a:highlight>
                <a:latin typeface="Arial"/>
                <a:ea typeface="Arial"/>
                <a:cs typeface="Arial"/>
                <a:sym typeface="Arial"/>
              </a:rPr>
              <a:t>Extreme weather events can worsen the climate crisis and energy insecurity issues, pushing more people into situations of energy poverty:</a:t>
            </a:r>
            <a:endParaRPr sz="1800" b="0" i="0" u="none" strike="noStrike" cap="none">
              <a:solidFill>
                <a:srgbClr val="3E3D40"/>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E3D40"/>
              </a:solidFill>
              <a:highlight>
                <a:srgbClr val="FFFFFF"/>
              </a:highlight>
              <a:latin typeface="Arial"/>
              <a:ea typeface="Arial"/>
              <a:cs typeface="Arial"/>
              <a:sym typeface="Arial"/>
            </a:endParaRPr>
          </a:p>
          <a:p>
            <a:pPr marL="609600" marR="0" lvl="0" indent="-419100" algn="l" rtl="0">
              <a:lnSpc>
                <a:spcPct val="100000"/>
              </a:lnSpc>
              <a:spcBef>
                <a:spcPts val="0"/>
              </a:spcBef>
              <a:spcAft>
                <a:spcPts val="0"/>
              </a:spcAft>
              <a:buClr>
                <a:srgbClr val="3E3D40"/>
              </a:buClr>
              <a:buSzPts val="1800"/>
              <a:buFont typeface="Arial"/>
              <a:buChar char="●"/>
            </a:pPr>
            <a:r>
              <a:rPr lang="fr-FR" sz="1800" b="0" i="0" u="none" strike="noStrike" cap="none">
                <a:solidFill>
                  <a:srgbClr val="3E3D40"/>
                </a:solidFill>
                <a:highlight>
                  <a:srgbClr val="FFFFFF"/>
                </a:highlight>
                <a:latin typeface="Arial"/>
                <a:ea typeface="Arial"/>
                <a:cs typeface="Arial"/>
                <a:sym typeface="Arial"/>
              </a:rPr>
              <a:t> More frequent heat waves will significantly increase energy demand, the need for expanded energy systems, dependence on household air conditioning for entire populations.</a:t>
            </a:r>
            <a:endParaRPr sz="1800" b="0" i="0" u="none" strike="noStrike" cap="none">
              <a:solidFill>
                <a:srgbClr val="3E3D40"/>
              </a:solidFill>
              <a:highlight>
                <a:srgbClr val="FFFFFF"/>
              </a:highlight>
              <a:latin typeface="Arial"/>
              <a:ea typeface="Arial"/>
              <a:cs typeface="Arial"/>
              <a:sym typeface="Arial"/>
            </a:endParaRPr>
          </a:p>
          <a:p>
            <a:pPr marL="1219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E3D40"/>
              </a:solidFill>
              <a:highlight>
                <a:srgbClr val="FFFFFF"/>
              </a:highlight>
              <a:latin typeface="Arial"/>
              <a:ea typeface="Arial"/>
              <a:cs typeface="Arial"/>
              <a:sym typeface="Arial"/>
            </a:endParaRPr>
          </a:p>
          <a:p>
            <a:pPr marL="609600" marR="0" lvl="0" indent="-419100" algn="l" rtl="0">
              <a:lnSpc>
                <a:spcPct val="100000"/>
              </a:lnSpc>
              <a:spcBef>
                <a:spcPts val="0"/>
              </a:spcBef>
              <a:spcAft>
                <a:spcPts val="0"/>
              </a:spcAft>
              <a:buClr>
                <a:srgbClr val="3E3D40"/>
              </a:buClr>
              <a:buSzPts val="1800"/>
              <a:buFont typeface="Arial"/>
              <a:buChar char="●"/>
            </a:pPr>
            <a:r>
              <a:rPr lang="fr-FR" sz="1800" b="0" i="0" u="none" strike="noStrike" cap="none">
                <a:solidFill>
                  <a:srgbClr val="3E3D40"/>
                </a:solidFill>
                <a:highlight>
                  <a:srgbClr val="FFFFFF"/>
                </a:highlight>
                <a:latin typeface="Arial"/>
                <a:ea typeface="Arial"/>
                <a:cs typeface="Arial"/>
                <a:sym typeface="Arial"/>
              </a:rPr>
              <a:t>Power outages caused by storms, coldwaves and heat waves; </a:t>
            </a:r>
            <a:endParaRPr sz="1800" b="0" i="0" u="none" strike="noStrike" cap="none">
              <a:solidFill>
                <a:srgbClr val="3E3D40"/>
              </a:solidFill>
              <a:highlight>
                <a:srgbClr val="FFFFFF"/>
              </a:highlight>
              <a:latin typeface="Arial"/>
              <a:ea typeface="Arial"/>
              <a:cs typeface="Arial"/>
              <a:sym typeface="Arial"/>
            </a:endParaRPr>
          </a:p>
          <a:p>
            <a:pPr marL="1219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E3D40"/>
              </a:solidFill>
              <a:highlight>
                <a:srgbClr val="FFFFFF"/>
              </a:highlight>
              <a:latin typeface="Arial"/>
              <a:ea typeface="Arial"/>
              <a:cs typeface="Arial"/>
              <a:sym typeface="Arial"/>
            </a:endParaRPr>
          </a:p>
          <a:p>
            <a:pPr marL="609600" marR="0" lvl="0" indent="-419100" algn="l" rtl="0">
              <a:lnSpc>
                <a:spcPct val="100000"/>
              </a:lnSpc>
              <a:spcBef>
                <a:spcPts val="0"/>
              </a:spcBef>
              <a:spcAft>
                <a:spcPts val="0"/>
              </a:spcAft>
              <a:buClr>
                <a:srgbClr val="3E3D40"/>
              </a:buClr>
              <a:buSzPts val="1800"/>
              <a:buFont typeface="Arial"/>
              <a:buChar char="●"/>
            </a:pPr>
            <a:r>
              <a:rPr lang="fr-FR" sz="1800" b="0" i="0" u="none" strike="noStrike" cap="none">
                <a:solidFill>
                  <a:srgbClr val="3E3D40"/>
                </a:solidFill>
                <a:highlight>
                  <a:srgbClr val="FFFFFF"/>
                </a:highlight>
                <a:latin typeface="Arial"/>
                <a:ea typeface="Arial"/>
                <a:cs typeface="Arial"/>
                <a:sym typeface="Arial"/>
              </a:rPr>
              <a:t>Inefficiency in buildings and homes drives up energy consumption and consequently and increase on emissions, exacerbating the effects of climate change.</a:t>
            </a:r>
            <a:endParaRPr sz="1800" b="0" i="0" u="none" strike="noStrike" cap="none">
              <a:solidFill>
                <a:srgbClr val="3E3D40"/>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3E3D40"/>
                </a:solidFill>
                <a:highlight>
                  <a:srgbClr val="FFFFFF"/>
                </a:highlight>
                <a:latin typeface="Arial"/>
                <a:ea typeface="Arial"/>
                <a:cs typeface="Arial"/>
                <a:sym typeface="Arial"/>
              </a:rPr>
              <a:t> </a:t>
            </a:r>
            <a:endParaRPr sz="1800" b="0" i="0" u="none" strike="noStrike" cap="none">
              <a:solidFill>
                <a:srgbClr val="3E3D40"/>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E3D40"/>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E3D40"/>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3E3D40"/>
                </a:solidFill>
                <a:highlight>
                  <a:srgbClr val="FFFFFF"/>
                </a:highlight>
                <a:latin typeface="Arial"/>
                <a:ea typeface="Arial"/>
                <a:cs typeface="Arial"/>
                <a:sym typeface="Arial"/>
              </a:rPr>
              <a:t>Jessel, S,. et al. (2019)</a:t>
            </a:r>
            <a:endParaRPr sz="1700" b="0" i="0" u="none" strike="noStrike" cap="none">
              <a:solidFill>
                <a:srgbClr val="3E3D40"/>
              </a:solidFill>
              <a:highlight>
                <a:srgbClr val="FFFFFF"/>
              </a:highlight>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11"/>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Renewable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energy</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communities</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941" name="Google Shape;941;p111" descr="Patagonia has released a documentary called 'We the power' about the community-owned energy revolution in Europe. &#10;&#10; https://www.euronews.com/living/2021/04/16/meet-the-local-communities-starting-a-renewable-energy-revolution&#10;&#10;#Ideas" title="Meet the local communities starting a renewable energy revolution">
            <a:hlinkClick r:id="rId3"/>
          </p:cNvPr>
          <p:cNvPicPr preferRelativeResize="0"/>
          <p:nvPr/>
        </p:nvPicPr>
        <p:blipFill>
          <a:blip r:embed="rId4">
            <a:alphaModFix/>
          </a:blip>
          <a:stretch>
            <a:fillRect/>
          </a:stretch>
        </p:blipFill>
        <p:spPr>
          <a:xfrm>
            <a:off x="2842350" y="1438975"/>
            <a:ext cx="6507300" cy="488047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112"/>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Renewable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energy</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communities</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sp>
        <p:nvSpPr>
          <p:cNvPr id="947" name="Google Shape;947;p112"/>
          <p:cNvSpPr txBox="1"/>
          <p:nvPr/>
        </p:nvSpPr>
        <p:spPr>
          <a:xfrm>
            <a:off x="296100" y="4611300"/>
            <a:ext cx="8488500" cy="15852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Clr>
                <a:srgbClr val="000000"/>
              </a:buClr>
              <a:buSzPts val="1900"/>
              <a:buFont typeface="Arial"/>
              <a:buNone/>
            </a:pPr>
            <a:r>
              <a:rPr lang="fr-FR" sz="1900" b="0" i="0" u="none" strike="noStrike" cap="none">
                <a:solidFill>
                  <a:schemeClr val="dk1"/>
                </a:solidFill>
                <a:latin typeface="Arial"/>
                <a:ea typeface="Arial"/>
                <a:cs typeface="Arial"/>
                <a:sym typeface="Arial"/>
              </a:rPr>
              <a:t>Community energy helps fight energy poverty!</a:t>
            </a:r>
            <a:endParaRPr sz="19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a:p>
            <a:pPr marL="609600" marR="0" lvl="0" indent="-425450" algn="just" rtl="0">
              <a:lnSpc>
                <a:spcPct val="100000"/>
              </a:lnSpc>
              <a:spcBef>
                <a:spcPts val="0"/>
              </a:spcBef>
              <a:spcAft>
                <a:spcPts val="0"/>
              </a:spcAft>
              <a:buClr>
                <a:schemeClr val="dk1"/>
              </a:buClr>
              <a:buSzPts val="1900"/>
              <a:buFont typeface="Arial"/>
              <a:buChar char="-"/>
            </a:pPr>
            <a:r>
              <a:rPr lang="fr-FR" sz="1900" b="0" i="0" u="none" strike="noStrike" cap="none">
                <a:solidFill>
                  <a:schemeClr val="dk1"/>
                </a:solidFill>
                <a:latin typeface="Arial"/>
                <a:ea typeface="Arial"/>
                <a:cs typeface="Arial"/>
                <a:sym typeface="Arial"/>
              </a:rPr>
              <a:t>stable and fair energy prices</a:t>
            </a:r>
            <a:endParaRPr sz="1900" b="0" i="0" u="none" strike="noStrike" cap="none">
              <a:solidFill>
                <a:schemeClr val="dk1"/>
              </a:solidFill>
              <a:latin typeface="Arial"/>
              <a:ea typeface="Arial"/>
              <a:cs typeface="Arial"/>
              <a:sym typeface="Arial"/>
            </a:endParaRPr>
          </a:p>
          <a:p>
            <a:pPr marL="609600" marR="0" lvl="0" indent="-425450" algn="just" rtl="0">
              <a:lnSpc>
                <a:spcPct val="100000"/>
              </a:lnSpc>
              <a:spcBef>
                <a:spcPts val="0"/>
              </a:spcBef>
              <a:spcAft>
                <a:spcPts val="0"/>
              </a:spcAft>
              <a:buClr>
                <a:schemeClr val="dk1"/>
              </a:buClr>
              <a:buSzPts val="1900"/>
              <a:buFont typeface="Arial"/>
              <a:buChar char="-"/>
            </a:pPr>
            <a:r>
              <a:rPr lang="fr-FR" sz="1900" b="0" i="0" u="none" strike="noStrike" cap="none">
                <a:solidFill>
                  <a:schemeClr val="dk1"/>
                </a:solidFill>
                <a:latin typeface="Arial"/>
                <a:ea typeface="Arial"/>
                <a:cs typeface="Arial"/>
                <a:sym typeface="Arial"/>
              </a:rPr>
              <a:t>Community projects that support energy savings</a:t>
            </a:r>
            <a:endParaRPr sz="1900" b="0" i="0" u="none" strike="noStrike" cap="none">
              <a:solidFill>
                <a:schemeClr val="dk1"/>
              </a:solidFill>
              <a:latin typeface="Arial"/>
              <a:ea typeface="Arial"/>
              <a:cs typeface="Arial"/>
              <a:sym typeface="Arial"/>
            </a:endParaRPr>
          </a:p>
          <a:p>
            <a:pPr marL="609600" marR="0" lvl="0" indent="-425450" algn="just" rtl="0">
              <a:lnSpc>
                <a:spcPct val="100000"/>
              </a:lnSpc>
              <a:spcBef>
                <a:spcPts val="0"/>
              </a:spcBef>
              <a:spcAft>
                <a:spcPts val="0"/>
              </a:spcAft>
              <a:buClr>
                <a:schemeClr val="dk1"/>
              </a:buClr>
              <a:buSzPts val="1900"/>
              <a:buChar char="-"/>
            </a:pPr>
            <a:r>
              <a:rPr lang="fr-FR" sz="1900">
                <a:solidFill>
                  <a:schemeClr val="dk1"/>
                </a:solidFill>
              </a:rPr>
              <a:t>Empowers people</a:t>
            </a:r>
            <a:endParaRPr sz="1900">
              <a:solidFill>
                <a:schemeClr val="dk1"/>
              </a:solidFill>
            </a:endParaRPr>
          </a:p>
        </p:txBody>
      </p:sp>
      <p:sp>
        <p:nvSpPr>
          <p:cNvPr id="948" name="Google Shape;948;p112"/>
          <p:cNvSpPr txBox="1"/>
          <p:nvPr/>
        </p:nvSpPr>
        <p:spPr>
          <a:xfrm>
            <a:off x="296100" y="6348900"/>
            <a:ext cx="6677700" cy="354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1500" b="0" i="0" u="none" strike="noStrike" cap="none">
                <a:solidFill>
                  <a:srgbClr val="000000"/>
                </a:solidFill>
                <a:latin typeface="Arial"/>
                <a:ea typeface="Arial"/>
                <a:cs typeface="Arial"/>
                <a:sym typeface="Arial"/>
              </a:rPr>
              <a:t>Source: European Comission 2020 Energy communities Report, Patagonia</a:t>
            </a:r>
            <a:endParaRPr sz="1500" b="0" i="0" u="none" strike="noStrike" cap="none">
              <a:solidFill>
                <a:srgbClr val="000000"/>
              </a:solidFill>
              <a:latin typeface="Arial"/>
              <a:ea typeface="Arial"/>
              <a:cs typeface="Arial"/>
              <a:sym typeface="Arial"/>
            </a:endParaRPr>
          </a:p>
        </p:txBody>
      </p:sp>
      <p:pic>
        <p:nvPicPr>
          <p:cNvPr id="949" name="Google Shape;949;p11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09936" y="1365010"/>
            <a:ext cx="6250789" cy="3118288"/>
          </a:xfrm>
          <a:prstGeom prst="rect">
            <a:avLst/>
          </a:prstGeom>
          <a:noFill/>
          <a:ln>
            <a:noFill/>
          </a:ln>
        </p:spPr>
      </p:pic>
      <p:pic>
        <p:nvPicPr>
          <p:cNvPr id="950" name="Google Shape;950;p11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973800" y="3521175"/>
            <a:ext cx="5126475" cy="3067857"/>
          </a:xfrm>
          <a:prstGeom prst="rect">
            <a:avLst/>
          </a:prstGeom>
          <a:noFill/>
          <a:ln>
            <a:noFill/>
          </a:ln>
        </p:spPr>
      </p:pic>
      <p:sp>
        <p:nvSpPr>
          <p:cNvPr id="951" name="Google Shape;951;p112"/>
          <p:cNvSpPr/>
          <p:nvPr/>
        </p:nvSpPr>
        <p:spPr>
          <a:xfrm rot="5237576">
            <a:off x="6874470" y="2082282"/>
            <a:ext cx="1784892" cy="775165"/>
          </a:xfrm>
          <a:prstGeom prst="bentArrow">
            <a:avLst>
              <a:gd name="adj1" fmla="val 1879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12"/>
          <p:cNvSpPr txBox="1"/>
          <p:nvPr/>
        </p:nvSpPr>
        <p:spPr>
          <a:xfrm>
            <a:off x="8196225" y="3167175"/>
            <a:ext cx="8488500" cy="3540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500">
                <a:solidFill>
                  <a:schemeClr val="dk1"/>
                </a:solidFill>
              </a:rPr>
              <a:t>https://eu.patagonia.com/gb/en/wethepower/</a:t>
            </a:r>
            <a:endParaRPr sz="15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4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1" cy="686492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113"/>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Renewable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energy</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communities</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958" name="Google Shape;958;p11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36100" y="1953125"/>
            <a:ext cx="7579920" cy="4263700"/>
          </a:xfrm>
          <a:prstGeom prst="rect">
            <a:avLst/>
          </a:prstGeom>
          <a:noFill/>
          <a:ln>
            <a:noFill/>
          </a:ln>
        </p:spPr>
      </p:pic>
      <p:sp>
        <p:nvSpPr>
          <p:cNvPr id="959" name="Google Shape;959;p113"/>
          <p:cNvSpPr txBox="1"/>
          <p:nvPr/>
        </p:nvSpPr>
        <p:spPr>
          <a:xfrm>
            <a:off x="688516" y="1106967"/>
            <a:ext cx="3143700" cy="7716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200"/>
              <a:buFont typeface="Arial"/>
              <a:buNone/>
            </a:pPr>
            <a:r>
              <a:rPr lang="fr-FR" sz="2000">
                <a:solidFill>
                  <a:srgbClr val="7503A6"/>
                </a:solidFill>
              </a:rPr>
              <a:t>How do they work?</a:t>
            </a:r>
            <a:endParaRPr sz="1500" b="0" i="0" u="none" strike="noStrike" cap="none">
              <a:solidFill>
                <a:srgbClr val="7503A6"/>
              </a:solidFill>
              <a:latin typeface="Arial"/>
              <a:ea typeface="Arial"/>
              <a:cs typeface="Arial"/>
              <a:sym typeface="Arial"/>
            </a:endParaRPr>
          </a:p>
        </p:txBody>
      </p:sp>
      <p:sp>
        <p:nvSpPr>
          <p:cNvPr id="960" name="Google Shape;960;p113"/>
          <p:cNvSpPr txBox="1"/>
          <p:nvPr/>
        </p:nvSpPr>
        <p:spPr>
          <a:xfrm>
            <a:off x="124177" y="6458364"/>
            <a:ext cx="6096000" cy="584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1500"/>
              <a:t>Adapted from www.copernico.org</a:t>
            </a:r>
            <a:endParaRPr sz="1500">
              <a:solidFill>
                <a:schemeClr val="dk1"/>
              </a:solidFill>
            </a:endParaRPr>
          </a:p>
          <a:p>
            <a:pPr marL="0" marR="0" lvl="0" indent="0" algn="l" rtl="0">
              <a:lnSpc>
                <a:spcPct val="100000"/>
              </a:lnSpc>
              <a:spcBef>
                <a:spcPts val="0"/>
              </a:spcBef>
              <a:spcAft>
                <a:spcPts val="0"/>
              </a:spcAft>
              <a:buClr>
                <a:srgbClr val="000000"/>
              </a:buClr>
              <a:buSzPts val="1500"/>
              <a:buFont typeface="Arial"/>
              <a:buNone/>
            </a:pPr>
            <a:endParaRPr sz="1500"/>
          </a:p>
        </p:txBody>
      </p:sp>
      <p:sp>
        <p:nvSpPr>
          <p:cNvPr id="961" name="Google Shape;961;p113"/>
          <p:cNvSpPr txBox="1"/>
          <p:nvPr/>
        </p:nvSpPr>
        <p:spPr>
          <a:xfrm>
            <a:off x="7696625" y="2422675"/>
            <a:ext cx="41556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a:solidFill>
                  <a:schemeClr val="dk1"/>
                </a:solidFill>
              </a:rPr>
              <a:t>1 - A group o citizens and companies gather to make meaningful change on the energy system!</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fr-FR">
                <a:solidFill>
                  <a:schemeClr val="dk1"/>
                </a:solidFill>
              </a:rPr>
              <a:t>2 - They invest their savings in small renewable energy projects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fr-FR">
                <a:solidFill>
                  <a:schemeClr val="dk1"/>
                </a:solidFill>
              </a:rPr>
              <a:t>3 - the energy produced is integrated in the electric grid to power households and businesses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fr-FR">
                <a:solidFill>
                  <a:schemeClr val="dk1"/>
                </a:solidFill>
              </a:rPr>
              <a:t>4 - the projects generate economic returns from selling the clean  energy produced by the small renewable projects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fr-FR">
                <a:solidFill>
                  <a:schemeClr val="dk1"/>
                </a:solidFill>
              </a:rPr>
              <a:t>5 - the economic, social and environmental benefits are distributed to the community and the planet!</a:t>
            </a:r>
            <a:endParaRPr>
              <a:solidFill>
                <a:schemeClr val="dk1"/>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114"/>
          <p:cNvSpPr txBox="1">
            <a:spLocks noGrp="1"/>
          </p:cNvSpPr>
          <p:nvPr>
            <p:ph type="title"/>
          </p:nvPr>
        </p:nvSpPr>
        <p:spPr>
          <a:xfrm>
            <a:off x="1050375" y="2225150"/>
            <a:ext cx="4692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err="1">
                <a:latin typeface="Posterama" panose="020B0504020200020000" pitchFamily="34" charset="0"/>
                <a:cs typeface="Posterama" panose="020B0504020200020000" pitchFamily="34" charset="0"/>
              </a:rPr>
              <a:t>REScoop</a:t>
            </a:r>
            <a:r>
              <a:rPr lang="fr-FR" dirty="0">
                <a:latin typeface="Posterama" panose="020B0504020200020000" pitchFamily="34" charset="0"/>
                <a:cs typeface="Posterama" panose="020B0504020200020000" pitchFamily="34" charset="0"/>
              </a:rPr>
              <a:t> Network</a:t>
            </a:r>
            <a:endParaRPr dirty="0">
              <a:latin typeface="Posterama" panose="020B0504020200020000" pitchFamily="34" charset="0"/>
              <a:cs typeface="Posterama" panose="020B0504020200020000" pitchFamily="34" charset="0"/>
            </a:endParaRPr>
          </a:p>
        </p:txBody>
      </p:sp>
      <p:sp>
        <p:nvSpPr>
          <p:cNvPr id="967" name="Google Shape;967;p114"/>
          <p:cNvSpPr txBox="1">
            <a:spLocks noGrp="1"/>
          </p:cNvSpPr>
          <p:nvPr>
            <p:ph type="body" idx="1"/>
          </p:nvPr>
        </p:nvSpPr>
        <p:spPr>
          <a:xfrm>
            <a:off x="1050375" y="3423425"/>
            <a:ext cx="4425000" cy="12720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15000"/>
              </a:lnSpc>
              <a:spcBef>
                <a:spcPts val="0"/>
              </a:spcBef>
              <a:spcAft>
                <a:spcPts val="0"/>
              </a:spcAft>
              <a:buClr>
                <a:schemeClr val="lt1"/>
              </a:buClr>
              <a:buSzPct val="100000"/>
              <a:buFont typeface="Arial"/>
              <a:buNone/>
            </a:pPr>
            <a:r>
              <a:rPr lang="fr-FR" dirty="0" err="1">
                <a:latin typeface="Posterama" panose="020B0504020200020000" pitchFamily="34" charset="0"/>
                <a:cs typeface="Posterama" panose="020B0504020200020000" pitchFamily="34" charset="0"/>
              </a:rPr>
              <a:t>REScoop</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is</a:t>
            </a:r>
            <a:r>
              <a:rPr lang="fr-FR" dirty="0">
                <a:latin typeface="Posterama" panose="020B0504020200020000" pitchFamily="34" charset="0"/>
                <a:cs typeface="Posterama" panose="020B0504020200020000" pitchFamily="34" charset="0"/>
              </a:rPr>
              <a:t> a </a:t>
            </a:r>
            <a:r>
              <a:rPr lang="fr-FR" dirty="0" err="1">
                <a:latin typeface="Posterama" panose="020B0504020200020000" pitchFamily="34" charset="0"/>
                <a:cs typeface="Posterama" panose="020B0504020200020000" pitchFamily="34" charset="0"/>
              </a:rPr>
              <a:t>European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federation</a:t>
            </a:r>
            <a:r>
              <a:rPr lang="fr-FR" dirty="0">
                <a:latin typeface="Posterama" panose="020B0504020200020000" pitchFamily="34" charset="0"/>
                <a:cs typeface="Posterama" panose="020B0504020200020000" pitchFamily="34" charset="0"/>
              </a:rPr>
              <a:t> of </a:t>
            </a:r>
            <a:r>
              <a:rPr lang="fr-FR" dirty="0" err="1">
                <a:latin typeface="Posterama" panose="020B0504020200020000" pitchFamily="34" charset="0"/>
                <a:cs typeface="Posterama" panose="020B0504020200020000" pitchFamily="34" charset="0"/>
              </a:rPr>
              <a:t>citizen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energy</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cooperatives</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representing</a:t>
            </a:r>
            <a:r>
              <a:rPr lang="fr-FR" dirty="0">
                <a:latin typeface="Posterama" panose="020B0504020200020000" pitchFamily="34" charset="0"/>
                <a:cs typeface="Posterama" panose="020B0504020200020000" pitchFamily="34" charset="0"/>
              </a:rPr>
              <a:t> over 1500 </a:t>
            </a:r>
            <a:r>
              <a:rPr lang="fr-FR" dirty="0" err="1">
                <a:latin typeface="Posterama" panose="020B0504020200020000" pitchFamily="34" charset="0"/>
                <a:cs typeface="Posterama" panose="020B0504020200020000" pitchFamily="34" charset="0"/>
              </a:rPr>
              <a:t>cooperatives</a:t>
            </a:r>
            <a:r>
              <a:rPr lang="fr-FR" dirty="0">
                <a:latin typeface="Posterama" panose="020B0504020200020000" pitchFamily="34" charset="0"/>
                <a:cs typeface="Posterama" panose="020B0504020200020000" pitchFamily="34" charset="0"/>
              </a:rPr>
              <a:t> and </a:t>
            </a:r>
            <a:r>
              <a:rPr lang="fr-FR" dirty="0" err="1">
                <a:latin typeface="Posterama" panose="020B0504020200020000" pitchFamily="34" charset="0"/>
                <a:cs typeface="Posterama" panose="020B0504020200020000" pitchFamily="34" charset="0"/>
              </a:rPr>
              <a:t>their</a:t>
            </a:r>
            <a:r>
              <a:rPr lang="fr-FR" dirty="0">
                <a:latin typeface="Posterama" panose="020B0504020200020000" pitchFamily="34" charset="0"/>
                <a:cs typeface="Posterama" panose="020B0504020200020000" pitchFamily="34" charset="0"/>
              </a:rPr>
              <a:t> 1 million </a:t>
            </a:r>
            <a:r>
              <a:rPr lang="fr-FR" dirty="0" err="1">
                <a:latin typeface="Posterama" panose="020B0504020200020000" pitchFamily="34" charset="0"/>
                <a:cs typeface="Posterama" panose="020B0504020200020000" pitchFamily="34" charset="0"/>
              </a:rPr>
              <a:t>citizens</a:t>
            </a:r>
            <a:endParaRPr dirty="0">
              <a:latin typeface="Posterama" panose="020B0504020200020000" pitchFamily="34" charset="0"/>
              <a:cs typeface="Posterama" panose="020B0504020200020000" pitchFamily="34" charset="0"/>
            </a:endParaRPr>
          </a:p>
        </p:txBody>
      </p:sp>
      <p:sp>
        <p:nvSpPr>
          <p:cNvPr id="968" name="Google Shape;968;p114"/>
          <p:cNvSpPr>
            <a:spLocks noGrp="1"/>
          </p:cNvSpPr>
          <p:nvPr>
            <p:ph type="pic" idx="2"/>
          </p:nvPr>
        </p:nvSpPr>
        <p:spPr>
          <a:xfrm>
            <a:off x="6096000" y="0"/>
            <a:ext cx="6096000" cy="6858000"/>
          </a:xfrm>
          <a:prstGeom prst="rect">
            <a:avLst/>
          </a:prstGeom>
          <a:noFill/>
          <a:ln>
            <a:noFill/>
          </a:ln>
        </p:spPr>
        <p:txBody>
          <a:bodyPr/>
          <a:lstStyle/>
          <a:p>
            <a:endParaRPr lang="en-BE"/>
          </a:p>
        </p:txBody>
      </p:sp>
      <p:pic>
        <p:nvPicPr>
          <p:cNvPr id="969" name="Google Shape;969;p11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096002" y="3"/>
            <a:ext cx="6607181" cy="6858001"/>
          </a:xfrm>
          <a:prstGeom prst="rect">
            <a:avLst/>
          </a:prstGeom>
          <a:noFill/>
          <a:ln>
            <a:noFill/>
          </a:ln>
        </p:spPr>
      </p:pic>
      <p:sp>
        <p:nvSpPr>
          <p:cNvPr id="970" name="Google Shape;970;p114"/>
          <p:cNvSpPr txBox="1"/>
          <p:nvPr/>
        </p:nvSpPr>
        <p:spPr>
          <a:xfrm>
            <a:off x="6096000" y="1746200"/>
            <a:ext cx="54273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115"/>
          <p:cNvSpPr txBox="1">
            <a:spLocks noGrp="1"/>
          </p:cNvSpPr>
          <p:nvPr>
            <p:ph type="title"/>
          </p:nvPr>
        </p:nvSpPr>
        <p:spPr>
          <a:xfrm>
            <a:off x="322601" y="2347026"/>
            <a:ext cx="3972339"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latin typeface="Posterama" panose="020B0504020200020000" pitchFamily="34" charset="0"/>
                <a:cs typeface="Posterama" panose="020B0504020200020000" pitchFamily="34" charset="0"/>
              </a:rPr>
              <a:t>THANK YOU !</a:t>
            </a:r>
            <a:endParaRPr dirty="0">
              <a:latin typeface="Posterama" panose="020B0504020200020000" pitchFamily="34" charset="0"/>
              <a:cs typeface="Posterama" panose="020B0504020200020000" pitchFamily="34" charset="0"/>
            </a:endParaRPr>
          </a:p>
        </p:txBody>
      </p:sp>
      <p:sp>
        <p:nvSpPr>
          <p:cNvPr id="2" name="Google Shape;1056;p123">
            <a:extLst>
              <a:ext uri="{FF2B5EF4-FFF2-40B4-BE49-F238E27FC236}">
                <a16:creationId xmlns:a16="http://schemas.microsoft.com/office/drawing/2014/main" id="{811F50AD-BA06-A1A1-9167-0FDBF0200C89}"/>
              </a:ext>
            </a:extLst>
          </p:cNvPr>
          <p:cNvSpPr txBox="1">
            <a:spLocks noGrp="1"/>
          </p:cNvSpPr>
          <p:nvPr>
            <p:ph type="body" idx="1"/>
          </p:nvPr>
        </p:nvSpPr>
        <p:spPr>
          <a:xfrm>
            <a:off x="322601" y="3672589"/>
            <a:ext cx="7337373" cy="64457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fr-BE" sz="2800" dirty="0" err="1">
                <a:latin typeface="Posterama" panose="020B0504020200020000" pitchFamily="34" charset="0"/>
                <a:cs typeface="Posterama" panose="020B0504020200020000" pitchFamily="34" charset="0"/>
              </a:rPr>
              <a:t>Find</a:t>
            </a:r>
            <a:r>
              <a:rPr lang="fr-BE" sz="2800" dirty="0">
                <a:latin typeface="Posterama" panose="020B0504020200020000" pitchFamily="34" charset="0"/>
                <a:cs typeface="Posterama" panose="020B0504020200020000" pitchFamily="34" charset="0"/>
              </a:rPr>
              <a:t> more </a:t>
            </a:r>
            <a:r>
              <a:rPr lang="fr-BE" sz="2800" dirty="0" err="1">
                <a:latin typeface="Posterama" panose="020B0504020200020000" pitchFamily="34" charset="0"/>
                <a:cs typeface="Posterama" panose="020B0504020200020000" pitchFamily="34" charset="0"/>
              </a:rPr>
              <a:t>resources</a:t>
            </a:r>
            <a:r>
              <a:rPr lang="fr-BE" sz="2800" dirty="0">
                <a:latin typeface="Posterama" panose="020B0504020200020000" pitchFamily="34" charset="0"/>
                <a:cs typeface="Posterama" panose="020B0504020200020000" pitchFamily="34" charset="0"/>
              </a:rPr>
              <a:t> at:</a:t>
            </a:r>
          </a:p>
          <a:p>
            <a:pPr marL="0" lvl="0" indent="0" algn="l" rtl="0">
              <a:lnSpc>
                <a:spcPct val="90000"/>
              </a:lnSpc>
              <a:spcBef>
                <a:spcPts val="0"/>
              </a:spcBef>
              <a:spcAft>
                <a:spcPts val="0"/>
              </a:spcAft>
              <a:buClr>
                <a:schemeClr val="lt1"/>
              </a:buClr>
              <a:buSzPts val="2400"/>
              <a:buNone/>
            </a:pPr>
            <a:r>
              <a:rPr lang="en-GB" sz="2800" dirty="0"/>
              <a:t>http://we4change.eu/educational-resources/</a:t>
            </a:r>
            <a:endParaRPr sz="2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2"/>
          <p:cNvSpPr txBox="1">
            <a:spLocks noGrp="1"/>
          </p:cNvSpPr>
          <p:nvPr>
            <p:ph type="title"/>
          </p:nvPr>
        </p:nvSpPr>
        <p:spPr>
          <a:xfrm>
            <a:off x="642126" y="461802"/>
            <a:ext cx="7696800" cy="775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503A6"/>
              </a:buClr>
              <a:buSzPts val="4000"/>
              <a:buFont typeface="Arial"/>
              <a:buNone/>
            </a:pPr>
            <a:r>
              <a:rPr lang="fr-FR" dirty="0" err="1">
                <a:latin typeface="Posterama" panose="020B0504020200020000" pitchFamily="34" charset="0"/>
                <a:cs typeface="Posterama" panose="020B0504020200020000" pitchFamily="34" charset="0"/>
              </a:rPr>
              <a:t>Vreme</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și</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climă</a:t>
            </a:r>
            <a:endParaRPr dirty="0">
              <a:latin typeface="Posterama" panose="020B0504020200020000" pitchFamily="34" charset="0"/>
              <a:cs typeface="Posterama" panose="020B0504020200020000" pitchFamily="34" charset="0"/>
            </a:endParaRPr>
          </a:p>
        </p:txBody>
      </p:sp>
      <p:pic>
        <p:nvPicPr>
          <p:cNvPr id="252" name="Google Shape;252;p4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770250" y="1360438"/>
            <a:ext cx="4687893" cy="3971887"/>
          </a:xfrm>
          <a:prstGeom prst="rect">
            <a:avLst/>
          </a:prstGeom>
          <a:noFill/>
          <a:ln>
            <a:noFill/>
          </a:ln>
        </p:spPr>
      </p:pic>
      <p:pic>
        <p:nvPicPr>
          <p:cNvPr id="253" name="Google Shape;253;p4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84976" y="1466487"/>
            <a:ext cx="4382237" cy="3925038"/>
          </a:xfrm>
          <a:prstGeom prst="rect">
            <a:avLst/>
          </a:prstGeom>
          <a:noFill/>
          <a:ln>
            <a:noFill/>
          </a:ln>
        </p:spPr>
      </p:pic>
      <p:sp>
        <p:nvSpPr>
          <p:cNvPr id="254" name="Google Shape;254;p42"/>
          <p:cNvSpPr txBox="1"/>
          <p:nvPr/>
        </p:nvSpPr>
        <p:spPr>
          <a:xfrm>
            <a:off x="1104900" y="5522223"/>
            <a:ext cx="3759000" cy="7752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err="1">
                <a:solidFill>
                  <a:srgbClr val="000000"/>
                </a:solidFill>
                <a:latin typeface="Arial"/>
                <a:ea typeface="Arial"/>
                <a:cs typeface="Arial"/>
                <a:sym typeface="Arial"/>
              </a:rPr>
              <a:t>Starea</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zilnică</a:t>
            </a:r>
            <a:r>
              <a:rPr lang="fr-FR" sz="1200" b="0" i="0" u="none" strike="noStrike" cap="none" dirty="0">
                <a:solidFill>
                  <a:srgbClr val="000000"/>
                </a:solidFill>
                <a:latin typeface="Arial"/>
                <a:ea typeface="Arial"/>
                <a:cs typeface="Arial"/>
                <a:sym typeface="Arial"/>
              </a:rPr>
              <a:t> a </a:t>
            </a:r>
            <a:r>
              <a:rPr lang="fr-FR" sz="1200" b="0" i="0" u="none" strike="noStrike" cap="none" dirty="0" err="1">
                <a:solidFill>
                  <a:srgbClr val="000000"/>
                </a:solidFill>
                <a:latin typeface="Arial"/>
                <a:ea typeface="Arial"/>
                <a:cs typeface="Arial"/>
                <a:sym typeface="Arial"/>
              </a:rPr>
              <a:t>atmosferei</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și</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variația</a:t>
            </a:r>
            <a:r>
              <a:rPr lang="fr-FR" sz="1200" b="0" i="0" u="none" strike="noStrike" cap="none" dirty="0">
                <a:solidFill>
                  <a:srgbClr val="000000"/>
                </a:solidFill>
                <a:latin typeface="Arial"/>
                <a:ea typeface="Arial"/>
                <a:cs typeface="Arial"/>
                <a:sym typeface="Arial"/>
              </a:rPr>
              <a:t> sa </a:t>
            </a:r>
            <a:r>
              <a:rPr lang="fr-FR" sz="1200" b="0" i="0" u="none" strike="noStrike" cap="none" dirty="0" err="1">
                <a:solidFill>
                  <a:srgbClr val="000000"/>
                </a:solidFill>
                <a:latin typeface="Arial"/>
                <a:ea typeface="Arial"/>
                <a:cs typeface="Arial"/>
                <a:sym typeface="Arial"/>
              </a:rPr>
              <a:t>pe</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termen</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scurt</a:t>
            </a:r>
            <a:r>
              <a:rPr lang="fr-FR" sz="1200" b="0" i="0" u="none" strike="noStrike" cap="none" dirty="0">
                <a:solidFill>
                  <a:srgbClr val="000000"/>
                </a:solidFill>
                <a:latin typeface="Arial"/>
                <a:ea typeface="Arial"/>
                <a:cs typeface="Arial"/>
                <a:sym typeface="Arial"/>
              </a:rPr>
              <a:t>, care </a:t>
            </a:r>
            <a:r>
              <a:rPr lang="fr-FR" sz="1200" b="0" i="0" u="none" strike="noStrike" cap="none" dirty="0" err="1">
                <a:solidFill>
                  <a:srgbClr val="000000"/>
                </a:solidFill>
                <a:latin typeface="Arial"/>
                <a:ea typeface="Arial"/>
                <a:cs typeface="Arial"/>
                <a:sym typeface="Arial"/>
              </a:rPr>
              <a:t>variază</a:t>
            </a:r>
            <a:r>
              <a:rPr lang="fr-FR" sz="1200" b="0" i="0" u="none" strike="noStrike" cap="none" dirty="0">
                <a:solidFill>
                  <a:srgbClr val="000000"/>
                </a:solidFill>
                <a:latin typeface="Arial"/>
                <a:ea typeface="Arial"/>
                <a:cs typeface="Arial"/>
                <a:sym typeface="Arial"/>
              </a:rPr>
              <a:t> de la </a:t>
            </a:r>
            <a:r>
              <a:rPr lang="fr-FR" sz="1200" b="0" i="0" u="none" strike="noStrike" cap="none" dirty="0" err="1">
                <a:solidFill>
                  <a:srgbClr val="000000"/>
                </a:solidFill>
                <a:latin typeface="Arial"/>
                <a:ea typeface="Arial"/>
                <a:cs typeface="Arial"/>
                <a:sym typeface="Arial"/>
              </a:rPr>
              <a:t>câteva</a:t>
            </a:r>
            <a:r>
              <a:rPr lang="fr-FR" sz="1200" b="0" i="0" u="none" strike="noStrike" cap="none" dirty="0">
                <a:solidFill>
                  <a:srgbClr val="000000"/>
                </a:solidFill>
                <a:latin typeface="Arial"/>
                <a:ea typeface="Arial"/>
                <a:cs typeface="Arial"/>
                <a:sym typeface="Arial"/>
              </a:rPr>
              <a:t> minute la </a:t>
            </a:r>
            <a:r>
              <a:rPr lang="fr-FR" sz="1200" b="0" i="0" u="none" strike="noStrike" cap="none" dirty="0" err="1">
                <a:solidFill>
                  <a:srgbClr val="000000"/>
                </a:solidFill>
                <a:latin typeface="Arial"/>
                <a:ea typeface="Arial"/>
                <a:cs typeface="Arial"/>
                <a:sym typeface="Arial"/>
              </a:rPr>
              <a:t>câteva</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săptămâni</a:t>
            </a:r>
            <a:r>
              <a:rPr lang="fr-FR" sz="1200" b="0" i="0" u="none" strike="noStrike" cap="none" dirty="0">
                <a:solidFill>
                  <a:srgbClr val="000000"/>
                </a:solidFill>
                <a:latin typeface="Arial"/>
                <a:ea typeface="Arial"/>
                <a:cs typeface="Arial"/>
                <a:sym typeface="Arial"/>
              </a:rPr>
              <a:t>.</a:t>
            </a:r>
            <a:endParaRPr sz="1200" b="0" i="0" u="none" strike="noStrike" cap="none" baseline="-25000" dirty="0">
              <a:solidFill>
                <a:srgbClr val="000000"/>
              </a:solidFill>
              <a:latin typeface="Arial"/>
              <a:ea typeface="Arial"/>
              <a:cs typeface="Arial"/>
              <a:sym typeface="Arial"/>
            </a:endParaRPr>
          </a:p>
        </p:txBody>
      </p:sp>
      <p:sp>
        <p:nvSpPr>
          <p:cNvPr id="255" name="Google Shape;255;p42"/>
          <p:cNvSpPr txBox="1"/>
          <p:nvPr/>
        </p:nvSpPr>
        <p:spPr>
          <a:xfrm>
            <a:off x="6127726" y="5435975"/>
            <a:ext cx="4089900" cy="9477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err="1">
                <a:solidFill>
                  <a:srgbClr val="000000"/>
                </a:solidFill>
                <a:latin typeface="Arial"/>
                <a:ea typeface="Arial"/>
                <a:cs typeface="Arial"/>
                <a:sym typeface="Arial"/>
              </a:rPr>
              <a:t>Vremea</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medie</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pe</a:t>
            </a:r>
            <a:r>
              <a:rPr lang="fr-FR" sz="1200" b="0" i="0" u="none" strike="noStrike" cap="none" dirty="0">
                <a:solidFill>
                  <a:srgbClr val="000000"/>
                </a:solidFill>
                <a:latin typeface="Arial"/>
                <a:ea typeface="Arial"/>
                <a:cs typeface="Arial"/>
                <a:sym typeface="Arial"/>
              </a:rPr>
              <a:t> o </a:t>
            </a:r>
            <a:r>
              <a:rPr lang="fr-FR" sz="1200" b="0" i="0" u="none" strike="noStrike" cap="none" dirty="0" err="1">
                <a:solidFill>
                  <a:srgbClr val="000000"/>
                </a:solidFill>
                <a:latin typeface="Arial"/>
                <a:ea typeface="Arial"/>
                <a:cs typeface="Arial"/>
                <a:sym typeface="Arial"/>
              </a:rPr>
              <a:t>perioadă</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lungă</a:t>
            </a:r>
            <a:r>
              <a:rPr lang="fr-FR" sz="1200" b="0" i="0" u="none" strike="noStrike" cap="none" dirty="0">
                <a:solidFill>
                  <a:srgbClr val="000000"/>
                </a:solidFill>
                <a:latin typeface="Arial"/>
                <a:ea typeface="Arial"/>
                <a:cs typeface="Arial"/>
                <a:sym typeface="Arial"/>
              </a:rPr>
              <a:t> de </a:t>
            </a:r>
            <a:r>
              <a:rPr lang="fr-FR" sz="1200" b="0" i="0" u="none" strike="noStrike" cap="none" dirty="0" err="1">
                <a:solidFill>
                  <a:srgbClr val="000000"/>
                </a:solidFill>
                <a:latin typeface="Arial"/>
                <a:ea typeface="Arial"/>
                <a:cs typeface="Arial"/>
                <a:sym typeface="Arial"/>
              </a:rPr>
              <a:t>timp</a:t>
            </a:r>
            <a:r>
              <a:rPr lang="fr-FR" sz="1200" b="0" i="0" u="none" strike="noStrike" cap="none" dirty="0">
                <a:solidFill>
                  <a:srgbClr val="000000"/>
                </a:solidFill>
                <a:latin typeface="Arial"/>
                <a:ea typeface="Arial"/>
                <a:cs typeface="Arial"/>
                <a:sym typeface="Arial"/>
              </a:rPr>
              <a:t> (de </a:t>
            </a:r>
            <a:r>
              <a:rPr lang="fr-FR" sz="1200" b="0" i="0" u="none" strike="noStrike" cap="none" dirty="0" err="1">
                <a:solidFill>
                  <a:srgbClr val="000000"/>
                </a:solidFill>
                <a:latin typeface="Arial"/>
                <a:ea typeface="Arial"/>
                <a:cs typeface="Arial"/>
                <a:sym typeface="Arial"/>
              </a:rPr>
              <a:t>obicei</a:t>
            </a:r>
            <a:r>
              <a:rPr lang="fr-FR" sz="1200" b="0" i="0" u="none" strike="noStrike" cap="none" dirty="0">
                <a:solidFill>
                  <a:srgbClr val="000000"/>
                </a:solidFill>
                <a:latin typeface="Arial"/>
                <a:ea typeface="Arial"/>
                <a:cs typeface="Arial"/>
                <a:sym typeface="Arial"/>
              </a:rPr>
              <a:t> o </a:t>
            </a:r>
            <a:r>
              <a:rPr lang="fr-FR" sz="1200" b="0" i="0" u="none" strike="noStrike" cap="none" dirty="0" err="1">
                <a:solidFill>
                  <a:srgbClr val="000000"/>
                </a:solidFill>
                <a:latin typeface="Arial"/>
                <a:ea typeface="Arial"/>
                <a:cs typeface="Arial"/>
                <a:sym typeface="Arial"/>
              </a:rPr>
              <a:t>perioadă</a:t>
            </a:r>
            <a:r>
              <a:rPr lang="fr-FR" sz="1200" b="0" i="0" u="none" strike="noStrike" cap="none" dirty="0">
                <a:solidFill>
                  <a:srgbClr val="000000"/>
                </a:solidFill>
                <a:latin typeface="Arial"/>
                <a:ea typeface="Arial"/>
                <a:cs typeface="Arial"/>
                <a:sym typeface="Arial"/>
              </a:rPr>
              <a:t> de </a:t>
            </a:r>
            <a:r>
              <a:rPr lang="fr-FR" sz="1200" b="0" i="0" u="none" strike="noStrike" cap="none" dirty="0" err="1">
                <a:solidFill>
                  <a:srgbClr val="000000"/>
                </a:solidFill>
                <a:latin typeface="Arial"/>
                <a:ea typeface="Arial"/>
                <a:cs typeface="Arial"/>
                <a:sym typeface="Arial"/>
              </a:rPr>
              <a:t>cel</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puțin</a:t>
            </a:r>
            <a:r>
              <a:rPr lang="fr-FR" sz="1200" b="0" i="0" u="none" strike="noStrike" cap="none" dirty="0">
                <a:solidFill>
                  <a:srgbClr val="000000"/>
                </a:solidFill>
                <a:latin typeface="Arial"/>
                <a:ea typeface="Arial"/>
                <a:cs typeface="Arial"/>
                <a:sym typeface="Arial"/>
              </a:rPr>
              <a:t> 30 de </a:t>
            </a:r>
            <a:r>
              <a:rPr lang="fr-FR" sz="1200" b="0" i="0" u="none" strike="noStrike" cap="none" dirty="0" err="1">
                <a:solidFill>
                  <a:srgbClr val="000000"/>
                </a:solidFill>
                <a:latin typeface="Arial"/>
                <a:ea typeface="Arial"/>
                <a:cs typeface="Arial"/>
                <a:sym typeface="Arial"/>
              </a:rPr>
              <a:t>ani</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într</a:t>
            </a:r>
            <a:r>
              <a:rPr lang="fr-FR" sz="1200" b="0" i="0" u="none" strike="noStrike" cap="none" dirty="0">
                <a:solidFill>
                  <a:srgbClr val="000000"/>
                </a:solidFill>
                <a:latin typeface="Arial"/>
                <a:ea typeface="Arial"/>
                <a:cs typeface="Arial"/>
                <a:sym typeface="Arial"/>
              </a:rPr>
              <a:t>-o </a:t>
            </a:r>
            <a:r>
              <a:rPr lang="fr-FR" sz="1200" b="0" i="0" u="none" strike="noStrike" cap="none" dirty="0" err="1">
                <a:solidFill>
                  <a:srgbClr val="000000"/>
                </a:solidFill>
                <a:latin typeface="Arial"/>
                <a:ea typeface="Arial"/>
                <a:cs typeface="Arial"/>
                <a:sym typeface="Arial"/>
              </a:rPr>
              <a:t>anumită</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regiune</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și</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perioadă</a:t>
            </a:r>
            <a:r>
              <a:rPr lang="fr-FR" sz="1200" b="0" i="0" u="none" strike="noStrike" cap="none" dirty="0">
                <a:solidFill>
                  <a:srgbClr val="000000"/>
                </a:solidFill>
                <a:latin typeface="Arial"/>
                <a:ea typeface="Arial"/>
                <a:cs typeface="Arial"/>
                <a:sym typeface="Arial"/>
              </a:rPr>
              <a:t> a </a:t>
            </a:r>
            <a:r>
              <a:rPr lang="fr-FR" sz="1200" b="0" i="0" u="none" strike="noStrike" cap="none" dirty="0" err="1">
                <a:solidFill>
                  <a:srgbClr val="000000"/>
                </a:solidFill>
                <a:latin typeface="Arial"/>
                <a:ea typeface="Arial"/>
                <a:cs typeface="Arial"/>
                <a:sym typeface="Arial"/>
              </a:rPr>
              <a:t>anului</a:t>
            </a:r>
            <a:r>
              <a:rPr lang="fr-FR" sz="1200" b="0" i="0" u="none" strike="noStrike" cap="none" dirty="0">
                <a:solidFill>
                  <a:srgbClr val="000000"/>
                </a:solidFill>
                <a:latin typeface="Arial"/>
                <a:ea typeface="Arial"/>
                <a:cs typeface="Arial"/>
                <a:sym typeface="Arial"/>
              </a:rPr>
              <a:t>.</a:t>
            </a:r>
            <a:endParaRPr sz="1200" b="0" i="0" u="none" strike="noStrike" cap="none" baseline="-25000"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Thème Office">
  <a:themeElements>
    <a:clrScheme name="Tema do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8597</Words>
  <Application>Microsoft Office PowerPoint</Application>
  <PresentationFormat>Widescreen</PresentationFormat>
  <Paragraphs>439</Paragraphs>
  <Slides>82</Slides>
  <Notes>82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82</vt:i4>
      </vt:variant>
    </vt:vector>
  </HeadingPairs>
  <TitlesOfParts>
    <vt:vector size="92" baseType="lpstr">
      <vt:lpstr>Century Gothic</vt:lpstr>
      <vt:lpstr>Helvetica Neue</vt:lpstr>
      <vt:lpstr>Times New Roman</vt:lpstr>
      <vt:lpstr>Posterama</vt:lpstr>
      <vt:lpstr>Montserrat</vt:lpstr>
      <vt:lpstr>Arial</vt:lpstr>
      <vt:lpstr>Calibri</vt:lpstr>
      <vt:lpstr>Arial</vt:lpstr>
      <vt:lpstr>Thème Office</vt:lpstr>
      <vt:lpstr>Office Theme</vt:lpstr>
      <vt:lpstr>Fetele si femeile se conecteaza pentru energie verde</vt:lpstr>
      <vt:lpstr>De ce este important să privim schimbările climatice dintr-o perspectivă de gen?</vt:lpstr>
      <vt:lpstr>PowerPoint Presentation</vt:lpstr>
      <vt:lpstr>PowerPoint Presentation</vt:lpstr>
      <vt:lpstr>PowerPoint Presentation</vt:lpstr>
      <vt:lpstr>FEMEILE ȘI SCHIMBĂRILE CLIMATICE</vt:lpstr>
      <vt:lpstr>PowerPoint Presentation</vt:lpstr>
      <vt:lpstr>PowerPoint Presentation</vt:lpstr>
      <vt:lpstr>Vreme și climă</vt:lpstr>
      <vt:lpstr>PowerPoint Presentation</vt:lpstr>
      <vt:lpstr>PowerPoint Presentation</vt:lpstr>
      <vt:lpstr>Greenhouse gases (GHG)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Emisii pe țară</vt:lpstr>
      <vt:lpstr>Emisiile istorice pe țară</vt:lpstr>
      <vt:lpstr>Most vulnerable countries to climate change </vt:lpstr>
      <vt:lpstr>PowerPoint Presentation</vt:lpstr>
      <vt:lpstr>The Biggest Sources of Greenhouse Gases</vt:lpstr>
      <vt:lpstr>Global sources of emissions</vt:lpstr>
      <vt:lpstr>Global sources of emissions: Energy</vt:lpstr>
      <vt:lpstr>CONSEQUENCES</vt:lpstr>
      <vt:lpstr>Extreme weather events</vt:lpstr>
      <vt:lpstr>Extreme events</vt:lpstr>
      <vt:lpstr>PowerPoint Presentation</vt:lpstr>
      <vt:lpstr>PowerPoint Presentation</vt:lpstr>
      <vt:lpstr>PowerPoint Presentation</vt:lpstr>
      <vt:lpstr>PowerPoint Presentation</vt:lpstr>
      <vt:lpstr>PowerPoint Presentation</vt:lpstr>
      <vt:lpstr>PowerPoint Presentation</vt:lpstr>
      <vt:lpstr>Defrost</vt:lpstr>
      <vt:lpstr>Defrost - Iceberg</vt:lpstr>
      <vt:lpstr>Sea level</vt:lpstr>
      <vt:lpstr>Sea level</vt:lpstr>
      <vt:lpstr>PowerPoint Presentation</vt:lpstr>
      <vt:lpstr>Ocean acidification</vt:lpstr>
      <vt:lpstr>Effects on ecosystems</vt:lpstr>
      <vt:lpstr>Effects on human health</vt:lpstr>
      <vt:lpstr>PowerPoint Presentation</vt:lpstr>
      <vt:lpstr>PowerPoint Presentation</vt:lpstr>
      <vt:lpstr>Tipping points </vt:lpstr>
      <vt:lpstr>WHAT CAN BE DONE TO REDUCE EMISSIONS?</vt:lpstr>
      <vt:lpstr>On a large scale </vt:lpstr>
      <vt:lpstr>Forests </vt:lpstr>
      <vt:lpstr>PowerPoint Presentation</vt:lpstr>
      <vt:lpstr>Preserving vs restoring our forests </vt:lpstr>
      <vt:lpstr>PowerPoint Presentation</vt:lpstr>
      <vt:lpstr>Energy</vt:lpstr>
      <vt:lpstr>Energy production sources </vt:lpstr>
      <vt:lpstr>Global energy consumption by source </vt:lpstr>
      <vt:lpstr>Renewable energy sources </vt:lpstr>
      <vt:lpstr>Renewable energy </vt:lpstr>
      <vt:lpstr>Renewable energy </vt:lpstr>
      <vt:lpstr>Energy consumption </vt:lpstr>
      <vt:lpstr>The carbon footprint of the internet </vt:lpstr>
      <vt:lpstr>The carbon footprint of the internet </vt:lpstr>
      <vt:lpstr>The carbon footprint of the internet </vt:lpstr>
      <vt:lpstr>Reduce energy consumption </vt:lpstr>
      <vt:lpstr>PowerPoint Presentation</vt:lpstr>
      <vt:lpstr>Reduce energy consumption </vt:lpstr>
      <vt:lpstr>PowerPoint Presentation</vt:lpstr>
      <vt:lpstr>Energy consumption in EU households</vt:lpstr>
      <vt:lpstr>Reduce energy consumption </vt:lpstr>
      <vt:lpstr>Reduce internet footprint </vt:lpstr>
      <vt:lpstr>PowerPoint Presentation</vt:lpstr>
      <vt:lpstr>PowerPoint Presentation</vt:lpstr>
      <vt:lpstr>Energy Poverty in the European context</vt:lpstr>
      <vt:lpstr>Energy Poverty and Climate change </vt:lpstr>
      <vt:lpstr>Energy Poverty and Climate change </vt:lpstr>
      <vt:lpstr>Renewable energy communities </vt:lpstr>
      <vt:lpstr>Renewable energy communities </vt:lpstr>
      <vt:lpstr>Renewable energy communities </vt:lpstr>
      <vt:lpstr>REScoop Network</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Girls &amp; Women for</dc:title>
  <cp:lastModifiedBy>Loredana Bucseneanu</cp:lastModifiedBy>
  <cp:revision>7</cp:revision>
  <dcterms:modified xsi:type="dcterms:W3CDTF">2023-10-16T22:14:42Z</dcterms:modified>
</cp:coreProperties>
</file>