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8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33" r:id="rId51"/>
    <p:sldId id="334" r:id="rId52"/>
    <p:sldId id="335" r:id="rId53"/>
    <p:sldId id="336" r:id="rId54"/>
    <p:sldId id="337" r:id="rId55"/>
    <p:sldId id="338" r:id="rId56"/>
    <p:sldId id="306" r:id="rId57"/>
    <p:sldId id="307" r:id="rId58"/>
    <p:sldId id="308" r:id="rId59"/>
    <p:sldId id="309" r:id="rId60"/>
    <p:sldId id="310" r:id="rId61"/>
    <p:sldId id="311" r:id="rId62"/>
    <p:sldId id="339" r:id="rId63"/>
    <p:sldId id="313" r:id="rId64"/>
    <p:sldId id="314" r:id="rId65"/>
    <p:sldId id="315" r:id="rId66"/>
    <p:sldId id="340"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Lst>
  <p:sldSz cx="12192000" cy="6858000"/>
  <p:notesSz cx="6858000" cy="9144000"/>
  <p:embeddedFontLst>
    <p:embeddedFont>
      <p:font typeface="Calibri" panose="020F0502020204030204" pitchFamily="34" charset="0"/>
      <p:regular r:id="rId85"/>
      <p:bold r:id="rId86"/>
      <p:italic r:id="rId87"/>
      <p:boldItalic r:id="rId88"/>
    </p:embeddedFont>
    <p:embeddedFont>
      <p:font typeface="Century Gothic" panose="020B0502020202020204" pitchFamily="34" charset="0"/>
      <p:regular r:id="rId89"/>
      <p:bold r:id="rId90"/>
      <p:italic r:id="rId91"/>
      <p:boldItalic r:id="rId92"/>
    </p:embeddedFont>
    <p:embeddedFont>
      <p:font typeface="Merriweather Sans" pitchFamily="2" charset="0"/>
      <p:regular r:id="rId93"/>
      <p:bold r:id="rId94"/>
      <p:italic r:id="rId95"/>
      <p:boldItalic r:id="rId96"/>
    </p:embeddedFont>
    <p:embeddedFont>
      <p:font typeface="Montserrat" panose="00000500000000000000" pitchFamily="2" charset="0"/>
      <p:regular r:id="rId97"/>
      <p:bold r:id="rId98"/>
      <p:italic r:id="rId99"/>
      <p:boldItalic r:id="rId100"/>
    </p:embeddedFont>
    <p:embeddedFont>
      <p:font typeface="Posterama" panose="020B0504020200020000" pitchFamily="34" charset="0"/>
      <p:regular r:id="rId101"/>
      <p:bold r:id="rId102"/>
      <p:italic r:id="rId103"/>
      <p:boldItalic r:id="rId10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03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660"/>
  </p:normalViewPr>
  <p:slideViewPr>
    <p:cSldViewPr snapToGrid="0">
      <p:cViewPr varScale="1">
        <p:scale>
          <a:sx n="81" d="100"/>
          <a:sy n="81" d="100"/>
        </p:scale>
        <p:origin x="74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3.fntdata"/><Relationship Id="rId102" Type="http://schemas.openxmlformats.org/officeDocument/2006/relationships/font" Target="fonts/font18.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6.fntdata"/><Relationship Id="rId95"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16.fntdata"/><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1.fntdata"/><Relationship Id="rId93" Type="http://schemas.openxmlformats.org/officeDocument/2006/relationships/font" Target="fonts/font9.fntdata"/><Relationship Id="rId98"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19.fntdata"/><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font" Target="fonts/font15.fntdata"/><Relationship Id="rId10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3.fntdata"/><Relationship Id="rId104"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0: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Maintenant, concentrons notre attention sur l'endroit où tout cela se passe : l'atmosphère. L'atmosphère est un espace complexe et stratifié qui tourne autour de la planète Terre, composé de plusieurs gaz qui sont essentiels pour garantir une planète vivable et où se produisent, entre autres, les phénomènes météorologiques. </a:t>
            </a:r>
          </a:p>
          <a:p>
            <a:pPr marL="457200" marR="0" lvl="0" indent="-228600" algn="l" rtl="0">
              <a:lnSpc>
                <a:spcPct val="100000"/>
              </a:lnSpc>
              <a:spcBef>
                <a:spcPts val="0"/>
              </a:spcBef>
              <a:spcAft>
                <a:spcPts val="0"/>
              </a:spcAft>
              <a:buSzPts val="1400"/>
              <a:buNone/>
            </a:pPr>
            <a:endParaRPr dirty="0"/>
          </a:p>
        </p:txBody>
      </p:sp>
      <p:sp>
        <p:nvSpPr>
          <p:cNvPr id="237" name="Google Shape;237;p10: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1: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endParaRPr sz="1100" u="sng"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Il se passe beaucoup de choses dans l'atmosphère, et le plus important en ce qui concerne le changement climatique est l'effet de serre. L'effet de serre est un processus naturel qui nous empêche de geler sur notre planète. Sans lui, la température à la surface de la terre serait de -18 °C. Cet effet s'apparente au fonctionnement d'une serre. </a:t>
            </a:r>
          </a:p>
          <a:p>
            <a:pPr marL="0" lvl="0" indent="0" algn="just" rtl="0">
              <a:lnSpc>
                <a:spcPct val="115000"/>
              </a:lnSpc>
              <a:spcBef>
                <a:spcPts val="0"/>
              </a:spcBef>
              <a:spcAft>
                <a:spcPts val="0"/>
              </a:spcAft>
              <a:buClr>
                <a:schemeClr val="dk1"/>
              </a:buClr>
              <a:buSzPts val="1100"/>
              <a:buFont typeface="Arial"/>
              <a:buNone/>
            </a:pPr>
            <a:endParaRPr lang="fr-F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Cet effet ressemble au fonctionnement d'une serre, d'où son nom. Le rayonnement solaire traverse l'atmosphère et est absorbé par la surface de la terre, qui réémet le rayonnement à une longueur d'onde inférieure sous la forme d'un rayonnement infrarouge (IR). Ce rayonnement IR est un rayonnement thermique, c'est-à-dire qu'il provoque une augmentation de la température. Ce rayonnement est émis par la surface de la Terre vers l'espace, mais il est capté par certains gaz présents dans l'atmosphère, qui ont la capacité de l'absorber et de le réémettre dans toutes les directions, y compris vers la Terre. Il se forme ainsi une couche de rayonnement thermique constant qui ne s'échappe pas immédiatement de la Terre et réchauffe son atmosphère. C'est exactement ce qui se passe dans une serre, où la lumière traverse le verre, frappe le sol, qui se réchauffe et renvoie le rayonnement IR, qui est retenu par le verre, chauffant ainsi l'intérieur de la serre.</a:t>
            </a:r>
          </a:p>
        </p:txBody>
      </p:sp>
      <p:sp>
        <p:nvSpPr>
          <p:cNvPr id="242" name="Google Shape;242;p11: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Les gaz à effet de serre (GES) sont responsables du réchauffement de l'atmosphère et de la surface de la terre. Le dioxyde de carbone (CO2) est probablement le plus familier, car il est le plus connu, mais ce n'est pas le seul GES. Le protocole de Kyoto regroupe les gaz suivants dans la catégorie des GES :Naturels - et par naturels, nous entendons qu'ils existent naturellement dans l'atmosphère et qu'ils proviennent d'environnements naturels/anthropogéniques : dioxyde de carbone (CO2), méthane (CH4), oxyde nitreux (NH2) ; synthétiques - créés par nous : HFCS - Hydrofluorocarbures, PFCS - </a:t>
            </a:r>
            <a:r>
              <a:rPr lang="fr-FR" sz="1100" dirty="0" err="1">
                <a:latin typeface="Posterama" panose="020B0504020200020000" pitchFamily="34" charset="0"/>
                <a:ea typeface="Arial"/>
                <a:cs typeface="Posterama" panose="020B0504020200020000" pitchFamily="34" charset="0"/>
                <a:sym typeface="Arial"/>
              </a:rPr>
              <a:t>Perfluorocarbures</a:t>
            </a:r>
            <a:r>
              <a:rPr lang="fr-FR" sz="1100" dirty="0">
                <a:latin typeface="Posterama" panose="020B0504020200020000" pitchFamily="34" charset="0"/>
                <a:ea typeface="Arial"/>
                <a:cs typeface="Posterama" panose="020B0504020200020000" pitchFamily="34" charset="0"/>
                <a:sym typeface="Arial"/>
              </a:rPr>
              <a:t>, SF6 - Hexafluorure de soufre.</a:t>
            </a:r>
            <a:endParaRPr dirty="0"/>
          </a:p>
        </p:txBody>
      </p:sp>
      <p:sp>
        <p:nvSpPr>
          <p:cNvPr id="247" name="Google Shape;24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1400"/>
              <a:buNone/>
            </a:pPr>
            <a:r>
              <a:rPr lang="fr-FR" sz="1100" dirty="0">
                <a:latin typeface="Posterama" panose="020B0504020200020000" pitchFamily="34" charset="0"/>
                <a:ea typeface="Arial"/>
                <a:cs typeface="Posterama" panose="020B0504020200020000" pitchFamily="34" charset="0"/>
                <a:sym typeface="Arial"/>
              </a:rPr>
              <a:t>Les GES proviennent d'un large éventail de sources. Le dioxyde de carbone est le plus répandu dans l'atmosphère et provient principalement de la combustion de combustibles fossiles dans les transports et les processus industriels, ainsi que des forêts et d'autres utilisations des terres (comme l'agriculture, par exemple). Le méthane est généré par les déchets, mais surtout par l'agriculture et l'élevage, comme c'est le cas de l'oxyde nitreux, qui provient principalement de l'utilisation d'engrais. Les gaz fluorés sont principalement générés par les processus industriels et la réfrigération, par exemple les climatiseurs et les réfrigérateurs.</a:t>
            </a:r>
          </a:p>
          <a:p>
            <a:pPr marL="0" lvl="0" indent="0" algn="just" rtl="0">
              <a:lnSpc>
                <a:spcPct val="115000"/>
              </a:lnSpc>
              <a:spcBef>
                <a:spcPts val="0"/>
              </a:spcBef>
              <a:spcAft>
                <a:spcPts val="0"/>
              </a:spcAft>
              <a:buClr>
                <a:schemeClr val="dk1"/>
              </a:buClr>
              <a:buSzPts val="1100"/>
              <a:buFont typeface="Arial"/>
              <a:buNone/>
            </a:pPr>
            <a:endParaRPr dirty="0"/>
          </a:p>
        </p:txBody>
      </p:sp>
      <p:sp>
        <p:nvSpPr>
          <p:cNvPr id="260" name="Google Shape;26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4: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Nous avons maintenant appris comment la température de la terre est maintenue à une moyenne globale de 18°C qui nous empêche de geler. Et quel est le lien avec le changement climatique ? Il peut y avoir trop d'une bonne chose. C'est le cas de la concentration des gaz à effet de serre dans l'atmosphère.</a:t>
            </a:r>
          </a:p>
          <a:p>
            <a:pPr marL="0" lvl="0" indent="0" algn="just" rtl="0">
              <a:lnSpc>
                <a:spcPct val="115000"/>
              </a:lnSpc>
              <a:spcBef>
                <a:spcPts val="0"/>
              </a:spcBef>
              <a:spcAft>
                <a:spcPts val="0"/>
              </a:spcAft>
              <a:buClr>
                <a:schemeClr val="dk1"/>
              </a:buClr>
              <a:buSzPts val="1100"/>
              <a:buFont typeface="Arial"/>
              <a:buNone/>
            </a:pPr>
            <a:endParaRPr lang="fr-F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0"/>
              </a:spcBef>
              <a:spcAft>
                <a:spcPts val="0"/>
              </a:spcAft>
              <a:buClr>
                <a:schemeClr val="dk1"/>
              </a:buClr>
              <a:buSzPts val="1100"/>
              <a:buFont typeface="Arial"/>
              <a:buNone/>
            </a:pPr>
            <a:endParaRPr lang="fr-FR" sz="1100" dirty="0">
              <a:latin typeface="Posterama" panose="020B0504020200020000" pitchFamily="34" charset="0"/>
              <a:ea typeface="Arial"/>
              <a:cs typeface="Posterama" panose="020B0504020200020000" pitchFamily="34" charset="0"/>
              <a:sym typeface="Arial"/>
            </a:endParaRPr>
          </a:p>
          <a:p>
            <a:pPr marL="0" lvl="0" indent="0" algn="l" rtl="0">
              <a:lnSpc>
                <a:spcPct val="100000"/>
              </a:lnSpc>
              <a:spcBef>
                <a:spcPts val="0"/>
              </a:spcBef>
              <a:spcAft>
                <a:spcPts val="0"/>
              </a:spcAft>
              <a:buSzPts val="1400"/>
              <a:buNone/>
            </a:pPr>
            <a:endParaRPr dirty="0"/>
          </a:p>
        </p:txBody>
      </p:sp>
      <p:sp>
        <p:nvSpPr>
          <p:cNvPr id="293" name="Google Shape;293;p14: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5: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Depuis la révolution industrielle du 19e siècle, et au fur et à mesure que les économies mondiales progressent et se développent, les émissions de gaz à effet de serre augmentent également. Aujourd'hui, le CO2 est rejeté dans l'atmosphère plus rapidement que jamais auparavant, du moins au cours des 66 derniers millions d'années. </a:t>
            </a:r>
          </a:p>
          <a:p>
            <a:pPr marL="0" lvl="0" indent="0" algn="l" rtl="0">
              <a:lnSpc>
                <a:spcPct val="100000"/>
              </a:lnSpc>
              <a:spcBef>
                <a:spcPts val="0"/>
              </a:spcBef>
              <a:spcAft>
                <a:spcPts val="0"/>
              </a:spcAft>
              <a:buSzPts val="1400"/>
              <a:buNone/>
            </a:pPr>
            <a:endParaRPr dirty="0"/>
          </a:p>
        </p:txBody>
      </p:sp>
      <p:sp>
        <p:nvSpPr>
          <p:cNvPr id="298" name="Google Shape;298;p15: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6: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Le dioxyde de carbone émis dans l'atmosphère n'y reste pas intégralement. Il existe un équilibre entre l'absorption et l'émission de dioxyde de carbone... Cet équilibre est maintenu par ce que l'on appelle les "puits naturels". Les puits naturels sur terre sont les forêts et les océans, qui absorbent le CO2 dans l'atmosphère via la photosynthèse. Cependant, nous avons dépassé la capacité d'absorption de ces puits, de sorte qu'une grande partie du CO2 émis s'accumule dans l'atmosphère, ce qui exacerbe l'effet de serre.</a:t>
            </a:r>
          </a:p>
        </p:txBody>
      </p:sp>
      <p:sp>
        <p:nvSpPr>
          <p:cNvPr id="315" name="Google Shape;31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dirty="0">
                <a:latin typeface="Times New Roman"/>
                <a:ea typeface="Times New Roman"/>
                <a:cs typeface="Times New Roman"/>
                <a:sym typeface="Times New Roman"/>
              </a:rPr>
              <a:t>Les variations de la concentration de CO2 dans l'atmosphère sont cycliques et attendues, comme cela s'est produit au cours des millénaires. Ces variations coïncident avec les périodes glaciaires et les périodes plus chaudes de la Terre. Mais ce que nous avons enregistré aujourd'hui, c'est un record sans précédent de concentration de CO2 dans l'atmosphère. </a:t>
            </a:r>
          </a:p>
          <a:p>
            <a:pPr marL="0" lvl="0" indent="0" algn="l" rtl="0">
              <a:lnSpc>
                <a:spcPct val="100000"/>
              </a:lnSpc>
              <a:spcBef>
                <a:spcPts val="0"/>
              </a:spcBef>
              <a:spcAft>
                <a:spcPts val="0"/>
              </a:spcAft>
              <a:buSzPts val="1400"/>
              <a:buNone/>
            </a:pPr>
            <a:endParaRPr dirty="0"/>
          </a:p>
        </p:txBody>
      </p:sp>
      <p:sp>
        <p:nvSpPr>
          <p:cNvPr id="325" name="Google Shape;32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417 parties par million, ce n'est peut-être pas beaucoup, mais si l'on rapporte les écarts de température moyenne au siècle précédent, on constate une corrélation entre ces écarts et l'augmentation du CO2 dans l'atmosphère.</a:t>
            </a:r>
          </a:p>
          <a:p>
            <a:pPr marL="0" lvl="0" indent="0" algn="l" rtl="0">
              <a:lnSpc>
                <a:spcPct val="100000"/>
              </a:lnSpc>
              <a:spcBef>
                <a:spcPts val="0"/>
              </a:spcBef>
              <a:spcAft>
                <a:spcPts val="0"/>
              </a:spcAft>
              <a:buSzPts val="1400"/>
              <a:buNone/>
            </a:pPr>
            <a:endParaRPr dirty="0"/>
          </a:p>
        </p:txBody>
      </p:sp>
      <p:sp>
        <p:nvSpPr>
          <p:cNvPr id="337" name="Google Shape;33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Le changement climatique n'est pas neutre du point de vue du genre, et tout au long de ce document, nous mettrons en contexte les raisons pour lesquelles c'est le cas.</a:t>
            </a:r>
          </a:p>
        </p:txBody>
      </p:sp>
      <p:sp>
        <p:nvSpPr>
          <p:cNvPr id="171" name="Google Shape;17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0: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Si l'on prend en compte l'ensemble du globe, comme l'illustrent certains graphiques de la NASA dans la présentation, on constate clairement une tendance à l'augmentation de la température depuis le 19e siècle.</a:t>
            </a:r>
          </a:p>
        </p:txBody>
      </p:sp>
      <p:sp>
        <p:nvSpPr>
          <p:cNvPr id="346" name="Google Shape;346;p20: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1: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Aujourd'hui, au XXIe siècle, nous atteignons des températures record, tous ces records se concentrant sur ce seul siècle, ce qui confirme cette tendance à l'augmentation de la température.</a:t>
            </a:r>
          </a:p>
        </p:txBody>
      </p:sp>
      <p:sp>
        <p:nvSpPr>
          <p:cNvPr id="352" name="Google Shape;352;p21: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2: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22: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Lorsque la question du changement climatique a commencé à émerger, certains doutes ont été émis. D'abord sur la certitude de ce phénomène puisque, comme nous l'avons vu précédemment, il est courant d'avoir des cycles de périodes plus chaudes et plus froides. D'autre part, l'influence de l'homme sur le réchauffement de la planète. Cette question a été soulevée principalement par de grands groupes économiques qui ont intérêt à ce que les choses restent en l'état, ce que l'on appelle l'approche "business-as-</a:t>
            </a:r>
            <a:r>
              <a:rPr lang="fr-FR" sz="1100" dirty="0" err="1">
                <a:latin typeface="Posterama" panose="020B0504020200020000" pitchFamily="34" charset="0"/>
                <a:ea typeface="Arial"/>
                <a:cs typeface="Posterama" panose="020B0504020200020000" pitchFamily="34" charset="0"/>
                <a:sym typeface="Arial"/>
              </a:rPr>
              <a:t>usual</a:t>
            </a:r>
            <a:r>
              <a:rPr lang="fr-FR" sz="1100" dirty="0">
                <a:latin typeface="Posterama" panose="020B0504020200020000" pitchFamily="34" charset="0"/>
                <a:ea typeface="Arial"/>
                <a:cs typeface="Posterama" panose="020B0504020200020000" pitchFamily="34" charset="0"/>
                <a:sym typeface="Arial"/>
              </a:rPr>
              <a:t>". Toutefois, les scientifiques sont unanimes sur les deux questions soulevées précédemment. Le GIEC (Groupe d'experts intergouvernemental sur l'évolution du climat) est composé d'experts en climatologie qui publient tous les quatre ou cinq ans des rapports considérés comme les documents les plus importants sur la question. António Guterres, secrétaire général des Nations unies, a qualifié le dernier rapport du GIEC de "code rouge pour l'humanité".</a:t>
            </a:r>
          </a:p>
          <a:p>
            <a:pPr marL="0" lvl="0" indent="0" algn="l" rtl="0">
              <a:lnSpc>
                <a:spcPct val="100000"/>
              </a:lnSpc>
              <a:spcBef>
                <a:spcPts val="0"/>
              </a:spcBef>
              <a:spcAft>
                <a:spcPts val="0"/>
              </a:spcAft>
              <a:buSzPts val="1400"/>
              <a:buNone/>
            </a:pPr>
            <a:endParaRPr dirty="0"/>
          </a:p>
        </p:txBody>
      </p:sp>
      <p:sp>
        <p:nvSpPr>
          <p:cNvPr id="360" name="Google Shape;360;p22: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latin typeface="Posterama" panose="020B0504020200020000" pitchFamily="34" charset="0"/>
                <a:cs typeface="Posterama" panose="020B0504020200020000" pitchFamily="34" charset="0"/>
              </a:rPr>
              <a:t>22</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1400"/>
              <a:buNone/>
            </a:pPr>
            <a:r>
              <a:rPr lang="fr-FR" sz="1100" dirty="0">
                <a:latin typeface="Posterama" panose="020B0504020200020000" pitchFamily="34" charset="0"/>
                <a:ea typeface="Arial"/>
                <a:cs typeface="Posterama" panose="020B0504020200020000" pitchFamily="34" charset="0"/>
                <a:sym typeface="Arial"/>
              </a:rPr>
              <a:t>Les émissions ne sont pas toutes réparties uniformément entre les pays. En fait, aujourd'hui, plus de 60 % des émissions mondiales proviennent de 10 pays seulement. Les disparités économiques entre les pays se reflètent dans les émissions individuelles des pays, car les émissions sont intrinsèquement liées au développement économique. Dans le panorama actuel des émissions, les pays les plus riches et les pays à économie émergente, tels que la Chine et l'Inde, sont les principaux responsables des émissions mondiales de carbone.</a:t>
            </a:r>
          </a:p>
          <a:p>
            <a:pPr marL="0" lvl="0" indent="0" algn="just" rtl="0">
              <a:lnSpc>
                <a:spcPct val="115000"/>
              </a:lnSpc>
              <a:spcBef>
                <a:spcPts val="0"/>
              </a:spcBef>
              <a:spcAft>
                <a:spcPts val="0"/>
              </a:spcAft>
              <a:buSzPts val="1400"/>
              <a:buNone/>
            </a:pPr>
            <a:r>
              <a:rPr lang="fr-FR" sz="1100" dirty="0">
                <a:latin typeface="Posterama" panose="020B0504020200020000" pitchFamily="34" charset="0"/>
                <a:ea typeface="Arial"/>
                <a:cs typeface="Posterama" panose="020B0504020200020000" pitchFamily="34" charset="0"/>
                <a:sym typeface="Arial"/>
              </a:rPr>
              <a:t>[Ce graphique exacerbe le déséquilibre des émissions mondiales entre les pays.]</a:t>
            </a:r>
          </a:p>
        </p:txBody>
      </p:sp>
      <p:sp>
        <p:nvSpPr>
          <p:cNvPr id="371" name="Google Shape;37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2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Toutefois, dans le cadre du débat sur la réduction des émissions, la question se pose de savoir comment répartir la réduction de manière équitable et juste - puisque les pays développés ont eu la possibilité de développer leurs économies, les pays en développement ne devraient-ils pas avoir la même possibilité ? En effet, si l'on examine le panorama historique des émissions cumulées, le classement des principaux émetteurs change.</a:t>
            </a:r>
          </a:p>
        </p:txBody>
      </p:sp>
      <p:sp>
        <p:nvSpPr>
          <p:cNvPr id="380" name="Google Shape;38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Bien que la majeure partie des émissions mondiales de gaz à effet de serre soit le fait de dix pays seulement, la vulnérabilité et les risques liés au changement climatique ne sont pas répartis proportionnellement entre les principaux contributeurs aux émissions. On peut citer le cas du Mozambique ou des pays d'Amérique centrale, qui ont une contribution résiduelle aux émissions de carbone, mais qui sont parmi les plus vulnérables au changement climatique. Cela met en lumière les disparités et les inégalités entre les principaux responsables de la crise climatique et ceux qui y ont le moins contribué, mais qui en subissent néanmoins les conséquences et ont souvent une capacité économique moindre à réagir aux phénomènes météorologiques extrêmes.</a:t>
            </a:r>
          </a:p>
        </p:txBody>
      </p:sp>
      <p:sp>
        <p:nvSpPr>
          <p:cNvPr id="387" name="Google Shape;38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6: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Réduisons le champ d'application et examinons les émissions par source. </a:t>
            </a: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[Vous pouvez demander au public de réfléchir aux principales sources et de créer une carte de mots à l'aide de www.mentiminter.com].</a:t>
            </a:r>
          </a:p>
        </p:txBody>
      </p:sp>
      <p:sp>
        <p:nvSpPr>
          <p:cNvPr id="394" name="Google Shape;394;p2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7: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27: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ID #3622.B - Can be used in noncommercial online and TV broadcasts of your presentation, but not modified.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b="1"/>
              <a:t>DESCRIPTION</a:t>
            </a:r>
            <a:r>
              <a:rPr lang="fr-FR"/>
              <a:t>: Graphic representation of major sources of greenhouse gas emissions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b="1"/>
              <a:t>ADDITIONAL</a:t>
            </a:r>
            <a:r>
              <a:rPr lang="fr-FR"/>
              <a:t> </a:t>
            </a:r>
            <a:r>
              <a:rPr lang="fr-FR" b="1"/>
              <a:t>TALKING</a:t>
            </a:r>
            <a:r>
              <a:rPr lang="fr-FR"/>
              <a:t> </a:t>
            </a:r>
            <a:r>
              <a:rPr lang="fr-FR" b="1"/>
              <a:t>POINTS</a:t>
            </a:r>
            <a:r>
              <a:rPr lang="fr-FR"/>
              <a:t>: Most of the global warming we’re seeing today is caused by carbon pollution from fossil fuels.* Other important contributors include deforestation, transportation, agriculture (crops and livestock), and industrial processes.**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b="1"/>
              <a:t>REFERENCES</a:t>
            </a:r>
            <a:r>
              <a:rPr lang="fr-FR"/>
              <a:t>:</a:t>
            </a:r>
            <a:endParaRPr/>
          </a:p>
          <a:p>
            <a:pPr marL="0" lvl="0" indent="0" algn="l" rtl="0">
              <a:lnSpc>
                <a:spcPct val="100000"/>
              </a:lnSpc>
              <a:spcBef>
                <a:spcPts val="0"/>
              </a:spcBef>
              <a:spcAft>
                <a:spcPts val="0"/>
              </a:spcAft>
              <a:buSzPts val="1400"/>
              <a:buNone/>
            </a:pPr>
            <a:r>
              <a:rPr lang="fr-FR"/>
              <a:t>* Union of Concerned Scientists, “Why does CO2 get most of the attention when there are so many other heat-trapping gases (greenhouse gases)?," last accessed February, 2017. http://www.ucsusa.org/global_warming/science_and_impacts/science/CO2-and-global-warming-faq.html</a:t>
            </a:r>
            <a:endParaRPr/>
          </a:p>
          <a:p>
            <a:pPr marL="0" lvl="0" indent="0" algn="l" rtl="0">
              <a:lnSpc>
                <a:spcPct val="100000"/>
              </a:lnSpc>
              <a:spcBef>
                <a:spcPts val="0"/>
              </a:spcBef>
              <a:spcAft>
                <a:spcPts val="0"/>
              </a:spcAft>
              <a:buSzPts val="1400"/>
              <a:buNone/>
            </a:pPr>
            <a:r>
              <a:rPr lang="fr-FR"/>
              <a:t>** United States Environmental Protection Agency, “Global Greenhouse Gas Emissions Data," last updated August 9, 2016. http://www.epa.gov/climatechange/ghgemissions/global.html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a:t>Generally speaking, emissions come from a variety of sources, that are illustrated here in this picture.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1400"/>
              <a:buNone/>
            </a:pPr>
            <a:r>
              <a:rPr lang="fr-FR" sz="1100" dirty="0">
                <a:latin typeface="Posterama" panose="020B0504020200020000" pitchFamily="34" charset="0"/>
                <a:ea typeface="Arial"/>
                <a:cs typeface="Posterama" panose="020B0504020200020000" pitchFamily="34" charset="0"/>
                <a:sym typeface="Arial"/>
              </a:rPr>
              <a:t>Il faut savoir que les données sources peuvent varier. Certaines analyses se concentrent sur différentes catégorisations des sources - par exemple dans le cas de l'énergie, qui peut être considérée comme une catégorie plus large comprenant la production d'électricité, les bâtiments et les transports. La caractérisation des sources d'émission dans le tableau a été conçue par le cinquième rapport d'évaluation produit par le GIEC en 2014. Elle est susceptible d'être modifiée lors de la publication du cinquième rapport au cours de cette année et en 2022.</a:t>
            </a:r>
          </a:p>
          <a:p>
            <a:pPr marL="0" lvl="0" indent="0" algn="just" rtl="0">
              <a:lnSpc>
                <a:spcPct val="115000"/>
              </a:lnSpc>
              <a:spcBef>
                <a:spcPts val="0"/>
              </a:spcBef>
              <a:spcAft>
                <a:spcPts val="0"/>
              </a:spcAft>
              <a:buSzPts val="1400"/>
              <a:buNone/>
            </a:pPr>
            <a:endParaRPr lang="fr-F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0"/>
              </a:spcBef>
              <a:spcAft>
                <a:spcPts val="0"/>
              </a:spcAft>
              <a:buSzPts val="1400"/>
              <a:buNone/>
            </a:pPr>
            <a:endParaRPr lang="fr-FR" sz="1100" dirty="0">
              <a:latin typeface="Posterama" panose="020B0504020200020000" pitchFamily="34" charset="0"/>
              <a:ea typeface="Arial"/>
              <a:cs typeface="Posterama" panose="020B0504020200020000" pitchFamily="34" charset="0"/>
              <a:sym typeface="Arial"/>
            </a:endParaRPr>
          </a:p>
          <a:p>
            <a:pPr marL="0" lvl="0" indent="0" algn="l" rtl="0">
              <a:lnSpc>
                <a:spcPct val="100000"/>
              </a:lnSpc>
              <a:spcBef>
                <a:spcPts val="0"/>
              </a:spcBef>
              <a:spcAft>
                <a:spcPts val="0"/>
              </a:spcAft>
              <a:buSzPts val="1400"/>
              <a:buNone/>
            </a:pPr>
            <a:endParaRPr dirty="0"/>
          </a:p>
        </p:txBody>
      </p:sp>
      <p:sp>
        <p:nvSpPr>
          <p:cNvPr id="419" name="Google Shape;41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Maintenant que nous comprenons un peu mieux ce qu'est le changement climatique et ce qui le motive, vous devez vous demander quels sont les effets pratiques de tout cela dans notre vie quotidienne. Concentrons-nous sur les conséquences du changement climatique.</a:t>
            </a:r>
          </a:p>
        </p:txBody>
      </p:sp>
      <p:sp>
        <p:nvSpPr>
          <p:cNvPr id="447" name="Google Shape;44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2800" dirty="0"/>
              <a:t>Si l'on pense au mouvement pour l'environnement et le climat, il est probable que des figures féminines nous viennent à l'esprit. De Rachel Carson qui, dans les années 1950, a publié "Printemps silencieux", son ouvrage phare qui est considéré comme ayant donné le coup d'envoi du mouvement environnemental et ouvert la voie à la représentation des femmes dans les domaines scientifiques environnementaux dominés par les hommes, à Greta </a:t>
            </a:r>
            <a:r>
              <a:rPr lang="fr-FR" sz="2800" dirty="0" err="1"/>
              <a:t>Thunberg</a:t>
            </a:r>
            <a:r>
              <a:rPr lang="fr-FR" sz="2800" dirty="0"/>
              <a:t>, l'activiste climatique la plus en vue aujourd'hui, qui s'est fait connaître en faisant grève à l'école le vendredi et en donnant le coup d'envoi au mouvement international "Fridays for Future" (vendredis pour l'avenir). </a:t>
            </a:r>
            <a:endParaRPr sz="1800" dirty="0">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800" dirty="0">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800" dirty="0">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fr-FR" sz="1800" dirty="0" err="1">
                <a:latin typeface="Montserrat"/>
                <a:ea typeface="Montserrat"/>
                <a:cs typeface="Montserrat"/>
                <a:sym typeface="Montserrat"/>
              </a:rPr>
              <a:t>Women</a:t>
            </a:r>
            <a:r>
              <a:rPr lang="fr-FR" sz="1800" dirty="0">
                <a:latin typeface="Montserrat"/>
                <a:ea typeface="Montserrat"/>
                <a:cs typeface="Montserrat"/>
                <a:sym typeface="Montserrat"/>
              </a:rPr>
              <a:t> have </a:t>
            </a:r>
            <a:r>
              <a:rPr lang="fr-FR" sz="1800" dirty="0" err="1">
                <a:latin typeface="Montserrat"/>
                <a:ea typeface="Montserrat"/>
                <a:cs typeface="Montserrat"/>
                <a:sym typeface="Montserrat"/>
              </a:rPr>
              <a:t>clearly</a:t>
            </a:r>
            <a:r>
              <a:rPr lang="fr-FR" sz="1800" dirty="0">
                <a:latin typeface="Montserrat"/>
                <a:ea typeface="Montserrat"/>
                <a:cs typeface="Montserrat"/>
                <a:sym typeface="Montserrat"/>
              </a:rPr>
              <a:t> been in the </a:t>
            </a:r>
            <a:r>
              <a:rPr lang="fr-FR" sz="1800" dirty="0" err="1">
                <a:latin typeface="Montserrat"/>
                <a:ea typeface="Montserrat"/>
                <a:cs typeface="Montserrat"/>
                <a:sym typeface="Montserrat"/>
              </a:rPr>
              <a:t>forefront</a:t>
            </a:r>
            <a:r>
              <a:rPr lang="fr-FR" sz="1800" dirty="0">
                <a:latin typeface="Montserrat"/>
                <a:ea typeface="Montserrat"/>
                <a:cs typeface="Montserrat"/>
                <a:sym typeface="Montserrat"/>
              </a:rPr>
              <a:t> of </a:t>
            </a:r>
            <a:r>
              <a:rPr lang="fr-FR" sz="1800" dirty="0" err="1">
                <a:latin typeface="Montserrat"/>
                <a:ea typeface="Montserrat"/>
                <a:cs typeface="Montserrat"/>
                <a:sym typeface="Montserrat"/>
              </a:rPr>
              <a:t>mobilization</a:t>
            </a:r>
            <a:r>
              <a:rPr lang="fr-FR" sz="1800" dirty="0">
                <a:latin typeface="Montserrat"/>
                <a:ea typeface="Montserrat"/>
                <a:cs typeface="Montserrat"/>
                <a:sym typeface="Montserrat"/>
              </a:rPr>
              <a:t> </a:t>
            </a:r>
            <a:r>
              <a:rPr lang="fr-FR" sz="1800" dirty="0" err="1">
                <a:latin typeface="Montserrat"/>
                <a:ea typeface="Montserrat"/>
                <a:cs typeface="Montserrat"/>
                <a:sym typeface="Montserrat"/>
              </a:rPr>
              <a:t>towards</a:t>
            </a:r>
            <a:r>
              <a:rPr lang="fr-FR" sz="1800" dirty="0">
                <a:latin typeface="Montserrat"/>
                <a:ea typeface="Montserrat"/>
                <a:cs typeface="Montserrat"/>
                <a:sym typeface="Montserrat"/>
              </a:rPr>
              <a:t> </a:t>
            </a:r>
            <a:r>
              <a:rPr lang="fr-FR" sz="1800" dirty="0" err="1">
                <a:latin typeface="Montserrat"/>
                <a:ea typeface="Montserrat"/>
                <a:cs typeface="Montserrat"/>
                <a:sym typeface="Montserrat"/>
              </a:rPr>
              <a:t>environmental</a:t>
            </a:r>
            <a:r>
              <a:rPr lang="fr-FR" sz="1800" dirty="0">
                <a:latin typeface="Montserrat"/>
                <a:ea typeface="Montserrat"/>
                <a:cs typeface="Montserrat"/>
                <a:sym typeface="Montserrat"/>
              </a:rPr>
              <a:t> and </a:t>
            </a:r>
            <a:r>
              <a:rPr lang="fr-FR" sz="1800" dirty="0" err="1">
                <a:latin typeface="Montserrat"/>
                <a:ea typeface="Montserrat"/>
                <a:cs typeface="Montserrat"/>
                <a:sym typeface="Montserrat"/>
              </a:rPr>
              <a:t>climate</a:t>
            </a:r>
            <a:r>
              <a:rPr lang="fr-FR" sz="1800" dirty="0">
                <a:latin typeface="Montserrat"/>
                <a:ea typeface="Montserrat"/>
                <a:cs typeface="Montserrat"/>
                <a:sym typeface="Montserrat"/>
              </a:rPr>
              <a:t> issues. But the reality </a:t>
            </a:r>
            <a:r>
              <a:rPr lang="fr-FR" sz="1800" dirty="0" err="1">
                <a:latin typeface="Montserrat"/>
                <a:ea typeface="Montserrat"/>
                <a:cs typeface="Montserrat"/>
                <a:sym typeface="Montserrat"/>
              </a:rPr>
              <a:t>is</a:t>
            </a:r>
            <a:r>
              <a:rPr lang="fr-FR" sz="1800" dirty="0">
                <a:latin typeface="Montserrat"/>
                <a:ea typeface="Montserrat"/>
                <a:cs typeface="Montserrat"/>
                <a:sym typeface="Montserrat"/>
              </a:rPr>
              <a:t> </a:t>
            </a:r>
            <a:r>
              <a:rPr lang="fr-FR" sz="1800" dirty="0" err="1">
                <a:latin typeface="Montserrat"/>
                <a:ea typeface="Montserrat"/>
                <a:cs typeface="Montserrat"/>
                <a:sym typeface="Montserrat"/>
              </a:rPr>
              <a:t>that</a:t>
            </a:r>
            <a:r>
              <a:rPr lang="fr-FR" sz="1800" dirty="0">
                <a:latin typeface="Montserrat"/>
                <a:ea typeface="Montserrat"/>
                <a:cs typeface="Montserrat"/>
                <a:sym typeface="Montserrat"/>
              </a:rPr>
              <a:t> </a:t>
            </a:r>
            <a:r>
              <a:rPr lang="fr-FR" sz="1800" dirty="0" err="1">
                <a:latin typeface="Montserrat"/>
                <a:ea typeface="Montserrat"/>
                <a:cs typeface="Montserrat"/>
                <a:sym typeface="Montserrat"/>
              </a:rPr>
              <a:t>women</a:t>
            </a:r>
            <a:r>
              <a:rPr lang="fr-FR" sz="1800" dirty="0">
                <a:latin typeface="Montserrat"/>
                <a:ea typeface="Montserrat"/>
                <a:cs typeface="Montserrat"/>
                <a:sym typeface="Montserrat"/>
              </a:rPr>
              <a:t> are </a:t>
            </a:r>
            <a:r>
              <a:rPr lang="fr-FR" sz="1800" dirty="0" err="1">
                <a:latin typeface="Montserrat"/>
                <a:ea typeface="Montserrat"/>
                <a:cs typeface="Montserrat"/>
                <a:sym typeface="Montserrat"/>
              </a:rPr>
              <a:t>considered</a:t>
            </a:r>
            <a:r>
              <a:rPr lang="fr-FR" sz="1800" dirty="0">
                <a:latin typeface="Montserrat"/>
                <a:ea typeface="Montserrat"/>
                <a:cs typeface="Montserrat"/>
                <a:sym typeface="Montserrat"/>
              </a:rPr>
              <a:t> </a:t>
            </a:r>
            <a:r>
              <a:rPr lang="fr-FR" sz="1800" dirty="0" err="1">
                <a:latin typeface="Montserrat"/>
                <a:ea typeface="Montserrat"/>
                <a:cs typeface="Montserrat"/>
                <a:sym typeface="Montserrat"/>
              </a:rPr>
              <a:t>today</a:t>
            </a:r>
            <a:r>
              <a:rPr lang="fr-FR" sz="1800" dirty="0">
                <a:latin typeface="Montserrat"/>
                <a:ea typeface="Montserrat"/>
                <a:cs typeface="Montserrat"/>
                <a:sym typeface="Montserrat"/>
              </a:rPr>
              <a:t> one of the </a:t>
            </a:r>
            <a:r>
              <a:rPr lang="fr-FR" sz="1800" dirty="0" err="1">
                <a:latin typeface="Montserrat"/>
                <a:ea typeface="Montserrat"/>
                <a:cs typeface="Montserrat"/>
                <a:sym typeface="Montserrat"/>
              </a:rPr>
              <a:t>most</a:t>
            </a:r>
            <a:r>
              <a:rPr lang="fr-FR" sz="1800" dirty="0">
                <a:latin typeface="Montserrat"/>
                <a:ea typeface="Montserrat"/>
                <a:cs typeface="Montserrat"/>
                <a:sym typeface="Montserrat"/>
              </a:rPr>
              <a:t> </a:t>
            </a:r>
            <a:r>
              <a:rPr lang="fr-FR" sz="1800" dirty="0" err="1">
                <a:latin typeface="Montserrat"/>
                <a:ea typeface="Montserrat"/>
                <a:cs typeface="Montserrat"/>
                <a:sym typeface="Montserrat"/>
              </a:rPr>
              <a:t>vulnerable</a:t>
            </a:r>
            <a:r>
              <a:rPr lang="fr-FR" sz="1800" dirty="0">
                <a:latin typeface="Montserrat"/>
                <a:ea typeface="Montserrat"/>
                <a:cs typeface="Montserrat"/>
                <a:sym typeface="Montserrat"/>
              </a:rPr>
              <a:t> groups to the impacts of </a:t>
            </a:r>
            <a:r>
              <a:rPr lang="fr-FR" sz="1800" dirty="0" err="1">
                <a:latin typeface="Montserrat"/>
                <a:ea typeface="Montserrat"/>
                <a:cs typeface="Montserrat"/>
                <a:sym typeface="Montserrat"/>
              </a:rPr>
              <a:t>Climate</a:t>
            </a:r>
            <a:r>
              <a:rPr lang="fr-FR" sz="1800" dirty="0">
                <a:latin typeface="Montserrat"/>
                <a:ea typeface="Montserrat"/>
                <a:cs typeface="Montserrat"/>
                <a:sym typeface="Montserrat"/>
              </a:rPr>
              <a:t> Change.</a:t>
            </a:r>
            <a:endParaRPr sz="1800"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177" name="Google Shape;17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 dérèglement du climat mondial contribue à l'augmentation des phénomènes météorologiques extrêmes tels que les vagues de chaleur, les changements de précipitations, les inondations, les sécheresses, les incendies de forêt et l'intensification des tempêtes et des ouragans.</a:t>
            </a:r>
          </a:p>
          <a:p>
            <a:pPr marL="0" lvl="0" indent="0" algn="just" rtl="0">
              <a:lnSpc>
                <a:spcPct val="115000"/>
              </a:lnSpc>
              <a:spcBef>
                <a:spcPts val="1000"/>
              </a:spcBef>
              <a:spcAft>
                <a:spcPts val="1000"/>
              </a:spcAft>
              <a:buClr>
                <a:schemeClr val="dk1"/>
              </a:buClr>
              <a:buSzPts val="1100"/>
              <a:buFont typeface="Arial"/>
              <a:buNone/>
            </a:pPr>
            <a:endParaRPr dirty="0"/>
          </a:p>
        </p:txBody>
      </p:sp>
      <p:sp>
        <p:nvSpPr>
          <p:cNvPr id="453" name="Google Shape;45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 dérèglement du climat mondial contribue à l'augmentation des phénomènes météorologiques extrêmes tels que les vagues de chaleur, les changements dans les précipitations, les inondations, les sécheresses, les incendies de forêt et l'intensification des tempêtes et des ouragans. La tendance est à l'augmentation du nombre d'événements extrêmes, qui s'aggraveront en nombre et en intensité à l'avenir.</a:t>
            </a:r>
          </a:p>
        </p:txBody>
      </p:sp>
      <p:sp>
        <p:nvSpPr>
          <p:cNvPr id="466" name="Google Shape;46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32: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5" name="Google Shape;485;p32: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3: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2" name="Google Shape;492;p33: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4: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0" name="Google Shape;500;p34: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5: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7" name="Google Shape;507;p35: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36: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4" name="Google Shape;514;p3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37: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37: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fr-FR"/>
              <a:t>Source: https://www.wwf.org.au/what-we-do/bushfires#gs.d3dmvh</a:t>
            </a:r>
            <a:endParaRPr/>
          </a:p>
        </p:txBody>
      </p:sp>
      <p:sp>
        <p:nvSpPr>
          <p:cNvPr id="522" name="Google Shape;522;p37: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Une augmentation de la température entraîne la fonte de la glace, qu'il s'agisse des glaciers (glace sur la terre ferme), comme au Groenland et en Antarctique et sur les montagnes du monde entier, ou des icebergs (glace flottant dans la mer), comme les grands icebergs de l'océan Arctique. Ces graphiques montrent une nette tendance à la diminution de la couverture glaciaire, tant pour les glaciers que pour les icebergs. La disparition des glaciers entraîne une élévation du niveau de la mer et affecte les populations côtières. La perte de glace sur les glaciers de montagne entraîne une diminution des ressources en eau pour les populations vivant dans ces régions. La fonte des icebergs ne provoque pas l'élévation du niveau de la mer (pensez à un glaçon sur un verre d'eau), mais elle peut entraîner des changements dans les courants océaniques et, en outre, elle diminue la réflexion de la lumière du soleil, ce qui fait augmenter la température.</a:t>
            </a:r>
          </a:p>
        </p:txBody>
      </p:sp>
      <p:sp>
        <p:nvSpPr>
          <p:cNvPr id="529" name="Google Shape;529;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u="sng" dirty="0">
                <a:latin typeface="Posterama" panose="020B0504020200020000" pitchFamily="34" charset="0"/>
                <a:ea typeface="Arial"/>
                <a:cs typeface="Posterama" panose="020B0504020200020000" pitchFamily="34" charset="0"/>
                <a:sym typeface="Arial"/>
              </a:rPr>
              <a:t>Dégivrage</a:t>
            </a:r>
          </a:p>
          <a:p>
            <a:pPr marL="0" lvl="0" indent="0" algn="just" rtl="0">
              <a:lnSpc>
                <a:spcPct val="115000"/>
              </a:lnSpc>
              <a:spcBef>
                <a:spcPts val="0"/>
              </a:spcBef>
              <a:spcAft>
                <a:spcPts val="0"/>
              </a:spcAft>
              <a:buClr>
                <a:schemeClr val="dk1"/>
              </a:buClr>
              <a:buSzPts val="1100"/>
              <a:buFont typeface="Arial"/>
              <a:buNone/>
            </a:pPr>
            <a:r>
              <a:rPr lang="fr-FR" sz="1100" u="none" dirty="0">
                <a:latin typeface="Posterama" panose="020B0504020200020000" pitchFamily="34" charset="0"/>
                <a:ea typeface="Arial"/>
                <a:cs typeface="Posterama" panose="020B0504020200020000" pitchFamily="34" charset="0"/>
                <a:sym typeface="Arial"/>
              </a:rPr>
              <a:t>Une augmentation de la température entraîne la fonte de la glace, qu'il s'agisse des glaciers (glace sur la terre ferme), comme au Groenland et en Antarctique et sur les montagnes du monde entier, ou des icebergs (glace flottant dans la mer), comme les grands icebergs de l'océan Arctique. On observe une nette tendance à la diminution de la couverture glaciaire, tant pour les glaciers que pour les icebergs. La disparition des glaciers entraîne une élévation du niveau de la mer et affecte les populations côtières et insulaires. La perte de glace sur les glaciers de montagne entraîne une diminution des ressources en eau pour les populations vivant dans ces régions. La fonte des icebergs n'est cependant pas à l'origine de l'élévation du niveau de la mer. Par contre, un glaçon sur un verre d'eau peut provoquer des changements dans les courants océaniques et, de plus, il diminue la réflexion de la lumière du soleil, ce qui augmente la température.</a:t>
            </a:r>
          </a:p>
        </p:txBody>
      </p:sp>
      <p:sp>
        <p:nvSpPr>
          <p:cNvPr id="542" name="Google Shape;542;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00" dirty="0">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fr-FR" sz="1800" dirty="0">
                <a:latin typeface="Montserrat"/>
                <a:ea typeface="Montserrat"/>
                <a:cs typeface="Montserrat"/>
                <a:sym typeface="Montserrat"/>
              </a:rPr>
              <a:t>Au siècle dernier, le mouvement environnemental a été marqué par la présence de femmes remarquables, que ce soit dans le domaine de la conservation de la terre, avec le travail de Jane Goodall, de renommée mondiale, ou dans celui de l'océan, avec Sylvia </a:t>
            </a:r>
            <a:r>
              <a:rPr lang="fr-FR" sz="1800" dirty="0" err="1">
                <a:latin typeface="Montserrat"/>
                <a:ea typeface="Montserrat"/>
                <a:cs typeface="Montserrat"/>
                <a:sym typeface="Montserrat"/>
              </a:rPr>
              <a:t>Earle</a:t>
            </a:r>
            <a:r>
              <a:rPr lang="fr-FR" sz="1800" dirty="0">
                <a:latin typeface="Montserrat"/>
                <a:ea typeface="Montserrat"/>
                <a:cs typeface="Montserrat"/>
                <a:sym typeface="Montserrat"/>
              </a:rPr>
              <a:t>, l'un des noms les plus reconnus dans le domaine de la conservation des océans.</a:t>
            </a:r>
          </a:p>
          <a:p>
            <a:pPr marL="0" marR="0" lvl="0" indent="0" algn="l" rtl="0">
              <a:lnSpc>
                <a:spcPct val="100000"/>
              </a:lnSpc>
              <a:spcBef>
                <a:spcPts val="0"/>
              </a:spcBef>
              <a:spcAft>
                <a:spcPts val="0"/>
              </a:spcAft>
              <a:buClr>
                <a:srgbClr val="000000"/>
              </a:buClr>
              <a:buSzPts val="1400"/>
              <a:buFont typeface="Arial"/>
              <a:buNone/>
            </a:pPr>
            <a:endParaRPr sz="1800" dirty="0">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dirty="0"/>
          </a:p>
        </p:txBody>
      </p:sp>
      <p:sp>
        <p:nvSpPr>
          <p:cNvPr id="188" name="Google Shape;1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L'élévation du niveau de la mer est due à deux facteurs principaux : la fonte des glaciers et la dilatation thermique, qui se produit lorsque l'eau de mer se dilate en raison de sa température plus élevée. Comme les océans absorbent la chaleur de l'atmosphère, lorsque l'atmosphère se réchauffe, les océans se réchauffent également. ... L'augmentation du volume fera monter le niveau de l'eau dans les océans.</a:t>
            </a:r>
          </a:p>
        </p:txBody>
      </p:sp>
      <p:sp>
        <p:nvSpPr>
          <p:cNvPr id="550" name="Google Shape;55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Actuellement, le niveau de la mer a tendance à s'élever ; en 2020, cette variation était d'environ 1 cm. Les zones côtières sont les plus vulnérables à l'élévation du niveau de la mer, ce qui menace les communautés côtières. Amsterdam est l'une des zones particulièrement menacées par ce phénomène, puisque la ville se trouve à 4 mètres sous le niveau de la mer.</a:t>
            </a:r>
          </a:p>
        </p:txBody>
      </p:sp>
      <p:sp>
        <p:nvSpPr>
          <p:cNvPr id="558" name="Google Shape;55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2: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42: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L'île de Tuvalu, située dans l'océan Pacifique, risque d'être submergée si le niveau de la mer continue d'augmenter. Les États insulaires et les zones côtières sont les endroits les plus vulnérables face à la menace de l'élévation du niveau de la mer.</a:t>
            </a:r>
          </a:p>
          <a:p>
            <a:pPr marL="457200" lvl="0" indent="-228600" algn="just" rtl="0">
              <a:lnSpc>
                <a:spcPct val="115000"/>
              </a:lnSpc>
              <a:spcBef>
                <a:spcPts val="1000"/>
              </a:spcBef>
              <a:spcAft>
                <a:spcPts val="1000"/>
              </a:spcAft>
              <a:buSzPts val="1400"/>
              <a:buNone/>
            </a:pPr>
            <a:endParaRPr sz="1800" dirty="0">
              <a:latin typeface="Times New Roman"/>
              <a:ea typeface="Times New Roman"/>
              <a:cs typeface="Times New Roman"/>
              <a:sym typeface="Times New Roman"/>
            </a:endParaRPr>
          </a:p>
        </p:txBody>
      </p:sp>
      <p:sp>
        <p:nvSpPr>
          <p:cNvPr id="567" name="Google Shape;567;p42: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42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Les océans sont également un puits naturel d'absorption du CO2. L'augmentation de la concentration de CO2 dans l'atmosphère s'accompagne d'une augmentation de l'absorption dans les océans et de l'acidification de l'eau qui en découle. Ce phénomène a des conséquences désastreuses sur la vie marine, qui est particulièrement sensible à ce type de variations. Par exemple, des eaux plus acides détériorent les coquilles des organismes marins qui sont constituées de carbonate de calcium - causé par des réactions chimiques entre le carbone et les produits chimiques des coquilles.</a:t>
            </a:r>
          </a:p>
        </p:txBody>
      </p:sp>
      <p:sp>
        <p:nvSpPr>
          <p:cNvPr id="573" name="Google Shape;573;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L'augmentation des températures a des conséquences catastrophiques sur les écosystèmes. Les récifs coralliens en sont un exemple : ils sont fondamentaux pour l'ensemble des écosystèmes marins et sont considérés comme des points chauds de la biodiversité. Ils sont également extrêmement sensibles aux variations de température et de pH. L'augmentation de la température et l'acidification des océans contribuent au phénomène de blanchiment des coraux, qui entraîne la mort du récif - des organismes entiers périssent dans ces conditions, ce qui signifie que la vie marine qui coexiste dans cet écosystème disparaît complètement.</a:t>
            </a:r>
          </a:p>
        </p:txBody>
      </p:sp>
      <p:sp>
        <p:nvSpPr>
          <p:cNvPr id="579" name="Google Shape;57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 réchauffement des températures et la modification des schémas climatiques dans les pays créent des conditions propices à l'émergence d'agents pathogènes et de maladies communes aux climats chauds dans des régions du monde qui n'en avaient jamais vu auparavant. C'est le cas de la malaria, qui est transmise par un moustique commun dans les climats chauds/tropicaux, mais dont on prévoit l'apparition dans les régions plus septentrionales du monde.</a:t>
            </a:r>
          </a:p>
        </p:txBody>
      </p:sp>
      <p:sp>
        <p:nvSpPr>
          <p:cNvPr id="588" name="Google Shape;58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4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46: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Madagascar, l'un des pays les plus vulnérables de la région, est déjà confronté aux conséquences du changement climatique : un million de personnes sont actuellement confrontées à la famine liée au changement climatique. Le changement climatique modifie les conditions météorologiques dans le pays, qui dépend fortement de l'agriculture, en perturbant les conditions climatiques saisonnières qui permettent à cette activité économique et de subsistance de persister dans la région. Une fois encore, les pays qui ont le moins contribué au changement climatique sont ceux qui en subissent déjà les conséquences.</a:t>
            </a:r>
          </a:p>
        </p:txBody>
      </p:sp>
      <p:sp>
        <p:nvSpPr>
          <p:cNvPr id="604" name="Google Shape;604;p46: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47: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p47: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 De plus en plus de populations dans le monde seront confrontées aux graves conséquences du changement climatique dans leurs régions. Aujourd'hui, de nombreuses personnes dans les pays en développement souffrent de sécheresses et de tempêtes de vent à une échelle jamais vue auparavant, les privant de nourriture quotidienne et de leurs besoins fondamentaux. Nous nous souvenons encore qu'en novembre dernier, de nombreux habitants des pays d'Amérique centrale (Honduras, Guatemala et Salvador), frappés par deux ouragans de grande ampleur, ont traversé la frontière mexicaine en direction de la frontière américaine.</a:t>
            </a: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 terme "réfugié climatique" a d'abord été inventé pour décrire l'augmentation des migrations à grande échelle et des mouvements transfrontaliers massifs de personnes, en partie provoqués par ces catastrophes météorologiques. Plus les phénomènes météorologiques s'aggravent, plus ces populations doivent migrer vers d'autres pays pour y trouver refuge.</a:t>
            </a:r>
          </a:p>
        </p:txBody>
      </p:sp>
      <p:sp>
        <p:nvSpPr>
          <p:cNvPr id="611" name="Google Shape;611;p47: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20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Pensez au point de basculement comme à un jeu de </a:t>
            </a:r>
            <a:r>
              <a:rPr lang="fr-FR" sz="1100" dirty="0" err="1">
                <a:latin typeface="Posterama" panose="020B0504020200020000" pitchFamily="34" charset="0"/>
                <a:ea typeface="Arial"/>
                <a:cs typeface="Posterama" panose="020B0504020200020000" pitchFamily="34" charset="0"/>
                <a:sym typeface="Arial"/>
              </a:rPr>
              <a:t>jenga</a:t>
            </a:r>
            <a:r>
              <a:rPr lang="fr-FR" sz="1100" dirty="0">
                <a:latin typeface="Posterama" panose="020B0504020200020000" pitchFamily="34" charset="0"/>
                <a:ea typeface="Arial"/>
                <a:cs typeface="Posterama" panose="020B0504020200020000" pitchFamily="34" charset="0"/>
                <a:sym typeface="Arial"/>
              </a:rPr>
              <a:t> : vous retirez les pièces une à une, puis il arrive un moment où la tour s'écroule et où la gravité ne peut plus être arrêtée. Il s'agit d'une analogie avec les points de basculement climatiques qui, une fois dépassés, entraînent des changements irréversibles. Un exemple précis : la fonte des glaciers et des icebergs est une dangereuse boucle de rétroaction positive sur le climat, ce qui signifie que l'effet de l'augmentation de la température, la fonte des glaces, augmente sa cause, la température elle-même, entretenant un cercle de température toujours croissante qui peut conduire à la disparition du glacier.</a:t>
            </a:r>
          </a:p>
          <a:p>
            <a:pPr marL="457200" lvl="0" indent="-228600" algn="l" rtl="0">
              <a:lnSpc>
                <a:spcPct val="100000"/>
              </a:lnSpc>
              <a:spcBef>
                <a:spcPts val="1000"/>
              </a:spcBef>
              <a:spcAft>
                <a:spcPts val="0"/>
              </a:spcAft>
              <a:buClr>
                <a:schemeClr val="dk1"/>
              </a:buClr>
              <a:buSzPts val="1400"/>
              <a:buFont typeface="Arial"/>
              <a:buNone/>
            </a:pPr>
            <a:endParaRPr dirty="0"/>
          </a:p>
        </p:txBody>
      </p:sp>
      <p:sp>
        <p:nvSpPr>
          <p:cNvPr id="619" name="Google Shape;61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Au-delà de la morosité de la crise climatique, que pouvons-nous faire pour tenter de résoudre ce problème urgent ?</a:t>
            </a:r>
          </a:p>
        </p:txBody>
      </p:sp>
      <p:sp>
        <p:nvSpPr>
          <p:cNvPr id="627" name="Google Shape;62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2800" dirty="0"/>
              <a:t>Non seulement dans le Nord, mais aussi dans le Sud, les femmes se sont fait entendre et ont joué un rôle important dans la mobilisation en faveur de l'action. Vanessa </a:t>
            </a:r>
            <a:r>
              <a:rPr lang="fr-FR" sz="2800" dirty="0" err="1"/>
              <a:t>Nakate</a:t>
            </a:r>
            <a:r>
              <a:rPr lang="fr-FR" sz="2800" dirty="0"/>
              <a:t> est actuellement l'une des voix les plus en vue dans la lutte pour la justice climatique sur le continent africain.  Au Brésil, </a:t>
            </a:r>
            <a:r>
              <a:rPr lang="fr-FR" sz="2800" dirty="0" err="1"/>
              <a:t>Artemisa</a:t>
            </a:r>
            <a:r>
              <a:rPr lang="fr-FR" sz="2800" dirty="0"/>
              <a:t> se bat pour les droits des communautés indigènes contre l'industrie minière et forestière. Ces exemples et bien d'autres dans le Sud sont particulièrement inspirants compte tenu du contexte social et politique de ces régions, où le fait d'être un activiste vocal peut mettre ces personnes dans des situations dangereuses et comporte un grand nombre de risques.</a:t>
            </a:r>
            <a:endParaRPr sz="1800" dirty="0">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800" dirty="0">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dirty="0"/>
          </a:p>
        </p:txBody>
      </p:sp>
      <p:sp>
        <p:nvSpPr>
          <p:cNvPr id="198" name="Google Shape;19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À l'échelle mondiale, nous devons nous concentrer sur la réduction de nos émissions de carbone, tout simplement. Il y a deux façons principales de chercher à équilibrer nos émissions et notre absorption, à savoir en préservant et en restaurant nos puits naturels et en changeant fondamentalement notre système énergétique.</a:t>
            </a:r>
          </a:p>
          <a:p>
            <a:pPr marL="457200" lvl="0" indent="-228600" algn="l" rtl="0">
              <a:lnSpc>
                <a:spcPct val="100000"/>
              </a:lnSpc>
              <a:spcBef>
                <a:spcPts val="1000"/>
              </a:spcBef>
              <a:spcAft>
                <a:spcPts val="0"/>
              </a:spcAft>
              <a:buClr>
                <a:schemeClr val="dk1"/>
              </a:buClr>
              <a:buSzPts val="1400"/>
              <a:buFont typeface="Arial"/>
              <a:buNone/>
            </a:pPr>
            <a:endParaRPr dirty="0"/>
          </a:p>
        </p:txBody>
      </p:sp>
      <p:sp>
        <p:nvSpPr>
          <p:cNvPr id="633" name="Google Shape;633;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Comme nous l'avons vu précédemment, les puits naturels sont essentiels pour maintenir l'équilibre du dioxyde de carbone dans l'atmosphère, et nous avons depuis longtemps dépassé la capacité d'absorption.  Les concentrations de dioxyde de carbone ont augmenté, d'une part, en raison du taux d'émission sans cesse croissant, mais aussi parce que nous détruisons l'un de nos puits naturels : les forêts.</a:t>
            </a:r>
            <a:endParaRPr dirty="0"/>
          </a:p>
        </p:txBody>
      </p:sp>
      <p:sp>
        <p:nvSpPr>
          <p:cNvPr id="642" name="Google Shape;642;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52: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 Brésil a l'un des taux de déforestation les plus élevés au monde et ne montre aucun signe de ralentissement. Les pays de l'océan Indien connaissent également un taux élevé de déforestation, principalement dû à l'exploration industrielle. Le Brésil, par exemple, est un cas alarmant : ce pays abrite l'une des plus grandes zones de couverture forestière, notamment la forêt amazonienne, communément appelée le "poumon de la terre".</a:t>
            </a:r>
          </a:p>
        </p:txBody>
      </p:sp>
      <p:sp>
        <p:nvSpPr>
          <p:cNvPr id="650" name="Google Shape;650;p52: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Cela signifie-t-il qu'il suffit de planter davantage d'arbres pour résoudre le problème ? Ce n'est pas tout à fait le cas. La recherche montre que la préservation de nos puits naturels actuels apporte plus d'avantages que leur restauration, en termes de "gains d'émissions". En effet, comme nous l'avons déjà mentionné, l'abattage des forêts ne génère pas seulement des émissions, mais se traduit également par des pertes d'absorption de CO2. Au fur et à mesure que les arbres repoussent, la capacité d'absorption augmente également, mais elle commence toujours à un niveau plus faible, de sorte qu'il faut parfois des années pour commencer à avoir un impact significatif sur l'équilibre des émissions. Le temps dont nous ne disposons pas actuellement pour faire face à la crise climatique. La recherche montre que la préservation de nos puits naturels actuels apporte plus d'avantages que leur restauration, en termes de "gains d'émissions", car comme nous l'avons mentionné précédemment, l'abattage des forêts ne génère pas seulement des émissions, mais se traduit également par des pertes d'absorption de CO2. Ainsi, en termes de réduction de nos émissions, la préservation des forêts existantes est préférable aux pratiques de restauration et de reboisement. Mais cela ne veut pas dire que la régénération ne devrait pas être une option au vu des dommages déjà causés à nos zones forestières.</a:t>
            </a:r>
          </a:p>
        </p:txBody>
      </p:sp>
      <p:sp>
        <p:nvSpPr>
          <p:cNvPr id="656" name="Google Shape;656;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54: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54: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fr-FR" dirty="0"/>
              <a:t>Changement systémique fondamental de nos systèmes énergétiques </a:t>
            </a:r>
          </a:p>
        </p:txBody>
      </p:sp>
      <p:sp>
        <p:nvSpPr>
          <p:cNvPr id="663" name="Google Shape;663;p54: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fr-FR" dirty="0"/>
              <a:t>Il existe plusieurs façons d'examiner la répartition des émissions. Par secteur, par activité économique, etc. Si l'on considère les émissions liées à l'énergie dans leur ensemble, elles représentent 75 % du total des émissions mondiales. Cela signifie que 75 % des émissions totales proviennent de la production d'énergie. Comment cela se fait-il ?</a:t>
            </a:r>
          </a:p>
        </p:txBody>
      </p:sp>
      <p:sp>
        <p:nvSpPr>
          <p:cNvPr id="671" name="Google Shape;671;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f67c50b821_1_2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fr-FR" dirty="0"/>
              <a:t>Il existe deux sources principales à partir desquelles nous produisons notre énergie et notre électricité. Les combustibles fossiles : Pétrole, gaz et charbon. Les énergies renouvelables.</a:t>
            </a:r>
          </a:p>
        </p:txBody>
      </p:sp>
      <p:sp>
        <p:nvSpPr>
          <p:cNvPr id="711" name="Google Shape;711;gf67c50b821_1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fb4b83ba63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fr-FR" dirty="0"/>
              <a:t>La production d'énergie est à l'origine d'une grande partie des émissions mondiales de carbone parce qu'elle dépend encore en grande partie des combustibles fossiles. Près de 85 % de ces émissions proviennent de la combustion de combustibles fossiles, qui sont très riches en carbone. Pour réduire les émissions, il est essentiel de changer de source d'énergie et de passer des combustibles fossiles aux énergies renouvelables.</a:t>
            </a:r>
          </a:p>
          <a:p>
            <a:pPr marL="457200" lvl="0" indent="-228600" algn="l" rtl="0">
              <a:spcBef>
                <a:spcPts val="0"/>
              </a:spcBef>
              <a:spcAft>
                <a:spcPts val="0"/>
              </a:spcAft>
              <a:buClr>
                <a:schemeClr val="dk1"/>
              </a:buClr>
              <a:buSzPts val="1400"/>
              <a:buFont typeface="Arial"/>
              <a:buNone/>
            </a:pPr>
            <a:endParaRPr dirty="0"/>
          </a:p>
        </p:txBody>
      </p:sp>
      <p:sp>
        <p:nvSpPr>
          <p:cNvPr id="720" name="Google Shape;720;gfb4b83ba63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f67c50b821_1_2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r>
              <a:rPr lang="fr-FR" sz="1100" dirty="0">
                <a:latin typeface="Posterama" panose="020B0504020200020000" pitchFamily="34" charset="0"/>
                <a:ea typeface="Arial"/>
                <a:cs typeface="Posterama" panose="020B0504020200020000" pitchFamily="34" charset="0"/>
                <a:sym typeface="Arial"/>
              </a:rPr>
              <a:t>Les sources d'énergie renouvelables comprennent</a:t>
            </a:r>
          </a:p>
          <a:p>
            <a:pPr marL="0" lvl="0" indent="0" algn="just" rtl="0">
              <a:lnSpc>
                <a:spcPct val="115000"/>
              </a:lnSpc>
              <a:spcBef>
                <a:spcPts val="0"/>
              </a:spcBef>
              <a:spcAft>
                <a:spcPts val="0"/>
              </a:spcAft>
              <a:buNone/>
            </a:pPr>
            <a:r>
              <a:rPr lang="fr-FR" sz="1100" dirty="0">
                <a:latin typeface="Posterama" panose="020B0504020200020000" pitchFamily="34" charset="0"/>
                <a:ea typeface="Arial"/>
                <a:cs typeface="Posterama" panose="020B0504020200020000" pitchFamily="34" charset="0"/>
                <a:sym typeface="Arial"/>
              </a:rPr>
              <a:t>Le solaire : Panneaux photovoltaïques, concentration de l'énergie solaire thermique à l'aide de miroirs</a:t>
            </a:r>
          </a:p>
          <a:p>
            <a:pPr marL="0" lvl="0" indent="0" algn="just" rtl="0">
              <a:lnSpc>
                <a:spcPct val="115000"/>
              </a:lnSpc>
              <a:spcBef>
                <a:spcPts val="0"/>
              </a:spcBef>
              <a:spcAft>
                <a:spcPts val="0"/>
              </a:spcAft>
              <a:buNone/>
            </a:pPr>
            <a:r>
              <a:rPr lang="fr-FR" sz="1100" dirty="0">
                <a:latin typeface="Posterama" panose="020B0504020200020000" pitchFamily="34" charset="0"/>
                <a:ea typeface="Arial"/>
                <a:cs typeface="Posterama" panose="020B0504020200020000" pitchFamily="34" charset="0"/>
                <a:sym typeface="Arial"/>
              </a:rPr>
              <a:t>Hydroélectrique : Réservoirs d'eau, ou filons d'eau</a:t>
            </a:r>
          </a:p>
          <a:p>
            <a:pPr marL="0" lvl="0" indent="0" algn="just" rtl="0">
              <a:lnSpc>
                <a:spcPct val="115000"/>
              </a:lnSpc>
              <a:spcBef>
                <a:spcPts val="0"/>
              </a:spcBef>
              <a:spcAft>
                <a:spcPts val="0"/>
              </a:spcAft>
              <a:buNone/>
            </a:pPr>
            <a:r>
              <a:rPr lang="fr-FR" sz="1100" dirty="0">
                <a:latin typeface="Posterama" panose="020B0504020200020000" pitchFamily="34" charset="0"/>
                <a:ea typeface="Arial"/>
                <a:cs typeface="Posterama" panose="020B0504020200020000" pitchFamily="34" charset="0"/>
                <a:sym typeface="Arial"/>
              </a:rPr>
              <a:t>La biomasse est la combustion de bois, de déchets agricoles et d'autres matières organiques pour produire de l'électricité et de la chaleur. Bien que la combustion de la biomasse libère du dioxyde de carbone dans l'atmosphère, la matière organique, pendant sa phase de croissance, absorbe une quantité considérable de dioxyde de carbone, ce qui l'équilibre avec les émissions.</a:t>
            </a:r>
          </a:p>
          <a:p>
            <a:pPr marL="0" lvl="0" indent="0" algn="just" rtl="0">
              <a:lnSpc>
                <a:spcPct val="115000"/>
              </a:lnSpc>
              <a:spcBef>
                <a:spcPts val="0"/>
              </a:spcBef>
              <a:spcAft>
                <a:spcPts val="0"/>
              </a:spcAft>
              <a:buNone/>
            </a:pPr>
            <a:r>
              <a:rPr lang="fr-FR" sz="1100" dirty="0">
                <a:latin typeface="Posterama" panose="020B0504020200020000" pitchFamily="34" charset="0"/>
                <a:ea typeface="Arial"/>
                <a:cs typeface="Posterama" panose="020B0504020200020000" pitchFamily="34" charset="0"/>
                <a:sym typeface="Arial"/>
              </a:rPr>
              <a:t>Vent : sur terre ou en mer</a:t>
            </a:r>
          </a:p>
          <a:p>
            <a:pPr marL="0" lvl="0" indent="0" algn="just" rtl="0">
              <a:lnSpc>
                <a:spcPct val="115000"/>
              </a:lnSpc>
              <a:spcBef>
                <a:spcPts val="0"/>
              </a:spcBef>
              <a:spcAft>
                <a:spcPts val="0"/>
              </a:spcAft>
              <a:buNone/>
            </a:pPr>
            <a:r>
              <a:rPr lang="fr-FR" sz="1100" dirty="0">
                <a:latin typeface="Posterama" panose="020B0504020200020000" pitchFamily="34" charset="0"/>
                <a:ea typeface="Arial"/>
                <a:cs typeface="Posterama" panose="020B0504020200020000" pitchFamily="34" charset="0"/>
                <a:sym typeface="Arial"/>
              </a:rPr>
              <a:t>Océans : vagues et marées</a:t>
            </a:r>
          </a:p>
          <a:p>
            <a:pPr marL="0" lvl="0" indent="0" algn="just" rtl="0">
              <a:lnSpc>
                <a:spcPct val="115000"/>
              </a:lnSpc>
              <a:spcBef>
                <a:spcPts val="0"/>
              </a:spcBef>
              <a:spcAft>
                <a:spcPts val="0"/>
              </a:spcAft>
              <a:buNone/>
            </a:pPr>
            <a:r>
              <a:rPr lang="fr-FR" sz="1100" dirty="0">
                <a:latin typeface="Posterama" panose="020B0504020200020000" pitchFamily="34" charset="0"/>
                <a:ea typeface="Arial"/>
                <a:cs typeface="Posterama" panose="020B0504020200020000" pitchFamily="34" charset="0"/>
                <a:sym typeface="Arial"/>
              </a:rPr>
              <a:t>L'énergie géothermique utilise la chaleur de la terre pour produire de l'électricité.</a:t>
            </a:r>
            <a:endParaRPr dirty="0"/>
          </a:p>
        </p:txBody>
      </p:sp>
      <p:sp>
        <p:nvSpPr>
          <p:cNvPr id="726" name="Google Shape;726;gf67c50b821_1_2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f67c50b821_1_3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La répartition des sources d'énergie renouvelables varie entre les pays qui les utilisent - elle dépend de divers facteurs économiques et environnementaux (vent, ensoleillement annuel) et de l'investissement dans les infrastructures de chaque pays. Toutefois, à l'échelle mondiale, la consommation globale d'énergie renouvelable se maintient à environ 11 %. Le bouquet énergétique est un groupe de différentes sources d'énergie primaire à partir desquelles est produite l'énergie secondaire destinée à un usage direct, comme l'électricité, les transports et le chauffage.</a:t>
            </a:r>
          </a:p>
        </p:txBody>
      </p:sp>
      <p:sp>
        <p:nvSpPr>
          <p:cNvPr id="755" name="Google Shape;755;gf67c50b821_1_3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fr-FR" dirty="0"/>
              <a:t>Les femmes ont clairement été à l'avant-garde de la mobilisation en faveur des questions environnementales et climatiques. Mais la réalité est que les femmes sont aujourd'hui considérées comme l'un des groupes les plus vulnérables aux effets du changement climatique.</a:t>
            </a:r>
            <a:br>
              <a:rPr lang="fr-FR" dirty="0"/>
            </a:br>
            <a:r>
              <a:rPr lang="fr-FR" dirty="0"/>
              <a:t>Selon la Convention des Nations unies sur le changement climatique (CCNUCC), les effets du climat, en particulier les phénomènes météorologiques extrêmes, affectent les rôles des femmes et des hommes dans le monde entier, en particulier dans les zones rurales. Elle reconnaît également que les femmes sont des agents de changement. Il a été démontré que la gouvernance inclusive, promue par les organismes internationaux et les gouvernements nationaux, peut déboucher sur des politiques durables et efficaces de résilience au climat qui conduisent à une amélioration de l'équité sociale en général, et de l'égalité des sexes en particulier, grâce à l'intégration d'un plus grand nombre de femmes et de groupes marginalisés dans la prise de décision.</a:t>
            </a:r>
            <a:br>
              <a:rPr lang="fr-FR" dirty="0"/>
            </a:br>
            <a:br>
              <a:rPr lang="fr-FR" dirty="0"/>
            </a:br>
            <a:r>
              <a:rPr lang="fr-FR" dirty="0"/>
              <a:t>Il est également nécessaire de reconnaître les différences d'expérience entre le Nord et le Sud. Il existe une grande différence d'expérience entre les femmes dans ces réalités. Alors que les femmes du Sud jouent un rôle plus important dans la gestion des ressources et la direction des communautés, et qu'elles souffriront donc davantage des effets des phénomènes météorologiques extrêmes aggravés par le changement climatique, dans le Nord, il y a un manque de représentation dans les organes qui gouvernent et décident des questions climatiques, ainsi que dans les rôles scientifiques. Cela ne signifie pas pour autant que les femmes du Sud n'en souffrent pas, car il existe un manque de représentation des réalités du Sud. Cependant, il est essentiel de reconnaître ces différentes expériences pour cultiver la solidarité entre ces deux parties du monde et coordonner une action et un soutien holistiques sur ces questions interconnectées.</a:t>
            </a:r>
            <a:br>
              <a:rPr lang="fr-FR" dirty="0"/>
            </a:br>
            <a:br>
              <a:rPr lang="fr-FR" dirty="0"/>
            </a:br>
            <a:r>
              <a:rPr lang="fr-FR" dirty="0"/>
              <a:t>Sources : </a:t>
            </a:r>
            <a:br>
              <a:rPr lang="fr-FR" dirty="0"/>
            </a:br>
            <a:r>
              <a:rPr lang="fr-FR" dirty="0"/>
              <a:t>https://www.un.org/womenwatch/feature/climate_change/downloads/Women_and_Climate_Change_Factsheet.pdf</a:t>
            </a:r>
            <a:br>
              <a:rPr lang="fr-FR" dirty="0"/>
            </a:br>
            <a:r>
              <a:rPr lang="fr-FR" dirty="0"/>
              <a:t>https://unfccc.int/sites/default/files/resource/sbi2022_07.pdf</a:t>
            </a:r>
            <a:endParaRPr b="0" i="0" dirty="0">
              <a:solidFill>
                <a:srgbClr val="424245"/>
              </a:solidFill>
              <a:latin typeface="Merriweather Sans"/>
              <a:ea typeface="Merriweather Sans"/>
              <a:cs typeface="Merriweather Sans"/>
              <a:sym typeface="Merriweather Sans"/>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209" name="Google Shape;20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fb45d9de4f_0_1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fr-FR" dirty="0"/>
              <a:t>Mais il y a de l'espoir pour que notre système énergétique repose sur les énergies renouvelables !</a:t>
            </a:r>
          </a:p>
          <a:p>
            <a:pPr marL="457200" lvl="0" indent="-228600" algn="l" rtl="0">
              <a:spcBef>
                <a:spcPts val="0"/>
              </a:spcBef>
              <a:spcAft>
                <a:spcPts val="0"/>
              </a:spcAft>
              <a:buClr>
                <a:schemeClr val="dk1"/>
              </a:buClr>
              <a:buSzPts val="1400"/>
              <a:buFont typeface="Arial"/>
              <a:buNone/>
            </a:pPr>
            <a:endParaRPr dirty="0"/>
          </a:p>
        </p:txBody>
      </p:sp>
      <p:sp>
        <p:nvSpPr>
          <p:cNvPr id="764" name="Google Shape;764;gfb45d9de4f_0_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fb45d9de4f_0_2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fr-FR" dirty="0"/>
              <a:t>Nos besoins en énergie augmentent d'année en année et ne montrent aucun signe de ralentissement. La croissance et le développement des économies s'accompagnent d'une augmentation de la demande d'énergie. Il est nécessaire d'investir dans l'efficacité énergétique et dans notre consommation individuelle et collective d'énergie.</a:t>
            </a:r>
          </a:p>
        </p:txBody>
      </p:sp>
      <p:sp>
        <p:nvSpPr>
          <p:cNvPr id="778" name="Google Shape;778;gfb45d9de4f_0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L'augmentation de la consommation d'énergie est liée à la croissance du secteur technologique. Le nombre d'utilisateurs d'Internet augmente rapidement dans le monde entier et nous dépendons aujourd'hui des services offerts par le web, tant pour notre travail que pour notre vie personnelle. Depuis les serveurs qui alimentent l'internet et les informations technologiques jusqu'aux appareils que nous utilisons. La pandémie a mis en évidence l'importance de rester en contact tout en étant physiquement séparés.</a:t>
            </a:r>
          </a:p>
          <a:p>
            <a:pPr marL="457200" lvl="0" indent="-228600" algn="l" rtl="0">
              <a:lnSpc>
                <a:spcPct val="100000"/>
              </a:lnSpc>
              <a:spcBef>
                <a:spcPts val="1000"/>
              </a:spcBef>
              <a:spcAft>
                <a:spcPts val="0"/>
              </a:spcAft>
              <a:buClr>
                <a:schemeClr val="dk1"/>
              </a:buClr>
              <a:buSzPts val="1400"/>
              <a:buFont typeface="Arial"/>
              <a:buNone/>
            </a:pPr>
            <a:endParaRPr dirty="0"/>
          </a:p>
        </p:txBody>
      </p:sp>
      <p:sp>
        <p:nvSpPr>
          <p:cNvPr id="731" name="Google Shape;731;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fcb7d11d8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 Toute l'énergie consommée pour nos besoins technologiques et Internet a une empreinte carbone, en d'autres termes, envoyer un courrier électronique produit des émissions de carbone. La navigation sur le web a également une empreinte, en raison des serveurs nécessaires pour héberger la plupart des services web. Il est possible de vérifier l'empreinte carbone d'un site web à l'adresse www.websitecarbon.com ! Les centres de données et les fournisseurs de services web peuvent opter pour les énergies renouvelables pour répondre à leurs besoins en électricité.</a:t>
            </a:r>
          </a:p>
          <a:p>
            <a:pPr marL="457200" lvl="0" indent="-228600" algn="l" rtl="0">
              <a:spcBef>
                <a:spcPts val="1000"/>
              </a:spcBef>
              <a:spcAft>
                <a:spcPts val="0"/>
              </a:spcAft>
              <a:buClr>
                <a:schemeClr val="dk1"/>
              </a:buClr>
              <a:buSzPts val="1400"/>
              <a:buFont typeface="Arial"/>
              <a:buNone/>
            </a:pPr>
            <a:endParaRPr dirty="0"/>
          </a:p>
        </p:txBody>
      </p:sp>
      <p:sp>
        <p:nvSpPr>
          <p:cNvPr id="800" name="Google Shape;800;gfcb7d11d8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fb45d9de4f_0_2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Mais le secteur technologique repose sur l'utilisation de l'énergie, ce qui est problématique car, comme nous l'avons mentionné, notre secteur de l'énergie dépend encore principalement des combustibles fossiles. Les activités à forte intensité énergétique du secteur technologique dépassent en fait la consommation d'énergie de pays entiers, comme c'est le cas de la technologie émergente de la chaîne de blocs (blockchain) et, plus médiatiquement, du bitcoin. Le minage du bitcoin consomme plus d'énergie que certains pays, et cette consommation va continuer à augmenter.</a:t>
            </a:r>
          </a:p>
          <a:p>
            <a:pPr marL="457200" lvl="0" indent="-228600" algn="l" rtl="0">
              <a:spcBef>
                <a:spcPts val="1000"/>
              </a:spcBef>
              <a:spcAft>
                <a:spcPts val="0"/>
              </a:spcAft>
              <a:buClr>
                <a:schemeClr val="dk1"/>
              </a:buClr>
              <a:buSzPts val="1400"/>
              <a:buFont typeface="Arial"/>
              <a:buNone/>
            </a:pPr>
            <a:endParaRPr dirty="0"/>
          </a:p>
        </p:txBody>
      </p:sp>
      <p:sp>
        <p:nvSpPr>
          <p:cNvPr id="814" name="Google Shape;814;gfb45d9de4f_0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fb45d9de4f_0_2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Dans l'ensemble, la réduction de la consommation d'énergie est nécessaire pour lutter contre les émissions de carbone au niveau mondial, non seulement parce que notre système énergétique dépend encore des combustibles fossiles, mais aussi parce qu'elle permet de réduire la pression et les contraintes que nous exerçons sur le système énergétique afin de mieux contrôler la demande et l'offre d'énergie.</a:t>
            </a:r>
          </a:p>
        </p:txBody>
      </p:sp>
      <p:sp>
        <p:nvSpPr>
          <p:cNvPr id="821" name="Google Shape;821;gfb45d9de4f_0_2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62:notes"/>
          <p:cNvSpPr txBox="1">
            <a:spLocks noGrp="1"/>
          </p:cNvSpPr>
          <p:nvPr>
            <p:ph type="body" idx="1"/>
          </p:nvPr>
        </p:nvSpPr>
        <p:spPr>
          <a:xfrm>
            <a:off x="691886" y="4053606"/>
            <a:ext cx="5535000" cy="331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Au lieu de parler des changements systémiques et à grande échelle nécessaires pour réduire les émissions, parlons maintenant de ce que nous pouvons faire pour agir sur notre consommation individuelle d'énergie, à une plus petite échelle.</a:t>
            </a:r>
          </a:p>
        </p:txBody>
      </p:sp>
      <p:sp>
        <p:nvSpPr>
          <p:cNvPr id="760" name="Google Shape;760;p62:notes"/>
          <p:cNvSpPr>
            <a:spLocks noGrp="1" noRot="1" noChangeAspect="1"/>
          </p:cNvSpPr>
          <p:nvPr>
            <p:ph type="sldImg" idx="2"/>
          </p:nvPr>
        </p:nvSpPr>
        <p:spPr>
          <a:xfrm>
            <a:off x="931863" y="1052513"/>
            <a:ext cx="5054600" cy="28432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fb4b83ba63_0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fr-FR" sz="1100" dirty="0">
                <a:latin typeface="Posterama" panose="020B0504020200020000" pitchFamily="34" charset="0"/>
                <a:ea typeface="Arial"/>
                <a:cs typeface="Posterama" panose="020B0504020200020000" pitchFamily="34" charset="0"/>
                <a:sym typeface="Arial"/>
              </a:rPr>
              <a:t>La consommation finale d'énergie dans nos ménages dépend encore principalement des combustibles fossiles ou des sources fossiles pour la production d'énergie, et c'est également elle qui présente le plus grand potentiel de réduction des émissions. Changer la source de notre énergie et la quantité que nous consommons sont les deux approches possibles pour réduire les émissions liées à la consommation finale d'énergie.</a:t>
            </a:r>
          </a:p>
          <a:p>
            <a:pPr marL="457200" lvl="0" indent="-228600" algn="l" rtl="0">
              <a:spcBef>
                <a:spcPts val="0"/>
              </a:spcBef>
              <a:spcAft>
                <a:spcPts val="0"/>
              </a:spcAft>
              <a:buClr>
                <a:schemeClr val="dk1"/>
              </a:buClr>
              <a:buSzPts val="1400"/>
              <a:buFont typeface="Arial"/>
              <a:buNone/>
            </a:pPr>
            <a:endParaRPr dirty="0"/>
          </a:p>
        </p:txBody>
      </p:sp>
      <p:sp>
        <p:nvSpPr>
          <p:cNvPr id="833" name="Google Shape;833;gfb4b83ba63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fb4b83ba63_0_99: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Réduisons le champ d'application et examinons les émissions par source. Vous pouvez demander à l'auditoire de réfléchir aux principales sources, et même demander à quelqu'un de partager ses idées.</a:t>
            </a:r>
            <a:endParaRPr dirty="0"/>
          </a:p>
        </p:txBody>
      </p:sp>
      <p:sp>
        <p:nvSpPr>
          <p:cNvPr id="848" name="Google Shape;848;gfb4b83ba63_0_99: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fb4b83ba63_0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La source de notre énergie, son utilisation efficace et la consommation d'énergie sont liées à la manière dont nous pouvons agir sur les émissions générées dans notre vie quotidienne. En particulier dans nos maisons. La consommation finale d'énergie dans nos foyers dépend encore principalement des combustibles fossiles ou des sources fossiles pour la production d'énergie.</a:t>
            </a: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Dans quoi dépensons-nous le plus d'énergie dans nos maisons ? La plus grande partie de l'énergie est utilisée pour le chauffage des locaux et de l'eau, suivi de l'éclairage et des appareils électroménagers. Réduire la consommation d'énergie signifie également réduire notre facture énergétique. Voici quelques conseils pour réduire la consommation d'énergie et la facture d'électricité [Vous pouvez interagir avec le public et lui demander des conseils et des astuces qui pourraient l'aider].</a:t>
            </a:r>
          </a:p>
        </p:txBody>
      </p:sp>
      <p:sp>
        <p:nvSpPr>
          <p:cNvPr id="854" name="Google Shape;854;gfb4b83ba63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7: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457200" lvl="0" indent="-228600" algn="just" rtl="0">
              <a:lnSpc>
                <a:spcPct val="100000"/>
              </a:lnSpc>
              <a:spcBef>
                <a:spcPts val="0"/>
              </a:spcBef>
              <a:spcAft>
                <a:spcPts val="0"/>
              </a:spcAft>
              <a:buSzPts val="1400"/>
              <a:buNone/>
            </a:pPr>
            <a:endParaRPr/>
          </a:p>
        </p:txBody>
      </p:sp>
      <p:sp>
        <p:nvSpPr>
          <p:cNvPr id="217" name="Google Shape;217;p7: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f76762c2b0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endParaRPr/>
          </a:p>
        </p:txBody>
      </p:sp>
      <p:sp>
        <p:nvSpPr>
          <p:cNvPr id="862" name="Google Shape;862;gf76762c2b0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fb4b83ba63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fr-FR" dirty="0"/>
              <a:t>Change tes habitudes en matière de courrier électronique. Évite les courriels inutiles en évitant de répondre à tous les courriels et en envoyant de simples messages de remerciement d'une ligne ou d'autres types de courriels. Tu peux aussi te désabonner des lettres d'information et autres listes de courriels qui ne t'intéressent pas. En évitant de passer par les moteurs de recherche et en accédant directement à un site web, on évite d'avoir à utiliser un serveur supplémentaire pour accéder au site. Certains services en nuage et fournisseurs de serveurs s'engagent à fonctionner entièrement à l'énergie verte, ce qui constitue une meilleure option pour réduire les émissions. Diminuer l'intensité lumineuse de son écran permet non seulement de réduire la consommation d'énergie de son ordinateur ou de son portable, mais c'est aussi meilleur pour les yeux. Il en va de même pour choisir d'utiliser son appareil en mode sombre ! Enfin, opter pour un ordinateur portable plutôt que pour un ordinateur de bureau contribue à réduire la consommation d'énergie, car ce dernier est plus gourmand en énergie et reste souvent branché lorsqu'il n'est pas utilisé.</a:t>
            </a:r>
          </a:p>
        </p:txBody>
      </p:sp>
      <p:sp>
        <p:nvSpPr>
          <p:cNvPr id="882" name="Google Shape;882;gfb4b83ba63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f67c50b821_0_309:notes"/>
          <p:cNvSpPr txBox="1">
            <a:spLocks noGrp="1"/>
          </p:cNvSpPr>
          <p:nvPr>
            <p:ph type="body" idx="1"/>
          </p:nvPr>
        </p:nvSpPr>
        <p:spPr>
          <a:xfrm>
            <a:off x="691886" y="4053606"/>
            <a:ext cx="5535000" cy="331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Introduction d'un nouveau concept : La pauvreté énergétique. Vous pouvez interagir avec le public et lui demander ce qu'il en pense. Essentiellement, des factures d'énergie élevées, des revenus faibles et une mauvaise efficacité énergétique peuvent pousser les gens dans une situation de pauvreté énergétique.</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dirty="0"/>
              <a:t>[Pour introduire le concept de pauvreté énergétique qui sera présenté ensuite, vous pouvez interagir avec le public et lui demander si quelqu'un a déjà eu froid à la maison, à l'école ou dans d'autres bâtiments].</a:t>
            </a:r>
          </a:p>
        </p:txBody>
      </p:sp>
      <p:sp>
        <p:nvSpPr>
          <p:cNvPr id="899" name="Google Shape;899;gf67c50b821_0_309:notes"/>
          <p:cNvSpPr>
            <a:spLocks noGrp="1" noRot="1" noChangeAspect="1"/>
          </p:cNvSpPr>
          <p:nvPr>
            <p:ph type="sldImg" idx="2"/>
          </p:nvPr>
        </p:nvSpPr>
        <p:spPr>
          <a:xfrm>
            <a:off x="931863" y="1052513"/>
            <a:ext cx="5054600" cy="28432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f67c50b821_0_316:notes"/>
          <p:cNvSpPr txBox="1">
            <a:spLocks noGrp="1"/>
          </p:cNvSpPr>
          <p:nvPr>
            <p:ph type="body" idx="1"/>
          </p:nvPr>
        </p:nvSpPr>
        <p:spPr>
          <a:xfrm>
            <a:off x="691886" y="4053606"/>
            <a:ext cx="5535000" cy="3316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Il n'existe pas de définition communément admise de la pauvreté énergétique, car ce concept a des significations larges et contextuelles. Voici deux définitions possibles :</a:t>
            </a: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(1) La pauvreté énergétique est un ensemble de conditions dans lesquelles les individus ou les familles ne sont pas en mesure de se chauffer, de se rafraîchir ou d'accéder à d'autres services énergétiques nécessaires dans leur logement à un coût abordable.</a:t>
            </a: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(2) L'incapacité à satisfaire leurs besoins fondamentaux en tant que résultat direct ou indirect du manque d'accès à des services énergétiques fiables et dignes de confiance, compte tenu des moyens alternatifs disponibles pour satisfaire ces nécessités.</a:t>
            </a:r>
          </a:p>
        </p:txBody>
      </p:sp>
      <p:sp>
        <p:nvSpPr>
          <p:cNvPr id="907" name="Google Shape;907;gf67c50b821_0_316:notes"/>
          <p:cNvSpPr>
            <a:spLocks noGrp="1" noRot="1" noChangeAspect="1"/>
          </p:cNvSpPr>
          <p:nvPr>
            <p:ph type="sldImg" idx="2"/>
          </p:nvPr>
        </p:nvSpPr>
        <p:spPr>
          <a:xfrm>
            <a:off x="931863" y="1052513"/>
            <a:ext cx="5054600" cy="28432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fb4b83ba63_1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En Europe, ce phénomène se manifeste principalement par l'incapacité des ménages à refroidir correctement leur maison, en raison du manque d'isolation et des prix de l'énergie. Environ 50 millions de ménages dans l'UE sont en situation de pauvreté énergétique. Cette situation entraîne une surmortalité en hiver. Sans parler des problèmes de santé et de bien-être associés à ce phénomène, puisqu'il exacerbe les maladies respiratoires et cardiaques, ainsi que la santé mentale, en raison des températures basses ou élevées et du stress associé à des factures d'énergie inabordables.</a:t>
            </a:r>
          </a:p>
          <a:p>
            <a:pPr marL="0" lvl="0" indent="0" algn="just" rtl="0">
              <a:lnSpc>
                <a:spcPct val="115000"/>
              </a:lnSpc>
              <a:spcBef>
                <a:spcPts val="0"/>
              </a:spcBef>
              <a:spcAft>
                <a:spcPts val="0"/>
              </a:spcAft>
              <a:buClr>
                <a:schemeClr val="dk1"/>
              </a:buClr>
              <a:buSzPts val="1100"/>
              <a:buFont typeface="Arial"/>
              <a:buNone/>
            </a:pPr>
            <a:endParaRPr lang="fr-FR" sz="1100" dirty="0">
              <a:latin typeface="Posterama" panose="020B0504020200020000" pitchFamily="34" charset="0"/>
              <a:ea typeface="Arial"/>
              <a:cs typeface="Posterama" panose="020B0504020200020000" pitchFamily="34" charset="0"/>
              <a:sym typeface="Arial"/>
            </a:endParaRPr>
          </a:p>
          <a:p>
            <a:pPr marL="0" lvl="0" indent="0" algn="l" rtl="0">
              <a:spcBef>
                <a:spcPts val="0"/>
              </a:spcBef>
              <a:spcAft>
                <a:spcPts val="0"/>
              </a:spcAft>
              <a:buNone/>
            </a:pPr>
            <a:endParaRPr dirty="0"/>
          </a:p>
        </p:txBody>
      </p:sp>
      <p:sp>
        <p:nvSpPr>
          <p:cNvPr id="916" name="Google Shape;916;gfb4b83ba63_1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fb4b83ba63_1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Selon sa propre définition, la pauvreté énergétique se manifeste différemment dans le monde, en fonction du contexte local de la population. La pauvreté énergétique est particulièrement répandue dans les pays africains, où le manque d'accès à l'électricité est la norme, ce qui met en évidence l'inégalité de l'accès aux services énergétiques dans le monde. </a:t>
            </a:r>
          </a:p>
        </p:txBody>
      </p:sp>
      <p:sp>
        <p:nvSpPr>
          <p:cNvPr id="925" name="Google Shape;925;gfb4b83ba63_1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fb4b83ba63_1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La pauvreté énergétique peut, d'une part, être aggravée par le changement climatique et, d'autre part, aggraver les effets du changement climatique. Les populations vulnérables sont plus exposées aux effets du changement climatique et risquent davantage d'être confrontées à la pauvreté énergétique. </a:t>
            </a: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Les phénomènes météorologiques extrêmes peuvent aggraver la crise climatique et les problèmes d'insécurité énergétique, en poussant davantage de personnes dans des situations de pauvreté énergétique :</a:t>
            </a:r>
          </a:p>
          <a:p>
            <a:pPr marL="457200" lvl="0" indent="-298450" algn="just" rtl="0">
              <a:lnSpc>
                <a:spcPct val="115000"/>
              </a:lnSpc>
              <a:spcBef>
                <a:spcPts val="1000"/>
              </a:spcBef>
              <a:spcAft>
                <a:spcPts val="0"/>
              </a:spcAft>
              <a:buClr>
                <a:schemeClr val="dk1"/>
              </a:buClr>
              <a:buSzPts val="1100"/>
              <a:buChar char="●"/>
            </a:pPr>
            <a:r>
              <a:rPr lang="fr-FR" sz="1100" dirty="0">
                <a:highlight>
                  <a:srgbClr val="FFFFFF"/>
                </a:highlight>
                <a:latin typeface="Posterama" panose="020B0504020200020000" pitchFamily="34" charset="0"/>
                <a:ea typeface="Arial"/>
                <a:cs typeface="Posterama" panose="020B0504020200020000" pitchFamily="34" charset="0"/>
                <a:sym typeface="Arial"/>
              </a:rPr>
              <a:t> Des vagues de chaleur plus fréquentes augmenteront considérablement la demande d'énergie, la nécessité d'étendre les systèmes énergétiques et la dépendance de populations entières à l'égard de la climatisation domestique.</a:t>
            </a:r>
            <a:endParaRPr sz="1100" dirty="0">
              <a:latin typeface="Posterama" panose="020B0504020200020000" pitchFamily="34" charset="0"/>
              <a:ea typeface="Arial"/>
              <a:cs typeface="Posterama" panose="020B0504020200020000" pitchFamily="34" charset="0"/>
              <a:sym typeface="Arial"/>
            </a:endParaRPr>
          </a:p>
          <a:p>
            <a:pPr marL="457200" lvl="0" indent="-298450" algn="just" rtl="0">
              <a:lnSpc>
                <a:spcPct val="115000"/>
              </a:lnSpc>
              <a:spcBef>
                <a:spcPts val="1000"/>
              </a:spcBef>
              <a:spcAft>
                <a:spcPts val="0"/>
              </a:spcAft>
              <a:buClr>
                <a:schemeClr val="dk1"/>
              </a:buClr>
              <a:buSzPts val="1100"/>
              <a:buChar char="●"/>
            </a:pPr>
            <a:r>
              <a:rPr lang="fr-FR" sz="1100" dirty="0">
                <a:highlight>
                  <a:srgbClr val="FFFFFF"/>
                </a:highlight>
                <a:latin typeface="Posterama" panose="020B0504020200020000" pitchFamily="34" charset="0"/>
                <a:ea typeface="Arial"/>
                <a:cs typeface="Posterama" panose="020B0504020200020000" pitchFamily="34" charset="0"/>
                <a:sym typeface="Arial"/>
              </a:rPr>
              <a:t>Les pannes d'électricité causées par les tempêtes, les vagues de froid et les vagues de chaleur ; </a:t>
            </a:r>
            <a:endParaRPr sz="1100" dirty="0">
              <a:latin typeface="Posterama" panose="020B0504020200020000" pitchFamily="34" charset="0"/>
              <a:ea typeface="Arial"/>
              <a:cs typeface="Posterama" panose="020B0504020200020000" pitchFamily="34" charset="0"/>
              <a:sym typeface="Arial"/>
            </a:endParaRPr>
          </a:p>
          <a:p>
            <a:pPr marL="457200" lvl="0" indent="-298450" algn="just" rtl="0">
              <a:lnSpc>
                <a:spcPct val="115000"/>
              </a:lnSpc>
              <a:spcBef>
                <a:spcPts val="1000"/>
              </a:spcBef>
              <a:spcAft>
                <a:spcPts val="1000"/>
              </a:spcAft>
              <a:buClr>
                <a:schemeClr val="dk1"/>
              </a:buClr>
              <a:buSzPts val="1100"/>
              <a:buChar char="●"/>
            </a:pPr>
            <a:r>
              <a:rPr lang="fr-FR" sz="1100" dirty="0">
                <a:highlight>
                  <a:srgbClr val="FFFFFF"/>
                </a:highlight>
                <a:latin typeface="Posterama" panose="020B0504020200020000" pitchFamily="34" charset="0"/>
                <a:ea typeface="Arial"/>
                <a:cs typeface="Posterama" panose="020B0504020200020000" pitchFamily="34" charset="0"/>
                <a:sym typeface="Arial"/>
              </a:rPr>
              <a:t>L'inefficacité des bâtiments et des habitations entraîne une hausse de la consommation d'énergie et, par conséquent, une augmentation des émissions, ce qui exacerbe les effets du changement climatique.</a:t>
            </a:r>
            <a:endParaRPr dirty="0"/>
          </a:p>
        </p:txBody>
      </p:sp>
      <p:sp>
        <p:nvSpPr>
          <p:cNvPr id="932" name="Google Shape;932;gfb4b83ba63_1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f767bea942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fr-FR" dirty="0"/>
              <a:t>[Cette vidéo explique et montre quelques exemples de communautés d'énergie renouvelable ]</a:t>
            </a:r>
          </a:p>
        </p:txBody>
      </p:sp>
      <p:sp>
        <p:nvSpPr>
          <p:cNvPr id="938" name="Google Shape;938;gf767bea942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fb4b83ba63_1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Des communautés énergétiques émergent dans le monde entier, s'efforçant d'autonomiser les gens dans le système énergétique et de changer fondamentalement la façon dont l'énergie est produite et gérée. Une communauté d'énergie renouvelable (REC) consiste en "des actions énergétiques collectives qui favorisent la participation des citoyens à l'ensemble du système énergétique". Les communautés énergétiques peuvent prendre n'importe quelle forme d'entité juridique, par exemple celle d'une association, d'une coopérative, d'un partenariat, d'une organisation à but non lucratif ou d'une petite ou moyenne entreprise. En bref, les communautés énergétiques sont des groupes de personnes qui investissent dans des projets énergétiques pour alimenter leurs communautés. </a:t>
            </a: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Les communautés énergétiques contribuent à ce que les citoyens travaillent ensemble pour répondre à leurs besoins énergétiques grâce à des énergies renouvelables à des prix abordables. L'implication des citoyens dans la prise de décision par le biais d'actions collectives permet de responsabiliser la communauté et de favoriser la transition vers un système énergétique décentralisé. Cela permet de lutter contre la pauvreté énergétique en établissant un prix stable et équitable, et en investissant dans des projets communautaires qui favorisent les économies d'énergie. Pour en savoir plus sur les communautés d'énergie renouvelable et leur fonctionnement, voir ce documentaire produit par </a:t>
            </a:r>
            <a:r>
              <a:rPr lang="fr-FR" sz="1100" dirty="0" err="1">
                <a:latin typeface="Posterama" panose="020B0504020200020000" pitchFamily="34" charset="0"/>
                <a:ea typeface="Arial"/>
                <a:cs typeface="Posterama" panose="020B0504020200020000" pitchFamily="34" charset="0"/>
                <a:sym typeface="Arial"/>
              </a:rPr>
              <a:t>Patagonia</a:t>
            </a:r>
            <a:r>
              <a:rPr lang="fr-FR" sz="1100" dirty="0">
                <a:latin typeface="Posterama" panose="020B0504020200020000" pitchFamily="34" charset="0"/>
                <a:ea typeface="Arial"/>
                <a:cs typeface="Posterama" panose="020B0504020200020000" pitchFamily="34" charset="0"/>
                <a:sym typeface="Arial"/>
              </a:rPr>
              <a:t>.</a:t>
            </a:r>
          </a:p>
          <a:p>
            <a:pPr marL="457200" lvl="0" indent="-228600" algn="l" rtl="0">
              <a:spcBef>
                <a:spcPts val="1000"/>
              </a:spcBef>
              <a:spcAft>
                <a:spcPts val="0"/>
              </a:spcAft>
              <a:buClr>
                <a:schemeClr val="dk1"/>
              </a:buClr>
              <a:buSzPts val="1400"/>
              <a:buFont typeface="Arial"/>
              <a:buNone/>
            </a:pPr>
            <a:endParaRPr dirty="0"/>
          </a:p>
        </p:txBody>
      </p:sp>
      <p:sp>
        <p:nvSpPr>
          <p:cNvPr id="944" name="Google Shape;944;gfb4b83ba63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fb45d9de4f_0_2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Comme indiqué précédemment, les communautés énergétiques sont un groupe de citoyens ou d'autres entités qui unissent leurs forces pour investir dans de petits projets énergétiques - panneaux solaires sur leurs maisons ou d'autres sites, parcs éoliens ou même petites centrales hydroélectriques. L'énergie produite est ensuite intégrée au réseau énergétique pour alimenter les foyers et les entreprises de la communauté. Ces projets génèrent des revenus économiques grâce à la vente d'énergie propre, qui sont ensuite investis dans d'autres petits projets d'énergie renouvelable. Ces projets ont des retombées économiques, sociales et environnementales, car les citoyens bénéficient d'un retour économique sur leurs investissements, l'énergie produite est renouvelable et les citoyens sont impliqués dans toutes les phases du processus de reconquête de leur pouvoir !</a:t>
            </a:r>
          </a:p>
          <a:p>
            <a:pPr marL="0" lvl="0" indent="0" algn="l" rtl="0">
              <a:spcBef>
                <a:spcPts val="1000"/>
              </a:spcBef>
              <a:spcAft>
                <a:spcPts val="0"/>
              </a:spcAft>
              <a:buClr>
                <a:schemeClr val="dk1"/>
              </a:buClr>
              <a:buSzPts val="1400"/>
              <a:buFont typeface="Arial"/>
              <a:buNone/>
            </a:pPr>
            <a:endParaRPr dirty="0"/>
          </a:p>
          <a:p>
            <a:pPr marL="457200" lvl="0" indent="-228600" algn="l" rtl="0">
              <a:spcBef>
                <a:spcPts val="0"/>
              </a:spcBef>
              <a:spcAft>
                <a:spcPts val="0"/>
              </a:spcAft>
              <a:buClr>
                <a:schemeClr val="dk1"/>
              </a:buClr>
              <a:buSzPts val="1400"/>
              <a:buFont typeface="Arial"/>
              <a:buNone/>
            </a:pPr>
            <a:endParaRPr dirty="0"/>
          </a:p>
        </p:txBody>
      </p:sp>
      <p:sp>
        <p:nvSpPr>
          <p:cNvPr id="955" name="Google Shape;955;gfb45d9de4f_0_2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457200" lvl="0" indent="-228600" algn="just" rtl="0">
              <a:lnSpc>
                <a:spcPct val="100000"/>
              </a:lnSpc>
              <a:spcBef>
                <a:spcPts val="0"/>
              </a:spcBef>
              <a:spcAft>
                <a:spcPts val="0"/>
              </a:spcAft>
              <a:buSzPts val="1400"/>
              <a:buNone/>
            </a:pPr>
            <a:r>
              <a:rPr lang="fr-FR"/>
              <a:t>This picture was taken by the apollo mission’s astronauts, orbiting the earth. It is a quite symbolic picture because it gave a sense of how unique earth, the blue planet,  is.</a:t>
            </a:r>
            <a:endParaRPr/>
          </a:p>
        </p:txBody>
      </p:sp>
      <p:sp>
        <p:nvSpPr>
          <p:cNvPr id="223" name="Google Shape;223;p8: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 réseau </a:t>
            </a:r>
            <a:r>
              <a:rPr lang="fr-FR" sz="1100" dirty="0" err="1">
                <a:latin typeface="Posterama" panose="020B0504020200020000" pitchFamily="34" charset="0"/>
                <a:ea typeface="Arial"/>
                <a:cs typeface="Posterama" panose="020B0504020200020000" pitchFamily="34" charset="0"/>
                <a:sym typeface="Arial"/>
              </a:rPr>
              <a:t>REScoop</a:t>
            </a:r>
            <a:r>
              <a:rPr lang="fr-FR" sz="1100" dirty="0">
                <a:latin typeface="Posterama" panose="020B0504020200020000" pitchFamily="34" charset="0"/>
                <a:ea typeface="Arial"/>
                <a:cs typeface="Posterama" panose="020B0504020200020000" pitchFamily="34" charset="0"/>
                <a:sym typeface="Arial"/>
              </a:rPr>
              <a:t> est une fédération européenne de coopératives d'énergie citoyenne qui rassemble une base de données de ces initiatives à travers l'UE. Il est possible de consulter cette base de données pour trouver ces initiatives dans son pays, avec un large éventail de sources d'énergie renouvelable disponibles.</a:t>
            </a:r>
          </a:p>
        </p:txBody>
      </p:sp>
      <p:sp>
        <p:nvSpPr>
          <p:cNvPr id="964" name="Google Shape;9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3" name="Google Shape;97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a:t>merci</a:t>
            </a:r>
            <a:endParaRPr/>
          </a:p>
        </p:txBody>
      </p:sp>
      <p:sp>
        <p:nvSpPr>
          <p:cNvPr id="974" name="Google Shape;97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latin typeface="Posterama" panose="020B0504020200020000" pitchFamily="34" charset="0"/>
                <a:cs typeface="Posterama" panose="020B0504020200020000" pitchFamily="34" charset="0"/>
              </a:rPr>
              <a:t>81</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gfb4b83ba63_0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0" name="Google Shape;980;gfb4b83ba63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Avant toute chose, nous devons comprendre ce qui change exactement lorsque nous parlons de changement climatique. Le meilleur moyen d'y parvenir est de savoir d'abord ce qu'est exactement le climat. Une bonne façon de l'illustrer est de différencier le temps et le climat. La météo est l'état quotidien de l'atmosphère et ses variations à court terme, de quelques minutes à quelques semaines. En d'autres termes, il s'agit des informations que les météorologues nous communiquent tous les matins : humidité, vent, température, etc. Le climat, quant à lui, est un compte rendu à long terme des schémas météorologiques, généralement sur une période plus longue d'au moins 30 ans. En d'autres termes, ce sont les informations sur les tendances météorologiques qui vous permettent de savoir à quoi vous attendre en matière de météo saisonnière tout au long de l'année, et de savoir quel type de vêtements garder dans votre placard pour faire face au temps qu'il fait à chaque saison.</a:t>
            </a:r>
          </a:p>
          <a:p>
            <a:pPr marL="0" lvl="0" indent="0" algn="just" rtl="0">
              <a:lnSpc>
                <a:spcPct val="115000"/>
              </a:lnSpc>
              <a:spcBef>
                <a:spcPts val="0"/>
              </a:spcBef>
              <a:spcAft>
                <a:spcPts val="0"/>
              </a:spcAft>
              <a:buClr>
                <a:schemeClr val="dk1"/>
              </a:buClr>
              <a:buSzPts val="1100"/>
              <a:buFont typeface="Arial"/>
              <a:buNone/>
            </a:pPr>
            <a:endParaRPr lang="fr-F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Concentrons-nous à présent sur l'endroit où tout cela se passe : l'atmosphère. L'atmosphère est un espace complexe et stratifié qui tourne autour de la planète Terre, composé de plusieurs gaz qui sont essentiels pour garantir une planète vivable et où se produisent, entre autres, les phénomènes météorologiques. </a:t>
            </a:r>
          </a:p>
          <a:p>
            <a:pPr marL="0" lvl="0" indent="0" algn="l" rtl="0">
              <a:lnSpc>
                <a:spcPct val="100000"/>
              </a:lnSpc>
              <a:spcBef>
                <a:spcPts val="0"/>
              </a:spcBef>
              <a:spcAft>
                <a:spcPts val="0"/>
              </a:spcAft>
              <a:buSzPts val="1400"/>
              <a:buNone/>
            </a:pPr>
            <a:endParaRPr dirty="0"/>
          </a:p>
        </p:txBody>
      </p:sp>
      <p:sp>
        <p:nvSpPr>
          <p:cNvPr id="228" name="Google Shape;22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p:cSld name="Diapositive de titre">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47042" y="1248681"/>
            <a:ext cx="544799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503A6"/>
              </a:buClr>
              <a:buSzPts val="4400"/>
              <a:buFont typeface="Arial"/>
              <a:buNone/>
              <a:defRPr sz="44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 name="Google Shape;17;p2"/>
          <p:cNvSpPr>
            <a:spLocks noGrp="1"/>
          </p:cNvSpPr>
          <p:nvPr>
            <p:ph type="pic" idx="2"/>
          </p:nvPr>
        </p:nvSpPr>
        <p:spPr>
          <a:xfrm>
            <a:off x="6096000" y="0"/>
            <a:ext cx="6096000" cy="6858000"/>
          </a:xfrm>
          <a:prstGeom prst="rect">
            <a:avLst/>
          </a:prstGeom>
          <a:noFill/>
          <a:ln>
            <a:noFill/>
          </a:ln>
        </p:spPr>
      </p:sp>
      <p:sp>
        <p:nvSpPr>
          <p:cNvPr id="18" name="Google Shape;18;p2"/>
          <p:cNvSpPr txBox="1">
            <a:spLocks noGrp="1"/>
          </p:cNvSpPr>
          <p:nvPr>
            <p:ph type="body" idx="1"/>
          </p:nvPr>
        </p:nvSpPr>
        <p:spPr>
          <a:xfrm>
            <a:off x="446926" y="2621655"/>
            <a:ext cx="5408084"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03A6"/>
              </a:buClr>
              <a:buSzPts val="2400"/>
              <a:buNone/>
              <a:defRPr sz="2400">
                <a:solidFill>
                  <a:srgbClr val="7503A6"/>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9" name="Google Shape;19;p2"/>
          <p:cNvCxnSpPr/>
          <p:nvPr/>
        </p:nvCxnSpPr>
        <p:spPr>
          <a:xfrm>
            <a:off x="352213" y="1234440"/>
            <a:ext cx="0" cy="2947680"/>
          </a:xfrm>
          <a:prstGeom prst="straightConnector1">
            <a:avLst/>
          </a:prstGeom>
          <a:noFill/>
          <a:ln w="57150" cap="flat" cmpd="sng">
            <a:solidFill>
              <a:srgbClr val="7503A6"/>
            </a:solidFill>
            <a:prstDash val="solid"/>
            <a:miter lim="800000"/>
            <a:headEnd type="none" w="sm" len="sm"/>
            <a:tailEnd type="none" w="sm" len="sm"/>
          </a:ln>
        </p:spPr>
      </p:cxnSp>
      <p:pic>
        <p:nvPicPr>
          <p:cNvPr id="20" name="Google Shape;20;p2" descr="Uma imagem com texto&#10;&#10;Descrição gerada automaticamente"/>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92960" y="6098959"/>
            <a:ext cx="2501959" cy="608810"/>
          </a:xfrm>
          <a:prstGeom prst="rect">
            <a:avLst/>
          </a:prstGeom>
          <a:noFill/>
          <a:ln>
            <a:noFill/>
          </a:ln>
        </p:spPr>
      </p:pic>
      <p:pic>
        <p:nvPicPr>
          <p:cNvPr id="21" name="Google Shape;21;p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427149" y="4487841"/>
            <a:ext cx="1936621" cy="221992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78"/>
        <p:cNvGrpSpPr/>
        <p:nvPr/>
      </p:nvGrpSpPr>
      <p:grpSpPr>
        <a:xfrm>
          <a:off x="0" y="0"/>
          <a:ext cx="0" cy="0"/>
          <a:chOff x="0" y="0"/>
          <a:chExt cx="0" cy="0"/>
        </a:xfrm>
      </p:grpSpPr>
      <p:sp>
        <p:nvSpPr>
          <p:cNvPr id="79" name="Google Shape;79;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1" name="Google Shape;81;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ó Título" type="titleOnly">
  <p:cSld name="TITLE_ONLY">
    <p:spTree>
      <p:nvGrpSpPr>
        <p:cNvPr id="1" name="Shape 87"/>
        <p:cNvGrpSpPr/>
        <p:nvPr/>
      </p:nvGrpSpPr>
      <p:grpSpPr>
        <a:xfrm>
          <a:off x="0" y="0"/>
          <a:ext cx="0" cy="0"/>
          <a:chOff x="0" y="0"/>
          <a:chExt cx="0" cy="0"/>
        </a:xfrm>
      </p:grpSpPr>
      <p:sp>
        <p:nvSpPr>
          <p:cNvPr id="88" name="Google Shape;8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92"/>
        <p:cNvGrpSpPr/>
        <p:nvPr/>
      </p:nvGrpSpPr>
      <p:grpSpPr>
        <a:xfrm>
          <a:off x="0" y="0"/>
          <a:ext cx="0" cy="0"/>
          <a:chOff x="0" y="0"/>
          <a:chExt cx="0" cy="0"/>
        </a:xfrm>
      </p:grpSpPr>
      <p:sp>
        <p:nvSpPr>
          <p:cNvPr id="93" name="Google Shape;9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9" name="Google Shape;99;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0" name="Google Shape;10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17"/>
          <p:cNvSpPr>
            <a:spLocks noGrp="1"/>
          </p:cNvSpPr>
          <p:nvPr>
            <p:ph type="pic" idx="2"/>
          </p:nvPr>
        </p:nvSpPr>
        <p:spPr>
          <a:xfrm>
            <a:off x="5183188" y="987425"/>
            <a:ext cx="6172200" cy="4873625"/>
          </a:xfrm>
          <a:prstGeom prst="rect">
            <a:avLst/>
          </a:prstGeom>
          <a:noFill/>
          <a:ln>
            <a:noFill/>
          </a:ln>
        </p:spPr>
      </p:sp>
      <p:sp>
        <p:nvSpPr>
          <p:cNvPr id="106" name="Google Shape;106;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7" name="Google Shape;10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ítulo Vertical e Texto" type="vertTitleAndTx">
  <p:cSld name="VERTICAL_TITLE_AND_VERTICAL_TEXT">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Titre et contenu">
  <p:cSld name="4_Titre et contenu">
    <p:spTree>
      <p:nvGrpSpPr>
        <p:cNvPr id="1" name="Shape 122"/>
        <p:cNvGrpSpPr/>
        <p:nvPr/>
      </p:nvGrpSpPr>
      <p:grpSpPr>
        <a:xfrm>
          <a:off x="0" y="0"/>
          <a:ext cx="0" cy="0"/>
          <a:chOff x="0" y="0"/>
          <a:chExt cx="0" cy="0"/>
        </a:xfrm>
      </p:grpSpPr>
      <p:sp>
        <p:nvSpPr>
          <p:cNvPr id="123" name="Google Shape;123;p20"/>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24" name="Google Shape;124;p20"/>
          <p:cNvSpPr/>
          <p:nvPr/>
        </p:nvSpPr>
        <p:spPr>
          <a:xfrm>
            <a:off x="11159272" y="3086448"/>
            <a:ext cx="4358096" cy="432000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Google Shape;125;p20"/>
          <p:cNvSpPr/>
          <p:nvPr/>
        </p:nvSpPr>
        <p:spPr>
          <a:xfrm>
            <a:off x="-2532888" y="5058000"/>
            <a:ext cx="3823276" cy="3600000"/>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6" name="Google Shape;126;p2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_Titre et contenu">
  <p:cSld name="5_Titre et contenu">
    <p:spTree>
      <p:nvGrpSpPr>
        <p:cNvPr id="1" name="Shape 127"/>
        <p:cNvGrpSpPr/>
        <p:nvPr/>
      </p:nvGrpSpPr>
      <p:grpSpPr>
        <a:xfrm>
          <a:off x="0" y="0"/>
          <a:ext cx="0" cy="0"/>
          <a:chOff x="0" y="0"/>
          <a:chExt cx="0" cy="0"/>
        </a:xfrm>
      </p:grpSpPr>
      <p:sp>
        <p:nvSpPr>
          <p:cNvPr id="128" name="Google Shape;128;p21"/>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129" name="Google Shape;129;p2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
        <p:nvSpPr>
          <p:cNvPr id="130" name="Google Shape;130;p21"/>
          <p:cNvSpPr txBox="1">
            <a:spLocks noGrp="1"/>
          </p:cNvSpPr>
          <p:nvPr>
            <p:ph type="body" idx="1"/>
          </p:nvPr>
        </p:nvSpPr>
        <p:spPr>
          <a:xfrm>
            <a:off x="641351" y="1978028"/>
            <a:ext cx="11127316" cy="45513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re de section">
  <p:cSld name="1_Titre de section">
    <p:spTree>
      <p:nvGrpSpPr>
        <p:cNvPr id="1" name="Shape 131"/>
        <p:cNvGrpSpPr/>
        <p:nvPr/>
      </p:nvGrpSpPr>
      <p:grpSpPr>
        <a:xfrm>
          <a:off x="0" y="0"/>
          <a:ext cx="0" cy="0"/>
          <a:chOff x="0" y="0"/>
          <a:chExt cx="0" cy="0"/>
        </a:xfrm>
      </p:grpSpPr>
      <p:sp>
        <p:nvSpPr>
          <p:cNvPr id="132" name="Google Shape;132;p22"/>
          <p:cNvSpPr/>
          <p:nvPr/>
        </p:nvSpPr>
        <p:spPr>
          <a:xfrm>
            <a:off x="9312000" y="2079800"/>
            <a:ext cx="4532016" cy="432000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22"/>
          <p:cNvSpPr/>
          <p:nvPr/>
        </p:nvSpPr>
        <p:spPr>
          <a:xfrm>
            <a:off x="7714695" y="4011200"/>
            <a:ext cx="3637172" cy="3600000"/>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22"/>
          <p:cNvSpPr txBox="1">
            <a:spLocks noGrp="1"/>
          </p:cNvSpPr>
          <p:nvPr>
            <p:ph type="title"/>
          </p:nvPr>
        </p:nvSpPr>
        <p:spPr>
          <a:xfrm>
            <a:off x="838201" y="365129"/>
            <a:ext cx="866986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135" name="Google Shape;135;p2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re et contenu">
  <p:cSld name="2_Titre et contenu">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36" name="Google Shape;36;p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8" name="Google Shape;138;p23"/>
          <p:cNvSpPr txBox="1">
            <a:spLocks noGrp="1"/>
          </p:cNvSpPr>
          <p:nvPr>
            <p:ph type="body" idx="1"/>
          </p:nvPr>
        </p:nvSpPr>
        <p:spPr>
          <a:xfrm>
            <a:off x="641351" y="1978028"/>
            <a:ext cx="11127316" cy="45513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9" name="Google Shape;139;p2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re et contenu">
  <p:cSld name="1_Titre et contenu">
    <p:spTree>
      <p:nvGrpSpPr>
        <p:cNvPr id="1" name="Shape 140"/>
        <p:cNvGrpSpPr/>
        <p:nvPr/>
      </p:nvGrpSpPr>
      <p:grpSpPr>
        <a:xfrm>
          <a:off x="0" y="0"/>
          <a:ext cx="0" cy="0"/>
          <a:chOff x="0" y="0"/>
          <a:chExt cx="0" cy="0"/>
        </a:xfrm>
      </p:grpSpPr>
      <p:sp>
        <p:nvSpPr>
          <p:cNvPr id="141" name="Google Shape;141;p24"/>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2" name="Google Shape;142;p24"/>
          <p:cNvSpPr/>
          <p:nvPr/>
        </p:nvSpPr>
        <p:spPr>
          <a:xfrm>
            <a:off x="11159272" y="3086448"/>
            <a:ext cx="5760000" cy="432000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3" name="Google Shape;143;p24"/>
          <p:cNvSpPr/>
          <p:nvPr/>
        </p:nvSpPr>
        <p:spPr>
          <a:xfrm>
            <a:off x="-3509612" y="5058000"/>
            <a:ext cx="4800000" cy="3600000"/>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4" name="Google Shape;144;p2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ide">
  <p:cSld name="Vide">
    <p:spTree>
      <p:nvGrpSpPr>
        <p:cNvPr id="1" name="Shape 145"/>
        <p:cNvGrpSpPr/>
        <p:nvPr/>
      </p:nvGrpSpPr>
      <p:grpSpPr>
        <a:xfrm>
          <a:off x="0" y="0"/>
          <a:ext cx="0" cy="0"/>
          <a:chOff x="0" y="0"/>
          <a:chExt cx="0" cy="0"/>
        </a:xfrm>
      </p:grpSpPr>
      <p:sp>
        <p:nvSpPr>
          <p:cNvPr id="146" name="Google Shape;146;p25"/>
          <p:cNvSpPr/>
          <p:nvPr/>
        </p:nvSpPr>
        <p:spPr>
          <a:xfrm>
            <a:off x="0" y="0"/>
            <a:ext cx="7540487" cy="6858000"/>
          </a:xfrm>
          <a:prstGeom prst="rect">
            <a:avLst/>
          </a:prstGeom>
          <a:solidFill>
            <a:srgbClr val="7503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 name="Google Shape;147;p25"/>
          <p:cNvSpPr/>
          <p:nvPr/>
        </p:nvSpPr>
        <p:spPr>
          <a:xfrm>
            <a:off x="5645220" y="-596347"/>
            <a:ext cx="3765110" cy="367327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25"/>
          <p:cNvSpPr/>
          <p:nvPr/>
        </p:nvSpPr>
        <p:spPr>
          <a:xfrm>
            <a:off x="7068701" y="1876272"/>
            <a:ext cx="5123299" cy="4826448"/>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25"/>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cxnSp>
        <p:nvCxnSpPr>
          <p:cNvPr id="150" name="Google Shape;150;p25"/>
          <p:cNvCxnSpPr/>
          <p:nvPr/>
        </p:nvCxnSpPr>
        <p:spPr>
          <a:xfrm>
            <a:off x="908804" y="2088028"/>
            <a:ext cx="0" cy="2782146"/>
          </a:xfrm>
          <a:prstGeom prst="straightConnector1">
            <a:avLst/>
          </a:prstGeom>
          <a:noFill/>
          <a:ln w="57150" cap="flat" cmpd="sng">
            <a:solidFill>
              <a:schemeClr val="lt1"/>
            </a:solidFill>
            <a:prstDash val="solid"/>
            <a:miter lim="800000"/>
            <a:headEnd type="none" w="sm" len="sm"/>
            <a:tailEnd type="none" w="sm" len="sm"/>
          </a:ln>
        </p:spPr>
      </p:cxnSp>
      <p:sp>
        <p:nvSpPr>
          <p:cNvPr id="151" name="Google Shape;151;p25"/>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_Vide">
  <p:cSld name="3_Vide">
    <p:spTree>
      <p:nvGrpSpPr>
        <p:cNvPr id="1" name="Shape 152"/>
        <p:cNvGrpSpPr/>
        <p:nvPr/>
      </p:nvGrpSpPr>
      <p:grpSpPr>
        <a:xfrm>
          <a:off x="0" y="0"/>
          <a:ext cx="0" cy="0"/>
          <a:chOff x="0" y="0"/>
          <a:chExt cx="0" cy="0"/>
        </a:xfrm>
      </p:grpSpPr>
      <p:sp>
        <p:nvSpPr>
          <p:cNvPr id="153" name="Google Shape;153;p26"/>
          <p:cNvSpPr/>
          <p:nvPr/>
        </p:nvSpPr>
        <p:spPr>
          <a:xfrm>
            <a:off x="1" y="0"/>
            <a:ext cx="6096000" cy="6858000"/>
          </a:xfrm>
          <a:prstGeom prst="rect">
            <a:avLst/>
          </a:prstGeom>
          <a:solidFill>
            <a:srgbClr val="7503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26"/>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5" name="Google Shape;155;p26"/>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6"/>
          <p:cNvSpPr>
            <a:spLocks noGrp="1"/>
          </p:cNvSpPr>
          <p:nvPr>
            <p:ph type="pic" idx="2"/>
          </p:nvPr>
        </p:nvSpPr>
        <p:spPr>
          <a:xfrm>
            <a:off x="6096000" y="0"/>
            <a:ext cx="6096000" cy="6858000"/>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entered 1 Line Title" type="tx">
  <p:cSld name="Centered 1 Line Title">
    <p:spTree>
      <p:nvGrpSpPr>
        <p:cNvPr id="1" name="Shape 47"/>
        <p:cNvGrpSpPr/>
        <p:nvPr/>
      </p:nvGrpSpPr>
      <p:grpSpPr>
        <a:xfrm>
          <a:off x="0" y="0"/>
          <a:ext cx="0" cy="0"/>
          <a:chOff x="0" y="0"/>
          <a:chExt cx="0" cy="0"/>
        </a:xfrm>
      </p:grpSpPr>
      <p:sp>
        <p:nvSpPr>
          <p:cNvPr id="48" name="Google Shape;48;p94"/>
          <p:cNvSpPr txBox="1">
            <a:spLocks noGrp="1"/>
          </p:cNvSpPr>
          <p:nvPr>
            <p:ph type="title"/>
          </p:nvPr>
        </p:nvSpPr>
        <p:spPr>
          <a:xfrm>
            <a:off x="647700" y="447675"/>
            <a:ext cx="10896300" cy="571500"/>
          </a:xfrm>
          <a:prstGeom prst="rect">
            <a:avLst/>
          </a:prstGeom>
          <a:noFill/>
          <a:ln>
            <a:noFill/>
          </a:ln>
        </p:spPr>
        <p:txBody>
          <a:bodyPr spcFirstLastPara="1" wrap="square" lIns="121900" tIns="60925" rIns="121900" bIns="60925" anchor="ctr" anchorCtr="0">
            <a:normAutofit/>
          </a:bodyPr>
          <a:lstStyle>
            <a:lvl1pPr lvl="0" algn="ctr">
              <a:lnSpc>
                <a:spcPct val="168777"/>
              </a:lnSpc>
              <a:spcBef>
                <a:spcPts val="20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49" name="Google Shape;49;p94"/>
          <p:cNvSpPr txBox="1">
            <a:spLocks noGrp="1"/>
          </p:cNvSpPr>
          <p:nvPr>
            <p:ph type="body" idx="1"/>
          </p:nvPr>
        </p:nvSpPr>
        <p:spPr>
          <a:xfrm>
            <a:off x="647700" y="952500"/>
            <a:ext cx="10896300" cy="762000"/>
          </a:xfrm>
          <a:prstGeom prst="rect">
            <a:avLst/>
          </a:prstGeom>
          <a:noFill/>
          <a:ln>
            <a:noFill/>
          </a:ln>
        </p:spPr>
        <p:txBody>
          <a:bodyPr spcFirstLastPara="1" wrap="square" lIns="121900" tIns="60925" rIns="121900" bIns="60925" anchor="t" anchorCtr="0">
            <a:normAutofit/>
          </a:bodyPr>
          <a:lstStyle>
            <a:lvl1pPr marL="457200" lvl="0" indent="-381000" algn="ctr">
              <a:lnSpc>
                <a:spcPct val="100000"/>
              </a:lnSpc>
              <a:spcBef>
                <a:spcPts val="500"/>
              </a:spcBef>
              <a:spcAft>
                <a:spcPts val="0"/>
              </a:spcAft>
              <a:buClr>
                <a:schemeClr val="dk1"/>
              </a:buClr>
              <a:buSzPts val="2400"/>
              <a:buChar char="•"/>
              <a:defRPr/>
            </a:lvl1pPr>
            <a:lvl2pPr marL="914400" lvl="1" indent="-228600" algn="l">
              <a:lnSpc>
                <a:spcPct val="100000"/>
              </a:lnSpc>
              <a:spcBef>
                <a:spcPts val="500"/>
              </a:spcBef>
              <a:spcAft>
                <a:spcPts val="0"/>
              </a:spcAft>
              <a:buClr>
                <a:schemeClr val="dk1"/>
              </a:buClr>
              <a:buSzPts val="2400"/>
              <a:buNone/>
              <a:defRPr sz="2400" b="1"/>
            </a:lvl2pPr>
            <a:lvl3pPr marL="1371600" lvl="2" indent="-228600" algn="l">
              <a:lnSpc>
                <a:spcPct val="100000"/>
              </a:lnSpc>
              <a:spcBef>
                <a:spcPts val="500"/>
              </a:spcBef>
              <a:spcAft>
                <a:spcPts val="0"/>
              </a:spcAft>
              <a:buClr>
                <a:schemeClr val="dk1"/>
              </a:buClr>
              <a:buSzPts val="2300"/>
              <a:buNone/>
              <a:defRPr sz="2300" b="1"/>
            </a:lvl3pPr>
            <a:lvl4pPr marL="1828800" lvl="3" indent="-228600" algn="l">
              <a:lnSpc>
                <a:spcPct val="100000"/>
              </a:lnSpc>
              <a:spcBef>
                <a:spcPts val="400"/>
              </a:spcBef>
              <a:spcAft>
                <a:spcPts val="0"/>
              </a:spcAft>
              <a:buClr>
                <a:schemeClr val="dk1"/>
              </a:buClr>
              <a:buSzPts val="2000"/>
              <a:buNone/>
              <a:defRPr sz="2000" b="1"/>
            </a:lvl4pPr>
            <a:lvl5pPr marL="2286000" lvl="4" indent="-228600" algn="l">
              <a:lnSpc>
                <a:spcPct val="100000"/>
              </a:lnSpc>
              <a:spcBef>
                <a:spcPts val="500"/>
              </a:spcBef>
              <a:spcAft>
                <a:spcPts val="0"/>
              </a:spcAft>
              <a:buClr>
                <a:schemeClr val="dk1"/>
              </a:buClr>
              <a:buSzPts val="2700"/>
              <a:buNone/>
              <a:defRPr b="1"/>
            </a:lvl5pPr>
            <a:lvl6pPr marL="2743200" lvl="5" indent="-381000" algn="l">
              <a:lnSpc>
                <a:spcPct val="100000"/>
              </a:lnSpc>
              <a:spcBef>
                <a:spcPts val="500"/>
              </a:spcBef>
              <a:spcAft>
                <a:spcPts val="0"/>
              </a:spcAft>
              <a:buClr>
                <a:schemeClr val="dk1"/>
              </a:buClr>
              <a:buSzPts val="2400"/>
              <a:buChar char="•"/>
              <a:defRPr/>
            </a:lvl6pPr>
            <a:lvl7pPr marL="3200400" lvl="6" indent="-381000" algn="l">
              <a:lnSpc>
                <a:spcPct val="100000"/>
              </a:lnSpc>
              <a:spcBef>
                <a:spcPts val="500"/>
              </a:spcBef>
              <a:spcAft>
                <a:spcPts val="0"/>
              </a:spcAft>
              <a:buClr>
                <a:schemeClr val="dk1"/>
              </a:buClr>
              <a:buSzPts val="2400"/>
              <a:buChar char="•"/>
              <a:defRPr/>
            </a:lvl7pPr>
            <a:lvl8pPr marL="3657600" lvl="7" indent="-381000" algn="l">
              <a:lnSpc>
                <a:spcPct val="100000"/>
              </a:lnSpc>
              <a:spcBef>
                <a:spcPts val="500"/>
              </a:spcBef>
              <a:spcAft>
                <a:spcPts val="0"/>
              </a:spcAft>
              <a:buClr>
                <a:schemeClr val="dk1"/>
              </a:buClr>
              <a:buSzPts val="2400"/>
              <a:buChar char="•"/>
              <a:defRPr/>
            </a:lvl8pPr>
            <a:lvl9pPr marL="4114800" lvl="8" indent="-381000" algn="l">
              <a:lnSpc>
                <a:spcPct val="100000"/>
              </a:lnSpc>
              <a:spcBef>
                <a:spcPts val="500"/>
              </a:spcBef>
              <a:spcAft>
                <a:spcPts val="0"/>
              </a:spcAft>
              <a:buClr>
                <a:schemeClr val="dk1"/>
              </a:buClr>
              <a:buSzPts val="2400"/>
              <a:buChar char="•"/>
              <a:defRPr/>
            </a:lvl9pPr>
          </a:lstStyle>
          <a:p>
            <a:endParaRPr/>
          </a:p>
        </p:txBody>
      </p:sp>
      <p:sp>
        <p:nvSpPr>
          <p:cNvPr id="50" name="Google Shape;50;p94"/>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extLst>
      <p:ext uri="{BB962C8B-B14F-4D97-AF65-F5344CB8AC3E}">
        <p14:creationId xmlns:p14="http://schemas.microsoft.com/office/powerpoint/2010/main" val="281590101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Vide">
  <p:cSld name="1_Vide">
    <p:spTree>
      <p:nvGrpSpPr>
        <p:cNvPr id="1" name="Shape 37"/>
        <p:cNvGrpSpPr/>
        <p:nvPr/>
      </p:nvGrpSpPr>
      <p:grpSpPr>
        <a:xfrm>
          <a:off x="0" y="0"/>
          <a:ext cx="0" cy="0"/>
          <a:chOff x="0" y="0"/>
          <a:chExt cx="0" cy="0"/>
        </a:xfrm>
      </p:grpSpPr>
      <p:sp>
        <p:nvSpPr>
          <p:cNvPr id="38" name="Google Shape;38;p6"/>
          <p:cNvSpPr/>
          <p:nvPr/>
        </p:nvSpPr>
        <p:spPr>
          <a:xfrm>
            <a:off x="1" y="0"/>
            <a:ext cx="6096000" cy="6858000"/>
          </a:xfrm>
          <a:prstGeom prst="rect">
            <a:avLst/>
          </a:prstGeom>
          <a:solidFill>
            <a:srgbClr val="7503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6"/>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cxnSp>
        <p:nvCxnSpPr>
          <p:cNvPr id="40" name="Google Shape;40;p6"/>
          <p:cNvCxnSpPr/>
          <p:nvPr/>
        </p:nvCxnSpPr>
        <p:spPr>
          <a:xfrm>
            <a:off x="908804" y="2088028"/>
            <a:ext cx="0" cy="2782146"/>
          </a:xfrm>
          <a:prstGeom prst="straightConnector1">
            <a:avLst/>
          </a:prstGeom>
          <a:noFill/>
          <a:ln w="57150" cap="flat" cmpd="sng">
            <a:solidFill>
              <a:schemeClr val="lt1"/>
            </a:solidFill>
            <a:prstDash val="solid"/>
            <a:miter lim="800000"/>
            <a:headEnd type="none" w="sm" len="sm"/>
            <a:tailEnd type="none" w="sm" len="sm"/>
          </a:ln>
        </p:spPr>
      </p:cxnSp>
      <p:sp>
        <p:nvSpPr>
          <p:cNvPr id="41" name="Google Shape;41;p6"/>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a:spLocks noGrp="1"/>
          </p:cNvSpPr>
          <p:nvPr>
            <p:ph type="pic" idx="2"/>
          </p:nvPr>
        </p:nvSpPr>
        <p:spPr>
          <a:xfrm>
            <a:off x="6096000" y="0"/>
            <a:ext cx="6096000" cy="68580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Vide">
  <p:cSld name="2_Vide">
    <p:spTree>
      <p:nvGrpSpPr>
        <p:cNvPr id="1" name="Shape 43"/>
        <p:cNvGrpSpPr/>
        <p:nvPr/>
      </p:nvGrpSpPr>
      <p:grpSpPr>
        <a:xfrm>
          <a:off x="0" y="0"/>
          <a:ext cx="0" cy="0"/>
          <a:chOff x="0" y="0"/>
          <a:chExt cx="0" cy="0"/>
        </a:xfrm>
      </p:grpSpPr>
      <p:sp>
        <p:nvSpPr>
          <p:cNvPr id="44" name="Google Shape;44;p7"/>
          <p:cNvSpPr/>
          <p:nvPr/>
        </p:nvSpPr>
        <p:spPr>
          <a:xfrm>
            <a:off x="0" y="0"/>
            <a:ext cx="7540487" cy="6858000"/>
          </a:xfrm>
          <a:prstGeom prst="rect">
            <a:avLst/>
          </a:prstGeom>
          <a:solidFill>
            <a:srgbClr val="7503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 name="Google Shape;45;p7"/>
          <p:cNvSpPr/>
          <p:nvPr/>
        </p:nvSpPr>
        <p:spPr>
          <a:xfrm>
            <a:off x="5645220" y="-596347"/>
            <a:ext cx="4066952" cy="367327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 name="Google Shape;46;p7"/>
          <p:cNvSpPr/>
          <p:nvPr/>
        </p:nvSpPr>
        <p:spPr>
          <a:xfrm>
            <a:off x="7068701" y="1876272"/>
            <a:ext cx="5123299" cy="4826448"/>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 name="Google Shape;47;p7"/>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8" name="Google Shape;48;p7"/>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Vide">
  <p:cSld name="4_Vide">
    <p:spTree>
      <p:nvGrpSpPr>
        <p:cNvPr id="1" name="Shape 49"/>
        <p:cNvGrpSpPr/>
        <p:nvPr/>
      </p:nvGrpSpPr>
      <p:grpSpPr>
        <a:xfrm>
          <a:off x="0" y="0"/>
          <a:ext cx="0" cy="0"/>
          <a:chOff x="0" y="0"/>
          <a:chExt cx="0" cy="0"/>
        </a:xfrm>
      </p:grpSpPr>
      <p:sp>
        <p:nvSpPr>
          <p:cNvPr id="50" name="Google Shape;50;p8"/>
          <p:cNvSpPr/>
          <p:nvPr/>
        </p:nvSpPr>
        <p:spPr>
          <a:xfrm>
            <a:off x="4" y="3"/>
            <a:ext cx="12191998" cy="3002507"/>
          </a:xfrm>
          <a:prstGeom prst="rect">
            <a:avLst/>
          </a:prstGeom>
          <a:solidFill>
            <a:srgbClr val="7503A6"/>
          </a:solidFill>
          <a:ln w="38100" cap="flat" cmpd="sng">
            <a:solidFill>
              <a:srgbClr val="7503A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 name="Google Shape;51;p8"/>
          <p:cNvSpPr txBox="1">
            <a:spLocks noGrp="1"/>
          </p:cNvSpPr>
          <p:nvPr>
            <p:ph type="title"/>
          </p:nvPr>
        </p:nvSpPr>
        <p:spPr>
          <a:xfrm>
            <a:off x="816145" y="625870"/>
            <a:ext cx="10320431"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2" name="Google Shape;52;p8"/>
          <p:cNvSpPr txBox="1">
            <a:spLocks noGrp="1"/>
          </p:cNvSpPr>
          <p:nvPr>
            <p:ph type="body" idx="1"/>
          </p:nvPr>
        </p:nvSpPr>
        <p:spPr>
          <a:xfrm>
            <a:off x="816146" y="2047162"/>
            <a:ext cx="10320431"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apositivo de Título" type="title">
  <p:cSld name="TITLE">
    <p:spTree>
      <p:nvGrpSpPr>
        <p:cNvPr id="1" name="Shape 53"/>
        <p:cNvGrpSpPr/>
        <p:nvPr/>
      </p:nvGrpSpPr>
      <p:grpSpPr>
        <a:xfrm>
          <a:off x="0" y="0"/>
          <a:ext cx="0" cy="0"/>
          <a:chOff x="0" y="0"/>
          <a:chExt cx="0" cy="0"/>
        </a:xfrm>
      </p:grpSpPr>
      <p:sp>
        <p:nvSpPr>
          <p:cNvPr id="54" name="Google Shape;54;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6" name="Google Shape;56;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e Objeto" type="obj">
  <p:cSld name="OBJECT">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beçalho da Secção" type="secHead">
  <p:cSld name="SECTION_HEADER">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8" name="Google Shape;6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údo Duplo" type="twoObj">
  <p:cSld name="TWO_OBJECTS">
    <p:spTree>
      <p:nvGrpSpPr>
        <p:cNvPr id="1" name="Shape 71"/>
        <p:cNvGrpSpPr/>
        <p:nvPr/>
      </p:nvGrpSpPr>
      <p:grpSpPr>
        <a:xfrm>
          <a:off x="0" y="0"/>
          <a:ext cx="0" cy="0"/>
          <a:chOff x="0" y="0"/>
          <a:chExt cx="0" cy="0"/>
        </a:xfrm>
      </p:grpSpPr>
      <p:sp>
        <p:nvSpPr>
          <p:cNvPr id="72" name="Google Shape;72;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86"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www.esa.int/ESA_Multimedia/Images/2022/01/The_beauty_of_the_Sun_seen_from_spac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hyperlink" Target="https://climate.nasa.gov/climate_resources/188/graphic-the-greenhouse-effec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climateyou.org/causes/"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3.xml"/><Relationship Id="rId16"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unsplash.com/pt-br/fotografias/5sh24a7m0B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hyperlink" Target="https://unric.org/en/guterres-the-ipcc-report-is-a-code-red-for-humanit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hyperlink" Target="https://www.linkedin.com/pulse/al-gore-case-optimism-climate-change-arjun-suria/"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hyperlink" Target="https://thebulletin.org/2022/02/the-role-of-the-scientist-in-a-post-truth-world/"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www.britannica.com/biography/Greta-Thunberg" TargetMode="External"/><Relationship Id="rId3" Type="http://schemas.openxmlformats.org/officeDocument/2006/relationships/image" Target="../media/image6.jpeg"/><Relationship Id="rId7" Type="http://schemas.openxmlformats.org/officeDocument/2006/relationships/hyperlink" Target="https://www.health.harvard.edu/blog/silent-spring-at-50-connecting-human-environmental-health-20120611487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upload.wikimedia.org/wikipedia/commons/f/f4/Rachel-Carson.jpg" TargetMode="Externa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8" Type="http://schemas.openxmlformats.org/officeDocument/2006/relationships/hyperlink" Target="https://www.abc.net.au/news/2010-08-14/un-confirms-cholera-case-in-pakistan/944444" TargetMode="External"/><Relationship Id="rId3" Type="http://schemas.openxmlformats.org/officeDocument/2006/relationships/image" Target="../media/image49.jpeg"/><Relationship Id="rId7" Type="http://schemas.openxmlformats.org/officeDocument/2006/relationships/hyperlink" Target="https://www.sfltimes.com/health-and-fitness/death-toll-in-egypts-punishing-heat-wave-rises-to-76" TargetMode="External"/><Relationship Id="rId2" Type="http://schemas.openxmlformats.org/officeDocument/2006/relationships/notesSlide" Target="../notesSlides/notesSlide30.xml"/><Relationship Id="rId1" Type="http://schemas.openxmlformats.org/officeDocument/2006/relationships/slideLayout" Target="../slideLayouts/slideLayout19.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hyperlink" Target="https://www.esa.int/Applications/Observing_the_Earth/ESA_s_orbiting_hurricane_hunter_back_in_action" TargetMode="External"/><Relationship Id="rId4" Type="http://schemas.openxmlformats.org/officeDocument/2006/relationships/image" Target="../media/image50.jpeg"/><Relationship Id="rId9" Type="http://schemas.openxmlformats.org/officeDocument/2006/relationships/hyperlink" Target="https://nsf.gov/news/mmg/mmg_disp.jsp?med_id=74566&amp;fr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hyperlink" Target="https://cnnportugal.iol.pt/aviso-vermelho/distritos/estes-sao-os-distritos-em-aviso-vermelho-a-partir-desta-terca-feira/20220711/62cc60460cf26256cd2cecd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hyperlink" Target="https://www.westernenergyboard.org/2023-winter-wildfire-meeting/" TargetMode="Externa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hyperlink" Target="https://www.accuweather.com/en/weather-news/photos-devastation-shows-irmas-immense-power-in-cuba-turks-and-caicos/357268"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hyperlink" Target="https://www.theatlantic.com/photo/2017/09/photos-from-saint-martin-after-hurricane-irma/539103/"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hyperlink" Target="https://ecfr.eu/article/flash-in-the-pan-flooding-in-germany-and-the-politics-of-climat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hyperlink" Target="https://www.bbc.co.uk/newsround/52410744"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edition.cnn.com/2022/11/02/world/sylvia-earle-c2e-spc-intl-scn/index.html" TargetMode="External"/><Relationship Id="rId5" Type="http://schemas.openxmlformats.org/officeDocument/2006/relationships/hyperlink" Target="https://www.miamibookfair.com/event/dr-jane-goodall-in-conversation-with-peter-wohlleben/" TargetMode="Externa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hyperlink" Target="https://www.traveller.com.au/up-close-and-personal-in-tuvalu-gn445o"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ib.bioninja.com.au/standard-level/topic-4-ecology/44-climate-change/ocean-acidification.htm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group.bnpparibas/en/news/climate-change-impact-survival-world-s-coral-reefs" TargetMode="External"/><Relationship Id="rId5" Type="http://schemas.openxmlformats.org/officeDocument/2006/relationships/hyperlink" Target="https://www.theguardian.com/environment/gallery/2018/jul/29/can-you-spot-dead-coral-in-pictures" TargetMode="External"/><Relationship Id="rId4" Type="http://schemas.openxmlformats.org/officeDocument/2006/relationships/image" Target="../media/image71.jpeg"/></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hyperlink" Target="https://www.amnesty.org/en/latest/news/2021/05/madagascar-urgent-humanitarian-intervention-needed-as-millions-face-hunger-due-to-devastating-famine/" TargetMode="Externa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hyperlink" Target="https://www.lse.ac.uk/granthaminstitute/news/how-can-climate-policy-better-address-climate-driven-population-displacement/"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hyperlink" Target="https://www.technologynetworks.com/applied-sciences/news/how-can-we-prompt-individuals-to-take-action-on-climate-change-32975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dazeddigital.com/life-culture/article/46209/1/who-isindigenous-climate-change-activist-artemisa-xakriaba" TargetMode="External"/><Relationship Id="rId5" Type="http://schemas.openxmlformats.org/officeDocument/2006/relationships/hyperlink" Target="https://en.wikipedia.org/wiki/Vanessa_Nakate" TargetMode="Externa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www.euractiv.com/section/climate-environment/news/exxonmobil-under-investigation-over-claims-it-lied-about-climate-change-risks/" TargetMode="External"/><Relationship Id="rId5" Type="http://schemas.openxmlformats.org/officeDocument/2006/relationships/hyperlink" Target="https://www.umass.edu/stockbridge/academics/summer-programs" TargetMode="External"/><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hyperlink" Target="https://www.timeslive.co.za/news/south-africa/2020-02-05-this-is-how-city-power-kept-the-lights-on-during-load-sheddin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12" Type="http://schemas.openxmlformats.org/officeDocument/2006/relationships/image" Target="../media/image98.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92.jpeg"/><Relationship Id="rId11" Type="http://schemas.openxmlformats.org/officeDocument/2006/relationships/image" Target="../media/image97.jpeg"/><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90.jpeg"/><Relationship Id="rId9" Type="http://schemas.openxmlformats.org/officeDocument/2006/relationships/image" Target="../media/image95.jpeg"/></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s://ourworldindata.org/renewable-energy"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 Id="rId9" Type="http://schemas.openxmlformats.org/officeDocument/2006/relationships/image" Target="../media/image106.gif"/></Relationships>
</file>

<file path=ppt/slides/_rels/slide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hyperlink" Target="https://www.istockphoto.com/nl/vector/internet-communicatie-en-sociale-media-gm1164501623-320109553" TargetMode="External"/><Relationship Id="rId4" Type="http://schemas.openxmlformats.org/officeDocument/2006/relationships/image" Target="../media/image110.png"/></Relationships>
</file>

<file path=ppt/slides/_rels/slide6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6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hyperlink" Target="https://berlinpolicyjournal.com/climate-children-should-be-seen-not-heard/"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www.voanews.com/a/could-a-sprinkle-of-moon-dust-keep-earth-cool/6954388.html" TargetMode="External"/></Relationships>
</file>

<file path=ppt/slides/_rels/slide70.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s>
</file>

<file path=ppt/slides/_rels/slide71.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72.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36.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www.youtube.com/watch?v=kC5ERH4qUrg"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37.jpg"/></Relationships>
</file>

<file path=ppt/slides/_rels/slide7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hyperlink" Target="https://eu.patagonia.com/gb/en/wethepower/" TargetMode="External"/><Relationship Id="rId4" Type="http://schemas.openxmlformats.org/officeDocument/2006/relationships/image" Target="../media/image139.png"/></Relationships>
</file>

<file path=ppt/slides/_rels/slide7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s://www.voanews.com/a/could-a-sprinkle-of-moon-dust-keep-earth-cool/6954388.html"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0"/>
          <p:cNvSpPr txBox="1">
            <a:spLocks noGrp="1"/>
          </p:cNvSpPr>
          <p:nvPr>
            <p:ph type="title"/>
          </p:nvPr>
        </p:nvSpPr>
        <p:spPr>
          <a:xfrm>
            <a:off x="494176" y="2103437"/>
            <a:ext cx="5447993"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7503A6"/>
              </a:buClr>
              <a:buSzPts val="4400"/>
              <a:buFont typeface="Arial"/>
              <a:buNone/>
            </a:pPr>
            <a:r>
              <a:rPr lang="fr-FR" dirty="0"/>
              <a:t>Les filles et les femmes se connectent pour une énergie verte</a:t>
            </a:r>
            <a:endParaRPr dirty="0"/>
          </a:p>
        </p:txBody>
      </p:sp>
      <p:pic>
        <p:nvPicPr>
          <p:cNvPr id="240" name="Google Shape;240;p40"/>
          <p:cNvPicPr preferRelativeResize="0">
            <a:picLocks noGrp="1"/>
          </p:cNvPicPr>
          <p:nvPr>
            <p:ph type="pic" idx="2"/>
          </p:nvPr>
        </p:nvPicPr>
        <p:blipFill rotWithShape="1">
          <a:blip r:embed="rId3" cstate="email">
            <a:alphaModFix/>
            <a:extLst>
              <a:ext uri="{28A0092B-C50C-407E-A947-70E740481C1C}">
                <a14:useLocalDpi xmlns:a14="http://schemas.microsoft.com/office/drawing/2010/main"/>
              </a:ext>
            </a:extLst>
          </a:blip>
          <a:srcRect/>
          <a:stretch/>
        </p:blipFill>
        <p:spPr>
          <a:xfrm>
            <a:off x="6096000" y="0"/>
            <a:ext cx="6096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1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 name="CaixaDeTexto 2">
            <a:extLst>
              <a:ext uri="{FF2B5EF4-FFF2-40B4-BE49-F238E27FC236}">
                <a16:creationId xmlns:a16="http://schemas.microsoft.com/office/drawing/2014/main" id="{7C0782F7-300E-70B9-AA52-1602FB61C043}"/>
              </a:ext>
            </a:extLst>
          </p:cNvPr>
          <p:cNvSpPr txBox="1"/>
          <p:nvPr/>
        </p:nvSpPr>
        <p:spPr>
          <a:xfrm>
            <a:off x="0" y="6627168"/>
            <a:ext cx="8986684"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https://www.esa.int/ESA_Multimedia/Images/2022/01/The_beauty_of_the_Sun_seen_from_space</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1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 name="CaixaDeTexto 2">
            <a:extLst>
              <a:ext uri="{FF2B5EF4-FFF2-40B4-BE49-F238E27FC236}">
                <a16:creationId xmlns:a16="http://schemas.microsoft.com/office/drawing/2014/main" id="{BFFB6A75-D5ED-16D1-5C07-1592FE4DC032}"/>
              </a:ext>
            </a:extLst>
          </p:cNvPr>
          <p:cNvSpPr txBox="1"/>
          <p:nvPr/>
        </p:nvSpPr>
        <p:spPr>
          <a:xfrm>
            <a:off x="0" y="6627168"/>
            <a:ext cx="7511846"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https://climate.nasa.gov/climate_resources/188/graphic-the-greenhouse-effect/</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grpSp>
        <p:nvGrpSpPr>
          <p:cNvPr id="249" name="Google Shape;249;p12"/>
          <p:cNvGrpSpPr/>
          <p:nvPr/>
        </p:nvGrpSpPr>
        <p:grpSpPr>
          <a:xfrm>
            <a:off x="193746" y="2143992"/>
            <a:ext cx="4761512" cy="3982644"/>
            <a:chOff x="664204" y="1916832"/>
            <a:chExt cx="3326007" cy="2698999"/>
          </a:xfrm>
        </p:grpSpPr>
        <p:pic>
          <p:nvPicPr>
            <p:cNvPr id="250" name="Google Shape;250;p12" descr="Link"/>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71715" y="1939758"/>
              <a:ext cx="3118496" cy="2676073"/>
            </a:xfrm>
            <a:prstGeom prst="rect">
              <a:avLst/>
            </a:prstGeom>
            <a:noFill/>
            <a:ln>
              <a:noFill/>
            </a:ln>
          </p:spPr>
        </p:pic>
        <p:sp>
          <p:nvSpPr>
            <p:cNvPr id="251" name="Google Shape;251;p12"/>
            <p:cNvSpPr/>
            <p:nvPr/>
          </p:nvSpPr>
          <p:spPr>
            <a:xfrm>
              <a:off x="664204" y="1916832"/>
              <a:ext cx="936000" cy="13683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pSp>
      <p:sp>
        <p:nvSpPr>
          <p:cNvPr id="252" name="Google Shape;252;p12"/>
          <p:cNvSpPr txBox="1"/>
          <p:nvPr/>
        </p:nvSpPr>
        <p:spPr>
          <a:xfrm>
            <a:off x="5455198" y="2379957"/>
            <a:ext cx="6978900" cy="5181600"/>
          </a:xfrm>
          <a:prstGeom prst="rect">
            <a:avLst/>
          </a:prstGeom>
          <a:noFill/>
          <a:ln>
            <a:noFill/>
          </a:ln>
        </p:spPr>
        <p:txBody>
          <a:bodyPr spcFirstLastPara="1" wrap="square" lIns="121900" tIns="60925" rIns="121900" bIns="60925" anchor="t" anchorCtr="0">
            <a:normAutofit/>
          </a:bodyPr>
          <a:lstStyle/>
          <a:p>
            <a:pPr marL="457200" marR="0" lvl="0" indent="-457200" algn="l" rtl="0">
              <a:lnSpc>
                <a:spcPct val="100000"/>
              </a:lnSpc>
              <a:spcBef>
                <a:spcPts val="0"/>
              </a:spcBef>
              <a:spcAft>
                <a:spcPts val="0"/>
              </a:spcAft>
              <a:buClr>
                <a:schemeClr val="dk1"/>
              </a:buClr>
              <a:buSzPts val="3200"/>
              <a:buFont typeface="Arial"/>
              <a:buChar char="•"/>
            </a:pP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CO</a:t>
            </a:r>
            <a:r>
              <a:rPr lang="fr-FR" sz="2900" b="0" i="0" u="none" strike="noStrike" cap="none" baseline="-25000" dirty="0">
                <a:solidFill>
                  <a:schemeClr val="dk1"/>
                </a:solidFill>
                <a:latin typeface="Posterama" panose="020B0504020200020000" pitchFamily="34" charset="0"/>
                <a:cs typeface="Posterama" panose="020B0504020200020000" pitchFamily="34" charset="0"/>
                <a:sym typeface="Arial"/>
              </a:rPr>
              <a:t>2</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carbon</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dioxide</a:t>
            </a:r>
            <a:endParaRPr sz="2900" b="0" i="0" u="none" strike="noStrike" cap="none" dirty="0">
              <a:solidFill>
                <a:schemeClr val="dk1"/>
              </a:solidFill>
              <a:latin typeface="Posterama" panose="020B0504020200020000" pitchFamily="34" charset="0"/>
              <a:cs typeface="Posterama" panose="020B0504020200020000" pitchFamily="34" charset="0"/>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CH</a:t>
            </a:r>
            <a:r>
              <a:rPr lang="fr-FR" sz="2900" b="0" i="0" u="none" strike="noStrike" cap="none" baseline="-25000" dirty="0">
                <a:solidFill>
                  <a:schemeClr val="dk1"/>
                </a:solidFill>
                <a:latin typeface="Posterama" panose="020B0504020200020000" pitchFamily="34" charset="0"/>
                <a:cs typeface="Posterama" panose="020B0504020200020000" pitchFamily="34" charset="0"/>
                <a:sym typeface="Arial"/>
              </a:rPr>
              <a:t>4</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methane</a:t>
            </a:r>
            <a:endParaRPr sz="2900" b="0" i="0" u="none" strike="noStrike" cap="none" dirty="0">
              <a:solidFill>
                <a:schemeClr val="dk1"/>
              </a:solidFill>
              <a:latin typeface="Posterama" panose="020B0504020200020000" pitchFamily="34" charset="0"/>
              <a:cs typeface="Posterama" panose="020B0504020200020000" pitchFamily="34" charset="0"/>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N</a:t>
            </a:r>
            <a:r>
              <a:rPr lang="fr-FR" sz="2900" b="0" i="0" u="none" strike="noStrike" cap="none" baseline="-25000" dirty="0">
                <a:solidFill>
                  <a:schemeClr val="dk1"/>
                </a:solidFill>
                <a:latin typeface="Posterama" panose="020B0504020200020000" pitchFamily="34" charset="0"/>
                <a:cs typeface="Posterama" panose="020B0504020200020000" pitchFamily="34" charset="0"/>
                <a:sym typeface="Arial"/>
              </a:rPr>
              <a:t>2</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O -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nitrous</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oxide</a:t>
            </a:r>
            <a:endParaRPr sz="2900" b="0" i="0" u="none" strike="noStrike" cap="none" dirty="0">
              <a:solidFill>
                <a:schemeClr val="dk1"/>
              </a:solidFill>
              <a:latin typeface="Posterama" panose="020B0504020200020000" pitchFamily="34" charset="0"/>
              <a:cs typeface="Posterama" panose="020B0504020200020000" pitchFamily="34" charset="0"/>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HFCs -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hydrofluorocarbons</a:t>
            </a:r>
            <a:endParaRPr sz="2900" b="0" i="0" u="none" strike="noStrike" cap="none" dirty="0">
              <a:solidFill>
                <a:schemeClr val="dk1"/>
              </a:solidFill>
              <a:latin typeface="Posterama" panose="020B0504020200020000" pitchFamily="34" charset="0"/>
              <a:cs typeface="Posterama" panose="020B0504020200020000" pitchFamily="34" charset="0"/>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PFCs</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perfluorocarbons</a:t>
            </a:r>
            <a:endParaRPr sz="2900" b="0" i="0" u="none" strike="noStrike" cap="none" dirty="0">
              <a:solidFill>
                <a:schemeClr val="dk1"/>
              </a:solidFill>
              <a:latin typeface="Posterama" panose="020B0504020200020000" pitchFamily="34" charset="0"/>
              <a:cs typeface="Posterama" panose="020B0504020200020000" pitchFamily="34" charset="0"/>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SF</a:t>
            </a:r>
            <a:r>
              <a:rPr lang="fr-FR" sz="2900" b="0" i="0" u="none" strike="noStrike" cap="none" baseline="-25000" dirty="0">
                <a:solidFill>
                  <a:schemeClr val="dk1"/>
                </a:solidFill>
                <a:latin typeface="Posterama" panose="020B0504020200020000" pitchFamily="34" charset="0"/>
                <a:cs typeface="Posterama" panose="020B0504020200020000" pitchFamily="34" charset="0"/>
                <a:sym typeface="Arial"/>
              </a:rPr>
              <a:t>6</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Sulfur</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hexafluoride</a:t>
            </a:r>
            <a:endParaRPr sz="2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253" name="Google Shape;253;p12"/>
          <p:cNvSpPr txBox="1"/>
          <p:nvPr/>
        </p:nvSpPr>
        <p:spPr>
          <a:xfrm rot="-5400000">
            <a:off x="10434327" y="4291207"/>
            <a:ext cx="3011700" cy="14160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chemeClr val="dk1"/>
              </a:buClr>
              <a:buSzPts val="1500"/>
              <a:buFont typeface="Arial"/>
              <a:buNone/>
            </a:pPr>
            <a:r>
              <a:rPr lang="fr-FR" sz="2100" b="1" i="0" u="none" strike="noStrike" cap="none">
                <a:solidFill>
                  <a:srgbClr val="7503A6"/>
                </a:solidFill>
                <a:latin typeface="Calibri"/>
                <a:ea typeface="Calibri"/>
                <a:cs typeface="Calibri"/>
                <a:sym typeface="Calibri"/>
              </a:rPr>
              <a:t>Synthetic</a:t>
            </a:r>
            <a:endParaRPr sz="2100" b="1" i="0" u="none" strike="noStrike" cap="none">
              <a:solidFill>
                <a:srgbClr val="7503A6"/>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500"/>
              <a:buFont typeface="Arial"/>
              <a:buNone/>
            </a:pPr>
            <a:r>
              <a:rPr lang="fr-FR" sz="2100" b="1" i="0" u="none" strike="noStrike" cap="none">
                <a:solidFill>
                  <a:srgbClr val="7503A6"/>
                </a:solidFill>
                <a:latin typeface="Calibri"/>
                <a:ea typeface="Calibri"/>
                <a:cs typeface="Calibri"/>
                <a:sym typeface="Calibri"/>
              </a:rPr>
              <a:t>(Fluorinated Gases)</a:t>
            </a:r>
            <a:endParaRPr sz="2100" b="1" i="0" u="none" strike="noStrike" cap="none">
              <a:solidFill>
                <a:srgbClr val="7503A6"/>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500"/>
              <a:buFont typeface="Arial"/>
              <a:buNone/>
            </a:pPr>
            <a:endParaRPr sz="2100" b="1" i="0" u="none" strike="noStrike" cap="none">
              <a:solidFill>
                <a:srgbClr val="7503A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100"/>
              <a:buFont typeface="Arial"/>
              <a:buNone/>
            </a:pPr>
            <a:endParaRPr sz="2100" b="1" i="0" u="none" strike="noStrike" cap="none">
              <a:solidFill>
                <a:srgbClr val="7503A6"/>
              </a:solidFill>
              <a:latin typeface="Calibri"/>
              <a:ea typeface="Calibri"/>
              <a:cs typeface="Calibri"/>
              <a:sym typeface="Calibri"/>
            </a:endParaRPr>
          </a:p>
        </p:txBody>
      </p:sp>
      <p:sp>
        <p:nvSpPr>
          <p:cNvPr id="254" name="Google Shape;254;p12"/>
          <p:cNvSpPr/>
          <p:nvPr/>
        </p:nvSpPr>
        <p:spPr>
          <a:xfrm flipH="1">
            <a:off x="10907399" y="2425268"/>
            <a:ext cx="60900" cy="1639200"/>
          </a:xfrm>
          <a:prstGeom prst="leftBracket">
            <a:avLst>
              <a:gd name="adj" fmla="val 8333"/>
            </a:avLst>
          </a:prstGeom>
          <a:noFill/>
          <a:ln w="22225" cap="flat" cmpd="sng">
            <a:solidFill>
              <a:srgbClr val="F2CB05"/>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7503A6"/>
              </a:solidFill>
              <a:highlight>
                <a:srgbClr val="F2CB05"/>
              </a:highlight>
              <a:latin typeface="Calibri"/>
              <a:ea typeface="Calibri"/>
              <a:cs typeface="Calibri"/>
              <a:sym typeface="Calibri"/>
            </a:endParaRPr>
          </a:p>
        </p:txBody>
      </p:sp>
      <p:sp>
        <p:nvSpPr>
          <p:cNvPr id="255" name="Google Shape;255;p12"/>
          <p:cNvSpPr txBox="1"/>
          <p:nvPr/>
        </p:nvSpPr>
        <p:spPr>
          <a:xfrm rot="-5400000">
            <a:off x="10525421" y="2654979"/>
            <a:ext cx="1845900" cy="4464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fr-FR" sz="2100" b="1" i="0" u="none" strike="noStrike" cap="none" dirty="0">
                <a:solidFill>
                  <a:srgbClr val="7503A6"/>
                </a:solidFill>
                <a:latin typeface="Calibri"/>
                <a:ea typeface="Calibri"/>
                <a:cs typeface="Calibri"/>
                <a:sym typeface="Calibri"/>
              </a:rPr>
              <a:t>Natural</a:t>
            </a:r>
            <a:endParaRPr sz="19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256" name="Google Shape;256;p12"/>
          <p:cNvSpPr/>
          <p:nvPr/>
        </p:nvSpPr>
        <p:spPr>
          <a:xfrm flipH="1">
            <a:off x="10912133" y="4180189"/>
            <a:ext cx="60900" cy="1639200"/>
          </a:xfrm>
          <a:prstGeom prst="leftBracket">
            <a:avLst>
              <a:gd name="adj" fmla="val 8333"/>
            </a:avLst>
          </a:prstGeom>
          <a:noFill/>
          <a:ln w="22225" cap="flat" cmpd="sng">
            <a:solidFill>
              <a:srgbClr val="F2CB05"/>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166DAA"/>
              </a:solidFill>
              <a:highlight>
                <a:srgbClr val="F2CB05"/>
              </a:highlight>
              <a:latin typeface="Calibri"/>
              <a:ea typeface="Calibri"/>
              <a:cs typeface="Calibri"/>
              <a:sym typeface="Calibri"/>
            </a:endParaRPr>
          </a:p>
        </p:txBody>
      </p:sp>
      <p:sp>
        <p:nvSpPr>
          <p:cNvPr id="257" name="Google Shape;257;p12"/>
          <p:cNvSpPr txBox="1">
            <a:spLocks noGrp="1"/>
          </p:cNvSpPr>
          <p:nvPr>
            <p:ph type="title"/>
          </p:nvPr>
        </p:nvSpPr>
        <p:spPr>
          <a:xfrm>
            <a:off x="642126" y="461802"/>
            <a:ext cx="76968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b="1" dirty="0" err="1">
                <a:solidFill>
                  <a:srgbClr val="7503A6"/>
                </a:solidFill>
                <a:ea typeface="Arial"/>
                <a:sym typeface="Arial"/>
              </a:rPr>
              <a:t>Greenhouse</a:t>
            </a:r>
            <a:r>
              <a:rPr lang="fr-FR" sz="4009" b="1" dirty="0">
                <a:solidFill>
                  <a:srgbClr val="7503A6"/>
                </a:solidFill>
                <a:ea typeface="Arial"/>
                <a:sym typeface="Arial"/>
              </a:rPr>
              <a:t> </a:t>
            </a:r>
            <a:r>
              <a:rPr lang="fr-FR" sz="4009" b="1" dirty="0" err="1">
                <a:solidFill>
                  <a:srgbClr val="7503A6"/>
                </a:solidFill>
                <a:ea typeface="Arial"/>
                <a:sym typeface="Arial"/>
              </a:rPr>
              <a:t>gases</a:t>
            </a:r>
            <a:r>
              <a:rPr lang="fr-FR" sz="4009" b="1" dirty="0">
                <a:solidFill>
                  <a:srgbClr val="7503A6"/>
                </a:solidFill>
                <a:ea typeface="Arial"/>
                <a:sym typeface="Arial"/>
              </a:rPr>
              <a:t> (GHG)</a:t>
            </a:r>
            <a:endParaRPr sz="4009" b="1" dirty="0">
              <a:solidFill>
                <a:srgbClr val="7503A6"/>
              </a:solidFill>
              <a:ea typeface="Arial"/>
              <a:sym typeface="Arial"/>
            </a:endParaRPr>
          </a:p>
        </p:txBody>
      </p:sp>
      <p:sp>
        <p:nvSpPr>
          <p:cNvPr id="3" name="CaixaDeTexto 2">
            <a:extLst>
              <a:ext uri="{FF2B5EF4-FFF2-40B4-BE49-F238E27FC236}">
                <a16:creationId xmlns:a16="http://schemas.microsoft.com/office/drawing/2014/main" id="{2C55149B-2F46-F977-9A6F-90E0D65D95AF}"/>
              </a:ext>
            </a:extLst>
          </p:cNvPr>
          <p:cNvSpPr txBox="1"/>
          <p:nvPr/>
        </p:nvSpPr>
        <p:spPr>
          <a:xfrm>
            <a:off x="490819" y="6627168"/>
            <a:ext cx="6322142" cy="2308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https://climateyou.org/causes/</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1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309101" y="525126"/>
            <a:ext cx="1524235" cy="1706665"/>
          </a:xfrm>
          <a:prstGeom prst="rect">
            <a:avLst/>
          </a:prstGeom>
          <a:noFill/>
          <a:ln>
            <a:noFill/>
          </a:ln>
        </p:spPr>
      </p:pic>
      <p:grpSp>
        <p:nvGrpSpPr>
          <p:cNvPr id="263" name="Google Shape;263;p13"/>
          <p:cNvGrpSpPr/>
          <p:nvPr/>
        </p:nvGrpSpPr>
        <p:grpSpPr>
          <a:xfrm>
            <a:off x="4024763" y="1667773"/>
            <a:ext cx="4030341" cy="4508921"/>
            <a:chOff x="905866" y="997701"/>
            <a:chExt cx="4769634" cy="5330324"/>
          </a:xfrm>
        </p:grpSpPr>
        <p:pic>
          <p:nvPicPr>
            <p:cNvPr id="264" name="Google Shape;264;p1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07500" y="1602125"/>
              <a:ext cx="4668000" cy="4725900"/>
            </a:xfrm>
            <a:prstGeom prst="ellipse">
              <a:avLst/>
            </a:prstGeom>
            <a:noFill/>
            <a:ln>
              <a:noFill/>
            </a:ln>
          </p:spPr>
        </p:pic>
        <p:grpSp>
          <p:nvGrpSpPr>
            <p:cNvPr id="265" name="Google Shape;265;p13"/>
            <p:cNvGrpSpPr/>
            <p:nvPr/>
          </p:nvGrpSpPr>
          <p:grpSpPr>
            <a:xfrm>
              <a:off x="905866" y="997701"/>
              <a:ext cx="4318861" cy="4041246"/>
              <a:chOff x="571770" y="877032"/>
              <a:chExt cx="3239227" cy="3031010"/>
            </a:xfrm>
          </p:grpSpPr>
          <p:sp>
            <p:nvSpPr>
              <p:cNvPr id="266" name="Google Shape;266;p13"/>
              <p:cNvSpPr txBox="1"/>
              <p:nvPr/>
            </p:nvSpPr>
            <p:spPr>
              <a:xfrm>
                <a:off x="2260297" y="2966342"/>
                <a:ext cx="1550700" cy="9417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r-FR" sz="1600" b="1" i="0" u="none" strike="noStrike" cap="none" dirty="0">
                    <a:solidFill>
                      <a:schemeClr val="lt1"/>
                    </a:solidFill>
                    <a:latin typeface="Calibri"/>
                    <a:ea typeface="Calibri"/>
                    <a:cs typeface="Calibri"/>
                    <a:sym typeface="Calibri"/>
                  </a:rPr>
                  <a:t>Carbon </a:t>
                </a:r>
                <a:r>
                  <a:rPr lang="fr-FR" sz="1600" b="1" i="0" u="none" strike="noStrike" cap="none" dirty="0" err="1">
                    <a:solidFill>
                      <a:schemeClr val="lt1"/>
                    </a:solidFill>
                    <a:latin typeface="Calibri"/>
                    <a:ea typeface="Calibri"/>
                    <a:cs typeface="Calibri"/>
                    <a:sym typeface="Calibri"/>
                  </a:rPr>
                  <a:t>Dioxide</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0" marR="0" lvl="0" indent="0" algn="ctr" rtl="0">
                  <a:lnSpc>
                    <a:spcPct val="100000"/>
                  </a:lnSpc>
                  <a:spcBef>
                    <a:spcPts val="0"/>
                  </a:spcBef>
                  <a:spcAft>
                    <a:spcPts val="0"/>
                  </a:spcAft>
                  <a:buClr>
                    <a:srgbClr val="000000"/>
                  </a:buClr>
                  <a:buSzPts val="1200"/>
                  <a:buFont typeface="Arial"/>
                  <a:buNone/>
                </a:pPr>
                <a:r>
                  <a:rPr lang="fr-FR" sz="1200" b="1" i="0" u="none" strike="noStrike" cap="none" dirty="0">
                    <a:solidFill>
                      <a:schemeClr val="lt1"/>
                    </a:solidFill>
                    <a:latin typeface="Calibri"/>
                    <a:ea typeface="Calibri"/>
                    <a:cs typeface="Calibri"/>
                    <a:sym typeface="Calibri"/>
                  </a:rPr>
                  <a:t>(</a:t>
                </a:r>
                <a:r>
                  <a:rPr lang="fr-FR" sz="1200" b="1" i="0" u="none" strike="noStrike" cap="none" dirty="0" err="1">
                    <a:solidFill>
                      <a:schemeClr val="lt1"/>
                    </a:solidFill>
                    <a:latin typeface="Calibri"/>
                    <a:ea typeface="Calibri"/>
                    <a:cs typeface="Calibri"/>
                    <a:sym typeface="Calibri"/>
                  </a:rPr>
                  <a:t>Fossil</a:t>
                </a:r>
                <a:r>
                  <a:rPr lang="fr-FR" sz="1200" b="1" i="0" u="none" strike="noStrike" cap="none" dirty="0">
                    <a:solidFill>
                      <a:schemeClr val="lt1"/>
                    </a:solidFill>
                    <a:latin typeface="Calibri"/>
                    <a:ea typeface="Calibri"/>
                    <a:cs typeface="Calibri"/>
                    <a:sym typeface="Calibri"/>
                  </a:rPr>
                  <a:t> fuels and </a:t>
                </a:r>
                <a:r>
                  <a:rPr lang="fr-FR" sz="1200" b="1" i="0" u="none" strike="noStrike" cap="none" dirty="0" err="1">
                    <a:solidFill>
                      <a:schemeClr val="lt1"/>
                    </a:solidFill>
                    <a:latin typeface="Calibri"/>
                    <a:ea typeface="Calibri"/>
                    <a:cs typeface="Calibri"/>
                    <a:sym typeface="Calibri"/>
                  </a:rPr>
                  <a:t>industrial</a:t>
                </a:r>
                <a:r>
                  <a:rPr lang="fr-FR" sz="1200" b="1" i="0" u="none" strike="noStrike" cap="none" dirty="0">
                    <a:solidFill>
                      <a:schemeClr val="lt1"/>
                    </a:solidFill>
                    <a:latin typeface="Calibri"/>
                    <a:ea typeface="Calibri"/>
                    <a:cs typeface="Calibri"/>
                    <a:sym typeface="Calibri"/>
                  </a:rPr>
                  <a:t> </a:t>
                </a:r>
                <a:r>
                  <a:rPr lang="fr-FR" sz="1200" b="1" i="0" u="none" strike="noStrike" cap="none" dirty="0" err="1">
                    <a:solidFill>
                      <a:schemeClr val="lt1"/>
                    </a:solidFill>
                    <a:latin typeface="Calibri"/>
                    <a:ea typeface="Calibri"/>
                    <a:cs typeface="Calibri"/>
                    <a:sym typeface="Calibri"/>
                  </a:rPr>
                  <a:t>processes</a:t>
                </a:r>
                <a:r>
                  <a:rPr lang="fr-FR" sz="1200" b="1" i="0" u="none" strike="noStrike" cap="none" dirty="0">
                    <a:solidFill>
                      <a:schemeClr val="lt1"/>
                    </a:solidFill>
                    <a:latin typeface="Calibri"/>
                    <a:ea typeface="Calibri"/>
                    <a:cs typeface="Calibri"/>
                    <a:sym typeface="Calibri"/>
                  </a:rPr>
                  <a:t>)</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0" marR="0" lvl="0" indent="0" algn="ctr" rtl="0">
                  <a:lnSpc>
                    <a:spcPct val="100000"/>
                  </a:lnSpc>
                  <a:spcBef>
                    <a:spcPts val="0"/>
                  </a:spcBef>
                  <a:spcAft>
                    <a:spcPts val="0"/>
                  </a:spcAft>
                  <a:buClr>
                    <a:srgbClr val="000000"/>
                  </a:buClr>
                  <a:buSzPts val="2100"/>
                  <a:buFont typeface="Arial"/>
                  <a:buNone/>
                </a:pPr>
                <a:r>
                  <a:rPr lang="fr-FR" sz="2100" b="1" i="0" u="none" strike="noStrike" cap="none" dirty="0">
                    <a:solidFill>
                      <a:schemeClr val="lt1"/>
                    </a:solidFill>
                    <a:latin typeface="Calibri"/>
                    <a:ea typeface="Calibri"/>
                    <a:cs typeface="Calibri"/>
                    <a:sym typeface="Calibri"/>
                  </a:rPr>
                  <a:t>65%</a:t>
                </a:r>
                <a:endParaRPr sz="2100" b="1" i="0" u="none" strike="noStrike" cap="none" dirty="0">
                  <a:solidFill>
                    <a:schemeClr val="lt1"/>
                  </a:solidFill>
                  <a:latin typeface="Calibri"/>
                  <a:ea typeface="Calibri"/>
                  <a:cs typeface="Calibri"/>
                  <a:sym typeface="Calibri"/>
                </a:endParaRPr>
              </a:p>
            </p:txBody>
          </p:sp>
          <p:sp>
            <p:nvSpPr>
              <p:cNvPr id="267" name="Google Shape;267;p13"/>
              <p:cNvSpPr txBox="1"/>
              <p:nvPr/>
            </p:nvSpPr>
            <p:spPr>
              <a:xfrm rot="216932">
                <a:off x="598750" y="2933367"/>
                <a:ext cx="1422431" cy="900568"/>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dirty="0">
                    <a:solidFill>
                      <a:schemeClr val="lt1"/>
                    </a:solidFill>
                    <a:latin typeface="Calibri"/>
                    <a:ea typeface="Calibri"/>
                    <a:cs typeface="Calibri"/>
                    <a:sym typeface="Calibri"/>
                  </a:rPr>
                  <a:t>Carbon </a:t>
                </a:r>
                <a:r>
                  <a:rPr lang="fr-FR" sz="1500" b="1" i="0" u="none" strike="noStrike" cap="none" dirty="0" err="1">
                    <a:solidFill>
                      <a:schemeClr val="lt1"/>
                    </a:solidFill>
                    <a:latin typeface="Calibri"/>
                    <a:ea typeface="Calibri"/>
                    <a:cs typeface="Calibri"/>
                    <a:sym typeface="Calibri"/>
                  </a:rPr>
                  <a:t>Dioxide</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0" marR="0" lvl="0" indent="0" algn="ctr" rtl="0">
                  <a:lnSpc>
                    <a:spcPct val="100000"/>
                  </a:lnSpc>
                  <a:spcBef>
                    <a:spcPts val="0"/>
                  </a:spcBef>
                  <a:spcAft>
                    <a:spcPts val="0"/>
                  </a:spcAft>
                  <a:buClr>
                    <a:srgbClr val="000000"/>
                  </a:buClr>
                  <a:buSzPts val="1200"/>
                  <a:buFont typeface="Arial"/>
                  <a:buNone/>
                </a:pPr>
                <a:r>
                  <a:rPr lang="fr-FR" sz="1200" b="1" i="0" u="none" strike="noStrike" cap="none" dirty="0">
                    <a:solidFill>
                      <a:schemeClr val="lt1"/>
                    </a:solidFill>
                    <a:latin typeface="Calibri"/>
                    <a:ea typeface="Calibri"/>
                    <a:cs typeface="Calibri"/>
                    <a:sym typeface="Calibri"/>
                  </a:rPr>
                  <a:t>(</a:t>
                </a:r>
                <a:r>
                  <a:rPr lang="fr-FR" sz="1200" b="1" i="0" u="none" strike="noStrike" cap="none" dirty="0" err="1">
                    <a:solidFill>
                      <a:schemeClr val="lt1"/>
                    </a:solidFill>
                    <a:latin typeface="Calibri"/>
                    <a:ea typeface="Calibri"/>
                    <a:cs typeface="Calibri"/>
                    <a:sym typeface="Calibri"/>
                  </a:rPr>
                  <a:t>Forestry</a:t>
                </a:r>
                <a:r>
                  <a:rPr lang="fr-FR" sz="1200" b="1" i="0" u="none" strike="noStrike" cap="none" dirty="0">
                    <a:solidFill>
                      <a:schemeClr val="lt1"/>
                    </a:solidFill>
                    <a:latin typeface="Calibri"/>
                    <a:ea typeface="Calibri"/>
                    <a:cs typeface="Calibri"/>
                    <a:sym typeface="Calibri"/>
                  </a:rPr>
                  <a:t>  and </a:t>
                </a:r>
                <a:r>
                  <a:rPr lang="fr-FR" sz="1200" b="1" i="0" u="none" strike="noStrike" cap="none" dirty="0" err="1">
                    <a:solidFill>
                      <a:schemeClr val="lt1"/>
                    </a:solidFill>
                    <a:latin typeface="Calibri"/>
                    <a:ea typeface="Calibri"/>
                    <a:cs typeface="Calibri"/>
                    <a:sym typeface="Calibri"/>
                  </a:rPr>
                  <a:t>other</a:t>
                </a:r>
                <a:r>
                  <a:rPr lang="fr-FR" sz="1200" b="1" i="0" u="none" strike="noStrike" cap="none" dirty="0">
                    <a:solidFill>
                      <a:schemeClr val="lt1"/>
                    </a:solidFill>
                    <a:latin typeface="Calibri"/>
                    <a:ea typeface="Calibri"/>
                    <a:cs typeface="Calibri"/>
                    <a:sym typeface="Calibri"/>
                  </a:rPr>
                  <a:t> land uses)</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0" marR="0" lvl="0" indent="0" algn="ctr" rtl="0">
                  <a:lnSpc>
                    <a:spcPct val="100000"/>
                  </a:lnSpc>
                  <a:spcBef>
                    <a:spcPts val="0"/>
                  </a:spcBef>
                  <a:spcAft>
                    <a:spcPts val="0"/>
                  </a:spcAft>
                  <a:buClr>
                    <a:srgbClr val="000000"/>
                  </a:buClr>
                  <a:buSzPts val="1900"/>
                  <a:buFont typeface="Arial"/>
                  <a:buNone/>
                </a:pPr>
                <a:r>
                  <a:rPr lang="fr-FR" sz="1900" b="1" i="0" u="none" strike="noStrike" cap="none" dirty="0">
                    <a:solidFill>
                      <a:schemeClr val="lt1"/>
                    </a:solidFill>
                    <a:latin typeface="Calibri"/>
                    <a:ea typeface="Calibri"/>
                    <a:cs typeface="Calibri"/>
                    <a:sym typeface="Calibri"/>
                  </a:rPr>
                  <a:t>11%</a:t>
                </a:r>
                <a:endParaRPr sz="1900" b="1" i="0" u="none" strike="noStrike" cap="none" dirty="0">
                  <a:solidFill>
                    <a:schemeClr val="lt1"/>
                  </a:solidFill>
                  <a:latin typeface="Calibri"/>
                  <a:ea typeface="Calibri"/>
                  <a:cs typeface="Calibri"/>
                  <a:sym typeface="Calibri"/>
                </a:endParaRPr>
              </a:p>
            </p:txBody>
          </p:sp>
          <p:sp>
            <p:nvSpPr>
              <p:cNvPr id="268" name="Google Shape;268;p13"/>
              <p:cNvSpPr txBox="1"/>
              <p:nvPr/>
            </p:nvSpPr>
            <p:spPr>
              <a:xfrm>
                <a:off x="779771" y="2264793"/>
                <a:ext cx="1218600" cy="5730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dirty="0" err="1">
                    <a:solidFill>
                      <a:schemeClr val="lt1"/>
                    </a:solidFill>
                    <a:latin typeface="Calibri"/>
                    <a:ea typeface="Calibri"/>
                    <a:cs typeface="Calibri"/>
                    <a:sym typeface="Calibri"/>
                  </a:rPr>
                  <a:t>Methane</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0" marR="0" lvl="0" indent="0" algn="ctr" rtl="0">
                  <a:lnSpc>
                    <a:spcPct val="100000"/>
                  </a:lnSpc>
                  <a:spcBef>
                    <a:spcPts val="0"/>
                  </a:spcBef>
                  <a:spcAft>
                    <a:spcPts val="0"/>
                  </a:spcAft>
                  <a:buClr>
                    <a:srgbClr val="000000"/>
                  </a:buClr>
                  <a:buSzPts val="1900"/>
                  <a:buFont typeface="Arial"/>
                  <a:buNone/>
                </a:pPr>
                <a:r>
                  <a:rPr lang="fr-FR" sz="1900" b="1" i="0" u="none" strike="noStrike" cap="none" dirty="0">
                    <a:solidFill>
                      <a:schemeClr val="lt1"/>
                    </a:solidFill>
                    <a:latin typeface="Calibri"/>
                    <a:ea typeface="Calibri"/>
                    <a:cs typeface="Calibri"/>
                    <a:sym typeface="Calibri"/>
                  </a:rPr>
                  <a:t>16%</a:t>
                </a:r>
                <a:endParaRPr sz="1900" b="1" i="0" u="none" strike="noStrike" cap="none" dirty="0">
                  <a:solidFill>
                    <a:schemeClr val="lt1"/>
                  </a:solidFill>
                  <a:latin typeface="Calibri"/>
                  <a:ea typeface="Calibri"/>
                  <a:cs typeface="Calibri"/>
                  <a:sym typeface="Calibri"/>
                </a:endParaRPr>
              </a:p>
            </p:txBody>
          </p:sp>
          <p:sp>
            <p:nvSpPr>
              <p:cNvPr id="269" name="Google Shape;269;p13"/>
              <p:cNvSpPr txBox="1"/>
              <p:nvPr/>
            </p:nvSpPr>
            <p:spPr>
              <a:xfrm>
                <a:off x="1644085" y="1521475"/>
                <a:ext cx="744300" cy="7368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400" b="1" i="0" u="none" strike="noStrike" cap="none" dirty="0" err="1">
                    <a:solidFill>
                      <a:schemeClr val="lt1"/>
                    </a:solidFill>
                    <a:latin typeface="Calibri"/>
                    <a:ea typeface="Calibri"/>
                    <a:cs typeface="Calibri"/>
                    <a:sym typeface="Calibri"/>
                  </a:rPr>
                  <a:t>Nitrous</a:t>
                </a:r>
                <a:endParaRPr sz="1800" b="0" i="0" u="none" strike="noStrike" cap="none" dirty="0">
                  <a:solidFill>
                    <a:srgbClr val="000000"/>
                  </a:solidFill>
                  <a:latin typeface="Posterama" panose="020B0504020200020000" pitchFamily="34" charset="0"/>
                  <a:cs typeface="Posterama" panose="020B0504020200020000" pitchFamily="34" charset="0"/>
                  <a:sym typeface="Arial"/>
                </a:endParaRPr>
              </a:p>
              <a:p>
                <a:pPr marL="0" marR="0" lvl="0" indent="0" algn="ctr" rtl="0">
                  <a:lnSpc>
                    <a:spcPct val="100000"/>
                  </a:lnSpc>
                  <a:spcBef>
                    <a:spcPts val="0"/>
                  </a:spcBef>
                  <a:spcAft>
                    <a:spcPts val="0"/>
                  </a:spcAft>
                  <a:buClr>
                    <a:srgbClr val="000000"/>
                  </a:buClr>
                  <a:buSzPts val="1500"/>
                  <a:buFont typeface="Arial"/>
                  <a:buNone/>
                </a:pPr>
                <a:r>
                  <a:rPr lang="fr-FR" sz="1400" b="1" i="0" u="none" strike="noStrike" cap="none" dirty="0">
                    <a:solidFill>
                      <a:schemeClr val="lt1"/>
                    </a:solidFill>
                    <a:latin typeface="Calibri"/>
                    <a:ea typeface="Calibri"/>
                    <a:cs typeface="Calibri"/>
                    <a:sym typeface="Calibri"/>
                  </a:rPr>
                  <a:t>Oxide</a:t>
                </a:r>
                <a:endParaRPr sz="1800" b="0" i="0" u="none" strike="noStrike" cap="none" dirty="0">
                  <a:solidFill>
                    <a:srgbClr val="000000"/>
                  </a:solidFill>
                  <a:latin typeface="Posterama" panose="020B0504020200020000" pitchFamily="34" charset="0"/>
                  <a:cs typeface="Posterama" panose="020B0504020200020000" pitchFamily="34" charset="0"/>
                  <a:sym typeface="Arial"/>
                </a:endParaRPr>
              </a:p>
              <a:p>
                <a:pPr marL="0" marR="0" lvl="0" indent="0" algn="ctr" rtl="0">
                  <a:lnSpc>
                    <a:spcPct val="100000"/>
                  </a:lnSpc>
                  <a:spcBef>
                    <a:spcPts val="0"/>
                  </a:spcBef>
                  <a:spcAft>
                    <a:spcPts val="0"/>
                  </a:spcAft>
                  <a:buClr>
                    <a:srgbClr val="000000"/>
                  </a:buClr>
                  <a:buSzPts val="1900"/>
                  <a:buFont typeface="Arial"/>
                  <a:buNone/>
                </a:pPr>
                <a:r>
                  <a:rPr lang="fr-FR" sz="1800" b="1" i="0" u="none" strike="noStrike" cap="none" dirty="0">
                    <a:solidFill>
                      <a:schemeClr val="lt1"/>
                    </a:solidFill>
                    <a:latin typeface="Calibri"/>
                    <a:ea typeface="Calibri"/>
                    <a:cs typeface="Calibri"/>
                    <a:sym typeface="Calibri"/>
                  </a:rPr>
                  <a:t>6%</a:t>
                </a:r>
                <a:endParaRPr sz="1800" b="1" i="0" u="none" strike="noStrike" cap="none" dirty="0">
                  <a:solidFill>
                    <a:schemeClr val="lt1"/>
                  </a:solidFill>
                  <a:latin typeface="Calibri"/>
                  <a:ea typeface="Calibri"/>
                  <a:cs typeface="Calibri"/>
                  <a:sym typeface="Calibri"/>
                </a:endParaRPr>
              </a:p>
            </p:txBody>
          </p:sp>
          <p:sp>
            <p:nvSpPr>
              <p:cNvPr id="270" name="Google Shape;270;p13"/>
              <p:cNvSpPr txBox="1"/>
              <p:nvPr/>
            </p:nvSpPr>
            <p:spPr>
              <a:xfrm>
                <a:off x="1288409" y="877032"/>
                <a:ext cx="2009400" cy="5184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dirty="0" err="1">
                    <a:solidFill>
                      <a:srgbClr val="224324"/>
                    </a:solidFill>
                    <a:latin typeface="Calibri"/>
                    <a:ea typeface="Calibri"/>
                    <a:cs typeface="Calibri"/>
                    <a:sym typeface="Calibri"/>
                  </a:rPr>
                  <a:t>Fluorinated</a:t>
                </a:r>
                <a:endParaRPr sz="1900" b="0" i="0" u="none" strike="noStrike" cap="none" dirty="0">
                  <a:solidFill>
                    <a:srgbClr val="224324"/>
                  </a:solidFill>
                  <a:latin typeface="Posterama" panose="020B0504020200020000" pitchFamily="34" charset="0"/>
                  <a:cs typeface="Posterama" panose="020B0504020200020000" pitchFamily="34" charset="0"/>
                  <a:sym typeface="Arial"/>
                </a:endParaRPr>
              </a:p>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dirty="0">
                    <a:solidFill>
                      <a:srgbClr val="224324"/>
                    </a:solidFill>
                    <a:latin typeface="Calibri"/>
                    <a:ea typeface="Calibri"/>
                    <a:cs typeface="Calibri"/>
                    <a:sym typeface="Calibri"/>
                  </a:rPr>
                  <a:t> </a:t>
                </a:r>
                <a:r>
                  <a:rPr lang="fr-FR" sz="1500" b="1" i="0" u="none" strike="noStrike" cap="none" dirty="0" err="1">
                    <a:solidFill>
                      <a:srgbClr val="224324"/>
                    </a:solidFill>
                    <a:latin typeface="Calibri"/>
                    <a:ea typeface="Calibri"/>
                    <a:cs typeface="Calibri"/>
                    <a:sym typeface="Calibri"/>
                  </a:rPr>
                  <a:t>Gases</a:t>
                </a:r>
                <a:r>
                  <a:rPr lang="fr-FR" sz="1500" b="1" i="0" u="none" strike="noStrike" cap="none" dirty="0">
                    <a:solidFill>
                      <a:srgbClr val="224324"/>
                    </a:solidFill>
                    <a:latin typeface="Calibri"/>
                    <a:ea typeface="Calibri"/>
                    <a:cs typeface="Calibri"/>
                    <a:sym typeface="Calibri"/>
                  </a:rPr>
                  <a:t> 2%</a:t>
                </a:r>
                <a:endParaRPr sz="1900" b="1" i="0" u="none" strike="noStrike" cap="none" dirty="0">
                  <a:solidFill>
                    <a:srgbClr val="224324"/>
                  </a:solidFill>
                  <a:latin typeface="Calibri"/>
                  <a:ea typeface="Calibri"/>
                  <a:cs typeface="Calibri"/>
                  <a:sym typeface="Calibri"/>
                </a:endParaRPr>
              </a:p>
            </p:txBody>
          </p:sp>
        </p:grpSp>
      </p:grpSp>
      <p:sp>
        <p:nvSpPr>
          <p:cNvPr id="271" name="Google Shape;271;p13"/>
          <p:cNvSpPr txBox="1"/>
          <p:nvPr/>
        </p:nvSpPr>
        <p:spPr>
          <a:xfrm>
            <a:off x="55421" y="-24872"/>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3700" b="1" i="0" u="none" strike="noStrike" cap="none" dirty="0" err="1">
                <a:solidFill>
                  <a:srgbClr val="7503A6"/>
                </a:solidFill>
                <a:latin typeface="Posterama" panose="020B0504020200020000" pitchFamily="34" charset="0"/>
                <a:cs typeface="Posterama" panose="020B0504020200020000" pitchFamily="34" charset="0"/>
                <a:sym typeface="Arial"/>
              </a:rPr>
              <a:t>Greenhouse</a:t>
            </a:r>
            <a:r>
              <a:rPr lang="fr-FR" sz="3700" b="1" i="0" u="none" strike="noStrike" cap="none" dirty="0">
                <a:solidFill>
                  <a:srgbClr val="7503A6"/>
                </a:solidFill>
                <a:latin typeface="Posterama" panose="020B0504020200020000" pitchFamily="34" charset="0"/>
                <a:cs typeface="Posterama" panose="020B0504020200020000" pitchFamily="34" charset="0"/>
                <a:sym typeface="Arial"/>
              </a:rPr>
              <a:t> </a:t>
            </a:r>
            <a:r>
              <a:rPr lang="fr-FR" sz="3700" b="1" i="0" u="none" strike="noStrike" cap="none" dirty="0" err="1">
                <a:solidFill>
                  <a:srgbClr val="7503A6"/>
                </a:solidFill>
                <a:latin typeface="Posterama" panose="020B0504020200020000" pitchFamily="34" charset="0"/>
                <a:cs typeface="Posterama" panose="020B0504020200020000" pitchFamily="34" charset="0"/>
                <a:sym typeface="Arial"/>
              </a:rPr>
              <a:t>Gases</a:t>
            </a:r>
            <a:r>
              <a:rPr lang="fr-FR" sz="3700" b="1" i="0" u="none" strike="noStrike" cap="none" dirty="0">
                <a:solidFill>
                  <a:srgbClr val="7503A6"/>
                </a:solidFill>
                <a:latin typeface="Posterama" panose="020B0504020200020000" pitchFamily="34" charset="0"/>
                <a:cs typeface="Posterama" panose="020B0504020200020000" pitchFamily="34" charset="0"/>
                <a:sym typeface="Arial"/>
              </a:rPr>
              <a:t> (GHG)</a:t>
            </a:r>
            <a:endParaRPr sz="19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272" name="Google Shape;272;p13"/>
          <p:cNvSpPr/>
          <p:nvPr/>
        </p:nvSpPr>
        <p:spPr>
          <a:xfrm>
            <a:off x="7096023" y="6592281"/>
            <a:ext cx="9138000" cy="2508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Source: Intergovernmental Panel on </a:t>
            </a:r>
            <a:r>
              <a:rPr lang="fr-FR" sz="900" b="0" i="0" u="none" strike="noStrike" cap="none" dirty="0" err="1">
                <a:solidFill>
                  <a:schemeClr val="dk1"/>
                </a:solidFill>
                <a:latin typeface="Posterama" panose="020B0504020200020000" pitchFamily="34" charset="0"/>
                <a:cs typeface="Posterama" panose="020B0504020200020000" pitchFamily="34" charset="0"/>
                <a:sym typeface="Arial"/>
              </a:rPr>
              <a:t>Climate</a:t>
            </a: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 Change, </a:t>
            </a:r>
            <a:r>
              <a:rPr lang="fr-FR" sz="900" b="0" i="0" u="none" strike="noStrike" cap="none" dirty="0" err="1">
                <a:solidFill>
                  <a:schemeClr val="dk1"/>
                </a:solidFill>
                <a:latin typeface="Posterama" panose="020B0504020200020000" pitchFamily="34" charset="0"/>
                <a:cs typeface="Posterama" panose="020B0504020200020000" pitchFamily="34" charset="0"/>
                <a:sym typeface="Arial"/>
              </a:rPr>
              <a:t>Fifth</a:t>
            </a: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900" b="0" i="0" u="none" strike="noStrike" cap="none" dirty="0" err="1">
                <a:solidFill>
                  <a:schemeClr val="dk1"/>
                </a:solidFill>
                <a:latin typeface="Posterama" panose="020B0504020200020000" pitchFamily="34" charset="0"/>
                <a:cs typeface="Posterama" panose="020B0504020200020000" pitchFamily="34" charset="0"/>
                <a:sym typeface="Arial"/>
              </a:rPr>
              <a:t>Assessment</a:t>
            </a: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 Report (2014)</a:t>
            </a:r>
            <a:endParaRPr lang="fr-FR" sz="900" dirty="0">
              <a:solidFill>
                <a:schemeClr val="dk1"/>
              </a:solidFill>
              <a:latin typeface="Posterama" panose="020B0504020200020000" pitchFamily="34" charset="0"/>
              <a:cs typeface="Posterama" panose="020B0504020200020000" pitchFamily="34" charset="0"/>
            </a:endParaRPr>
          </a:p>
          <a:p>
            <a:pPr marL="0" marR="0" lvl="0" indent="0" algn="l" rtl="0">
              <a:lnSpc>
                <a:spcPct val="100000"/>
              </a:lnSpc>
              <a:spcBef>
                <a:spcPts val="0"/>
              </a:spcBef>
              <a:spcAft>
                <a:spcPts val="0"/>
              </a:spcAft>
              <a:buClr>
                <a:srgbClr val="000000"/>
              </a:buClr>
              <a:buSzPts val="1600"/>
              <a:buFont typeface="Arial"/>
              <a:buNone/>
            </a:pPr>
            <a:endParaRPr lang="fr-FR" sz="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273" name="Google Shape;273;p13"/>
          <p:cNvSpPr/>
          <p:nvPr/>
        </p:nvSpPr>
        <p:spPr>
          <a:xfrm>
            <a:off x="1692" y="787816"/>
            <a:ext cx="5132400" cy="492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fr-FR" sz="2100" b="1" i="0" u="none" strike="noStrike" cap="none">
                <a:solidFill>
                  <a:srgbClr val="7503A6"/>
                </a:solidFill>
                <a:latin typeface="Calibri"/>
                <a:ea typeface="Calibri"/>
                <a:cs typeface="Calibri"/>
                <a:sym typeface="Calibri"/>
              </a:rPr>
              <a:t>Global Greenhouse Gas Emissions by Gas</a:t>
            </a:r>
            <a:endParaRPr sz="2100" b="1" i="0" u="none" strike="noStrike" cap="none">
              <a:solidFill>
                <a:srgbClr val="7503A6"/>
              </a:solidFill>
              <a:latin typeface="Calibri"/>
              <a:ea typeface="Calibri"/>
              <a:cs typeface="Calibri"/>
              <a:sym typeface="Calibri"/>
            </a:endParaRPr>
          </a:p>
        </p:txBody>
      </p:sp>
      <p:pic>
        <p:nvPicPr>
          <p:cNvPr id="274" name="Google Shape;274;p1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996930" y="2601448"/>
            <a:ext cx="1306363" cy="2493272"/>
          </a:xfrm>
          <a:prstGeom prst="rect">
            <a:avLst/>
          </a:prstGeom>
          <a:noFill/>
          <a:ln>
            <a:noFill/>
          </a:ln>
        </p:spPr>
      </p:pic>
      <p:pic>
        <p:nvPicPr>
          <p:cNvPr id="275" name="Google Shape;275;p1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425288" y="4744159"/>
            <a:ext cx="3123336" cy="1527846"/>
          </a:xfrm>
          <a:prstGeom prst="rect">
            <a:avLst/>
          </a:prstGeom>
          <a:noFill/>
          <a:ln>
            <a:noFill/>
          </a:ln>
        </p:spPr>
      </p:pic>
      <p:pic>
        <p:nvPicPr>
          <p:cNvPr id="276" name="Google Shape;276;p13"/>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599811" y="3571175"/>
            <a:ext cx="3219514" cy="1327225"/>
          </a:xfrm>
          <a:prstGeom prst="rect">
            <a:avLst/>
          </a:prstGeom>
          <a:noFill/>
          <a:ln>
            <a:noFill/>
          </a:ln>
        </p:spPr>
      </p:pic>
      <p:pic>
        <p:nvPicPr>
          <p:cNvPr id="277" name="Google Shape;277;p13"/>
          <p:cNvPicPr preferRelativeResize="0"/>
          <p:nvPr/>
        </p:nvPicPr>
        <p:blipFill rotWithShape="1">
          <a:blip r:embed="rId8" cstate="email">
            <a:alphaModFix/>
            <a:extLst>
              <a:ext uri="{28A0092B-C50C-407E-A947-70E740481C1C}">
                <a14:useLocalDpi xmlns:a14="http://schemas.microsoft.com/office/drawing/2010/main"/>
              </a:ext>
            </a:extLst>
          </a:blip>
          <a:srcRect t="-1460"/>
          <a:stretch/>
        </p:blipFill>
        <p:spPr>
          <a:xfrm>
            <a:off x="1521982" y="2287968"/>
            <a:ext cx="1985477" cy="1483113"/>
          </a:xfrm>
          <a:prstGeom prst="rect">
            <a:avLst/>
          </a:prstGeom>
          <a:noFill/>
          <a:ln>
            <a:noFill/>
          </a:ln>
        </p:spPr>
      </p:pic>
      <p:pic>
        <p:nvPicPr>
          <p:cNvPr id="278" name="Google Shape;278;p13"/>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848828" y="2717885"/>
            <a:ext cx="2376187" cy="1483113"/>
          </a:xfrm>
          <a:prstGeom prst="rect">
            <a:avLst/>
          </a:prstGeom>
          <a:noFill/>
          <a:ln>
            <a:noFill/>
          </a:ln>
        </p:spPr>
      </p:pic>
      <p:pic>
        <p:nvPicPr>
          <p:cNvPr id="279" name="Google Shape;279;p13"/>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4224553" y="1248957"/>
            <a:ext cx="1298794" cy="1527846"/>
          </a:xfrm>
          <a:prstGeom prst="rect">
            <a:avLst/>
          </a:prstGeom>
          <a:noFill/>
          <a:ln>
            <a:noFill/>
          </a:ln>
        </p:spPr>
      </p:pic>
      <p:pic>
        <p:nvPicPr>
          <p:cNvPr id="280" name="Google Shape;280;p13"/>
          <p:cNvPicPr preferRelativeResize="0"/>
          <p:nvPr/>
        </p:nvPicPr>
        <p:blipFill rotWithShape="1">
          <a:blip r:embed="rId11" cstate="email">
            <a:alphaModFix/>
            <a:extLst>
              <a:ext uri="{28A0092B-C50C-407E-A947-70E740481C1C}">
                <a14:useLocalDpi xmlns:a14="http://schemas.microsoft.com/office/drawing/2010/main"/>
              </a:ext>
            </a:extLst>
          </a:blip>
          <a:srcRect l="-2069"/>
          <a:stretch/>
        </p:blipFill>
        <p:spPr>
          <a:xfrm>
            <a:off x="3223446" y="1539799"/>
            <a:ext cx="1778981" cy="1327226"/>
          </a:xfrm>
          <a:prstGeom prst="rect">
            <a:avLst/>
          </a:prstGeom>
          <a:noFill/>
          <a:ln>
            <a:noFill/>
          </a:ln>
        </p:spPr>
      </p:pic>
      <p:pic>
        <p:nvPicPr>
          <p:cNvPr id="281" name="Google Shape;281;p13"/>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1118505" y="3171972"/>
            <a:ext cx="1658059" cy="1852486"/>
          </a:xfrm>
          <a:prstGeom prst="rect">
            <a:avLst/>
          </a:prstGeom>
          <a:noFill/>
          <a:ln>
            <a:noFill/>
          </a:ln>
        </p:spPr>
      </p:pic>
      <p:pic>
        <p:nvPicPr>
          <p:cNvPr id="282" name="Google Shape;282;p13"/>
          <p:cNvPicPr preferRelativeResize="0"/>
          <p:nvPr/>
        </p:nvPicPr>
        <p:blipFill rotWithShape="1">
          <a:blip r:embed="rId13" cstate="email">
            <a:alphaModFix/>
            <a:extLst>
              <a:ext uri="{28A0092B-C50C-407E-A947-70E740481C1C}">
                <a14:useLocalDpi xmlns:a14="http://schemas.microsoft.com/office/drawing/2010/main"/>
              </a:ext>
            </a:extLst>
          </a:blip>
          <a:srcRect r="-16913"/>
          <a:stretch/>
        </p:blipFill>
        <p:spPr>
          <a:xfrm>
            <a:off x="2535676" y="2943364"/>
            <a:ext cx="1460602" cy="1852486"/>
          </a:xfrm>
          <a:prstGeom prst="rect">
            <a:avLst/>
          </a:prstGeom>
          <a:noFill/>
          <a:ln>
            <a:noFill/>
          </a:ln>
        </p:spPr>
      </p:pic>
      <p:cxnSp>
        <p:nvCxnSpPr>
          <p:cNvPr id="283" name="Google Shape;283;p13"/>
          <p:cNvCxnSpPr/>
          <p:nvPr/>
        </p:nvCxnSpPr>
        <p:spPr>
          <a:xfrm rot="10800000" flipH="1">
            <a:off x="3291436" y="3459348"/>
            <a:ext cx="1001400" cy="206100"/>
          </a:xfrm>
          <a:prstGeom prst="straightConnector1">
            <a:avLst/>
          </a:prstGeom>
          <a:noFill/>
          <a:ln w="9525" cap="flat" cmpd="sng">
            <a:solidFill>
              <a:schemeClr val="dk2"/>
            </a:solidFill>
            <a:prstDash val="solid"/>
            <a:round/>
            <a:headEnd type="none" w="sm" len="sm"/>
            <a:tailEnd type="none" w="sm" len="sm"/>
          </a:ln>
        </p:spPr>
      </p:cxnSp>
      <p:cxnSp>
        <p:nvCxnSpPr>
          <p:cNvPr id="284" name="Google Shape;284;p13"/>
          <p:cNvCxnSpPr/>
          <p:nvPr/>
        </p:nvCxnSpPr>
        <p:spPr>
          <a:xfrm rot="10800000">
            <a:off x="4910376" y="2012090"/>
            <a:ext cx="403800" cy="382500"/>
          </a:xfrm>
          <a:prstGeom prst="straightConnector1">
            <a:avLst/>
          </a:prstGeom>
          <a:noFill/>
          <a:ln w="9525" cap="flat" cmpd="sng">
            <a:solidFill>
              <a:schemeClr val="dk2"/>
            </a:solidFill>
            <a:prstDash val="solid"/>
            <a:round/>
            <a:headEnd type="none" w="sm" len="sm"/>
            <a:tailEnd type="none" w="sm" len="sm"/>
          </a:ln>
        </p:spPr>
      </p:cxnSp>
      <p:pic>
        <p:nvPicPr>
          <p:cNvPr id="285" name="Google Shape;285;p13"/>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1398894" y="4951214"/>
            <a:ext cx="2079480" cy="1483113"/>
          </a:xfrm>
          <a:prstGeom prst="rect">
            <a:avLst/>
          </a:prstGeom>
          <a:noFill/>
          <a:ln>
            <a:noFill/>
          </a:ln>
        </p:spPr>
      </p:pic>
      <p:pic>
        <p:nvPicPr>
          <p:cNvPr id="286" name="Google Shape;286;p13"/>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1252337" y="5409653"/>
            <a:ext cx="1524235" cy="949077"/>
          </a:xfrm>
          <a:prstGeom prst="rect">
            <a:avLst/>
          </a:prstGeom>
          <a:noFill/>
          <a:ln>
            <a:noFill/>
          </a:ln>
        </p:spPr>
      </p:pic>
      <p:pic>
        <p:nvPicPr>
          <p:cNvPr id="287" name="Google Shape;287;p13"/>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3104380" y="4545519"/>
            <a:ext cx="1298794" cy="1813223"/>
          </a:xfrm>
          <a:prstGeom prst="rect">
            <a:avLst/>
          </a:prstGeom>
          <a:noFill/>
          <a:ln>
            <a:noFill/>
          </a:ln>
        </p:spPr>
      </p:pic>
      <p:cxnSp>
        <p:nvCxnSpPr>
          <p:cNvPr id="288" name="Google Shape;288;p13"/>
          <p:cNvCxnSpPr/>
          <p:nvPr/>
        </p:nvCxnSpPr>
        <p:spPr>
          <a:xfrm rot="10800000" flipH="1">
            <a:off x="4071873" y="4505383"/>
            <a:ext cx="144300" cy="250800"/>
          </a:xfrm>
          <a:prstGeom prst="straightConnector1">
            <a:avLst/>
          </a:prstGeom>
          <a:noFill/>
          <a:ln w="9525" cap="flat" cmpd="sng">
            <a:solidFill>
              <a:schemeClr val="dk2"/>
            </a:solidFill>
            <a:prstDash val="solid"/>
            <a:round/>
            <a:headEnd type="none" w="sm" len="sm"/>
            <a:tailEnd type="none" w="sm" len="sm"/>
          </a:ln>
        </p:spPr>
      </p:cxnSp>
      <p:cxnSp>
        <p:nvCxnSpPr>
          <p:cNvPr id="289" name="Google Shape;289;p13"/>
          <p:cNvCxnSpPr/>
          <p:nvPr/>
        </p:nvCxnSpPr>
        <p:spPr>
          <a:xfrm rot="10800000" flipH="1">
            <a:off x="5995232" y="1701953"/>
            <a:ext cx="489600" cy="516300"/>
          </a:xfrm>
          <a:prstGeom prst="straightConnector1">
            <a:avLst/>
          </a:prstGeom>
          <a:noFill/>
          <a:ln w="9525" cap="flat" cmpd="sng">
            <a:solidFill>
              <a:schemeClr val="dk2"/>
            </a:solidFill>
            <a:prstDash val="solid"/>
            <a:round/>
            <a:headEnd type="none" w="sm" len="sm"/>
            <a:tailEnd type="none" w="sm" len="sm"/>
          </a:ln>
        </p:spPr>
      </p:cxnSp>
      <p:cxnSp>
        <p:nvCxnSpPr>
          <p:cNvPr id="290" name="Google Shape;290;p13"/>
          <p:cNvCxnSpPr/>
          <p:nvPr/>
        </p:nvCxnSpPr>
        <p:spPr>
          <a:xfrm>
            <a:off x="7930685" y="4751530"/>
            <a:ext cx="146700" cy="4830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5" name="Imagem 4">
            <a:extLst>
              <a:ext uri="{FF2B5EF4-FFF2-40B4-BE49-F238E27FC236}">
                <a16:creationId xmlns:a16="http://schemas.microsoft.com/office/drawing/2014/main" id="{D45171F5-3C46-763A-5DBA-76A533C0A930}"/>
              </a:ext>
            </a:extLst>
          </p:cNvPr>
          <p:cNvPicPr>
            <a:picLocks noChangeAspect="1"/>
          </p:cNvPicPr>
          <p:nvPr/>
        </p:nvPicPr>
        <p:blipFill>
          <a:blip r:embed="rId3"/>
          <a:stretch>
            <a:fillRect/>
          </a:stretch>
        </p:blipFill>
        <p:spPr>
          <a:xfrm>
            <a:off x="-37197" y="-568603"/>
            <a:ext cx="12435673" cy="808044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5"/>
          <p:cNvSpPr/>
          <p:nvPr/>
        </p:nvSpPr>
        <p:spPr>
          <a:xfrm>
            <a:off x="-44451" y="6349"/>
            <a:ext cx="12192000" cy="6858000"/>
          </a:xfrm>
          <a:prstGeom prst="rect">
            <a:avLst/>
          </a:prstGeom>
          <a:solidFill>
            <a:schemeClr val="dk1"/>
          </a:solidFill>
          <a:ln w="25400" cap="flat" cmpd="sng">
            <a:solidFill>
              <a:srgbClr val="395E89"/>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1" name="Google Shape;301;p15"/>
          <p:cNvSpPr txBox="1"/>
          <p:nvPr/>
        </p:nvSpPr>
        <p:spPr>
          <a:xfrm>
            <a:off x="1593707" y="341224"/>
            <a:ext cx="9686700" cy="5715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lt1"/>
              </a:buClr>
              <a:buSzPts val="3200"/>
              <a:buFont typeface="Arial"/>
              <a:buNone/>
            </a:pPr>
            <a:r>
              <a:rPr lang="fr-FR" sz="3200" b="1" i="0" u="none" strike="noStrike" cap="none" dirty="0">
                <a:solidFill>
                  <a:schemeClr val="lt1"/>
                </a:solidFill>
                <a:latin typeface="Posterama" panose="020B0504020200020000" pitchFamily="34" charset="0"/>
                <a:cs typeface="Posterama" panose="020B0504020200020000" pitchFamily="34" charset="0"/>
                <a:sym typeface="Arial"/>
              </a:rPr>
              <a:t>Émissions mondiales de carbone provenant des combustibles fossiles</a:t>
            </a:r>
          </a:p>
        </p:txBody>
      </p:sp>
      <p:sp>
        <p:nvSpPr>
          <p:cNvPr id="302" name="Google Shape;302;p15"/>
          <p:cNvSpPr/>
          <p:nvPr/>
        </p:nvSpPr>
        <p:spPr>
          <a:xfrm rot="-5400000">
            <a:off x="-1460461" y="3529404"/>
            <a:ext cx="4051200" cy="326700"/>
          </a:xfrm>
          <a:prstGeom prst="rect">
            <a:avLst/>
          </a:prstGeom>
          <a:noFill/>
          <a:ln>
            <a:noFill/>
          </a:ln>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fr-FR" sz="1900" b="0" i="0" u="none" strike="noStrike" cap="none" dirty="0">
                <a:solidFill>
                  <a:schemeClr val="lt1"/>
                </a:solidFill>
                <a:latin typeface="Calibri"/>
                <a:ea typeface="Calibri"/>
                <a:cs typeface="Calibri"/>
                <a:sym typeface="Calibri"/>
              </a:rPr>
              <a:t>Milliards de tonnes de carbone</a:t>
            </a:r>
          </a:p>
        </p:txBody>
      </p:sp>
      <p:sp>
        <p:nvSpPr>
          <p:cNvPr id="303" name="Google Shape;303;p15"/>
          <p:cNvSpPr/>
          <p:nvPr/>
        </p:nvSpPr>
        <p:spPr>
          <a:xfrm>
            <a:off x="669159" y="6515098"/>
            <a:ext cx="2600400" cy="176700"/>
          </a:xfrm>
          <a:prstGeom prst="rect">
            <a:avLst/>
          </a:prstGeom>
          <a:noFill/>
          <a:ln>
            <a:noFill/>
          </a:ln>
        </p:spPr>
        <p:txBody>
          <a:bodyPr spcFirstLastPara="1" wrap="square" lIns="19025" tIns="19025" rIns="19025" bIns="19025" anchor="b" anchorCtr="0">
            <a:noAutofit/>
          </a:bodyPr>
          <a:lstStyle/>
          <a:p>
            <a:pPr marL="0" marR="0" lvl="0" indent="0" algn="l" rtl="0">
              <a:lnSpc>
                <a:spcPct val="100000"/>
              </a:lnSpc>
              <a:spcBef>
                <a:spcPts val="0"/>
              </a:spcBef>
              <a:spcAft>
                <a:spcPts val="0"/>
              </a:spcAft>
              <a:buClr>
                <a:srgbClr val="000000"/>
              </a:buClr>
              <a:buSzPts val="900"/>
              <a:buFont typeface="Arial"/>
              <a:buNone/>
            </a:pPr>
            <a:r>
              <a:rPr lang="fr-FR" sz="900" b="0" i="0" u="none" strike="noStrike" cap="none" dirty="0">
                <a:solidFill>
                  <a:schemeClr val="lt1"/>
                </a:solidFill>
                <a:latin typeface="Calibri"/>
                <a:ea typeface="Calibri"/>
                <a:cs typeface="Calibri"/>
                <a:sym typeface="Calibri"/>
              </a:rPr>
              <a:t>Data: U.S. </a:t>
            </a:r>
            <a:r>
              <a:rPr lang="fr-FR" sz="900" b="0" i="0" u="none" strike="noStrike" cap="none" dirty="0" err="1">
                <a:solidFill>
                  <a:schemeClr val="lt1"/>
                </a:solidFill>
                <a:latin typeface="Calibri"/>
                <a:ea typeface="Calibri"/>
                <a:cs typeface="Calibri"/>
                <a:sym typeface="Calibri"/>
              </a:rPr>
              <a:t>Department</a:t>
            </a:r>
            <a:r>
              <a:rPr lang="fr-FR" sz="900" b="0" i="0" u="none" strike="noStrike" cap="none" dirty="0">
                <a:solidFill>
                  <a:schemeClr val="lt1"/>
                </a:solidFill>
                <a:latin typeface="Calibri"/>
                <a:ea typeface="Calibri"/>
                <a:cs typeface="Calibri"/>
                <a:sym typeface="Calibri"/>
              </a:rPr>
              <a:t> of Energy/CDIAC</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04" name="Google Shape;304;p15"/>
          <p:cNvSpPr txBox="1"/>
          <p:nvPr/>
        </p:nvSpPr>
        <p:spPr>
          <a:xfrm>
            <a:off x="11058708" y="6005557"/>
            <a:ext cx="615300" cy="338700"/>
          </a:xfrm>
          <a:prstGeom prst="rect">
            <a:avLst/>
          </a:prstGeom>
          <a:noFill/>
          <a:ln>
            <a:noFill/>
          </a:ln>
        </p:spPr>
        <p:txBody>
          <a:bodyPr spcFirstLastPara="1" wrap="square" lIns="38100" tIns="38100" rIns="38100" bIns="381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fr-FR" sz="1700" b="1" i="0" u="none" strike="noStrike" cap="none" dirty="0">
                <a:solidFill>
                  <a:schemeClr val="lt1"/>
                </a:solidFill>
                <a:latin typeface="Posterama" panose="020B0504020200020000" pitchFamily="34" charset="0"/>
                <a:cs typeface="Posterama" panose="020B0504020200020000" pitchFamily="34" charset="0"/>
                <a:sym typeface="Arial"/>
              </a:rPr>
              <a:t>2018</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05" name="Google Shape;305;p15"/>
          <p:cNvSpPr/>
          <p:nvPr/>
        </p:nvSpPr>
        <p:spPr>
          <a:xfrm>
            <a:off x="659944" y="5742690"/>
            <a:ext cx="764400" cy="275100"/>
          </a:xfrm>
          <a:prstGeom prst="rect">
            <a:avLst/>
          </a:prstGeom>
          <a:solidFill>
            <a:srgbClr val="000000"/>
          </a:solidFill>
          <a:ln>
            <a:noFill/>
          </a:ln>
        </p:spPr>
        <p:txBody>
          <a:bodyPr spcFirstLastPara="1" wrap="square" lIns="28575" tIns="28575" rIns="28575" bIns="285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06" name="Google Shape;306;p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16000" y="1141875"/>
            <a:ext cx="10875300" cy="4761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503A6"/>
        </a:solidFill>
        <a:effectLst/>
      </p:bgPr>
    </p:bg>
    <p:spTree>
      <p:nvGrpSpPr>
        <p:cNvPr id="1" name="Shape 310"/>
        <p:cNvGrpSpPr/>
        <p:nvPr/>
      </p:nvGrpSpPr>
      <p:grpSpPr>
        <a:xfrm>
          <a:off x="0" y="0"/>
          <a:ext cx="0" cy="0"/>
          <a:chOff x="0" y="0"/>
          <a:chExt cx="0" cy="0"/>
        </a:xfrm>
      </p:grpSpPr>
      <p:sp>
        <p:nvSpPr>
          <p:cNvPr id="311" name="Google Shape;311;p16"/>
          <p:cNvSpPr txBox="1"/>
          <p:nvPr/>
        </p:nvSpPr>
        <p:spPr>
          <a:xfrm>
            <a:off x="997137" y="1313269"/>
            <a:ext cx="10197600" cy="2846933"/>
          </a:xfrm>
          <a:prstGeom prst="rect">
            <a:avLst/>
          </a:prstGeom>
          <a:noFill/>
          <a:ln>
            <a:noFill/>
          </a:ln>
        </p:spPr>
        <p:txBody>
          <a:bodyPr spcFirstLastPara="1" wrap="square" lIns="38100" tIns="38100" rIns="38100" bIns="38100" anchor="ctr" anchorCtr="0">
            <a:spAutoFit/>
          </a:bodyPr>
          <a:lstStyle/>
          <a:p>
            <a:pPr lvl="0" algn="ctr">
              <a:buSzPts val="4500"/>
            </a:pPr>
            <a:r>
              <a:rPr lang="fr-FR" sz="4500" dirty="0">
                <a:solidFill>
                  <a:schemeClr val="lt1"/>
                </a:solidFill>
                <a:latin typeface="Posterama" panose="020B0504020200020000" pitchFamily="34" charset="0"/>
                <a:cs typeface="Posterama" panose="020B0504020200020000" pitchFamily="34" charset="0"/>
              </a:rPr>
              <a:t>Le CO2 est libéré dans l'atmosphère plus rapidement que jamais, du moins au cours des 66 derniers millions d'années. </a:t>
            </a:r>
          </a:p>
        </p:txBody>
      </p:sp>
      <p:sp>
        <p:nvSpPr>
          <p:cNvPr id="312" name="Google Shape;312;p16"/>
          <p:cNvSpPr txBox="1"/>
          <p:nvPr/>
        </p:nvSpPr>
        <p:spPr>
          <a:xfrm>
            <a:off x="428625" y="6519103"/>
            <a:ext cx="3688800" cy="177000"/>
          </a:xfrm>
          <a:prstGeom prst="rect">
            <a:avLst/>
          </a:prstGeom>
          <a:noFill/>
          <a:ln>
            <a:noFill/>
          </a:ln>
        </p:spPr>
        <p:txBody>
          <a:bodyPr spcFirstLastPara="1" wrap="square" lIns="19025" tIns="19025" rIns="19025" bIns="19025" anchor="b" anchorCtr="0">
            <a:spAutoFit/>
          </a:bodyPr>
          <a:lstStyle/>
          <a:p>
            <a:pPr marL="0" marR="0" lvl="0" indent="0" algn="l" rtl="0">
              <a:lnSpc>
                <a:spcPct val="100000"/>
              </a:lnSpc>
              <a:spcBef>
                <a:spcPts val="0"/>
              </a:spcBef>
              <a:spcAft>
                <a:spcPts val="0"/>
              </a:spcAft>
              <a:buClr>
                <a:srgbClr val="000000"/>
              </a:buClr>
              <a:buSzPts val="900"/>
              <a:buFont typeface="Arial"/>
              <a:buNone/>
            </a:pPr>
            <a:r>
              <a:rPr lang="fr-FR" sz="900" b="0" i="0" u="none" strike="noStrike" cap="none" dirty="0">
                <a:solidFill>
                  <a:schemeClr val="lt1"/>
                </a:solidFill>
                <a:latin typeface="Calibri"/>
                <a:ea typeface="Calibri"/>
                <a:cs typeface="Calibri"/>
                <a:sym typeface="Calibri"/>
              </a:rPr>
              <a:t>Fonte: RE </a:t>
            </a:r>
            <a:r>
              <a:rPr lang="fr-FR" sz="900" b="0" i="0" u="none" strike="noStrike" cap="none" dirty="0" err="1">
                <a:solidFill>
                  <a:schemeClr val="lt1"/>
                </a:solidFill>
                <a:latin typeface="Calibri"/>
                <a:ea typeface="Calibri"/>
                <a:cs typeface="Calibri"/>
                <a:sym typeface="Calibri"/>
              </a:rPr>
              <a:t>Zeebe</a:t>
            </a:r>
            <a:r>
              <a:rPr lang="fr-FR" sz="900" b="0" i="0" u="none" strike="noStrike" cap="none" dirty="0">
                <a:solidFill>
                  <a:schemeClr val="lt1"/>
                </a:solidFill>
                <a:latin typeface="Calibri"/>
                <a:ea typeface="Calibri"/>
                <a:cs typeface="Calibri"/>
                <a:sym typeface="Calibri"/>
              </a:rPr>
              <a:t>, et al., </a:t>
            </a:r>
            <a:r>
              <a:rPr lang="fr-FR" sz="900" b="0" i="1" u="none" strike="noStrike" cap="none" dirty="0">
                <a:solidFill>
                  <a:schemeClr val="lt1"/>
                </a:solidFill>
                <a:latin typeface="Calibri"/>
                <a:ea typeface="Calibri"/>
                <a:cs typeface="Calibri"/>
                <a:sym typeface="Calibri"/>
              </a:rPr>
              <a:t>Nature </a:t>
            </a:r>
            <a:r>
              <a:rPr lang="fr-FR" sz="900" b="0" i="1" u="none" strike="noStrike" cap="none" dirty="0" err="1">
                <a:solidFill>
                  <a:schemeClr val="lt1"/>
                </a:solidFill>
                <a:latin typeface="Calibri"/>
                <a:ea typeface="Calibri"/>
                <a:cs typeface="Calibri"/>
                <a:sym typeface="Calibri"/>
              </a:rPr>
              <a:t>Geoscience</a:t>
            </a:r>
            <a:r>
              <a:rPr lang="fr-FR" sz="900" b="0" i="1" u="none" strike="noStrike" cap="none" dirty="0">
                <a:solidFill>
                  <a:schemeClr val="lt1"/>
                </a:solidFill>
                <a:latin typeface="Calibri"/>
                <a:ea typeface="Calibri"/>
                <a:cs typeface="Calibri"/>
                <a:sym typeface="Calibri"/>
              </a:rPr>
              <a:t>, </a:t>
            </a:r>
            <a:r>
              <a:rPr lang="fr-FR" sz="900" b="0" i="0" u="none" strike="noStrike" cap="none" dirty="0">
                <a:solidFill>
                  <a:schemeClr val="lt1"/>
                </a:solidFill>
                <a:latin typeface="Calibri"/>
                <a:ea typeface="Calibri"/>
                <a:cs typeface="Calibri"/>
                <a:sym typeface="Calibri"/>
              </a:rPr>
              <a:t>March 2016</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7"/>
          <p:cNvSpPr txBox="1"/>
          <p:nvPr/>
        </p:nvSpPr>
        <p:spPr>
          <a:xfrm>
            <a:off x="121796" y="331900"/>
            <a:ext cx="132540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chemeClr val="dk1"/>
              </a:buClr>
              <a:buSzPts val="340"/>
              <a:buFont typeface="Arial"/>
              <a:buNone/>
            </a:pPr>
            <a:r>
              <a:rPr lang="fr-FR" sz="4300" b="1" i="0" u="none" strike="noStrike" cap="none" dirty="0">
                <a:solidFill>
                  <a:srgbClr val="7503A6"/>
                </a:solidFill>
                <a:latin typeface="Posterama" panose="020B0504020200020000" pitchFamily="34" charset="0"/>
                <a:cs typeface="Posterama" panose="020B0504020200020000" pitchFamily="34" charset="0"/>
                <a:sym typeface="Arial"/>
              </a:rPr>
              <a:t>Carbone Bilan mondial</a:t>
            </a:r>
            <a:endParaRPr sz="1100" b="1" i="0" u="none" strike="noStrike" cap="none" dirty="0">
              <a:solidFill>
                <a:srgbClr val="7503A6"/>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366092"/>
              </a:buClr>
              <a:buSzPts val="1100"/>
              <a:buFont typeface="Arial"/>
              <a:buNone/>
            </a:pPr>
            <a:endParaRPr sz="1100" b="1"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318" name="Google Shape;318;p17"/>
          <p:cNvSpPr/>
          <p:nvPr/>
        </p:nvSpPr>
        <p:spPr>
          <a:xfrm>
            <a:off x="9347200" y="6273800"/>
            <a:ext cx="2235300" cy="5583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319" name="Google Shape;319;p17" descr="Global Carbon Budget 2018 | Carbon Porta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11436" y="1084420"/>
            <a:ext cx="9405349" cy="5578764"/>
          </a:xfrm>
          <a:prstGeom prst="rect">
            <a:avLst/>
          </a:prstGeom>
          <a:noFill/>
          <a:ln>
            <a:noFill/>
          </a:ln>
        </p:spPr>
      </p:pic>
      <p:sp>
        <p:nvSpPr>
          <p:cNvPr id="320" name="Google Shape;320;p17"/>
          <p:cNvSpPr/>
          <p:nvPr/>
        </p:nvSpPr>
        <p:spPr>
          <a:xfrm>
            <a:off x="10231808" y="6581127"/>
            <a:ext cx="93132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Source: Global Carbon Project</a:t>
            </a:r>
            <a:endParaRPr sz="10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21" name="Google Shape;321;p17"/>
          <p:cNvSpPr txBox="1"/>
          <p:nvPr/>
        </p:nvSpPr>
        <p:spPr>
          <a:xfrm>
            <a:off x="10117516" y="3566025"/>
            <a:ext cx="1475100" cy="615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r-FR" sz="3200" b="1" i="0" u="none" strike="noStrike" cap="none" dirty="0">
                <a:solidFill>
                  <a:srgbClr val="205867"/>
                </a:solidFill>
                <a:latin typeface="Calibri"/>
                <a:ea typeface="Calibri"/>
                <a:cs typeface="Calibri"/>
                <a:sym typeface="Calibri"/>
              </a:rPr>
              <a:t>22%</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22" name="Google Shape;322;p17"/>
          <p:cNvSpPr txBox="1"/>
          <p:nvPr/>
        </p:nvSpPr>
        <p:spPr>
          <a:xfrm>
            <a:off x="10131371" y="4227759"/>
            <a:ext cx="1475100" cy="615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r-FR" sz="3200" b="1" i="0" u="none" strike="noStrike" cap="none" dirty="0">
                <a:solidFill>
                  <a:schemeClr val="accent3"/>
                </a:solidFill>
                <a:latin typeface="Calibri"/>
                <a:ea typeface="Calibri"/>
                <a:cs typeface="Calibri"/>
                <a:sym typeface="Calibri"/>
              </a:rPr>
              <a:t>29%</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grpSp>
        <p:nvGrpSpPr>
          <p:cNvPr id="327" name="Google Shape;327;p18"/>
          <p:cNvGrpSpPr/>
          <p:nvPr/>
        </p:nvGrpSpPr>
        <p:grpSpPr>
          <a:xfrm>
            <a:off x="-84102" y="888976"/>
            <a:ext cx="9753356" cy="5797689"/>
            <a:chOff x="1066800" y="724225"/>
            <a:chExt cx="7315200" cy="4348376"/>
          </a:xfrm>
        </p:grpSpPr>
        <p:pic>
          <p:nvPicPr>
            <p:cNvPr id="328" name="Google Shape;328;p18" descr="Climate Change: Atmospheric Carbon Dioxide | NOAA Climate.gov"/>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66800" y="724225"/>
              <a:ext cx="7034325" cy="4348376"/>
            </a:xfrm>
            <a:prstGeom prst="rect">
              <a:avLst/>
            </a:prstGeom>
            <a:noFill/>
            <a:ln>
              <a:noFill/>
            </a:ln>
          </p:spPr>
        </p:pic>
        <p:sp>
          <p:nvSpPr>
            <p:cNvPr id="329" name="Google Shape;329;p18"/>
            <p:cNvSpPr/>
            <p:nvPr/>
          </p:nvSpPr>
          <p:spPr>
            <a:xfrm>
              <a:off x="7010400" y="4629150"/>
              <a:ext cx="1371600" cy="4434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30" name="Google Shape;330;p18"/>
            <p:cNvSpPr/>
            <p:nvPr/>
          </p:nvSpPr>
          <p:spPr>
            <a:xfrm>
              <a:off x="6432973" y="1037747"/>
              <a:ext cx="1371600" cy="4434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pSp>
      <p:sp>
        <p:nvSpPr>
          <p:cNvPr id="331" name="Google Shape;331;p18"/>
          <p:cNvSpPr txBox="1"/>
          <p:nvPr/>
        </p:nvSpPr>
        <p:spPr>
          <a:xfrm>
            <a:off x="55421" y="0"/>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3700" b="1" i="0" u="none" strike="noStrike" cap="none" dirty="0">
                <a:solidFill>
                  <a:srgbClr val="7503A6"/>
                </a:solidFill>
                <a:latin typeface="Posterama" panose="020B0504020200020000" pitchFamily="34" charset="0"/>
                <a:cs typeface="Posterama" panose="020B0504020200020000" pitchFamily="34" charset="0"/>
                <a:sym typeface="Arial"/>
              </a:rPr>
              <a:t>Concentration de CO2</a:t>
            </a:r>
          </a:p>
        </p:txBody>
      </p:sp>
      <p:sp>
        <p:nvSpPr>
          <p:cNvPr id="332" name="Google Shape;332;p18"/>
          <p:cNvSpPr/>
          <p:nvPr/>
        </p:nvSpPr>
        <p:spPr>
          <a:xfrm>
            <a:off x="6242767" y="297717"/>
            <a:ext cx="3206100" cy="876000"/>
          </a:xfrm>
          <a:prstGeom prst="rect">
            <a:avLst/>
          </a:prstGeom>
          <a:noFill/>
          <a:ln w="57150" cap="flat" cmpd="sng">
            <a:solidFill>
              <a:srgbClr val="F2CB05"/>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fr-FR" sz="1500" b="0" i="0" u="none" strike="noStrike" cap="none" dirty="0">
                <a:solidFill>
                  <a:schemeClr val="dk1"/>
                </a:solidFill>
                <a:latin typeface="Posterama" panose="020B0504020200020000" pitchFamily="34" charset="0"/>
                <a:cs typeface="Posterama" panose="020B0504020200020000" pitchFamily="34" charset="0"/>
                <a:sym typeface="Arial"/>
              </a:rPr>
              <a:t>CONCENTRATION ACTUELLE </a:t>
            </a:r>
          </a:p>
          <a:p>
            <a:pPr marL="0" marR="0" lvl="0" indent="0" algn="ctr" rtl="0">
              <a:lnSpc>
                <a:spcPct val="100000"/>
              </a:lnSpc>
              <a:spcBef>
                <a:spcPts val="0"/>
              </a:spcBef>
              <a:spcAft>
                <a:spcPts val="0"/>
              </a:spcAft>
              <a:buClr>
                <a:srgbClr val="000000"/>
              </a:buClr>
              <a:buSzPts val="2300"/>
              <a:buFont typeface="Arial"/>
              <a:buNone/>
            </a:pPr>
            <a:r>
              <a:rPr lang="fr-FR" sz="2100" b="1" i="0" u="none" strike="noStrike" cap="none" dirty="0">
                <a:solidFill>
                  <a:schemeClr val="dk1"/>
                </a:solidFill>
                <a:latin typeface="Posterama" panose="020B0504020200020000" pitchFamily="34" charset="0"/>
                <a:cs typeface="Posterama" panose="020B0504020200020000" pitchFamily="34" charset="0"/>
                <a:sym typeface="Arial"/>
              </a:rPr>
              <a:t>417.47 ppm</a:t>
            </a:r>
            <a:endParaRPr sz="7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33" name="Google Shape;333;p18"/>
          <p:cNvSpPr/>
          <p:nvPr/>
        </p:nvSpPr>
        <p:spPr>
          <a:xfrm>
            <a:off x="8923446" y="6525569"/>
            <a:ext cx="5788200" cy="314700"/>
          </a:xfrm>
          <a:prstGeom prst="rect">
            <a:avLst/>
          </a:prstGeom>
          <a:noFill/>
          <a:ln>
            <a:noFill/>
          </a:ln>
        </p:spPr>
        <p:txBody>
          <a:bodyPr spcFirstLastPara="1" wrap="square" lIns="33875" tIns="33875" rIns="33875" bIns="3387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Calibri"/>
                <a:ea typeface="Calibri"/>
                <a:cs typeface="Calibri"/>
                <a:sym typeface="Calibri"/>
              </a:rPr>
              <a:t>Source: National </a:t>
            </a:r>
            <a:r>
              <a:rPr lang="fr-FR" sz="900" b="0" i="0" u="none" strike="noStrike" cap="none" dirty="0" err="1">
                <a:solidFill>
                  <a:schemeClr val="dk1"/>
                </a:solidFill>
                <a:latin typeface="Calibri"/>
                <a:ea typeface="Calibri"/>
                <a:cs typeface="Calibri"/>
                <a:sym typeface="Calibri"/>
              </a:rPr>
              <a:t>Oceanic</a:t>
            </a:r>
            <a:r>
              <a:rPr lang="fr-FR" sz="900" b="0" i="0" u="none" strike="noStrike" cap="none" dirty="0">
                <a:solidFill>
                  <a:schemeClr val="dk1"/>
                </a:solidFill>
                <a:latin typeface="Calibri"/>
                <a:ea typeface="Calibri"/>
                <a:cs typeface="Calibri"/>
                <a:sym typeface="Calibri"/>
              </a:rPr>
              <a:t> and Atmospheric Administration (NOAA)</a:t>
            </a:r>
            <a:endParaRPr sz="900" b="0" i="0" u="none" strike="noStrike" cap="none" dirty="0">
              <a:solidFill>
                <a:schemeClr val="dk1"/>
              </a:solidFill>
              <a:latin typeface="Calibri"/>
              <a:ea typeface="Calibri"/>
              <a:cs typeface="Calibri"/>
              <a:sym typeface="Calibri"/>
            </a:endParaRPr>
          </a:p>
        </p:txBody>
      </p:sp>
      <p:sp>
        <p:nvSpPr>
          <p:cNvPr id="334" name="Google Shape;334;p18"/>
          <p:cNvSpPr txBox="1"/>
          <p:nvPr/>
        </p:nvSpPr>
        <p:spPr>
          <a:xfrm>
            <a:off x="6242786" y="1173717"/>
            <a:ext cx="2836800" cy="8619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1600" b="0" i="0" u="none" strike="noStrike" cap="none" dirty="0">
                <a:solidFill>
                  <a:schemeClr val="dk1"/>
                </a:solidFill>
                <a:latin typeface="Posterama" panose="020B0504020200020000" pitchFamily="34" charset="0"/>
                <a:cs typeface="Posterama" panose="020B0504020200020000" pitchFamily="34" charset="0"/>
                <a:sym typeface="Arial"/>
              </a:rPr>
              <a:t>(dernière mesure </a:t>
            </a:r>
          </a:p>
          <a:p>
            <a:pPr marL="0" marR="0" lvl="0" indent="0" algn="ctr" rtl="0">
              <a:lnSpc>
                <a:spcPct val="100000"/>
              </a:lnSpc>
              <a:spcBef>
                <a:spcPts val="0"/>
              </a:spcBef>
              <a:spcAft>
                <a:spcPts val="0"/>
              </a:spcAft>
              <a:buClr>
                <a:srgbClr val="000000"/>
              </a:buClr>
              <a:buSzPts val="2400"/>
              <a:buFont typeface="Arial"/>
              <a:buNone/>
            </a:pPr>
            <a:r>
              <a:rPr lang="fr-FR" sz="1600" b="0" i="0" u="none" strike="noStrike" cap="none" dirty="0">
                <a:solidFill>
                  <a:schemeClr val="dk1"/>
                </a:solidFill>
                <a:latin typeface="Posterama" panose="020B0504020200020000" pitchFamily="34" charset="0"/>
                <a:cs typeface="Posterama" panose="020B0504020200020000" pitchFamily="34" charset="0"/>
                <a:sym typeface="Arial"/>
              </a:rPr>
              <a:t>juin 2021)</a:t>
            </a:r>
            <a:endParaRPr sz="11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9"/>
          <p:cNvSpPr txBox="1"/>
          <p:nvPr/>
        </p:nvSpPr>
        <p:spPr>
          <a:xfrm>
            <a:off x="121796" y="331900"/>
            <a:ext cx="132540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chemeClr val="dk1"/>
              </a:buClr>
              <a:buSzPts val="340"/>
              <a:buFont typeface="Arial"/>
              <a:buNone/>
            </a:pPr>
            <a:r>
              <a:rPr lang="fr-FR" sz="2800" b="1" i="0" u="none" strike="noStrike" cap="none" dirty="0">
                <a:solidFill>
                  <a:srgbClr val="7503A6"/>
                </a:solidFill>
                <a:latin typeface="Posterama" panose="020B0504020200020000" pitchFamily="34" charset="0"/>
                <a:cs typeface="Posterama" panose="020B0504020200020000" pitchFamily="34" charset="0"/>
                <a:sym typeface="Arial"/>
              </a:rPr>
              <a:t>Concentration de CO2 et augmentation de la température </a:t>
            </a:r>
          </a:p>
          <a:p>
            <a:pPr marL="0" marR="0" lvl="0" indent="0" algn="l" rtl="0">
              <a:lnSpc>
                <a:spcPct val="100000"/>
              </a:lnSpc>
              <a:spcBef>
                <a:spcPts val="0"/>
              </a:spcBef>
              <a:spcAft>
                <a:spcPts val="0"/>
              </a:spcAft>
              <a:buClr>
                <a:schemeClr val="dk1"/>
              </a:buClr>
              <a:buSzPts val="400"/>
              <a:buFont typeface="Arial"/>
              <a:buNone/>
            </a:pPr>
            <a:endParaRPr sz="1100" b="1" i="0" u="none" strike="noStrike" cap="none" dirty="0">
              <a:solidFill>
                <a:srgbClr val="7503A6"/>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366092"/>
              </a:buClr>
              <a:buSzPts val="1100"/>
              <a:buFont typeface="Arial"/>
              <a:buNone/>
            </a:pPr>
            <a:endParaRPr sz="1100" b="1" i="0" u="none" strike="noStrike" cap="none" dirty="0">
              <a:solidFill>
                <a:srgbClr val="7503A6"/>
              </a:solidFill>
              <a:latin typeface="Posterama" panose="020B0504020200020000" pitchFamily="34" charset="0"/>
              <a:cs typeface="Posterama" panose="020B0504020200020000" pitchFamily="34" charset="0"/>
              <a:sym typeface="Arial"/>
            </a:endParaRPr>
          </a:p>
        </p:txBody>
      </p:sp>
      <p:pic>
        <p:nvPicPr>
          <p:cNvPr id="340" name="Google Shape;340;p19" descr="If carbon dioxide hits a new high every year, why isn't every year hotter  than the last? | NOAA Climate.gov"/>
          <p:cNvPicPr preferRelativeResize="0"/>
          <p:nvPr/>
        </p:nvPicPr>
        <p:blipFill rotWithShape="1">
          <a:blip r:embed="rId3">
            <a:alphaModFix/>
          </a:blip>
          <a:srcRect/>
          <a:stretch/>
        </p:blipFill>
        <p:spPr>
          <a:xfrm>
            <a:off x="743427" y="1779351"/>
            <a:ext cx="9887923" cy="4817049"/>
          </a:xfrm>
          <a:prstGeom prst="rect">
            <a:avLst/>
          </a:prstGeom>
          <a:noFill/>
          <a:ln>
            <a:noFill/>
          </a:ln>
        </p:spPr>
      </p:pic>
      <p:sp>
        <p:nvSpPr>
          <p:cNvPr id="341" name="Google Shape;341;p19"/>
          <p:cNvSpPr txBox="1"/>
          <p:nvPr/>
        </p:nvSpPr>
        <p:spPr>
          <a:xfrm>
            <a:off x="485875" y="1262675"/>
            <a:ext cx="9897900" cy="769500"/>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100" b="1" i="0" u="none" strike="noStrike" cap="none" dirty="0">
                <a:solidFill>
                  <a:schemeClr val="dk1"/>
                </a:solidFill>
                <a:latin typeface="Posterama" panose="020B0504020200020000" pitchFamily="34" charset="0"/>
                <a:cs typeface="Posterama" panose="020B0504020200020000" pitchFamily="34" charset="0"/>
                <a:sym typeface="Arial"/>
              </a:rPr>
              <a:t>Différences annuelles de température à la surface de la Terre par rapport à la moyenne du 20e siècle et à la concentration de CO2</a:t>
            </a:r>
          </a:p>
        </p:txBody>
      </p:sp>
      <p:sp>
        <p:nvSpPr>
          <p:cNvPr id="342" name="Google Shape;342;p19"/>
          <p:cNvSpPr/>
          <p:nvPr/>
        </p:nvSpPr>
        <p:spPr>
          <a:xfrm>
            <a:off x="121796" y="6517400"/>
            <a:ext cx="5760000" cy="314700"/>
          </a:xfrm>
          <a:prstGeom prst="rect">
            <a:avLst/>
          </a:prstGeom>
          <a:noFill/>
          <a:ln>
            <a:noFill/>
          </a:ln>
        </p:spPr>
        <p:txBody>
          <a:bodyPr spcFirstLastPara="1" wrap="square" lIns="33875" tIns="33875" rIns="33875" bIns="3387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Calibri"/>
                <a:ea typeface="Calibri"/>
                <a:cs typeface="Calibri"/>
                <a:sym typeface="Calibri"/>
              </a:rPr>
              <a:t>Source: National </a:t>
            </a:r>
            <a:r>
              <a:rPr lang="fr-FR" sz="900" b="0" i="0" u="none" strike="noStrike" cap="none" dirty="0" err="1">
                <a:solidFill>
                  <a:schemeClr val="dk1"/>
                </a:solidFill>
                <a:latin typeface="Calibri"/>
                <a:ea typeface="Calibri"/>
                <a:cs typeface="Calibri"/>
                <a:sym typeface="Calibri"/>
              </a:rPr>
              <a:t>Oceanic</a:t>
            </a:r>
            <a:r>
              <a:rPr lang="fr-FR" sz="900" b="0" i="0" u="none" strike="noStrike" cap="none" dirty="0">
                <a:solidFill>
                  <a:schemeClr val="dk1"/>
                </a:solidFill>
                <a:latin typeface="Calibri"/>
                <a:ea typeface="Calibri"/>
                <a:cs typeface="Calibri"/>
                <a:sym typeface="Calibri"/>
              </a:rPr>
              <a:t> and Atmospheric Administration (NOAA)</a:t>
            </a:r>
            <a:endParaRPr sz="900" b="0" i="0" u="none" strike="noStrike" cap="none" dirty="0">
              <a:solidFill>
                <a:schemeClr val="dk1"/>
              </a:solidFill>
              <a:latin typeface="Calibri"/>
              <a:ea typeface="Calibri"/>
              <a:cs typeface="Calibri"/>
              <a:sym typeface="Calibri"/>
            </a:endParaRPr>
          </a:p>
        </p:txBody>
      </p:sp>
      <p:sp>
        <p:nvSpPr>
          <p:cNvPr id="343" name="Google Shape;343;p19"/>
          <p:cNvSpPr/>
          <p:nvPr/>
        </p:nvSpPr>
        <p:spPr>
          <a:xfrm>
            <a:off x="9347200" y="6273800"/>
            <a:ext cx="2235300" cy="5583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
          <p:cNvSpPr txBox="1">
            <a:spLocks noGrp="1"/>
          </p:cNvSpPr>
          <p:nvPr>
            <p:ph type="title"/>
          </p:nvPr>
        </p:nvSpPr>
        <p:spPr>
          <a:xfrm>
            <a:off x="1161890" y="1967696"/>
            <a:ext cx="3972339" cy="307886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000"/>
              <a:buNone/>
            </a:pPr>
            <a:r>
              <a:rPr lang="fr-FR" sz="4000" dirty="0"/>
              <a:t>Pourquoi est-il important d'examiner le changement climatique sous l'angle de l'égalité des sexes ?</a:t>
            </a:r>
            <a:endParaRPr dirty="0"/>
          </a:p>
        </p:txBody>
      </p:sp>
      <p:pic>
        <p:nvPicPr>
          <p:cNvPr id="174" name="Google Shape;174;p2" descr="Uma imagem com texto&#10;&#10;Descrição gerada automaticamente"/>
          <p:cNvPicPr preferRelativeResize="0">
            <a:picLocks noGrp="1"/>
          </p:cNvPicPr>
          <p:nvPr>
            <p:ph type="pic" idx="2"/>
          </p:nvPr>
        </p:nvPicPr>
        <p:blipFill rotWithShape="1">
          <a:blip r:embed="rId3" cstate="email">
            <a:alphaModFix/>
            <a:extLst>
              <a:ext uri="{28A0092B-C50C-407E-A947-70E740481C1C}">
                <a14:useLocalDpi xmlns:a14="http://schemas.microsoft.com/office/drawing/2010/main"/>
              </a:ext>
            </a:extLst>
          </a:blip>
          <a:srcRect/>
          <a:stretch/>
        </p:blipFill>
        <p:spPr>
          <a:xfrm>
            <a:off x="6096000" y="0"/>
            <a:ext cx="6096000" cy="6858000"/>
          </a:xfrm>
          <a:prstGeom prst="rect">
            <a:avLst/>
          </a:prstGeom>
          <a:noFill/>
          <a:ln>
            <a:noFill/>
          </a:ln>
        </p:spPr>
      </p:pic>
      <p:sp>
        <p:nvSpPr>
          <p:cNvPr id="3" name="CaixaDeTexto 2">
            <a:extLst>
              <a:ext uri="{FF2B5EF4-FFF2-40B4-BE49-F238E27FC236}">
                <a16:creationId xmlns:a16="http://schemas.microsoft.com/office/drawing/2014/main" id="{D44D3C4E-0F0F-4779-51D5-9FA687920D35}"/>
              </a:ext>
            </a:extLst>
          </p:cNvPr>
          <p:cNvSpPr txBox="1"/>
          <p:nvPr/>
        </p:nvSpPr>
        <p:spPr>
          <a:xfrm>
            <a:off x="7443020" y="0"/>
            <a:ext cx="5043949" cy="369332"/>
          </a:xfrm>
          <a:prstGeom prst="rect">
            <a:avLst/>
          </a:prstGeom>
          <a:noFill/>
        </p:spPr>
        <p:txBody>
          <a:bodyPr wrap="square">
            <a:spAutoFit/>
          </a:bodyPr>
          <a:lstStyle/>
          <a:p>
            <a:r>
              <a:rPr lang="pt-PT" sz="900" dirty="0">
                <a:solidFill>
                  <a:schemeClr val="tx1"/>
                </a:solidFill>
                <a:latin typeface="Posterama" panose="020B0504020200020000" pitchFamily="34" charset="0"/>
                <a:cs typeface="Posterama" panose="020B0504020200020000" pitchFamily="34" charset="0"/>
              </a:rPr>
              <a:t>Source: </a:t>
            </a:r>
            <a:r>
              <a:rPr lang="pt-PT" sz="900" dirty="0">
                <a:solidFill>
                  <a:schemeClr val="tx1"/>
                </a:solidFill>
                <a:latin typeface="Posterama" panose="020B0504020200020000" pitchFamily="34" charset="0"/>
                <a:cs typeface="Posterama" panose="020B0504020200020000" pitchFamily="34" charset="0"/>
                <a:hlinkClick r:id="rId4"/>
              </a:rPr>
              <a:t>https://unsplash.com/pt-br/fotografias/5sh24a7m0BU</a:t>
            </a:r>
            <a:endParaRPr lang="pt-PT" sz="900" dirty="0">
              <a:solidFill>
                <a:schemeClr val="tx1"/>
              </a:solidFill>
              <a:latin typeface="Posterama" panose="020B0504020200020000" pitchFamily="34" charset="0"/>
              <a:cs typeface="Posterama" panose="020B0504020200020000" pitchFamily="34" charset="0"/>
            </a:endParaRPr>
          </a:p>
          <a:p>
            <a:endParaRPr lang="pt-PT" sz="900" dirty="0">
              <a:solidFill>
                <a:schemeClr val="tx1"/>
              </a:solidFill>
              <a:latin typeface="Posterama" panose="020B0504020200020000" pitchFamily="34" charset="0"/>
              <a:cs typeface="Posterama" panose="020B0504020200020000"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20"/>
          <p:cNvPicPr preferRelativeResize="0"/>
          <p:nvPr/>
        </p:nvPicPr>
        <p:blipFill rotWithShape="1">
          <a:blip r:embed="rId3">
            <a:alphaModFix/>
          </a:blip>
          <a:srcRect/>
          <a:stretch/>
        </p:blipFill>
        <p:spPr>
          <a:xfrm>
            <a:off x="0" y="0"/>
            <a:ext cx="12192001" cy="6858000"/>
          </a:xfrm>
          <a:prstGeom prst="rect">
            <a:avLst/>
          </a:prstGeom>
          <a:noFill/>
          <a:ln>
            <a:noFill/>
          </a:ln>
        </p:spPr>
      </p:pic>
      <p:sp>
        <p:nvSpPr>
          <p:cNvPr id="349" name="Google Shape;349;p20"/>
          <p:cNvSpPr txBox="1"/>
          <p:nvPr/>
        </p:nvSpPr>
        <p:spPr>
          <a:xfrm>
            <a:off x="147781" y="6236856"/>
            <a:ext cx="4165500" cy="4464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fr-FR" sz="2100" b="1" i="0" u="none" strike="noStrike" cap="none" dirty="0">
                <a:solidFill>
                  <a:schemeClr val="lt1"/>
                </a:solidFill>
                <a:latin typeface="Calibri"/>
                <a:ea typeface="Calibri"/>
                <a:cs typeface="Calibri"/>
                <a:sym typeface="Calibri"/>
              </a:rPr>
              <a:t>Source: NASA</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1"/>
          <p:cNvSpPr txBox="1"/>
          <p:nvPr/>
        </p:nvSpPr>
        <p:spPr>
          <a:xfrm>
            <a:off x="55421" y="0"/>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3700" b="1" i="0" u="none" strike="noStrike" cap="none" dirty="0" err="1">
                <a:solidFill>
                  <a:srgbClr val="366092"/>
                </a:solidFill>
                <a:latin typeface="Posterama" panose="020B0504020200020000" pitchFamily="34" charset="0"/>
                <a:cs typeface="Posterama" panose="020B0504020200020000" pitchFamily="34" charset="0"/>
                <a:sym typeface="Arial"/>
              </a:rPr>
              <a:t>Temperature</a:t>
            </a:r>
            <a:r>
              <a:rPr lang="fr-FR" sz="3700" b="1" i="0" u="none" strike="noStrike" cap="none" dirty="0">
                <a:solidFill>
                  <a:srgbClr val="366092"/>
                </a:solidFill>
                <a:latin typeface="Posterama" panose="020B0504020200020000" pitchFamily="34" charset="0"/>
                <a:cs typeface="Posterama" panose="020B0504020200020000" pitchFamily="34" charset="0"/>
                <a:sym typeface="Arial"/>
              </a:rPr>
              <a:t> </a:t>
            </a:r>
            <a:r>
              <a:rPr lang="fr-FR" sz="3700" b="1" i="0" u="none" strike="noStrike" cap="none" dirty="0" err="1">
                <a:solidFill>
                  <a:srgbClr val="366092"/>
                </a:solidFill>
                <a:latin typeface="Posterama" panose="020B0504020200020000" pitchFamily="34" charset="0"/>
                <a:cs typeface="Posterama" panose="020B0504020200020000" pitchFamily="34" charset="0"/>
                <a:sym typeface="Arial"/>
              </a:rPr>
              <a:t>increase</a:t>
            </a:r>
            <a:endParaRPr sz="3700" b="1" i="0" u="none" strike="noStrike" cap="none" baseline="-25000" dirty="0">
              <a:solidFill>
                <a:srgbClr val="366092"/>
              </a:solidFill>
              <a:latin typeface="Posterama" panose="020B0504020200020000" pitchFamily="34" charset="0"/>
              <a:cs typeface="Posterama" panose="020B0504020200020000" pitchFamily="34" charset="0"/>
              <a:sym typeface="Arial"/>
            </a:endParaRPr>
          </a:p>
        </p:txBody>
      </p:sp>
      <p:sp>
        <p:nvSpPr>
          <p:cNvPr id="355" name="Google Shape;355;p21"/>
          <p:cNvSpPr/>
          <p:nvPr/>
        </p:nvSpPr>
        <p:spPr>
          <a:xfrm>
            <a:off x="42532" y="6517404"/>
            <a:ext cx="2265600" cy="314700"/>
          </a:xfrm>
          <a:prstGeom prst="rect">
            <a:avLst/>
          </a:prstGeom>
          <a:noFill/>
          <a:ln>
            <a:noFill/>
          </a:ln>
        </p:spPr>
        <p:txBody>
          <a:bodyPr spcFirstLastPara="1" wrap="square" lIns="33875" tIns="33875" rIns="33875" bIns="3387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Calibri"/>
                <a:ea typeface="Calibri"/>
                <a:cs typeface="Calibri"/>
                <a:sym typeface="Calibri"/>
              </a:rPr>
              <a:t>Fonte: NASA GISS &amp; NOAA</a:t>
            </a:r>
            <a:endParaRPr sz="1600" b="0" i="0" u="none" strike="noStrike" cap="none">
              <a:solidFill>
                <a:schemeClr val="dk1"/>
              </a:solidFill>
              <a:latin typeface="Calibri"/>
              <a:ea typeface="Calibri"/>
              <a:cs typeface="Calibri"/>
              <a:sym typeface="Calibri"/>
            </a:endParaRPr>
          </a:p>
        </p:txBody>
      </p:sp>
      <p:pic>
        <p:nvPicPr>
          <p:cNvPr id="356" name="Google Shape;356;p2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41"/>
            <a:ext cx="12192004" cy="685751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2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endParaRPr/>
          </a:p>
        </p:txBody>
      </p:sp>
      <p:sp>
        <p:nvSpPr>
          <p:cNvPr id="363" name="Google Shape;363;p2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400"/>
              <a:buNone/>
            </a:pPr>
            <a:endParaRPr/>
          </a:p>
        </p:txBody>
      </p:sp>
      <p:pic>
        <p:nvPicPr>
          <p:cNvPr id="364" name="Google Shape;364;p2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875" y="0"/>
            <a:ext cx="12315074" cy="6858001"/>
          </a:xfrm>
          <a:prstGeom prst="rect">
            <a:avLst/>
          </a:prstGeom>
          <a:noFill/>
          <a:ln>
            <a:noFill/>
          </a:ln>
        </p:spPr>
      </p:pic>
      <p:grpSp>
        <p:nvGrpSpPr>
          <p:cNvPr id="365" name="Google Shape;365;p22"/>
          <p:cNvGrpSpPr/>
          <p:nvPr/>
        </p:nvGrpSpPr>
        <p:grpSpPr>
          <a:xfrm>
            <a:off x="2585200" y="1388450"/>
            <a:ext cx="4325700" cy="2288175"/>
            <a:chOff x="2585200" y="1388450"/>
            <a:chExt cx="4325700" cy="2288175"/>
          </a:xfrm>
        </p:grpSpPr>
        <p:sp>
          <p:nvSpPr>
            <p:cNvPr id="366" name="Google Shape;366;p22"/>
            <p:cNvSpPr/>
            <p:nvPr/>
          </p:nvSpPr>
          <p:spPr>
            <a:xfrm>
              <a:off x="2585200" y="3600425"/>
              <a:ext cx="1582500" cy="76200"/>
            </a:xfrm>
            <a:prstGeom prst="rect">
              <a:avLst/>
            </a:prstGeom>
            <a:noFill/>
            <a:ln w="76200" cap="flat" cmpd="sng">
              <a:solidFill>
                <a:srgbClr val="7503A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67" name="Google Shape;367;p22"/>
            <p:cNvSpPr/>
            <p:nvPr/>
          </p:nvSpPr>
          <p:spPr>
            <a:xfrm>
              <a:off x="3271000" y="1388450"/>
              <a:ext cx="3639900" cy="986700"/>
            </a:xfrm>
            <a:prstGeom prst="wedgeRoundRectCallout">
              <a:avLst>
                <a:gd name="adj1" fmla="val -37000"/>
                <a:gd name="adj2" fmla="val 118739"/>
                <a:gd name="adj3" fmla="val 0"/>
              </a:avLst>
            </a:prstGeom>
            <a:noFill/>
            <a:ln w="76200" cap="flat" cmpd="sng">
              <a:solidFill>
                <a:srgbClr val="7503A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68" name="Google Shape;368;p22"/>
            <p:cNvSpPr txBox="1"/>
            <p:nvPr/>
          </p:nvSpPr>
          <p:spPr>
            <a:xfrm>
              <a:off x="3464425" y="1478450"/>
              <a:ext cx="33060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1" i="0" u="none" strike="noStrike" cap="none" dirty="0">
                  <a:solidFill>
                    <a:srgbClr val="000000"/>
                  </a:solidFill>
                  <a:latin typeface="Posterama" panose="020B0504020200020000" pitchFamily="34" charset="0"/>
                  <a:cs typeface="Posterama" panose="020B0504020200020000" pitchFamily="34" charset="0"/>
                  <a:sym typeface="Arial"/>
                </a:rPr>
                <a:t>TOP CLIMATE EXPERTS IN THE WORLD!</a:t>
              </a:r>
              <a:endParaRPr sz="1900" b="1" i="0" u="none" strike="noStrike" cap="none" dirty="0">
                <a:solidFill>
                  <a:srgbClr val="000000"/>
                </a:solidFill>
                <a:latin typeface="Posterama" panose="020B0504020200020000" pitchFamily="34" charset="0"/>
                <a:cs typeface="Posterama" panose="020B0504020200020000" pitchFamily="34" charset="0"/>
                <a:sym typeface="Arial"/>
              </a:endParaRPr>
            </a:p>
          </p:txBody>
        </p:sp>
      </p:grpSp>
      <p:sp>
        <p:nvSpPr>
          <p:cNvPr id="3" name="CaixaDeTexto 2">
            <a:extLst>
              <a:ext uri="{FF2B5EF4-FFF2-40B4-BE49-F238E27FC236}">
                <a16:creationId xmlns:a16="http://schemas.microsoft.com/office/drawing/2014/main" id="{11758391-CB99-C1EB-8A53-111BD1966265}"/>
              </a:ext>
            </a:extLst>
          </p:cNvPr>
          <p:cNvSpPr txBox="1"/>
          <p:nvPr/>
        </p:nvSpPr>
        <p:spPr>
          <a:xfrm>
            <a:off x="-46875" y="6628022"/>
            <a:ext cx="7295535" cy="2308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https://unric.org/en/guterres-the-ipcc-report-is-a-code-red-for-humanity/</a:t>
            </a:r>
            <a:endParaRPr lang="pt-PT" sz="900" dirty="0">
              <a:latin typeface="Posterama" panose="020B0504020200020000" pitchFamily="34" charset="0"/>
              <a:cs typeface="Posterama" panose="020B050402020002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23"/>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Émissions par pays</a:t>
            </a:r>
            <a:endParaRPr sz="4009" dirty="0"/>
          </a:p>
        </p:txBody>
      </p:sp>
      <p:pic>
        <p:nvPicPr>
          <p:cNvPr id="374" name="Google Shape;374;p2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52400" y="1389400"/>
            <a:ext cx="10084700" cy="5329774"/>
          </a:xfrm>
          <a:prstGeom prst="rect">
            <a:avLst/>
          </a:prstGeom>
          <a:noFill/>
          <a:ln>
            <a:noFill/>
          </a:ln>
        </p:spPr>
      </p:pic>
      <p:pic>
        <p:nvPicPr>
          <p:cNvPr id="375" name="Google Shape;375;p2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83100" y="1432012"/>
            <a:ext cx="10023302" cy="5287150"/>
          </a:xfrm>
          <a:prstGeom prst="rect">
            <a:avLst/>
          </a:prstGeom>
          <a:noFill/>
          <a:ln>
            <a:noFill/>
          </a:ln>
        </p:spPr>
      </p:pic>
      <p:pic>
        <p:nvPicPr>
          <p:cNvPr id="376" name="Google Shape;376;p2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237100" y="3507325"/>
            <a:ext cx="1650100" cy="2155776"/>
          </a:xfrm>
          <a:prstGeom prst="rect">
            <a:avLst/>
          </a:prstGeom>
          <a:noFill/>
          <a:ln>
            <a:noFill/>
          </a:ln>
        </p:spPr>
      </p:pic>
      <p:sp>
        <p:nvSpPr>
          <p:cNvPr id="377" name="Google Shape;377;p23"/>
          <p:cNvSpPr/>
          <p:nvPr/>
        </p:nvSpPr>
        <p:spPr>
          <a:xfrm>
            <a:off x="9242224" y="6528450"/>
            <a:ext cx="2535300" cy="260400"/>
          </a:xfrm>
          <a:prstGeom prst="rect">
            <a:avLst/>
          </a:prstGeom>
          <a:noFill/>
          <a:ln>
            <a:noFill/>
          </a:ln>
        </p:spPr>
        <p:txBody>
          <a:bodyPr spcFirstLastPara="1" wrap="square" lIns="21325" tIns="21325" rIns="21325" bIns="2132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Source: carbonmap.org</a:t>
            </a:r>
            <a:endParaRPr sz="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4"/>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Émissions historiques par pays</a:t>
            </a:r>
            <a:endParaRPr sz="4009" dirty="0"/>
          </a:p>
        </p:txBody>
      </p:sp>
      <p:sp>
        <p:nvSpPr>
          <p:cNvPr id="383" name="Google Shape;383;p24"/>
          <p:cNvSpPr/>
          <p:nvPr/>
        </p:nvSpPr>
        <p:spPr>
          <a:xfrm>
            <a:off x="55421" y="6467549"/>
            <a:ext cx="6954900" cy="289200"/>
          </a:xfrm>
          <a:prstGeom prst="rect">
            <a:avLst/>
          </a:prstGeom>
          <a:noFill/>
          <a:ln>
            <a:noFill/>
          </a:ln>
        </p:spPr>
        <p:txBody>
          <a:bodyPr spcFirstLastPara="1" wrap="square" lIns="21325" tIns="21325" rIns="21325" bIns="2132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Calibri"/>
                <a:ea typeface="Calibri"/>
                <a:cs typeface="Calibri"/>
                <a:sym typeface="Calibri"/>
              </a:rPr>
              <a:t>Source: </a:t>
            </a:r>
            <a:r>
              <a:rPr lang="fr-FR" sz="900" b="0" i="0" u="none" strike="noStrike" cap="none" dirty="0" err="1">
                <a:solidFill>
                  <a:schemeClr val="dk1"/>
                </a:solidFill>
                <a:latin typeface="Calibri"/>
                <a:ea typeface="Calibri"/>
                <a:cs typeface="Calibri"/>
                <a:sym typeface="Calibri"/>
              </a:rPr>
              <a:t>Climate</a:t>
            </a:r>
            <a:r>
              <a:rPr lang="fr-FR" sz="900" b="0" i="0" u="none" strike="noStrike" cap="none" dirty="0">
                <a:solidFill>
                  <a:schemeClr val="dk1"/>
                </a:solidFill>
                <a:latin typeface="Calibri"/>
                <a:ea typeface="Calibri"/>
                <a:cs typeface="Calibri"/>
                <a:sym typeface="Calibri"/>
              </a:rPr>
              <a:t> Watch</a:t>
            </a:r>
            <a:endParaRPr sz="900" b="0" i="0" u="none" strike="noStrike" cap="none" dirty="0">
              <a:solidFill>
                <a:schemeClr val="dk1"/>
              </a:solidFill>
              <a:latin typeface="Calibri"/>
              <a:ea typeface="Calibri"/>
              <a:cs typeface="Calibri"/>
              <a:sym typeface="Calibri"/>
            </a:endParaRPr>
          </a:p>
        </p:txBody>
      </p:sp>
      <p:pic>
        <p:nvPicPr>
          <p:cNvPr id="384" name="Google Shape;384;p2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1275" y="1411550"/>
            <a:ext cx="10500201" cy="4584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25"/>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2800" dirty="0"/>
              <a:t>Les pays les plus vulnérables au changement climatique</a:t>
            </a:r>
            <a:endParaRPr sz="2800" dirty="0"/>
          </a:p>
        </p:txBody>
      </p:sp>
      <p:pic>
        <p:nvPicPr>
          <p:cNvPr id="390" name="Google Shape;390;p2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16700" y="1626800"/>
            <a:ext cx="9917799" cy="5231199"/>
          </a:xfrm>
          <a:prstGeom prst="rect">
            <a:avLst/>
          </a:prstGeom>
          <a:noFill/>
          <a:ln>
            <a:noFill/>
          </a:ln>
        </p:spPr>
      </p:pic>
      <p:sp>
        <p:nvSpPr>
          <p:cNvPr id="391" name="Google Shape;391;p25"/>
          <p:cNvSpPr/>
          <p:nvPr/>
        </p:nvSpPr>
        <p:spPr>
          <a:xfrm>
            <a:off x="9242224" y="6528450"/>
            <a:ext cx="2535300" cy="260400"/>
          </a:xfrm>
          <a:prstGeom prst="rect">
            <a:avLst/>
          </a:prstGeom>
          <a:noFill/>
          <a:ln>
            <a:noFill/>
          </a:ln>
        </p:spPr>
        <p:txBody>
          <a:bodyPr spcFirstLastPara="1" wrap="square" lIns="21325" tIns="21325" rIns="21325" bIns="2132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Source: </a:t>
            </a:r>
            <a:r>
              <a:rPr lang="fr-FR" sz="900" b="0" i="0" u="none" strike="noStrike" cap="none" dirty="0" err="1">
                <a:solidFill>
                  <a:schemeClr val="dk1"/>
                </a:solidFill>
                <a:latin typeface="Posterama" panose="020B0504020200020000" pitchFamily="34" charset="0"/>
                <a:cs typeface="Posterama" panose="020B0504020200020000" pitchFamily="34" charset="0"/>
                <a:sym typeface="Arial"/>
              </a:rPr>
              <a:t>Germanwatch</a:t>
            </a:r>
            <a:endParaRPr sz="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395"/>
        <p:cNvGrpSpPr/>
        <p:nvPr/>
      </p:nvGrpSpPr>
      <p:grpSpPr>
        <a:xfrm>
          <a:off x="0" y="0"/>
          <a:ext cx="0" cy="0"/>
          <a:chOff x="0" y="0"/>
          <a:chExt cx="0" cy="0"/>
        </a:xfrm>
      </p:grpSpPr>
      <p:sp>
        <p:nvSpPr>
          <p:cNvPr id="396" name="Google Shape;396;p26"/>
          <p:cNvSpPr txBox="1"/>
          <p:nvPr/>
        </p:nvSpPr>
        <p:spPr>
          <a:xfrm>
            <a:off x="613071" y="398275"/>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4000" b="1" i="0" u="none" strike="noStrike" cap="none" dirty="0">
                <a:solidFill>
                  <a:schemeClr val="lt1"/>
                </a:solidFill>
                <a:latin typeface="Posterama" panose="020B0504020200020000" pitchFamily="34" charset="0"/>
                <a:cs typeface="Posterama" panose="020B0504020200020000" pitchFamily="34" charset="0"/>
                <a:sym typeface="Arial"/>
              </a:rPr>
              <a:t>Réflexion</a:t>
            </a:r>
          </a:p>
        </p:txBody>
      </p:sp>
      <p:sp>
        <p:nvSpPr>
          <p:cNvPr id="397" name="Google Shape;397;p26"/>
          <p:cNvSpPr txBox="1"/>
          <p:nvPr/>
        </p:nvSpPr>
        <p:spPr>
          <a:xfrm>
            <a:off x="613063" y="2426855"/>
            <a:ext cx="11074500" cy="2108199"/>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fr-FR" sz="4300" b="0" i="1" u="none" strike="noStrike" cap="none" dirty="0">
                <a:solidFill>
                  <a:schemeClr val="lt1"/>
                </a:solidFill>
                <a:latin typeface="Posterama" panose="020B0504020200020000" pitchFamily="34" charset="0"/>
                <a:cs typeface="Posterama" panose="020B0504020200020000" pitchFamily="34" charset="0"/>
                <a:sym typeface="Arial"/>
              </a:rPr>
              <a:t>Quelles sont les principales sources d'émissions de GES et dans quel ordre d'importance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27"/>
          <p:cNvPicPr preferRelativeResize="0"/>
          <p:nvPr/>
        </p:nvPicPr>
        <p:blipFill rotWithShape="1">
          <a:blip r:embed="rId3">
            <a:alphaModFix/>
          </a:blip>
          <a:srcRect/>
          <a:stretch/>
        </p:blipFill>
        <p:spPr>
          <a:xfrm flipH="1">
            <a:off x="2" y="-520611"/>
            <a:ext cx="12191997" cy="7378612"/>
          </a:xfrm>
          <a:prstGeom prst="rect">
            <a:avLst/>
          </a:prstGeom>
          <a:noFill/>
          <a:ln>
            <a:noFill/>
          </a:ln>
        </p:spPr>
      </p:pic>
      <p:sp>
        <p:nvSpPr>
          <p:cNvPr id="403" name="Google Shape;403;p27"/>
          <p:cNvSpPr/>
          <p:nvPr/>
        </p:nvSpPr>
        <p:spPr>
          <a:xfrm>
            <a:off x="847325" y="1860520"/>
            <a:ext cx="3290700" cy="4080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FONTE DU PERGÉLISOL</a:t>
            </a:r>
          </a:p>
        </p:txBody>
      </p:sp>
      <p:sp>
        <p:nvSpPr>
          <p:cNvPr id="404" name="Google Shape;404;p27"/>
          <p:cNvSpPr/>
          <p:nvPr/>
        </p:nvSpPr>
        <p:spPr>
          <a:xfrm>
            <a:off x="217232" y="2670132"/>
            <a:ext cx="2624099" cy="5715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MINES DE CHARBON</a:t>
            </a:r>
          </a:p>
        </p:txBody>
      </p:sp>
      <p:sp>
        <p:nvSpPr>
          <p:cNvPr id="405" name="Google Shape;405;p27"/>
          <p:cNvSpPr/>
          <p:nvPr/>
        </p:nvSpPr>
        <p:spPr>
          <a:xfrm>
            <a:off x="4043503" y="2428389"/>
            <a:ext cx="3384300" cy="649743"/>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CENTRALES ÉLECTRIQUES AU CHARBON</a:t>
            </a:r>
          </a:p>
        </p:txBody>
      </p:sp>
      <p:sp>
        <p:nvSpPr>
          <p:cNvPr id="406" name="Google Shape;406;p27"/>
          <p:cNvSpPr/>
          <p:nvPr/>
        </p:nvSpPr>
        <p:spPr>
          <a:xfrm>
            <a:off x="5412945" y="3779869"/>
            <a:ext cx="3275100" cy="574826"/>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BRÛLAGE DES CULTURES</a:t>
            </a:r>
          </a:p>
        </p:txBody>
      </p:sp>
      <p:sp>
        <p:nvSpPr>
          <p:cNvPr id="407" name="Google Shape;407;p27"/>
          <p:cNvSpPr/>
          <p:nvPr/>
        </p:nvSpPr>
        <p:spPr>
          <a:xfrm>
            <a:off x="8262652" y="3060763"/>
            <a:ext cx="3275100" cy="4080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PRODUCTION DE PÉTROLE</a:t>
            </a:r>
          </a:p>
        </p:txBody>
      </p:sp>
      <p:sp>
        <p:nvSpPr>
          <p:cNvPr id="408" name="Google Shape;408;p27"/>
          <p:cNvSpPr/>
          <p:nvPr/>
        </p:nvSpPr>
        <p:spPr>
          <a:xfrm>
            <a:off x="9176600" y="4708615"/>
            <a:ext cx="2954400" cy="4080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BRÛLAGE DES FORÊTS</a:t>
            </a:r>
          </a:p>
        </p:txBody>
      </p:sp>
      <p:sp>
        <p:nvSpPr>
          <p:cNvPr id="409" name="Google Shape;409;p27"/>
          <p:cNvSpPr/>
          <p:nvPr/>
        </p:nvSpPr>
        <p:spPr>
          <a:xfrm>
            <a:off x="7314976" y="5251421"/>
            <a:ext cx="2190900" cy="7773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TRANSPORT ROUTIER</a:t>
            </a:r>
          </a:p>
        </p:txBody>
      </p:sp>
      <p:sp>
        <p:nvSpPr>
          <p:cNvPr id="410" name="Google Shape;410;p27"/>
          <p:cNvSpPr/>
          <p:nvPr/>
        </p:nvSpPr>
        <p:spPr>
          <a:xfrm>
            <a:off x="8350132" y="6137353"/>
            <a:ext cx="1997026" cy="379514"/>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dirty="0">
                <a:solidFill>
                  <a:schemeClr val="lt1"/>
                </a:solidFill>
                <a:latin typeface="Calibri"/>
                <a:ea typeface="Calibri"/>
                <a:cs typeface="Calibri"/>
                <a:sym typeface="Calibri"/>
              </a:rPr>
              <a:t>DÉCHARGES</a:t>
            </a:r>
            <a:endParaRPr sz="2400" b="0" i="0" u="none" strike="noStrike" cap="none" dirty="0">
              <a:solidFill>
                <a:schemeClr val="lt1"/>
              </a:solidFill>
              <a:latin typeface="Calibri"/>
              <a:ea typeface="Calibri"/>
              <a:cs typeface="Calibri"/>
              <a:sym typeface="Calibri"/>
            </a:endParaRPr>
          </a:p>
        </p:txBody>
      </p:sp>
      <p:sp>
        <p:nvSpPr>
          <p:cNvPr id="411" name="Google Shape;411;p27"/>
          <p:cNvSpPr/>
          <p:nvPr/>
        </p:nvSpPr>
        <p:spPr>
          <a:xfrm>
            <a:off x="6903339" y="4422141"/>
            <a:ext cx="2190900" cy="484923"/>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FERTILISATEURS</a:t>
            </a:r>
          </a:p>
        </p:txBody>
      </p:sp>
      <p:sp>
        <p:nvSpPr>
          <p:cNvPr id="412" name="Google Shape;412;p27"/>
          <p:cNvSpPr/>
          <p:nvPr/>
        </p:nvSpPr>
        <p:spPr>
          <a:xfrm>
            <a:off x="3702285" y="4879997"/>
            <a:ext cx="3384300" cy="4080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INDUSTRIAL AGRICULTURE</a:t>
            </a:r>
            <a:endParaRPr sz="2400" b="0" i="0" u="none" strike="noStrike" cap="none">
              <a:solidFill>
                <a:schemeClr val="lt1"/>
              </a:solidFill>
              <a:latin typeface="Calibri"/>
              <a:ea typeface="Calibri"/>
              <a:cs typeface="Calibri"/>
              <a:sym typeface="Calibri"/>
            </a:endParaRPr>
          </a:p>
        </p:txBody>
      </p:sp>
      <p:sp>
        <p:nvSpPr>
          <p:cNvPr id="413" name="Google Shape;413;p27"/>
          <p:cNvSpPr/>
          <p:nvPr/>
        </p:nvSpPr>
        <p:spPr>
          <a:xfrm>
            <a:off x="1155032" y="3908341"/>
            <a:ext cx="3861873" cy="820748"/>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LES PROCÉDÉS INDUSTRIELS</a:t>
            </a:r>
            <a:endParaRPr sz="2400" b="0" i="0" u="none" strike="noStrike" cap="none" dirty="0">
              <a:solidFill>
                <a:schemeClr val="lt1"/>
              </a:solidFill>
              <a:latin typeface="Calibri"/>
              <a:ea typeface="Calibri"/>
              <a:cs typeface="Calibri"/>
              <a:sym typeface="Calibri"/>
            </a:endParaRPr>
          </a:p>
        </p:txBody>
      </p:sp>
      <p:sp>
        <p:nvSpPr>
          <p:cNvPr id="414" name="Google Shape;414;p27"/>
          <p:cNvSpPr/>
          <p:nvPr/>
        </p:nvSpPr>
        <p:spPr>
          <a:xfrm>
            <a:off x="8884900" y="1860520"/>
            <a:ext cx="2954400" cy="561545"/>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TRANSPORT AÉRIEN</a:t>
            </a:r>
          </a:p>
        </p:txBody>
      </p:sp>
      <p:sp>
        <p:nvSpPr>
          <p:cNvPr id="415" name="Google Shape;415;p27"/>
          <p:cNvSpPr txBox="1">
            <a:spLocks noGrp="1"/>
          </p:cNvSpPr>
          <p:nvPr>
            <p:ph type="title"/>
          </p:nvPr>
        </p:nvSpPr>
        <p:spPr>
          <a:xfrm>
            <a:off x="647700" y="447675"/>
            <a:ext cx="10896300" cy="571500"/>
          </a:xfrm>
          <a:prstGeom prst="rect">
            <a:avLst/>
          </a:prstGeom>
          <a:noFill/>
          <a:ln>
            <a:noFill/>
          </a:ln>
          <a:effectLst>
            <a:outerShdw blurRad="38100" dist="38100" dir="2700000" rotWithShape="0">
              <a:srgbClr val="000000">
                <a:alpha val="89019"/>
              </a:srgbClr>
            </a:outerShdw>
          </a:effectLst>
        </p:spPr>
        <p:txBody>
          <a:bodyPr spcFirstLastPara="1" wrap="square" lIns="121900" tIns="60925" rIns="121900" bIns="60925" anchor="ctr" anchorCtr="0">
            <a:noAutofit/>
          </a:bodyPr>
          <a:lstStyle/>
          <a:p>
            <a:pPr marL="0" lvl="0" indent="0" algn="ctr" rtl="0">
              <a:lnSpc>
                <a:spcPct val="108500"/>
              </a:lnSpc>
              <a:spcBef>
                <a:spcPts val="0"/>
              </a:spcBef>
              <a:spcAft>
                <a:spcPts val="0"/>
              </a:spcAft>
              <a:buClr>
                <a:schemeClr val="lt1"/>
              </a:buClr>
              <a:buSzPts val="3700"/>
              <a:buFont typeface="Calibri"/>
              <a:buNone/>
            </a:pPr>
            <a:r>
              <a:rPr lang="fr-FR" sz="3700" dirty="0">
                <a:solidFill>
                  <a:schemeClr val="lt1"/>
                </a:solidFill>
                <a:latin typeface="Posterama" panose="020B0504020200020000" pitchFamily="34" charset="0"/>
                <a:ea typeface="Arial"/>
                <a:cs typeface="Posterama" panose="020B0504020200020000" pitchFamily="34" charset="0"/>
                <a:sym typeface="Arial"/>
              </a:rPr>
              <a:t>Les plus grandes sources de gaz à effet de serre</a:t>
            </a:r>
            <a:endParaRPr sz="3700" dirty="0">
              <a:solidFill>
                <a:schemeClr val="lt1"/>
              </a:solidFill>
              <a:latin typeface="Posterama" panose="020B0504020200020000" pitchFamily="34" charset="0"/>
              <a:ea typeface="Arial"/>
              <a:cs typeface="Posterama" panose="020B0504020200020000" pitchFamily="34" charset="0"/>
              <a:sym typeface="Arial"/>
            </a:endParaRPr>
          </a:p>
        </p:txBody>
      </p:sp>
      <p:sp>
        <p:nvSpPr>
          <p:cNvPr id="416" name="Google Shape;416;p27"/>
          <p:cNvSpPr/>
          <p:nvPr/>
        </p:nvSpPr>
        <p:spPr>
          <a:xfrm>
            <a:off x="685800" y="6278745"/>
            <a:ext cx="1079100" cy="408000"/>
          </a:xfrm>
          <a:prstGeom prst="rect">
            <a:avLst/>
          </a:prstGeom>
          <a:noFill/>
          <a:ln>
            <a:noFill/>
          </a:ln>
          <a:effectLst>
            <a:outerShdw blurRad="63500" dist="25400" dir="540000" rotWithShape="0">
              <a:srgbClr val="000000"/>
            </a:outerShdw>
          </a:effectLst>
        </p:spPr>
        <p:txBody>
          <a:bodyPr spcFirstLastPara="1" wrap="square" lIns="19025" tIns="19025" rIns="19025" bIns="19025"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err="1">
                <a:solidFill>
                  <a:schemeClr val="lt1"/>
                </a:solidFill>
                <a:latin typeface="Calibri"/>
                <a:ea typeface="Calibri"/>
                <a:cs typeface="Calibri"/>
                <a:sym typeface="Calibri"/>
              </a:rPr>
              <a:t>Melcher</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5370997D-A7C4-9A6B-693F-6C93CFAA0C5D}"/>
              </a:ext>
            </a:extLst>
          </p:cNvPr>
          <p:cNvSpPr txBox="1"/>
          <p:nvPr/>
        </p:nvSpPr>
        <p:spPr>
          <a:xfrm>
            <a:off x="7427803" y="6525829"/>
            <a:ext cx="9191774"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https://www.linkedin.com/pulse/al-gore-case-optimism-climate-change-arjun-suria</a:t>
            </a:r>
            <a:r>
              <a:rPr lang="pt-PT" sz="900" dirty="0">
                <a:solidFill>
                  <a:schemeClr val="bg1"/>
                </a:solidFill>
                <a:latin typeface="Posterama" panose="020B0504020200020000" pitchFamily="34" charset="0"/>
                <a:cs typeface="Posterama" panose="020B0504020200020000" pitchFamily="34" charset="0"/>
              </a:rPr>
              <a:t>/</a:t>
            </a: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28"/>
          <p:cNvSpPr txBox="1">
            <a:spLocks noGrp="1"/>
          </p:cNvSpPr>
          <p:nvPr>
            <p:ph type="title"/>
          </p:nvPr>
        </p:nvSpPr>
        <p:spPr>
          <a:xfrm>
            <a:off x="642125" y="461800"/>
            <a:ext cx="78237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Sources mondiales d'émissions</a:t>
            </a:r>
            <a:endParaRPr lang="fr-FR" sz="4009" b="1" dirty="0">
              <a:solidFill>
                <a:srgbClr val="7503A6"/>
              </a:solidFill>
              <a:ea typeface="Arial"/>
              <a:sym typeface="Arial"/>
            </a:endParaRPr>
          </a:p>
        </p:txBody>
      </p:sp>
      <p:sp>
        <p:nvSpPr>
          <p:cNvPr id="422" name="Google Shape;422;p28"/>
          <p:cNvSpPr/>
          <p:nvPr/>
        </p:nvSpPr>
        <p:spPr>
          <a:xfrm>
            <a:off x="0" y="6591300"/>
            <a:ext cx="104652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dirty="0">
                <a:solidFill>
                  <a:schemeClr val="dk1"/>
                </a:solidFill>
                <a:latin typeface="Calibri"/>
                <a:ea typeface="Calibri"/>
                <a:cs typeface="Calibri"/>
                <a:sym typeface="Calibri"/>
              </a:rPr>
              <a:t>S</a:t>
            </a:r>
            <a:r>
              <a:rPr lang="fr-FR" sz="900" b="0" i="0" u="none" strike="noStrike" cap="none" dirty="0">
                <a:solidFill>
                  <a:schemeClr val="dk1"/>
                </a:solidFill>
                <a:latin typeface="Calibri"/>
                <a:ea typeface="Calibri"/>
                <a:cs typeface="Calibri"/>
                <a:sym typeface="Calibri"/>
              </a:rPr>
              <a:t>ource: Intergovernmental Panel on </a:t>
            </a:r>
            <a:r>
              <a:rPr lang="fr-FR" sz="900" b="0" i="0" u="none" strike="noStrike" cap="none" dirty="0" err="1">
                <a:solidFill>
                  <a:schemeClr val="dk1"/>
                </a:solidFill>
                <a:latin typeface="Calibri"/>
                <a:ea typeface="Calibri"/>
                <a:cs typeface="Calibri"/>
                <a:sym typeface="Calibri"/>
              </a:rPr>
              <a:t>Climate</a:t>
            </a:r>
            <a:r>
              <a:rPr lang="fr-FR" sz="900" b="0" i="0" u="none" strike="noStrike" cap="none" dirty="0">
                <a:solidFill>
                  <a:schemeClr val="dk1"/>
                </a:solidFill>
                <a:latin typeface="Calibri"/>
                <a:ea typeface="Calibri"/>
                <a:cs typeface="Calibri"/>
                <a:sym typeface="Calibri"/>
              </a:rPr>
              <a:t> Change, </a:t>
            </a:r>
            <a:r>
              <a:rPr lang="fr-FR" sz="900" b="0" i="0" u="none" strike="noStrike" cap="none" dirty="0" err="1">
                <a:solidFill>
                  <a:schemeClr val="dk1"/>
                </a:solidFill>
                <a:latin typeface="Calibri"/>
                <a:ea typeface="Calibri"/>
                <a:cs typeface="Calibri"/>
                <a:sym typeface="Calibri"/>
              </a:rPr>
              <a:t>Fifth</a:t>
            </a:r>
            <a:r>
              <a:rPr lang="fr-FR" sz="900" b="0" i="0" u="none" strike="noStrike" cap="none" dirty="0">
                <a:solidFill>
                  <a:schemeClr val="dk1"/>
                </a:solidFill>
                <a:latin typeface="Calibri"/>
                <a:ea typeface="Calibri"/>
                <a:cs typeface="Calibri"/>
                <a:sym typeface="Calibri"/>
              </a:rPr>
              <a:t> </a:t>
            </a:r>
            <a:r>
              <a:rPr lang="fr-FR" sz="900" b="0" i="0" u="none" strike="noStrike" cap="none" dirty="0" err="1">
                <a:solidFill>
                  <a:schemeClr val="dk1"/>
                </a:solidFill>
                <a:latin typeface="Calibri"/>
                <a:ea typeface="Calibri"/>
                <a:cs typeface="Calibri"/>
                <a:sym typeface="Calibri"/>
              </a:rPr>
              <a:t>Assessment</a:t>
            </a:r>
            <a:r>
              <a:rPr lang="fr-FR" sz="900" b="0" i="0" u="none" strike="noStrike" cap="none" dirty="0">
                <a:solidFill>
                  <a:schemeClr val="dk1"/>
                </a:solidFill>
                <a:latin typeface="Calibri"/>
                <a:ea typeface="Calibri"/>
                <a:cs typeface="Calibri"/>
                <a:sym typeface="Calibri"/>
              </a:rPr>
              <a:t> Report (2014)</a:t>
            </a:r>
            <a:endParaRPr sz="900" b="0" i="0" u="none" strike="noStrike" cap="none" dirty="0">
              <a:solidFill>
                <a:schemeClr val="dk1"/>
              </a:solidFill>
              <a:latin typeface="Calibri"/>
              <a:ea typeface="Calibri"/>
              <a:cs typeface="Calibri"/>
              <a:sym typeface="Calibri"/>
            </a:endParaRPr>
          </a:p>
        </p:txBody>
      </p:sp>
      <p:grpSp>
        <p:nvGrpSpPr>
          <p:cNvPr id="423" name="Google Shape;423;p28"/>
          <p:cNvGrpSpPr/>
          <p:nvPr/>
        </p:nvGrpSpPr>
        <p:grpSpPr>
          <a:xfrm>
            <a:off x="7999521" y="3043571"/>
            <a:ext cx="3688806" cy="1231037"/>
            <a:chOff x="5756781" y="2254694"/>
            <a:chExt cx="2766674" cy="923301"/>
          </a:xfrm>
        </p:grpSpPr>
        <p:sp>
          <p:nvSpPr>
            <p:cNvPr id="424" name="Google Shape;424;p28"/>
            <p:cNvSpPr txBox="1"/>
            <p:nvPr/>
          </p:nvSpPr>
          <p:spPr>
            <a:xfrm>
              <a:off x="5756781" y="2254694"/>
              <a:ext cx="2175600" cy="923301"/>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Production of </a:t>
              </a:r>
              <a:r>
                <a:rPr lang="fr-FR" sz="2400" b="0" i="0" u="none" strike="noStrike" cap="none" dirty="0" err="1">
                  <a:solidFill>
                    <a:srgbClr val="3F3F3F"/>
                  </a:solidFill>
                  <a:latin typeface="Posterama" panose="020B0504020200020000" pitchFamily="34" charset="0"/>
                  <a:cs typeface="Posterama" panose="020B0504020200020000" pitchFamily="34" charset="0"/>
                  <a:sym typeface="Arial"/>
                </a:rPr>
                <a:t>electricity</a:t>
              </a: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 and </a:t>
              </a:r>
              <a:r>
                <a:rPr lang="fr-FR" sz="2400" b="0" i="0" u="none" strike="noStrike" cap="none" dirty="0" err="1">
                  <a:solidFill>
                    <a:srgbClr val="3F3F3F"/>
                  </a:solidFill>
                  <a:latin typeface="Posterama" panose="020B0504020200020000" pitchFamily="34" charset="0"/>
                  <a:cs typeface="Posterama" panose="020B0504020200020000" pitchFamily="34" charset="0"/>
                  <a:sym typeface="Arial"/>
                </a:rPr>
                <a:t>heat</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25" name="Google Shape;425;p28"/>
            <p:cNvSpPr txBox="1"/>
            <p:nvPr/>
          </p:nvSpPr>
          <p:spPr>
            <a:xfrm>
              <a:off x="7767455" y="2350641"/>
              <a:ext cx="7560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25%</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grpSp>
      <p:sp>
        <p:nvSpPr>
          <p:cNvPr id="426" name="Google Shape;426;p28"/>
          <p:cNvSpPr txBox="1"/>
          <p:nvPr/>
        </p:nvSpPr>
        <p:spPr>
          <a:xfrm>
            <a:off x="2492751" y="2012484"/>
            <a:ext cx="1739100" cy="492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Bâtiments</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27" name="Google Shape;427;p28"/>
          <p:cNvSpPr txBox="1"/>
          <p:nvPr/>
        </p:nvSpPr>
        <p:spPr>
          <a:xfrm>
            <a:off x="1642480" y="1992879"/>
            <a:ext cx="11247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6,4%</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28" name="Google Shape;428;p28"/>
          <p:cNvSpPr txBox="1"/>
          <p:nvPr/>
        </p:nvSpPr>
        <p:spPr>
          <a:xfrm>
            <a:off x="1551252" y="3621785"/>
            <a:ext cx="8772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14%</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29" name="Google Shape;429;p28"/>
          <p:cNvSpPr txBox="1"/>
          <p:nvPr/>
        </p:nvSpPr>
        <p:spPr>
          <a:xfrm>
            <a:off x="5553592" y="1254497"/>
            <a:ext cx="1828800" cy="492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Land uses</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30" name="Google Shape;430;p28"/>
          <p:cNvSpPr txBox="1"/>
          <p:nvPr/>
        </p:nvSpPr>
        <p:spPr>
          <a:xfrm>
            <a:off x="4872312" y="1262099"/>
            <a:ext cx="10197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24%</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31" name="Google Shape;431;p28"/>
          <p:cNvSpPr txBox="1"/>
          <p:nvPr/>
        </p:nvSpPr>
        <p:spPr>
          <a:xfrm>
            <a:off x="2318684" y="3621757"/>
            <a:ext cx="1739100" cy="492372"/>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Transport</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32" name="Google Shape;432;p28"/>
          <p:cNvSpPr txBox="1"/>
          <p:nvPr/>
        </p:nvSpPr>
        <p:spPr>
          <a:xfrm>
            <a:off x="3322110" y="5269540"/>
            <a:ext cx="1726889" cy="492372"/>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L'industrie</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33" name="Google Shape;433;p28"/>
          <p:cNvSpPr txBox="1"/>
          <p:nvPr/>
        </p:nvSpPr>
        <p:spPr>
          <a:xfrm>
            <a:off x="2447368" y="5288264"/>
            <a:ext cx="8772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21%</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grpSp>
        <p:nvGrpSpPr>
          <p:cNvPr id="434" name="Google Shape;434;p28"/>
          <p:cNvGrpSpPr/>
          <p:nvPr/>
        </p:nvGrpSpPr>
        <p:grpSpPr>
          <a:xfrm>
            <a:off x="6970272" y="5383598"/>
            <a:ext cx="3710079" cy="492387"/>
            <a:chOff x="5042625" y="3992727"/>
            <a:chExt cx="2782629" cy="369300"/>
          </a:xfrm>
        </p:grpSpPr>
        <p:sp>
          <p:nvSpPr>
            <p:cNvPr id="435" name="Google Shape;435;p28"/>
            <p:cNvSpPr txBox="1"/>
            <p:nvPr/>
          </p:nvSpPr>
          <p:spPr>
            <a:xfrm>
              <a:off x="5042625" y="3992727"/>
              <a:ext cx="1997983" cy="369289"/>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Énergie (autres)</a:t>
              </a:r>
            </a:p>
          </p:txBody>
        </p:sp>
        <p:sp>
          <p:nvSpPr>
            <p:cNvPr id="436" name="Google Shape;436;p28"/>
            <p:cNvSpPr txBox="1"/>
            <p:nvPr/>
          </p:nvSpPr>
          <p:spPr>
            <a:xfrm>
              <a:off x="6862554" y="3992727"/>
              <a:ext cx="9627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9,6%</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grpSp>
      <p:pic>
        <p:nvPicPr>
          <p:cNvPr id="437" name="Google Shape;437;p28"/>
          <p:cNvPicPr preferRelativeResize="0"/>
          <p:nvPr/>
        </p:nvPicPr>
        <p:blipFill rotWithShape="1">
          <a:blip r:embed="rId3" cstate="email">
            <a:alphaModFix/>
            <a:extLst>
              <a:ext uri="{28A0092B-C50C-407E-A947-70E740481C1C}">
                <a14:useLocalDpi xmlns:a14="http://schemas.microsoft.com/office/drawing/2010/main"/>
              </a:ext>
            </a:extLst>
          </a:blip>
          <a:srcRect l="-3276" t="-3695" r="-2756" b="-2788"/>
          <a:stretch/>
        </p:blipFill>
        <p:spPr>
          <a:xfrm rot="-2700000">
            <a:off x="3941092" y="1704883"/>
            <a:ext cx="4199366" cy="4111119"/>
          </a:xfrm>
          <a:prstGeom prst="ellipse">
            <a:avLst/>
          </a:prstGeom>
          <a:noFill/>
          <a:ln>
            <a:noFill/>
          </a:ln>
        </p:spPr>
      </p:pic>
      <p:sp>
        <p:nvSpPr>
          <p:cNvPr id="438" name="Google Shape;438;p28"/>
          <p:cNvSpPr txBox="1"/>
          <p:nvPr/>
        </p:nvSpPr>
        <p:spPr>
          <a:xfrm>
            <a:off x="5553592" y="1254497"/>
            <a:ext cx="3301650" cy="492372"/>
          </a:xfrm>
          <a:prstGeom prst="rect">
            <a:avLst/>
          </a:prstGeom>
          <a:solidFill>
            <a:schemeClr val="lt1"/>
          </a:solidFill>
          <a:ln>
            <a:noFill/>
          </a:ln>
        </p:spPr>
        <p:txBody>
          <a:bodyPr spcFirstLastPara="1" wrap="square" lIns="121900" tIns="60925" rIns="121900" bIns="60925" anchor="t" anchorCtr="0">
            <a:spAutoFit/>
          </a:bodyPr>
          <a:lstStyle/>
          <a:p>
            <a:pPr lvl="0">
              <a:buSzPts val="2400"/>
            </a:pPr>
            <a:r>
              <a:rPr lang="fr-FR" sz="2400" dirty="0">
                <a:solidFill>
                  <a:srgbClr val="7503A6"/>
                </a:solidFill>
                <a:latin typeface="Posterama" panose="020B0504020200020000" pitchFamily="34" charset="0"/>
                <a:cs typeface="Posterama" panose="020B0504020200020000" pitchFamily="34" charset="0"/>
              </a:rPr>
              <a:t>Utilisation des sols</a:t>
            </a:r>
            <a:endParaRPr sz="24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439" name="Google Shape;439;p28"/>
          <p:cNvSpPr txBox="1"/>
          <p:nvPr/>
        </p:nvSpPr>
        <p:spPr>
          <a:xfrm>
            <a:off x="4872312" y="1262099"/>
            <a:ext cx="10197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7503A6"/>
                </a:solidFill>
                <a:latin typeface="Posterama" panose="020B0504020200020000" pitchFamily="34" charset="0"/>
                <a:cs typeface="Posterama" panose="020B0504020200020000" pitchFamily="34" charset="0"/>
                <a:sym typeface="Arial"/>
              </a:rPr>
              <a:t>24%</a:t>
            </a:r>
            <a:endParaRPr sz="24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440" name="Google Shape;440;p28"/>
          <p:cNvSpPr txBox="1"/>
          <p:nvPr/>
        </p:nvSpPr>
        <p:spPr>
          <a:xfrm>
            <a:off x="1551252" y="3621785"/>
            <a:ext cx="8772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7503A6"/>
                </a:solidFill>
                <a:latin typeface="Posterama" panose="020B0504020200020000" pitchFamily="34" charset="0"/>
                <a:cs typeface="Posterama" panose="020B0504020200020000" pitchFamily="34" charset="0"/>
                <a:sym typeface="Arial"/>
              </a:rPr>
              <a:t>14%</a:t>
            </a:r>
            <a:endParaRPr sz="24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441" name="Google Shape;441;p28"/>
          <p:cNvSpPr txBox="1"/>
          <p:nvPr/>
        </p:nvSpPr>
        <p:spPr>
          <a:xfrm>
            <a:off x="2254516" y="3621757"/>
            <a:ext cx="1873796" cy="492372"/>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7503A6"/>
                </a:solidFill>
                <a:latin typeface="Posterama" panose="020B0504020200020000" pitchFamily="34" charset="0"/>
                <a:cs typeface="Posterama" panose="020B0504020200020000" pitchFamily="34" charset="0"/>
                <a:sym typeface="Arial"/>
              </a:rPr>
              <a:t>Transports</a:t>
            </a:r>
            <a:endParaRPr sz="24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grpSp>
        <p:nvGrpSpPr>
          <p:cNvPr id="442" name="Google Shape;442;p28"/>
          <p:cNvGrpSpPr/>
          <p:nvPr/>
        </p:nvGrpSpPr>
        <p:grpSpPr>
          <a:xfrm>
            <a:off x="7999521" y="3043571"/>
            <a:ext cx="3688806" cy="1231037"/>
            <a:chOff x="5756781" y="2254694"/>
            <a:chExt cx="2766674" cy="923301"/>
          </a:xfrm>
        </p:grpSpPr>
        <p:sp>
          <p:nvSpPr>
            <p:cNvPr id="443" name="Google Shape;443;p28"/>
            <p:cNvSpPr txBox="1"/>
            <p:nvPr/>
          </p:nvSpPr>
          <p:spPr>
            <a:xfrm>
              <a:off x="5756781" y="2254694"/>
              <a:ext cx="2175600" cy="923301"/>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rgbClr val="7503A6"/>
                  </a:solidFill>
                  <a:latin typeface="Posterama" panose="020B0504020200020000" pitchFamily="34" charset="0"/>
                  <a:cs typeface="Posterama" panose="020B0504020200020000" pitchFamily="34" charset="0"/>
                  <a:sym typeface="Arial"/>
                </a:rPr>
                <a:t>Production d'électricité et de chaleur</a:t>
              </a:r>
            </a:p>
          </p:txBody>
        </p:sp>
        <p:sp>
          <p:nvSpPr>
            <p:cNvPr id="444" name="Google Shape;444;p28"/>
            <p:cNvSpPr txBox="1"/>
            <p:nvPr/>
          </p:nvSpPr>
          <p:spPr>
            <a:xfrm>
              <a:off x="7767455" y="2350641"/>
              <a:ext cx="7560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7503A6"/>
                  </a:solidFill>
                  <a:latin typeface="Posterama" panose="020B0504020200020000" pitchFamily="34" charset="0"/>
                  <a:cs typeface="Posterama" panose="020B0504020200020000" pitchFamily="34" charset="0"/>
                  <a:sym typeface="Arial"/>
                </a:rPr>
                <a:t>25%</a:t>
              </a:r>
              <a:endParaRPr sz="24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29"/>
          <p:cNvSpPr txBox="1">
            <a:spLocks noGrp="1"/>
          </p:cNvSpPr>
          <p:nvPr>
            <p:ph type="title"/>
          </p:nvPr>
        </p:nvSpPr>
        <p:spPr>
          <a:xfrm>
            <a:off x="1161902" y="2766150"/>
            <a:ext cx="46578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a:t>CONSEQUENCES</a:t>
            </a:r>
            <a:endParaRPr dirty="0"/>
          </a:p>
        </p:txBody>
      </p:sp>
      <p:pic>
        <p:nvPicPr>
          <p:cNvPr id="450" name="Google Shape;450;p29"/>
          <p:cNvPicPr preferRelativeResize="0">
            <a:picLocks noGrp="1"/>
          </p:cNvPicPr>
          <p:nvPr>
            <p:ph type="pic" idx="2"/>
          </p:nvPr>
        </p:nvPicPr>
        <p:blipFill rotWithShape="1">
          <a:blip r:embed="rId3" cstate="email">
            <a:alphaModFix/>
            <a:extLst>
              <a:ext uri="{28A0092B-C50C-407E-A947-70E740481C1C}">
                <a14:useLocalDpi xmlns:a14="http://schemas.microsoft.com/office/drawing/2010/main"/>
              </a:ext>
            </a:extLst>
          </a:blip>
          <a:srcRect/>
          <a:stretch/>
        </p:blipFill>
        <p:spPr>
          <a:xfrm>
            <a:off x="6096000" y="0"/>
            <a:ext cx="6096000" cy="6858001"/>
          </a:xfrm>
          <a:prstGeom prst="rect">
            <a:avLst/>
          </a:prstGeom>
          <a:noFill/>
          <a:ln>
            <a:noFill/>
          </a:ln>
        </p:spPr>
      </p:pic>
      <p:sp>
        <p:nvSpPr>
          <p:cNvPr id="3" name="CaixaDeTexto 2">
            <a:extLst>
              <a:ext uri="{FF2B5EF4-FFF2-40B4-BE49-F238E27FC236}">
                <a16:creationId xmlns:a16="http://schemas.microsoft.com/office/drawing/2014/main" id="{5F124C37-986C-C2C7-7C0A-AB2ECA97B671}"/>
              </a:ext>
            </a:extLst>
          </p:cNvPr>
          <p:cNvSpPr txBox="1"/>
          <p:nvPr/>
        </p:nvSpPr>
        <p:spPr>
          <a:xfrm>
            <a:off x="7629833" y="6627168"/>
            <a:ext cx="6096000"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https://thebulletin.org/2022/02/the-role-of-the-scientist-in-a-post-truth-world/</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3" descr="Uma imagem com pessoa, parede, pose, interior&#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69773" y="1039875"/>
            <a:ext cx="2969053" cy="3759564"/>
          </a:xfrm>
          <a:prstGeom prst="rect">
            <a:avLst/>
          </a:prstGeom>
          <a:noFill/>
          <a:ln>
            <a:noFill/>
          </a:ln>
        </p:spPr>
      </p:pic>
      <p:pic>
        <p:nvPicPr>
          <p:cNvPr id="180" name="Google Shape;180;p3" descr="Uma imagem com texto&#10;&#10;Descrição gerada automaticament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639164" y="2384305"/>
            <a:ext cx="1882219" cy="2653504"/>
          </a:xfrm>
          <a:prstGeom prst="rect">
            <a:avLst/>
          </a:prstGeom>
          <a:noFill/>
          <a:ln>
            <a:noFill/>
          </a:ln>
        </p:spPr>
      </p:pic>
      <p:pic>
        <p:nvPicPr>
          <p:cNvPr id="181" name="Google Shape;181;p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938692" y="1039875"/>
            <a:ext cx="2778552" cy="3873865"/>
          </a:xfrm>
          <a:prstGeom prst="rect">
            <a:avLst/>
          </a:prstGeom>
          <a:noFill/>
          <a:ln>
            <a:noFill/>
          </a:ln>
        </p:spPr>
      </p:pic>
      <p:sp>
        <p:nvSpPr>
          <p:cNvPr id="182" name="Google Shape;182;p3"/>
          <p:cNvSpPr txBox="1"/>
          <p:nvPr/>
        </p:nvSpPr>
        <p:spPr>
          <a:xfrm>
            <a:off x="1054100" y="472950"/>
            <a:ext cx="21717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Rachel Carson</a:t>
            </a: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183" name="Google Shape;183;p3"/>
          <p:cNvSpPr txBox="1"/>
          <p:nvPr/>
        </p:nvSpPr>
        <p:spPr>
          <a:xfrm>
            <a:off x="6876936" y="472949"/>
            <a:ext cx="290206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Greta </a:t>
            </a:r>
            <a:r>
              <a:rPr lang="fr-FR" sz="2000" b="1" i="0" u="none" strike="noStrike" cap="none" dirty="0" err="1">
                <a:solidFill>
                  <a:srgbClr val="7503A6"/>
                </a:solidFill>
                <a:latin typeface="Posterama" panose="020B0504020200020000" pitchFamily="34" charset="0"/>
                <a:cs typeface="Posterama" panose="020B0504020200020000" pitchFamily="34" charset="0"/>
                <a:sym typeface="Arial"/>
              </a:rPr>
              <a:t>Thunberg</a:t>
            </a: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184" name="Google Shape;184;p3"/>
          <p:cNvSpPr txBox="1"/>
          <p:nvPr/>
        </p:nvSpPr>
        <p:spPr>
          <a:xfrm>
            <a:off x="1038167" y="4969556"/>
            <a:ext cx="4375265" cy="1331169"/>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Auteur de la publication historique "Printemps silencieux" en 1962, qui dénonce l'impact environnemental de l'utilisation des pesticides et les mauvaises pratiques de l'industrie chimique. Cette publication est considérée comme le point de départ du mouvement écologiste dans les années 60.</a:t>
            </a:r>
          </a:p>
        </p:txBody>
      </p:sp>
      <p:sp>
        <p:nvSpPr>
          <p:cNvPr id="185" name="Google Shape;185;p3"/>
          <p:cNvSpPr txBox="1"/>
          <p:nvPr/>
        </p:nvSpPr>
        <p:spPr>
          <a:xfrm>
            <a:off x="6562667" y="4969556"/>
            <a:ext cx="4375265" cy="1331169"/>
          </a:xfrm>
          <a:prstGeom prst="rect">
            <a:avLst/>
          </a:prstGeom>
          <a:noFill/>
          <a:ln>
            <a:noFill/>
          </a:ln>
        </p:spPr>
        <p:txBody>
          <a:bodyPr spcFirstLastPara="1" wrap="square" lIns="91425" tIns="45700" rIns="91425" bIns="45700" anchor="ctr" anchorCtr="0">
            <a:normAutofit lnSpcReduction="10000"/>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Jeune activiste qui a lancé le mouvement Fridays for Future suite à sa promesse de faire la grève de l'école le vendredi pour inciter le gouvernement suédois à agir sur le changement climatique. Le 15 mars 2019, plus d'un million d'élèves du monde entier se sont mobilisés pour la grève des écoles pour le climat et ont défilé dans des villes du monde entier.</a:t>
            </a:r>
          </a:p>
        </p:txBody>
      </p:sp>
      <p:sp>
        <p:nvSpPr>
          <p:cNvPr id="3" name="CaixaDeTexto 2">
            <a:extLst>
              <a:ext uri="{FF2B5EF4-FFF2-40B4-BE49-F238E27FC236}">
                <a16:creationId xmlns:a16="http://schemas.microsoft.com/office/drawing/2014/main" id="{6B5F782A-5BE5-AC73-3E6D-B8EFC55A8FF7}"/>
              </a:ext>
            </a:extLst>
          </p:cNvPr>
          <p:cNvSpPr txBox="1"/>
          <p:nvPr/>
        </p:nvSpPr>
        <p:spPr>
          <a:xfrm>
            <a:off x="1032887" y="6131134"/>
            <a:ext cx="4596448" cy="646331"/>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Sources:</a:t>
            </a:r>
          </a:p>
          <a:p>
            <a:pPr marL="171450" indent="-171450">
              <a:buFont typeface="Arial" panose="020B0604020202020204" pitchFamily="34" charset="0"/>
              <a:buChar char="•"/>
            </a:pPr>
            <a:r>
              <a:rPr lang="pt-PT" sz="900" dirty="0">
                <a:latin typeface="Posterama" panose="020B0504020200020000" pitchFamily="34" charset="0"/>
                <a:cs typeface="Posterama" panose="020B0504020200020000" pitchFamily="34" charset="0"/>
                <a:hlinkClick r:id="rId6"/>
              </a:rPr>
              <a:t>https://upload.wikimedia.org/wikipedia/commons/f/f4/Rachel-Carson.jpg</a:t>
            </a:r>
            <a:endParaRPr lang="pt-PT" sz="900" dirty="0">
              <a:latin typeface="Posterama" panose="020B0504020200020000" pitchFamily="34" charset="0"/>
              <a:cs typeface="Posterama" panose="020B0504020200020000" pitchFamily="34" charset="0"/>
            </a:endParaRPr>
          </a:p>
          <a:p>
            <a:pPr marL="171450" indent="-171450">
              <a:buFont typeface="Arial" panose="020B0604020202020204" pitchFamily="34" charset="0"/>
              <a:buChar char="•"/>
            </a:pPr>
            <a:r>
              <a:rPr lang="pt-PT" sz="900" dirty="0">
                <a:latin typeface="Posterama" panose="020B0504020200020000" pitchFamily="34" charset="0"/>
                <a:cs typeface="Posterama" panose="020B0504020200020000" pitchFamily="34" charset="0"/>
                <a:hlinkClick r:id="rId7"/>
              </a:rPr>
              <a:t>https://www.health.harvard.edu/blog/silent-spring-at-50-connecting-human-environmental-health-201206114870</a:t>
            </a:r>
            <a:endParaRPr lang="pt-PT" sz="900" dirty="0">
              <a:latin typeface="Posterama" panose="020B0504020200020000" pitchFamily="34" charset="0"/>
              <a:cs typeface="Posterama" panose="020B0504020200020000" pitchFamily="34" charset="0"/>
            </a:endParaRPr>
          </a:p>
        </p:txBody>
      </p:sp>
      <p:sp>
        <p:nvSpPr>
          <p:cNvPr id="5" name="CaixaDeTexto 4">
            <a:extLst>
              <a:ext uri="{FF2B5EF4-FFF2-40B4-BE49-F238E27FC236}">
                <a16:creationId xmlns:a16="http://schemas.microsoft.com/office/drawing/2014/main" id="{A5745CF1-7319-BA9F-F000-DE64916A63CF}"/>
              </a:ext>
            </a:extLst>
          </p:cNvPr>
          <p:cNvSpPr txBox="1"/>
          <p:nvPr/>
        </p:nvSpPr>
        <p:spPr>
          <a:xfrm>
            <a:off x="6562667" y="6311717"/>
            <a:ext cx="6096000" cy="3693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a:t>
            </a:r>
          </a:p>
          <a:p>
            <a:pPr marL="171450" indent="-171450">
              <a:buFont typeface="Arial" panose="020B0604020202020204" pitchFamily="34" charset="0"/>
              <a:buChar char="•"/>
            </a:pPr>
            <a:r>
              <a:rPr lang="pt-PT" sz="900" dirty="0">
                <a:latin typeface="Posterama" panose="020B0504020200020000" pitchFamily="34" charset="0"/>
                <a:cs typeface="Posterama" panose="020B0504020200020000" pitchFamily="34" charset="0"/>
                <a:hlinkClick r:id="rId8"/>
              </a:rPr>
              <a:t>https://www.britannica.com/biography/Greta-Thunberg</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30"/>
          <p:cNvSpPr txBox="1">
            <a:spLocks noGrp="1"/>
          </p:cNvSpPr>
          <p:nvPr>
            <p:ph type="title"/>
          </p:nvPr>
        </p:nvSpPr>
        <p:spPr>
          <a:xfrm>
            <a:off x="838201" y="365129"/>
            <a:ext cx="9942094"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503A6"/>
              </a:buClr>
              <a:buSzPts val="4000"/>
              <a:buFont typeface="Arial"/>
              <a:buNone/>
            </a:pPr>
            <a:r>
              <a:rPr lang="fr-FR" dirty="0"/>
              <a:t>Événements météorologiques extrêmes</a:t>
            </a:r>
            <a:endParaRPr dirty="0"/>
          </a:p>
        </p:txBody>
      </p:sp>
      <p:pic>
        <p:nvPicPr>
          <p:cNvPr id="456" name="Google Shape;456;p30" descr="Droughts in the Southwest and heat waves (periods of abnormally hot weather lasting days to weeks) everywhere are projected to become more intense, and cold waves less intense everyw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9255" y="3926055"/>
            <a:ext cx="1272141" cy="954106"/>
          </a:xfrm>
          <a:prstGeom prst="rect">
            <a:avLst/>
          </a:prstGeom>
          <a:noFill/>
          <a:ln>
            <a:noFill/>
          </a:ln>
        </p:spPr>
      </p:pic>
      <p:pic>
        <p:nvPicPr>
          <p:cNvPr id="457" name="Google Shape;457;p30" descr="The intensity, frequency and duration of North Atlantic hurricanes, as well as the frequency of the strongest (Category 4 and 5) hurricanes, have all increased since the early 1980s"/>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59255" y="4972097"/>
            <a:ext cx="1272141" cy="954106"/>
          </a:xfrm>
          <a:prstGeom prst="rect">
            <a:avLst/>
          </a:prstGeom>
          <a:noFill/>
          <a:ln>
            <a:noFill/>
          </a:ln>
        </p:spPr>
      </p:pic>
      <p:sp>
        <p:nvSpPr>
          <p:cNvPr id="458" name="Google Shape;458;p30"/>
          <p:cNvSpPr/>
          <p:nvPr/>
        </p:nvSpPr>
        <p:spPr>
          <a:xfrm>
            <a:off x="2582727" y="4165607"/>
            <a:ext cx="6112094"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dirty="0">
                <a:solidFill>
                  <a:srgbClr val="000000"/>
                </a:solidFill>
                <a:latin typeface="Posterama" panose="020B0504020200020000" pitchFamily="34" charset="0"/>
                <a:cs typeface="Posterama" panose="020B0504020200020000" pitchFamily="34" charset="0"/>
                <a:sym typeface="Arial"/>
              </a:rPr>
              <a:t>Plus de sécheresses et d'incendies</a:t>
            </a: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59" name="Google Shape;459;p30"/>
          <p:cNvSpPr/>
          <p:nvPr/>
        </p:nvSpPr>
        <p:spPr>
          <a:xfrm>
            <a:off x="2609006" y="2055775"/>
            <a:ext cx="51678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dirty="0">
                <a:solidFill>
                  <a:srgbClr val="000000"/>
                </a:solidFill>
                <a:latin typeface="Posterama" panose="020B0504020200020000" pitchFamily="34" charset="0"/>
                <a:cs typeface="Posterama" panose="020B0504020200020000" pitchFamily="34" charset="0"/>
                <a:sym typeface="Arial"/>
              </a:rPr>
              <a:t>Plus de vagues de chaleur</a:t>
            </a:r>
            <a:endParaRPr sz="2800" b="1"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60" name="Google Shape;460;p30"/>
          <p:cNvSpPr/>
          <p:nvPr/>
        </p:nvSpPr>
        <p:spPr>
          <a:xfrm>
            <a:off x="2565311" y="5217761"/>
            <a:ext cx="6524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dirty="0">
                <a:solidFill>
                  <a:srgbClr val="000000"/>
                </a:solidFill>
                <a:latin typeface="Posterama" panose="020B0504020200020000" pitchFamily="34" charset="0"/>
                <a:cs typeface="Posterama" panose="020B0504020200020000" pitchFamily="34" charset="0"/>
                <a:sym typeface="Arial"/>
              </a:rPr>
              <a:t>Des tornades et des ouragans plus intenses</a:t>
            </a:r>
          </a:p>
        </p:txBody>
      </p:sp>
      <p:sp>
        <p:nvSpPr>
          <p:cNvPr id="461" name="Google Shape;461;p30"/>
          <p:cNvSpPr/>
          <p:nvPr/>
        </p:nvSpPr>
        <p:spPr>
          <a:xfrm>
            <a:off x="2608599" y="3095795"/>
            <a:ext cx="5707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dirty="0">
                <a:solidFill>
                  <a:srgbClr val="000000"/>
                </a:solidFill>
                <a:latin typeface="Posterama" panose="020B0504020200020000" pitchFamily="34" charset="0"/>
                <a:cs typeface="Posterama" panose="020B0504020200020000" pitchFamily="34" charset="0"/>
                <a:sym typeface="Arial"/>
              </a:rPr>
              <a:t>Changements de précipitations</a:t>
            </a:r>
          </a:p>
        </p:txBody>
      </p:sp>
      <p:pic>
        <p:nvPicPr>
          <p:cNvPr id="462" name="Google Shape;462;p30" descr="Imagem relacionada"/>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59255" y="2893419"/>
            <a:ext cx="1276505" cy="936104"/>
          </a:xfrm>
          <a:prstGeom prst="rect">
            <a:avLst/>
          </a:prstGeom>
          <a:noFill/>
          <a:ln>
            <a:noFill/>
          </a:ln>
        </p:spPr>
      </p:pic>
      <p:pic>
        <p:nvPicPr>
          <p:cNvPr id="463" name="Google Shape;463;p30" descr="Resultado de imagem para heatwaves"/>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52113" y="1785159"/>
            <a:ext cx="1296144" cy="1025394"/>
          </a:xfrm>
          <a:prstGeom prst="rect">
            <a:avLst/>
          </a:prstGeom>
          <a:noFill/>
          <a:ln>
            <a:noFill/>
          </a:ln>
        </p:spPr>
      </p:pic>
      <p:sp>
        <p:nvSpPr>
          <p:cNvPr id="3" name="CaixaDeTexto 2">
            <a:extLst>
              <a:ext uri="{FF2B5EF4-FFF2-40B4-BE49-F238E27FC236}">
                <a16:creationId xmlns:a16="http://schemas.microsoft.com/office/drawing/2014/main" id="{D5BD6DD9-525F-08A1-E439-DB48385E7076}"/>
              </a:ext>
            </a:extLst>
          </p:cNvPr>
          <p:cNvSpPr txBox="1"/>
          <p:nvPr/>
        </p:nvSpPr>
        <p:spPr>
          <a:xfrm>
            <a:off x="908974" y="6123345"/>
            <a:ext cx="6867832" cy="954107"/>
          </a:xfrm>
          <a:prstGeom prst="rect">
            <a:avLst/>
          </a:prstGeom>
          <a:noFill/>
        </p:spPr>
        <p:txBody>
          <a:bodyPr wrap="square">
            <a:spAutoFit/>
          </a:bodyPr>
          <a:lstStyle/>
          <a:p>
            <a:r>
              <a:rPr lang="pt-PT" sz="800" dirty="0">
                <a:latin typeface="Posterama" panose="020B0504020200020000" pitchFamily="34" charset="0"/>
                <a:cs typeface="Posterama" panose="020B0504020200020000" pitchFamily="34" charset="0"/>
              </a:rPr>
              <a:t>Sources:</a:t>
            </a:r>
          </a:p>
          <a:p>
            <a:pPr marL="171450" indent="-171450">
              <a:buFont typeface="Arial" panose="020B0604020202020204" pitchFamily="34" charset="0"/>
              <a:buChar char="•"/>
            </a:pPr>
            <a:r>
              <a:rPr lang="pt-PT" sz="800" dirty="0">
                <a:latin typeface="Posterama" panose="020B0504020200020000" pitchFamily="34" charset="0"/>
                <a:cs typeface="Posterama" panose="020B0504020200020000" pitchFamily="34" charset="0"/>
                <a:hlinkClick r:id="rId7"/>
              </a:rPr>
              <a:t>https://www.sfltimes.com/health-and-fitness/death-toll-in-egypts-punishing-heat-wave-rises-to-76</a:t>
            </a:r>
            <a:endParaRPr lang="pt-PT" sz="800" dirty="0">
              <a:latin typeface="Posterama" panose="020B0504020200020000" pitchFamily="34" charset="0"/>
              <a:cs typeface="Posterama" panose="020B0504020200020000" pitchFamily="34" charset="0"/>
            </a:endParaRPr>
          </a:p>
          <a:p>
            <a:pPr marL="171450" indent="-171450">
              <a:buFont typeface="Arial" panose="020B0604020202020204" pitchFamily="34" charset="0"/>
              <a:buChar char="•"/>
            </a:pPr>
            <a:r>
              <a:rPr lang="pt-PT" sz="800" dirty="0">
                <a:latin typeface="Posterama" panose="020B0504020200020000" pitchFamily="34" charset="0"/>
                <a:cs typeface="Posterama" panose="020B0504020200020000" pitchFamily="34" charset="0"/>
                <a:hlinkClick r:id="rId8"/>
              </a:rPr>
              <a:t>https://www.abc.net.au/news/2010-08-14/un-confirms-cholera-case-in-pakistan/944444</a:t>
            </a:r>
            <a:endParaRPr lang="pt-PT" sz="800" dirty="0">
              <a:latin typeface="Posterama" panose="020B0504020200020000" pitchFamily="34" charset="0"/>
              <a:cs typeface="Posterama" panose="020B0504020200020000" pitchFamily="34" charset="0"/>
            </a:endParaRPr>
          </a:p>
          <a:p>
            <a:pPr marL="171450" indent="-171450">
              <a:buFont typeface="Arial" panose="020B0604020202020204" pitchFamily="34" charset="0"/>
              <a:buChar char="•"/>
            </a:pPr>
            <a:r>
              <a:rPr lang="pt-PT" sz="800" dirty="0">
                <a:latin typeface="Posterama" panose="020B0504020200020000" pitchFamily="34" charset="0"/>
                <a:cs typeface="Posterama" panose="020B0504020200020000" pitchFamily="34" charset="0"/>
                <a:hlinkClick r:id="rId9"/>
              </a:rPr>
              <a:t>https://nsf.gov/news/mmg/mmg_disp.jsp?med_id=74566&amp;from=</a:t>
            </a:r>
            <a:endParaRPr lang="pt-PT" sz="800" dirty="0">
              <a:latin typeface="Posterama" panose="020B0504020200020000" pitchFamily="34" charset="0"/>
              <a:cs typeface="Posterama" panose="020B0504020200020000" pitchFamily="34" charset="0"/>
            </a:endParaRPr>
          </a:p>
          <a:p>
            <a:pPr marL="171450" indent="-171450">
              <a:buFont typeface="Arial" panose="020B0604020202020204" pitchFamily="34" charset="0"/>
              <a:buChar char="•"/>
            </a:pPr>
            <a:r>
              <a:rPr lang="pt-PT" sz="800" dirty="0">
                <a:latin typeface="Posterama" panose="020B0504020200020000" pitchFamily="34" charset="0"/>
                <a:cs typeface="Posterama" panose="020B0504020200020000" pitchFamily="34" charset="0"/>
                <a:hlinkClick r:id="rId10"/>
              </a:rPr>
              <a:t>https://www.esa.int/Applications/Observing_the_Earth/ESA_s_orbiting_hurricane_hunter_back_in_action</a:t>
            </a:r>
            <a:endParaRPr lang="pt-PT" sz="800" dirty="0">
              <a:latin typeface="Posterama" panose="020B0504020200020000" pitchFamily="34" charset="0"/>
              <a:cs typeface="Posterama" panose="020B0504020200020000" pitchFamily="34" charset="0"/>
            </a:endParaRPr>
          </a:p>
          <a:p>
            <a:endParaRPr lang="pt-PT" sz="800" dirty="0">
              <a:latin typeface="Posterama" panose="020B0504020200020000" pitchFamily="34" charset="0"/>
              <a:cs typeface="Posterama" panose="020B0504020200020000" pitchFamily="34" charset="0"/>
            </a:endParaRPr>
          </a:p>
          <a:p>
            <a:pPr marL="171450" indent="-171450">
              <a:buFont typeface="Arial" panose="020B0604020202020204" pitchFamily="34" charset="0"/>
              <a:buChar char="•"/>
            </a:pPr>
            <a:endParaRPr lang="pt-PT" sz="800" dirty="0">
              <a:latin typeface="Posterama" panose="020B0504020200020000" pitchFamily="34" charset="0"/>
              <a:cs typeface="Posterama" panose="020B0504020200020000"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31"/>
          <p:cNvSpPr/>
          <p:nvPr/>
        </p:nvSpPr>
        <p:spPr>
          <a:xfrm>
            <a:off x="41577" y="6248189"/>
            <a:ext cx="5751900" cy="501900"/>
          </a:xfrm>
          <a:prstGeom prst="rect">
            <a:avLst/>
          </a:prstGeom>
          <a:noFill/>
          <a:ln>
            <a:noFill/>
          </a:ln>
        </p:spPr>
        <p:txBody>
          <a:bodyPr spcFirstLastPara="1" wrap="square" lIns="16000" tIns="16000" rIns="16000" bIns="16000" anchor="b"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Source:: Munich Re,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Geo</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Risks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Research</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NatCatSERVICE</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Fev</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2019.</a:t>
            </a:r>
            <a:endParaRPr sz="12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grpSp>
        <p:nvGrpSpPr>
          <p:cNvPr id="469" name="Google Shape;469;p31"/>
          <p:cNvGrpSpPr/>
          <p:nvPr/>
        </p:nvGrpSpPr>
        <p:grpSpPr>
          <a:xfrm>
            <a:off x="718815" y="1318283"/>
            <a:ext cx="9730816" cy="5049572"/>
            <a:chOff x="713664" y="956901"/>
            <a:chExt cx="10106788" cy="5164746"/>
          </a:xfrm>
        </p:grpSpPr>
        <p:grpSp>
          <p:nvGrpSpPr>
            <p:cNvPr id="470" name="Google Shape;470;p31"/>
            <p:cNvGrpSpPr/>
            <p:nvPr/>
          </p:nvGrpSpPr>
          <p:grpSpPr>
            <a:xfrm>
              <a:off x="6609667" y="5724326"/>
              <a:ext cx="3675598" cy="397321"/>
              <a:chOff x="2" y="-79889"/>
              <a:chExt cx="5295488" cy="423900"/>
            </a:xfrm>
          </p:grpSpPr>
          <p:sp>
            <p:nvSpPr>
              <p:cNvPr id="471" name="Google Shape;471;p31"/>
              <p:cNvSpPr/>
              <p:nvPr/>
            </p:nvSpPr>
            <p:spPr>
              <a:xfrm>
                <a:off x="2" y="13975"/>
                <a:ext cx="255900" cy="177900"/>
              </a:xfrm>
              <a:prstGeom prst="rect">
                <a:avLst/>
              </a:prstGeom>
              <a:solidFill>
                <a:srgbClr val="D4830B"/>
              </a:solidFill>
              <a:ln>
                <a:noFill/>
              </a:ln>
            </p:spPr>
            <p:txBody>
              <a:bodyPr spcFirstLastPara="1" wrap="square" lIns="38100" tIns="38100" rIns="38100" bIns="381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72" name="Google Shape;472;p31"/>
              <p:cNvSpPr/>
              <p:nvPr/>
            </p:nvSpPr>
            <p:spPr>
              <a:xfrm>
                <a:off x="286990" y="-79889"/>
                <a:ext cx="5008500" cy="4239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dirty="0">
                    <a:solidFill>
                      <a:srgbClr val="000000"/>
                    </a:solidFill>
                    <a:latin typeface="Posterama" panose="020B0504020200020000" pitchFamily="34" charset="0"/>
                    <a:cs typeface="Posterama" panose="020B0504020200020000" pitchFamily="34" charset="0"/>
                    <a:sym typeface="Arial"/>
                  </a:rPr>
                  <a:t>Températures extrêmes, sécheresse, incendies</a:t>
                </a:r>
              </a:p>
            </p:txBody>
          </p:sp>
        </p:grpSp>
        <p:grpSp>
          <p:nvGrpSpPr>
            <p:cNvPr id="473" name="Google Shape;473;p31"/>
            <p:cNvGrpSpPr/>
            <p:nvPr/>
          </p:nvGrpSpPr>
          <p:grpSpPr>
            <a:xfrm>
              <a:off x="3594185" y="5767758"/>
              <a:ext cx="3193101" cy="274884"/>
              <a:chOff x="2" y="-88617"/>
              <a:chExt cx="4600346" cy="293273"/>
            </a:xfrm>
          </p:grpSpPr>
          <p:sp>
            <p:nvSpPr>
              <p:cNvPr id="474" name="Google Shape;474;p31"/>
              <p:cNvSpPr/>
              <p:nvPr/>
            </p:nvSpPr>
            <p:spPr>
              <a:xfrm>
                <a:off x="2" y="21259"/>
                <a:ext cx="255900" cy="170700"/>
              </a:xfrm>
              <a:prstGeom prst="rect">
                <a:avLst/>
              </a:prstGeom>
              <a:solidFill>
                <a:srgbClr val="1E73BA"/>
              </a:solidFill>
              <a:ln>
                <a:noFill/>
              </a:ln>
            </p:spPr>
            <p:txBody>
              <a:bodyPr spcFirstLastPara="1" wrap="square" lIns="38100" tIns="38100" rIns="38100" bIns="381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75" name="Google Shape;475;p31"/>
              <p:cNvSpPr/>
              <p:nvPr/>
            </p:nvSpPr>
            <p:spPr>
              <a:xfrm>
                <a:off x="280290" y="-88617"/>
                <a:ext cx="4320058" cy="293273"/>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dirty="0">
                    <a:solidFill>
                      <a:srgbClr val="000000"/>
                    </a:solidFill>
                    <a:latin typeface="Posterama" panose="020B0504020200020000" pitchFamily="34" charset="0"/>
                    <a:cs typeface="Posterama" panose="020B0504020200020000" pitchFamily="34" charset="0"/>
                    <a:sym typeface="Arial"/>
                  </a:rPr>
                  <a:t>Inondations, glissements de terrain</a:t>
                </a:r>
              </a:p>
            </p:txBody>
          </p:sp>
        </p:grpSp>
        <p:grpSp>
          <p:nvGrpSpPr>
            <p:cNvPr id="476" name="Google Shape;476;p31"/>
            <p:cNvGrpSpPr/>
            <p:nvPr/>
          </p:nvGrpSpPr>
          <p:grpSpPr>
            <a:xfrm>
              <a:off x="1366974" y="5724978"/>
              <a:ext cx="1402743" cy="380266"/>
              <a:chOff x="2" y="-79194"/>
              <a:chExt cx="2020951" cy="405704"/>
            </a:xfrm>
          </p:grpSpPr>
          <p:sp>
            <p:nvSpPr>
              <p:cNvPr id="477" name="Google Shape;477;p31"/>
              <p:cNvSpPr/>
              <p:nvPr/>
            </p:nvSpPr>
            <p:spPr>
              <a:xfrm>
                <a:off x="2" y="13975"/>
                <a:ext cx="255900" cy="177900"/>
              </a:xfrm>
              <a:prstGeom prst="rect">
                <a:avLst/>
              </a:prstGeom>
              <a:solidFill>
                <a:srgbClr val="739C0F"/>
              </a:solidFill>
              <a:ln>
                <a:noFill/>
              </a:ln>
            </p:spPr>
            <p:txBody>
              <a:bodyPr spcFirstLastPara="1" wrap="square" lIns="38100" tIns="38100" rIns="38100" bIns="381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78" name="Google Shape;478;p31"/>
              <p:cNvSpPr/>
              <p:nvPr/>
            </p:nvSpPr>
            <p:spPr>
              <a:xfrm>
                <a:off x="256028" y="-79194"/>
                <a:ext cx="1764925" cy="405704"/>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dirty="0">
                    <a:solidFill>
                      <a:srgbClr val="000000"/>
                    </a:solidFill>
                    <a:latin typeface="Posterama" panose="020B0504020200020000" pitchFamily="34" charset="0"/>
                    <a:cs typeface="Posterama" panose="020B0504020200020000" pitchFamily="34" charset="0"/>
                    <a:sym typeface="Arial"/>
                  </a:rPr>
                  <a:t>Tempêtes</a:t>
                </a: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grpSp>
        <p:pic>
          <p:nvPicPr>
            <p:cNvPr id="479" name="Google Shape;479;p3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3664" y="956901"/>
              <a:ext cx="10106788" cy="4826167"/>
            </a:xfrm>
            <a:prstGeom prst="rect">
              <a:avLst/>
            </a:prstGeom>
            <a:noFill/>
            <a:ln>
              <a:noFill/>
            </a:ln>
          </p:spPr>
        </p:pic>
      </p:grpSp>
      <p:sp>
        <p:nvSpPr>
          <p:cNvPr id="480" name="Google Shape;480;p31"/>
          <p:cNvSpPr/>
          <p:nvPr/>
        </p:nvSpPr>
        <p:spPr>
          <a:xfrm>
            <a:off x="6278175" y="1089675"/>
            <a:ext cx="3989100" cy="38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dirty="0">
                <a:solidFill>
                  <a:srgbClr val="3F3F3F"/>
                </a:solidFill>
                <a:latin typeface="Posterama" panose="020B0504020200020000" pitchFamily="34" charset="0"/>
                <a:cs typeface="Posterama" panose="020B0504020200020000" pitchFamily="34" charset="0"/>
                <a:sym typeface="Arial"/>
              </a:rPr>
              <a:t>Événements climatiques à l'échelle mondiale 1980-2017</a:t>
            </a:r>
          </a:p>
        </p:txBody>
      </p:sp>
      <p:sp>
        <p:nvSpPr>
          <p:cNvPr id="481" name="Google Shape;481;p31"/>
          <p:cNvSpPr txBox="1"/>
          <p:nvPr/>
        </p:nvSpPr>
        <p:spPr>
          <a:xfrm rot="-5400000">
            <a:off x="-633734" y="2761933"/>
            <a:ext cx="2397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dirty="0" err="1">
                <a:solidFill>
                  <a:srgbClr val="000000"/>
                </a:solidFill>
                <a:latin typeface="Posterama" panose="020B0504020200020000" pitchFamily="34" charset="0"/>
                <a:cs typeface="Posterama" panose="020B0504020200020000" pitchFamily="34" charset="0"/>
                <a:sym typeface="Arial"/>
              </a:rPr>
              <a:t>Number</a:t>
            </a:r>
            <a:r>
              <a:rPr lang="fr-FR" sz="1400" b="0" i="0" u="none" strike="noStrike" cap="none" dirty="0">
                <a:solidFill>
                  <a:srgbClr val="000000"/>
                </a:solidFill>
                <a:latin typeface="Posterama" panose="020B0504020200020000" pitchFamily="34" charset="0"/>
                <a:cs typeface="Posterama" panose="020B0504020200020000" pitchFamily="34" charset="0"/>
                <a:sym typeface="Arial"/>
              </a:rPr>
              <a:t> of </a:t>
            </a:r>
            <a:r>
              <a:rPr lang="fr-FR" sz="1400" b="0" i="0" u="none" strike="noStrike" cap="none" dirty="0" err="1">
                <a:solidFill>
                  <a:srgbClr val="000000"/>
                </a:solidFill>
                <a:latin typeface="Posterama" panose="020B0504020200020000" pitchFamily="34" charset="0"/>
                <a:cs typeface="Posterama" panose="020B0504020200020000" pitchFamily="34" charset="0"/>
                <a:sym typeface="Arial"/>
              </a:rPr>
              <a:t>events</a:t>
            </a: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82" name="Google Shape;482;p31"/>
          <p:cNvSpPr txBox="1">
            <a:spLocks noGrp="1"/>
          </p:cNvSpPr>
          <p:nvPr>
            <p:ph type="title"/>
          </p:nvPr>
        </p:nvSpPr>
        <p:spPr>
          <a:xfrm>
            <a:off x="642125" y="461800"/>
            <a:ext cx="563605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Événements extrêmes</a:t>
            </a:r>
            <a:endParaRPr sz="4009" b="1" dirty="0">
              <a:solidFill>
                <a:srgbClr val="7503A6"/>
              </a:solidFill>
              <a:ea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p32" descr="As imagens da onda de calor em Portugal e na Europa "/>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86292" cy="6858000"/>
          </a:xfrm>
          <a:prstGeom prst="rect">
            <a:avLst/>
          </a:prstGeom>
          <a:noFill/>
          <a:ln>
            <a:noFill/>
          </a:ln>
        </p:spPr>
      </p:pic>
      <p:sp>
        <p:nvSpPr>
          <p:cNvPr id="488" name="Google Shape;488;p32"/>
          <p:cNvSpPr/>
          <p:nvPr/>
        </p:nvSpPr>
        <p:spPr>
          <a:xfrm>
            <a:off x="46181" y="41693"/>
            <a:ext cx="6096000" cy="12312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Castelo Branco, Portugal</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4 August, 2018</a:t>
            </a:r>
            <a:br>
              <a:rPr lang="fr-FR" sz="1400" b="0" i="0" u="none" strike="noStrike" cap="none" dirty="0">
                <a:solidFill>
                  <a:schemeClr val="lt1"/>
                </a:solidFill>
                <a:latin typeface="Posterama" panose="020B0504020200020000" pitchFamily="34" charset="0"/>
                <a:cs typeface="Posterama" panose="020B0504020200020000" pitchFamily="34" charset="0"/>
                <a:sym typeface="Arial"/>
              </a:rPr>
            </a:b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89" name="Google Shape;489;p32"/>
          <p:cNvSpPr txBox="1"/>
          <p:nvPr/>
        </p:nvSpPr>
        <p:spPr>
          <a:xfrm>
            <a:off x="5183223" y="5626893"/>
            <a:ext cx="7008900" cy="1000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Au Portugal, sur les 96 stations IPMA, 16 ont dépassé la température maximale de 45 ºC. La ville de Lisbonne a enregistré un nouveau maximum, 44 º C.</a:t>
            </a:r>
          </a:p>
        </p:txBody>
      </p:sp>
      <p:sp>
        <p:nvSpPr>
          <p:cNvPr id="3" name="CaixaDeTexto 2">
            <a:extLst>
              <a:ext uri="{FF2B5EF4-FFF2-40B4-BE49-F238E27FC236}">
                <a16:creationId xmlns:a16="http://schemas.microsoft.com/office/drawing/2014/main" id="{74C5B25B-0618-BE33-2665-6D2E80831741}"/>
              </a:ext>
            </a:extLst>
          </p:cNvPr>
          <p:cNvSpPr txBox="1"/>
          <p:nvPr/>
        </p:nvSpPr>
        <p:spPr>
          <a:xfrm>
            <a:off x="-5831" y="6627056"/>
            <a:ext cx="10005237" cy="2308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https://cnnportugal.iol.pt/aviso-vermelho/distritos/estes-sao-os-distritos-em-aviso-vermelho-a-partir-desta-terca-feira/20220711/62cc60460cf26256cd2cecde</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33" descr="Uma imagem com céu, exterior, edifício, nublado&#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12192000" cy="6858000"/>
          </a:xfrm>
          <a:prstGeom prst="rect">
            <a:avLst/>
          </a:prstGeom>
          <a:noFill/>
          <a:ln>
            <a:noFill/>
          </a:ln>
        </p:spPr>
      </p:pic>
      <p:pic>
        <p:nvPicPr>
          <p:cNvPr id="495" name="Google Shape;495;p3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281333" y="975744"/>
            <a:ext cx="4486798" cy="4906512"/>
          </a:xfrm>
          <a:prstGeom prst="rect">
            <a:avLst/>
          </a:prstGeom>
          <a:noFill/>
          <a:ln>
            <a:noFill/>
          </a:ln>
        </p:spPr>
      </p:pic>
      <p:sp>
        <p:nvSpPr>
          <p:cNvPr id="496" name="Google Shape;496;p33"/>
          <p:cNvSpPr/>
          <p:nvPr/>
        </p:nvSpPr>
        <p:spPr>
          <a:xfrm>
            <a:off x="-1" y="146448"/>
            <a:ext cx="6096000" cy="12312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700" b="0" i="0" u="none" strike="noStrike" cap="none" dirty="0">
                <a:solidFill>
                  <a:schemeClr val="dk1"/>
                </a:solidFill>
                <a:latin typeface="Posterama" panose="020B0504020200020000" pitchFamily="34" charset="0"/>
                <a:cs typeface="Posterama" panose="020B0504020200020000" pitchFamily="34" charset="0"/>
                <a:sym typeface="Arial"/>
              </a:rPr>
              <a:t>Colombie-Britannique, Canada</a:t>
            </a: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dirty="0">
                <a:solidFill>
                  <a:schemeClr val="dk1"/>
                </a:solidFill>
                <a:latin typeface="Posterama" panose="020B0504020200020000" pitchFamily="34" charset="0"/>
                <a:cs typeface="Posterama" panose="020B0504020200020000" pitchFamily="34" charset="0"/>
                <a:sym typeface="Arial"/>
              </a:rPr>
              <a:t>Juin 2021</a:t>
            </a:r>
            <a:br>
              <a:rPr lang="fr-FR" sz="1400" b="0" i="0" u="none" strike="noStrike" cap="none" dirty="0">
                <a:solidFill>
                  <a:schemeClr val="dk1"/>
                </a:solidFill>
                <a:latin typeface="Posterama" panose="020B0504020200020000" pitchFamily="34" charset="0"/>
                <a:cs typeface="Posterama" panose="020B0504020200020000" pitchFamily="34" charset="0"/>
                <a:sym typeface="Arial"/>
              </a:rPr>
            </a:br>
            <a:endParaRPr sz="1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497" name="Google Shape;497;p33"/>
          <p:cNvSpPr/>
          <p:nvPr/>
        </p:nvSpPr>
        <p:spPr>
          <a:xfrm>
            <a:off x="107780" y="1524001"/>
            <a:ext cx="6096000" cy="923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Plus de 600 personnes sont mortes lors de la vague de chaleur la plus meurtrière de l'histoire du Canada.</a:t>
            </a:r>
            <a:br>
              <a:rPr lang="fr-FR" sz="1100" b="0" i="0" u="none" strike="noStrike" cap="none" dirty="0">
                <a:solidFill>
                  <a:schemeClr val="dk1"/>
                </a:solidFill>
                <a:latin typeface="Posterama" panose="020B0504020200020000" pitchFamily="34" charset="0"/>
                <a:cs typeface="Posterama" panose="020B0504020200020000" pitchFamily="34" charset="0"/>
                <a:sym typeface="Arial"/>
              </a:rPr>
            </a:br>
            <a:endParaRPr sz="14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DC28F1BF-6BC2-63B7-3DF2-94D4723E4957}"/>
              </a:ext>
            </a:extLst>
          </p:cNvPr>
          <p:cNvSpPr txBox="1"/>
          <p:nvPr/>
        </p:nvSpPr>
        <p:spPr>
          <a:xfrm>
            <a:off x="-22123" y="6550223"/>
            <a:ext cx="6140244" cy="307777"/>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5">
                  <a:extLst>
                    <a:ext uri="{A12FA001-AC4F-418D-AE19-62706E023703}">
                      <ahyp:hlinkClr xmlns:ahyp="http://schemas.microsoft.com/office/drawing/2018/hyperlinkcolor" val="tx"/>
                    </a:ext>
                  </a:extLst>
                </a:hlinkClick>
              </a:rPr>
              <a:t>https://www.westernenergyboard.org/2023-winter-wildfire-meeting</a:t>
            </a:r>
            <a:r>
              <a:rPr lang="pt-PT" dirty="0">
                <a:solidFill>
                  <a:srgbClr val="0563C1"/>
                </a:solidFill>
                <a:latin typeface="Posterama" panose="020B0504020200020000" pitchFamily="34" charset="0"/>
                <a:cs typeface="Posterama" panose="020B0504020200020000" pitchFamily="34" charset="0"/>
                <a:hlinkClick r:id="rId5">
                  <a:extLst>
                    <a:ext uri="{A12FA001-AC4F-418D-AE19-62706E023703}">
                      <ahyp:hlinkClr xmlns:ahyp="http://schemas.microsoft.com/office/drawing/2018/hyperlinkcolor" val="tx"/>
                    </a:ext>
                  </a:extLst>
                </a:hlinkClick>
              </a:rPr>
              <a:t>/</a:t>
            </a:r>
            <a:endParaRPr lang="pt-PT"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p34" descr="Resultado de imagem para havana after hurricane irm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 y="0"/>
            <a:ext cx="12192007" cy="6858000"/>
          </a:xfrm>
          <a:prstGeom prst="rect">
            <a:avLst/>
          </a:prstGeom>
          <a:noFill/>
          <a:ln>
            <a:noFill/>
          </a:ln>
        </p:spPr>
      </p:pic>
      <p:sp>
        <p:nvSpPr>
          <p:cNvPr id="503" name="Google Shape;503;p34"/>
          <p:cNvSpPr/>
          <p:nvPr/>
        </p:nvSpPr>
        <p:spPr>
          <a:xfrm>
            <a:off x="0" y="0"/>
            <a:ext cx="6096000" cy="944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s-ES" sz="2700" b="0" i="0" u="none" strike="noStrike" cap="none" dirty="0">
                <a:solidFill>
                  <a:schemeClr val="lt1"/>
                </a:solidFill>
                <a:latin typeface="Posterama" panose="020B0504020200020000" pitchFamily="34" charset="0"/>
                <a:cs typeface="Posterama" panose="020B0504020200020000" pitchFamily="34" charset="0"/>
                <a:sym typeface="Arial"/>
              </a:rPr>
              <a:t>La </a:t>
            </a:r>
            <a:r>
              <a:rPr lang="es-ES" sz="2700" b="0" i="0" u="none" strike="noStrike" cap="none" dirty="0" err="1">
                <a:solidFill>
                  <a:schemeClr val="lt1"/>
                </a:solidFill>
                <a:latin typeface="Posterama" panose="020B0504020200020000" pitchFamily="34" charset="0"/>
                <a:cs typeface="Posterama" panose="020B0504020200020000" pitchFamily="34" charset="0"/>
                <a:sym typeface="Arial"/>
              </a:rPr>
              <a:t>Havane</a:t>
            </a:r>
            <a:r>
              <a:rPr lang="es-ES" sz="2700" b="0" i="0" u="none" strike="noStrike" cap="none" dirty="0">
                <a:solidFill>
                  <a:schemeClr val="lt1"/>
                </a:solidFill>
                <a:latin typeface="Posterama" panose="020B0504020200020000" pitchFamily="34" charset="0"/>
                <a:cs typeface="Posterama" panose="020B0504020200020000" pitchFamily="34" charset="0"/>
                <a:sym typeface="Arial"/>
              </a:rPr>
              <a:t>, Cuba</a:t>
            </a:r>
          </a:p>
          <a:p>
            <a:pPr marL="0" marR="0" lvl="0" indent="0" algn="l" rtl="0">
              <a:lnSpc>
                <a:spcPct val="100000"/>
              </a:lnSpc>
              <a:spcBef>
                <a:spcPts val="0"/>
              </a:spcBef>
              <a:spcAft>
                <a:spcPts val="0"/>
              </a:spcAft>
              <a:buClr>
                <a:srgbClr val="000000"/>
              </a:buClr>
              <a:buSzPts val="2700"/>
              <a:buFont typeface="Arial"/>
              <a:buNone/>
            </a:pPr>
            <a:r>
              <a:rPr lang="es-ES" sz="2700" b="0" i="0" u="none" strike="noStrike" cap="none" dirty="0">
                <a:solidFill>
                  <a:schemeClr val="lt1"/>
                </a:solidFill>
                <a:latin typeface="Posterama" panose="020B0504020200020000" pitchFamily="34" charset="0"/>
                <a:cs typeface="Posterama" panose="020B0504020200020000" pitchFamily="34" charset="0"/>
                <a:sym typeface="Arial"/>
              </a:rPr>
              <a:t>10 </a:t>
            </a:r>
            <a:r>
              <a:rPr lang="es-ES" sz="2700" b="0" i="0" u="none" strike="noStrike" cap="none" dirty="0" err="1">
                <a:solidFill>
                  <a:schemeClr val="lt1"/>
                </a:solidFill>
                <a:latin typeface="Posterama" panose="020B0504020200020000" pitchFamily="34" charset="0"/>
                <a:cs typeface="Posterama" panose="020B0504020200020000" pitchFamily="34" charset="0"/>
                <a:sym typeface="Arial"/>
              </a:rPr>
              <a:t>septembre</a:t>
            </a:r>
            <a:r>
              <a:rPr lang="es-ES" sz="2700" b="0" i="0" u="none" strike="noStrike" cap="none" dirty="0">
                <a:solidFill>
                  <a:schemeClr val="lt1"/>
                </a:solidFill>
                <a:latin typeface="Posterama" panose="020B0504020200020000" pitchFamily="34" charset="0"/>
                <a:cs typeface="Posterama" panose="020B0504020200020000" pitchFamily="34" charset="0"/>
                <a:sym typeface="Arial"/>
              </a:rPr>
              <a:t> 2017</a:t>
            </a:r>
          </a:p>
        </p:txBody>
      </p:sp>
      <p:sp>
        <p:nvSpPr>
          <p:cNvPr id="504" name="Google Shape;504;p34"/>
          <p:cNvSpPr/>
          <p:nvPr/>
        </p:nvSpPr>
        <p:spPr>
          <a:xfrm>
            <a:off x="5994400" y="5257561"/>
            <a:ext cx="6197700" cy="16005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L'ouragan Irma traverse Cuba. Outre des vents dévastateurs atteignant 300 km/h, la tempête a également provoqué de fortes pluies et des inondations. </a:t>
            </a:r>
          </a:p>
        </p:txBody>
      </p:sp>
      <p:sp>
        <p:nvSpPr>
          <p:cNvPr id="3" name="CaixaDeTexto 2">
            <a:extLst>
              <a:ext uri="{FF2B5EF4-FFF2-40B4-BE49-F238E27FC236}">
                <a16:creationId xmlns:a16="http://schemas.microsoft.com/office/drawing/2014/main" id="{D78D74EA-B960-99DE-D543-48A142816581}"/>
              </a:ext>
            </a:extLst>
          </p:cNvPr>
          <p:cNvSpPr txBox="1"/>
          <p:nvPr/>
        </p:nvSpPr>
        <p:spPr>
          <a:xfrm>
            <a:off x="4945525" y="6627168"/>
            <a:ext cx="10500853" cy="2308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https://www.accuweather.com/en/weather-news/photos-devastation-shows-irmas-immense-power-in-cuba-turks-and-caicos/357268</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3" name="Imagem 2" descr="Uma imagem com exterior, edifício, casa, vários&#10;&#10;Descrição gerada automaticamente">
            <a:extLst>
              <a:ext uri="{FF2B5EF4-FFF2-40B4-BE49-F238E27FC236}">
                <a16:creationId xmlns:a16="http://schemas.microsoft.com/office/drawing/2014/main" id="{29A55559-FAD5-C41D-ACAA-3A0AC9F1AF37}"/>
              </a:ext>
            </a:extLst>
          </p:cNvPr>
          <p:cNvPicPr>
            <a:picLocks noChangeAspect="1"/>
          </p:cNvPicPr>
          <p:nvPr/>
        </p:nvPicPr>
        <p:blipFill>
          <a:blip r:embed="rId3"/>
          <a:stretch>
            <a:fillRect/>
          </a:stretch>
        </p:blipFill>
        <p:spPr>
          <a:xfrm>
            <a:off x="-245807" y="-811981"/>
            <a:ext cx="12791767" cy="8527845"/>
          </a:xfrm>
          <a:prstGeom prst="rect">
            <a:avLst/>
          </a:prstGeom>
        </p:spPr>
      </p:pic>
      <p:sp>
        <p:nvSpPr>
          <p:cNvPr id="510" name="Google Shape;510;p35"/>
          <p:cNvSpPr/>
          <p:nvPr/>
        </p:nvSpPr>
        <p:spPr>
          <a:xfrm>
            <a:off x="101600" y="21132"/>
            <a:ext cx="6096000" cy="8616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tx1"/>
                </a:solidFill>
                <a:latin typeface="Posterama" panose="020B0504020200020000" pitchFamily="34" charset="0"/>
                <a:cs typeface="Posterama" panose="020B0504020200020000" pitchFamily="34" charset="0"/>
                <a:sym typeface="Arial"/>
              </a:rPr>
              <a:t>Saint-Martin, Caraïbes</a:t>
            </a:r>
          </a:p>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tx1"/>
                </a:solidFill>
                <a:latin typeface="Posterama" panose="020B0504020200020000" pitchFamily="34" charset="0"/>
                <a:cs typeface="Posterama" panose="020B0504020200020000" pitchFamily="34" charset="0"/>
                <a:sym typeface="Arial"/>
              </a:rPr>
              <a:t>13 septembre 2017</a:t>
            </a:r>
          </a:p>
        </p:txBody>
      </p:sp>
      <p:sp>
        <p:nvSpPr>
          <p:cNvPr id="511" name="Google Shape;511;p35"/>
          <p:cNvSpPr/>
          <p:nvPr/>
        </p:nvSpPr>
        <p:spPr>
          <a:xfrm>
            <a:off x="6100567" y="5926476"/>
            <a:ext cx="6328500" cy="8616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Conséquences du passage de l'ouragan Irma. </a:t>
            </a:r>
          </a:p>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95% de l'île a été détruite.</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5" name="CaixaDeTexto 4">
            <a:extLst>
              <a:ext uri="{FF2B5EF4-FFF2-40B4-BE49-F238E27FC236}">
                <a16:creationId xmlns:a16="http://schemas.microsoft.com/office/drawing/2014/main" id="{AABD675F-CF3B-A7CB-6914-0B97B1AB866D}"/>
              </a:ext>
            </a:extLst>
          </p:cNvPr>
          <p:cNvSpPr txBox="1"/>
          <p:nvPr/>
        </p:nvSpPr>
        <p:spPr>
          <a:xfrm>
            <a:off x="6150076" y="6672660"/>
            <a:ext cx="6405716"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https://www.theatlantic.com/photo/2017/09/photos-from-saint-martin-after-hurricane-irma/539103/</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Google Shape;516;p36" descr="Uma imagem com exterior, céu, natureza, montanha&#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47651"/>
            <a:ext cx="12242800" cy="7353300"/>
          </a:xfrm>
          <a:prstGeom prst="rect">
            <a:avLst/>
          </a:prstGeom>
          <a:noFill/>
          <a:ln>
            <a:noFill/>
          </a:ln>
        </p:spPr>
      </p:pic>
      <p:sp>
        <p:nvSpPr>
          <p:cNvPr id="517" name="Google Shape;517;p36"/>
          <p:cNvSpPr/>
          <p:nvPr/>
        </p:nvSpPr>
        <p:spPr>
          <a:xfrm>
            <a:off x="0" y="0"/>
            <a:ext cx="6096000" cy="944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700" b="0" i="0" u="none" strike="noStrike" cap="none" dirty="0">
                <a:solidFill>
                  <a:schemeClr val="lt1"/>
                </a:solidFill>
                <a:latin typeface="Posterama" panose="020B0504020200020000" pitchFamily="34" charset="0"/>
                <a:cs typeface="Posterama" panose="020B0504020200020000" pitchFamily="34" charset="0"/>
                <a:sym typeface="Arial"/>
              </a:rPr>
              <a:t>Inondations en Europe</a:t>
            </a: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dirty="0">
                <a:solidFill>
                  <a:schemeClr val="lt1"/>
                </a:solidFill>
                <a:latin typeface="Posterama" panose="020B0504020200020000" pitchFamily="34" charset="0"/>
                <a:cs typeface="Posterama" panose="020B0504020200020000" pitchFamily="34" charset="0"/>
                <a:sym typeface="Arial"/>
              </a:rPr>
              <a:t>Juillet 2021</a:t>
            </a:r>
          </a:p>
        </p:txBody>
      </p:sp>
      <p:sp>
        <p:nvSpPr>
          <p:cNvPr id="518" name="Google Shape;518;p36"/>
          <p:cNvSpPr/>
          <p:nvPr/>
        </p:nvSpPr>
        <p:spPr>
          <a:xfrm>
            <a:off x="5994400" y="5257561"/>
            <a:ext cx="6197700" cy="15597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De graves inondations ont touché l'Europe, dans des pays tels que le Royaume-Uni, l'Autriche, la Belgique, la République tchèque, l'Italie, la France, l'Allemagne, le Luxembourg, les Pays-Bas, la Roumanie et la Suisse. Elles ont causé la mort de 296 personnes et plus de 10 milliards d'euros de dégâts matériels.</a:t>
            </a:r>
          </a:p>
        </p:txBody>
      </p:sp>
      <p:sp>
        <p:nvSpPr>
          <p:cNvPr id="3" name="CaixaDeTexto 2">
            <a:extLst>
              <a:ext uri="{FF2B5EF4-FFF2-40B4-BE49-F238E27FC236}">
                <a16:creationId xmlns:a16="http://schemas.microsoft.com/office/drawing/2014/main" id="{746174E8-2636-E5B5-16E4-6EAE36489BA8}"/>
              </a:ext>
            </a:extLst>
          </p:cNvPr>
          <p:cNvSpPr txBox="1"/>
          <p:nvPr/>
        </p:nvSpPr>
        <p:spPr>
          <a:xfrm>
            <a:off x="0" y="6730623"/>
            <a:ext cx="6204154"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https://ecfr.eu/article/flash-in-the-pan-flooding-in-germany-and-the-politics-of-climate/</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p37"/>
          <p:cNvPicPr preferRelativeResize="0"/>
          <p:nvPr/>
        </p:nvPicPr>
        <p:blipFill rotWithShape="1">
          <a:blip r:embed="rId3">
            <a:alphaModFix/>
          </a:blip>
          <a:srcRect/>
          <a:stretch/>
        </p:blipFill>
        <p:spPr>
          <a:xfrm>
            <a:off x="0" y="0"/>
            <a:ext cx="12163278" cy="6858000"/>
          </a:xfrm>
          <a:prstGeom prst="rect">
            <a:avLst/>
          </a:prstGeom>
          <a:noFill/>
          <a:ln>
            <a:noFill/>
          </a:ln>
        </p:spPr>
      </p:pic>
      <p:sp>
        <p:nvSpPr>
          <p:cNvPr id="525" name="Google Shape;525;p37"/>
          <p:cNvSpPr/>
          <p:nvPr/>
        </p:nvSpPr>
        <p:spPr>
          <a:xfrm>
            <a:off x="0" y="0"/>
            <a:ext cx="6096000" cy="944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700" b="0" i="0" u="none" strike="noStrike" cap="none" dirty="0">
                <a:solidFill>
                  <a:schemeClr val="lt1"/>
                </a:solidFill>
                <a:latin typeface="Posterama" panose="020B0504020200020000" pitchFamily="34" charset="0"/>
                <a:cs typeface="Posterama" panose="020B0504020200020000" pitchFamily="34" charset="0"/>
                <a:sym typeface="Arial"/>
              </a:rPr>
              <a:t>Incendies de forêt en Australie</a:t>
            </a: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dirty="0">
                <a:solidFill>
                  <a:schemeClr val="lt1"/>
                </a:solidFill>
                <a:latin typeface="Posterama" panose="020B0504020200020000" pitchFamily="34" charset="0"/>
                <a:cs typeface="Posterama" panose="020B0504020200020000" pitchFamily="34" charset="0"/>
                <a:sym typeface="Arial"/>
              </a:rPr>
              <a:t>Juillet 2020</a:t>
            </a:r>
          </a:p>
        </p:txBody>
      </p:sp>
      <p:sp>
        <p:nvSpPr>
          <p:cNvPr id="526" name="Google Shape;526;p37"/>
          <p:cNvSpPr/>
          <p:nvPr/>
        </p:nvSpPr>
        <p:spPr>
          <a:xfrm>
            <a:off x="5994400" y="5257561"/>
            <a:ext cx="6197700" cy="9849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Jusqu'à 19 millions d'hectares ont été brûlés et près de 33 millions d'animaux ont été touchés. 33 personnes ont perdu la vie et plus de 3000 maisons ont été détruites.</a:t>
            </a:r>
          </a:p>
        </p:txBody>
      </p:sp>
      <p:sp>
        <p:nvSpPr>
          <p:cNvPr id="3" name="CaixaDeTexto 2">
            <a:extLst>
              <a:ext uri="{FF2B5EF4-FFF2-40B4-BE49-F238E27FC236}">
                <a16:creationId xmlns:a16="http://schemas.microsoft.com/office/drawing/2014/main" id="{2276DEF8-6BBB-9BDF-C951-8F1BFD6F21A2}"/>
              </a:ext>
            </a:extLst>
          </p:cNvPr>
          <p:cNvSpPr txBox="1"/>
          <p:nvPr/>
        </p:nvSpPr>
        <p:spPr>
          <a:xfrm>
            <a:off x="-22122" y="6627168"/>
            <a:ext cx="6140244"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https://www.bbc.co.uk/newsround/52410744</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38"/>
          <p:cNvSpPr txBox="1">
            <a:spLocks noGrp="1"/>
          </p:cNvSpPr>
          <p:nvPr>
            <p:ph type="title"/>
          </p:nvPr>
        </p:nvSpPr>
        <p:spPr>
          <a:xfrm>
            <a:off x="642125" y="461800"/>
            <a:ext cx="4558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Dégivrage</a:t>
            </a:r>
            <a:endParaRPr sz="4009" b="1" dirty="0">
              <a:solidFill>
                <a:srgbClr val="7503A6"/>
              </a:solidFill>
              <a:ea typeface="Arial"/>
              <a:sym typeface="Arial"/>
            </a:endParaRPr>
          </a:p>
        </p:txBody>
      </p:sp>
      <p:sp>
        <p:nvSpPr>
          <p:cNvPr id="532" name="Google Shape;532;p38"/>
          <p:cNvSpPr txBox="1"/>
          <p:nvPr/>
        </p:nvSpPr>
        <p:spPr>
          <a:xfrm>
            <a:off x="457945" y="1095967"/>
            <a:ext cx="52803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1" i="0" u="none" strike="noStrike" cap="none" dirty="0">
                <a:solidFill>
                  <a:srgbClr val="3F3F3F"/>
                </a:solidFill>
                <a:latin typeface="Century Gothic"/>
                <a:ea typeface="Century Gothic"/>
                <a:cs typeface="Century Gothic"/>
                <a:sym typeface="Century Gothic"/>
              </a:rPr>
              <a:t>Arctique (Iceberg)</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533" name="Google Shape;533;p38"/>
          <p:cNvSpPr txBox="1"/>
          <p:nvPr/>
        </p:nvSpPr>
        <p:spPr>
          <a:xfrm>
            <a:off x="5096761" y="1095967"/>
            <a:ext cx="58080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1" i="0" u="none" strike="noStrike" cap="none" dirty="0">
                <a:solidFill>
                  <a:srgbClr val="3F3F3F"/>
                </a:solidFill>
                <a:latin typeface="Century Gothic"/>
                <a:ea typeface="Century Gothic"/>
                <a:cs typeface="Century Gothic"/>
                <a:sym typeface="Century Gothic"/>
              </a:rPr>
              <a:t>Groenland et Antarctique (Glaciers)</a:t>
            </a:r>
          </a:p>
        </p:txBody>
      </p:sp>
      <p:sp>
        <p:nvSpPr>
          <p:cNvPr id="534" name="Google Shape;534;p38"/>
          <p:cNvSpPr txBox="1"/>
          <p:nvPr/>
        </p:nvSpPr>
        <p:spPr>
          <a:xfrm>
            <a:off x="928701" y="5054600"/>
            <a:ext cx="9564900" cy="1461868"/>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fr-FR" sz="2900" b="0" i="0" u="none" strike="noStrike" cap="none" dirty="0">
                <a:solidFill>
                  <a:srgbClr val="000000"/>
                </a:solidFill>
                <a:latin typeface="Posterama" panose="020B0504020200020000" pitchFamily="34" charset="0"/>
                <a:cs typeface="Posterama" panose="020B0504020200020000" pitchFamily="34" charset="0"/>
                <a:sym typeface="Arial"/>
              </a:rPr>
              <a:t>La fonte des icebergs et des glaciers n'a pas les mêmes conséquences sur l'élévation du niveau des mers.</a:t>
            </a:r>
          </a:p>
        </p:txBody>
      </p:sp>
      <p:sp>
        <p:nvSpPr>
          <p:cNvPr id="535" name="Google Shape;535;p38"/>
          <p:cNvSpPr/>
          <p:nvPr/>
        </p:nvSpPr>
        <p:spPr>
          <a:xfrm>
            <a:off x="-15025" y="6556266"/>
            <a:ext cx="104307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Source: National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Aeronautics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and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Administration/Goddard Institute for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Studies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(NASA/GISS)</a:t>
            </a:r>
            <a:endParaRPr sz="105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536" name="Google Shape;536;p3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0800" y="2106330"/>
            <a:ext cx="4017228" cy="2478714"/>
          </a:xfrm>
          <a:prstGeom prst="rect">
            <a:avLst/>
          </a:prstGeom>
          <a:noFill/>
          <a:ln>
            <a:noFill/>
          </a:ln>
        </p:spPr>
      </p:pic>
      <p:pic>
        <p:nvPicPr>
          <p:cNvPr id="537" name="Google Shape;537;p3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143771" y="2064713"/>
            <a:ext cx="4262824" cy="2589920"/>
          </a:xfrm>
          <a:prstGeom prst="rect">
            <a:avLst/>
          </a:prstGeom>
          <a:noFill/>
          <a:ln>
            <a:noFill/>
          </a:ln>
        </p:spPr>
      </p:pic>
      <p:pic>
        <p:nvPicPr>
          <p:cNvPr id="538" name="Google Shape;538;p3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178800" y="2044960"/>
            <a:ext cx="3962396" cy="2339124"/>
          </a:xfrm>
          <a:prstGeom prst="rect">
            <a:avLst/>
          </a:prstGeom>
          <a:noFill/>
          <a:ln>
            <a:noFill/>
          </a:ln>
        </p:spPr>
      </p:pic>
      <p:pic>
        <p:nvPicPr>
          <p:cNvPr id="539" name="Google Shape;539;p38"/>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578047" y="4518875"/>
            <a:ext cx="1613952" cy="23391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39"/>
          <p:cNvSpPr txBox="1">
            <a:spLocks noGrp="1"/>
          </p:cNvSpPr>
          <p:nvPr>
            <p:ph type="title"/>
          </p:nvPr>
        </p:nvSpPr>
        <p:spPr>
          <a:xfrm>
            <a:off x="642124" y="309400"/>
            <a:ext cx="6640991"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Dégivrage - Iceberg</a:t>
            </a:r>
            <a:endParaRPr sz="4009" b="1" dirty="0">
              <a:solidFill>
                <a:srgbClr val="7503A6"/>
              </a:solidFill>
              <a:ea typeface="Arial"/>
              <a:sym typeface="Arial"/>
            </a:endParaRPr>
          </a:p>
        </p:txBody>
      </p:sp>
      <p:sp>
        <p:nvSpPr>
          <p:cNvPr id="545" name="Google Shape;545;p39"/>
          <p:cNvSpPr/>
          <p:nvPr/>
        </p:nvSpPr>
        <p:spPr>
          <a:xfrm>
            <a:off x="3474811" y="6548600"/>
            <a:ext cx="98751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Source: National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Aeronautics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and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Administration/Goddard Institute for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Studies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(NASA/GISS)</a:t>
            </a:r>
            <a:endParaRPr sz="105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546" name="Google Shape;546;p39"/>
          <p:cNvSpPr txBox="1"/>
          <p:nvPr/>
        </p:nvSpPr>
        <p:spPr>
          <a:xfrm>
            <a:off x="3003610" y="995644"/>
            <a:ext cx="10561200" cy="4002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800" b="0" i="0" u="none" strike="noStrike" cap="none" dirty="0">
                <a:solidFill>
                  <a:srgbClr val="3F3F3F"/>
                </a:solidFill>
                <a:latin typeface="Posterama" panose="020B0504020200020000" pitchFamily="34" charset="0"/>
                <a:cs typeface="Posterama" panose="020B0504020200020000" pitchFamily="34" charset="0"/>
                <a:sym typeface="Arial"/>
              </a:rPr>
              <a:t>Images satellite de l'Arctique au point de glace minimum annuel (sept)</a:t>
            </a:r>
          </a:p>
        </p:txBody>
      </p:sp>
      <p:pic>
        <p:nvPicPr>
          <p:cNvPr id="547" name="Google Shape;547;p39" descr="NASA shares time-lapse video of melting, shrinking Arctic sea ice over past three decades! - Watch"/>
          <p:cNvPicPr preferRelativeResize="0"/>
          <p:nvPr/>
        </p:nvPicPr>
        <p:blipFill rotWithShape="1">
          <a:blip r:embed="rId3">
            <a:alphaModFix/>
          </a:blip>
          <a:srcRect/>
          <a:stretch/>
        </p:blipFill>
        <p:spPr>
          <a:xfrm>
            <a:off x="1833550" y="1433625"/>
            <a:ext cx="8707475" cy="4975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
          <p:cNvSpPr txBox="1"/>
          <p:nvPr/>
        </p:nvSpPr>
        <p:spPr>
          <a:xfrm>
            <a:off x="1054100" y="472950"/>
            <a:ext cx="21717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Jane Goodall</a:t>
            </a: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191" name="Google Shape;191;p4"/>
          <p:cNvSpPr txBox="1"/>
          <p:nvPr/>
        </p:nvSpPr>
        <p:spPr>
          <a:xfrm>
            <a:off x="6876936" y="472949"/>
            <a:ext cx="290206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Sylvia </a:t>
            </a:r>
            <a:r>
              <a:rPr lang="fr-FR" sz="2000" b="1" i="0" u="none" strike="noStrike" cap="none" dirty="0" err="1">
                <a:solidFill>
                  <a:srgbClr val="7503A6"/>
                </a:solidFill>
                <a:latin typeface="Posterama" panose="020B0504020200020000" pitchFamily="34" charset="0"/>
                <a:cs typeface="Posterama" panose="020B0504020200020000" pitchFamily="34" charset="0"/>
                <a:sym typeface="Arial"/>
              </a:rPr>
              <a:t>Earle</a:t>
            </a: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192" name="Google Shape;192;p4"/>
          <p:cNvSpPr txBox="1"/>
          <p:nvPr/>
        </p:nvSpPr>
        <p:spPr>
          <a:xfrm>
            <a:off x="1038167" y="5340956"/>
            <a:ext cx="4375200" cy="13311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dirty="0">
                <a:latin typeface="Posterama" panose="020B0504020200020000" pitchFamily="34" charset="0"/>
                <a:cs typeface="Posterama" panose="020B0504020200020000" pitchFamily="34" charset="0"/>
              </a:rPr>
              <a:t>Dans le domaine de la recherche sur les chimpanzés, Jane Goodall est considérée comme une pionnière. Depuis qu'elle a commencé ses études novatrices en 1960 en Afrique, où elle a mis en place de nouvelles initiatives de conservation et de développement, l'Institut Jane Goodall jouit d'un grand respect.</a:t>
            </a:r>
          </a:p>
          <a:p>
            <a:pPr marL="0" marR="0" lvl="0" indent="0" algn="l" rtl="0">
              <a:lnSpc>
                <a:spcPct val="100000"/>
              </a:lnSpc>
              <a:spcBef>
                <a:spcPts val="0"/>
              </a:spcBef>
              <a:spcAft>
                <a:spcPts val="0"/>
              </a:spcAft>
              <a:buClr>
                <a:srgbClr val="000000"/>
              </a:buClr>
              <a:buSzPts val="1200"/>
              <a:buFont typeface="Arial"/>
              <a:buNone/>
            </a:pPr>
            <a:endParaRPr sz="1200" dirty="0">
              <a:latin typeface="Posterama" panose="020B0504020200020000" pitchFamily="34" charset="0"/>
              <a:cs typeface="Posterama" panose="020B0504020200020000" pitchFamily="34" charset="0"/>
            </a:endParaRPr>
          </a:p>
        </p:txBody>
      </p:sp>
      <p:sp>
        <p:nvSpPr>
          <p:cNvPr id="193" name="Google Shape;193;p4"/>
          <p:cNvSpPr txBox="1"/>
          <p:nvPr/>
        </p:nvSpPr>
        <p:spPr>
          <a:xfrm>
            <a:off x="6719801" y="4969556"/>
            <a:ext cx="3835016" cy="1331169"/>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Biologiste marin et océanographe, l'un des noms les plus réputés et les plus importants dans le domaine de la conservation des océans. Elle est exploratrice pour la National Geographic Society. Elle a défendu le domaine et lancé plusieurs initiatives pour aider à protéger les zones marines.</a:t>
            </a:r>
          </a:p>
        </p:txBody>
      </p:sp>
      <p:pic>
        <p:nvPicPr>
          <p:cNvPr id="194" name="Google Shape;194;p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38167" y="1039875"/>
            <a:ext cx="3572979" cy="4134251"/>
          </a:xfrm>
          <a:prstGeom prst="rect">
            <a:avLst/>
          </a:prstGeom>
          <a:noFill/>
          <a:ln>
            <a:noFill/>
          </a:ln>
        </p:spPr>
      </p:pic>
      <p:pic>
        <p:nvPicPr>
          <p:cNvPr id="195" name="Google Shape;195;p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876936" y="936753"/>
            <a:ext cx="3520747" cy="3969109"/>
          </a:xfrm>
          <a:prstGeom prst="rect">
            <a:avLst/>
          </a:prstGeom>
          <a:noFill/>
          <a:ln>
            <a:noFill/>
          </a:ln>
        </p:spPr>
      </p:pic>
      <p:sp>
        <p:nvSpPr>
          <p:cNvPr id="3" name="CaixaDeTexto 2">
            <a:extLst>
              <a:ext uri="{FF2B5EF4-FFF2-40B4-BE49-F238E27FC236}">
                <a16:creationId xmlns:a16="http://schemas.microsoft.com/office/drawing/2014/main" id="{65AD2C9A-D79F-BD8B-AD76-20812810B6BB}"/>
              </a:ext>
            </a:extLst>
          </p:cNvPr>
          <p:cNvSpPr txBox="1"/>
          <p:nvPr/>
        </p:nvSpPr>
        <p:spPr>
          <a:xfrm>
            <a:off x="1038167" y="6448544"/>
            <a:ext cx="4015614" cy="3693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5"/>
              </a:rPr>
              <a:t>https://www.miamibookfair.com/event/dr-jane-goodall-in-conversation-with-peter-wohlleben/</a:t>
            </a:r>
            <a:endParaRPr lang="pt-PT" sz="900" dirty="0">
              <a:latin typeface="Posterama" panose="020B0504020200020000" pitchFamily="34" charset="0"/>
              <a:cs typeface="Posterama" panose="020B0504020200020000" pitchFamily="34" charset="0"/>
            </a:endParaRPr>
          </a:p>
        </p:txBody>
      </p:sp>
      <p:sp>
        <p:nvSpPr>
          <p:cNvPr id="5" name="CaixaDeTexto 4">
            <a:extLst>
              <a:ext uri="{FF2B5EF4-FFF2-40B4-BE49-F238E27FC236}">
                <a16:creationId xmlns:a16="http://schemas.microsoft.com/office/drawing/2014/main" id="{32604993-F8D9-06A3-CC50-98FB8F2662D9}"/>
              </a:ext>
            </a:extLst>
          </p:cNvPr>
          <p:cNvSpPr txBox="1"/>
          <p:nvPr/>
        </p:nvSpPr>
        <p:spPr>
          <a:xfrm>
            <a:off x="6719801" y="6385051"/>
            <a:ext cx="4046339" cy="3693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6"/>
              </a:rPr>
              <a:t>https://edition.cnn.com/2022/11/02/world/sylvia-earle-c2e-spc-intl-scn/index.html</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40"/>
          <p:cNvSpPr txBox="1">
            <a:spLocks noGrp="1"/>
          </p:cNvSpPr>
          <p:nvPr>
            <p:ph type="title"/>
          </p:nvPr>
        </p:nvSpPr>
        <p:spPr>
          <a:xfrm>
            <a:off x="642125" y="309400"/>
            <a:ext cx="4558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Niveau de la mer</a:t>
            </a:r>
            <a:endParaRPr sz="4009" b="1" dirty="0">
              <a:solidFill>
                <a:srgbClr val="7503A6"/>
              </a:solidFill>
              <a:ea typeface="Arial"/>
              <a:sym typeface="Arial"/>
            </a:endParaRPr>
          </a:p>
        </p:txBody>
      </p:sp>
      <p:sp>
        <p:nvSpPr>
          <p:cNvPr id="553" name="Google Shape;553;p40"/>
          <p:cNvSpPr/>
          <p:nvPr/>
        </p:nvSpPr>
        <p:spPr>
          <a:xfrm>
            <a:off x="0" y="6548600"/>
            <a:ext cx="101763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Source: National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Aeronautics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and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Administration/Goddard Institute for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Studies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(NASA/GISS)</a:t>
            </a:r>
            <a:endParaRPr sz="105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554" name="Google Shape;554;p4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408925" y="1780490"/>
            <a:ext cx="6807200" cy="4084318"/>
          </a:xfrm>
          <a:prstGeom prst="rect">
            <a:avLst/>
          </a:prstGeom>
          <a:noFill/>
          <a:ln>
            <a:noFill/>
          </a:ln>
        </p:spPr>
      </p:pic>
      <p:sp>
        <p:nvSpPr>
          <p:cNvPr id="555" name="Google Shape;555;p40"/>
          <p:cNvSpPr/>
          <p:nvPr/>
        </p:nvSpPr>
        <p:spPr>
          <a:xfrm>
            <a:off x="642132" y="1018207"/>
            <a:ext cx="11120400" cy="5337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fr-FR" sz="2400" b="1" i="0" u="none" strike="noStrike" cap="none" dirty="0">
                <a:solidFill>
                  <a:srgbClr val="3F3F3F"/>
                </a:solidFill>
                <a:latin typeface="Posterama" panose="020B0504020200020000" pitchFamily="34" charset="0"/>
                <a:cs typeface="Posterama" panose="020B0504020200020000" pitchFamily="34" charset="0"/>
                <a:sym typeface="Arial"/>
              </a:rPr>
              <a:t>2 facteurs : la dilatation thermique de l'océan et la fonte des glaciers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41"/>
          <p:cNvSpPr txBox="1">
            <a:spLocks noGrp="1"/>
          </p:cNvSpPr>
          <p:nvPr>
            <p:ph type="title"/>
          </p:nvPr>
        </p:nvSpPr>
        <p:spPr>
          <a:xfrm>
            <a:off x="642125" y="309400"/>
            <a:ext cx="4558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Niveau de la mer</a:t>
            </a:r>
            <a:endParaRPr sz="4009" b="1" dirty="0">
              <a:solidFill>
                <a:srgbClr val="7503A6"/>
              </a:solidFill>
              <a:ea typeface="Arial"/>
              <a:sym typeface="Arial"/>
            </a:endParaRPr>
          </a:p>
        </p:txBody>
      </p:sp>
      <p:pic>
        <p:nvPicPr>
          <p:cNvPr id="561" name="Google Shape;561;p41"/>
          <p:cNvPicPr preferRelativeResize="0"/>
          <p:nvPr/>
        </p:nvPicPr>
        <p:blipFill rotWithShape="1">
          <a:blip r:embed="rId3">
            <a:alphaModFix/>
          </a:blip>
          <a:srcRect/>
          <a:stretch/>
        </p:blipFill>
        <p:spPr>
          <a:xfrm>
            <a:off x="1833419" y="1219280"/>
            <a:ext cx="9190348" cy="5494817"/>
          </a:xfrm>
          <a:prstGeom prst="rect">
            <a:avLst/>
          </a:prstGeom>
          <a:noFill/>
          <a:ln>
            <a:noFill/>
          </a:ln>
        </p:spPr>
      </p:pic>
      <p:sp>
        <p:nvSpPr>
          <p:cNvPr id="562" name="Google Shape;562;p41"/>
          <p:cNvSpPr/>
          <p:nvPr/>
        </p:nvSpPr>
        <p:spPr>
          <a:xfrm>
            <a:off x="1524000" y="720805"/>
            <a:ext cx="9313200" cy="5337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fr-FR" sz="2700" b="1" i="0" u="none" strike="noStrike" cap="none" dirty="0">
                <a:solidFill>
                  <a:srgbClr val="3F3F3F"/>
                </a:solidFill>
                <a:latin typeface="Century Gothic"/>
                <a:ea typeface="Century Gothic"/>
                <a:cs typeface="Century Gothic"/>
                <a:sym typeface="Century Gothic"/>
              </a:rPr>
              <a:t>Simulateur de zone côtière de la NASA</a:t>
            </a:r>
          </a:p>
        </p:txBody>
      </p:sp>
      <p:sp>
        <p:nvSpPr>
          <p:cNvPr id="563" name="Google Shape;563;p41"/>
          <p:cNvSpPr/>
          <p:nvPr/>
        </p:nvSpPr>
        <p:spPr>
          <a:xfrm>
            <a:off x="-72844" y="6598077"/>
            <a:ext cx="100929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Source: National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Aeronautics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and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Administration/Goddard Institute for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Studies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(NASA/GISS)</a:t>
            </a:r>
            <a:endParaRPr sz="105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42" descr="Tuvalu: Visiting one of the world&amp;#39;s tiniest countries"/>
          <p:cNvPicPr preferRelativeResize="0"/>
          <p:nvPr/>
        </p:nvPicPr>
        <p:blipFill rotWithShape="1">
          <a:blip r:embed="rId3">
            <a:alphaModFix/>
          </a:blip>
          <a:srcRect/>
          <a:stretch/>
        </p:blipFill>
        <p:spPr>
          <a:xfrm>
            <a:off x="0" y="0"/>
            <a:ext cx="12192001" cy="6858000"/>
          </a:xfrm>
          <a:prstGeom prst="rect">
            <a:avLst/>
          </a:prstGeom>
          <a:noFill/>
          <a:ln>
            <a:noFill/>
          </a:ln>
        </p:spPr>
      </p:pic>
      <p:sp>
        <p:nvSpPr>
          <p:cNvPr id="570" name="Google Shape;570;p42"/>
          <p:cNvSpPr txBox="1"/>
          <p:nvPr/>
        </p:nvSpPr>
        <p:spPr>
          <a:xfrm>
            <a:off x="507999" y="236379"/>
            <a:ext cx="3781500" cy="1292591"/>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L'île de Tuvalu risque de disparaître complètement en raison de l'élévation du niveau de la mer</a:t>
            </a:r>
          </a:p>
        </p:txBody>
      </p:sp>
      <p:sp>
        <p:nvSpPr>
          <p:cNvPr id="3" name="CaixaDeTexto 2">
            <a:extLst>
              <a:ext uri="{FF2B5EF4-FFF2-40B4-BE49-F238E27FC236}">
                <a16:creationId xmlns:a16="http://schemas.microsoft.com/office/drawing/2014/main" id="{139319C2-A4C6-359D-922B-0AE3C5B3FEF5}"/>
              </a:ext>
            </a:extLst>
          </p:cNvPr>
          <p:cNvSpPr txBox="1"/>
          <p:nvPr/>
        </p:nvSpPr>
        <p:spPr>
          <a:xfrm>
            <a:off x="8003458" y="6575549"/>
            <a:ext cx="6096000"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https://www.traveller.com.au/up-close-and-personal-in-tuvalu-gn445o</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43"/>
          <p:cNvSpPr txBox="1">
            <a:spLocks noGrp="1"/>
          </p:cNvSpPr>
          <p:nvPr>
            <p:ph type="title"/>
          </p:nvPr>
        </p:nvSpPr>
        <p:spPr>
          <a:xfrm>
            <a:off x="642124" y="309400"/>
            <a:ext cx="6705159"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Acidification des océans</a:t>
            </a:r>
            <a:endParaRPr sz="4009" b="1" dirty="0">
              <a:solidFill>
                <a:srgbClr val="7503A6"/>
              </a:solidFill>
              <a:ea typeface="Arial"/>
              <a:sym typeface="Arial"/>
            </a:endParaRPr>
          </a:p>
        </p:txBody>
      </p:sp>
      <p:pic>
        <p:nvPicPr>
          <p:cNvPr id="576" name="Google Shape;576;p43" descr="C:\Users\Rui\Desktop\ZERO\apresentações escolas\Impacto Antrópico Oceanos\ph-vs-shells_med.jpeg"/>
          <p:cNvPicPr preferRelativeResize="0"/>
          <p:nvPr/>
        </p:nvPicPr>
        <p:blipFill rotWithShape="1">
          <a:blip r:embed="rId3">
            <a:alphaModFix/>
          </a:blip>
          <a:srcRect/>
          <a:stretch/>
        </p:blipFill>
        <p:spPr>
          <a:xfrm>
            <a:off x="495275" y="1272725"/>
            <a:ext cx="10036849" cy="5235600"/>
          </a:xfrm>
          <a:prstGeom prst="rect">
            <a:avLst/>
          </a:prstGeom>
          <a:noFill/>
          <a:ln>
            <a:noFill/>
          </a:ln>
        </p:spPr>
      </p:pic>
      <p:sp>
        <p:nvSpPr>
          <p:cNvPr id="3" name="CaixaDeTexto 2">
            <a:extLst>
              <a:ext uri="{FF2B5EF4-FFF2-40B4-BE49-F238E27FC236}">
                <a16:creationId xmlns:a16="http://schemas.microsoft.com/office/drawing/2014/main" id="{655C30F6-E56A-03DF-E749-1DC90E03CF68}"/>
              </a:ext>
            </a:extLst>
          </p:cNvPr>
          <p:cNvSpPr txBox="1"/>
          <p:nvPr/>
        </p:nvSpPr>
        <p:spPr>
          <a:xfrm>
            <a:off x="2861187" y="6634862"/>
            <a:ext cx="8839200" cy="446276"/>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https://ib.bioninja.com.au/standard-level/topic-4-ecology/44-climate-change/ocean-acidification.html</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44"/>
          <p:cNvSpPr txBox="1">
            <a:spLocks noGrp="1"/>
          </p:cNvSpPr>
          <p:nvPr>
            <p:ph type="title"/>
          </p:nvPr>
        </p:nvSpPr>
        <p:spPr>
          <a:xfrm>
            <a:off x="642124" y="309400"/>
            <a:ext cx="7683871"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Effets sur les écosystèmes</a:t>
            </a:r>
            <a:endParaRPr sz="4009" b="1" dirty="0">
              <a:solidFill>
                <a:srgbClr val="7503A6"/>
              </a:solidFill>
              <a:ea typeface="Arial"/>
              <a:sym typeface="Arial"/>
            </a:endParaRPr>
          </a:p>
        </p:txBody>
      </p:sp>
      <p:sp>
        <p:nvSpPr>
          <p:cNvPr id="582" name="Google Shape;582;p44"/>
          <p:cNvSpPr/>
          <p:nvPr/>
        </p:nvSpPr>
        <p:spPr>
          <a:xfrm>
            <a:off x="299225" y="4567204"/>
            <a:ext cx="3652500" cy="1604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400" b="0" i="0" u="none" strike="noStrike" cap="none" dirty="0">
                <a:solidFill>
                  <a:srgbClr val="000000"/>
                </a:solidFill>
                <a:latin typeface="Posterama" panose="020B0504020200020000" pitchFamily="34" charset="0"/>
                <a:cs typeface="Posterama" panose="020B0504020200020000" pitchFamily="34" charset="0"/>
                <a:sym typeface="Arial"/>
              </a:rPr>
              <a:t>En 2016, lors du 4e épisode de blanchissement massif, 50 % des grands coraux de la barrière sont morts.</a:t>
            </a:r>
          </a:p>
        </p:txBody>
      </p:sp>
      <p:pic>
        <p:nvPicPr>
          <p:cNvPr id="583" name="Google Shape;583;p44" descr="Imagem relacionad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052879" y="3160087"/>
            <a:ext cx="7683872" cy="3526037"/>
          </a:xfrm>
          <a:prstGeom prst="rect">
            <a:avLst/>
          </a:prstGeom>
          <a:noFill/>
          <a:ln>
            <a:noFill/>
          </a:ln>
        </p:spPr>
      </p:pic>
      <p:sp>
        <p:nvSpPr>
          <p:cNvPr id="584" name="Google Shape;584;p44"/>
          <p:cNvSpPr txBox="1"/>
          <p:nvPr/>
        </p:nvSpPr>
        <p:spPr>
          <a:xfrm>
            <a:off x="5097006" y="1506726"/>
            <a:ext cx="5595600" cy="12312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fr-FR" sz="2400" b="0" i="0" u="none" strike="noStrike" cap="none" dirty="0">
                <a:solidFill>
                  <a:srgbClr val="000000"/>
                </a:solidFill>
                <a:latin typeface="Posterama" panose="020B0504020200020000" pitchFamily="34" charset="0"/>
                <a:cs typeface="Posterama" panose="020B0504020200020000" pitchFamily="34" charset="0"/>
                <a:sym typeface="Arial"/>
              </a:rPr>
              <a:t>Les récifs coralliens abritent environ 25 % de la vie marine, l'équivalent terrestre des forêts tropicales !</a:t>
            </a:r>
          </a:p>
        </p:txBody>
      </p:sp>
      <p:pic>
        <p:nvPicPr>
          <p:cNvPr id="585" name="Google Shape;585;p44" descr="Resultado de imagem para coral reef healthy"/>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48679" y="1372399"/>
            <a:ext cx="3791366" cy="2706157"/>
          </a:xfrm>
          <a:prstGeom prst="rect">
            <a:avLst/>
          </a:prstGeom>
          <a:noFill/>
          <a:ln>
            <a:noFill/>
          </a:ln>
        </p:spPr>
      </p:pic>
      <p:sp>
        <p:nvSpPr>
          <p:cNvPr id="3" name="CaixaDeTexto 2">
            <a:extLst>
              <a:ext uri="{FF2B5EF4-FFF2-40B4-BE49-F238E27FC236}">
                <a16:creationId xmlns:a16="http://schemas.microsoft.com/office/drawing/2014/main" id="{57073B7E-2DF7-33F5-4BCA-8060BFB167CE}"/>
              </a:ext>
            </a:extLst>
          </p:cNvPr>
          <p:cNvSpPr txBox="1"/>
          <p:nvPr/>
        </p:nvSpPr>
        <p:spPr>
          <a:xfrm>
            <a:off x="273375" y="4078556"/>
            <a:ext cx="3704200" cy="507831"/>
          </a:xfrm>
          <a:prstGeom prst="rect">
            <a:avLst/>
          </a:prstGeom>
          <a:noFill/>
        </p:spPr>
        <p:txBody>
          <a:bodyPr wrap="square">
            <a:spAutoFit/>
          </a:bodyPr>
          <a:lstStyle/>
          <a:p>
            <a:r>
              <a:rPr lang="pt-PT" sz="900" dirty="0">
                <a:solidFill>
                  <a:schemeClr val="tx1"/>
                </a:solidFill>
                <a:latin typeface="Posterama" panose="020B0504020200020000" pitchFamily="34" charset="0"/>
                <a:cs typeface="Posterama" panose="020B0504020200020000" pitchFamily="34" charset="0"/>
              </a:rPr>
              <a:t>Source: </a:t>
            </a:r>
            <a:r>
              <a:rPr lang="pt-PT" sz="900" dirty="0">
                <a:solidFill>
                  <a:srgbClr val="0070C0"/>
                </a:solidFill>
                <a:latin typeface="Posterama" panose="020B0504020200020000" pitchFamily="34" charset="0"/>
                <a:cs typeface="Posterama" panose="020B0504020200020000" pitchFamily="34" charset="0"/>
                <a:hlinkClick r:id="rId5">
                  <a:extLst>
                    <a:ext uri="{A12FA001-AC4F-418D-AE19-62706E023703}">
                      <ahyp:hlinkClr xmlns:ahyp="http://schemas.microsoft.com/office/drawing/2018/hyperlinkcolor" val="tx"/>
                    </a:ext>
                  </a:extLst>
                </a:hlinkClick>
              </a:rPr>
              <a:t>https://www.theguardian.com/environment/gallery/2018/jul/29/can-you-spot-dead-coral-in-pictures</a:t>
            </a:r>
            <a:endParaRPr lang="pt-PT" sz="900" dirty="0">
              <a:solidFill>
                <a:srgbClr val="0070C0"/>
              </a:solidFill>
              <a:latin typeface="Posterama" panose="020B0504020200020000" pitchFamily="34" charset="0"/>
              <a:cs typeface="Posterama" panose="020B0504020200020000" pitchFamily="34" charset="0"/>
            </a:endParaRPr>
          </a:p>
        </p:txBody>
      </p:sp>
      <p:sp>
        <p:nvSpPr>
          <p:cNvPr id="5" name="CaixaDeTexto 4">
            <a:extLst>
              <a:ext uri="{FF2B5EF4-FFF2-40B4-BE49-F238E27FC236}">
                <a16:creationId xmlns:a16="http://schemas.microsoft.com/office/drawing/2014/main" id="{D154A1D9-56B6-0390-5637-30AB6787FCA5}"/>
              </a:ext>
            </a:extLst>
          </p:cNvPr>
          <p:cNvSpPr txBox="1"/>
          <p:nvPr/>
        </p:nvSpPr>
        <p:spPr>
          <a:xfrm>
            <a:off x="6823587" y="6668748"/>
            <a:ext cx="6096000" cy="230832"/>
          </a:xfrm>
          <a:prstGeom prst="rect">
            <a:avLst/>
          </a:prstGeom>
          <a:noFill/>
        </p:spPr>
        <p:txBody>
          <a:bodyPr wrap="square">
            <a:spAutoFit/>
          </a:bodyPr>
          <a:lstStyle/>
          <a:p>
            <a:r>
              <a:rPr lang="pt-PT" sz="900" dirty="0">
                <a:solidFill>
                  <a:schemeClr val="tx1"/>
                </a:solidFill>
                <a:latin typeface="Posterama" panose="020B0504020200020000" pitchFamily="34" charset="0"/>
                <a:cs typeface="Posterama" panose="020B0504020200020000" pitchFamily="34" charset="0"/>
              </a:rPr>
              <a:t>Source: </a:t>
            </a:r>
            <a:r>
              <a:rPr lang="pt-PT" sz="900" dirty="0">
                <a:solidFill>
                  <a:srgbClr val="0070C0"/>
                </a:solidFill>
                <a:latin typeface="Posterama" panose="020B0504020200020000" pitchFamily="34" charset="0"/>
                <a:cs typeface="Posterama" panose="020B0504020200020000" pitchFamily="34" charset="0"/>
                <a:hlinkClick r:id="rId6">
                  <a:extLst>
                    <a:ext uri="{A12FA001-AC4F-418D-AE19-62706E023703}">
                      <ahyp:hlinkClr xmlns:ahyp="http://schemas.microsoft.com/office/drawing/2018/hyperlinkcolor" val="tx"/>
                    </a:ext>
                  </a:extLst>
                </a:hlinkClick>
              </a:rPr>
              <a:t>https://group.bnpparibas/en/news/climate-change-impact-survival-world-s-coral-reefs</a:t>
            </a:r>
            <a:endParaRPr lang="pt-PT" sz="900" dirty="0">
              <a:solidFill>
                <a:srgbClr val="0070C0"/>
              </a:solidFill>
              <a:latin typeface="Posterama" panose="020B0504020200020000" pitchFamily="34" charset="0"/>
              <a:cs typeface="Posterama" panose="020B0504020200020000"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45"/>
          <p:cNvSpPr txBox="1">
            <a:spLocks noGrp="1"/>
          </p:cNvSpPr>
          <p:nvPr>
            <p:ph type="title"/>
          </p:nvPr>
        </p:nvSpPr>
        <p:spPr>
          <a:xfrm>
            <a:off x="367599" y="309400"/>
            <a:ext cx="7717621"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Effets sur la santé humaine</a:t>
            </a:r>
            <a:endParaRPr sz="4009" b="1" dirty="0">
              <a:solidFill>
                <a:srgbClr val="7503A6"/>
              </a:solidFill>
              <a:ea typeface="Arial"/>
              <a:sym typeface="Arial"/>
            </a:endParaRPr>
          </a:p>
        </p:txBody>
      </p:sp>
      <p:pic>
        <p:nvPicPr>
          <p:cNvPr id="591" name="Google Shape;591;p45" descr="Imagem relacionad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79910" y="1222348"/>
            <a:ext cx="9571590" cy="4915920"/>
          </a:xfrm>
          <a:prstGeom prst="rect">
            <a:avLst/>
          </a:prstGeom>
          <a:noFill/>
          <a:ln>
            <a:noFill/>
          </a:ln>
        </p:spPr>
      </p:pic>
      <p:sp>
        <p:nvSpPr>
          <p:cNvPr id="592" name="Google Shape;592;p45"/>
          <p:cNvSpPr/>
          <p:nvPr/>
        </p:nvSpPr>
        <p:spPr>
          <a:xfrm>
            <a:off x="2856537" y="6138273"/>
            <a:ext cx="6945900" cy="453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600" b="0" i="0" u="none" strike="noStrike" cap="none" dirty="0">
                <a:solidFill>
                  <a:srgbClr val="7503A6"/>
                </a:solidFill>
                <a:latin typeface="Posterama" panose="020B0504020200020000" pitchFamily="34" charset="0"/>
                <a:cs typeface="Posterama" panose="020B0504020200020000" pitchFamily="34" charset="0"/>
                <a:sym typeface="Arial"/>
              </a:rPr>
              <a:t>Changement climatique et paludisme</a:t>
            </a:r>
          </a:p>
        </p:txBody>
      </p:sp>
      <p:grpSp>
        <p:nvGrpSpPr>
          <p:cNvPr id="593" name="Google Shape;593;p45"/>
          <p:cNvGrpSpPr/>
          <p:nvPr/>
        </p:nvGrpSpPr>
        <p:grpSpPr>
          <a:xfrm>
            <a:off x="879916" y="3785083"/>
            <a:ext cx="1767187" cy="2353448"/>
            <a:chOff x="881950" y="3752023"/>
            <a:chExt cx="1871425" cy="2078100"/>
          </a:xfrm>
        </p:grpSpPr>
        <p:sp>
          <p:nvSpPr>
            <p:cNvPr id="594" name="Google Shape;594;p45"/>
            <p:cNvSpPr/>
            <p:nvPr/>
          </p:nvSpPr>
          <p:spPr>
            <a:xfrm>
              <a:off x="881950" y="3752023"/>
              <a:ext cx="1779000" cy="2078100"/>
            </a:xfrm>
            <a:prstGeom prst="rect">
              <a:avLst/>
            </a:prstGeom>
            <a:solidFill>
              <a:schemeClr val="lt1"/>
            </a:solidFill>
            <a:ln w="15875" cap="flat" cmpd="sng">
              <a:solidFill>
                <a:schemeClr val="accen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595" name="Google Shape;595;p45"/>
            <p:cNvSpPr txBox="1"/>
            <p:nvPr/>
          </p:nvSpPr>
          <p:spPr>
            <a:xfrm>
              <a:off x="976119" y="3802499"/>
              <a:ext cx="1592400" cy="1195714"/>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600" b="0" i="0" u="none" strike="noStrike" cap="none" dirty="0">
                  <a:solidFill>
                    <a:srgbClr val="000000"/>
                  </a:solidFill>
                  <a:latin typeface="Posterama" panose="020B0504020200020000" pitchFamily="34" charset="0"/>
                  <a:cs typeface="Posterama" panose="020B0504020200020000" pitchFamily="34" charset="0"/>
                  <a:sym typeface="Arial"/>
                </a:rPr>
                <a:t>Distribution de l'agent pathogène du paludisme:</a:t>
              </a:r>
              <a:endParaRPr sz="16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596" name="Google Shape;596;p45"/>
            <p:cNvSpPr txBox="1"/>
            <p:nvPr/>
          </p:nvSpPr>
          <p:spPr>
            <a:xfrm>
              <a:off x="1277408" y="4922306"/>
              <a:ext cx="1475967" cy="326058"/>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600" b="0" i="0" u="none" strike="noStrike" cap="none" dirty="0">
                  <a:solidFill>
                    <a:srgbClr val="000000"/>
                  </a:solidFill>
                  <a:latin typeface="Posterama" panose="020B0504020200020000" pitchFamily="34" charset="0"/>
                  <a:cs typeface="Posterama" panose="020B0504020200020000" pitchFamily="34" charset="0"/>
                  <a:sym typeface="Arial"/>
                </a:rPr>
                <a:t>Aujourd'hui</a:t>
              </a:r>
              <a:endParaRPr sz="16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597" name="Google Shape;597;p45"/>
            <p:cNvSpPr/>
            <p:nvPr/>
          </p:nvSpPr>
          <p:spPr>
            <a:xfrm>
              <a:off x="974375" y="5022086"/>
              <a:ext cx="144900" cy="145500"/>
            </a:xfrm>
            <a:prstGeom prst="ellipse">
              <a:avLst/>
            </a:prstGeom>
            <a:solidFill>
              <a:srgbClr val="CFA93D"/>
            </a:solidFill>
            <a:ln w="25400" cap="flat" cmpd="sng">
              <a:solidFill>
                <a:srgbClr val="CFA93D"/>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6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598" name="Google Shape;598;p45"/>
            <p:cNvSpPr/>
            <p:nvPr/>
          </p:nvSpPr>
          <p:spPr>
            <a:xfrm>
              <a:off x="974375" y="5458012"/>
              <a:ext cx="144900" cy="14550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6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599" name="Google Shape;599;p45"/>
            <p:cNvSpPr txBox="1"/>
            <p:nvPr/>
          </p:nvSpPr>
          <p:spPr>
            <a:xfrm>
              <a:off x="1263892" y="5240052"/>
              <a:ext cx="1230299" cy="543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600" b="0" i="0" u="none" strike="noStrike" cap="none" dirty="0">
                  <a:solidFill>
                    <a:srgbClr val="000000"/>
                  </a:solidFill>
                  <a:latin typeface="Posterama" panose="020B0504020200020000" pitchFamily="34" charset="0"/>
                  <a:cs typeface="Posterama" panose="020B0504020200020000" pitchFamily="34" charset="0"/>
                  <a:sym typeface="Arial"/>
                </a:rPr>
                <a:t>Possible en 2050</a:t>
              </a:r>
            </a:p>
          </p:txBody>
        </p:sp>
      </p:grpSp>
      <p:sp>
        <p:nvSpPr>
          <p:cNvPr id="600" name="Google Shape;600;p45"/>
          <p:cNvSpPr/>
          <p:nvPr/>
        </p:nvSpPr>
        <p:spPr>
          <a:xfrm>
            <a:off x="5396763" y="6606321"/>
            <a:ext cx="7877400" cy="2964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Source: De Souza et. al. (2012), Impact of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Climate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Change on the Geographic Scope of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Diseases</a:t>
            </a:r>
            <a:endParaRPr sz="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Google Shape;606;p46" descr="Uma imagem com céu, exterior, terra, sujidade&#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0725" y="1396451"/>
            <a:ext cx="12232727" cy="6014706"/>
          </a:xfrm>
          <a:prstGeom prst="rect">
            <a:avLst/>
          </a:prstGeom>
          <a:noFill/>
          <a:ln>
            <a:noFill/>
          </a:ln>
        </p:spPr>
      </p:pic>
      <p:pic>
        <p:nvPicPr>
          <p:cNvPr id="607" name="Google Shape;607;p46"/>
          <p:cNvPicPr preferRelativeResize="0"/>
          <p:nvPr/>
        </p:nvPicPr>
        <p:blipFill rotWithShape="1">
          <a:blip r:embed="rId4" cstate="email">
            <a:alphaModFix/>
            <a:extLst>
              <a:ext uri="{28A0092B-C50C-407E-A947-70E740481C1C}">
                <a14:useLocalDpi xmlns:a14="http://schemas.microsoft.com/office/drawing/2010/main"/>
              </a:ext>
            </a:extLst>
          </a:blip>
          <a:srcRect t="-4123"/>
          <a:stretch/>
        </p:blipFill>
        <p:spPr>
          <a:xfrm>
            <a:off x="-40725" y="-214489"/>
            <a:ext cx="12232727" cy="2621295"/>
          </a:xfrm>
          <a:prstGeom prst="rect">
            <a:avLst/>
          </a:prstGeom>
          <a:noFill/>
          <a:ln>
            <a:noFill/>
          </a:ln>
        </p:spPr>
      </p:pic>
      <p:sp>
        <p:nvSpPr>
          <p:cNvPr id="3" name="CaixaDeTexto 2">
            <a:extLst>
              <a:ext uri="{FF2B5EF4-FFF2-40B4-BE49-F238E27FC236}">
                <a16:creationId xmlns:a16="http://schemas.microsoft.com/office/drawing/2014/main" id="{53391858-10A4-DAE1-F466-5F8B2A354BBE}"/>
              </a:ext>
            </a:extLst>
          </p:cNvPr>
          <p:cNvSpPr txBox="1"/>
          <p:nvPr/>
        </p:nvSpPr>
        <p:spPr>
          <a:xfrm>
            <a:off x="6184490" y="6673334"/>
            <a:ext cx="6194322" cy="3693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5">
                  <a:extLst>
                    <a:ext uri="{A12FA001-AC4F-418D-AE19-62706E023703}">
                      <ahyp:hlinkClr xmlns:ahyp="http://schemas.microsoft.com/office/drawing/2018/hyperlinkcolor" val="tx"/>
                    </a:ext>
                  </a:extLst>
                </a:hlinkClick>
              </a:rPr>
              <a:t>https://www.amnesty.org/en/latest/news/2021/05/madagascar-urgent-humanitarian-intervention-needed-as-millions-face-hunger-due-to-devastating-famine/</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pic>
        <p:nvPicPr>
          <p:cNvPr id="613" name="Google Shape;613;p47" descr="Uma imagem com texto, pessoa, faixa, multidão&#10;&#10;Descrição gerada automaticamente"/>
          <p:cNvPicPr preferRelativeResize="0"/>
          <p:nvPr/>
        </p:nvPicPr>
        <p:blipFill rotWithShape="1">
          <a:blip r:embed="rId3" cstate="email">
            <a:alphaModFix amt="70000"/>
            <a:extLst>
              <a:ext uri="{28A0092B-C50C-407E-A947-70E740481C1C}">
                <a14:useLocalDpi xmlns:a14="http://schemas.microsoft.com/office/drawing/2010/main"/>
              </a:ext>
            </a:extLst>
          </a:blip>
          <a:srcRect/>
          <a:stretch/>
        </p:blipFill>
        <p:spPr>
          <a:xfrm>
            <a:off x="-25187" y="-138124"/>
            <a:ext cx="12217181" cy="8144791"/>
          </a:xfrm>
          <a:prstGeom prst="rect">
            <a:avLst/>
          </a:prstGeom>
          <a:noFill/>
          <a:ln>
            <a:noFill/>
          </a:ln>
        </p:spPr>
      </p:pic>
      <p:sp>
        <p:nvSpPr>
          <p:cNvPr id="614" name="Google Shape;614;p47"/>
          <p:cNvSpPr txBox="1"/>
          <p:nvPr/>
        </p:nvSpPr>
        <p:spPr>
          <a:xfrm>
            <a:off x="815413" y="497428"/>
            <a:ext cx="10898700" cy="4416300"/>
          </a:xfrm>
          <a:prstGeom prst="rect">
            <a:avLst/>
          </a:prstGeom>
          <a:noFill/>
          <a:ln>
            <a:noFill/>
          </a:ln>
          <a:effectLst>
            <a:outerShdw blurRad="50800" dist="38100" dir="5400000" algn="t" rotWithShape="0">
              <a:srgbClr val="000000">
                <a:alpha val="40000"/>
              </a:srgbClr>
            </a:outerShdw>
          </a:effectLst>
        </p:spPr>
        <p:txBody>
          <a:bodyPr spcFirstLastPara="1" wrap="square" lIns="121900" tIns="60925" rIns="121900" bIns="60925" anchor="ctr" anchorCtr="0">
            <a:normAutofit fontScale="85000" lnSpcReduction="10000"/>
          </a:bodyPr>
          <a:lstStyle/>
          <a:p>
            <a:pPr marL="241300" marR="0" lvl="0" indent="-241300" algn="ctr" rtl="0">
              <a:lnSpc>
                <a:spcPct val="150000"/>
              </a:lnSpc>
              <a:spcBef>
                <a:spcPts val="0"/>
              </a:spcBef>
              <a:spcAft>
                <a:spcPts val="0"/>
              </a:spcAft>
              <a:buClr>
                <a:srgbClr val="000000"/>
              </a:buClr>
              <a:buSzPct val="108108"/>
              <a:buFont typeface="Arial"/>
              <a:buNone/>
            </a:pPr>
            <a:r>
              <a:rPr lang="fr-FR" sz="3700" b="1" i="0" u="none" strike="noStrike" cap="none" dirty="0">
                <a:solidFill>
                  <a:schemeClr val="lt1"/>
                </a:solidFill>
                <a:latin typeface="Posterama" panose="020B0504020200020000" pitchFamily="34" charset="0"/>
                <a:cs typeface="Posterama" panose="020B0504020200020000" pitchFamily="34" charset="0"/>
                <a:sym typeface="Arial"/>
              </a:rPr>
              <a:t>Le changement climatique "entraînera probablement</a:t>
            </a:r>
          </a:p>
          <a:p>
            <a:pPr marL="241300" marR="0" lvl="0" indent="-241300" algn="ctr" rtl="0">
              <a:lnSpc>
                <a:spcPct val="150000"/>
              </a:lnSpc>
              <a:spcBef>
                <a:spcPts val="0"/>
              </a:spcBef>
              <a:spcAft>
                <a:spcPts val="0"/>
              </a:spcAft>
              <a:buClr>
                <a:srgbClr val="000000"/>
              </a:buClr>
              <a:buSzPct val="108108"/>
              <a:buFont typeface="Arial"/>
              <a:buNone/>
            </a:pPr>
            <a:r>
              <a:rPr lang="fr-FR" sz="3700" b="1" i="0" u="none" strike="noStrike" cap="none" dirty="0">
                <a:solidFill>
                  <a:schemeClr val="lt1"/>
                </a:solidFill>
                <a:latin typeface="Posterama" panose="020B0504020200020000" pitchFamily="34" charset="0"/>
                <a:cs typeface="Posterama" panose="020B0504020200020000" pitchFamily="34" charset="0"/>
                <a:sym typeface="Arial"/>
              </a:rPr>
              <a:t>des pénuries de nourriture, d'eau et des pandémies, </a:t>
            </a:r>
          </a:p>
          <a:p>
            <a:pPr marL="241300" marR="0" lvl="0" indent="-241300" algn="ctr" rtl="0">
              <a:lnSpc>
                <a:spcPct val="150000"/>
              </a:lnSpc>
              <a:spcBef>
                <a:spcPts val="0"/>
              </a:spcBef>
              <a:spcAft>
                <a:spcPts val="0"/>
              </a:spcAft>
              <a:buClr>
                <a:srgbClr val="000000"/>
              </a:buClr>
              <a:buSzPct val="108108"/>
              <a:buFont typeface="Arial"/>
              <a:buNone/>
            </a:pPr>
            <a:r>
              <a:rPr lang="fr-FR" sz="3700" b="1" i="0" u="none" strike="noStrike" cap="none" dirty="0">
                <a:solidFill>
                  <a:schemeClr val="lt1"/>
                </a:solidFill>
                <a:latin typeface="Posterama" panose="020B0504020200020000" pitchFamily="34" charset="0"/>
                <a:cs typeface="Posterama" panose="020B0504020200020000" pitchFamily="34" charset="0"/>
                <a:sym typeface="Arial"/>
              </a:rPr>
              <a:t>des conflits entre réfugiés et ressources, et des destructions dues à des catastrophes naturelles dans de nombreuses régions du globe".</a:t>
            </a:r>
          </a:p>
        </p:txBody>
      </p:sp>
      <p:sp>
        <p:nvSpPr>
          <p:cNvPr id="615" name="Google Shape;615;p47"/>
          <p:cNvSpPr/>
          <p:nvPr/>
        </p:nvSpPr>
        <p:spPr>
          <a:xfrm>
            <a:off x="5118315" y="6072748"/>
            <a:ext cx="2238000" cy="765900"/>
          </a:xfrm>
          <a:prstGeom prst="rect">
            <a:avLst/>
          </a:prstGeom>
          <a:noFill/>
          <a:ln>
            <a:noFill/>
          </a:ln>
        </p:spPr>
        <p:txBody>
          <a:bodyPr spcFirstLastPara="1" wrap="square" lIns="32000" tIns="32000" rIns="32000" bIns="32000" anchor="t" anchorCtr="0">
            <a:noAutofit/>
          </a:bodyPr>
          <a:lstStyle/>
          <a:p>
            <a:pPr marL="38100" marR="0" lvl="1" indent="190500" algn="l" rtl="0">
              <a:lnSpc>
                <a:spcPct val="100000"/>
              </a:lnSpc>
              <a:spcBef>
                <a:spcPts val="0"/>
              </a:spcBef>
              <a:spcAft>
                <a:spcPts val="0"/>
              </a:spcAft>
              <a:buClr>
                <a:srgbClr val="000000"/>
              </a:buClr>
              <a:buSzPts val="1900"/>
              <a:buFont typeface="Arial"/>
              <a:buNone/>
            </a:pPr>
            <a:r>
              <a:rPr lang="fr-FR" sz="1900" b="1" i="0" u="none" strike="noStrike" cap="none" dirty="0">
                <a:solidFill>
                  <a:srgbClr val="000000"/>
                </a:solidFill>
                <a:latin typeface="Posterama" panose="020B0504020200020000" pitchFamily="34" charset="0"/>
                <a:cs typeface="Posterama" panose="020B0504020200020000" pitchFamily="34" charset="0"/>
                <a:sym typeface="Arial"/>
              </a:rPr>
              <a:t>Octobre 2014</a:t>
            </a:r>
            <a:endParaRPr sz="1900" b="1"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616" name="Google Shape;616;p47"/>
          <p:cNvSpPr txBox="1"/>
          <p:nvPr/>
        </p:nvSpPr>
        <p:spPr>
          <a:xfrm>
            <a:off x="3023659" y="5157274"/>
            <a:ext cx="6528900" cy="915600"/>
          </a:xfrm>
          <a:prstGeom prst="rect">
            <a:avLst/>
          </a:prstGeom>
          <a:noFill/>
          <a:ln>
            <a:noFill/>
          </a:ln>
        </p:spPr>
        <p:txBody>
          <a:bodyPr spcFirstLastPara="1" wrap="square" lIns="121900" tIns="60925" rIns="121900" bIns="60925" anchor="t" anchorCtr="0">
            <a:normAutofit fontScale="85000" lnSpcReduction="20000"/>
          </a:bodyPr>
          <a:lstStyle/>
          <a:p>
            <a:pPr marL="457200" marR="0" lvl="0" indent="-457200" algn="ctr" rtl="0">
              <a:lnSpc>
                <a:spcPct val="100000"/>
              </a:lnSpc>
              <a:spcBef>
                <a:spcPts val="0"/>
              </a:spcBef>
              <a:spcAft>
                <a:spcPts val="0"/>
              </a:spcAft>
              <a:buClr>
                <a:schemeClr val="lt1"/>
              </a:buClr>
              <a:buSzPts val="2400"/>
              <a:buFont typeface="Arial"/>
              <a:buNone/>
            </a:pPr>
            <a:r>
              <a:rPr lang="fr-FR" sz="2400" b="0" i="0" u="none" strike="noStrike" cap="none" dirty="0">
                <a:solidFill>
                  <a:schemeClr val="lt1"/>
                </a:solidFill>
                <a:latin typeface="Posterama" panose="020B0504020200020000" pitchFamily="34" charset="0"/>
                <a:cs typeface="Posterama" panose="020B0504020200020000" pitchFamily="34" charset="0"/>
                <a:sym typeface="Arial"/>
              </a:rPr>
              <a:t>Département de la défense des États-Unis</a:t>
            </a:r>
          </a:p>
          <a:p>
            <a:pPr marL="457200" marR="0" lvl="0" indent="-457200" algn="ctr" rtl="0">
              <a:lnSpc>
                <a:spcPct val="100000"/>
              </a:lnSpc>
              <a:spcBef>
                <a:spcPts val="0"/>
              </a:spcBef>
              <a:spcAft>
                <a:spcPts val="0"/>
              </a:spcAft>
              <a:buClr>
                <a:schemeClr val="lt1"/>
              </a:buClr>
              <a:buSzPts val="2400"/>
              <a:buFont typeface="Arial"/>
              <a:buNone/>
            </a:pPr>
            <a:r>
              <a:rPr lang="fr-FR" sz="2400" b="0" i="0" u="none" strike="noStrike" cap="none" dirty="0">
                <a:solidFill>
                  <a:schemeClr val="lt1"/>
                </a:solidFill>
                <a:latin typeface="Posterama" panose="020B0504020200020000" pitchFamily="34" charset="0"/>
                <a:cs typeface="Posterama" panose="020B0504020200020000" pitchFamily="34" charset="0"/>
                <a:sym typeface="Arial"/>
              </a:rPr>
              <a:t>Feuille de route 2014 sur l'adaptation au changement climatique</a:t>
            </a:r>
          </a:p>
          <a:p>
            <a:pPr marL="457200" marR="0" lvl="0" indent="-457200" algn="ctr" rtl="0">
              <a:lnSpc>
                <a:spcPct val="100000"/>
              </a:lnSpc>
              <a:spcBef>
                <a:spcPts val="500"/>
              </a:spcBef>
              <a:spcAft>
                <a:spcPts val="0"/>
              </a:spcAft>
              <a:buClr>
                <a:srgbClr val="000000"/>
              </a:buClr>
              <a:buSzPts val="2400"/>
              <a:buFont typeface="Arial"/>
              <a:buNone/>
            </a:pPr>
            <a:endParaRPr sz="24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3C245F95-1C69-6140-EBF9-064E6678867A}"/>
              </a:ext>
            </a:extLst>
          </p:cNvPr>
          <p:cNvSpPr txBox="1"/>
          <p:nvPr/>
        </p:nvSpPr>
        <p:spPr>
          <a:xfrm>
            <a:off x="6412492" y="6455698"/>
            <a:ext cx="6189406" cy="369332"/>
          </a:xfrm>
          <a:prstGeom prst="rect">
            <a:avLst/>
          </a:prstGeom>
          <a:noFill/>
        </p:spPr>
        <p:txBody>
          <a:bodyPr wrap="square">
            <a:spAutoFit/>
          </a:bodyPr>
          <a:lstStyle/>
          <a:p>
            <a:r>
              <a:rPr lang="pt-PT" sz="900" dirty="0">
                <a:solidFill>
                  <a:schemeClr val="tx1"/>
                </a:solidFill>
                <a:latin typeface="Posterama" panose="020B0504020200020000" pitchFamily="34" charset="0"/>
                <a:cs typeface="Posterama" panose="020B0504020200020000" pitchFamily="34" charset="0"/>
              </a:rPr>
              <a:t>Source: </a:t>
            </a:r>
            <a:r>
              <a:rPr lang="pt-PT" sz="900" dirty="0">
                <a:solidFill>
                  <a:schemeClr val="tx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https://www.lse.ac.uk/granthaminstitute/news/how-can-climate-policy-better-address-climate-driven-population-displacement/</a:t>
            </a:r>
            <a:endParaRPr lang="pt-PT" sz="900" dirty="0">
              <a:solidFill>
                <a:schemeClr val="tx1"/>
              </a:solidFill>
              <a:latin typeface="Posterama" panose="020B0504020200020000" pitchFamily="34" charset="0"/>
              <a:cs typeface="Posterama" panose="020B0504020200020000"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48"/>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Points de basculement</a:t>
            </a:r>
            <a:endParaRPr sz="4009" dirty="0"/>
          </a:p>
        </p:txBody>
      </p:sp>
      <p:pic>
        <p:nvPicPr>
          <p:cNvPr id="622" name="Google Shape;622;p48"/>
          <p:cNvPicPr preferRelativeResize="0"/>
          <p:nvPr/>
        </p:nvPicPr>
        <p:blipFill rotWithShape="1">
          <a:blip r:embed="rId3" cstate="email">
            <a:alphaModFix/>
            <a:extLst>
              <a:ext uri="{28A0092B-C50C-407E-A947-70E740481C1C}">
                <a14:useLocalDpi xmlns:a14="http://schemas.microsoft.com/office/drawing/2010/main"/>
              </a:ext>
            </a:extLst>
          </a:blip>
          <a:srcRect t="9313"/>
          <a:stretch/>
        </p:blipFill>
        <p:spPr>
          <a:xfrm>
            <a:off x="5483050" y="1881975"/>
            <a:ext cx="6430776" cy="4624075"/>
          </a:xfrm>
          <a:prstGeom prst="rect">
            <a:avLst/>
          </a:prstGeom>
          <a:noFill/>
          <a:ln>
            <a:noFill/>
          </a:ln>
        </p:spPr>
      </p:pic>
      <p:pic>
        <p:nvPicPr>
          <p:cNvPr id="3" name="Imagem 2" descr="Empresário a extrair um bloco de uma torre de Jenga">
            <a:extLst>
              <a:ext uri="{FF2B5EF4-FFF2-40B4-BE49-F238E27FC236}">
                <a16:creationId xmlns:a16="http://schemas.microsoft.com/office/drawing/2014/main" id="{2F4E0A81-1A82-43C9-AF41-E8FC04AE9BE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6585" y="1881975"/>
            <a:ext cx="4858153" cy="32379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49"/>
          <p:cNvSpPr txBox="1">
            <a:spLocks noGrp="1"/>
          </p:cNvSpPr>
          <p:nvPr>
            <p:ph type="title"/>
          </p:nvPr>
        </p:nvSpPr>
        <p:spPr>
          <a:xfrm>
            <a:off x="1161900" y="2034450"/>
            <a:ext cx="4657800" cy="278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a:t>QUE PEUT-ON FAIRE POUR RÉDUIRE LES ÉMISSIONS ?</a:t>
            </a:r>
            <a:endParaRPr dirty="0"/>
          </a:p>
        </p:txBody>
      </p:sp>
      <p:pic>
        <p:nvPicPr>
          <p:cNvPr id="630" name="Google Shape;630;p49"/>
          <p:cNvPicPr preferRelativeResize="0"/>
          <p:nvPr/>
        </p:nvPicPr>
        <p:blipFill rotWithShape="1">
          <a:blip r:embed="rId3" cstate="email">
            <a:alphaModFix/>
            <a:extLst>
              <a:ext uri="{28A0092B-C50C-407E-A947-70E740481C1C}">
                <a14:useLocalDpi xmlns:a14="http://schemas.microsoft.com/office/drawing/2010/main"/>
              </a:ext>
            </a:extLst>
          </a:blip>
          <a:srcRect l="-15194"/>
          <a:stretch/>
        </p:blipFill>
        <p:spPr>
          <a:xfrm>
            <a:off x="5144898" y="0"/>
            <a:ext cx="7047099" cy="6858000"/>
          </a:xfrm>
          <a:prstGeom prst="rect">
            <a:avLst/>
          </a:prstGeom>
          <a:noFill/>
          <a:ln>
            <a:noFill/>
          </a:ln>
        </p:spPr>
      </p:pic>
      <p:sp>
        <p:nvSpPr>
          <p:cNvPr id="3" name="CaixaDeTexto 2">
            <a:extLst>
              <a:ext uri="{FF2B5EF4-FFF2-40B4-BE49-F238E27FC236}">
                <a16:creationId xmlns:a16="http://schemas.microsoft.com/office/drawing/2014/main" id="{ED327A35-6367-D53F-6956-DD8E46D45056}"/>
              </a:ext>
            </a:extLst>
          </p:cNvPr>
          <p:cNvSpPr txBox="1"/>
          <p:nvPr/>
        </p:nvSpPr>
        <p:spPr>
          <a:xfrm>
            <a:off x="2088" y="6350169"/>
            <a:ext cx="6093912" cy="507831"/>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https://www.technologynetworks.com/applied-sciences/news/how-can-we-prompt-individuals-to-take-action-on-climate-change-329758</a:t>
            </a:r>
            <a:endParaRPr lang="pt-PT" sz="900" dirty="0">
              <a:solidFill>
                <a:schemeClr val="bg1"/>
              </a:solidFill>
              <a:latin typeface="Posterama" panose="020B0504020200020000" pitchFamily="34" charset="0"/>
              <a:cs typeface="Posterama" panose="020B0504020200020000" pitchFamily="34" charset="0"/>
            </a:endParaRPr>
          </a:p>
          <a:p>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5"/>
          <p:cNvSpPr txBox="1"/>
          <p:nvPr/>
        </p:nvSpPr>
        <p:spPr>
          <a:xfrm>
            <a:off x="1054100" y="472950"/>
            <a:ext cx="21717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Vanessa </a:t>
            </a:r>
            <a:r>
              <a:rPr lang="fr-FR" sz="2000" b="1" i="0" u="none" strike="noStrike" cap="none" dirty="0" err="1">
                <a:solidFill>
                  <a:srgbClr val="7503A6"/>
                </a:solidFill>
                <a:latin typeface="Posterama" panose="020B0504020200020000" pitchFamily="34" charset="0"/>
                <a:cs typeface="Posterama" panose="020B0504020200020000" pitchFamily="34" charset="0"/>
                <a:sym typeface="Arial"/>
              </a:rPr>
              <a:t>Nakate</a:t>
            </a: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 </a:t>
            </a: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201" name="Google Shape;201;p5"/>
          <p:cNvSpPr txBox="1"/>
          <p:nvPr/>
        </p:nvSpPr>
        <p:spPr>
          <a:xfrm>
            <a:off x="1054100" y="4998304"/>
            <a:ext cx="4375265" cy="1331169"/>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Militante ougandaise pour la justice climatique. Elle a lancé un mouvement climatique inspiré par Greta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Thunberg</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après avoir pris conscience des conséquences de la hausse des températures dans son pays. Elle est l'une des voix les plus éminentes du continent africain en matière de justice climatique. </a:t>
            </a:r>
          </a:p>
        </p:txBody>
      </p:sp>
      <p:sp>
        <p:nvSpPr>
          <p:cNvPr id="202" name="Google Shape;202;p5"/>
          <p:cNvSpPr txBox="1"/>
          <p:nvPr/>
        </p:nvSpPr>
        <p:spPr>
          <a:xfrm>
            <a:off x="6562667" y="4969556"/>
            <a:ext cx="4375265" cy="1331169"/>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Jeune militante indigène brésilienne. Elle a défendu sa communauté contre la dévastation causée par l'industrie minière dans le Minas Gerais et s'est opposée aux violations des droits de l'homme. </a:t>
            </a:r>
          </a:p>
        </p:txBody>
      </p:sp>
      <p:pic>
        <p:nvPicPr>
          <p:cNvPr id="203" name="Google Shape;203;p5" descr="Uma imagem com pessoa, exterior, relva, listrado&#10;&#10;Descrição gerada automaticamente"/>
          <p:cNvPicPr preferRelativeResize="0"/>
          <p:nvPr/>
        </p:nvPicPr>
        <p:blipFill rotWithShape="1">
          <a:blip r:embed="rId3">
            <a:alphaModFix/>
          </a:blip>
          <a:srcRect/>
          <a:stretch/>
        </p:blipFill>
        <p:spPr>
          <a:xfrm>
            <a:off x="1130298" y="1231482"/>
            <a:ext cx="2896269" cy="3857304"/>
          </a:xfrm>
          <a:prstGeom prst="rect">
            <a:avLst/>
          </a:prstGeom>
          <a:noFill/>
          <a:ln>
            <a:noFill/>
          </a:ln>
        </p:spPr>
      </p:pic>
      <p:sp>
        <p:nvSpPr>
          <p:cNvPr id="204" name="Google Shape;204;p5"/>
          <p:cNvSpPr txBox="1"/>
          <p:nvPr/>
        </p:nvSpPr>
        <p:spPr>
          <a:xfrm>
            <a:off x="7023100" y="557275"/>
            <a:ext cx="60960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0" u="none" strike="noStrike" cap="none" dirty="0" err="1">
                <a:solidFill>
                  <a:srgbClr val="7503A6"/>
                </a:solidFill>
                <a:latin typeface="Posterama" panose="020B0504020200020000" pitchFamily="34" charset="0"/>
                <a:cs typeface="Posterama" panose="020B0504020200020000" pitchFamily="34" charset="0"/>
                <a:sym typeface="Arial"/>
              </a:rPr>
              <a:t>Artemisa</a:t>
            </a: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 </a:t>
            </a:r>
            <a:r>
              <a:rPr lang="fr-FR" sz="2000" b="1" i="0" u="none" strike="noStrike" cap="none" dirty="0" err="1">
                <a:solidFill>
                  <a:srgbClr val="7503A6"/>
                </a:solidFill>
                <a:latin typeface="Posterama" panose="020B0504020200020000" pitchFamily="34" charset="0"/>
                <a:cs typeface="Posterama" panose="020B0504020200020000" pitchFamily="34" charset="0"/>
                <a:sym typeface="Arial"/>
              </a:rPr>
              <a:t>Xakriabá</a:t>
            </a:r>
            <a:endParaRPr sz="2000" b="1" i="0" u="none" strike="noStrike" cap="none" dirty="0">
              <a:solidFill>
                <a:srgbClr val="7503A6"/>
              </a:solidFill>
              <a:latin typeface="Posterama" panose="020B0504020200020000" pitchFamily="34" charset="0"/>
              <a:cs typeface="Posterama" panose="020B0504020200020000" pitchFamily="34" charset="0"/>
              <a:sym typeface="Arial"/>
            </a:endParaRPr>
          </a:p>
        </p:txBody>
      </p:sp>
      <p:pic>
        <p:nvPicPr>
          <p:cNvPr id="205" name="Google Shape;205;p5"/>
          <p:cNvPicPr preferRelativeResize="0"/>
          <p:nvPr/>
        </p:nvPicPr>
        <p:blipFill rotWithShape="1">
          <a:blip r:embed="rId4">
            <a:alphaModFix/>
          </a:blip>
          <a:srcRect/>
          <a:stretch/>
        </p:blipFill>
        <p:spPr>
          <a:xfrm>
            <a:off x="6921228" y="1051095"/>
            <a:ext cx="3289572" cy="3918461"/>
          </a:xfrm>
          <a:prstGeom prst="rect">
            <a:avLst/>
          </a:prstGeom>
          <a:noFill/>
          <a:ln>
            <a:noFill/>
          </a:ln>
        </p:spPr>
      </p:pic>
      <p:sp>
        <p:nvSpPr>
          <p:cNvPr id="3" name="CaixaDeTexto 2">
            <a:extLst>
              <a:ext uri="{FF2B5EF4-FFF2-40B4-BE49-F238E27FC236}">
                <a16:creationId xmlns:a16="http://schemas.microsoft.com/office/drawing/2014/main" id="{4F09DF96-6F06-52BE-13BC-F8BCB351F4F5}"/>
              </a:ext>
            </a:extLst>
          </p:cNvPr>
          <p:cNvSpPr txBox="1"/>
          <p:nvPr/>
        </p:nvSpPr>
        <p:spPr>
          <a:xfrm>
            <a:off x="1130298" y="6231161"/>
            <a:ext cx="2678427" cy="3693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a:t>
            </a:r>
          </a:p>
          <a:p>
            <a:r>
              <a:rPr lang="pt-PT" sz="900" dirty="0">
                <a:latin typeface="Posterama" panose="020B0504020200020000" pitchFamily="34" charset="0"/>
                <a:cs typeface="Posterama" panose="020B0504020200020000" pitchFamily="34" charset="0"/>
                <a:hlinkClick r:id="rId5"/>
              </a:rPr>
              <a:t>https://en.wikipedia.org/wiki/Vanessa_Nakate</a:t>
            </a:r>
            <a:endParaRPr lang="pt-PT" sz="900" dirty="0">
              <a:latin typeface="Posterama" panose="020B0504020200020000" pitchFamily="34" charset="0"/>
              <a:cs typeface="Posterama" panose="020B0504020200020000" pitchFamily="34" charset="0"/>
            </a:endParaRPr>
          </a:p>
        </p:txBody>
      </p:sp>
      <p:sp>
        <p:nvSpPr>
          <p:cNvPr id="5" name="CaixaDeTexto 4">
            <a:extLst>
              <a:ext uri="{FF2B5EF4-FFF2-40B4-BE49-F238E27FC236}">
                <a16:creationId xmlns:a16="http://schemas.microsoft.com/office/drawing/2014/main" id="{4CFD3856-7C40-D6A4-210B-1CF56D9ACA84}"/>
              </a:ext>
            </a:extLst>
          </p:cNvPr>
          <p:cNvSpPr txBox="1"/>
          <p:nvPr/>
        </p:nvSpPr>
        <p:spPr>
          <a:xfrm>
            <a:off x="6586749" y="6092662"/>
            <a:ext cx="3958530" cy="507831"/>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a:t>
            </a:r>
          </a:p>
          <a:p>
            <a:r>
              <a:rPr lang="pt-PT" sz="900" dirty="0">
                <a:latin typeface="Posterama" panose="020B0504020200020000" pitchFamily="34" charset="0"/>
                <a:cs typeface="Posterama" panose="020B0504020200020000" pitchFamily="34" charset="0"/>
                <a:hlinkClick r:id="rId6"/>
              </a:rPr>
              <a:t>https://www.dazeddigital.com/life-culture/article/46209/1/who-isindigenous-climate-change-activist-artemisa-xakriaba</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50"/>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À grande échelle</a:t>
            </a:r>
            <a:endParaRPr sz="4009" dirty="0"/>
          </a:p>
        </p:txBody>
      </p:sp>
      <p:pic>
        <p:nvPicPr>
          <p:cNvPr id="636" name="Google Shape;636;p50" descr="Uma imagem com relva, fábrica, céu, exterior&#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106018" y="1850006"/>
            <a:ext cx="5136432" cy="3339546"/>
          </a:xfrm>
          <a:prstGeom prst="rect">
            <a:avLst/>
          </a:prstGeom>
          <a:noFill/>
          <a:ln>
            <a:noFill/>
          </a:ln>
        </p:spPr>
      </p:pic>
      <p:pic>
        <p:nvPicPr>
          <p:cNvPr id="637" name="Google Shape;637;p5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47075" y="1850000"/>
            <a:ext cx="5136437" cy="3351124"/>
          </a:xfrm>
          <a:prstGeom prst="rect">
            <a:avLst/>
          </a:prstGeom>
          <a:noFill/>
          <a:ln>
            <a:noFill/>
          </a:ln>
        </p:spPr>
      </p:pic>
      <p:sp>
        <p:nvSpPr>
          <p:cNvPr id="638" name="Google Shape;638;p50"/>
          <p:cNvSpPr txBox="1"/>
          <p:nvPr/>
        </p:nvSpPr>
        <p:spPr>
          <a:xfrm>
            <a:off x="2487750" y="5340225"/>
            <a:ext cx="2682926" cy="477023"/>
          </a:xfrm>
          <a:prstGeom prst="rect">
            <a:avLst/>
          </a:prstGeom>
          <a:noFill/>
          <a:ln>
            <a:noFill/>
          </a:ln>
        </p:spPr>
        <p:txBody>
          <a:bodyPr spcFirstLastPara="1" wrap="square" lIns="91425" tIns="91425" rIns="91425" bIns="91425" anchor="t" anchorCtr="0">
            <a:spAutoFit/>
          </a:bodyPr>
          <a:lstStyle/>
          <a:p>
            <a:pPr lvl="0">
              <a:buSzPts val="1900"/>
            </a:pPr>
            <a:r>
              <a:rPr lang="fr-FR" sz="1900" b="1" dirty="0">
                <a:solidFill>
                  <a:srgbClr val="7503A6"/>
                </a:solidFill>
                <a:latin typeface="Posterama" panose="020B0504020200020000" pitchFamily="34" charset="0"/>
                <a:cs typeface="Posterama" panose="020B0504020200020000" pitchFamily="34" charset="0"/>
              </a:rPr>
              <a:t>Sauvez les arbres !</a:t>
            </a:r>
          </a:p>
        </p:txBody>
      </p:sp>
      <p:sp>
        <p:nvSpPr>
          <p:cNvPr id="639" name="Google Shape;639;p50"/>
          <p:cNvSpPr txBox="1"/>
          <p:nvPr/>
        </p:nvSpPr>
        <p:spPr>
          <a:xfrm>
            <a:off x="7021325" y="5340225"/>
            <a:ext cx="3644100" cy="769411"/>
          </a:xfrm>
          <a:prstGeom prst="rect">
            <a:avLst/>
          </a:prstGeom>
          <a:noFill/>
          <a:ln>
            <a:noFill/>
          </a:ln>
        </p:spPr>
        <p:txBody>
          <a:bodyPr spcFirstLastPara="1" wrap="square" lIns="91425" tIns="91425" rIns="91425" bIns="91425" anchor="t" anchorCtr="0">
            <a:spAutoFit/>
          </a:bodyPr>
          <a:lstStyle/>
          <a:p>
            <a:pPr lvl="0">
              <a:buSzPts val="1900"/>
            </a:pPr>
            <a:r>
              <a:rPr lang="fr-FR" sz="1900" b="1" dirty="0">
                <a:solidFill>
                  <a:srgbClr val="7503A6"/>
                </a:solidFill>
                <a:latin typeface="Posterama" panose="020B0504020200020000" pitchFamily="34" charset="0"/>
                <a:cs typeface="Posterama" panose="020B0504020200020000" pitchFamily="34" charset="0"/>
              </a:rPr>
              <a:t>Changer notre système énergétique</a:t>
            </a:r>
          </a:p>
        </p:txBody>
      </p:sp>
      <p:sp>
        <p:nvSpPr>
          <p:cNvPr id="3" name="CaixaDeTexto 2">
            <a:extLst>
              <a:ext uri="{FF2B5EF4-FFF2-40B4-BE49-F238E27FC236}">
                <a16:creationId xmlns:a16="http://schemas.microsoft.com/office/drawing/2014/main" id="{A32F149F-E5BB-3916-F3A1-8FD12D40B566}"/>
              </a:ext>
            </a:extLst>
          </p:cNvPr>
          <p:cNvSpPr txBox="1"/>
          <p:nvPr/>
        </p:nvSpPr>
        <p:spPr>
          <a:xfrm>
            <a:off x="847075" y="6458549"/>
            <a:ext cx="4137880" cy="369332"/>
          </a:xfrm>
          <a:prstGeom prst="rect">
            <a:avLst/>
          </a:prstGeom>
          <a:noFill/>
        </p:spPr>
        <p:txBody>
          <a:bodyPr wrap="square">
            <a:spAutoFit/>
          </a:bodyPr>
          <a:lstStyle/>
          <a:p>
            <a:r>
              <a:rPr lang="pt-PT" sz="900" dirty="0">
                <a:solidFill>
                  <a:schemeClr val="tx1"/>
                </a:solidFill>
                <a:latin typeface="Posterama" panose="020B0504020200020000" pitchFamily="34" charset="0"/>
                <a:cs typeface="Posterama" panose="020B0504020200020000" pitchFamily="34" charset="0"/>
              </a:rPr>
              <a:t>Source: </a:t>
            </a:r>
            <a:r>
              <a:rPr lang="pt-PT" sz="900" dirty="0">
                <a:solidFill>
                  <a:srgbClr val="0070C0"/>
                </a:solidFill>
                <a:latin typeface="Posterama" panose="020B0504020200020000" pitchFamily="34" charset="0"/>
                <a:cs typeface="Posterama" panose="020B0504020200020000" pitchFamily="34" charset="0"/>
                <a:hlinkClick r:id="rId5">
                  <a:extLst>
                    <a:ext uri="{A12FA001-AC4F-418D-AE19-62706E023703}">
                      <ahyp:hlinkClr xmlns:ahyp="http://schemas.microsoft.com/office/drawing/2018/hyperlinkcolor" val="tx"/>
                    </a:ext>
                  </a:extLst>
                </a:hlinkClick>
              </a:rPr>
              <a:t>https://www.umass.edu/stockbridge/academics/summer-programs</a:t>
            </a:r>
            <a:endParaRPr lang="pt-PT" sz="900" dirty="0">
              <a:solidFill>
                <a:srgbClr val="0070C0"/>
              </a:solidFill>
              <a:latin typeface="Posterama" panose="020B0504020200020000" pitchFamily="34" charset="0"/>
              <a:cs typeface="Posterama" panose="020B0504020200020000" pitchFamily="34" charset="0"/>
            </a:endParaRPr>
          </a:p>
          <a:p>
            <a:endParaRPr lang="pt-PT" sz="900" dirty="0">
              <a:latin typeface="Posterama" panose="020B0504020200020000" pitchFamily="34" charset="0"/>
              <a:cs typeface="Posterama" panose="020B0504020200020000" pitchFamily="34" charset="0"/>
            </a:endParaRPr>
          </a:p>
        </p:txBody>
      </p:sp>
      <p:sp>
        <p:nvSpPr>
          <p:cNvPr id="4" name="CaixaDeTexto 3">
            <a:extLst>
              <a:ext uri="{FF2B5EF4-FFF2-40B4-BE49-F238E27FC236}">
                <a16:creationId xmlns:a16="http://schemas.microsoft.com/office/drawing/2014/main" id="{8B3F20E1-F5CF-0955-D6E8-9E8590AE918F}"/>
              </a:ext>
            </a:extLst>
          </p:cNvPr>
          <p:cNvSpPr txBox="1"/>
          <p:nvPr/>
        </p:nvSpPr>
        <p:spPr>
          <a:xfrm>
            <a:off x="6106018" y="6394414"/>
            <a:ext cx="5238907" cy="369332"/>
          </a:xfrm>
          <a:prstGeom prst="rect">
            <a:avLst/>
          </a:prstGeom>
          <a:noFill/>
        </p:spPr>
        <p:txBody>
          <a:bodyPr wrap="square">
            <a:spAutoFit/>
          </a:bodyPr>
          <a:lstStyle/>
          <a:p>
            <a:r>
              <a:rPr lang="pt-PT" sz="900" dirty="0">
                <a:solidFill>
                  <a:schemeClr val="tx1"/>
                </a:solidFill>
                <a:latin typeface="Posterama" panose="020B0504020200020000" pitchFamily="34" charset="0"/>
                <a:cs typeface="Posterama" panose="020B0504020200020000" pitchFamily="34" charset="0"/>
              </a:rPr>
              <a:t>Source: </a:t>
            </a:r>
            <a:r>
              <a:rPr lang="pt-PT" sz="900" dirty="0">
                <a:solidFill>
                  <a:srgbClr val="0070C0"/>
                </a:solidFill>
                <a:latin typeface="Posterama" panose="020B0504020200020000" pitchFamily="34" charset="0"/>
                <a:cs typeface="Posterama" panose="020B0504020200020000" pitchFamily="34" charset="0"/>
                <a:hlinkClick r:id="rId6">
                  <a:extLst>
                    <a:ext uri="{A12FA001-AC4F-418D-AE19-62706E023703}">
                      <ahyp:hlinkClr xmlns:ahyp="http://schemas.microsoft.com/office/drawing/2018/hyperlinkcolor" val="tx"/>
                    </a:ext>
                  </a:extLst>
                </a:hlinkClick>
              </a:rPr>
              <a:t>https://www.euractiv.com/section/climate-environment/news/exxonmobil-under-investigation-over-claims-it-lied-about-climate-change-risks/</a:t>
            </a:r>
            <a:endParaRPr lang="pt-PT" sz="900" dirty="0">
              <a:solidFill>
                <a:srgbClr val="0070C0"/>
              </a:solidFill>
              <a:latin typeface="Posterama" panose="020B0504020200020000" pitchFamily="34" charset="0"/>
              <a:cs typeface="Posterama" panose="020B050402020002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51"/>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Forêts</a:t>
            </a:r>
            <a:endParaRPr sz="4009" dirty="0"/>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645" name="Google Shape;645;p51" descr="Global Carbon Budget 2018 | Carbon Porta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84855" y="1565127"/>
            <a:ext cx="8586298" cy="4913405"/>
          </a:xfrm>
          <a:prstGeom prst="rect">
            <a:avLst/>
          </a:prstGeom>
          <a:noFill/>
          <a:ln>
            <a:noFill/>
          </a:ln>
        </p:spPr>
      </p:pic>
      <p:sp>
        <p:nvSpPr>
          <p:cNvPr id="646" name="Google Shape;646;p51"/>
          <p:cNvSpPr/>
          <p:nvPr/>
        </p:nvSpPr>
        <p:spPr>
          <a:xfrm>
            <a:off x="0" y="6497606"/>
            <a:ext cx="93132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Calibri"/>
                <a:ea typeface="Calibri"/>
                <a:cs typeface="Calibri"/>
                <a:sym typeface="Calibri"/>
              </a:rPr>
              <a:t>Source: Global Carbon Project</a:t>
            </a:r>
            <a:endParaRPr sz="105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647" name="Google Shape;647;p51"/>
          <p:cNvSpPr/>
          <p:nvPr/>
        </p:nvSpPr>
        <p:spPr>
          <a:xfrm>
            <a:off x="1652955" y="1072814"/>
            <a:ext cx="9222300" cy="492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200" b="1" i="0" u="none" strike="noStrike" cap="none" dirty="0">
                <a:solidFill>
                  <a:srgbClr val="3F3F3F"/>
                </a:solidFill>
                <a:latin typeface="Century Gothic"/>
                <a:ea typeface="Century Gothic"/>
                <a:cs typeface="Century Gothic"/>
                <a:sym typeface="Century Gothic"/>
              </a:rPr>
              <a:t>Équilibre mondial entre les sources et les puits de carbone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52" name="Google Shape;652;p52"/>
          <p:cNvPicPr preferRelativeResize="0"/>
          <p:nvPr/>
        </p:nvPicPr>
        <p:blipFill rotWithShape="1">
          <a:blip r:embed="rId3" cstate="email">
            <a:alphaModFix/>
            <a:extLst>
              <a:ext uri="{28A0092B-C50C-407E-A947-70E740481C1C}">
                <a14:useLocalDpi xmlns:a14="http://schemas.microsoft.com/office/drawing/2010/main"/>
              </a:ext>
            </a:extLst>
          </a:blip>
          <a:srcRect l="1007" t="14488" r="266" b="1320"/>
          <a:stretch/>
        </p:blipFill>
        <p:spPr>
          <a:xfrm>
            <a:off x="0" y="0"/>
            <a:ext cx="12192000" cy="6857999"/>
          </a:xfrm>
          <a:prstGeom prst="rect">
            <a:avLst/>
          </a:prstGeom>
          <a:noFill/>
          <a:ln>
            <a:noFill/>
          </a:ln>
        </p:spPr>
      </p:pic>
      <p:sp>
        <p:nvSpPr>
          <p:cNvPr id="653" name="Google Shape;653;p52"/>
          <p:cNvSpPr/>
          <p:nvPr/>
        </p:nvSpPr>
        <p:spPr>
          <a:xfrm>
            <a:off x="0" y="0"/>
            <a:ext cx="6197700" cy="4104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La déforestation dans la forêt amazonienne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53"/>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Préserver ou restaurer nos forêts</a:t>
            </a:r>
            <a:endParaRPr sz="4009" dirty="0"/>
          </a:p>
        </p:txBody>
      </p:sp>
      <p:pic>
        <p:nvPicPr>
          <p:cNvPr id="659" name="Google Shape;659;p53"/>
          <p:cNvPicPr preferRelativeResize="0"/>
          <p:nvPr/>
        </p:nvPicPr>
        <p:blipFill rotWithShape="1">
          <a:blip r:embed="rId3" cstate="email">
            <a:alphaModFix/>
            <a:extLst>
              <a:ext uri="{28A0092B-C50C-407E-A947-70E740481C1C}">
                <a14:useLocalDpi xmlns:a14="http://schemas.microsoft.com/office/drawing/2010/main"/>
              </a:ext>
            </a:extLst>
          </a:blip>
          <a:srcRect r="1863"/>
          <a:stretch/>
        </p:blipFill>
        <p:spPr>
          <a:xfrm>
            <a:off x="157775" y="1237000"/>
            <a:ext cx="10507651" cy="54776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54"/>
          <p:cNvSpPr/>
          <p:nvPr/>
        </p:nvSpPr>
        <p:spPr>
          <a:xfrm>
            <a:off x="0" y="0"/>
            <a:ext cx="12188700" cy="68580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chemeClr val="lt1"/>
              </a:solidFill>
              <a:latin typeface="Posterama" panose="020B0504020200020000" pitchFamily="34" charset="0"/>
              <a:cs typeface="Posterama" panose="020B0504020200020000" pitchFamily="34" charset="0"/>
              <a:sym typeface="Arial"/>
            </a:endParaRPr>
          </a:p>
        </p:txBody>
      </p:sp>
      <p:pic>
        <p:nvPicPr>
          <p:cNvPr id="666" name="Google Shape;666;p54" descr="Hanging light bulb on"/>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47" y="13"/>
            <a:ext cx="12191995" cy="6857986"/>
          </a:xfrm>
          <a:prstGeom prst="rect">
            <a:avLst/>
          </a:prstGeom>
          <a:noFill/>
          <a:ln>
            <a:noFill/>
          </a:ln>
        </p:spPr>
      </p:pic>
      <p:sp>
        <p:nvSpPr>
          <p:cNvPr id="667" name="Google Shape;667;p54"/>
          <p:cNvSpPr/>
          <p:nvPr/>
        </p:nvSpPr>
        <p:spPr>
          <a:xfrm>
            <a:off x="0" y="2207601"/>
            <a:ext cx="12192000" cy="3162000"/>
          </a:xfrm>
          <a:prstGeom prst="rect">
            <a:avLst/>
          </a:prstGeom>
          <a:gradFill>
            <a:gsLst>
              <a:gs pos="0">
                <a:srgbClr val="000000">
                  <a:alpha val="0"/>
                </a:srgbClr>
              </a:gs>
              <a:gs pos="25000">
                <a:srgbClr val="000000">
                  <a:alpha val="14117"/>
                </a:srgbClr>
              </a:gs>
              <a:gs pos="50000">
                <a:srgbClr val="000000">
                  <a:alpha val="29019"/>
                </a:srgbClr>
              </a:gs>
              <a:gs pos="75000">
                <a:srgbClr val="000000">
                  <a:alpha val="14117"/>
                </a:srgbClr>
              </a:gs>
              <a:gs pos="100000">
                <a:srgbClr val="000000">
                  <a:alpha val="0"/>
                </a:srgbClr>
              </a:gs>
            </a:gsLst>
            <a:lin ang="16200038" scaled="0"/>
          </a:gra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668" name="Google Shape;668;p54"/>
          <p:cNvSpPr txBox="1"/>
          <p:nvPr/>
        </p:nvSpPr>
        <p:spPr>
          <a:xfrm>
            <a:off x="1097280" y="325549"/>
            <a:ext cx="10058400" cy="3574800"/>
          </a:xfrm>
          <a:prstGeom prst="rect">
            <a:avLst/>
          </a:prstGeom>
          <a:noFill/>
          <a:ln>
            <a:noFill/>
          </a:ln>
          <a:effectLst>
            <a:outerShdw blurRad="50800" dist="38100" dir="2700000" algn="tl" rotWithShape="0">
              <a:srgbClr val="000000">
                <a:alpha val="40000"/>
              </a:srgbClr>
            </a:outerShdw>
          </a:effectLst>
        </p:spPr>
        <p:txBody>
          <a:bodyPr spcFirstLastPara="1" wrap="square" lIns="121900" tIns="60925" rIns="121900" bIns="60925" anchor="b" anchorCtr="0">
            <a:normAutofit/>
          </a:bodyPr>
          <a:lstStyle/>
          <a:p>
            <a:pPr marL="0" marR="0" lvl="0" indent="0" algn="ctr" rtl="0">
              <a:lnSpc>
                <a:spcPct val="90000"/>
              </a:lnSpc>
              <a:spcBef>
                <a:spcPts val="0"/>
              </a:spcBef>
              <a:spcAft>
                <a:spcPts val="0"/>
              </a:spcAft>
              <a:buClr>
                <a:srgbClr val="000000"/>
              </a:buClr>
              <a:buSzPts val="4800"/>
              <a:buFont typeface="Arial"/>
              <a:buNone/>
            </a:pPr>
            <a:r>
              <a:rPr lang="fr-FR" sz="4800" b="1" i="0" u="none" strike="noStrike" cap="none" dirty="0">
                <a:solidFill>
                  <a:srgbClr val="FFFFFF"/>
                </a:solidFill>
                <a:latin typeface="Posterama" panose="020B0504020200020000" pitchFamily="34" charset="0"/>
                <a:cs typeface="Posterama" panose="020B0504020200020000" pitchFamily="34" charset="0"/>
                <a:sym typeface="Arial"/>
              </a:rPr>
              <a:t>Remodeler notre système énergétique</a:t>
            </a:r>
          </a:p>
        </p:txBody>
      </p:sp>
      <p:sp>
        <p:nvSpPr>
          <p:cNvPr id="3" name="CaixaDeTexto 2">
            <a:extLst>
              <a:ext uri="{FF2B5EF4-FFF2-40B4-BE49-F238E27FC236}">
                <a16:creationId xmlns:a16="http://schemas.microsoft.com/office/drawing/2014/main" id="{EDE83EA7-16D6-E640-3409-849909FC29A8}"/>
              </a:ext>
            </a:extLst>
          </p:cNvPr>
          <p:cNvSpPr txBox="1"/>
          <p:nvPr/>
        </p:nvSpPr>
        <p:spPr>
          <a:xfrm>
            <a:off x="5427407" y="6532451"/>
            <a:ext cx="6903228" cy="3693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https://www.timeslive.co.za/news/south-africa/2020-02-05-this-is-how-city-power-kept-the-lights-on-during-load-shedding/</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55"/>
          <p:cNvSpPr txBox="1">
            <a:spLocks noGrp="1"/>
          </p:cNvSpPr>
          <p:nvPr>
            <p:ph type="title"/>
          </p:nvPr>
        </p:nvSpPr>
        <p:spPr>
          <a:xfrm>
            <a:off x="1050375" y="2225150"/>
            <a:ext cx="4692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a:t>L'énergie</a:t>
            </a:r>
            <a:endParaRPr dirty="0"/>
          </a:p>
        </p:txBody>
      </p:sp>
      <p:sp>
        <p:nvSpPr>
          <p:cNvPr id="674" name="Google Shape;674;p55"/>
          <p:cNvSpPr txBox="1">
            <a:spLocks noGrp="1"/>
          </p:cNvSpPr>
          <p:nvPr>
            <p:ph type="body" idx="1"/>
          </p:nvPr>
        </p:nvSpPr>
        <p:spPr>
          <a:xfrm>
            <a:off x="1050375" y="3423425"/>
            <a:ext cx="4425000" cy="12720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lt1"/>
              </a:buClr>
              <a:buSzPts val="2400"/>
              <a:buFont typeface="Arial"/>
              <a:buNone/>
            </a:pPr>
            <a:r>
              <a:rPr lang="fr-FR" dirty="0"/>
              <a:t>Émissions de gaz à effet de serre par secteur</a:t>
            </a:r>
          </a:p>
        </p:txBody>
      </p:sp>
      <p:sp>
        <p:nvSpPr>
          <p:cNvPr id="675" name="Google Shape;675;p55"/>
          <p:cNvSpPr txBox="1"/>
          <p:nvPr/>
        </p:nvSpPr>
        <p:spPr>
          <a:xfrm>
            <a:off x="6096000" y="1746200"/>
            <a:ext cx="5427300" cy="538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676" name="Google Shape;676;p5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96000" y="1004051"/>
            <a:ext cx="6096000" cy="531349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90"/>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Sources de production d'énergie</a:t>
            </a:r>
            <a:endParaRPr sz="4009" dirty="0"/>
          </a:p>
        </p:txBody>
      </p:sp>
      <p:pic>
        <p:nvPicPr>
          <p:cNvPr id="714" name="Google Shape;714;p9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71625" y="2000975"/>
            <a:ext cx="4543426" cy="3114550"/>
          </a:xfrm>
          <a:prstGeom prst="rect">
            <a:avLst/>
          </a:prstGeom>
          <a:noFill/>
          <a:ln>
            <a:noFill/>
          </a:ln>
        </p:spPr>
      </p:pic>
      <p:pic>
        <p:nvPicPr>
          <p:cNvPr id="715" name="Google Shape;715;p9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129475" y="1567675"/>
            <a:ext cx="2461502" cy="3771174"/>
          </a:xfrm>
          <a:prstGeom prst="rect">
            <a:avLst/>
          </a:prstGeom>
          <a:noFill/>
          <a:ln>
            <a:noFill/>
          </a:ln>
        </p:spPr>
      </p:pic>
      <p:sp>
        <p:nvSpPr>
          <p:cNvPr id="716" name="Google Shape;716;p90"/>
          <p:cNvSpPr txBox="1"/>
          <p:nvPr/>
        </p:nvSpPr>
        <p:spPr>
          <a:xfrm>
            <a:off x="2599799" y="5462700"/>
            <a:ext cx="2068453" cy="769411"/>
          </a:xfrm>
          <a:prstGeom prst="rect">
            <a:avLst/>
          </a:prstGeom>
          <a:noFill/>
          <a:ln>
            <a:noFill/>
          </a:ln>
        </p:spPr>
        <p:txBody>
          <a:bodyPr spcFirstLastPara="1" wrap="square" lIns="91425" tIns="91425" rIns="91425" bIns="91425" anchor="t" anchorCtr="0">
            <a:spAutoFit/>
          </a:bodyPr>
          <a:lstStyle/>
          <a:p>
            <a:pPr lvl="0"/>
            <a:r>
              <a:rPr lang="fr-FR" sz="1900" dirty="0">
                <a:solidFill>
                  <a:srgbClr val="7503A6"/>
                </a:solidFill>
                <a:latin typeface="Posterama" panose="020B0504020200020000" pitchFamily="34" charset="0"/>
                <a:cs typeface="Posterama" panose="020B0504020200020000" pitchFamily="34" charset="0"/>
              </a:rPr>
              <a:t>Combustibles fossiles</a:t>
            </a:r>
          </a:p>
        </p:txBody>
      </p:sp>
      <p:sp>
        <p:nvSpPr>
          <p:cNvPr id="717" name="Google Shape;717;p90"/>
          <p:cNvSpPr txBox="1"/>
          <p:nvPr/>
        </p:nvSpPr>
        <p:spPr>
          <a:xfrm>
            <a:off x="7374425" y="5462700"/>
            <a:ext cx="3133154" cy="477023"/>
          </a:xfrm>
          <a:prstGeom prst="rect">
            <a:avLst/>
          </a:prstGeom>
          <a:noFill/>
          <a:ln>
            <a:noFill/>
          </a:ln>
        </p:spPr>
        <p:txBody>
          <a:bodyPr spcFirstLastPara="1" wrap="square" lIns="91425" tIns="91425" rIns="91425" bIns="91425" anchor="t" anchorCtr="0">
            <a:spAutoFit/>
          </a:bodyPr>
          <a:lstStyle/>
          <a:p>
            <a:pPr lvl="0"/>
            <a:r>
              <a:rPr lang="fr-FR" sz="1900" dirty="0">
                <a:solidFill>
                  <a:srgbClr val="7503A6"/>
                </a:solidFill>
                <a:latin typeface="Posterama" panose="020B0504020200020000" pitchFamily="34" charset="0"/>
                <a:cs typeface="Posterama" panose="020B0504020200020000" pitchFamily="34" charset="0"/>
              </a:rPr>
              <a:t>Énergies renouvelables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5"/>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717"/>
                                        </p:tgtEl>
                                        <p:attrNameLst>
                                          <p:attrName>style.visibility</p:attrName>
                                        </p:attrNameLst>
                                      </p:cBhvr>
                                      <p:to>
                                        <p:strVal val="visible"/>
                                      </p:to>
                                    </p:set>
                                    <p:animEffect transition="in" filter="fade">
                                      <p:cBhvr>
                                        <p:cTn id="15" dur="1"/>
                                        <p:tgtEl>
                                          <p:spTgt spid="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91"/>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3200" dirty="0"/>
              <a:t>Consommation mondiale d'énergie par source</a:t>
            </a:r>
            <a:endParaRPr sz="3200" dirty="0"/>
          </a:p>
        </p:txBody>
      </p:sp>
      <p:pic>
        <p:nvPicPr>
          <p:cNvPr id="723" name="Google Shape;723;p9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228543"/>
            <a:ext cx="12191997" cy="444644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92"/>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Sources d'énergie renouvelables</a:t>
            </a:r>
            <a:endParaRPr sz="4009" dirty="0"/>
          </a:p>
        </p:txBody>
      </p:sp>
      <p:sp>
        <p:nvSpPr>
          <p:cNvPr id="729" name="Google Shape;729;p92"/>
          <p:cNvSpPr txBox="1"/>
          <p:nvPr/>
        </p:nvSpPr>
        <p:spPr>
          <a:xfrm>
            <a:off x="2025053" y="3145730"/>
            <a:ext cx="2660100" cy="7080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1900" i="0" u="none" strike="noStrike" cap="none" dirty="0">
                <a:solidFill>
                  <a:schemeClr val="dk1"/>
                </a:solidFill>
                <a:latin typeface="Posterama" panose="020B0504020200020000" pitchFamily="34" charset="0"/>
                <a:cs typeface="Posterama" panose="020B0504020200020000" pitchFamily="34" charset="0"/>
              </a:rPr>
              <a:t>Thermique solaire à concentration</a:t>
            </a:r>
          </a:p>
        </p:txBody>
      </p:sp>
      <p:sp>
        <p:nvSpPr>
          <p:cNvPr id="730" name="Google Shape;730;p92"/>
          <p:cNvSpPr txBox="1"/>
          <p:nvPr/>
        </p:nvSpPr>
        <p:spPr>
          <a:xfrm>
            <a:off x="1027245" y="1448354"/>
            <a:ext cx="23229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dirty="0">
                <a:solidFill>
                  <a:srgbClr val="7503A6"/>
                </a:solidFill>
                <a:latin typeface="Posterama" panose="020B0504020200020000" pitchFamily="34" charset="0"/>
                <a:cs typeface="Posterama" panose="020B0504020200020000" pitchFamily="34" charset="0"/>
              </a:rPr>
              <a:t>SOLAIRE</a:t>
            </a:r>
          </a:p>
        </p:txBody>
      </p:sp>
      <p:sp>
        <p:nvSpPr>
          <p:cNvPr id="731" name="Google Shape;731;p92"/>
          <p:cNvSpPr/>
          <p:nvPr/>
        </p:nvSpPr>
        <p:spPr>
          <a:xfrm>
            <a:off x="458094" y="3145730"/>
            <a:ext cx="1567025" cy="8232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i="0" u="none" strike="noStrike" cap="none" dirty="0">
                <a:solidFill>
                  <a:srgbClr val="000000"/>
                </a:solidFill>
                <a:latin typeface="Posterama" panose="020B0504020200020000" pitchFamily="34" charset="0"/>
                <a:cs typeface="Posterama" panose="020B0504020200020000" pitchFamily="34" charset="0"/>
              </a:rPr>
              <a:t>Solaire photovoltaïque</a:t>
            </a:r>
          </a:p>
        </p:txBody>
      </p:sp>
      <p:pic>
        <p:nvPicPr>
          <p:cNvPr id="732" name="Google Shape;732;p92" descr="Curso a distancia en energÃ­a solar termoelÃ©ctrica, el mejor de todo el mercado"/>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379733" y="1861649"/>
            <a:ext cx="1950742" cy="1286151"/>
          </a:xfrm>
          <a:prstGeom prst="rect">
            <a:avLst/>
          </a:prstGeom>
          <a:noFill/>
          <a:ln>
            <a:noFill/>
          </a:ln>
        </p:spPr>
      </p:pic>
      <p:pic>
        <p:nvPicPr>
          <p:cNvPr id="733" name="Google Shape;733;p92" descr="Resultado de imagem para pv sola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51650" y="1861649"/>
            <a:ext cx="1950743" cy="1270862"/>
          </a:xfrm>
          <a:prstGeom prst="rect">
            <a:avLst/>
          </a:prstGeom>
          <a:noFill/>
          <a:ln>
            <a:noFill/>
          </a:ln>
        </p:spPr>
      </p:pic>
      <p:sp>
        <p:nvSpPr>
          <p:cNvPr id="734" name="Google Shape;734;p92"/>
          <p:cNvSpPr/>
          <p:nvPr/>
        </p:nvSpPr>
        <p:spPr>
          <a:xfrm>
            <a:off x="601442" y="5890155"/>
            <a:ext cx="1512600" cy="4830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dirty="0">
                <a:solidFill>
                  <a:srgbClr val="000000"/>
                </a:solidFill>
                <a:latin typeface="Posterama" panose="020B0504020200020000" pitchFamily="34" charset="0"/>
                <a:cs typeface="Posterama" panose="020B0504020200020000" pitchFamily="34" charset="0"/>
              </a:rPr>
              <a:t>A terre</a:t>
            </a:r>
            <a:endParaRPr sz="1900" i="0" u="none" strike="noStrike" cap="none" dirty="0">
              <a:solidFill>
                <a:schemeClr val="dk1"/>
              </a:solidFill>
              <a:latin typeface="Posterama" panose="020B0504020200020000" pitchFamily="34" charset="0"/>
              <a:cs typeface="Posterama" panose="020B0504020200020000" pitchFamily="34" charset="0"/>
            </a:endParaRPr>
          </a:p>
        </p:txBody>
      </p:sp>
      <p:sp>
        <p:nvSpPr>
          <p:cNvPr id="735" name="Google Shape;735;p92"/>
          <p:cNvSpPr/>
          <p:nvPr/>
        </p:nvSpPr>
        <p:spPr>
          <a:xfrm>
            <a:off x="2761540" y="5897331"/>
            <a:ext cx="1569000" cy="4704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dirty="0">
                <a:solidFill>
                  <a:srgbClr val="000000"/>
                </a:solidFill>
                <a:latin typeface="Posterama" panose="020B0504020200020000" pitchFamily="34" charset="0"/>
                <a:cs typeface="Posterama" panose="020B0504020200020000" pitchFamily="34" charset="0"/>
              </a:rPr>
              <a:t>En mer</a:t>
            </a:r>
            <a:endParaRPr sz="1900" i="0" u="none" strike="noStrike" cap="none" dirty="0">
              <a:solidFill>
                <a:schemeClr val="dk1"/>
              </a:solidFill>
              <a:latin typeface="Posterama" panose="020B0504020200020000" pitchFamily="34" charset="0"/>
              <a:cs typeface="Posterama" panose="020B0504020200020000" pitchFamily="34" charset="0"/>
            </a:endParaRPr>
          </a:p>
        </p:txBody>
      </p:sp>
      <p:pic>
        <p:nvPicPr>
          <p:cNvPr id="736" name="Google Shape;736;p92" descr="Imagem relacionada"/>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379733" y="4613251"/>
            <a:ext cx="1950743" cy="1283893"/>
          </a:xfrm>
          <a:prstGeom prst="rect">
            <a:avLst/>
          </a:prstGeom>
          <a:noFill/>
          <a:ln>
            <a:noFill/>
          </a:ln>
        </p:spPr>
      </p:pic>
      <p:pic>
        <p:nvPicPr>
          <p:cNvPr id="737" name="Google Shape;737;p92" descr="Resultado de imagem para eolica onshore"/>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51650" y="4613251"/>
            <a:ext cx="1948984" cy="1290773"/>
          </a:xfrm>
          <a:prstGeom prst="rect">
            <a:avLst/>
          </a:prstGeom>
          <a:noFill/>
          <a:ln>
            <a:noFill/>
          </a:ln>
        </p:spPr>
      </p:pic>
      <p:sp>
        <p:nvSpPr>
          <p:cNvPr id="738" name="Google Shape;738;p92"/>
          <p:cNvSpPr txBox="1"/>
          <p:nvPr/>
        </p:nvSpPr>
        <p:spPr>
          <a:xfrm>
            <a:off x="1104161" y="4206035"/>
            <a:ext cx="23229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dirty="0">
                <a:solidFill>
                  <a:srgbClr val="7503A6"/>
                </a:solidFill>
                <a:latin typeface="Posterama" panose="020B0504020200020000" pitchFamily="34" charset="0"/>
                <a:cs typeface="Posterama" panose="020B0504020200020000" pitchFamily="34" charset="0"/>
              </a:rPr>
              <a:t>VENT</a:t>
            </a:r>
            <a:endParaRPr sz="1900" b="1" i="0" u="none" strike="noStrike" cap="none" dirty="0">
              <a:solidFill>
                <a:srgbClr val="7503A6"/>
              </a:solidFill>
              <a:latin typeface="Posterama" panose="020B0504020200020000" pitchFamily="34" charset="0"/>
              <a:cs typeface="Posterama" panose="020B0504020200020000" pitchFamily="34" charset="0"/>
            </a:endParaRPr>
          </a:p>
        </p:txBody>
      </p:sp>
      <p:sp>
        <p:nvSpPr>
          <p:cNvPr id="739" name="Google Shape;739;p92"/>
          <p:cNvSpPr txBox="1"/>
          <p:nvPr/>
        </p:nvSpPr>
        <p:spPr>
          <a:xfrm>
            <a:off x="5009544" y="3242281"/>
            <a:ext cx="24123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dirty="0">
                <a:solidFill>
                  <a:schemeClr val="dk1"/>
                </a:solidFill>
                <a:latin typeface="Posterama" panose="020B0504020200020000" pitchFamily="34" charset="0"/>
                <a:cs typeface="Posterama" panose="020B0504020200020000" pitchFamily="34" charset="0"/>
              </a:rPr>
              <a:t>Réservoirs</a:t>
            </a:r>
          </a:p>
        </p:txBody>
      </p:sp>
      <p:pic>
        <p:nvPicPr>
          <p:cNvPr id="740" name="Google Shape;740;p92" descr="Imagem relacionada"/>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789282" y="1866481"/>
            <a:ext cx="1859920" cy="1427924"/>
          </a:xfrm>
          <a:prstGeom prst="rect">
            <a:avLst/>
          </a:prstGeom>
          <a:noFill/>
          <a:ln>
            <a:noFill/>
          </a:ln>
        </p:spPr>
      </p:pic>
      <p:sp>
        <p:nvSpPr>
          <p:cNvPr id="741" name="Google Shape;741;p92"/>
          <p:cNvSpPr/>
          <p:nvPr/>
        </p:nvSpPr>
        <p:spPr>
          <a:xfrm>
            <a:off x="6994782" y="3258556"/>
            <a:ext cx="2348700" cy="4704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dirty="0">
                <a:solidFill>
                  <a:schemeClr val="dk1"/>
                </a:solidFill>
                <a:latin typeface="Posterama" panose="020B0504020200020000" pitchFamily="34" charset="0"/>
                <a:cs typeface="Posterama" panose="020B0504020200020000" pitchFamily="34" charset="0"/>
              </a:rPr>
              <a:t>Brins d'eau</a:t>
            </a:r>
          </a:p>
        </p:txBody>
      </p:sp>
      <p:pic>
        <p:nvPicPr>
          <p:cNvPr id="742" name="Google Shape;742;p92" descr="Resultado de imagem para fio de Ã¡gua"/>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895671" y="1866481"/>
            <a:ext cx="1862073" cy="1422081"/>
          </a:xfrm>
          <a:prstGeom prst="rect">
            <a:avLst/>
          </a:prstGeom>
          <a:noFill/>
          <a:ln>
            <a:noFill/>
          </a:ln>
        </p:spPr>
      </p:pic>
      <p:sp>
        <p:nvSpPr>
          <p:cNvPr id="743" name="Google Shape;743;p92"/>
          <p:cNvSpPr txBox="1"/>
          <p:nvPr/>
        </p:nvSpPr>
        <p:spPr>
          <a:xfrm>
            <a:off x="5565615" y="4089843"/>
            <a:ext cx="25602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dirty="0">
                <a:solidFill>
                  <a:srgbClr val="7503A6"/>
                </a:solidFill>
                <a:latin typeface="Posterama" panose="020B0504020200020000" pitchFamily="34" charset="0"/>
                <a:cs typeface="Posterama" panose="020B0504020200020000" pitchFamily="34" charset="0"/>
              </a:rPr>
              <a:t>OCEANS</a:t>
            </a:r>
            <a:endParaRPr sz="1900" b="1" i="0" u="none" strike="noStrike" cap="none" dirty="0">
              <a:solidFill>
                <a:srgbClr val="7503A6"/>
              </a:solidFill>
              <a:latin typeface="Posterama" panose="020B0504020200020000" pitchFamily="34" charset="0"/>
              <a:cs typeface="Posterama" panose="020B0504020200020000" pitchFamily="34" charset="0"/>
            </a:endParaRPr>
          </a:p>
        </p:txBody>
      </p:sp>
      <p:sp>
        <p:nvSpPr>
          <p:cNvPr id="744" name="Google Shape;744;p92"/>
          <p:cNvSpPr txBox="1"/>
          <p:nvPr/>
        </p:nvSpPr>
        <p:spPr>
          <a:xfrm>
            <a:off x="5226423" y="5930339"/>
            <a:ext cx="15672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dirty="0">
                <a:solidFill>
                  <a:schemeClr val="dk1"/>
                </a:solidFill>
                <a:latin typeface="Posterama" panose="020B0504020200020000" pitchFamily="34" charset="0"/>
                <a:cs typeface="Posterama" panose="020B0504020200020000" pitchFamily="34" charset="0"/>
              </a:rPr>
              <a:t>Vagues</a:t>
            </a:r>
            <a:endParaRPr i="0" u="none" strike="noStrike" cap="none" dirty="0">
              <a:solidFill>
                <a:srgbClr val="000000"/>
              </a:solidFill>
              <a:latin typeface="Posterama" panose="020B0504020200020000" pitchFamily="34" charset="0"/>
              <a:cs typeface="Posterama" panose="020B0504020200020000" pitchFamily="34" charset="0"/>
            </a:endParaRPr>
          </a:p>
        </p:txBody>
      </p:sp>
      <p:sp>
        <p:nvSpPr>
          <p:cNvPr id="745" name="Google Shape;745;p92"/>
          <p:cNvSpPr txBox="1"/>
          <p:nvPr/>
        </p:nvSpPr>
        <p:spPr>
          <a:xfrm>
            <a:off x="7327267" y="5924259"/>
            <a:ext cx="14007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dirty="0">
                <a:solidFill>
                  <a:schemeClr val="dk1"/>
                </a:solidFill>
                <a:latin typeface="Posterama" panose="020B0504020200020000" pitchFamily="34" charset="0"/>
                <a:cs typeface="Posterama" panose="020B0504020200020000" pitchFamily="34" charset="0"/>
              </a:rPr>
              <a:t>Marées</a:t>
            </a:r>
            <a:endParaRPr i="0" u="none" strike="noStrike" cap="none" dirty="0">
              <a:solidFill>
                <a:srgbClr val="000000"/>
              </a:solidFill>
              <a:latin typeface="Posterama" panose="020B0504020200020000" pitchFamily="34" charset="0"/>
              <a:cs typeface="Posterama" panose="020B0504020200020000" pitchFamily="34" charset="0"/>
            </a:endParaRPr>
          </a:p>
        </p:txBody>
      </p:sp>
      <p:pic>
        <p:nvPicPr>
          <p:cNvPr id="746" name="Google Shape;746;p92" descr="Resultado de imagem para energia ondas pico"/>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4817262" y="4548459"/>
            <a:ext cx="1888312" cy="1412859"/>
          </a:xfrm>
          <a:prstGeom prst="rect">
            <a:avLst/>
          </a:prstGeom>
          <a:noFill/>
          <a:ln>
            <a:noFill/>
          </a:ln>
        </p:spPr>
      </p:pic>
      <p:pic>
        <p:nvPicPr>
          <p:cNvPr id="747" name="Google Shape;747;p92" descr="Resultado de imagem para energia marÃ©s"/>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6945346" y="4548459"/>
            <a:ext cx="1960705" cy="1412859"/>
          </a:xfrm>
          <a:prstGeom prst="rect">
            <a:avLst/>
          </a:prstGeom>
          <a:noFill/>
          <a:ln>
            <a:noFill/>
          </a:ln>
        </p:spPr>
      </p:pic>
      <p:sp>
        <p:nvSpPr>
          <p:cNvPr id="748" name="Google Shape;748;p92"/>
          <p:cNvSpPr txBox="1"/>
          <p:nvPr/>
        </p:nvSpPr>
        <p:spPr>
          <a:xfrm>
            <a:off x="5469600" y="1335650"/>
            <a:ext cx="28338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dirty="0">
                <a:solidFill>
                  <a:srgbClr val="7503A6"/>
                </a:solidFill>
                <a:latin typeface="Posterama" panose="020B0504020200020000" pitchFamily="34" charset="0"/>
                <a:cs typeface="Posterama" panose="020B0504020200020000" pitchFamily="34" charset="0"/>
              </a:rPr>
              <a:t>HYDROÉLECTRIQUE</a:t>
            </a:r>
          </a:p>
        </p:txBody>
      </p:sp>
      <p:pic>
        <p:nvPicPr>
          <p:cNvPr id="749" name="Google Shape;749;p92" descr="Imagem relacionada"/>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9217145" y="4589564"/>
            <a:ext cx="1912278" cy="1310461"/>
          </a:xfrm>
          <a:prstGeom prst="rect">
            <a:avLst/>
          </a:prstGeom>
          <a:noFill/>
          <a:ln>
            <a:noFill/>
          </a:ln>
        </p:spPr>
      </p:pic>
      <p:sp>
        <p:nvSpPr>
          <p:cNvPr id="750" name="Google Shape;750;p92"/>
          <p:cNvSpPr txBox="1"/>
          <p:nvPr/>
        </p:nvSpPr>
        <p:spPr>
          <a:xfrm>
            <a:off x="9005251" y="4109539"/>
            <a:ext cx="23229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dirty="0">
                <a:solidFill>
                  <a:srgbClr val="7503A6"/>
                </a:solidFill>
                <a:latin typeface="Posterama" panose="020B0504020200020000" pitchFamily="34" charset="0"/>
                <a:cs typeface="Posterama" panose="020B0504020200020000" pitchFamily="34" charset="0"/>
              </a:rPr>
              <a:t>GEOTHERMAL</a:t>
            </a:r>
            <a:endParaRPr sz="1900" b="1" i="0" u="none" strike="noStrike" cap="none" dirty="0">
              <a:solidFill>
                <a:srgbClr val="7503A6"/>
              </a:solidFill>
              <a:latin typeface="Posterama" panose="020B0504020200020000" pitchFamily="34" charset="0"/>
              <a:cs typeface="Posterama" panose="020B0504020200020000" pitchFamily="34" charset="0"/>
            </a:endParaRPr>
          </a:p>
        </p:txBody>
      </p:sp>
      <p:pic>
        <p:nvPicPr>
          <p:cNvPr id="751" name="Google Shape;751;p92" descr="Resultado de imagem para biomassa"/>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9175759" y="1957391"/>
            <a:ext cx="1880463" cy="1305145"/>
          </a:xfrm>
          <a:prstGeom prst="rect">
            <a:avLst/>
          </a:prstGeom>
          <a:noFill/>
          <a:ln>
            <a:noFill/>
          </a:ln>
        </p:spPr>
      </p:pic>
      <p:sp>
        <p:nvSpPr>
          <p:cNvPr id="752" name="Google Shape;752;p92"/>
          <p:cNvSpPr txBox="1"/>
          <p:nvPr/>
        </p:nvSpPr>
        <p:spPr>
          <a:xfrm>
            <a:off x="8889383" y="1468696"/>
            <a:ext cx="23229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dirty="0">
                <a:solidFill>
                  <a:srgbClr val="7503A6"/>
                </a:solidFill>
                <a:latin typeface="Century Gothic"/>
                <a:ea typeface="Century Gothic"/>
                <a:cs typeface="Century Gothic"/>
                <a:sym typeface="Century Gothic"/>
              </a:rPr>
              <a:t>BIOMASSE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93"/>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Énergies renouvelables</a:t>
            </a:r>
            <a:endParaRPr sz="4009" dirty="0"/>
          </a:p>
        </p:txBody>
      </p:sp>
      <p:pic>
        <p:nvPicPr>
          <p:cNvPr id="759" name="Google Shape;759;p93"/>
          <p:cNvPicPr preferRelativeResize="0"/>
          <p:nvPr/>
        </p:nvPicPr>
        <p:blipFill rotWithShape="1">
          <a:blip r:embed="rId3" cstate="email">
            <a:alphaModFix/>
            <a:extLst>
              <a:ext uri="{28A0092B-C50C-407E-A947-70E740481C1C}">
                <a14:useLocalDpi xmlns:a14="http://schemas.microsoft.com/office/drawing/2010/main"/>
              </a:ext>
            </a:extLst>
          </a:blip>
          <a:srcRect t="-20120"/>
          <a:stretch/>
        </p:blipFill>
        <p:spPr>
          <a:xfrm>
            <a:off x="304800" y="601052"/>
            <a:ext cx="8921748" cy="5774347"/>
          </a:xfrm>
          <a:prstGeom prst="rect">
            <a:avLst/>
          </a:prstGeom>
          <a:noFill/>
          <a:ln>
            <a:noFill/>
          </a:ln>
        </p:spPr>
      </p:pic>
      <p:sp>
        <p:nvSpPr>
          <p:cNvPr id="760" name="Google Shape;760;p93"/>
          <p:cNvSpPr txBox="1"/>
          <p:nvPr/>
        </p:nvSpPr>
        <p:spPr>
          <a:xfrm>
            <a:off x="98748" y="1237000"/>
            <a:ext cx="9638100" cy="1231036"/>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chemeClr val="dk1"/>
                </a:solidFill>
                <a:latin typeface="Posterama" panose="020B0504020200020000" pitchFamily="34" charset="0"/>
                <a:cs typeface="Posterama" panose="020B0504020200020000" pitchFamily="34" charset="0"/>
                <a:sym typeface="Arial"/>
              </a:rPr>
              <a:t>Pourcentage d'énergie primaire provenant de sources renouvelables, 2019</a:t>
            </a: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761" name="Google Shape;761;p93"/>
          <p:cNvSpPr txBox="1"/>
          <p:nvPr/>
        </p:nvSpPr>
        <p:spPr>
          <a:xfrm>
            <a:off x="8550900" y="1748845"/>
            <a:ext cx="3336300" cy="4647355"/>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Environ 11 % de la consommation mondiale d'énergie primaire provient de sources renouvelables. </a:t>
            </a:r>
          </a:p>
          <a:p>
            <a:pPr marL="0" marR="0" lvl="0" indent="0" algn="l" rtl="0">
              <a:lnSpc>
                <a:spcPct val="100000"/>
              </a:lnSpc>
              <a:spcBef>
                <a:spcPts val="0"/>
              </a:spcBef>
              <a:spcAft>
                <a:spcPts val="0"/>
              </a:spcAft>
              <a:buClr>
                <a:schemeClr val="dk1"/>
              </a:buClr>
              <a:buSzPts val="1500"/>
              <a:buFont typeface="Arial"/>
              <a:buNone/>
            </a:pPr>
            <a:endParaRPr lang="fr-FR" sz="21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1500"/>
              <a:buFont typeface="Arial"/>
              <a:buNone/>
            </a:pP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C'est le pourcentage d'énergies renouvelables dans le bouquet énergétique.  Cette énergie correspond à la somme de l'électricité, du transport et du chauffage. </a:t>
            </a:r>
          </a:p>
        </p:txBody>
      </p:sp>
      <p:sp>
        <p:nvSpPr>
          <p:cNvPr id="3" name="CaixaDeTexto 2">
            <a:extLst>
              <a:ext uri="{FF2B5EF4-FFF2-40B4-BE49-F238E27FC236}">
                <a16:creationId xmlns:a16="http://schemas.microsoft.com/office/drawing/2014/main" id="{C6B962BA-3012-DEDD-A98F-B2DB6494A199}"/>
              </a:ext>
            </a:extLst>
          </p:cNvPr>
          <p:cNvSpPr txBox="1"/>
          <p:nvPr/>
        </p:nvSpPr>
        <p:spPr>
          <a:xfrm>
            <a:off x="3473244" y="6459577"/>
            <a:ext cx="6100916" cy="3693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https://ourworldindata.org/renewable-energy</a:t>
            </a:r>
            <a:endParaRPr lang="pt-PT" sz="900" dirty="0">
              <a:latin typeface="Posterama" panose="020B0504020200020000" pitchFamily="34" charset="0"/>
              <a:cs typeface="Posterama" panose="020B0504020200020000" pitchFamily="34" charset="0"/>
            </a:endParaRPr>
          </a:p>
          <a:p>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6"/>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503A6"/>
              </a:buClr>
              <a:buSzPts val="4000"/>
              <a:buFont typeface="Arial"/>
              <a:buNone/>
            </a:pPr>
            <a:r>
              <a:rPr lang="fr-FR" dirty="0"/>
              <a:t>LES FEMMES ET LE CHANGEMENT CLIMATIQUE</a:t>
            </a:r>
          </a:p>
        </p:txBody>
      </p:sp>
      <p:sp>
        <p:nvSpPr>
          <p:cNvPr id="212" name="Google Shape;212;p6"/>
          <p:cNvSpPr txBox="1"/>
          <p:nvPr/>
        </p:nvSpPr>
        <p:spPr>
          <a:xfrm>
            <a:off x="642131" y="1595678"/>
            <a:ext cx="8669867" cy="132556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7503A6"/>
              </a:buClr>
              <a:buSzPts val="4000"/>
              <a:buFont typeface="Arial"/>
              <a:buNone/>
            </a:pPr>
            <a:r>
              <a:rPr lang="fr-FR" sz="2400" b="1" i="0" u="none" strike="noStrike" cap="none" dirty="0">
                <a:solidFill>
                  <a:srgbClr val="7503A6"/>
                </a:solidFill>
                <a:latin typeface="Posterama" panose="020B0504020200020000" pitchFamily="34" charset="0"/>
                <a:cs typeface="Posterama" panose="020B0504020200020000" pitchFamily="34" charset="0"/>
                <a:sym typeface="Arial"/>
              </a:rPr>
              <a:t>Pourquoi est-il important d'examiner le changement climatique sous l'angle de l'égalité des sexes ?</a:t>
            </a:r>
          </a:p>
        </p:txBody>
      </p:sp>
      <p:sp>
        <p:nvSpPr>
          <p:cNvPr id="213" name="Google Shape;213;p6"/>
          <p:cNvSpPr txBox="1"/>
          <p:nvPr/>
        </p:nvSpPr>
        <p:spPr>
          <a:xfrm>
            <a:off x="594005" y="2841030"/>
            <a:ext cx="10598425" cy="4185412"/>
          </a:xfrm>
          <a:prstGeom prst="rect">
            <a:avLst/>
          </a:prstGeom>
          <a:noFill/>
          <a:ln>
            <a:noFill/>
          </a:ln>
        </p:spPr>
        <p:txBody>
          <a:bodyPr spcFirstLastPara="1" wrap="square" lIns="91425" tIns="45700" rIns="91425" bIns="45700" anchor="ctr" anchorCtr="0">
            <a:normAutofit fontScale="85000" lnSpcReduction="20000"/>
          </a:bodyPr>
          <a:lstStyle/>
          <a:p>
            <a:pPr marL="342900" marR="0" lvl="0" indent="-342900" algn="l" rtl="0">
              <a:lnSpc>
                <a:spcPct val="100000"/>
              </a:lnSpc>
              <a:spcBef>
                <a:spcPts val="0"/>
              </a:spcBef>
              <a:spcAft>
                <a:spcPts val="0"/>
              </a:spcAft>
              <a:buClr>
                <a:srgbClr val="000000"/>
              </a:buClr>
              <a:buSzPct val="64864"/>
              <a:buFont typeface="Arial"/>
              <a:buChar char="•"/>
            </a:pP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Le changement climatique aggrave les inégalités : les segments les plus vulnérables de la population subiront les impacts environnementaux et économiques les plus graves, en particulier dans les pays du Sud ; </a:t>
            </a:r>
          </a:p>
          <a:p>
            <a:pPr marL="342900" marR="0" lvl="0" indent="-342900" algn="l" rtl="0">
              <a:lnSpc>
                <a:spcPct val="100000"/>
              </a:lnSpc>
              <a:spcBef>
                <a:spcPts val="0"/>
              </a:spcBef>
              <a:spcAft>
                <a:spcPts val="0"/>
              </a:spcAft>
              <a:buClr>
                <a:srgbClr val="000000"/>
              </a:buClr>
              <a:buSzPct val="64864"/>
              <a:buFont typeface="Arial"/>
              <a:buChar char="•"/>
            </a:pPr>
            <a:endParaRPr lang="fr-FR" sz="20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42900" marR="0" lvl="0" indent="-266700" algn="l" rtl="0">
              <a:lnSpc>
                <a:spcPct val="100000"/>
              </a:lnSpc>
              <a:spcBef>
                <a:spcPts val="600"/>
              </a:spcBef>
              <a:spcAft>
                <a:spcPts val="0"/>
              </a:spcAft>
              <a:buClr>
                <a:srgbClr val="000000"/>
              </a:buClr>
              <a:buSzPct val="64864"/>
              <a:buFont typeface="Arial"/>
              <a:buNone/>
            </a:pP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42900" marR="0" lvl="0" indent="-266700" algn="l" rtl="0">
              <a:lnSpc>
                <a:spcPct val="100000"/>
              </a:lnSpc>
              <a:spcBef>
                <a:spcPts val="600"/>
              </a:spcBef>
              <a:spcAft>
                <a:spcPts val="0"/>
              </a:spcAft>
              <a:buClr>
                <a:srgbClr val="000000"/>
              </a:buClr>
              <a:buSzPct val="64864"/>
              <a:buFont typeface="Arial"/>
              <a:buNone/>
            </a:pP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42900" marR="0" lvl="0" indent="-266700" algn="l" rtl="0">
              <a:lnSpc>
                <a:spcPct val="100000"/>
              </a:lnSpc>
              <a:spcBef>
                <a:spcPts val="600"/>
              </a:spcBef>
              <a:spcAft>
                <a:spcPts val="0"/>
              </a:spcAft>
              <a:buClr>
                <a:srgbClr val="000000"/>
              </a:buClr>
              <a:buSzPct val="64864"/>
              <a:buFont typeface="Arial"/>
              <a:buNone/>
            </a:pP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42900" marR="0" lvl="0" indent="-266700" algn="l" rtl="0">
              <a:lnSpc>
                <a:spcPct val="100000"/>
              </a:lnSpc>
              <a:spcBef>
                <a:spcPts val="600"/>
              </a:spcBef>
              <a:spcAft>
                <a:spcPts val="0"/>
              </a:spcAft>
              <a:buClr>
                <a:srgbClr val="000000"/>
              </a:buClr>
              <a:buSzPct val="64864"/>
              <a:buFont typeface="Arial"/>
              <a:buNone/>
            </a:pPr>
            <a:endParaRPr lang="en-US" sz="20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42900" marR="0" lvl="0" indent="-266700" algn="l" rtl="0">
              <a:lnSpc>
                <a:spcPct val="100000"/>
              </a:lnSpc>
              <a:spcBef>
                <a:spcPts val="600"/>
              </a:spcBef>
              <a:spcAft>
                <a:spcPts val="0"/>
              </a:spcAft>
              <a:buClr>
                <a:srgbClr val="000000"/>
              </a:buClr>
              <a:buSzPct val="64864"/>
              <a:buFont typeface="Arial"/>
              <a:buNone/>
            </a:pP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42900" marR="0" lvl="5" indent="-342900" algn="l" rtl="0">
              <a:lnSpc>
                <a:spcPct val="100000"/>
              </a:lnSpc>
              <a:spcBef>
                <a:spcPts val="600"/>
              </a:spcBef>
              <a:spcAft>
                <a:spcPts val="0"/>
              </a:spcAft>
              <a:buClr>
                <a:srgbClr val="000000"/>
              </a:buClr>
              <a:buSzPct val="64864"/>
              <a:buFont typeface="Arial"/>
              <a:buChar char="•"/>
            </a:pP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L'expérience des femmes dans les pays du Sud est différente de celle des pays du Nord. Dans le Sud, les femmes sont perçues comme des leaders des communautés locales et des gardiennes des ressources ;</a:t>
            </a:r>
          </a:p>
          <a:p>
            <a:pPr marL="0" marR="0" lvl="5" indent="0" algn="l" rtl="0">
              <a:lnSpc>
                <a:spcPct val="100000"/>
              </a:lnSpc>
              <a:spcBef>
                <a:spcPts val="600"/>
              </a:spcBef>
              <a:spcAft>
                <a:spcPts val="0"/>
              </a:spcAft>
              <a:buNone/>
            </a:pP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a:t>
            </a: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42900" marR="0" lvl="0" indent="-342900" algn="l" rtl="0">
              <a:lnSpc>
                <a:spcPct val="100000"/>
              </a:lnSpc>
              <a:spcBef>
                <a:spcPts val="600"/>
              </a:spcBef>
              <a:spcAft>
                <a:spcPts val="0"/>
              </a:spcAft>
              <a:buClr>
                <a:srgbClr val="000000"/>
              </a:buClr>
              <a:buSzPct val="64864"/>
              <a:buFont typeface="Arial"/>
              <a:buChar char="•"/>
            </a:pP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Les femmes sont encore très peu représentées aux postes de décision, en particulier dans les domaines de la science et de l'action climatique - la recherche montre que l'action climatique bénéficie de la présence d'un plus grand nombre de femmes à ces postes.</a:t>
            </a:r>
          </a:p>
          <a:p>
            <a:pPr marL="342900" marR="0" lvl="0" indent="-266700" algn="l" rtl="0">
              <a:lnSpc>
                <a:spcPct val="100000"/>
              </a:lnSpc>
              <a:spcBef>
                <a:spcPts val="0"/>
              </a:spcBef>
              <a:spcAft>
                <a:spcPts val="0"/>
              </a:spcAft>
              <a:buClr>
                <a:srgbClr val="000000"/>
              </a:buClr>
              <a:buSzPct val="64864"/>
              <a:buFont typeface="Arial"/>
              <a:buNone/>
            </a:pP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42900" marR="0" lvl="0" indent="-266700" algn="l" rtl="0">
              <a:lnSpc>
                <a:spcPct val="100000"/>
              </a:lnSpc>
              <a:spcBef>
                <a:spcPts val="0"/>
              </a:spcBef>
              <a:spcAft>
                <a:spcPts val="0"/>
              </a:spcAft>
              <a:buClr>
                <a:srgbClr val="000000"/>
              </a:buClr>
              <a:buSzPct val="64864"/>
              <a:buFont typeface="Arial"/>
              <a:buNone/>
            </a:pPr>
            <a:endParaRPr sz="2000" b="0" i="0" u="none" strike="noStrike" cap="none" baseline="-25000" dirty="0">
              <a:solidFill>
                <a:srgbClr val="000000"/>
              </a:solidFill>
              <a:latin typeface="Posterama" panose="020B0504020200020000" pitchFamily="34" charset="0"/>
              <a:cs typeface="Posterama" panose="020B0504020200020000" pitchFamily="34" charset="0"/>
              <a:sym typeface="Arial"/>
            </a:endParaRPr>
          </a:p>
        </p:txBody>
      </p:sp>
      <p:sp>
        <p:nvSpPr>
          <p:cNvPr id="214" name="Google Shape;214;p6"/>
          <p:cNvSpPr txBox="1"/>
          <p:nvPr/>
        </p:nvSpPr>
        <p:spPr>
          <a:xfrm>
            <a:off x="1627495" y="3429000"/>
            <a:ext cx="8117006" cy="1708120"/>
          </a:xfrm>
          <a:prstGeom prst="rect">
            <a:avLst/>
          </a:prstGeom>
          <a:noFill/>
          <a:ln>
            <a:noFill/>
          </a:ln>
        </p:spPr>
        <p:txBody>
          <a:bodyPr spcFirstLastPara="1" wrap="square" lIns="91425" tIns="45700" rIns="91425" bIns="45700" anchor="t" anchorCtr="0">
            <a:spAutoFit/>
          </a:bodyPr>
          <a:lstStyle/>
          <a:p>
            <a:pPr marL="342900" marR="0" lvl="6" indent="-342900" algn="l" rtl="0">
              <a:lnSpc>
                <a:spcPct val="100000"/>
              </a:lnSpc>
              <a:spcBef>
                <a:spcPts val="0"/>
              </a:spcBef>
              <a:spcAft>
                <a:spcPts val="0"/>
              </a:spcAft>
              <a:buClr>
                <a:srgbClr val="000000"/>
              </a:buClr>
              <a:buSzPts val="1200"/>
              <a:buFont typeface="Arial"/>
              <a:buChar char="•"/>
            </a:pP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Les femmes font partie des segments les plus vulnérables de la population ;</a:t>
            </a:r>
          </a:p>
          <a:p>
            <a:pPr marL="342900" marR="0" lvl="6" indent="-342900" algn="l" rtl="0">
              <a:lnSpc>
                <a:spcPct val="100000"/>
              </a:lnSpc>
              <a:spcBef>
                <a:spcPts val="600"/>
              </a:spcBef>
              <a:spcAft>
                <a:spcPts val="0"/>
              </a:spcAft>
              <a:buClr>
                <a:srgbClr val="000000"/>
              </a:buClr>
              <a:buSzPts val="1200"/>
              <a:buFont typeface="Arial"/>
              <a:buChar char="•"/>
            </a:pP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Le changement climatique peut perpétuer la violence de genre, en particulier dans les communautés où les femmes sont les gardiennes des ressources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94"/>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Énergies renouvelables</a:t>
            </a:r>
            <a:endParaRPr sz="4009" dirty="0"/>
          </a:p>
        </p:txBody>
      </p:sp>
      <p:pic>
        <p:nvPicPr>
          <p:cNvPr id="767" name="Google Shape;767;p9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482978" y="1423325"/>
            <a:ext cx="3766138" cy="1661865"/>
          </a:xfrm>
          <a:prstGeom prst="rect">
            <a:avLst/>
          </a:prstGeom>
          <a:noFill/>
          <a:ln>
            <a:noFill/>
          </a:ln>
        </p:spPr>
      </p:pic>
      <p:pic>
        <p:nvPicPr>
          <p:cNvPr id="768" name="Google Shape;768;p9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716841" y="1425823"/>
            <a:ext cx="3766136" cy="1659367"/>
          </a:xfrm>
          <a:prstGeom prst="rect">
            <a:avLst/>
          </a:prstGeom>
          <a:noFill/>
          <a:ln>
            <a:noFill/>
          </a:ln>
        </p:spPr>
      </p:pic>
      <p:pic>
        <p:nvPicPr>
          <p:cNvPr id="769" name="Google Shape;769;p9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758175" y="3077147"/>
            <a:ext cx="3773345" cy="1661866"/>
          </a:xfrm>
          <a:prstGeom prst="rect">
            <a:avLst/>
          </a:prstGeom>
          <a:noFill/>
          <a:ln>
            <a:noFill/>
          </a:ln>
        </p:spPr>
      </p:pic>
      <p:pic>
        <p:nvPicPr>
          <p:cNvPr id="770" name="Google Shape;770;p9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689215" y="4723275"/>
            <a:ext cx="3821391" cy="1677263"/>
          </a:xfrm>
          <a:prstGeom prst="rect">
            <a:avLst/>
          </a:prstGeom>
          <a:noFill/>
          <a:ln>
            <a:noFill/>
          </a:ln>
        </p:spPr>
      </p:pic>
      <p:pic>
        <p:nvPicPr>
          <p:cNvPr id="771" name="Google Shape;771;p94"/>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120331" y="4730969"/>
            <a:ext cx="3760470" cy="1661866"/>
          </a:xfrm>
          <a:prstGeom prst="rect">
            <a:avLst/>
          </a:prstGeom>
          <a:noFill/>
          <a:ln>
            <a:noFill/>
          </a:ln>
        </p:spPr>
      </p:pic>
      <p:pic>
        <p:nvPicPr>
          <p:cNvPr id="772" name="Google Shape;772;p94"/>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016151" y="3077147"/>
            <a:ext cx="3742025" cy="1661865"/>
          </a:xfrm>
          <a:prstGeom prst="rect">
            <a:avLst/>
          </a:prstGeom>
          <a:noFill/>
          <a:ln>
            <a:noFill/>
          </a:ln>
        </p:spPr>
      </p:pic>
      <p:pic>
        <p:nvPicPr>
          <p:cNvPr id="773" name="Google Shape;773;p94"/>
          <p:cNvPicPr preferRelativeResize="0"/>
          <p:nvPr/>
        </p:nvPicPr>
        <p:blipFill rotWithShape="1">
          <a:blip r:embed="rId9" cstate="email">
            <a:alphaModFix/>
            <a:extLst>
              <a:ext uri="{28A0092B-C50C-407E-A947-70E740481C1C}">
                <a14:useLocalDpi xmlns:a14="http://schemas.microsoft.com/office/drawing/2010/main"/>
              </a:ext>
            </a:extLst>
          </a:blip>
          <a:srcRect l="19762" r="12878"/>
          <a:stretch/>
        </p:blipFill>
        <p:spPr>
          <a:xfrm>
            <a:off x="8880800" y="4636135"/>
            <a:ext cx="3311200" cy="2221865"/>
          </a:xfrm>
          <a:prstGeom prst="rect">
            <a:avLst/>
          </a:prstGeom>
          <a:noFill/>
          <a:ln>
            <a:noFill/>
          </a:ln>
        </p:spPr>
      </p:pic>
      <p:sp>
        <p:nvSpPr>
          <p:cNvPr id="774" name="Google Shape;774;p94"/>
          <p:cNvSpPr txBox="1">
            <a:spLocks noGrp="1"/>
          </p:cNvSpPr>
          <p:nvPr>
            <p:ph type="title"/>
          </p:nvPr>
        </p:nvSpPr>
        <p:spPr>
          <a:xfrm>
            <a:off x="9567815" y="6490985"/>
            <a:ext cx="1231800" cy="227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810">
                <a:solidFill>
                  <a:srgbClr val="F2CB05"/>
                </a:solidFill>
              </a:rPr>
              <a:t>Renewable energy</a:t>
            </a:r>
            <a:endParaRPr sz="810">
              <a:solidFill>
                <a:srgbClr val="F2CB05"/>
              </a:solidFill>
            </a:endParaRPr>
          </a:p>
          <a:p>
            <a:pPr marL="0" lvl="0" indent="0" algn="l" rtl="0">
              <a:lnSpc>
                <a:spcPct val="90000"/>
              </a:lnSpc>
              <a:spcBef>
                <a:spcPts val="0"/>
              </a:spcBef>
              <a:spcAft>
                <a:spcPts val="0"/>
              </a:spcAft>
              <a:buClr>
                <a:srgbClr val="7503A6"/>
              </a:buClr>
              <a:buSzPts val="3600"/>
              <a:buFont typeface="Arial"/>
              <a:buNone/>
            </a:pPr>
            <a:endParaRPr sz="810">
              <a:solidFill>
                <a:srgbClr val="F2CB05"/>
              </a:solidFill>
            </a:endParaRPr>
          </a:p>
        </p:txBody>
      </p:sp>
      <p:cxnSp>
        <p:nvCxnSpPr>
          <p:cNvPr id="775" name="Google Shape;775;p94"/>
          <p:cNvCxnSpPr/>
          <p:nvPr/>
        </p:nvCxnSpPr>
        <p:spPr>
          <a:xfrm rot="10800000" flipH="1">
            <a:off x="9623725" y="6675150"/>
            <a:ext cx="866700" cy="23100"/>
          </a:xfrm>
          <a:prstGeom prst="straightConnector1">
            <a:avLst/>
          </a:prstGeom>
          <a:noFill/>
          <a:ln w="38100" cap="flat" cmpd="sng">
            <a:solidFill>
              <a:schemeClr val="dk2"/>
            </a:solidFill>
            <a:prstDash val="solid"/>
            <a:round/>
            <a:headEnd type="none" w="med" len="med"/>
            <a:tailEnd type="none" w="med" len="med"/>
          </a:ln>
        </p:spPr>
      </p:cxn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95"/>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Consommation d'énergie</a:t>
            </a:r>
            <a:endParaRPr sz="4009" dirty="0"/>
          </a:p>
        </p:txBody>
      </p:sp>
      <p:sp>
        <p:nvSpPr>
          <p:cNvPr id="781" name="Google Shape;781;p95"/>
          <p:cNvSpPr txBox="1"/>
          <p:nvPr/>
        </p:nvSpPr>
        <p:spPr>
          <a:xfrm>
            <a:off x="55421" y="6581323"/>
            <a:ext cx="6833100" cy="246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fr-FR" sz="800" dirty="0">
                <a:solidFill>
                  <a:schemeClr val="dk1"/>
                </a:solidFill>
                <a:latin typeface="Posterama" panose="020B0504020200020000" pitchFamily="34" charset="0"/>
                <a:cs typeface="Posterama" panose="020B0504020200020000" pitchFamily="34" charset="0"/>
              </a:rPr>
              <a:t>Source</a:t>
            </a:r>
            <a:r>
              <a:rPr lang="fr-FR" sz="800" i="0" u="none" strike="noStrike" cap="none" dirty="0">
                <a:solidFill>
                  <a:schemeClr val="dk1"/>
                </a:solidFill>
                <a:latin typeface="Posterama" panose="020B0504020200020000" pitchFamily="34" charset="0"/>
                <a:cs typeface="Posterama" panose="020B0504020200020000" pitchFamily="34" charset="0"/>
              </a:rPr>
              <a:t>: International Energy Outlook (EIA, 2018)</a:t>
            </a:r>
            <a:endParaRPr i="0" u="none" strike="noStrike" cap="none" dirty="0">
              <a:solidFill>
                <a:srgbClr val="000000"/>
              </a:solidFill>
              <a:latin typeface="Posterama" panose="020B0504020200020000" pitchFamily="34" charset="0"/>
              <a:cs typeface="Posterama" panose="020B0504020200020000" pitchFamily="34" charset="0"/>
            </a:endParaRPr>
          </a:p>
        </p:txBody>
      </p:sp>
      <p:sp>
        <p:nvSpPr>
          <p:cNvPr id="782" name="Google Shape;782;p95"/>
          <p:cNvSpPr txBox="1"/>
          <p:nvPr/>
        </p:nvSpPr>
        <p:spPr>
          <a:xfrm>
            <a:off x="508000" y="1247044"/>
            <a:ext cx="10781700" cy="10563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3700"/>
              <a:buFont typeface="Arial"/>
              <a:buNone/>
            </a:pPr>
            <a:r>
              <a:rPr lang="fr-FR" sz="3200" i="0" u="none" strike="noStrike" cap="none" dirty="0">
                <a:solidFill>
                  <a:srgbClr val="333333"/>
                </a:solidFill>
                <a:latin typeface="Posterama" panose="020B0504020200020000" pitchFamily="34" charset="0"/>
                <a:cs typeface="Posterama" panose="020B0504020200020000" pitchFamily="34" charset="0"/>
              </a:rPr>
              <a:t>Augmentation d'environ 50 % de la consommation mondiale d'énergie entre 2018 et 2050</a:t>
            </a:r>
          </a:p>
        </p:txBody>
      </p:sp>
      <p:pic>
        <p:nvPicPr>
          <p:cNvPr id="783" name="Google Shape;783;p9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4321" y="2775308"/>
            <a:ext cx="7286381" cy="3339590"/>
          </a:xfrm>
          <a:prstGeom prst="rect">
            <a:avLst/>
          </a:prstGeom>
          <a:noFill/>
          <a:ln>
            <a:noFill/>
          </a:ln>
        </p:spPr>
      </p:pic>
      <p:pic>
        <p:nvPicPr>
          <p:cNvPr id="784" name="Google Shape;784;p9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507250" y="2709582"/>
            <a:ext cx="4214976" cy="3386532"/>
          </a:xfrm>
          <a:prstGeom prst="rect">
            <a:avLst/>
          </a:prstGeom>
          <a:noFill/>
          <a:ln>
            <a:noFill/>
          </a:ln>
        </p:spPr>
      </p:pic>
      <p:sp>
        <p:nvSpPr>
          <p:cNvPr id="785" name="Google Shape;785;p95"/>
          <p:cNvSpPr/>
          <p:nvPr/>
        </p:nvSpPr>
        <p:spPr>
          <a:xfrm>
            <a:off x="6502400" y="2921000"/>
            <a:ext cx="711300" cy="5079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786" name="Google Shape;786;p95"/>
          <p:cNvSpPr txBox="1"/>
          <p:nvPr/>
        </p:nvSpPr>
        <p:spPr>
          <a:xfrm>
            <a:off x="127202" y="2855993"/>
            <a:ext cx="5994300" cy="384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700" i="0" u="none" strike="noStrike" cap="none" dirty="0" err="1">
                <a:solidFill>
                  <a:schemeClr val="dk1"/>
                </a:solidFill>
                <a:latin typeface="Posterama" panose="020B0504020200020000" pitchFamily="34" charset="0"/>
                <a:cs typeface="Posterama" panose="020B0504020200020000" pitchFamily="34" charset="0"/>
              </a:rPr>
              <a:t>Primary</a:t>
            </a:r>
            <a:r>
              <a:rPr lang="fr-FR" sz="1700" i="0" u="none" strike="noStrike" cap="none" dirty="0">
                <a:solidFill>
                  <a:schemeClr val="dk1"/>
                </a:solidFill>
                <a:latin typeface="Posterama" panose="020B0504020200020000" pitchFamily="34" charset="0"/>
                <a:cs typeface="Posterama" panose="020B0504020200020000" pitchFamily="34" charset="0"/>
              </a:rPr>
              <a:t> </a:t>
            </a:r>
            <a:r>
              <a:rPr lang="fr-FR" sz="1700" i="0" u="none" strike="noStrike" cap="none" dirty="0" err="1">
                <a:solidFill>
                  <a:schemeClr val="dk1"/>
                </a:solidFill>
                <a:latin typeface="Posterama" panose="020B0504020200020000" pitchFamily="34" charset="0"/>
                <a:cs typeface="Posterama" panose="020B0504020200020000" pitchFamily="34" charset="0"/>
              </a:rPr>
              <a:t>energy</a:t>
            </a:r>
            <a:r>
              <a:rPr lang="fr-FR" sz="1700" i="0" u="none" strike="noStrike" cap="none" dirty="0">
                <a:solidFill>
                  <a:schemeClr val="dk1"/>
                </a:solidFill>
                <a:latin typeface="Posterama" panose="020B0504020200020000" pitchFamily="34" charset="0"/>
                <a:cs typeface="Posterama" panose="020B0504020200020000" pitchFamily="34" charset="0"/>
              </a:rPr>
              <a:t> </a:t>
            </a:r>
            <a:r>
              <a:rPr lang="fr-FR" sz="1700" i="0" u="none" strike="noStrike" cap="none" dirty="0" err="1">
                <a:solidFill>
                  <a:schemeClr val="dk1"/>
                </a:solidFill>
                <a:latin typeface="Posterama" panose="020B0504020200020000" pitchFamily="34" charset="0"/>
                <a:cs typeface="Posterama" panose="020B0504020200020000" pitchFamily="34" charset="0"/>
              </a:rPr>
              <a:t>consumption</a:t>
            </a:r>
            <a:r>
              <a:rPr lang="fr-FR" sz="1700" i="0" u="none" strike="noStrike" cap="none" dirty="0">
                <a:solidFill>
                  <a:schemeClr val="dk1"/>
                </a:solidFill>
                <a:latin typeface="Posterama" panose="020B0504020200020000" pitchFamily="34" charset="0"/>
                <a:cs typeface="Posterama" panose="020B0504020200020000" pitchFamily="34" charset="0"/>
              </a:rPr>
              <a:t> by </a:t>
            </a:r>
            <a:r>
              <a:rPr lang="fr-FR" sz="1700" i="0" u="none" strike="noStrike" cap="none" dirty="0" err="1">
                <a:solidFill>
                  <a:schemeClr val="dk1"/>
                </a:solidFill>
                <a:latin typeface="Posterama" panose="020B0504020200020000" pitchFamily="34" charset="0"/>
                <a:cs typeface="Posterama" panose="020B0504020200020000" pitchFamily="34" charset="0"/>
              </a:rPr>
              <a:t>region</a:t>
            </a:r>
            <a:endParaRPr sz="1700" i="0" u="none" strike="noStrike" cap="none" dirty="0">
              <a:solidFill>
                <a:schemeClr val="dk1"/>
              </a:solidFill>
              <a:latin typeface="Posterama" panose="020B0504020200020000" pitchFamily="34" charset="0"/>
              <a:cs typeface="Posterama" panose="020B0504020200020000" pitchFamily="34" charset="0"/>
            </a:endParaRPr>
          </a:p>
        </p:txBody>
      </p:sp>
      <p:sp>
        <p:nvSpPr>
          <p:cNvPr id="787" name="Google Shape;787;p95"/>
          <p:cNvSpPr txBox="1"/>
          <p:nvPr/>
        </p:nvSpPr>
        <p:spPr>
          <a:xfrm rot="-5400000">
            <a:off x="-577351" y="4218210"/>
            <a:ext cx="15240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dirty="0">
                <a:solidFill>
                  <a:schemeClr val="dk1"/>
                </a:solidFill>
                <a:latin typeface="Calibri"/>
                <a:ea typeface="Calibri"/>
                <a:cs typeface="Calibri"/>
                <a:sym typeface="Calibri"/>
              </a:rPr>
              <a:t>10</a:t>
            </a:r>
            <a:r>
              <a:rPr lang="fr-FR" sz="1600" b="0" i="0" u="none" strike="noStrike" cap="none" baseline="30000" dirty="0">
                <a:solidFill>
                  <a:schemeClr val="dk1"/>
                </a:solidFill>
                <a:latin typeface="Calibri"/>
                <a:ea typeface="Calibri"/>
                <a:cs typeface="Calibri"/>
                <a:sym typeface="Calibri"/>
              </a:rPr>
              <a:t>15</a:t>
            </a:r>
            <a:r>
              <a:rPr lang="fr-FR" sz="1600" b="0" i="0" u="none" strike="noStrike" cap="none" dirty="0">
                <a:solidFill>
                  <a:schemeClr val="dk1"/>
                </a:solidFill>
                <a:latin typeface="Calibri"/>
                <a:ea typeface="Calibri"/>
                <a:cs typeface="Calibri"/>
                <a:sym typeface="Calibri"/>
              </a:rPr>
              <a:t> BTU</a:t>
            </a:r>
            <a:r>
              <a:rPr lang="fr-FR" sz="1600" b="0" i="0" u="none" strike="noStrike" cap="none" baseline="30000" dirty="0">
                <a:solidFill>
                  <a:schemeClr val="dk1"/>
                </a:solidFill>
                <a:latin typeface="Calibri"/>
                <a:ea typeface="Calibri"/>
                <a:cs typeface="Calibri"/>
                <a:sym typeface="Calibri"/>
              </a:rPr>
              <a:t> </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788" name="Google Shape;788;p95"/>
          <p:cNvSpPr txBox="1"/>
          <p:nvPr/>
        </p:nvSpPr>
        <p:spPr>
          <a:xfrm rot="-5400000">
            <a:off x="6678356" y="4275688"/>
            <a:ext cx="15240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dirty="0">
                <a:solidFill>
                  <a:schemeClr val="dk1"/>
                </a:solidFill>
                <a:latin typeface="Calibri"/>
                <a:ea typeface="Calibri"/>
                <a:cs typeface="Calibri"/>
                <a:sym typeface="Calibri"/>
              </a:rPr>
              <a:t>10</a:t>
            </a:r>
            <a:r>
              <a:rPr lang="fr-FR" sz="1600" b="0" i="0" u="none" strike="noStrike" cap="none" baseline="30000" dirty="0">
                <a:solidFill>
                  <a:schemeClr val="dk1"/>
                </a:solidFill>
                <a:latin typeface="Calibri"/>
                <a:ea typeface="Calibri"/>
                <a:cs typeface="Calibri"/>
                <a:sym typeface="Calibri"/>
              </a:rPr>
              <a:t>15</a:t>
            </a:r>
            <a:r>
              <a:rPr lang="fr-FR" sz="1600" b="0" i="0" u="none" strike="noStrike" cap="none" dirty="0">
                <a:solidFill>
                  <a:schemeClr val="dk1"/>
                </a:solidFill>
                <a:latin typeface="Calibri"/>
                <a:ea typeface="Calibri"/>
                <a:cs typeface="Calibri"/>
                <a:sym typeface="Calibri"/>
              </a:rPr>
              <a:t> BTU</a:t>
            </a:r>
            <a:r>
              <a:rPr lang="fr-FR" sz="1600" b="0" i="0" u="none" strike="noStrike" cap="none" baseline="30000" dirty="0">
                <a:solidFill>
                  <a:schemeClr val="dk1"/>
                </a:solidFill>
                <a:latin typeface="Calibri"/>
                <a:ea typeface="Calibri"/>
                <a:cs typeface="Calibri"/>
                <a:sym typeface="Calibri"/>
              </a:rPr>
              <a:t> </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789" name="Google Shape;789;p95"/>
          <p:cNvSpPr txBox="1"/>
          <p:nvPr/>
        </p:nvSpPr>
        <p:spPr>
          <a:xfrm>
            <a:off x="7360700" y="2871300"/>
            <a:ext cx="4728000" cy="3540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500" i="0" u="none" strike="noStrike" cap="none" dirty="0" err="1">
                <a:solidFill>
                  <a:schemeClr val="dk1"/>
                </a:solidFill>
                <a:latin typeface="Posterama" panose="020B0504020200020000" pitchFamily="34" charset="0"/>
                <a:cs typeface="Posterama" panose="020B0504020200020000" pitchFamily="34" charset="0"/>
              </a:rPr>
              <a:t>Primary</a:t>
            </a:r>
            <a:r>
              <a:rPr lang="fr-FR" sz="1500" i="0" u="none" strike="noStrike" cap="none" dirty="0">
                <a:solidFill>
                  <a:schemeClr val="dk1"/>
                </a:solidFill>
                <a:latin typeface="Posterama" panose="020B0504020200020000" pitchFamily="34" charset="0"/>
                <a:cs typeface="Posterama" panose="020B0504020200020000" pitchFamily="34" charset="0"/>
              </a:rPr>
              <a:t> </a:t>
            </a:r>
            <a:r>
              <a:rPr lang="fr-FR" sz="1500" i="0" u="none" strike="noStrike" cap="none" dirty="0" err="1">
                <a:solidFill>
                  <a:schemeClr val="dk1"/>
                </a:solidFill>
                <a:latin typeface="Posterama" panose="020B0504020200020000" pitchFamily="34" charset="0"/>
                <a:cs typeface="Posterama" panose="020B0504020200020000" pitchFamily="34" charset="0"/>
              </a:rPr>
              <a:t>energy</a:t>
            </a:r>
            <a:r>
              <a:rPr lang="fr-FR" sz="1500" i="0" u="none" strike="noStrike" cap="none" dirty="0">
                <a:solidFill>
                  <a:schemeClr val="dk1"/>
                </a:solidFill>
                <a:latin typeface="Posterama" panose="020B0504020200020000" pitchFamily="34" charset="0"/>
                <a:cs typeface="Posterama" panose="020B0504020200020000" pitchFamily="34" charset="0"/>
              </a:rPr>
              <a:t> </a:t>
            </a:r>
            <a:r>
              <a:rPr lang="fr-FR" sz="1500" i="0" u="none" strike="noStrike" cap="none" dirty="0" err="1">
                <a:solidFill>
                  <a:schemeClr val="dk1"/>
                </a:solidFill>
                <a:latin typeface="Posterama" panose="020B0504020200020000" pitchFamily="34" charset="0"/>
                <a:cs typeface="Posterama" panose="020B0504020200020000" pitchFamily="34" charset="0"/>
              </a:rPr>
              <a:t>consumption</a:t>
            </a:r>
            <a:r>
              <a:rPr lang="fr-FR" sz="1500" i="0" u="none" strike="noStrike" cap="none" dirty="0">
                <a:solidFill>
                  <a:schemeClr val="dk1"/>
                </a:solidFill>
                <a:latin typeface="Posterama" panose="020B0504020200020000" pitchFamily="34" charset="0"/>
                <a:cs typeface="Posterama" panose="020B0504020200020000" pitchFamily="34" charset="0"/>
              </a:rPr>
              <a:t> by source</a:t>
            </a:r>
            <a:endParaRPr sz="1500" i="0" u="none" strike="noStrike" cap="none" dirty="0">
              <a:solidFill>
                <a:schemeClr val="dk1"/>
              </a:solidFill>
              <a:latin typeface="Posterama" panose="020B0504020200020000" pitchFamily="34" charset="0"/>
              <a:cs typeface="Posterama" panose="020B0504020200020000"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59"/>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L'empreinte carbone de l'internet</a:t>
            </a:r>
            <a:endParaRPr sz="4009" dirty="0"/>
          </a:p>
        </p:txBody>
      </p:sp>
      <p:pic>
        <p:nvPicPr>
          <p:cNvPr id="734" name="Google Shape;734;p5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30625" y="2309025"/>
            <a:ext cx="6464150" cy="3883600"/>
          </a:xfrm>
          <a:prstGeom prst="rect">
            <a:avLst/>
          </a:prstGeom>
          <a:noFill/>
          <a:ln>
            <a:noFill/>
          </a:ln>
        </p:spPr>
      </p:pic>
      <p:pic>
        <p:nvPicPr>
          <p:cNvPr id="735" name="Google Shape;735;p5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479500" y="2122038"/>
            <a:ext cx="4202501" cy="4257576"/>
          </a:xfrm>
          <a:prstGeom prst="rect">
            <a:avLst/>
          </a:prstGeom>
          <a:noFill/>
          <a:ln>
            <a:noFill/>
          </a:ln>
        </p:spPr>
      </p:pic>
      <p:sp>
        <p:nvSpPr>
          <p:cNvPr id="736" name="Google Shape;736;p59"/>
          <p:cNvSpPr txBox="1"/>
          <p:nvPr/>
        </p:nvSpPr>
        <p:spPr>
          <a:xfrm>
            <a:off x="127202" y="1924418"/>
            <a:ext cx="5994300" cy="384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700" b="0" i="0" u="none" strike="noStrike" cap="none" dirty="0">
                <a:solidFill>
                  <a:schemeClr val="dk1"/>
                </a:solidFill>
                <a:latin typeface="Posterama" panose="020B0504020200020000" pitchFamily="34" charset="0"/>
                <a:cs typeface="Posterama" panose="020B0504020200020000" pitchFamily="34" charset="0"/>
                <a:sym typeface="Arial"/>
              </a:rPr>
              <a:t>Internet </a:t>
            </a:r>
            <a:r>
              <a:rPr lang="fr-FR" sz="1700" b="0" i="0" u="none" strike="noStrike" cap="none" dirty="0" err="1">
                <a:solidFill>
                  <a:schemeClr val="dk1"/>
                </a:solidFill>
                <a:latin typeface="Posterama" panose="020B0504020200020000" pitchFamily="34" charset="0"/>
                <a:cs typeface="Posterama" panose="020B0504020200020000" pitchFamily="34" charset="0"/>
                <a:sym typeface="Arial"/>
              </a:rPr>
              <a:t>users</a:t>
            </a:r>
            <a:r>
              <a:rPr lang="fr-FR" sz="1700" b="0" i="0" u="none" strike="noStrike" cap="none" dirty="0">
                <a:solidFill>
                  <a:schemeClr val="dk1"/>
                </a:solidFill>
                <a:latin typeface="Posterama" panose="020B0504020200020000" pitchFamily="34" charset="0"/>
                <a:cs typeface="Posterama" panose="020B0504020200020000" pitchFamily="34" charset="0"/>
                <a:sym typeface="Arial"/>
              </a:rPr>
              <a:t> by world </a:t>
            </a:r>
            <a:r>
              <a:rPr lang="fr-FR" sz="1700" b="0" i="0" u="none" strike="noStrike" cap="none" dirty="0" err="1">
                <a:solidFill>
                  <a:schemeClr val="dk1"/>
                </a:solidFill>
                <a:latin typeface="Posterama" panose="020B0504020200020000" pitchFamily="34" charset="0"/>
                <a:cs typeface="Posterama" panose="020B0504020200020000" pitchFamily="34" charset="0"/>
                <a:sym typeface="Arial"/>
              </a:rPr>
              <a:t>region</a:t>
            </a:r>
            <a:endParaRPr sz="17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A3C7C1B4-0168-745E-9E6B-84AAE95CABB2}"/>
              </a:ext>
            </a:extLst>
          </p:cNvPr>
          <p:cNvSpPr txBox="1"/>
          <p:nvPr/>
        </p:nvSpPr>
        <p:spPr>
          <a:xfrm>
            <a:off x="6027174" y="6543684"/>
            <a:ext cx="6096000" cy="3693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5"/>
              </a:rPr>
              <a:t>https://www.istockphoto.com/nl/vector/internet-communicatie-en-sociale-media-gm1164501623-320109553</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97"/>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L'empreinte carbone de l'internet</a:t>
            </a:r>
            <a:endParaRPr sz="4009" dirty="0"/>
          </a:p>
        </p:txBody>
      </p:sp>
      <p:pic>
        <p:nvPicPr>
          <p:cNvPr id="803" name="Google Shape;803;p9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18300" y="1421237"/>
            <a:ext cx="1993474" cy="1601424"/>
          </a:xfrm>
          <a:prstGeom prst="rect">
            <a:avLst/>
          </a:prstGeom>
          <a:noFill/>
          <a:ln>
            <a:noFill/>
          </a:ln>
        </p:spPr>
      </p:pic>
      <p:sp>
        <p:nvSpPr>
          <p:cNvPr id="804" name="Google Shape;804;p97"/>
          <p:cNvSpPr txBox="1"/>
          <p:nvPr/>
        </p:nvSpPr>
        <p:spPr>
          <a:xfrm>
            <a:off x="642125" y="3022650"/>
            <a:ext cx="4349100" cy="1601400"/>
          </a:xfrm>
          <a:prstGeom prst="rect">
            <a:avLst/>
          </a:prstGeom>
          <a:no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3700"/>
              <a:buFont typeface="Arial"/>
              <a:buNone/>
            </a:pPr>
            <a:r>
              <a:rPr lang="fr-FR" sz="1800" dirty="0">
                <a:solidFill>
                  <a:srgbClr val="333333"/>
                </a:solidFill>
                <a:latin typeface="Posterama" panose="020B0504020200020000" pitchFamily="34" charset="0"/>
                <a:cs typeface="Posterama" panose="020B0504020200020000" pitchFamily="34" charset="0"/>
              </a:rPr>
              <a:t>L'empreinte carbone d'un courriel est estimée à 4 grammes de CO2.</a:t>
            </a:r>
          </a:p>
        </p:txBody>
      </p:sp>
      <p:pic>
        <p:nvPicPr>
          <p:cNvPr id="805" name="Google Shape;805;p9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523500" y="1450213"/>
            <a:ext cx="3344002" cy="1963400"/>
          </a:xfrm>
          <a:prstGeom prst="rect">
            <a:avLst/>
          </a:prstGeom>
          <a:noFill/>
          <a:ln>
            <a:noFill/>
          </a:ln>
        </p:spPr>
      </p:pic>
      <p:pic>
        <p:nvPicPr>
          <p:cNvPr id="806" name="Google Shape;806;p97"/>
          <p:cNvPicPr preferRelativeResize="0"/>
          <p:nvPr/>
        </p:nvPicPr>
        <p:blipFill>
          <a:blip r:embed="rId5">
            <a:alphaModFix/>
          </a:blip>
          <a:stretch>
            <a:fillRect/>
          </a:stretch>
        </p:blipFill>
        <p:spPr>
          <a:xfrm>
            <a:off x="8089025" y="2127312"/>
            <a:ext cx="3619500" cy="895350"/>
          </a:xfrm>
          <a:prstGeom prst="rect">
            <a:avLst/>
          </a:prstGeom>
          <a:noFill/>
          <a:ln>
            <a:noFill/>
          </a:ln>
        </p:spPr>
      </p:pic>
      <p:sp>
        <p:nvSpPr>
          <p:cNvPr id="807" name="Google Shape;807;p97"/>
          <p:cNvSpPr txBox="1"/>
          <p:nvPr/>
        </p:nvSpPr>
        <p:spPr>
          <a:xfrm>
            <a:off x="4853225" y="2974738"/>
            <a:ext cx="3235800" cy="1553400"/>
          </a:xfrm>
          <a:prstGeom prst="rect">
            <a:avLst/>
          </a:prstGeom>
          <a:noFill/>
          <a:ln>
            <a:noFill/>
          </a:ln>
        </p:spPr>
        <p:txBody>
          <a:bodyPr spcFirstLastPara="1" wrap="square" lIns="121900" tIns="60925" rIns="121900" bIns="60925" anchor="ctr" anchorCtr="0">
            <a:noAutofit/>
          </a:bodyPr>
          <a:lstStyle/>
          <a:p>
            <a:pPr lvl="0">
              <a:buSzPts val="3700"/>
            </a:pPr>
            <a:r>
              <a:rPr lang="fr-FR" sz="1800" dirty="0">
                <a:solidFill>
                  <a:srgbClr val="333333"/>
                </a:solidFill>
                <a:latin typeface="Posterama" panose="020B0504020200020000" pitchFamily="34" charset="0"/>
                <a:cs typeface="Posterama" panose="020B0504020200020000" pitchFamily="34" charset="0"/>
              </a:rPr>
              <a:t>Un site web moyen produit 1,76 gramme de CO2 par page consultée.</a:t>
            </a:r>
          </a:p>
        </p:txBody>
      </p:sp>
      <p:pic>
        <p:nvPicPr>
          <p:cNvPr id="808" name="Google Shape;808;p97"/>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601153" y="4261039"/>
            <a:ext cx="4349100" cy="2372885"/>
          </a:xfrm>
          <a:prstGeom prst="rect">
            <a:avLst/>
          </a:prstGeom>
          <a:noFill/>
          <a:ln>
            <a:noFill/>
          </a:ln>
        </p:spPr>
      </p:pic>
      <p:sp>
        <p:nvSpPr>
          <p:cNvPr id="809" name="Google Shape;809;p97"/>
          <p:cNvSpPr txBox="1"/>
          <p:nvPr/>
        </p:nvSpPr>
        <p:spPr>
          <a:xfrm>
            <a:off x="642125" y="4434625"/>
            <a:ext cx="3000000" cy="1292631"/>
          </a:xfrm>
          <a:prstGeom prst="rect">
            <a:avLst/>
          </a:prstGeom>
          <a:noFill/>
          <a:ln>
            <a:noFill/>
          </a:ln>
        </p:spPr>
        <p:txBody>
          <a:bodyPr spcFirstLastPara="1" wrap="square" lIns="91425" tIns="91425" rIns="91425" bIns="91425" anchor="t" anchorCtr="0">
            <a:spAutoFit/>
          </a:bodyPr>
          <a:lstStyle/>
          <a:p>
            <a:pPr lvl="0"/>
            <a:r>
              <a:rPr lang="fr-FR" sz="1800" dirty="0">
                <a:solidFill>
                  <a:srgbClr val="333333"/>
                </a:solidFill>
                <a:latin typeface="Posterama" panose="020B0504020200020000" pitchFamily="34" charset="0"/>
                <a:cs typeface="Posterama" panose="020B0504020200020000" pitchFamily="34" charset="0"/>
              </a:rPr>
              <a:t>Un courriel contenant une pièce jointe volumineuse peut contenir 50 grammes de CO2.</a:t>
            </a:r>
          </a:p>
        </p:txBody>
      </p:sp>
      <p:sp>
        <p:nvSpPr>
          <p:cNvPr id="810" name="Google Shape;810;p97"/>
          <p:cNvSpPr txBox="1"/>
          <p:nvPr/>
        </p:nvSpPr>
        <p:spPr>
          <a:xfrm>
            <a:off x="8487563" y="3022650"/>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800" dirty="0">
                <a:solidFill>
                  <a:srgbClr val="333333"/>
                </a:solidFill>
                <a:latin typeface="Posterama" panose="020B0504020200020000" pitchFamily="34" charset="0"/>
                <a:cs typeface="Posterama" panose="020B0504020200020000" pitchFamily="34" charset="0"/>
              </a:rPr>
              <a:t>www.websitecarbon.com</a:t>
            </a:r>
            <a:endParaRPr dirty="0">
              <a:latin typeface="Posterama" panose="020B0504020200020000" pitchFamily="34" charset="0"/>
              <a:cs typeface="Posterama" panose="020B0504020200020000" pitchFamily="34" charset="0"/>
            </a:endParaRPr>
          </a:p>
        </p:txBody>
      </p:sp>
      <p:cxnSp>
        <p:nvCxnSpPr>
          <p:cNvPr id="811" name="Google Shape;811;p97"/>
          <p:cNvCxnSpPr/>
          <p:nvPr/>
        </p:nvCxnSpPr>
        <p:spPr>
          <a:xfrm>
            <a:off x="7171225" y="1648637"/>
            <a:ext cx="1115700" cy="366000"/>
          </a:xfrm>
          <a:prstGeom prst="straightConnector1">
            <a:avLst/>
          </a:prstGeom>
          <a:noFill/>
          <a:ln w="76200" cap="flat" cmpd="sng">
            <a:solidFill>
              <a:srgbClr val="7503A6"/>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0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0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09"/>
                                        </p:tgtEl>
                                        <p:attrNameLst>
                                          <p:attrName>style.visibility</p:attrName>
                                        </p:attrNameLst>
                                      </p:cBhvr>
                                      <p:to>
                                        <p:strVal val="visible"/>
                                      </p:to>
                                    </p:set>
                                    <p:animEffect transition="in" filter="fade">
                                      <p:cBhvr>
                                        <p:cTn id="25" dur="1000"/>
                                        <p:tgtEl>
                                          <p:spTgt spid="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98"/>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L'empreinte carbone de l'internet</a:t>
            </a:r>
            <a:endParaRPr sz="4009" dirty="0"/>
          </a:p>
        </p:txBody>
      </p:sp>
      <p:pic>
        <p:nvPicPr>
          <p:cNvPr id="817" name="Google Shape;817;p9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42125" y="1813150"/>
            <a:ext cx="5418476" cy="4097726"/>
          </a:xfrm>
          <a:prstGeom prst="rect">
            <a:avLst/>
          </a:prstGeom>
          <a:noFill/>
          <a:ln>
            <a:noFill/>
          </a:ln>
        </p:spPr>
      </p:pic>
      <p:sp>
        <p:nvSpPr>
          <p:cNvPr id="818" name="Google Shape;818;p98"/>
          <p:cNvSpPr txBox="1"/>
          <p:nvPr/>
        </p:nvSpPr>
        <p:spPr>
          <a:xfrm>
            <a:off x="6835875" y="2551750"/>
            <a:ext cx="4219800" cy="21993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3700"/>
              <a:buFont typeface="Arial"/>
              <a:buNone/>
            </a:pPr>
            <a:r>
              <a:rPr lang="fr-FR" sz="3200" dirty="0">
                <a:solidFill>
                  <a:srgbClr val="333333"/>
                </a:solidFill>
                <a:latin typeface="Posterama" panose="020B0504020200020000" pitchFamily="34" charset="0"/>
                <a:cs typeface="Posterama" panose="020B0504020200020000" pitchFamily="34" charset="0"/>
              </a:rPr>
              <a:t>Le minage de Bitcoin consomme plus d'énergie que certains pays du monde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99"/>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Réduire la consommation d'énergie</a:t>
            </a:r>
            <a:endParaRPr sz="4009" dirty="0"/>
          </a:p>
        </p:txBody>
      </p:sp>
      <p:sp>
        <p:nvSpPr>
          <p:cNvPr id="824" name="Google Shape;824;p99"/>
          <p:cNvSpPr txBox="1"/>
          <p:nvPr/>
        </p:nvSpPr>
        <p:spPr>
          <a:xfrm>
            <a:off x="55421" y="6581323"/>
            <a:ext cx="6833100" cy="3231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fr-FR" sz="1300">
                <a:solidFill>
                  <a:schemeClr val="dk1"/>
                </a:solidFill>
                <a:latin typeface="Calibri"/>
                <a:ea typeface="Calibri"/>
                <a:cs typeface="Calibri"/>
                <a:sym typeface="Calibri"/>
              </a:rPr>
              <a:t>Source</a:t>
            </a:r>
            <a:r>
              <a:rPr lang="fr-FR" sz="1300" b="0" i="0" u="none" strike="noStrike" cap="none">
                <a:solidFill>
                  <a:schemeClr val="dk1"/>
                </a:solidFill>
                <a:latin typeface="Calibri"/>
                <a:ea typeface="Calibri"/>
                <a:cs typeface="Calibri"/>
                <a:sym typeface="Calibri"/>
              </a:rPr>
              <a:t>: NASA Earth Observatory</a:t>
            </a:r>
            <a:endParaRPr sz="1300" b="0" i="0" u="none" strike="noStrike" cap="none">
              <a:solidFill>
                <a:schemeClr val="dk1"/>
              </a:solidFill>
              <a:latin typeface="Calibri"/>
              <a:ea typeface="Calibri"/>
              <a:cs typeface="Calibri"/>
              <a:sym typeface="Calibri"/>
            </a:endParaRPr>
          </a:p>
        </p:txBody>
      </p:sp>
      <p:pic>
        <p:nvPicPr>
          <p:cNvPr id="825" name="Google Shape;825;p9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33650" y="1486612"/>
            <a:ext cx="10195466" cy="48451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762" name="Google Shape;762;p6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 name="CaixaDeTexto 2">
            <a:extLst>
              <a:ext uri="{FF2B5EF4-FFF2-40B4-BE49-F238E27FC236}">
                <a16:creationId xmlns:a16="http://schemas.microsoft.com/office/drawing/2014/main" id="{CF3C47C6-FB63-8FE9-C4BD-F91C05077286}"/>
              </a:ext>
            </a:extLst>
          </p:cNvPr>
          <p:cNvSpPr txBox="1"/>
          <p:nvPr/>
        </p:nvSpPr>
        <p:spPr>
          <a:xfrm>
            <a:off x="7787147" y="6634862"/>
            <a:ext cx="6823587" cy="446276"/>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https://berlinpolicyjournal.com/climate-children-should-be-seen-not-heard/</a:t>
            </a:r>
            <a:endParaRPr lang="pt-PT" sz="900" dirty="0">
              <a:solidFill>
                <a:schemeClr val="bg1"/>
              </a:solidFill>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101"/>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Réduire la consommation d'énergie</a:t>
            </a:r>
            <a:endParaRPr sz="4009" dirty="0"/>
          </a:p>
        </p:txBody>
      </p:sp>
      <p:sp>
        <p:nvSpPr>
          <p:cNvPr id="836" name="Google Shape;836;p101"/>
          <p:cNvSpPr txBox="1"/>
          <p:nvPr/>
        </p:nvSpPr>
        <p:spPr>
          <a:xfrm>
            <a:off x="55421" y="6581323"/>
            <a:ext cx="6833100" cy="3231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fr-FR" sz="1300">
                <a:solidFill>
                  <a:schemeClr val="dk1"/>
                </a:solidFill>
                <a:latin typeface="Calibri"/>
                <a:ea typeface="Calibri"/>
                <a:cs typeface="Calibri"/>
                <a:sym typeface="Calibri"/>
              </a:rPr>
              <a:t>Source</a:t>
            </a:r>
            <a:r>
              <a:rPr lang="fr-FR" sz="1300" b="0" i="0" u="none" strike="noStrike" cap="none">
                <a:solidFill>
                  <a:schemeClr val="dk1"/>
                </a:solidFill>
                <a:latin typeface="Calibri"/>
                <a:ea typeface="Calibri"/>
                <a:cs typeface="Calibri"/>
                <a:sym typeface="Calibri"/>
              </a:rPr>
              <a:t>: NASA Earth Observatory</a:t>
            </a:r>
            <a:endParaRPr sz="1300" b="0" i="0" u="none" strike="noStrike" cap="none">
              <a:solidFill>
                <a:schemeClr val="dk1"/>
              </a:solidFill>
              <a:latin typeface="Calibri"/>
              <a:ea typeface="Calibri"/>
              <a:cs typeface="Calibri"/>
              <a:sym typeface="Calibri"/>
            </a:endParaRPr>
          </a:p>
        </p:txBody>
      </p:sp>
      <p:grpSp>
        <p:nvGrpSpPr>
          <p:cNvPr id="837" name="Google Shape;837;p101"/>
          <p:cNvGrpSpPr/>
          <p:nvPr/>
        </p:nvGrpSpPr>
        <p:grpSpPr>
          <a:xfrm>
            <a:off x="1832434" y="1275743"/>
            <a:ext cx="7642682" cy="5098861"/>
            <a:chOff x="3809375" y="159450"/>
            <a:chExt cx="8659282" cy="5777092"/>
          </a:xfrm>
        </p:grpSpPr>
        <p:pic>
          <p:nvPicPr>
            <p:cNvPr id="838" name="Google Shape;838;p10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09375" y="159450"/>
              <a:ext cx="8659282" cy="5777092"/>
            </a:xfrm>
            <a:prstGeom prst="rect">
              <a:avLst/>
            </a:prstGeom>
            <a:noFill/>
            <a:ln>
              <a:noFill/>
            </a:ln>
          </p:spPr>
        </p:pic>
        <p:grpSp>
          <p:nvGrpSpPr>
            <p:cNvPr id="839" name="Google Shape;839;p101"/>
            <p:cNvGrpSpPr/>
            <p:nvPr/>
          </p:nvGrpSpPr>
          <p:grpSpPr>
            <a:xfrm>
              <a:off x="6914138" y="3115760"/>
              <a:ext cx="2031919" cy="989114"/>
              <a:chOff x="1223463" y="3389035"/>
              <a:chExt cx="2031919" cy="989114"/>
            </a:xfrm>
          </p:grpSpPr>
          <p:sp>
            <p:nvSpPr>
              <p:cNvPr id="840" name="Google Shape;840;p101"/>
              <p:cNvSpPr/>
              <p:nvPr/>
            </p:nvSpPr>
            <p:spPr>
              <a:xfrm>
                <a:off x="1223463" y="3389035"/>
                <a:ext cx="2031900" cy="845100"/>
              </a:xfrm>
              <a:prstGeom prst="ellipse">
                <a:avLst/>
              </a:prstGeom>
              <a:solidFill>
                <a:srgbClr val="FF925B"/>
              </a:solidFill>
              <a:ln w="25400" cap="flat" cmpd="sng">
                <a:solidFill>
                  <a:srgbClr val="FF925B"/>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841" name="Google Shape;841;p101"/>
              <p:cNvSpPr txBox="1"/>
              <p:nvPr/>
            </p:nvSpPr>
            <p:spPr>
              <a:xfrm>
                <a:off x="1223482" y="3401649"/>
                <a:ext cx="2031900" cy="9765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dk1"/>
                    </a:solidFill>
                    <a:latin typeface="Calibri"/>
                    <a:ea typeface="Calibri"/>
                    <a:cs typeface="Calibri"/>
                    <a:sym typeface="Calibri"/>
                  </a:rPr>
                  <a:t>Efficacité énergétique</a:t>
                </a:r>
              </a:p>
            </p:txBody>
          </p:sp>
        </p:grpSp>
        <p:sp>
          <p:nvSpPr>
            <p:cNvPr id="842" name="Google Shape;842;p101"/>
            <p:cNvSpPr/>
            <p:nvPr/>
          </p:nvSpPr>
          <p:spPr>
            <a:xfrm>
              <a:off x="6304538" y="4459750"/>
              <a:ext cx="3251100" cy="1184100"/>
            </a:xfrm>
            <a:prstGeom prst="ellipse">
              <a:avLst/>
            </a:prstGeom>
            <a:solidFill>
              <a:srgbClr val="8E96BC"/>
            </a:solidFill>
            <a:ln w="25400" cap="flat" cmpd="sng">
              <a:solidFill>
                <a:srgbClr val="8E96BC"/>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843" name="Google Shape;843;p101"/>
            <p:cNvSpPr txBox="1"/>
            <p:nvPr/>
          </p:nvSpPr>
          <p:spPr>
            <a:xfrm>
              <a:off x="5645628" y="4511329"/>
              <a:ext cx="4568918" cy="1080939"/>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chemeClr val="dk1"/>
                </a:buClr>
                <a:buSzPts val="1500"/>
                <a:buFont typeface="Arial"/>
                <a:buNone/>
              </a:pPr>
              <a:r>
                <a:rPr lang="fr-FR" sz="2700" b="0" i="0" u="none" strike="noStrike" cap="none" dirty="0">
                  <a:solidFill>
                    <a:schemeClr val="dk1"/>
                  </a:solidFill>
                  <a:latin typeface="Calibri"/>
                  <a:ea typeface="Calibri"/>
                  <a:cs typeface="Calibri"/>
                  <a:sym typeface="Calibri"/>
                </a:rPr>
                <a:t>Réduire </a:t>
              </a:r>
            </a:p>
            <a:p>
              <a:pPr marL="0" marR="0" lvl="0" indent="0" algn="ctr" rtl="0">
                <a:lnSpc>
                  <a:spcPct val="100000"/>
                </a:lnSpc>
                <a:spcBef>
                  <a:spcPts val="0"/>
                </a:spcBef>
                <a:spcAft>
                  <a:spcPts val="0"/>
                </a:spcAft>
                <a:buClr>
                  <a:schemeClr val="dk1"/>
                </a:buClr>
                <a:buSzPts val="1500"/>
                <a:buFont typeface="Arial"/>
                <a:buNone/>
              </a:pPr>
              <a:r>
                <a:rPr lang="fr-FR" sz="2700" b="0" i="0" u="none" strike="noStrike" cap="none" dirty="0">
                  <a:solidFill>
                    <a:schemeClr val="dk1"/>
                  </a:solidFill>
                  <a:latin typeface="Calibri"/>
                  <a:ea typeface="Calibri"/>
                  <a:cs typeface="Calibri"/>
                  <a:sym typeface="Calibri"/>
                </a:rPr>
                <a:t>Consommation d'énergie</a:t>
              </a:r>
            </a:p>
          </p:txBody>
        </p:sp>
        <p:sp>
          <p:nvSpPr>
            <p:cNvPr id="844" name="Google Shape;844;p101"/>
            <p:cNvSpPr/>
            <p:nvPr/>
          </p:nvSpPr>
          <p:spPr>
            <a:xfrm>
              <a:off x="7267366" y="2070080"/>
              <a:ext cx="1330500" cy="638700"/>
            </a:xfrm>
            <a:prstGeom prst="ellipse">
              <a:avLst/>
            </a:prstGeom>
            <a:solidFill>
              <a:srgbClr val="CEDE36"/>
            </a:solidFill>
            <a:ln w="25400" cap="flat" cmpd="sng">
              <a:solidFill>
                <a:srgbClr val="CEDE3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845" name="Google Shape;845;p101"/>
            <p:cNvSpPr txBox="1"/>
            <p:nvPr/>
          </p:nvSpPr>
          <p:spPr>
            <a:xfrm>
              <a:off x="7044938" y="1946775"/>
              <a:ext cx="1901100" cy="8022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fr-FR" sz="1900" b="0" i="0" u="none" strike="noStrike" cap="none" dirty="0">
                  <a:solidFill>
                    <a:schemeClr val="dk1"/>
                  </a:solidFill>
                  <a:latin typeface="Calibri"/>
                  <a:ea typeface="Calibri"/>
                  <a:cs typeface="Calibri"/>
                  <a:sym typeface="Calibri"/>
                </a:rPr>
                <a:t>Énergies renouvelables</a:t>
              </a: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3F7E43"/>
        </a:solidFill>
        <a:effectLst/>
      </p:bgPr>
    </p:bg>
    <p:spTree>
      <p:nvGrpSpPr>
        <p:cNvPr id="1" name="Shape 849"/>
        <p:cNvGrpSpPr/>
        <p:nvPr/>
      </p:nvGrpSpPr>
      <p:grpSpPr>
        <a:xfrm>
          <a:off x="0" y="0"/>
          <a:ext cx="0" cy="0"/>
          <a:chOff x="0" y="0"/>
          <a:chExt cx="0" cy="0"/>
        </a:xfrm>
      </p:grpSpPr>
      <p:sp>
        <p:nvSpPr>
          <p:cNvPr id="850" name="Google Shape;850;p102"/>
          <p:cNvSpPr txBox="1"/>
          <p:nvPr/>
        </p:nvSpPr>
        <p:spPr>
          <a:xfrm>
            <a:off x="613071" y="398275"/>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4000" b="1" i="0" u="none" strike="noStrike" cap="none" dirty="0">
                <a:solidFill>
                  <a:schemeClr val="lt1"/>
                </a:solidFill>
                <a:latin typeface="Posterama" panose="020B0504020200020000" pitchFamily="34" charset="0"/>
                <a:cs typeface="Posterama" panose="020B0504020200020000" pitchFamily="34" charset="0"/>
              </a:rPr>
              <a:t>Réflexion</a:t>
            </a:r>
          </a:p>
        </p:txBody>
      </p:sp>
      <p:sp>
        <p:nvSpPr>
          <p:cNvPr id="851" name="Google Shape;851;p102"/>
          <p:cNvSpPr txBox="1"/>
          <p:nvPr/>
        </p:nvSpPr>
        <p:spPr>
          <a:xfrm>
            <a:off x="613063" y="2426855"/>
            <a:ext cx="11074500" cy="14469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fr-FR" sz="4300" i="1" u="none" strike="noStrike" cap="none" dirty="0">
                <a:solidFill>
                  <a:schemeClr val="lt1"/>
                </a:solidFill>
                <a:latin typeface="Posterama" panose="020B0504020200020000" pitchFamily="34" charset="0"/>
                <a:cs typeface="Posterama" panose="020B0504020200020000" pitchFamily="34" charset="0"/>
              </a:rPr>
              <a:t>Que peux-tu faire pour réduire la consommation d'énergie dans ta maison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103"/>
          <p:cNvSpPr txBox="1">
            <a:spLocks noGrp="1"/>
          </p:cNvSpPr>
          <p:nvPr>
            <p:ph type="title"/>
          </p:nvPr>
        </p:nvSpPr>
        <p:spPr>
          <a:xfrm>
            <a:off x="905996" y="2285000"/>
            <a:ext cx="4692600" cy="2457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a:t>Consommation d'énergie dans les ménages de l'UE</a:t>
            </a:r>
            <a:endParaRPr dirty="0"/>
          </a:p>
        </p:txBody>
      </p:sp>
      <p:sp>
        <p:nvSpPr>
          <p:cNvPr id="857" name="Google Shape;857;p103"/>
          <p:cNvSpPr>
            <a:spLocks noGrp="1"/>
          </p:cNvSpPr>
          <p:nvPr>
            <p:ph type="pic" idx="2"/>
          </p:nvPr>
        </p:nvSpPr>
        <p:spPr>
          <a:xfrm>
            <a:off x="6096000" y="0"/>
            <a:ext cx="6096000" cy="6858000"/>
          </a:xfrm>
          <a:prstGeom prst="rect">
            <a:avLst/>
          </a:prstGeom>
          <a:noFill/>
          <a:ln>
            <a:noFill/>
          </a:ln>
        </p:spPr>
        <p:txBody>
          <a:bodyPr/>
          <a:lstStyle/>
          <a:p>
            <a:endParaRPr lang="en-BE"/>
          </a:p>
        </p:txBody>
      </p:sp>
      <p:sp>
        <p:nvSpPr>
          <p:cNvPr id="858" name="Google Shape;858;p103"/>
          <p:cNvSpPr txBox="1"/>
          <p:nvPr/>
        </p:nvSpPr>
        <p:spPr>
          <a:xfrm>
            <a:off x="6096000" y="1746200"/>
            <a:ext cx="54273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1900" dirty="0">
              <a:latin typeface="Posterama" panose="020B0504020200020000" pitchFamily="34" charset="0"/>
              <a:cs typeface="Posterama" panose="020B0504020200020000" pitchFamily="34" charset="0"/>
            </a:endParaRPr>
          </a:p>
        </p:txBody>
      </p:sp>
      <p:pic>
        <p:nvPicPr>
          <p:cNvPr id="859" name="Google Shape;859;p103" descr="Uma imagem com texto, sala&#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r="-1357"/>
          <a:stretch/>
        </p:blipFill>
        <p:spPr>
          <a:xfrm>
            <a:off x="5455800" y="0"/>
            <a:ext cx="6860075"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12192001" cy="6864920"/>
          </a:xfrm>
          <a:prstGeom prst="rect">
            <a:avLst/>
          </a:prstGeom>
          <a:noFill/>
          <a:ln>
            <a:noFill/>
          </a:ln>
        </p:spPr>
      </p:pic>
      <p:sp>
        <p:nvSpPr>
          <p:cNvPr id="220" name="Google Shape;220;p7"/>
          <p:cNvSpPr txBox="1"/>
          <p:nvPr/>
        </p:nvSpPr>
        <p:spPr>
          <a:xfrm>
            <a:off x="1733265" y="2921168"/>
            <a:ext cx="9526137" cy="28622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6000" b="1" i="0" u="none" strike="noStrike" cap="none" dirty="0">
                <a:solidFill>
                  <a:schemeClr val="lt1"/>
                </a:solidFill>
                <a:latin typeface="Posterama" panose="020B0504020200020000" pitchFamily="34" charset="0"/>
                <a:cs typeface="Posterama" panose="020B0504020200020000" pitchFamily="34" charset="0"/>
                <a:sym typeface="Arial"/>
              </a:rPr>
              <a:t>UNE INTRODUCTION AU CHANGEMENT CLIMATIQUE</a:t>
            </a:r>
          </a:p>
        </p:txBody>
      </p:sp>
      <p:sp>
        <p:nvSpPr>
          <p:cNvPr id="3" name="CaixaDeTexto 2">
            <a:extLst>
              <a:ext uri="{FF2B5EF4-FFF2-40B4-BE49-F238E27FC236}">
                <a16:creationId xmlns:a16="http://schemas.microsoft.com/office/drawing/2014/main" id="{C33D3AF8-1397-E205-EF88-DFF4D4638607}"/>
              </a:ext>
            </a:extLst>
          </p:cNvPr>
          <p:cNvSpPr txBox="1"/>
          <p:nvPr/>
        </p:nvSpPr>
        <p:spPr>
          <a:xfrm>
            <a:off x="7000568" y="6627168"/>
            <a:ext cx="9222658"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https://www.voanews.com/a/could-a-sprinkle-of-moon-dust-keep-earth-cool/6954388.html</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104"/>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Réduire la consommation d'énergie</a:t>
            </a:r>
            <a:endParaRPr sz="4009" dirty="0"/>
          </a:p>
        </p:txBody>
      </p:sp>
      <p:pic>
        <p:nvPicPr>
          <p:cNvPr id="865" name="Google Shape;865;p10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2850" y="1412063"/>
            <a:ext cx="2060981" cy="2043023"/>
          </a:xfrm>
          <a:prstGeom prst="rect">
            <a:avLst/>
          </a:prstGeom>
          <a:noFill/>
          <a:ln>
            <a:noFill/>
          </a:ln>
        </p:spPr>
      </p:pic>
      <p:pic>
        <p:nvPicPr>
          <p:cNvPr id="866" name="Google Shape;866;p10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098800" y="1523519"/>
            <a:ext cx="1565198" cy="1697536"/>
          </a:xfrm>
          <a:prstGeom prst="rect">
            <a:avLst/>
          </a:prstGeom>
          <a:noFill/>
          <a:ln>
            <a:noFill/>
          </a:ln>
        </p:spPr>
      </p:pic>
      <p:pic>
        <p:nvPicPr>
          <p:cNvPr id="867" name="Google Shape;867;p10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641500" y="4176800"/>
            <a:ext cx="2951150" cy="1829174"/>
          </a:xfrm>
          <a:prstGeom prst="rect">
            <a:avLst/>
          </a:prstGeom>
          <a:noFill/>
          <a:ln>
            <a:noFill/>
          </a:ln>
        </p:spPr>
      </p:pic>
      <p:pic>
        <p:nvPicPr>
          <p:cNvPr id="868" name="Google Shape;868;p10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440225" y="4187650"/>
            <a:ext cx="1973654" cy="1957851"/>
          </a:xfrm>
          <a:prstGeom prst="rect">
            <a:avLst/>
          </a:prstGeom>
          <a:noFill/>
          <a:ln>
            <a:noFill/>
          </a:ln>
        </p:spPr>
      </p:pic>
      <p:pic>
        <p:nvPicPr>
          <p:cNvPr id="869" name="Google Shape;869;p104"/>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117751" y="3991176"/>
            <a:ext cx="2667485" cy="1957851"/>
          </a:xfrm>
          <a:prstGeom prst="rect">
            <a:avLst/>
          </a:prstGeom>
          <a:noFill/>
          <a:ln>
            <a:noFill/>
          </a:ln>
        </p:spPr>
      </p:pic>
      <p:pic>
        <p:nvPicPr>
          <p:cNvPr id="870" name="Google Shape;870;p104"/>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8641499" y="1237000"/>
            <a:ext cx="1859225" cy="2247347"/>
          </a:xfrm>
          <a:prstGeom prst="rect">
            <a:avLst/>
          </a:prstGeom>
          <a:noFill/>
          <a:ln>
            <a:noFill/>
          </a:ln>
        </p:spPr>
      </p:pic>
      <p:pic>
        <p:nvPicPr>
          <p:cNvPr id="871" name="Google Shape;871;p104"/>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035025" y="3914974"/>
            <a:ext cx="1973650" cy="2503208"/>
          </a:xfrm>
          <a:prstGeom prst="rect">
            <a:avLst/>
          </a:prstGeom>
          <a:noFill/>
          <a:ln>
            <a:noFill/>
          </a:ln>
        </p:spPr>
      </p:pic>
      <p:sp>
        <p:nvSpPr>
          <p:cNvPr id="872" name="Google Shape;872;p104"/>
          <p:cNvSpPr txBox="1"/>
          <p:nvPr/>
        </p:nvSpPr>
        <p:spPr>
          <a:xfrm>
            <a:off x="484000" y="6244625"/>
            <a:ext cx="4574410" cy="707815"/>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900" dirty="0">
                <a:solidFill>
                  <a:schemeClr val="dk1"/>
                </a:solidFill>
                <a:latin typeface="Posterama" panose="020B0504020200020000" pitchFamily="34" charset="0"/>
                <a:cs typeface="Posterama" panose="020B0504020200020000" pitchFamily="34" charset="0"/>
              </a:rPr>
              <a:t>Appareils électroménagers économes en énergie</a:t>
            </a:r>
          </a:p>
        </p:txBody>
      </p:sp>
      <p:sp>
        <p:nvSpPr>
          <p:cNvPr id="873" name="Google Shape;873;p104"/>
          <p:cNvSpPr txBox="1"/>
          <p:nvPr/>
        </p:nvSpPr>
        <p:spPr>
          <a:xfrm>
            <a:off x="8191699" y="3622825"/>
            <a:ext cx="3515375" cy="415428"/>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900" dirty="0">
                <a:solidFill>
                  <a:schemeClr val="dk1"/>
                </a:solidFill>
                <a:latin typeface="Posterama" panose="020B0504020200020000" pitchFamily="34" charset="0"/>
                <a:cs typeface="Posterama" panose="020B0504020200020000" pitchFamily="34" charset="0"/>
              </a:rPr>
              <a:t>Utiliser la lumière naturelle</a:t>
            </a:r>
          </a:p>
        </p:txBody>
      </p:sp>
      <p:sp>
        <p:nvSpPr>
          <p:cNvPr id="874" name="Google Shape;874;p104"/>
          <p:cNvSpPr txBox="1"/>
          <p:nvPr/>
        </p:nvSpPr>
        <p:spPr>
          <a:xfrm>
            <a:off x="712850" y="3304580"/>
            <a:ext cx="2951100" cy="1000203"/>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900" dirty="0">
                <a:solidFill>
                  <a:schemeClr val="dk1"/>
                </a:solidFill>
                <a:latin typeface="Posterama" panose="020B0504020200020000" pitchFamily="34" charset="0"/>
                <a:cs typeface="Posterama" panose="020B0504020200020000" pitchFamily="34" charset="0"/>
              </a:rPr>
              <a:t>Laver les vêtements à pleine charge et à l'eau froide</a:t>
            </a:r>
          </a:p>
        </p:txBody>
      </p:sp>
      <p:sp>
        <p:nvSpPr>
          <p:cNvPr id="875" name="Google Shape;875;p104"/>
          <p:cNvSpPr txBox="1"/>
          <p:nvPr/>
        </p:nvSpPr>
        <p:spPr>
          <a:xfrm>
            <a:off x="5088023" y="5872825"/>
            <a:ext cx="3103676" cy="707815"/>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fr-FR" sz="1900" dirty="0">
                <a:solidFill>
                  <a:schemeClr val="dk1"/>
                </a:solidFill>
                <a:latin typeface="Posterama" panose="020B0504020200020000" pitchFamily="34" charset="0"/>
                <a:cs typeface="Posterama" panose="020B0504020200020000" pitchFamily="34" charset="0"/>
              </a:rPr>
              <a:t>Remplacer les vieilles ampoules par des LED </a:t>
            </a:r>
            <a:endParaRPr sz="1900" dirty="0">
              <a:solidFill>
                <a:schemeClr val="dk1"/>
              </a:solidFill>
              <a:latin typeface="Posterama" panose="020B0504020200020000" pitchFamily="34" charset="0"/>
              <a:cs typeface="Posterama" panose="020B0504020200020000" pitchFamily="34" charset="0"/>
            </a:endParaRPr>
          </a:p>
        </p:txBody>
      </p:sp>
      <p:sp>
        <p:nvSpPr>
          <p:cNvPr id="876" name="Google Shape;876;p104"/>
          <p:cNvSpPr txBox="1"/>
          <p:nvPr/>
        </p:nvSpPr>
        <p:spPr>
          <a:xfrm>
            <a:off x="8527074" y="5764500"/>
            <a:ext cx="3664925" cy="1000203"/>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900" dirty="0">
                <a:solidFill>
                  <a:schemeClr val="dk1"/>
                </a:solidFill>
                <a:latin typeface="Posterama" panose="020B0504020200020000" pitchFamily="34" charset="0"/>
                <a:cs typeface="Posterama" panose="020B0504020200020000" pitchFamily="34" charset="0"/>
              </a:rPr>
              <a:t>Baisse ton thermostat (ajoute une couche supplémentaire de vêtements à la place !)</a:t>
            </a:r>
          </a:p>
        </p:txBody>
      </p:sp>
      <p:grpSp>
        <p:nvGrpSpPr>
          <p:cNvPr id="877" name="Google Shape;877;p104"/>
          <p:cNvGrpSpPr/>
          <p:nvPr/>
        </p:nvGrpSpPr>
        <p:grpSpPr>
          <a:xfrm>
            <a:off x="4313379" y="1276767"/>
            <a:ext cx="3228900" cy="2940448"/>
            <a:chOff x="4665179" y="2093705"/>
            <a:chExt cx="3228900" cy="2940448"/>
          </a:xfrm>
        </p:grpSpPr>
        <p:pic>
          <p:nvPicPr>
            <p:cNvPr id="878" name="Google Shape;878;p104"/>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4921088" y="2093705"/>
              <a:ext cx="2717078" cy="1994247"/>
            </a:xfrm>
            <a:prstGeom prst="rect">
              <a:avLst/>
            </a:prstGeom>
            <a:noFill/>
            <a:ln>
              <a:noFill/>
            </a:ln>
          </p:spPr>
        </p:pic>
        <p:sp>
          <p:nvSpPr>
            <p:cNvPr id="879" name="Google Shape;879;p104"/>
            <p:cNvSpPr txBox="1"/>
            <p:nvPr/>
          </p:nvSpPr>
          <p:spPr>
            <a:xfrm>
              <a:off x="4665179" y="4033950"/>
              <a:ext cx="3228900" cy="1000203"/>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1900" i="0" u="none" strike="noStrike" cap="none" dirty="0">
                  <a:solidFill>
                    <a:srgbClr val="3F3F3F"/>
                  </a:solidFill>
                  <a:latin typeface="Posterama" panose="020B0504020200020000" pitchFamily="34" charset="0"/>
                  <a:cs typeface="Posterama" panose="020B0504020200020000" pitchFamily="34" charset="0"/>
                </a:rPr>
                <a:t>Débrancher les lumières et les appareils (qui ne sont pas en veille)</a:t>
              </a:r>
            </a:p>
          </p:txBody>
        </p: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105"/>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Réduire l'empreinte internet</a:t>
            </a:r>
            <a:endParaRPr sz="4009" dirty="0"/>
          </a:p>
        </p:txBody>
      </p:sp>
      <p:pic>
        <p:nvPicPr>
          <p:cNvPr id="885" name="Google Shape;885;p10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94525" y="1715153"/>
            <a:ext cx="1496923" cy="1202550"/>
          </a:xfrm>
          <a:prstGeom prst="rect">
            <a:avLst/>
          </a:prstGeom>
          <a:noFill/>
          <a:ln>
            <a:noFill/>
          </a:ln>
        </p:spPr>
      </p:pic>
      <p:sp>
        <p:nvSpPr>
          <p:cNvPr id="886" name="Google Shape;886;p105"/>
          <p:cNvSpPr txBox="1"/>
          <p:nvPr/>
        </p:nvSpPr>
        <p:spPr>
          <a:xfrm>
            <a:off x="642125" y="2917700"/>
            <a:ext cx="4932300" cy="1938922"/>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900" b="1" dirty="0">
                <a:solidFill>
                  <a:schemeClr val="dk1"/>
                </a:solidFill>
                <a:latin typeface="Posterama" panose="020B0504020200020000" pitchFamily="34" charset="0"/>
                <a:cs typeface="Posterama" panose="020B0504020200020000" pitchFamily="34" charset="0"/>
              </a:rPr>
              <a:t>Changer les habitudes en matière d'e-mail :</a:t>
            </a:r>
            <a:endParaRPr lang="en-GB" sz="1900" dirty="0">
              <a:solidFill>
                <a:schemeClr val="dk1"/>
              </a:solidFill>
              <a:latin typeface="Posterama" panose="020B0504020200020000" pitchFamily="34" charset="0"/>
              <a:cs typeface="Posterama" panose="020B0504020200020000" pitchFamily="34" charset="0"/>
            </a:endParaRPr>
          </a:p>
          <a:p>
            <a:pPr marL="457200" indent="-349250" algn="just">
              <a:buClr>
                <a:schemeClr val="dk1"/>
              </a:buClr>
              <a:buSzPts val="1900"/>
              <a:buFont typeface="Arial"/>
              <a:buChar char="-"/>
            </a:pPr>
            <a:r>
              <a:rPr lang="en-GB" sz="1600" dirty="0">
                <a:solidFill>
                  <a:schemeClr val="dk1"/>
                </a:solidFill>
                <a:latin typeface="Posterama" panose="020B0504020200020000" pitchFamily="34" charset="0"/>
                <a:cs typeface="Posterama" panose="020B0504020200020000" pitchFamily="34" charset="0"/>
              </a:rPr>
              <a:t>Limiter "</a:t>
            </a:r>
            <a:r>
              <a:rPr lang="en-GB" sz="1600" dirty="0" err="1">
                <a:solidFill>
                  <a:schemeClr val="dk1"/>
                </a:solidFill>
                <a:latin typeface="Posterama" panose="020B0504020200020000" pitchFamily="34" charset="0"/>
                <a:cs typeface="Posterama" panose="020B0504020200020000" pitchFamily="34" charset="0"/>
              </a:rPr>
              <a:t>Répondre</a:t>
            </a:r>
            <a:r>
              <a:rPr lang="en-GB" sz="1600" dirty="0">
                <a:solidFill>
                  <a:schemeClr val="dk1"/>
                </a:solidFill>
                <a:latin typeface="Posterama" panose="020B0504020200020000" pitchFamily="34" charset="0"/>
                <a:cs typeface="Posterama" panose="020B0504020200020000" pitchFamily="34" charset="0"/>
              </a:rPr>
              <a:t> à </a:t>
            </a:r>
            <a:r>
              <a:rPr lang="en-GB" sz="1600" dirty="0" err="1">
                <a:solidFill>
                  <a:schemeClr val="dk1"/>
                </a:solidFill>
                <a:latin typeface="Posterama" panose="020B0504020200020000" pitchFamily="34" charset="0"/>
                <a:cs typeface="Posterama" panose="020B0504020200020000" pitchFamily="34" charset="0"/>
              </a:rPr>
              <a:t>tous</a:t>
            </a:r>
            <a:r>
              <a:rPr lang="en-GB" sz="1600" dirty="0">
                <a:solidFill>
                  <a:schemeClr val="dk1"/>
                </a:solidFill>
                <a:latin typeface="Posterama" panose="020B0504020200020000" pitchFamily="34" charset="0"/>
                <a:cs typeface="Posterama" panose="020B0504020200020000" pitchFamily="34" charset="0"/>
              </a:rPr>
              <a:t>"</a:t>
            </a:r>
          </a:p>
          <a:p>
            <a:pPr marL="457200" marR="0" lvl="0" indent="-349250" algn="just" rtl="0">
              <a:lnSpc>
                <a:spcPct val="100000"/>
              </a:lnSpc>
              <a:spcBef>
                <a:spcPts val="0"/>
              </a:spcBef>
              <a:spcAft>
                <a:spcPts val="0"/>
              </a:spcAft>
              <a:buClr>
                <a:schemeClr val="dk1"/>
              </a:buClr>
              <a:buSzPts val="1900"/>
              <a:buChar char="-"/>
            </a:pPr>
            <a:r>
              <a:rPr lang="fr-FR" sz="1600" dirty="0">
                <a:solidFill>
                  <a:schemeClr val="dk1"/>
                </a:solidFill>
                <a:latin typeface="Posterama" panose="020B0504020200020000" pitchFamily="34" charset="0"/>
                <a:cs typeface="Posterama" panose="020B0504020200020000" pitchFamily="34" charset="0"/>
              </a:rPr>
              <a:t>Parler en personne plutôt que par courriel</a:t>
            </a:r>
          </a:p>
          <a:p>
            <a:pPr marL="457200" marR="0" lvl="0" indent="-349250" algn="just" rtl="0">
              <a:lnSpc>
                <a:spcPct val="100000"/>
              </a:lnSpc>
              <a:spcBef>
                <a:spcPts val="0"/>
              </a:spcBef>
              <a:spcAft>
                <a:spcPts val="0"/>
              </a:spcAft>
              <a:buClr>
                <a:schemeClr val="dk1"/>
              </a:buClr>
              <a:buSzPts val="1900"/>
              <a:buChar char="-"/>
            </a:pPr>
            <a:r>
              <a:rPr lang="fr-FR" sz="1600" dirty="0">
                <a:solidFill>
                  <a:schemeClr val="dk1"/>
                </a:solidFill>
                <a:latin typeface="Posterama" panose="020B0504020200020000" pitchFamily="34" charset="0"/>
                <a:cs typeface="Posterama" panose="020B0504020200020000" pitchFamily="34" charset="0"/>
              </a:rPr>
              <a:t>Éviter les courriels de remerciement en ligne</a:t>
            </a:r>
          </a:p>
          <a:p>
            <a:pPr marL="457200" marR="0" lvl="0" indent="-349250" algn="just" rtl="0">
              <a:lnSpc>
                <a:spcPct val="100000"/>
              </a:lnSpc>
              <a:spcBef>
                <a:spcPts val="0"/>
              </a:spcBef>
              <a:spcAft>
                <a:spcPts val="0"/>
              </a:spcAft>
              <a:buClr>
                <a:schemeClr val="dk1"/>
              </a:buClr>
              <a:buSzPts val="1900"/>
              <a:buChar char="-"/>
            </a:pPr>
            <a:r>
              <a:rPr lang="fr-FR" sz="1600" dirty="0">
                <a:solidFill>
                  <a:schemeClr val="dk1"/>
                </a:solidFill>
                <a:latin typeface="Posterama" panose="020B0504020200020000" pitchFamily="34" charset="0"/>
                <a:cs typeface="Posterama" panose="020B0504020200020000" pitchFamily="34" charset="0"/>
              </a:rPr>
              <a:t>Se désinscrire des lettres d'information qui ne t'intéressent pas</a:t>
            </a:r>
          </a:p>
        </p:txBody>
      </p:sp>
      <p:sp>
        <p:nvSpPr>
          <p:cNvPr id="887" name="Google Shape;887;p105"/>
          <p:cNvSpPr txBox="1"/>
          <p:nvPr/>
        </p:nvSpPr>
        <p:spPr>
          <a:xfrm>
            <a:off x="3187625" y="5499725"/>
            <a:ext cx="4932300" cy="1292591"/>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900" b="1" dirty="0">
                <a:solidFill>
                  <a:schemeClr val="dk1"/>
                </a:solidFill>
                <a:latin typeface="Posterama" panose="020B0504020200020000" pitchFamily="34" charset="0"/>
                <a:cs typeface="Posterama" panose="020B0504020200020000" pitchFamily="34" charset="0"/>
              </a:rPr>
              <a:t>Choisir un Cloud conscient</a:t>
            </a:r>
          </a:p>
          <a:p>
            <a:pPr marL="457200" marR="0" lvl="0" indent="-349250" algn="just" rtl="0">
              <a:lnSpc>
                <a:spcPct val="100000"/>
              </a:lnSpc>
              <a:spcBef>
                <a:spcPts val="0"/>
              </a:spcBef>
              <a:spcAft>
                <a:spcPts val="0"/>
              </a:spcAft>
              <a:buClr>
                <a:schemeClr val="dk1"/>
              </a:buClr>
              <a:buSzPts val="1900"/>
              <a:buChar char="-"/>
            </a:pPr>
            <a:r>
              <a:rPr lang="fr-FR" sz="1900" dirty="0">
                <a:solidFill>
                  <a:schemeClr val="dk1"/>
                </a:solidFill>
                <a:latin typeface="Posterama" panose="020B0504020200020000" pitchFamily="34" charset="0"/>
                <a:cs typeface="Posterama" panose="020B0504020200020000" pitchFamily="34" charset="0"/>
              </a:rPr>
              <a:t>Les fournisseurs d'informatique dématérialisée verte utilisent des énergies renouvelables</a:t>
            </a:r>
          </a:p>
        </p:txBody>
      </p:sp>
      <p:sp>
        <p:nvSpPr>
          <p:cNvPr id="888" name="Google Shape;888;p105"/>
          <p:cNvSpPr txBox="1"/>
          <p:nvPr/>
        </p:nvSpPr>
        <p:spPr>
          <a:xfrm>
            <a:off x="6088900" y="4667600"/>
            <a:ext cx="2915476" cy="707815"/>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900" b="1" dirty="0">
                <a:solidFill>
                  <a:schemeClr val="dk1"/>
                </a:solidFill>
                <a:latin typeface="Posterama" panose="020B0504020200020000" pitchFamily="34" charset="0"/>
                <a:cs typeface="Posterama" panose="020B0504020200020000" pitchFamily="34" charset="0"/>
              </a:rPr>
              <a:t>Diminuer la luminosité de l'écran</a:t>
            </a:r>
          </a:p>
        </p:txBody>
      </p:sp>
      <p:pic>
        <p:nvPicPr>
          <p:cNvPr id="889" name="Google Shape;889;p10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186175" y="2880550"/>
            <a:ext cx="1960176" cy="1643949"/>
          </a:xfrm>
          <a:prstGeom prst="rect">
            <a:avLst/>
          </a:prstGeom>
          <a:noFill/>
          <a:ln>
            <a:noFill/>
          </a:ln>
        </p:spPr>
      </p:pic>
      <p:pic>
        <p:nvPicPr>
          <p:cNvPr id="890" name="Google Shape;890;p10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227450" y="5274653"/>
            <a:ext cx="1960176" cy="1390522"/>
          </a:xfrm>
          <a:prstGeom prst="rect">
            <a:avLst/>
          </a:prstGeom>
          <a:noFill/>
          <a:ln>
            <a:noFill/>
          </a:ln>
        </p:spPr>
      </p:pic>
      <p:pic>
        <p:nvPicPr>
          <p:cNvPr id="891" name="Google Shape;891;p10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364002" y="1715150"/>
            <a:ext cx="1607947" cy="1202550"/>
          </a:xfrm>
          <a:prstGeom prst="rect">
            <a:avLst/>
          </a:prstGeom>
          <a:noFill/>
          <a:ln>
            <a:noFill/>
          </a:ln>
        </p:spPr>
      </p:pic>
      <p:sp>
        <p:nvSpPr>
          <p:cNvPr id="892" name="Google Shape;892;p105"/>
          <p:cNvSpPr txBox="1"/>
          <p:nvPr/>
        </p:nvSpPr>
        <p:spPr>
          <a:xfrm>
            <a:off x="4870775" y="1864750"/>
            <a:ext cx="3566700" cy="1000203"/>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900" b="1" dirty="0">
                <a:solidFill>
                  <a:schemeClr val="dk1"/>
                </a:solidFill>
                <a:latin typeface="Posterama" panose="020B0504020200020000" pitchFamily="34" charset="0"/>
                <a:cs typeface="Posterama" panose="020B0504020200020000" pitchFamily="34" charset="0"/>
              </a:rPr>
              <a:t>Aller directement sur le site web et éviter les moteurs de recherche</a:t>
            </a:r>
          </a:p>
        </p:txBody>
      </p:sp>
      <p:pic>
        <p:nvPicPr>
          <p:cNvPr id="893" name="Google Shape;893;p105"/>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9275700" y="3630700"/>
            <a:ext cx="2711107" cy="1643949"/>
          </a:xfrm>
          <a:prstGeom prst="rect">
            <a:avLst/>
          </a:prstGeom>
          <a:noFill/>
          <a:ln>
            <a:noFill/>
          </a:ln>
        </p:spPr>
      </p:pic>
      <p:sp>
        <p:nvSpPr>
          <p:cNvPr id="894" name="Google Shape;894;p105"/>
          <p:cNvSpPr txBox="1"/>
          <p:nvPr/>
        </p:nvSpPr>
        <p:spPr>
          <a:xfrm>
            <a:off x="9172400" y="5383675"/>
            <a:ext cx="2510700" cy="1584979"/>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900" b="1" dirty="0">
                <a:solidFill>
                  <a:schemeClr val="dk1"/>
                </a:solidFill>
                <a:latin typeface="Posterama" panose="020B0504020200020000" pitchFamily="34" charset="0"/>
                <a:cs typeface="Posterama" panose="020B0504020200020000" pitchFamily="34" charset="0"/>
              </a:rPr>
              <a:t>Opter pour un ordinateur portable plutôt que pour un ordinateur de bureau</a:t>
            </a:r>
            <a:endParaRPr sz="1900" dirty="0">
              <a:solidFill>
                <a:schemeClr val="dk1"/>
              </a:solidFill>
              <a:latin typeface="Posterama" panose="020B0504020200020000" pitchFamily="34" charset="0"/>
              <a:cs typeface="Posterama" panose="020B0504020200020000" pitchFamily="34" charset="0"/>
            </a:endParaRPr>
          </a:p>
        </p:txBody>
      </p:sp>
      <p:pic>
        <p:nvPicPr>
          <p:cNvPr id="895" name="Google Shape;895;p105"/>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9172400" y="977225"/>
            <a:ext cx="1787698" cy="1940474"/>
          </a:xfrm>
          <a:prstGeom prst="rect">
            <a:avLst/>
          </a:prstGeom>
          <a:noFill/>
          <a:ln>
            <a:noFill/>
          </a:ln>
        </p:spPr>
      </p:pic>
      <p:sp>
        <p:nvSpPr>
          <p:cNvPr id="896" name="Google Shape;896;p105"/>
          <p:cNvSpPr txBox="1"/>
          <p:nvPr/>
        </p:nvSpPr>
        <p:spPr>
          <a:xfrm>
            <a:off x="9172400" y="2880550"/>
            <a:ext cx="1960200" cy="415500"/>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900" b="1" dirty="0">
                <a:solidFill>
                  <a:schemeClr val="dk1"/>
                </a:solidFill>
                <a:latin typeface="Posterama" panose="020B0504020200020000" pitchFamily="34" charset="0"/>
                <a:cs typeface="Posterama" panose="020B0504020200020000" pitchFamily="34" charset="0"/>
              </a:rPr>
              <a:t>DARKMODE!</a:t>
            </a:r>
            <a:endParaRPr sz="1900" dirty="0">
              <a:solidFill>
                <a:schemeClr val="dk1"/>
              </a:solidFill>
              <a:latin typeface="Posterama" panose="020B0504020200020000" pitchFamily="34" charset="0"/>
              <a:cs typeface="Posterama" panose="020B0504020200020000"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106"/>
          <p:cNvSpPr txBox="1"/>
          <p:nvPr/>
        </p:nvSpPr>
        <p:spPr>
          <a:xfrm>
            <a:off x="0" y="-110837"/>
            <a:ext cx="93189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2700"/>
              <a:buFont typeface="Arial"/>
              <a:buNone/>
            </a:pPr>
            <a:r>
              <a:rPr lang="fr-FR" sz="2700" b="1" i="0" u="none" strike="noStrike" cap="none" dirty="0">
                <a:solidFill>
                  <a:srgbClr val="366092"/>
                </a:solidFill>
                <a:latin typeface="Posterama" panose="020B0504020200020000" pitchFamily="34" charset="0"/>
                <a:cs typeface="Posterama" panose="020B0504020200020000" pitchFamily="34" charset="0"/>
                <a:sym typeface="Arial"/>
              </a:rPr>
              <a:t>Topics – focus on solutions! Or challenges/solutions</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902" name="Google Shape;902;p106" descr="Uma imagem com interior, pessoa&#10;&#10;Descrição gerada automaticamente"/>
          <p:cNvPicPr preferRelativeResize="0"/>
          <p:nvPr/>
        </p:nvPicPr>
        <p:blipFill rotWithShape="1">
          <a:blip r:embed="rId3">
            <a:alphaModFix/>
          </a:blip>
          <a:srcRect/>
          <a:stretch/>
        </p:blipFill>
        <p:spPr>
          <a:xfrm>
            <a:off x="0" y="0"/>
            <a:ext cx="12192000" cy="8036719"/>
          </a:xfrm>
          <a:prstGeom prst="rect">
            <a:avLst/>
          </a:prstGeom>
          <a:noFill/>
          <a:ln>
            <a:noFill/>
          </a:ln>
        </p:spPr>
      </p:pic>
      <p:sp>
        <p:nvSpPr>
          <p:cNvPr id="903" name="Google Shape;903;p106"/>
          <p:cNvSpPr txBox="1"/>
          <p:nvPr/>
        </p:nvSpPr>
        <p:spPr>
          <a:xfrm>
            <a:off x="6096000" y="2390423"/>
            <a:ext cx="6265321" cy="692427"/>
          </a:xfrm>
          <a:prstGeom prst="rect">
            <a:avLst/>
          </a:prstGeom>
          <a:noFill/>
          <a:ln>
            <a:noFill/>
          </a:ln>
        </p:spPr>
        <p:txBody>
          <a:bodyPr spcFirstLastPara="1" wrap="square" lIns="121900" tIns="60925" rIns="121900" bIns="60925" anchor="t" anchorCtr="0">
            <a:spAutoFit/>
          </a:bodyPr>
          <a:lstStyle/>
          <a:p>
            <a:pPr lvl="0">
              <a:buSzPts val="3700"/>
            </a:pPr>
            <a:r>
              <a:rPr lang="fr-FR" sz="3700" b="1" dirty="0">
                <a:solidFill>
                  <a:schemeClr val="lt1"/>
                </a:solidFill>
                <a:latin typeface="Posterama" panose="020B0504020200020000" pitchFamily="34" charset="0"/>
                <a:cs typeface="Posterama" panose="020B0504020200020000" pitchFamily="34" charset="0"/>
              </a:rPr>
              <a:t>PAUVRETÉ ÉNERGÉTIQUE</a:t>
            </a:r>
          </a:p>
        </p:txBody>
      </p:sp>
      <p:sp>
        <p:nvSpPr>
          <p:cNvPr id="904" name="Google Shape;904;p106"/>
          <p:cNvSpPr txBox="1"/>
          <p:nvPr/>
        </p:nvSpPr>
        <p:spPr>
          <a:xfrm>
            <a:off x="6096000" y="3277509"/>
            <a:ext cx="6096000" cy="1000500"/>
          </a:xfrm>
          <a:prstGeom prst="rect">
            <a:avLst/>
          </a:prstGeom>
          <a:noFill/>
          <a:ln>
            <a:noFill/>
          </a:ln>
        </p:spPr>
        <p:txBody>
          <a:bodyPr spcFirstLastPara="1" wrap="square" lIns="121900" tIns="60925" rIns="121900" bIns="60925" anchor="t" anchorCtr="0">
            <a:spAutoFit/>
          </a:bodyPr>
          <a:lstStyle/>
          <a:p>
            <a:pPr lvl="0">
              <a:buSzPts val="1900"/>
            </a:pPr>
            <a:r>
              <a:rPr lang="fr-FR" sz="1900" dirty="0">
                <a:solidFill>
                  <a:schemeClr val="lt1"/>
                </a:solidFill>
                <a:latin typeface="Posterama" panose="020B0504020200020000" pitchFamily="34" charset="0"/>
                <a:ea typeface="arial"/>
                <a:cs typeface="Posterama" panose="020B0504020200020000" pitchFamily="34" charset="0"/>
                <a:sym typeface="arial"/>
              </a:rPr>
              <a:t>La pauvreté énergétique est due à l'interaction entre des factures d'énergie élevées, des revenus faibles et une mauvaise efficacité énergétique.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107"/>
          <p:cNvSpPr txBox="1"/>
          <p:nvPr/>
        </p:nvSpPr>
        <p:spPr>
          <a:xfrm>
            <a:off x="0" y="-110837"/>
            <a:ext cx="93189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2700"/>
              <a:buFont typeface="Arial"/>
              <a:buNone/>
            </a:pPr>
            <a:r>
              <a:rPr lang="fr-FR" sz="2700" b="1" i="0" u="none" strike="noStrike" cap="none" dirty="0">
                <a:solidFill>
                  <a:srgbClr val="366092"/>
                </a:solidFill>
                <a:latin typeface="Posterama" panose="020B0504020200020000" pitchFamily="34" charset="0"/>
                <a:cs typeface="Posterama" panose="020B0504020200020000" pitchFamily="34" charset="0"/>
                <a:sym typeface="Arial"/>
              </a:rPr>
              <a:t>Topics – focus on solutions! Or challenges/solutions</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910" name="Google Shape;910;p107" descr="Uma imagem com interior, pessoa&#10;&#10;Descrição gerada automaticamente"/>
          <p:cNvPicPr preferRelativeResize="0"/>
          <p:nvPr/>
        </p:nvPicPr>
        <p:blipFill rotWithShape="1">
          <a:blip r:embed="rId3">
            <a:alphaModFix/>
          </a:blip>
          <a:srcRect/>
          <a:stretch/>
        </p:blipFill>
        <p:spPr>
          <a:xfrm>
            <a:off x="0" y="0"/>
            <a:ext cx="12192000" cy="8036719"/>
          </a:xfrm>
          <a:prstGeom prst="rect">
            <a:avLst/>
          </a:prstGeom>
          <a:noFill/>
          <a:ln>
            <a:noFill/>
          </a:ln>
        </p:spPr>
      </p:pic>
      <p:sp>
        <p:nvSpPr>
          <p:cNvPr id="911" name="Google Shape;911;p107"/>
          <p:cNvSpPr txBox="1"/>
          <p:nvPr/>
        </p:nvSpPr>
        <p:spPr>
          <a:xfrm>
            <a:off x="4814710" y="2739603"/>
            <a:ext cx="7083600" cy="3631693"/>
          </a:xfrm>
          <a:prstGeom prst="rect">
            <a:avLst/>
          </a:prstGeom>
          <a:noFill/>
          <a:ln>
            <a:noFill/>
          </a:ln>
          <a:effectLst>
            <a:outerShdw blurRad="50800" dist="38100" dir="5400000" algn="t" rotWithShape="0">
              <a:srgbClr val="000000">
                <a:alpha val="40000"/>
              </a:srgbClr>
            </a:outerShdw>
          </a:effectLst>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1" i="0" u="none" strike="noStrike" cap="none" dirty="0">
                <a:solidFill>
                  <a:schemeClr val="lt1"/>
                </a:solidFill>
                <a:latin typeface="Posterama" panose="020B0504020200020000" pitchFamily="34" charset="0"/>
                <a:cs typeface="Posterama" panose="020B0504020200020000" pitchFamily="34" charset="0"/>
                <a:sym typeface="Arial"/>
              </a:rPr>
              <a:t>(1) La pauvreté énergétique est un ensemble de conditions dans lesquelles les individus ou les familles ne sont pas en mesure de se chauffer, de se rafraîchir ou d'accéder à d'autres services énergétiques nécessaires dans leur logement à un coût abordable.</a:t>
            </a:r>
          </a:p>
          <a:p>
            <a:pPr marL="0" marR="0" lvl="0" indent="0" algn="l" rtl="0">
              <a:lnSpc>
                <a:spcPct val="100000"/>
              </a:lnSpc>
              <a:spcBef>
                <a:spcPts val="0"/>
              </a:spcBef>
              <a:spcAft>
                <a:spcPts val="0"/>
              </a:spcAft>
              <a:buClr>
                <a:srgbClr val="000000"/>
              </a:buClr>
              <a:buSzPts val="1900"/>
              <a:buFont typeface="Arial"/>
              <a:buNone/>
            </a:pPr>
            <a:endParaRPr sz="1900" b="1" i="0" u="none" strike="noStrike" cap="none" dirty="0">
              <a:solidFill>
                <a:schemeClr val="lt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000000"/>
              </a:buClr>
              <a:buSzPts val="1900"/>
              <a:buFont typeface="Arial"/>
              <a:buNone/>
            </a:pPr>
            <a:r>
              <a:rPr lang="fr-FR" sz="1900" b="1" i="0" u="none" strike="noStrike" cap="none" dirty="0">
                <a:solidFill>
                  <a:schemeClr val="lt1"/>
                </a:solidFill>
                <a:latin typeface="Posterama" panose="020B0504020200020000" pitchFamily="34" charset="0"/>
                <a:cs typeface="Posterama" panose="020B0504020200020000" pitchFamily="34" charset="0"/>
                <a:sym typeface="Arial"/>
              </a:rPr>
              <a:t>(2) L'incapacité à satisfaire leurs besoins fondamentaux en tant que résultat direct ou indirect du manque d'accès à des services énergétiques fiables et dignes de confiance, compte tenu des autres moyens disponibles pour satisfaire ces besoins. </a:t>
            </a:r>
          </a:p>
          <a:p>
            <a:pPr marL="0" marR="0" lvl="0" indent="0" algn="l" rtl="0">
              <a:lnSpc>
                <a:spcPct val="100000"/>
              </a:lnSpc>
              <a:spcBef>
                <a:spcPts val="0"/>
              </a:spcBef>
              <a:spcAft>
                <a:spcPts val="0"/>
              </a:spcAft>
              <a:buClr>
                <a:srgbClr val="000000"/>
              </a:buClr>
              <a:buSzPts val="1900"/>
              <a:buFont typeface="Arial"/>
              <a:buNone/>
            </a:pPr>
            <a:endParaRPr sz="1900" b="1"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912" name="Google Shape;912;p107"/>
          <p:cNvSpPr txBox="1"/>
          <p:nvPr/>
        </p:nvSpPr>
        <p:spPr>
          <a:xfrm>
            <a:off x="9" y="7057309"/>
            <a:ext cx="7083600" cy="584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fr-FR" sz="1500" b="0" i="0" u="none" strike="noStrike" cap="none" dirty="0">
                <a:solidFill>
                  <a:schemeClr val="lt1"/>
                </a:solidFill>
                <a:latin typeface="Posterama" panose="020B0504020200020000" pitchFamily="34" charset="0"/>
                <a:cs typeface="Posterama" panose="020B0504020200020000" pitchFamily="34" charset="0"/>
                <a:sym typeface="Arial"/>
              </a:rPr>
              <a:t>(1) </a:t>
            </a:r>
            <a:r>
              <a:rPr lang="fr-FR" sz="1500" b="0" i="0" u="none" strike="noStrike" cap="none" dirty="0" err="1">
                <a:solidFill>
                  <a:schemeClr val="lt1"/>
                </a:solidFill>
                <a:latin typeface="Posterama" panose="020B0504020200020000" pitchFamily="34" charset="0"/>
                <a:cs typeface="Posterama" panose="020B0504020200020000" pitchFamily="34" charset="0"/>
                <a:sym typeface="Arial"/>
              </a:rPr>
              <a:t>Pye</a:t>
            </a:r>
            <a:r>
              <a:rPr lang="fr-FR" sz="1500" b="0" i="0" u="none" strike="noStrike" cap="none" dirty="0">
                <a:solidFill>
                  <a:schemeClr val="lt1"/>
                </a:solidFill>
                <a:latin typeface="Posterama" panose="020B0504020200020000" pitchFamily="34" charset="0"/>
                <a:cs typeface="Posterama" panose="020B0504020200020000" pitchFamily="34" charset="0"/>
                <a:sym typeface="Arial"/>
              </a:rPr>
              <a:t>. et al., (2015)</a:t>
            </a:r>
            <a:endParaRPr sz="1500" b="0" i="0" u="none" strike="noStrike" cap="none" dirty="0">
              <a:solidFill>
                <a:schemeClr val="lt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000000"/>
              </a:buClr>
              <a:buSzPts val="1500"/>
              <a:buFont typeface="Arial"/>
              <a:buNone/>
            </a:pPr>
            <a:r>
              <a:rPr lang="fr-FR" sz="1500" b="0" i="0" u="none" strike="noStrike" cap="none" dirty="0">
                <a:solidFill>
                  <a:schemeClr val="lt1"/>
                </a:solidFill>
                <a:latin typeface="Posterama" panose="020B0504020200020000" pitchFamily="34" charset="0"/>
                <a:cs typeface="Posterama" panose="020B0504020200020000" pitchFamily="34" charset="0"/>
                <a:sym typeface="Arial"/>
              </a:rPr>
              <a:t>(2) Day, G. Walker., </a:t>
            </a:r>
            <a:r>
              <a:rPr lang="fr-FR" sz="1500" b="0" i="0" u="none" strike="noStrike" cap="none" dirty="0" err="1">
                <a:solidFill>
                  <a:schemeClr val="lt1"/>
                </a:solidFill>
                <a:latin typeface="Posterama" panose="020B0504020200020000" pitchFamily="34" charset="0"/>
                <a:cs typeface="Posterama" panose="020B0504020200020000" pitchFamily="34" charset="0"/>
                <a:sym typeface="Arial"/>
              </a:rPr>
              <a:t>N.Simcock</a:t>
            </a:r>
            <a:r>
              <a:rPr lang="fr-FR" sz="1500" b="0" i="0" u="none" strike="noStrike" cap="none" dirty="0">
                <a:solidFill>
                  <a:schemeClr val="lt1"/>
                </a:solidFill>
                <a:latin typeface="Posterama" panose="020B0504020200020000" pitchFamily="34" charset="0"/>
                <a:cs typeface="Posterama" panose="020B0504020200020000" pitchFamily="34" charset="0"/>
                <a:sym typeface="Arial"/>
              </a:rPr>
              <a:t>. (2016)</a:t>
            </a:r>
            <a:endParaRPr sz="15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913" name="Google Shape;913;p107"/>
          <p:cNvSpPr txBox="1"/>
          <p:nvPr/>
        </p:nvSpPr>
        <p:spPr>
          <a:xfrm>
            <a:off x="5630779" y="1752244"/>
            <a:ext cx="6730542" cy="692427"/>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3700"/>
              <a:buFont typeface="Arial"/>
              <a:buNone/>
            </a:pPr>
            <a:r>
              <a:rPr lang="fr-FR" sz="3700" b="1" i="0" u="none" strike="noStrike" cap="none" dirty="0">
                <a:solidFill>
                  <a:schemeClr val="lt1"/>
                </a:solidFill>
                <a:latin typeface="Posterama" panose="020B0504020200020000" pitchFamily="34" charset="0"/>
                <a:cs typeface="Posterama" panose="020B0504020200020000" pitchFamily="34" charset="0"/>
                <a:sym typeface="Arial"/>
              </a:rPr>
              <a:t>PAUVRETÉ ÉNERGÉTIQUE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7503A6"/>
        </a:solidFill>
        <a:effectLst/>
      </p:bgPr>
    </p:bg>
    <p:spTree>
      <p:nvGrpSpPr>
        <p:cNvPr id="1" name="Shape 917"/>
        <p:cNvGrpSpPr/>
        <p:nvPr/>
      </p:nvGrpSpPr>
      <p:grpSpPr>
        <a:xfrm>
          <a:off x="0" y="0"/>
          <a:ext cx="0" cy="0"/>
          <a:chOff x="0" y="0"/>
          <a:chExt cx="0" cy="0"/>
        </a:xfrm>
      </p:grpSpPr>
      <p:sp>
        <p:nvSpPr>
          <p:cNvPr id="918" name="Google Shape;918;p108"/>
          <p:cNvSpPr txBox="1">
            <a:spLocks noGrp="1"/>
          </p:cNvSpPr>
          <p:nvPr>
            <p:ph type="title"/>
          </p:nvPr>
        </p:nvSpPr>
        <p:spPr>
          <a:xfrm>
            <a:off x="1050375" y="2225150"/>
            <a:ext cx="10331728"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a:t>La pauvreté énergétique dans le contexte européen</a:t>
            </a:r>
            <a:endParaRPr dirty="0"/>
          </a:p>
        </p:txBody>
      </p:sp>
      <p:sp>
        <p:nvSpPr>
          <p:cNvPr id="919" name="Google Shape;919;p108"/>
          <p:cNvSpPr txBox="1">
            <a:spLocks noGrp="1"/>
          </p:cNvSpPr>
          <p:nvPr>
            <p:ph type="body" idx="1"/>
          </p:nvPr>
        </p:nvSpPr>
        <p:spPr>
          <a:xfrm>
            <a:off x="1050375" y="3838000"/>
            <a:ext cx="9844048" cy="12720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lt1"/>
              </a:buClr>
              <a:buSzPts val="2400"/>
              <a:buFont typeface="Arial"/>
              <a:buNone/>
            </a:pPr>
            <a:r>
              <a:rPr lang="fr-FR" dirty="0"/>
              <a:t>Plus de 50 millions de ménages dans l'UE sont en situation de pauvreté énergétique.</a:t>
            </a:r>
          </a:p>
        </p:txBody>
      </p:sp>
      <p:sp>
        <p:nvSpPr>
          <p:cNvPr id="920" name="Google Shape;920;p108"/>
          <p:cNvSpPr txBox="1"/>
          <p:nvPr/>
        </p:nvSpPr>
        <p:spPr>
          <a:xfrm>
            <a:off x="6096000" y="1746200"/>
            <a:ext cx="54273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1900" dirty="0">
              <a:latin typeface="Posterama" panose="020B0504020200020000" pitchFamily="34" charset="0"/>
              <a:cs typeface="Posterama" panose="020B0504020200020000"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109"/>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3200" dirty="0"/>
              <a:t>Pauvreté énergétique et changement climatique</a:t>
            </a:r>
            <a:endParaRPr sz="3200" dirty="0"/>
          </a:p>
        </p:txBody>
      </p:sp>
      <p:pic>
        <p:nvPicPr>
          <p:cNvPr id="928" name="Google Shape;928;p109" descr="Uma imagem com mapa&#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4" y="1553375"/>
            <a:ext cx="8362150" cy="5304626"/>
          </a:xfrm>
          <a:prstGeom prst="rect">
            <a:avLst/>
          </a:prstGeom>
          <a:noFill/>
          <a:ln>
            <a:noFill/>
          </a:ln>
        </p:spPr>
      </p:pic>
      <p:pic>
        <p:nvPicPr>
          <p:cNvPr id="929" name="Google Shape;929;p109" descr="Uma imagem com texto, interior, natureza, escuro&#10;&#10;Descrição gerada automaticament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484969" y="4386650"/>
            <a:ext cx="3707040" cy="247136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110"/>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3200" dirty="0"/>
              <a:t>Pauvreté énergétique et changement climatique</a:t>
            </a:r>
            <a:endParaRPr sz="3200" dirty="0"/>
          </a:p>
        </p:txBody>
      </p:sp>
      <p:sp>
        <p:nvSpPr>
          <p:cNvPr id="935" name="Google Shape;935;p110"/>
          <p:cNvSpPr txBox="1"/>
          <p:nvPr/>
        </p:nvSpPr>
        <p:spPr>
          <a:xfrm>
            <a:off x="465000" y="1432883"/>
            <a:ext cx="11262000" cy="5493771"/>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dirty="0">
                <a:solidFill>
                  <a:srgbClr val="3E3D40"/>
                </a:solidFill>
                <a:highlight>
                  <a:srgbClr val="FFFFFF"/>
                </a:highlight>
                <a:latin typeface="Posterama" panose="020B0504020200020000" pitchFamily="34" charset="0"/>
                <a:cs typeface="Posterama" panose="020B0504020200020000" pitchFamily="34" charset="0"/>
                <a:sym typeface="Arial"/>
              </a:rPr>
              <a:t>Les populations vulnérables ont tendance à être plus durement touchées par les phénomènes météorologiques liés au changement climatique. La pauvreté énergétique est également plus répandue dans les populations vulnérables, en raison de leurs conditions économiques et sociales. </a:t>
            </a:r>
          </a:p>
          <a:p>
            <a:pPr marL="0" marR="0" lvl="0" indent="0" algn="l" rtl="0">
              <a:lnSpc>
                <a:spcPct val="100000"/>
              </a:lnSpc>
              <a:spcBef>
                <a:spcPts val="0"/>
              </a:spcBef>
              <a:spcAft>
                <a:spcPts val="0"/>
              </a:spcAft>
              <a:buClr>
                <a:srgbClr val="000000"/>
              </a:buClr>
              <a:buSzPts val="1800"/>
              <a:buFont typeface="Arial"/>
              <a:buNone/>
            </a:pPr>
            <a:endParaRPr lang="fr-FR" sz="1800" b="0" i="0" u="none" strike="noStrike" cap="none" dirty="0">
              <a:solidFill>
                <a:srgbClr val="3E3D40"/>
              </a:solidFill>
              <a:highlight>
                <a:srgbClr val="FFFFFF"/>
              </a:highlight>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dirty="0">
                <a:solidFill>
                  <a:srgbClr val="3E3D40"/>
                </a:solidFill>
                <a:highlight>
                  <a:srgbClr val="FFFFFF"/>
                </a:highlight>
                <a:latin typeface="Posterama" panose="020B0504020200020000" pitchFamily="34" charset="0"/>
                <a:cs typeface="Posterama" panose="020B0504020200020000" pitchFamily="34" charset="0"/>
                <a:sym typeface="Arial"/>
              </a:rPr>
              <a:t>Les phénomènes météorologiques extrêmes peuvent aggraver la crise climatique et les problèmes d'insécurité énergétique, en poussant davantage de personnes dans des situations de pauvreté énergétique :</a:t>
            </a: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3E3D40"/>
              </a:solidFill>
              <a:highlight>
                <a:srgbClr val="FFFFFF"/>
              </a:highlight>
              <a:latin typeface="Posterama" panose="020B0504020200020000" pitchFamily="34" charset="0"/>
              <a:cs typeface="Posterama" panose="020B0504020200020000" pitchFamily="34" charset="0"/>
              <a:sym typeface="Arial"/>
            </a:endParaRPr>
          </a:p>
          <a:p>
            <a:pPr marL="609600" marR="0" lvl="0" indent="-419100" algn="l" rtl="0">
              <a:lnSpc>
                <a:spcPct val="100000"/>
              </a:lnSpc>
              <a:spcBef>
                <a:spcPts val="0"/>
              </a:spcBef>
              <a:spcAft>
                <a:spcPts val="0"/>
              </a:spcAft>
              <a:buClr>
                <a:srgbClr val="3E3D40"/>
              </a:buClr>
              <a:buSzPts val="1800"/>
              <a:buFont typeface="Arial"/>
              <a:buChar char="●"/>
            </a:pPr>
            <a:r>
              <a:rPr lang="fr-FR" sz="1800" b="0" i="0" u="none" strike="noStrike" cap="none" dirty="0">
                <a:solidFill>
                  <a:srgbClr val="3E3D40"/>
                </a:solidFill>
                <a:highlight>
                  <a:srgbClr val="FFFFFF"/>
                </a:highlight>
                <a:latin typeface="Posterama" panose="020B0504020200020000" pitchFamily="34" charset="0"/>
                <a:cs typeface="Posterama" panose="020B0504020200020000" pitchFamily="34" charset="0"/>
                <a:sym typeface="Arial"/>
              </a:rPr>
              <a:t> Des vagues de chaleur plus fréquentes augmenteront considérablement la demande d'énergie, la nécessité d'étendre les systèmes énergétiques et la dépendance de populations entières à l'égard de la climatisation domestique.</a:t>
            </a:r>
          </a:p>
          <a:p>
            <a:pPr marL="121920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3E3D40"/>
              </a:solidFill>
              <a:highlight>
                <a:srgbClr val="FFFFFF"/>
              </a:highlight>
              <a:latin typeface="Posterama" panose="020B0504020200020000" pitchFamily="34" charset="0"/>
              <a:cs typeface="Posterama" panose="020B0504020200020000" pitchFamily="34" charset="0"/>
              <a:sym typeface="Arial"/>
            </a:endParaRPr>
          </a:p>
          <a:p>
            <a:pPr marL="609600" marR="0" lvl="0" indent="-419100" algn="l" rtl="0">
              <a:lnSpc>
                <a:spcPct val="100000"/>
              </a:lnSpc>
              <a:spcBef>
                <a:spcPts val="0"/>
              </a:spcBef>
              <a:spcAft>
                <a:spcPts val="0"/>
              </a:spcAft>
              <a:buClr>
                <a:srgbClr val="3E3D40"/>
              </a:buClr>
              <a:buSzPts val="1800"/>
              <a:buFont typeface="Arial"/>
              <a:buChar char="●"/>
            </a:pPr>
            <a:r>
              <a:rPr lang="fr-FR" sz="1800" b="0" i="0" u="none" strike="noStrike" cap="none" dirty="0">
                <a:solidFill>
                  <a:srgbClr val="3E3D40"/>
                </a:solidFill>
                <a:highlight>
                  <a:srgbClr val="FFFFFF"/>
                </a:highlight>
                <a:latin typeface="Posterama" panose="020B0504020200020000" pitchFamily="34" charset="0"/>
                <a:cs typeface="Posterama" panose="020B0504020200020000" pitchFamily="34" charset="0"/>
                <a:sym typeface="Arial"/>
              </a:rPr>
              <a:t>Les pannes d'électricité causées par les tempêtes, les vagues de froid et les vagues de chaleur ; </a:t>
            </a:r>
          </a:p>
          <a:p>
            <a:pPr marL="121920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3E3D40"/>
              </a:solidFill>
              <a:highlight>
                <a:srgbClr val="FFFFFF"/>
              </a:highlight>
              <a:latin typeface="Posterama" panose="020B0504020200020000" pitchFamily="34" charset="0"/>
              <a:cs typeface="Posterama" panose="020B0504020200020000" pitchFamily="34" charset="0"/>
              <a:sym typeface="Arial"/>
            </a:endParaRPr>
          </a:p>
          <a:p>
            <a:pPr marL="609600" marR="0" lvl="0" indent="-419100" algn="l" rtl="0">
              <a:lnSpc>
                <a:spcPct val="100000"/>
              </a:lnSpc>
              <a:spcBef>
                <a:spcPts val="0"/>
              </a:spcBef>
              <a:spcAft>
                <a:spcPts val="0"/>
              </a:spcAft>
              <a:buClr>
                <a:srgbClr val="3E3D40"/>
              </a:buClr>
              <a:buSzPts val="1800"/>
              <a:buFont typeface="Arial"/>
              <a:buChar char="●"/>
            </a:pPr>
            <a:r>
              <a:rPr lang="fr-FR" sz="1800" b="0" i="0" u="none" strike="noStrike" cap="none" dirty="0">
                <a:solidFill>
                  <a:srgbClr val="3E3D40"/>
                </a:solidFill>
                <a:highlight>
                  <a:srgbClr val="FFFFFF"/>
                </a:highlight>
                <a:latin typeface="Posterama" panose="020B0504020200020000" pitchFamily="34" charset="0"/>
                <a:cs typeface="Posterama" panose="020B0504020200020000" pitchFamily="34" charset="0"/>
                <a:sym typeface="Arial"/>
              </a:rPr>
              <a:t>L'inefficacité des bâtiments et des habitations entraîne une hausse de la consommation d'énergie et, par conséquent, une augmentation des émissions, ce qui exacerbe les effets du changement climatique. </a:t>
            </a:r>
            <a:endParaRPr sz="1800" b="0" i="0" u="none" strike="noStrike" cap="none" dirty="0">
              <a:solidFill>
                <a:srgbClr val="3E3D40"/>
              </a:solidFill>
              <a:highlight>
                <a:srgbClr val="FFFFFF"/>
              </a:highlight>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3E3D40"/>
              </a:solidFill>
              <a:highlight>
                <a:srgbClr val="FFFFFF"/>
              </a:highlight>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000000"/>
              </a:buClr>
              <a:buSzPts val="1700"/>
              <a:buFont typeface="Arial"/>
              <a:buNone/>
            </a:pPr>
            <a:r>
              <a:rPr lang="fr-FR" sz="1700" b="0" i="0" u="none" strike="noStrike" cap="none" dirty="0" err="1">
                <a:solidFill>
                  <a:srgbClr val="3E3D40"/>
                </a:solidFill>
                <a:highlight>
                  <a:srgbClr val="FFFFFF"/>
                </a:highlight>
                <a:latin typeface="Posterama" panose="020B0504020200020000" pitchFamily="34" charset="0"/>
                <a:cs typeface="Posterama" panose="020B0504020200020000" pitchFamily="34" charset="0"/>
                <a:sym typeface="Arial"/>
              </a:rPr>
              <a:t>Jessel</a:t>
            </a:r>
            <a:r>
              <a:rPr lang="fr-FR" sz="1700" b="0" i="0" u="none" strike="noStrike" cap="none" dirty="0">
                <a:solidFill>
                  <a:srgbClr val="3E3D40"/>
                </a:solidFill>
                <a:highlight>
                  <a:srgbClr val="FFFFFF"/>
                </a:highlight>
                <a:latin typeface="Posterama" panose="020B0504020200020000" pitchFamily="34" charset="0"/>
                <a:cs typeface="Posterama" panose="020B0504020200020000" pitchFamily="34" charset="0"/>
                <a:sym typeface="Arial"/>
              </a:rPr>
              <a:t>, S,. et al. (2019)</a:t>
            </a:r>
            <a:endParaRPr sz="1700" b="0" i="0" u="none" strike="noStrike" cap="none" dirty="0">
              <a:solidFill>
                <a:srgbClr val="3E3D40"/>
              </a:solidFill>
              <a:highlight>
                <a:srgbClr val="FFFFFF"/>
              </a:highlight>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111"/>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2800" dirty="0"/>
              <a:t>Communautés de l'énergie renouvelable</a:t>
            </a:r>
            <a:endParaRPr sz="2800" dirty="0"/>
          </a:p>
        </p:txBody>
      </p:sp>
      <p:pic>
        <p:nvPicPr>
          <p:cNvPr id="941" name="Google Shape;941;p111" descr="Patagonia has released a documentary called 'We the power' about the community-owned energy revolution in Europe. &#10;&#10; https://www.euronews.com/living/2021/04/16/meet-the-local-communities-starting-a-renewable-energy-revolution&#10;&#10;#Ideas" title="Meet the local communities starting a renewable energy revolution">
            <a:hlinkClick r:id="rId3"/>
          </p:cNvPr>
          <p:cNvPicPr preferRelativeResize="0"/>
          <p:nvPr/>
        </p:nvPicPr>
        <p:blipFill>
          <a:blip r:embed="rId4">
            <a:alphaModFix/>
          </a:blip>
          <a:stretch>
            <a:fillRect/>
          </a:stretch>
        </p:blipFill>
        <p:spPr>
          <a:xfrm>
            <a:off x="2842350" y="1438975"/>
            <a:ext cx="6507300" cy="488047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112"/>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3600" dirty="0"/>
              <a:t>Communautés de l'énergie renouvelable</a:t>
            </a:r>
            <a:endParaRPr sz="3600" dirty="0"/>
          </a:p>
        </p:txBody>
      </p:sp>
      <p:sp>
        <p:nvSpPr>
          <p:cNvPr id="947" name="Google Shape;947;p112"/>
          <p:cNvSpPr txBox="1"/>
          <p:nvPr/>
        </p:nvSpPr>
        <p:spPr>
          <a:xfrm>
            <a:off x="296100" y="4611300"/>
            <a:ext cx="8488500" cy="1877366"/>
          </a:xfrm>
          <a:prstGeom prst="rect">
            <a:avLst/>
          </a:prstGeom>
          <a:noFill/>
          <a:ln>
            <a:noFill/>
          </a:ln>
        </p:spPr>
        <p:txBody>
          <a:bodyPr spcFirstLastPara="1" wrap="square" lIns="121900" tIns="60925" rIns="121900" bIns="60925" anchor="t" anchorCtr="0">
            <a:spAutoFit/>
          </a:bodyPr>
          <a:lstStyle/>
          <a:p>
            <a:pPr marL="0" marR="0" lvl="0" indent="0" rtl="0">
              <a:lnSpc>
                <a:spcPct val="100000"/>
              </a:lnSpc>
              <a:spcBef>
                <a:spcPts val="0"/>
              </a:spcBef>
              <a:spcAft>
                <a:spcPts val="0"/>
              </a:spcAft>
              <a:buClr>
                <a:srgbClr val="000000"/>
              </a:buClr>
              <a:buSzPts val="1900"/>
              <a:buFont typeface="Arial"/>
              <a:buNone/>
            </a:pP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L'énergie communautaire contribue à lutter contre </a:t>
            </a:r>
          </a:p>
          <a:p>
            <a:pPr marL="0" marR="0" lvl="0" indent="0" rtl="0">
              <a:lnSpc>
                <a:spcPct val="100000"/>
              </a:lnSpc>
              <a:spcBef>
                <a:spcPts val="0"/>
              </a:spcBef>
              <a:spcAft>
                <a:spcPts val="0"/>
              </a:spcAft>
              <a:buClr>
                <a:srgbClr val="000000"/>
              </a:buClr>
              <a:buSzPts val="1900"/>
              <a:buFont typeface="Arial"/>
              <a:buNone/>
            </a:pP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la pauvreté énergétique !</a:t>
            </a:r>
            <a:endParaRPr sz="1900" b="0" i="0" u="none" strike="noStrike" cap="none" dirty="0">
              <a:solidFill>
                <a:schemeClr val="dk1"/>
              </a:solidFill>
              <a:latin typeface="Posterama" panose="020B0504020200020000" pitchFamily="34" charset="0"/>
              <a:cs typeface="Posterama" panose="020B0504020200020000" pitchFamily="34" charset="0"/>
              <a:sym typeface="Arial"/>
            </a:endParaRPr>
          </a:p>
          <a:p>
            <a:pPr marL="609600" marR="0" lvl="0" indent="-425450" rtl="0">
              <a:lnSpc>
                <a:spcPct val="100000"/>
              </a:lnSpc>
              <a:spcBef>
                <a:spcPts val="0"/>
              </a:spcBef>
              <a:spcAft>
                <a:spcPts val="0"/>
              </a:spcAft>
              <a:buClr>
                <a:schemeClr val="dk1"/>
              </a:buClr>
              <a:buSzPts val="1900"/>
              <a:buFont typeface="Arial"/>
              <a:buChar char="-"/>
            </a:pP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des prix de l'énergie stables et équitables</a:t>
            </a:r>
          </a:p>
          <a:p>
            <a:pPr marL="609600" marR="0" lvl="0" indent="-425450" rtl="0">
              <a:lnSpc>
                <a:spcPct val="100000"/>
              </a:lnSpc>
              <a:spcBef>
                <a:spcPts val="0"/>
              </a:spcBef>
              <a:spcAft>
                <a:spcPts val="0"/>
              </a:spcAft>
              <a:buClr>
                <a:schemeClr val="dk1"/>
              </a:buClr>
              <a:buSzPts val="1900"/>
              <a:buFont typeface="Arial"/>
              <a:buChar char="-"/>
            </a:pP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Projets communautaires en faveur des économies </a:t>
            </a:r>
          </a:p>
          <a:p>
            <a:pPr marL="184150" marR="0" lvl="0" rtl="0">
              <a:lnSpc>
                <a:spcPct val="100000"/>
              </a:lnSpc>
              <a:spcBef>
                <a:spcPts val="0"/>
              </a:spcBef>
              <a:spcAft>
                <a:spcPts val="0"/>
              </a:spcAft>
              <a:buClr>
                <a:schemeClr val="dk1"/>
              </a:buClr>
              <a:buSzPts val="1900"/>
            </a:pP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d'énergie</a:t>
            </a:r>
          </a:p>
          <a:p>
            <a:pPr marL="609600" marR="0" lvl="0" indent="-425450" rtl="0">
              <a:lnSpc>
                <a:spcPct val="100000"/>
              </a:lnSpc>
              <a:spcBef>
                <a:spcPts val="0"/>
              </a:spcBef>
              <a:spcAft>
                <a:spcPts val="0"/>
              </a:spcAft>
              <a:buClr>
                <a:schemeClr val="dk1"/>
              </a:buClr>
              <a:buSzPts val="1900"/>
              <a:buChar char="-"/>
            </a:pPr>
            <a:r>
              <a:rPr lang="fr-FR" sz="1900" dirty="0">
                <a:solidFill>
                  <a:schemeClr val="dk1"/>
                </a:solidFill>
                <a:latin typeface="Posterama" panose="020B0504020200020000" pitchFamily="34" charset="0"/>
                <a:cs typeface="Posterama" panose="020B0504020200020000" pitchFamily="34" charset="0"/>
              </a:rPr>
              <a:t>Responsabilise les gens</a:t>
            </a:r>
          </a:p>
        </p:txBody>
      </p:sp>
      <p:sp>
        <p:nvSpPr>
          <p:cNvPr id="948" name="Google Shape;948;p112"/>
          <p:cNvSpPr txBox="1"/>
          <p:nvPr/>
        </p:nvSpPr>
        <p:spPr>
          <a:xfrm>
            <a:off x="296100" y="6348900"/>
            <a:ext cx="6677700" cy="584705"/>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fr-FR" sz="1500" b="0" i="0" u="none" strike="noStrike" cap="none" dirty="0">
                <a:solidFill>
                  <a:srgbClr val="000000"/>
                </a:solidFill>
                <a:latin typeface="Posterama" panose="020B0504020200020000" pitchFamily="34" charset="0"/>
                <a:cs typeface="Posterama" panose="020B0504020200020000" pitchFamily="34" charset="0"/>
                <a:sym typeface="Arial"/>
              </a:rPr>
              <a:t>Source: </a:t>
            </a:r>
            <a:r>
              <a:rPr lang="fr-FR" sz="1500" b="0" i="0" u="none" strike="noStrike" cap="none" dirty="0" err="1">
                <a:solidFill>
                  <a:srgbClr val="000000"/>
                </a:solidFill>
                <a:latin typeface="Posterama" panose="020B0504020200020000" pitchFamily="34" charset="0"/>
                <a:cs typeface="Posterama" panose="020B0504020200020000" pitchFamily="34" charset="0"/>
                <a:sym typeface="Arial"/>
              </a:rPr>
              <a:t>European</a:t>
            </a:r>
            <a:r>
              <a:rPr lang="fr-FR" sz="15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500" b="0" i="0" u="none" strike="noStrike" cap="none" dirty="0" err="1">
                <a:solidFill>
                  <a:srgbClr val="000000"/>
                </a:solidFill>
                <a:latin typeface="Posterama" panose="020B0504020200020000" pitchFamily="34" charset="0"/>
                <a:cs typeface="Posterama" panose="020B0504020200020000" pitchFamily="34" charset="0"/>
                <a:sym typeface="Arial"/>
              </a:rPr>
              <a:t>Comission</a:t>
            </a:r>
            <a:r>
              <a:rPr lang="fr-FR" sz="1500" b="0" i="0" u="none" strike="noStrike" cap="none" dirty="0">
                <a:solidFill>
                  <a:srgbClr val="000000"/>
                </a:solidFill>
                <a:latin typeface="Posterama" panose="020B0504020200020000" pitchFamily="34" charset="0"/>
                <a:cs typeface="Posterama" panose="020B0504020200020000" pitchFamily="34" charset="0"/>
                <a:sym typeface="Arial"/>
              </a:rPr>
              <a:t> 2020 Energy </a:t>
            </a:r>
            <a:r>
              <a:rPr lang="fr-FR" sz="1500" b="0" i="0" u="none" strike="noStrike" cap="none" dirty="0" err="1">
                <a:solidFill>
                  <a:srgbClr val="000000"/>
                </a:solidFill>
                <a:latin typeface="Posterama" panose="020B0504020200020000" pitchFamily="34" charset="0"/>
                <a:cs typeface="Posterama" panose="020B0504020200020000" pitchFamily="34" charset="0"/>
                <a:sym typeface="Arial"/>
              </a:rPr>
              <a:t>communities</a:t>
            </a:r>
            <a:r>
              <a:rPr lang="fr-FR" sz="1500" b="0" i="0" u="none" strike="noStrike" cap="none" dirty="0">
                <a:solidFill>
                  <a:srgbClr val="000000"/>
                </a:solidFill>
                <a:latin typeface="Posterama" panose="020B0504020200020000" pitchFamily="34" charset="0"/>
                <a:cs typeface="Posterama" panose="020B0504020200020000" pitchFamily="34" charset="0"/>
                <a:sym typeface="Arial"/>
              </a:rPr>
              <a:t> Report, </a:t>
            </a:r>
            <a:r>
              <a:rPr lang="fr-FR" sz="1500" b="0" i="0" u="none" strike="noStrike" cap="none" dirty="0" err="1">
                <a:solidFill>
                  <a:srgbClr val="000000"/>
                </a:solidFill>
                <a:latin typeface="Posterama" panose="020B0504020200020000" pitchFamily="34" charset="0"/>
                <a:cs typeface="Posterama" panose="020B0504020200020000" pitchFamily="34" charset="0"/>
                <a:sym typeface="Arial"/>
              </a:rPr>
              <a:t>Patagonia</a:t>
            </a:r>
            <a:endParaRPr sz="15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949" name="Google Shape;949;p11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09936" y="1365010"/>
            <a:ext cx="6250789" cy="3118288"/>
          </a:xfrm>
          <a:prstGeom prst="rect">
            <a:avLst/>
          </a:prstGeom>
          <a:noFill/>
          <a:ln>
            <a:noFill/>
          </a:ln>
        </p:spPr>
      </p:pic>
      <p:pic>
        <p:nvPicPr>
          <p:cNvPr id="950" name="Google Shape;950;p11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939113" y="3702729"/>
            <a:ext cx="5126475" cy="3067857"/>
          </a:xfrm>
          <a:prstGeom prst="rect">
            <a:avLst/>
          </a:prstGeom>
          <a:noFill/>
          <a:ln>
            <a:noFill/>
          </a:ln>
        </p:spPr>
      </p:pic>
      <p:sp>
        <p:nvSpPr>
          <p:cNvPr id="951" name="Google Shape;951;p112"/>
          <p:cNvSpPr/>
          <p:nvPr/>
        </p:nvSpPr>
        <p:spPr>
          <a:xfrm rot="5237576">
            <a:off x="6874470" y="2082282"/>
            <a:ext cx="1784892" cy="775165"/>
          </a:xfrm>
          <a:prstGeom prst="bentArrow">
            <a:avLst>
              <a:gd name="adj1" fmla="val 1879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Posterama" panose="020B0504020200020000" pitchFamily="34" charset="0"/>
              <a:cs typeface="Posterama" panose="020B0504020200020000" pitchFamily="34" charset="0"/>
            </a:endParaRPr>
          </a:p>
        </p:txBody>
      </p:sp>
      <p:sp>
        <p:nvSpPr>
          <p:cNvPr id="952" name="Google Shape;952;p112"/>
          <p:cNvSpPr txBox="1"/>
          <p:nvPr/>
        </p:nvSpPr>
        <p:spPr>
          <a:xfrm>
            <a:off x="8196225" y="3167175"/>
            <a:ext cx="8488500" cy="584705"/>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500" dirty="0">
                <a:solidFill>
                  <a:schemeClr val="dk1"/>
                </a:solidFill>
                <a:latin typeface="Posterama" panose="020B0504020200020000" pitchFamily="34" charset="0"/>
                <a:cs typeface="Posterama" panose="020B0504020200020000" pitchFamily="34" charset="0"/>
                <a:hlinkClick r:id="rId5"/>
              </a:rPr>
              <a:t>https://eu.patagonia.com/gb/en/wethepower/</a:t>
            </a:r>
            <a:endParaRPr lang="fr-FR" sz="1500" dirty="0">
              <a:solidFill>
                <a:schemeClr val="dk1"/>
              </a:solidFill>
              <a:latin typeface="Posterama" panose="020B0504020200020000" pitchFamily="34" charset="0"/>
              <a:cs typeface="Posterama" panose="020B0504020200020000" pitchFamily="34" charset="0"/>
            </a:endParaRPr>
          </a:p>
          <a:p>
            <a:pPr marL="0" marR="0" lvl="0" indent="0" algn="just" rtl="0">
              <a:lnSpc>
                <a:spcPct val="100000"/>
              </a:lnSpc>
              <a:spcBef>
                <a:spcPts val="0"/>
              </a:spcBef>
              <a:spcAft>
                <a:spcPts val="0"/>
              </a:spcAft>
              <a:buNone/>
            </a:pPr>
            <a:endParaRPr sz="1500" dirty="0">
              <a:solidFill>
                <a:schemeClr val="dk1"/>
              </a:solidFill>
              <a:latin typeface="Posterama" panose="020B0504020200020000" pitchFamily="34" charset="0"/>
              <a:cs typeface="Posterama" panose="020B0504020200020000"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113"/>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3600" dirty="0"/>
              <a:t>Communautés de l'énergie renouvelable</a:t>
            </a:r>
            <a:endParaRPr sz="3600" dirty="0"/>
          </a:p>
        </p:txBody>
      </p:sp>
      <p:pic>
        <p:nvPicPr>
          <p:cNvPr id="958" name="Google Shape;958;p11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36100" y="1953125"/>
            <a:ext cx="7579920" cy="4263700"/>
          </a:xfrm>
          <a:prstGeom prst="rect">
            <a:avLst/>
          </a:prstGeom>
          <a:noFill/>
          <a:ln>
            <a:noFill/>
          </a:ln>
        </p:spPr>
      </p:pic>
      <p:sp>
        <p:nvSpPr>
          <p:cNvPr id="959" name="Google Shape;959;p113"/>
          <p:cNvSpPr txBox="1"/>
          <p:nvPr/>
        </p:nvSpPr>
        <p:spPr>
          <a:xfrm>
            <a:off x="688516" y="1106967"/>
            <a:ext cx="4220368" cy="7716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200"/>
              <a:buFont typeface="Arial"/>
              <a:buNone/>
            </a:pPr>
            <a:r>
              <a:rPr lang="fr-FR" sz="2000" dirty="0">
                <a:solidFill>
                  <a:srgbClr val="7503A6"/>
                </a:solidFill>
                <a:latin typeface="Posterama" panose="020B0504020200020000" pitchFamily="34" charset="0"/>
                <a:cs typeface="Posterama" panose="020B0504020200020000" pitchFamily="34" charset="0"/>
              </a:rPr>
              <a:t>Comment fonctionnent-ils ?</a:t>
            </a:r>
            <a:endParaRPr sz="15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960" name="Google Shape;960;p113"/>
          <p:cNvSpPr txBox="1"/>
          <p:nvPr/>
        </p:nvSpPr>
        <p:spPr>
          <a:xfrm>
            <a:off x="124177" y="6458364"/>
            <a:ext cx="6096000" cy="584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fr-FR" sz="1500" dirty="0" err="1">
                <a:latin typeface="Posterama" panose="020B0504020200020000" pitchFamily="34" charset="0"/>
                <a:cs typeface="Posterama" panose="020B0504020200020000" pitchFamily="34" charset="0"/>
              </a:rPr>
              <a:t>Adapted</a:t>
            </a:r>
            <a:r>
              <a:rPr lang="fr-FR" sz="1500" dirty="0">
                <a:latin typeface="Posterama" panose="020B0504020200020000" pitchFamily="34" charset="0"/>
                <a:cs typeface="Posterama" panose="020B0504020200020000" pitchFamily="34" charset="0"/>
              </a:rPr>
              <a:t> </a:t>
            </a:r>
            <a:r>
              <a:rPr lang="fr-FR" sz="1500" dirty="0" err="1">
                <a:latin typeface="Posterama" panose="020B0504020200020000" pitchFamily="34" charset="0"/>
                <a:cs typeface="Posterama" panose="020B0504020200020000" pitchFamily="34" charset="0"/>
              </a:rPr>
              <a:t>from</a:t>
            </a:r>
            <a:r>
              <a:rPr lang="fr-FR" sz="1500" dirty="0">
                <a:latin typeface="Posterama" panose="020B0504020200020000" pitchFamily="34" charset="0"/>
                <a:cs typeface="Posterama" panose="020B0504020200020000" pitchFamily="34" charset="0"/>
              </a:rPr>
              <a:t> www.copernico.org</a:t>
            </a:r>
            <a:endParaRPr sz="1500" dirty="0">
              <a:solidFill>
                <a:schemeClr val="dk1"/>
              </a:solidFill>
              <a:latin typeface="Posterama" panose="020B0504020200020000" pitchFamily="34" charset="0"/>
              <a:cs typeface="Posterama" panose="020B0504020200020000" pitchFamily="34" charset="0"/>
            </a:endParaRPr>
          </a:p>
          <a:p>
            <a:pPr marL="0" marR="0" lvl="0" indent="0" algn="l" rtl="0">
              <a:lnSpc>
                <a:spcPct val="100000"/>
              </a:lnSpc>
              <a:spcBef>
                <a:spcPts val="0"/>
              </a:spcBef>
              <a:spcAft>
                <a:spcPts val="0"/>
              </a:spcAft>
              <a:buClr>
                <a:srgbClr val="000000"/>
              </a:buClr>
              <a:buSzPts val="1500"/>
              <a:buFont typeface="Arial"/>
              <a:buNone/>
            </a:pPr>
            <a:endParaRPr sz="1500" dirty="0">
              <a:latin typeface="Posterama" panose="020B0504020200020000" pitchFamily="34" charset="0"/>
              <a:cs typeface="Posterama" panose="020B0504020200020000" pitchFamily="34" charset="0"/>
            </a:endParaRPr>
          </a:p>
        </p:txBody>
      </p:sp>
      <p:sp>
        <p:nvSpPr>
          <p:cNvPr id="961" name="Google Shape;961;p113"/>
          <p:cNvSpPr txBox="1"/>
          <p:nvPr/>
        </p:nvSpPr>
        <p:spPr>
          <a:xfrm>
            <a:off x="7696625" y="2422675"/>
            <a:ext cx="4155600" cy="427806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dirty="0">
                <a:solidFill>
                  <a:schemeClr val="dk1"/>
                </a:solidFill>
                <a:latin typeface="Posterama" panose="020B0504020200020000" pitchFamily="34" charset="0"/>
                <a:cs typeface="Posterama" panose="020B0504020200020000" pitchFamily="34" charset="0"/>
              </a:rPr>
              <a:t>1 - Un groupe de citoyens et d'entreprises se réunit pour apporter des changements significatifs au système énergétique !</a:t>
            </a:r>
          </a:p>
          <a:p>
            <a:pPr marL="0" lvl="0" indent="0" algn="l" rtl="0">
              <a:spcBef>
                <a:spcPts val="0"/>
              </a:spcBef>
              <a:spcAft>
                <a:spcPts val="0"/>
              </a:spcAft>
              <a:buNone/>
            </a:pPr>
            <a:endParaRPr dirty="0">
              <a:solidFill>
                <a:schemeClr val="dk1"/>
              </a:solidFill>
              <a:latin typeface="Posterama" panose="020B0504020200020000" pitchFamily="34" charset="0"/>
              <a:cs typeface="Posterama" panose="020B0504020200020000" pitchFamily="34" charset="0"/>
            </a:endParaRPr>
          </a:p>
          <a:p>
            <a:pPr marL="0" lvl="0" indent="0" algn="l" rtl="0">
              <a:spcBef>
                <a:spcPts val="0"/>
              </a:spcBef>
              <a:spcAft>
                <a:spcPts val="0"/>
              </a:spcAft>
              <a:buNone/>
            </a:pPr>
            <a:r>
              <a:rPr lang="fr-FR" dirty="0">
                <a:solidFill>
                  <a:schemeClr val="dk1"/>
                </a:solidFill>
                <a:latin typeface="Posterama" panose="020B0504020200020000" pitchFamily="34" charset="0"/>
                <a:cs typeface="Posterama" panose="020B0504020200020000" pitchFamily="34" charset="0"/>
              </a:rPr>
              <a:t>2 - Ils investissent leur épargne dans de petits projets d'énergie renouvelable</a:t>
            </a:r>
          </a:p>
          <a:p>
            <a:pPr marL="0" lvl="0" indent="0" algn="l" rtl="0">
              <a:spcBef>
                <a:spcPts val="0"/>
              </a:spcBef>
              <a:spcAft>
                <a:spcPts val="0"/>
              </a:spcAft>
              <a:buNone/>
            </a:pPr>
            <a:endParaRPr dirty="0">
              <a:solidFill>
                <a:schemeClr val="dk1"/>
              </a:solidFill>
              <a:latin typeface="Posterama" panose="020B0504020200020000" pitchFamily="34" charset="0"/>
              <a:cs typeface="Posterama" panose="020B0504020200020000" pitchFamily="34" charset="0"/>
            </a:endParaRPr>
          </a:p>
          <a:p>
            <a:pPr marL="0" lvl="0" indent="0" algn="l" rtl="0">
              <a:spcBef>
                <a:spcPts val="0"/>
              </a:spcBef>
              <a:spcAft>
                <a:spcPts val="0"/>
              </a:spcAft>
              <a:buNone/>
            </a:pPr>
            <a:r>
              <a:rPr lang="fr-FR" dirty="0">
                <a:solidFill>
                  <a:schemeClr val="dk1"/>
                </a:solidFill>
                <a:latin typeface="Posterama" panose="020B0504020200020000" pitchFamily="34" charset="0"/>
                <a:cs typeface="Posterama" panose="020B0504020200020000" pitchFamily="34" charset="0"/>
              </a:rPr>
              <a:t>3 - l'énergie produite est intégrée au réseau électrique pour alimenter les ménages et les entreprises</a:t>
            </a:r>
          </a:p>
          <a:p>
            <a:pPr marL="0" lvl="0" indent="0" algn="l" rtl="0">
              <a:spcBef>
                <a:spcPts val="0"/>
              </a:spcBef>
              <a:spcAft>
                <a:spcPts val="0"/>
              </a:spcAft>
              <a:buNone/>
            </a:pPr>
            <a:endParaRPr dirty="0">
              <a:solidFill>
                <a:schemeClr val="dk1"/>
              </a:solidFill>
              <a:latin typeface="Posterama" panose="020B0504020200020000" pitchFamily="34" charset="0"/>
              <a:cs typeface="Posterama" panose="020B0504020200020000" pitchFamily="34" charset="0"/>
            </a:endParaRPr>
          </a:p>
          <a:p>
            <a:pPr marL="0" lvl="0" indent="0" algn="l" rtl="0">
              <a:spcBef>
                <a:spcPts val="0"/>
              </a:spcBef>
              <a:spcAft>
                <a:spcPts val="0"/>
              </a:spcAft>
              <a:buNone/>
            </a:pPr>
            <a:r>
              <a:rPr lang="fr-FR" dirty="0">
                <a:solidFill>
                  <a:schemeClr val="dk1"/>
                </a:solidFill>
                <a:latin typeface="Posterama" panose="020B0504020200020000" pitchFamily="34" charset="0"/>
                <a:cs typeface="Posterama" panose="020B0504020200020000" pitchFamily="34" charset="0"/>
              </a:rPr>
              <a:t>4 - les projets génèrent des revenus économiques grâce à la vente de l'énergie propre produite par les petits projets d'énergie renouvelable</a:t>
            </a:r>
            <a:endParaRPr dirty="0">
              <a:solidFill>
                <a:schemeClr val="dk1"/>
              </a:solidFill>
              <a:latin typeface="Posterama" panose="020B0504020200020000" pitchFamily="34" charset="0"/>
              <a:cs typeface="Posterama" panose="020B0504020200020000" pitchFamily="34" charset="0"/>
            </a:endParaRPr>
          </a:p>
          <a:p>
            <a:pPr marL="0" lvl="0" indent="0" algn="l" rtl="0">
              <a:spcBef>
                <a:spcPts val="0"/>
              </a:spcBef>
              <a:spcAft>
                <a:spcPts val="0"/>
              </a:spcAft>
              <a:buNone/>
            </a:pPr>
            <a:endParaRPr dirty="0">
              <a:solidFill>
                <a:schemeClr val="dk1"/>
              </a:solidFill>
              <a:latin typeface="Posterama" panose="020B0504020200020000" pitchFamily="34" charset="0"/>
              <a:cs typeface="Posterama" panose="020B0504020200020000" pitchFamily="34" charset="0"/>
            </a:endParaRPr>
          </a:p>
          <a:p>
            <a:pPr marL="0" lvl="0" indent="0" algn="l" rtl="0">
              <a:spcBef>
                <a:spcPts val="0"/>
              </a:spcBef>
              <a:spcAft>
                <a:spcPts val="0"/>
              </a:spcAft>
              <a:buNone/>
            </a:pPr>
            <a:r>
              <a:rPr lang="fr-FR" dirty="0">
                <a:solidFill>
                  <a:schemeClr val="dk1"/>
                </a:solidFill>
                <a:latin typeface="Posterama" panose="020B0504020200020000" pitchFamily="34" charset="0"/>
                <a:cs typeface="Posterama" panose="020B0504020200020000" pitchFamily="34" charset="0"/>
              </a:rPr>
              <a:t>5 - les bénéfices économiques, sociaux et environnementaux sont distribués à la communauté et à la planète !</a:t>
            </a:r>
            <a:endParaRPr dirty="0">
              <a:solidFill>
                <a:schemeClr val="dk1"/>
              </a:solidFill>
              <a:latin typeface="Posterama" panose="020B0504020200020000" pitchFamily="34" charset="0"/>
              <a:cs typeface="Posterama" panose="020B0504020200020000"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12192001" cy="6864920"/>
          </a:xfrm>
          <a:prstGeom prst="rect">
            <a:avLst/>
          </a:prstGeom>
          <a:noFill/>
          <a:ln>
            <a:noFill/>
          </a:ln>
        </p:spPr>
      </p:pic>
      <p:sp>
        <p:nvSpPr>
          <p:cNvPr id="2" name="CaixaDeTexto 1">
            <a:extLst>
              <a:ext uri="{FF2B5EF4-FFF2-40B4-BE49-F238E27FC236}">
                <a16:creationId xmlns:a16="http://schemas.microsoft.com/office/drawing/2014/main" id="{B1C6EFDC-E7E7-1B61-AA65-9F0E41ED15B0}"/>
              </a:ext>
            </a:extLst>
          </p:cNvPr>
          <p:cNvSpPr txBox="1"/>
          <p:nvPr/>
        </p:nvSpPr>
        <p:spPr>
          <a:xfrm>
            <a:off x="6872748" y="6532480"/>
            <a:ext cx="5948516"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https://www.voanews.com/a/could-a-sprinkle-of-moon-dust-keep-earth-cool/6954388.html</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114"/>
          <p:cNvSpPr txBox="1">
            <a:spLocks noGrp="1"/>
          </p:cNvSpPr>
          <p:nvPr>
            <p:ph type="title"/>
          </p:nvPr>
        </p:nvSpPr>
        <p:spPr>
          <a:xfrm>
            <a:off x="1050375" y="2225150"/>
            <a:ext cx="4692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err="1"/>
              <a:t>REScoop</a:t>
            </a:r>
            <a:r>
              <a:rPr lang="fr-FR" dirty="0"/>
              <a:t> Network</a:t>
            </a:r>
            <a:endParaRPr dirty="0"/>
          </a:p>
        </p:txBody>
      </p:sp>
      <p:sp>
        <p:nvSpPr>
          <p:cNvPr id="967" name="Google Shape;967;p114"/>
          <p:cNvSpPr txBox="1">
            <a:spLocks noGrp="1"/>
          </p:cNvSpPr>
          <p:nvPr>
            <p:ph type="body" idx="1"/>
          </p:nvPr>
        </p:nvSpPr>
        <p:spPr>
          <a:xfrm>
            <a:off x="1050375" y="3423425"/>
            <a:ext cx="4425000" cy="12720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15000"/>
              </a:lnSpc>
              <a:spcBef>
                <a:spcPts val="0"/>
              </a:spcBef>
              <a:spcAft>
                <a:spcPts val="0"/>
              </a:spcAft>
              <a:buClr>
                <a:schemeClr val="lt1"/>
              </a:buClr>
              <a:buSzPct val="100000"/>
              <a:buFont typeface="Arial"/>
              <a:buNone/>
            </a:pPr>
            <a:r>
              <a:rPr lang="fr-FR" dirty="0" err="1"/>
              <a:t>REScoop</a:t>
            </a:r>
            <a:r>
              <a:rPr lang="fr-FR" dirty="0"/>
              <a:t> est une fédération européenne de coopératives d'énergie citoyenne, qui représente plus de 1500 coopératives et leur million de citoyens.</a:t>
            </a:r>
          </a:p>
        </p:txBody>
      </p:sp>
      <p:sp>
        <p:nvSpPr>
          <p:cNvPr id="968" name="Google Shape;968;p114"/>
          <p:cNvSpPr>
            <a:spLocks noGrp="1"/>
          </p:cNvSpPr>
          <p:nvPr>
            <p:ph type="pic" idx="2"/>
          </p:nvPr>
        </p:nvSpPr>
        <p:spPr>
          <a:xfrm>
            <a:off x="6096000" y="0"/>
            <a:ext cx="6096000" cy="6858000"/>
          </a:xfrm>
          <a:prstGeom prst="rect">
            <a:avLst/>
          </a:prstGeom>
          <a:noFill/>
          <a:ln>
            <a:noFill/>
          </a:ln>
        </p:spPr>
        <p:txBody>
          <a:bodyPr/>
          <a:lstStyle/>
          <a:p>
            <a:endParaRPr lang="en-BE"/>
          </a:p>
        </p:txBody>
      </p:sp>
      <p:pic>
        <p:nvPicPr>
          <p:cNvPr id="969" name="Google Shape;969;p11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096002" y="3"/>
            <a:ext cx="6607181" cy="6858001"/>
          </a:xfrm>
          <a:prstGeom prst="rect">
            <a:avLst/>
          </a:prstGeom>
          <a:noFill/>
          <a:ln>
            <a:noFill/>
          </a:ln>
        </p:spPr>
      </p:pic>
      <p:sp>
        <p:nvSpPr>
          <p:cNvPr id="970" name="Google Shape;970;p114"/>
          <p:cNvSpPr txBox="1"/>
          <p:nvPr/>
        </p:nvSpPr>
        <p:spPr>
          <a:xfrm>
            <a:off x="6096000" y="1746200"/>
            <a:ext cx="54273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1900" dirty="0">
              <a:latin typeface="Posterama" panose="020B0504020200020000" pitchFamily="34" charset="0"/>
              <a:cs typeface="Posterama" panose="020B0504020200020000"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115"/>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a:t>THANK YOU !</a:t>
            </a:r>
            <a:endParaRPr/>
          </a:p>
        </p:txBody>
      </p:sp>
      <p:sp>
        <p:nvSpPr>
          <p:cNvPr id="977" name="Google Shape;977;p115"/>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116"/>
          <p:cNvSpPr txBox="1">
            <a:spLocks noGrp="1"/>
          </p:cNvSpPr>
          <p:nvPr>
            <p:ph type="title"/>
          </p:nvPr>
        </p:nvSpPr>
        <p:spPr>
          <a:xfrm>
            <a:off x="447042" y="1248681"/>
            <a:ext cx="54480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503A6"/>
              </a:buClr>
              <a:buSzPts val="4400"/>
              <a:buFont typeface="Arial"/>
              <a:buNone/>
            </a:pPr>
            <a:r>
              <a:rPr lang="fr-FR"/>
              <a:t>Girls &amp; Women for</a:t>
            </a:r>
            <a:endParaRPr/>
          </a:p>
        </p:txBody>
      </p:sp>
      <p:pic>
        <p:nvPicPr>
          <p:cNvPr id="983" name="Google Shape;983;p116"/>
          <p:cNvPicPr preferRelativeResize="0">
            <a:picLocks noGrp="1"/>
          </p:cNvPicPr>
          <p:nvPr>
            <p:ph type="pic" idx="2"/>
          </p:nvPr>
        </p:nvPicPr>
        <p:blipFill rotWithShape="1">
          <a:blip r:embed="rId3" cstate="email">
            <a:alphaModFix/>
            <a:extLst>
              <a:ext uri="{28A0092B-C50C-407E-A947-70E740481C1C}">
                <a14:useLocalDpi xmlns:a14="http://schemas.microsoft.com/office/drawing/2010/main"/>
              </a:ext>
            </a:extLst>
          </a:blip>
          <a:srcRect/>
          <a:stretch/>
        </p:blipFill>
        <p:spPr>
          <a:xfrm>
            <a:off x="6096000" y="0"/>
            <a:ext cx="6096000" cy="6858000"/>
          </a:xfrm>
          <a:prstGeom prst="rect">
            <a:avLst/>
          </a:prstGeom>
          <a:noFill/>
          <a:ln>
            <a:noFill/>
          </a:ln>
        </p:spPr>
      </p:pic>
      <p:sp>
        <p:nvSpPr>
          <p:cNvPr id="984" name="Google Shape;984;p116"/>
          <p:cNvSpPr txBox="1">
            <a:spLocks noGrp="1"/>
          </p:cNvSpPr>
          <p:nvPr>
            <p:ph type="body" idx="1"/>
          </p:nvPr>
        </p:nvSpPr>
        <p:spPr>
          <a:xfrm>
            <a:off x="446926" y="2621655"/>
            <a:ext cx="5408100" cy="457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2400"/>
              <a:buNone/>
            </a:pPr>
            <a:r>
              <a:rPr lang="fr-FR" sz="3100" dirty="0">
                <a:latin typeface="Posterama" panose="020B0504020200020000" pitchFamily="34" charset="0"/>
                <a:ea typeface="Arial"/>
                <a:cs typeface="Posterama" panose="020B0504020200020000" pitchFamily="34" charset="0"/>
                <a:sym typeface="Arial"/>
              </a:rPr>
              <a:t>Clean </a:t>
            </a:r>
            <a:r>
              <a:rPr lang="fr-FR" sz="3100" dirty="0" err="1">
                <a:latin typeface="Posterama" panose="020B0504020200020000" pitchFamily="34" charset="0"/>
                <a:ea typeface="Arial"/>
                <a:cs typeface="Posterama" panose="020B0504020200020000" pitchFamily="34" charset="0"/>
                <a:sym typeface="Arial"/>
              </a:rPr>
              <a:t>energy</a:t>
            </a:r>
            <a:endParaRPr sz="3100" dirty="0">
              <a:latin typeface="Posterama" panose="020B0504020200020000" pitchFamily="34" charset="0"/>
              <a:ea typeface="Arial"/>
              <a:cs typeface="Posterama" panose="020B0504020200020000" pitchFamily="34" charset="0"/>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9"/>
          <p:cNvSpPr txBox="1">
            <a:spLocks noGrp="1"/>
          </p:cNvSpPr>
          <p:nvPr>
            <p:ph type="title"/>
          </p:nvPr>
        </p:nvSpPr>
        <p:spPr>
          <a:xfrm>
            <a:off x="642126" y="461802"/>
            <a:ext cx="7696800" cy="775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503A6"/>
              </a:buClr>
              <a:buSzPts val="4000"/>
              <a:buFont typeface="Arial"/>
              <a:buNone/>
            </a:pPr>
            <a:r>
              <a:rPr lang="fr-FR"/>
              <a:t>Weather vs Climate</a:t>
            </a:r>
            <a:endParaRPr/>
          </a:p>
        </p:txBody>
      </p:sp>
      <p:sp>
        <p:nvSpPr>
          <p:cNvPr id="233" name="Google Shape;233;p9"/>
          <p:cNvSpPr txBox="1"/>
          <p:nvPr/>
        </p:nvSpPr>
        <p:spPr>
          <a:xfrm>
            <a:off x="1104900" y="5522223"/>
            <a:ext cx="3759000" cy="7752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État quotidien de l'atmosphère et ses variations à court terme, de quelques minutes à quelques semaines.</a:t>
            </a:r>
          </a:p>
        </p:txBody>
      </p:sp>
      <p:sp>
        <p:nvSpPr>
          <p:cNvPr id="234" name="Google Shape;234;p9"/>
          <p:cNvSpPr txBox="1"/>
          <p:nvPr/>
        </p:nvSpPr>
        <p:spPr>
          <a:xfrm>
            <a:off x="6127726" y="5435975"/>
            <a:ext cx="4089900" cy="9477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Moyenne des conditions météorologiques sur une longue période (généralement d'au moins 30 ans), dans une région et à une période de l'année spécifiques.</a:t>
            </a:r>
          </a:p>
        </p:txBody>
      </p:sp>
      <p:pic>
        <p:nvPicPr>
          <p:cNvPr id="5" name="Imagem 4">
            <a:extLst>
              <a:ext uri="{FF2B5EF4-FFF2-40B4-BE49-F238E27FC236}">
                <a16:creationId xmlns:a16="http://schemas.microsoft.com/office/drawing/2014/main" id="{35022968-F9B2-8B42-600B-02E6329695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1831" y="2044694"/>
            <a:ext cx="4792558" cy="3159812"/>
          </a:xfrm>
          <a:prstGeom prst="rect">
            <a:avLst/>
          </a:prstGeom>
        </p:spPr>
      </p:pic>
      <p:pic>
        <p:nvPicPr>
          <p:cNvPr id="9" name="Imagem 8">
            <a:extLst>
              <a:ext uri="{FF2B5EF4-FFF2-40B4-BE49-F238E27FC236}">
                <a16:creationId xmlns:a16="http://schemas.microsoft.com/office/drawing/2014/main" id="{699D6E9B-3113-08B3-D648-28A17E9A83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33838" y="2040397"/>
            <a:ext cx="4704666" cy="3164109"/>
          </a:xfrm>
          <a:prstGeom prst="rect">
            <a:avLst/>
          </a:prstGeom>
        </p:spPr>
      </p:pic>
    </p:spTree>
  </p:cSld>
  <p:clrMapOvr>
    <a:masterClrMapping/>
  </p:clrMapOvr>
</p:sld>
</file>

<file path=ppt/theme/theme1.xml><?xml version="1.0" encoding="utf-8"?>
<a:theme xmlns:a="http://schemas.openxmlformats.org/drawingml/2006/main" name="Thème Office">
  <a:themeElements>
    <a:clrScheme name="Tema do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9836</Words>
  <Application>Microsoft Office PowerPoint</Application>
  <PresentationFormat>Widescreen</PresentationFormat>
  <Paragraphs>490</Paragraphs>
  <Slides>82</Slides>
  <Notes>82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82</vt:i4>
      </vt:variant>
    </vt:vector>
  </HeadingPairs>
  <TitlesOfParts>
    <vt:vector size="90" baseType="lpstr">
      <vt:lpstr>Posterama</vt:lpstr>
      <vt:lpstr>Montserrat</vt:lpstr>
      <vt:lpstr>Century Gothic</vt:lpstr>
      <vt:lpstr>Times New Roman</vt:lpstr>
      <vt:lpstr>Merriweather Sans</vt:lpstr>
      <vt:lpstr>Arial</vt:lpstr>
      <vt:lpstr>Calibri</vt:lpstr>
      <vt:lpstr>Thème Office</vt:lpstr>
      <vt:lpstr>Les filles et les femmes se connectent pour une énergie verte</vt:lpstr>
      <vt:lpstr>Pourquoi est-il important d'examiner le changement climatique sous l'angle de l'égalité des sexes ?</vt:lpstr>
      <vt:lpstr>PowerPoint Presentation</vt:lpstr>
      <vt:lpstr>PowerPoint Presentation</vt:lpstr>
      <vt:lpstr>PowerPoint Presentation</vt:lpstr>
      <vt:lpstr>LES FEMMES ET LE CHANGEMENT CLIMATIQUE</vt:lpstr>
      <vt:lpstr>PowerPoint Presentation</vt:lpstr>
      <vt:lpstr>PowerPoint Presentation</vt:lpstr>
      <vt:lpstr>Weather vs Climate</vt:lpstr>
      <vt:lpstr>PowerPoint Presentation</vt:lpstr>
      <vt:lpstr>PowerPoint Presentation</vt:lpstr>
      <vt:lpstr>Greenhouse gases (GHG)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Émissions par pays</vt:lpstr>
      <vt:lpstr>Émissions historiques par pays</vt:lpstr>
      <vt:lpstr>Les pays les plus vulnérables au changement climatique</vt:lpstr>
      <vt:lpstr>PowerPoint Presentation</vt:lpstr>
      <vt:lpstr>Les plus grandes sources de gaz à effet de serre</vt:lpstr>
      <vt:lpstr>Sources mondiales d'émissions</vt:lpstr>
      <vt:lpstr>CONSEQUENCES</vt:lpstr>
      <vt:lpstr>Événements météorologiques extrêmes</vt:lpstr>
      <vt:lpstr>Événements extrêmes</vt:lpstr>
      <vt:lpstr>PowerPoint Presentation</vt:lpstr>
      <vt:lpstr>PowerPoint Presentation</vt:lpstr>
      <vt:lpstr>PowerPoint Presentation</vt:lpstr>
      <vt:lpstr>PowerPoint Presentation</vt:lpstr>
      <vt:lpstr>PowerPoint Presentation</vt:lpstr>
      <vt:lpstr>PowerPoint Presentation</vt:lpstr>
      <vt:lpstr>Dégivrage</vt:lpstr>
      <vt:lpstr>Dégivrage - Iceberg</vt:lpstr>
      <vt:lpstr>Niveau de la mer</vt:lpstr>
      <vt:lpstr>Niveau de la mer</vt:lpstr>
      <vt:lpstr>PowerPoint Presentation</vt:lpstr>
      <vt:lpstr>Acidification des océans</vt:lpstr>
      <vt:lpstr>Effets sur les écosystèmes</vt:lpstr>
      <vt:lpstr>Effets sur la santé humaine</vt:lpstr>
      <vt:lpstr>PowerPoint Presentation</vt:lpstr>
      <vt:lpstr>PowerPoint Presentation</vt:lpstr>
      <vt:lpstr>Points de basculement</vt:lpstr>
      <vt:lpstr>QUE PEUT-ON FAIRE POUR RÉDUIRE LES ÉMISSIONS ?</vt:lpstr>
      <vt:lpstr>À grande échelle</vt:lpstr>
      <vt:lpstr>Forêts </vt:lpstr>
      <vt:lpstr>PowerPoint Presentation</vt:lpstr>
      <vt:lpstr>Préserver ou restaurer nos forêts</vt:lpstr>
      <vt:lpstr>PowerPoint Presentation</vt:lpstr>
      <vt:lpstr>L'énergie</vt:lpstr>
      <vt:lpstr>Sources de production d'énergie</vt:lpstr>
      <vt:lpstr>Consommation mondiale d'énergie par source</vt:lpstr>
      <vt:lpstr>Sources d'énergie renouvelables</vt:lpstr>
      <vt:lpstr>Énergies renouvelables</vt:lpstr>
      <vt:lpstr>Énergies renouvelables</vt:lpstr>
      <vt:lpstr>Consommation d'énergie</vt:lpstr>
      <vt:lpstr>L'empreinte carbone de l'internet</vt:lpstr>
      <vt:lpstr>L'empreinte carbone de l'internet</vt:lpstr>
      <vt:lpstr>L'empreinte carbone de l'internet</vt:lpstr>
      <vt:lpstr>Réduire la consommation d'énergie</vt:lpstr>
      <vt:lpstr>PowerPoint Presentation</vt:lpstr>
      <vt:lpstr>Réduire la consommation d'énergie</vt:lpstr>
      <vt:lpstr>PowerPoint Presentation</vt:lpstr>
      <vt:lpstr>Consommation d'énergie dans les ménages de l'UE</vt:lpstr>
      <vt:lpstr>Réduire la consommation d'énergie</vt:lpstr>
      <vt:lpstr>Réduire l'empreinte internet</vt:lpstr>
      <vt:lpstr>PowerPoint Presentation</vt:lpstr>
      <vt:lpstr>PowerPoint Presentation</vt:lpstr>
      <vt:lpstr>La pauvreté énergétique dans le contexte européen</vt:lpstr>
      <vt:lpstr>Pauvreté énergétique et changement climatique</vt:lpstr>
      <vt:lpstr>Pauvreté énergétique et changement climatique</vt:lpstr>
      <vt:lpstr>Communautés de l'énergie renouvelable</vt:lpstr>
      <vt:lpstr>Communautés de l'énergie renouvelable</vt:lpstr>
      <vt:lpstr>Communautés de l'énergie renouvelable</vt:lpstr>
      <vt:lpstr>REScoop Network</vt:lpstr>
      <vt:lpstr>THANK YOU !</vt:lpstr>
      <vt:lpstr>Girls &amp; Women for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Girls &amp; Women for</dc:title>
  <dc:creator>Maximillian Smets</dc:creator>
  <cp:lastModifiedBy>Loredana Bucseneanu</cp:lastModifiedBy>
  <cp:revision>24</cp:revision>
  <dcterms:modified xsi:type="dcterms:W3CDTF">2023-10-16T21:15:45Z</dcterms:modified>
</cp:coreProperties>
</file>