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8" r:id="rId5"/>
    <p:sldId id="297" r:id="rId6"/>
    <p:sldId id="299" r:id="rId7"/>
    <p:sldId id="292" r:id="rId8"/>
    <p:sldId id="282" r:id="rId9"/>
    <p:sldId id="300" r:id="rId10"/>
    <p:sldId id="301" r:id="rId11"/>
    <p:sldId id="277" r:id="rId12"/>
    <p:sldId id="294" r:id="rId13"/>
    <p:sldId id="302" r:id="rId14"/>
    <p:sldId id="310" r:id="rId15"/>
    <p:sldId id="313" r:id="rId16"/>
    <p:sldId id="304" r:id="rId17"/>
    <p:sldId id="312" r:id="rId18"/>
    <p:sldId id="314" r:id="rId19"/>
    <p:sldId id="308" r:id="rId20"/>
    <p:sldId id="289" r:id="rId21"/>
    <p:sldId id="307"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3A6"/>
    <a:srgbClr val="F2CB05"/>
    <a:srgbClr val="3F7E43"/>
    <a:srgbClr val="F8E5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6FAB5-1F2E-7A4D-B0CC-3FB04E00CEA2}" v="268" dt="2023-04-25T13:09:47.5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83" autoAdjust="0"/>
    <p:restoredTop sz="66583" autoAdjust="0"/>
  </p:normalViewPr>
  <p:slideViewPr>
    <p:cSldViewPr snapToGrid="0">
      <p:cViewPr varScale="1">
        <p:scale>
          <a:sx n="57" d="100"/>
          <a:sy n="57" d="100"/>
        </p:scale>
        <p:origin x="161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95A8D8-7143-4B4D-BFA3-61C94F9DD360}" type="datetimeFigureOut">
              <a:rPr lang="fr-FR" smtClean="0"/>
              <a:t>20/05/2023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A997F-8BED-4825-8EFD-39D78F1FD334}" type="slidenum">
              <a:rPr lang="fr-FR" smtClean="0"/>
              <a:t>‹#›</a:t>
            </a:fld>
            <a:endParaRPr lang="fr-FR"/>
          </a:p>
        </p:txBody>
      </p:sp>
    </p:spTree>
    <p:extLst>
      <p:ext uri="{BB962C8B-B14F-4D97-AF65-F5344CB8AC3E}">
        <p14:creationId xmlns:p14="http://schemas.microsoft.com/office/powerpoint/2010/main" val="58409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HtpgsqhxURk&amp;t=34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lickz.com/the-secret-to-successful-storytelling-lies-in-the-golden-circle/3140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Total </a:t>
            </a:r>
            <a:r>
              <a:rPr lang="fr-FR" dirty="0" err="1"/>
              <a:t>length</a:t>
            </a:r>
            <a:r>
              <a:rPr lang="fr-FR" dirty="0"/>
              <a:t> : 2h05</a:t>
            </a:r>
          </a:p>
          <a:p>
            <a:endParaRPr lang="fr-FR" dirty="0"/>
          </a:p>
          <a:p>
            <a:r>
              <a:rPr lang="fr-FR" dirty="0"/>
              <a:t>Introduction (slide 1 – 6) : 15min</a:t>
            </a:r>
          </a:p>
          <a:p>
            <a:endParaRPr lang="fr-FR" dirty="0"/>
          </a:p>
          <a:p>
            <a:r>
              <a:rPr lang="fr-FR" dirty="0"/>
              <a:t>2-hour workshop. You can start by </a:t>
            </a:r>
            <a:r>
              <a:rPr lang="en-GB" noProof="0" dirty="0"/>
              <a:t>introducing</a:t>
            </a:r>
            <a:r>
              <a:rPr lang="fr-FR" dirty="0"/>
              <a:t> </a:t>
            </a:r>
            <a:r>
              <a:rPr lang="fr-FR" dirty="0" err="1"/>
              <a:t>yourself</a:t>
            </a:r>
            <a:r>
              <a:rPr lang="fr-FR" dirty="0"/>
              <a:t> and the </a:t>
            </a:r>
            <a:r>
              <a:rPr lang="fr-FR" dirty="0" err="1"/>
              <a:t>workshop’s</a:t>
            </a:r>
            <a:r>
              <a:rPr lang="fr-FR" dirty="0"/>
              <a:t> goals : </a:t>
            </a:r>
          </a:p>
          <a:p>
            <a:pPr marL="342900" lvl="0" indent="-342900" algn="just">
              <a:buFont typeface="Times New Roman" panose="02020603050405020304" pitchFamily="18"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To give them more visibility on the jury presentation and take the pressure off</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To introduce them to the notion of pitch</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To provide them with tools to be able to pitch their project and get ready for the jury presentation</a:t>
            </a:r>
            <a:endParaRPr lang="fr-FR" sz="1800" dirty="0">
              <a:effectLst/>
              <a:latin typeface="Times New Roman" panose="02020603050405020304" pitchFamily="18" charset="0"/>
              <a:ea typeface="Times New Roman" panose="02020603050405020304" pitchFamily="18" charset="0"/>
            </a:endParaRPr>
          </a:p>
          <a:p>
            <a:pPr marL="342900" lvl="0" indent="-342900" algn="just">
              <a:buFont typeface="Times New Roman" panose="02020603050405020304" pitchFamily="18" charset="0"/>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rPr>
              <a:t>To give them a moment to prepare it on their own and practice in small groups</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a:t>
            </a:fld>
            <a:endParaRPr lang="fr-FR"/>
          </a:p>
        </p:txBody>
      </p:sp>
    </p:spTree>
    <p:extLst>
      <p:ext uri="{BB962C8B-B14F-4D97-AF65-F5344CB8AC3E}">
        <p14:creationId xmlns:p14="http://schemas.microsoft.com/office/powerpoint/2010/main" val="1357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minute: </a:t>
            </a:r>
            <a:r>
              <a:rPr lang="fr-FR" dirty="0" err="1"/>
              <a:t>prezentarea</a:t>
            </a:r>
            <a:r>
              <a:rPr lang="fr-FR" dirty="0"/>
              <a:t> </a:t>
            </a:r>
            <a:r>
              <a:rPr lang="fr-FR" dirty="0" err="1"/>
              <a:t>intr-o</a:t>
            </a:r>
            <a:r>
              <a:rPr lang="fr-FR" dirty="0"/>
              <a:t> </a:t>
            </a:r>
            <a:r>
              <a:rPr lang="fr-FR" dirty="0" err="1"/>
              <a:t>propozitie</a:t>
            </a:r>
            <a:r>
              <a:rPr lang="fr-FR" dirty="0"/>
              <a:t> </a:t>
            </a:r>
          </a:p>
          <a:p>
            <a:endParaRPr lang="fr-FR" dirty="0"/>
          </a:p>
          <a:p>
            <a:r>
              <a:rPr lang="fr-FR" dirty="0" err="1"/>
              <a:t>După</a:t>
            </a:r>
            <a:r>
              <a:rPr lang="fr-FR" dirty="0"/>
              <a:t> ce au </a:t>
            </a:r>
            <a:r>
              <a:rPr lang="fr-FR" dirty="0" err="1"/>
              <a:t>intrat</a:t>
            </a:r>
            <a:r>
              <a:rPr lang="fr-FR" dirty="0"/>
              <a:t> </a:t>
            </a:r>
            <a:r>
              <a:rPr lang="fr-FR" dirty="0" err="1"/>
              <a:t>mult</a:t>
            </a:r>
            <a:r>
              <a:rPr lang="fr-FR" dirty="0"/>
              <a:t> mai </a:t>
            </a:r>
            <a:r>
              <a:rPr lang="fr-FR" dirty="0" err="1"/>
              <a:t>mult</a:t>
            </a:r>
            <a:r>
              <a:rPr lang="fr-FR" dirty="0"/>
              <a:t> </a:t>
            </a:r>
            <a:r>
              <a:rPr lang="fr-FR" dirty="0" err="1"/>
              <a:t>în</a:t>
            </a:r>
            <a:r>
              <a:rPr lang="fr-FR" dirty="0"/>
              <a:t> </a:t>
            </a:r>
            <a:r>
              <a:rPr lang="fr-FR" dirty="0" err="1"/>
              <a:t>detalii</a:t>
            </a:r>
            <a:r>
              <a:rPr lang="fr-FR" dirty="0"/>
              <a:t> </a:t>
            </a:r>
            <a:r>
              <a:rPr lang="fr-FR" dirty="0" err="1"/>
              <a:t>despre</a:t>
            </a:r>
            <a:r>
              <a:rPr lang="fr-FR" dirty="0"/>
              <a:t> </a:t>
            </a:r>
            <a:r>
              <a:rPr lang="fr-FR" dirty="0" err="1"/>
              <a:t>proiectul</a:t>
            </a:r>
            <a:r>
              <a:rPr lang="fr-FR" dirty="0"/>
              <a:t> </a:t>
            </a:r>
            <a:r>
              <a:rPr lang="fr-FR" dirty="0" err="1"/>
              <a:t>lor</a:t>
            </a:r>
            <a:r>
              <a:rPr lang="fr-FR" dirty="0"/>
              <a:t> </a:t>
            </a:r>
            <a:r>
              <a:rPr lang="fr-FR" dirty="0" err="1"/>
              <a:t>și</a:t>
            </a:r>
            <a:r>
              <a:rPr lang="fr-FR" dirty="0"/>
              <a:t> au o mai </a:t>
            </a:r>
            <a:r>
              <a:rPr lang="fr-FR" dirty="0" err="1"/>
              <a:t>bună</a:t>
            </a:r>
            <a:r>
              <a:rPr lang="fr-FR" dirty="0"/>
              <a:t> </a:t>
            </a:r>
            <a:r>
              <a:rPr lang="fr-FR" dirty="0" err="1"/>
              <a:t>viziune</a:t>
            </a:r>
            <a:r>
              <a:rPr lang="fr-FR" dirty="0"/>
              <a:t> </a:t>
            </a:r>
            <a:r>
              <a:rPr lang="fr-FR" dirty="0" err="1"/>
              <a:t>asupra</a:t>
            </a:r>
            <a:r>
              <a:rPr lang="fr-FR" dirty="0"/>
              <a:t> </a:t>
            </a:r>
            <a:r>
              <a:rPr lang="fr-FR" dirty="0" err="1"/>
              <a:t>tuturor</a:t>
            </a:r>
            <a:r>
              <a:rPr lang="fr-FR" dirty="0"/>
              <a:t> </a:t>
            </a:r>
            <a:r>
              <a:rPr lang="fr-FR" dirty="0" err="1"/>
              <a:t>componentelor</a:t>
            </a:r>
            <a:r>
              <a:rPr lang="fr-FR" dirty="0"/>
              <a:t> sale </a:t>
            </a:r>
            <a:r>
              <a:rPr lang="fr-FR" dirty="0" err="1"/>
              <a:t>datorită</a:t>
            </a:r>
            <a:r>
              <a:rPr lang="fr-FR" dirty="0"/>
              <a:t> </a:t>
            </a:r>
            <a:r>
              <a:rPr lang="fr-FR" dirty="0" err="1"/>
              <a:t>exercițiului</a:t>
            </a:r>
            <a:r>
              <a:rPr lang="fr-FR" dirty="0"/>
              <a:t> </a:t>
            </a:r>
            <a:r>
              <a:rPr lang="fr-FR" dirty="0" err="1"/>
              <a:t>anterior</a:t>
            </a:r>
            <a:r>
              <a:rPr lang="fr-FR" dirty="0"/>
              <a:t>, </a:t>
            </a:r>
            <a:r>
              <a:rPr lang="fr-FR" dirty="0" err="1"/>
              <a:t>ideea</a:t>
            </a:r>
            <a:r>
              <a:rPr lang="fr-FR" dirty="0"/>
              <a:t> este </a:t>
            </a:r>
            <a:r>
              <a:rPr lang="fr-FR" dirty="0" err="1"/>
              <a:t>acum</a:t>
            </a:r>
            <a:r>
              <a:rPr lang="fr-FR" dirty="0"/>
              <a:t> de a fi </a:t>
            </a:r>
            <a:r>
              <a:rPr lang="fr-FR" dirty="0" err="1"/>
              <a:t>capabili</a:t>
            </a:r>
            <a:r>
              <a:rPr lang="fr-FR" dirty="0"/>
              <a:t> </a:t>
            </a:r>
            <a:r>
              <a:rPr lang="fr-FR" dirty="0" err="1"/>
              <a:t>să</a:t>
            </a:r>
            <a:r>
              <a:rPr lang="fr-FR" dirty="0"/>
              <a:t> </a:t>
            </a:r>
            <a:r>
              <a:rPr lang="fr-FR" dirty="0" err="1"/>
              <a:t>transmită</a:t>
            </a:r>
            <a:r>
              <a:rPr lang="fr-FR" dirty="0"/>
              <a:t> </a:t>
            </a:r>
            <a:r>
              <a:rPr lang="fr-FR" dirty="0" err="1"/>
              <a:t>mesajul</a:t>
            </a:r>
            <a:r>
              <a:rPr lang="fr-FR" dirty="0"/>
              <a:t> </a:t>
            </a:r>
            <a:r>
              <a:rPr lang="fr-FR" dirty="0" err="1"/>
              <a:t>corect</a:t>
            </a:r>
            <a:r>
              <a:rPr lang="fr-FR" dirty="0"/>
              <a:t> </a:t>
            </a:r>
            <a:r>
              <a:rPr lang="fr-FR" dirty="0" err="1"/>
              <a:t>și</a:t>
            </a:r>
            <a:r>
              <a:rPr lang="fr-FR" dirty="0"/>
              <a:t>, </a:t>
            </a:r>
            <a:r>
              <a:rPr lang="fr-FR" dirty="0" err="1"/>
              <a:t>pentru</a:t>
            </a:r>
            <a:r>
              <a:rPr lang="fr-FR" dirty="0"/>
              <a:t> a face </a:t>
            </a:r>
            <a:r>
              <a:rPr lang="fr-FR" dirty="0" err="1"/>
              <a:t>acest</a:t>
            </a:r>
            <a:r>
              <a:rPr lang="fr-FR" dirty="0"/>
              <a:t> </a:t>
            </a:r>
            <a:r>
              <a:rPr lang="fr-FR" dirty="0" err="1"/>
              <a:t>lucru</a:t>
            </a:r>
            <a:r>
              <a:rPr lang="fr-FR" dirty="0"/>
              <a:t>, </a:t>
            </a:r>
            <a:r>
              <a:rPr lang="fr-FR" dirty="0" err="1"/>
              <a:t>să</a:t>
            </a:r>
            <a:r>
              <a:rPr lang="fr-FR" dirty="0"/>
              <a:t> </a:t>
            </a:r>
            <a:r>
              <a:rPr lang="fr-FR" dirty="0" err="1"/>
              <a:t>identifice</a:t>
            </a:r>
            <a:r>
              <a:rPr lang="fr-FR" dirty="0"/>
              <a:t> </a:t>
            </a:r>
            <a:r>
              <a:rPr lang="fr-FR" dirty="0" err="1"/>
              <a:t>și</a:t>
            </a:r>
            <a:r>
              <a:rPr lang="fr-FR" dirty="0"/>
              <a:t> </a:t>
            </a:r>
            <a:r>
              <a:rPr lang="fr-FR" dirty="0" err="1"/>
              <a:t>să</a:t>
            </a:r>
            <a:r>
              <a:rPr lang="fr-FR" dirty="0"/>
              <a:t> </a:t>
            </a:r>
            <a:r>
              <a:rPr lang="fr-FR" dirty="0" err="1"/>
              <a:t>organizeze</a:t>
            </a:r>
            <a:r>
              <a:rPr lang="fr-FR" dirty="0"/>
              <a:t> </a:t>
            </a:r>
            <a:r>
              <a:rPr lang="fr-FR" dirty="0" err="1"/>
              <a:t>elementele</a:t>
            </a:r>
            <a:r>
              <a:rPr lang="fr-FR" dirty="0"/>
              <a:t> </a:t>
            </a:r>
            <a:r>
              <a:rPr lang="fr-FR" dirty="0" err="1"/>
              <a:t>cheie</a:t>
            </a:r>
            <a:r>
              <a:rPr lang="fr-FR" dirty="0"/>
              <a:t> </a:t>
            </a:r>
            <a:r>
              <a:rPr lang="fr-FR" dirty="0" err="1"/>
              <a:t>pentru</a:t>
            </a:r>
            <a:r>
              <a:rPr lang="fr-FR" dirty="0"/>
              <a:t> a </a:t>
            </a:r>
            <a:r>
              <a:rPr lang="fr-FR" dirty="0" err="1"/>
              <a:t>prezenta</a:t>
            </a:r>
            <a:r>
              <a:rPr lang="fr-FR" dirty="0"/>
              <a:t> </a:t>
            </a:r>
            <a:r>
              <a:rPr lang="fr-FR" dirty="0" err="1"/>
              <a:t>cât</a:t>
            </a:r>
            <a:r>
              <a:rPr lang="fr-FR" dirty="0"/>
              <a:t> mai bine </a:t>
            </a:r>
            <a:r>
              <a:rPr lang="fr-FR" dirty="0" err="1"/>
              <a:t>proiectul</a:t>
            </a:r>
            <a:r>
              <a:rPr lang="fr-FR" dirty="0"/>
              <a:t>. </a:t>
            </a:r>
            <a:r>
              <a:rPr lang="fr-FR" dirty="0" err="1"/>
              <a:t>Această</a:t>
            </a:r>
            <a:r>
              <a:rPr lang="fr-FR" dirty="0"/>
              <a:t> </a:t>
            </a:r>
            <a:r>
              <a:rPr lang="fr-FR" dirty="0" err="1"/>
              <a:t>propoziție</a:t>
            </a:r>
            <a:r>
              <a:rPr lang="fr-FR" dirty="0"/>
              <a:t> este o </a:t>
            </a:r>
            <a:r>
              <a:rPr lang="fr-FR" dirty="0" err="1"/>
              <a:t>modalitate</a:t>
            </a:r>
            <a:r>
              <a:rPr lang="fr-FR" dirty="0"/>
              <a:t> </a:t>
            </a:r>
            <a:r>
              <a:rPr lang="fr-FR" dirty="0" err="1"/>
              <a:t>eficientă</a:t>
            </a:r>
            <a:r>
              <a:rPr lang="fr-FR" dirty="0"/>
              <a:t> de a face </a:t>
            </a:r>
            <a:r>
              <a:rPr lang="fr-FR" dirty="0" err="1"/>
              <a:t>acest</a:t>
            </a:r>
            <a:r>
              <a:rPr lang="fr-FR" dirty="0"/>
              <a:t> </a:t>
            </a:r>
            <a:r>
              <a:rPr lang="fr-FR" dirty="0" err="1"/>
              <a:t>lucru</a:t>
            </a:r>
            <a:r>
              <a:rPr lang="fr-FR" dirty="0"/>
              <a:t>. </a:t>
            </a:r>
            <a:r>
              <a:rPr lang="fr-FR" dirty="0" err="1"/>
              <a:t>Ea</a:t>
            </a:r>
            <a:r>
              <a:rPr lang="fr-FR" dirty="0"/>
              <a:t> este </a:t>
            </a:r>
            <a:r>
              <a:rPr lang="fr-FR" dirty="0" err="1"/>
              <a:t>cea</a:t>
            </a:r>
            <a:r>
              <a:rPr lang="fr-FR" dirty="0"/>
              <a:t> care este </a:t>
            </a:r>
            <a:r>
              <a:rPr lang="fr-FR" dirty="0" err="1"/>
              <a:t>folosită</a:t>
            </a:r>
            <a:r>
              <a:rPr lang="fr-FR" dirty="0"/>
              <a:t> </a:t>
            </a:r>
            <a:r>
              <a:rPr lang="fr-FR" dirty="0" err="1"/>
              <a:t>pentru</a:t>
            </a:r>
            <a:r>
              <a:rPr lang="fr-FR" dirty="0"/>
              <a:t> a </a:t>
            </a:r>
            <a:r>
              <a:rPr lang="fr-FR" dirty="0" err="1"/>
              <a:t>pregăti</a:t>
            </a:r>
            <a:r>
              <a:rPr lang="fr-FR" dirty="0"/>
              <a:t> un " </a:t>
            </a:r>
            <a:r>
              <a:rPr lang="fr-FR" dirty="0" err="1"/>
              <a:t>elevator</a:t>
            </a:r>
            <a:r>
              <a:rPr lang="fr-FR" dirty="0"/>
              <a:t> pitch ", un pitch de 1 </a:t>
            </a:r>
            <a:r>
              <a:rPr lang="fr-FR" dirty="0" err="1"/>
              <a:t>minut</a:t>
            </a:r>
            <a:r>
              <a:rPr lang="fr-FR" dirty="0"/>
              <a:t> </a:t>
            </a:r>
            <a:r>
              <a:rPr lang="fr-FR" dirty="0" err="1"/>
              <a:t>pentru</a:t>
            </a:r>
            <a:r>
              <a:rPr lang="fr-FR" dirty="0"/>
              <a:t> a </a:t>
            </a:r>
            <a:r>
              <a:rPr lang="fr-FR" dirty="0" err="1"/>
              <a:t>vă</a:t>
            </a:r>
            <a:r>
              <a:rPr lang="fr-FR" dirty="0"/>
              <a:t> </a:t>
            </a:r>
            <a:r>
              <a:rPr lang="fr-FR" dirty="0" err="1"/>
              <a:t>prezenta</a:t>
            </a:r>
            <a:r>
              <a:rPr lang="fr-FR" dirty="0"/>
              <a:t> </a:t>
            </a:r>
            <a:r>
              <a:rPr lang="fr-FR" dirty="0" err="1"/>
              <a:t>proiectul</a:t>
            </a:r>
            <a:r>
              <a:rPr lang="fr-FR" dirty="0"/>
              <a:t> </a:t>
            </a:r>
            <a:r>
              <a:rPr lang="fr-FR" dirty="0" err="1"/>
              <a:t>într</a:t>
            </a:r>
            <a:r>
              <a:rPr lang="fr-FR" dirty="0"/>
              <a:t>-o </a:t>
            </a:r>
            <a:r>
              <a:rPr lang="fr-FR" dirty="0" err="1"/>
              <a:t>singură</a:t>
            </a:r>
            <a:r>
              <a:rPr lang="fr-FR" dirty="0"/>
              <a:t> </a:t>
            </a:r>
            <a:r>
              <a:rPr lang="fr-FR" dirty="0" err="1"/>
              <a:t>frază</a:t>
            </a:r>
            <a:r>
              <a:rPr lang="fr-FR" dirty="0"/>
              <a:t>. </a:t>
            </a:r>
          </a:p>
          <a:p>
            <a:endParaRPr lang="fr-FR" dirty="0"/>
          </a:p>
          <a:p>
            <a:r>
              <a:rPr lang="fr-FR" b="1" dirty="0"/>
              <a:t>…</a:t>
            </a:r>
            <a:r>
              <a:rPr lang="fr-FR" b="1" dirty="0" err="1"/>
              <a:t>nostru</a:t>
            </a:r>
            <a:r>
              <a:rPr lang="fr-FR" dirty="0"/>
              <a:t>: care este </a:t>
            </a:r>
            <a:r>
              <a:rPr lang="fr-FR" dirty="0" err="1"/>
              <a:t>oferta</a:t>
            </a:r>
            <a:r>
              <a:rPr lang="fr-FR" dirty="0"/>
              <a:t> </a:t>
            </a:r>
            <a:r>
              <a:rPr lang="fr-FR" dirty="0" err="1"/>
              <a:t>dumneavoastră</a:t>
            </a:r>
            <a:r>
              <a:rPr lang="fr-FR" dirty="0"/>
              <a:t>, care este </a:t>
            </a:r>
            <a:r>
              <a:rPr lang="fr-FR" dirty="0" err="1"/>
              <a:t>produsul</a:t>
            </a:r>
            <a:r>
              <a:rPr lang="fr-FR" dirty="0"/>
              <a:t> </a:t>
            </a:r>
            <a:r>
              <a:rPr lang="fr-FR" dirty="0" err="1"/>
              <a:t>sau</a:t>
            </a:r>
            <a:r>
              <a:rPr lang="fr-FR" dirty="0"/>
              <a:t> </a:t>
            </a:r>
            <a:r>
              <a:rPr lang="fr-FR" dirty="0" err="1"/>
              <a:t>serviciul</a:t>
            </a:r>
            <a:r>
              <a:rPr lang="fr-FR" dirty="0"/>
              <a:t> </a:t>
            </a:r>
            <a:r>
              <a:rPr lang="fr-FR" dirty="0" err="1"/>
              <a:t>dumneavoastră</a:t>
            </a:r>
            <a:r>
              <a:rPr lang="fr-FR" dirty="0"/>
              <a:t>?</a:t>
            </a:r>
          </a:p>
          <a:p>
            <a:r>
              <a:rPr lang="fr-FR" b="1" dirty="0"/>
              <a:t>Ajuta</a:t>
            </a:r>
            <a:r>
              <a:rPr lang="fr-FR" dirty="0"/>
              <a:t>: (s): </a:t>
            </a:r>
            <a:r>
              <a:rPr lang="fr-FR" dirty="0" err="1"/>
              <a:t>cine</a:t>
            </a:r>
            <a:r>
              <a:rPr lang="fr-FR" dirty="0"/>
              <a:t> </a:t>
            </a:r>
            <a:r>
              <a:rPr lang="fr-FR" dirty="0" err="1"/>
              <a:t>sunt</a:t>
            </a:r>
            <a:r>
              <a:rPr lang="fr-FR" dirty="0"/>
              <a:t> </a:t>
            </a:r>
            <a:r>
              <a:rPr lang="fr-FR" dirty="0" err="1"/>
              <a:t>clienții</a:t>
            </a:r>
            <a:r>
              <a:rPr lang="fr-FR" dirty="0"/>
              <a:t> </a:t>
            </a:r>
            <a:r>
              <a:rPr lang="fr-FR" dirty="0" err="1"/>
              <a:t>dumneavoastră</a:t>
            </a:r>
            <a:r>
              <a:rPr lang="fr-FR" dirty="0"/>
              <a:t>? </a:t>
            </a:r>
            <a:r>
              <a:rPr lang="fr-FR" dirty="0" err="1"/>
              <a:t>Beneficiarii</a:t>
            </a:r>
            <a:r>
              <a:rPr lang="fr-FR" dirty="0"/>
              <a:t>? </a:t>
            </a:r>
            <a:r>
              <a:rPr lang="fr-FR" dirty="0" err="1"/>
              <a:t>Ținta</a:t>
            </a:r>
            <a:r>
              <a:rPr lang="fr-FR" dirty="0"/>
              <a:t>? </a:t>
            </a:r>
          </a:p>
          <a:p>
            <a:r>
              <a:rPr lang="fr-FR" b="1" dirty="0"/>
              <a:t>Care </a:t>
            </a:r>
            <a:r>
              <a:rPr lang="fr-FR" b="1" dirty="0" err="1"/>
              <a:t>doresc</a:t>
            </a:r>
            <a:r>
              <a:rPr lang="fr-FR" b="1" dirty="0"/>
              <a:t> sa</a:t>
            </a:r>
            <a:r>
              <a:rPr lang="fr-FR" dirty="0"/>
              <a:t>: care este </a:t>
            </a:r>
            <a:r>
              <a:rPr lang="fr-FR" dirty="0" err="1"/>
              <a:t>misiunea</a:t>
            </a:r>
            <a:r>
              <a:rPr lang="fr-FR" dirty="0"/>
              <a:t> </a:t>
            </a:r>
            <a:r>
              <a:rPr lang="fr-FR" dirty="0" err="1"/>
              <a:t>dumneavoastră</a:t>
            </a:r>
            <a:r>
              <a:rPr lang="fr-FR" dirty="0"/>
              <a:t>? Ce </a:t>
            </a:r>
            <a:r>
              <a:rPr lang="fr-FR" dirty="0" err="1"/>
              <a:t>treabă</a:t>
            </a:r>
            <a:r>
              <a:rPr lang="fr-FR" dirty="0"/>
              <a:t> va face </a:t>
            </a:r>
            <a:r>
              <a:rPr lang="fr-FR" dirty="0" err="1"/>
              <a:t>oferta</a:t>
            </a:r>
            <a:r>
              <a:rPr lang="fr-FR" dirty="0"/>
              <a:t> </a:t>
            </a:r>
            <a:r>
              <a:rPr lang="fr-FR" dirty="0" err="1"/>
              <a:t>dumneavoastră</a:t>
            </a:r>
            <a:r>
              <a:rPr lang="fr-FR" dirty="0"/>
              <a:t>? Ce </a:t>
            </a:r>
            <a:r>
              <a:rPr lang="fr-FR" dirty="0" err="1"/>
              <a:t>nevoie</a:t>
            </a:r>
            <a:r>
              <a:rPr lang="fr-FR" dirty="0"/>
              <a:t> va </a:t>
            </a:r>
            <a:r>
              <a:rPr lang="fr-FR" dirty="0" err="1"/>
              <a:t>satisface</a:t>
            </a:r>
            <a:r>
              <a:rPr lang="fr-FR" dirty="0"/>
              <a:t> </a:t>
            </a:r>
            <a:r>
              <a:rPr lang="fr-FR" dirty="0" err="1"/>
              <a:t>oferta</a:t>
            </a:r>
            <a:r>
              <a:rPr lang="fr-FR" dirty="0"/>
              <a:t> </a:t>
            </a:r>
            <a:r>
              <a:rPr lang="fr-FR" dirty="0" err="1"/>
              <a:t>dumneavoastră</a:t>
            </a:r>
            <a:r>
              <a:rPr lang="fr-FR" dirty="0"/>
              <a:t>?</a:t>
            </a:r>
          </a:p>
          <a:p>
            <a:r>
              <a:rPr lang="fr-FR" b="1" dirty="0"/>
              <a:t>Prin</a:t>
            </a:r>
            <a:r>
              <a:rPr lang="fr-FR" dirty="0"/>
              <a:t>: cum va </a:t>
            </a:r>
            <a:r>
              <a:rPr lang="fr-FR" dirty="0" err="1"/>
              <a:t>satisface</a:t>
            </a:r>
            <a:r>
              <a:rPr lang="fr-FR" dirty="0"/>
              <a:t> </a:t>
            </a:r>
            <a:r>
              <a:rPr lang="fr-FR" dirty="0" err="1"/>
              <a:t>oferta</a:t>
            </a:r>
            <a:r>
              <a:rPr lang="fr-FR" dirty="0"/>
              <a:t> </a:t>
            </a:r>
            <a:r>
              <a:rPr lang="fr-FR" dirty="0" err="1"/>
              <a:t>dumneavoastră</a:t>
            </a:r>
            <a:r>
              <a:rPr lang="fr-FR" dirty="0"/>
              <a:t> </a:t>
            </a:r>
            <a:r>
              <a:rPr lang="fr-FR" dirty="0" err="1"/>
              <a:t>nevoia</a:t>
            </a:r>
            <a:r>
              <a:rPr lang="fr-FR" dirty="0"/>
              <a:t>? Cum va </a:t>
            </a:r>
            <a:r>
              <a:rPr lang="fr-FR" dirty="0" err="1"/>
              <a:t>reduce</a:t>
            </a:r>
            <a:r>
              <a:rPr lang="fr-FR" dirty="0"/>
              <a:t> </a:t>
            </a:r>
            <a:r>
              <a:rPr lang="fr-FR" dirty="0" err="1"/>
              <a:t>durerea</a:t>
            </a:r>
            <a:r>
              <a:rPr lang="fr-FR" dirty="0"/>
              <a:t> </a:t>
            </a:r>
            <a:r>
              <a:rPr lang="fr-FR" dirty="0" err="1"/>
              <a:t>clientului</a:t>
            </a:r>
            <a:r>
              <a:rPr lang="fr-FR" dirty="0"/>
              <a:t>/</a:t>
            </a:r>
            <a:r>
              <a:rPr lang="fr-FR" dirty="0" err="1"/>
              <a:t>beneficiarului</a:t>
            </a:r>
            <a:r>
              <a:rPr lang="fr-FR" dirty="0"/>
              <a:t> </a:t>
            </a:r>
            <a:r>
              <a:rPr lang="fr-FR" dirty="0" err="1"/>
              <a:t>dumneavoastră</a:t>
            </a:r>
            <a:r>
              <a:rPr lang="fr-FR" dirty="0"/>
              <a:t>?</a:t>
            </a:r>
          </a:p>
          <a:p>
            <a:r>
              <a:rPr lang="fr-FR" b="1" dirty="0" err="1"/>
              <a:t>Și</a:t>
            </a:r>
            <a:r>
              <a:rPr lang="fr-FR" b="1" dirty="0"/>
              <a:t>: </a:t>
            </a:r>
            <a:r>
              <a:rPr lang="fr-FR" dirty="0"/>
              <a:t>cum va </a:t>
            </a:r>
            <a:r>
              <a:rPr lang="fr-FR" dirty="0" err="1"/>
              <a:t>satisface</a:t>
            </a:r>
            <a:r>
              <a:rPr lang="fr-FR" dirty="0"/>
              <a:t> </a:t>
            </a:r>
            <a:r>
              <a:rPr lang="fr-FR" dirty="0" err="1"/>
              <a:t>oferta</a:t>
            </a:r>
            <a:r>
              <a:rPr lang="fr-FR" dirty="0"/>
              <a:t> </a:t>
            </a:r>
            <a:r>
              <a:rPr lang="fr-FR" dirty="0" err="1"/>
              <a:t>dvs</a:t>
            </a:r>
            <a:r>
              <a:rPr lang="fr-FR" dirty="0"/>
              <a:t>. </a:t>
            </a:r>
            <a:r>
              <a:rPr lang="fr-FR" dirty="0" err="1"/>
              <a:t>nevoia</a:t>
            </a:r>
            <a:r>
              <a:rPr lang="fr-FR" dirty="0"/>
              <a:t>? Cum va </a:t>
            </a:r>
            <a:r>
              <a:rPr lang="fr-FR" dirty="0" err="1"/>
              <a:t>îmbunătăți</a:t>
            </a:r>
            <a:r>
              <a:rPr lang="fr-FR" dirty="0"/>
              <a:t> </a:t>
            </a:r>
            <a:r>
              <a:rPr lang="fr-FR" dirty="0" err="1"/>
              <a:t>câștigul</a:t>
            </a:r>
            <a:r>
              <a:rPr lang="fr-FR" dirty="0"/>
              <a:t> </a:t>
            </a:r>
            <a:r>
              <a:rPr lang="fr-FR" dirty="0" err="1"/>
              <a:t>clientului</a:t>
            </a:r>
            <a:r>
              <a:rPr lang="fr-FR" dirty="0"/>
              <a:t>/</a:t>
            </a:r>
            <a:r>
              <a:rPr lang="fr-FR" dirty="0" err="1"/>
              <a:t>beneficiarului</a:t>
            </a:r>
            <a:r>
              <a:rPr lang="fr-FR" dirty="0"/>
              <a:t> </a:t>
            </a:r>
            <a:r>
              <a:rPr lang="fr-FR" dirty="0" err="1"/>
              <a:t>dumneavoastră</a:t>
            </a:r>
            <a:r>
              <a:rPr lang="fr-FR" dirty="0"/>
              <a:t>?(</a:t>
            </a:r>
            <a:r>
              <a:rPr lang="fr-FR" dirty="0" err="1"/>
              <a:t>spre</a:t>
            </a:r>
            <a:r>
              <a:rPr lang="fr-FR" dirty="0"/>
              <a:t> </a:t>
            </a:r>
            <a:r>
              <a:rPr lang="fr-FR" dirty="0" err="1"/>
              <a:t>deosebire</a:t>
            </a:r>
            <a:r>
              <a:rPr lang="fr-FR" dirty="0"/>
              <a:t> de: ce va </a:t>
            </a:r>
            <a:r>
              <a:rPr lang="fr-FR" dirty="0" err="1"/>
              <a:t>diferenția</a:t>
            </a:r>
            <a:r>
              <a:rPr lang="fr-FR" dirty="0"/>
              <a:t> </a:t>
            </a:r>
            <a:r>
              <a:rPr lang="fr-FR" dirty="0" err="1"/>
              <a:t>oferta</a:t>
            </a:r>
            <a:r>
              <a:rPr lang="fr-FR" dirty="0"/>
              <a:t> </a:t>
            </a:r>
            <a:r>
              <a:rPr lang="fr-FR" dirty="0" err="1"/>
              <a:t>dvs</a:t>
            </a:r>
            <a:r>
              <a:rPr lang="fr-FR" dirty="0"/>
              <a:t>. de </a:t>
            </a:r>
            <a:r>
              <a:rPr lang="fr-FR" dirty="0" err="1"/>
              <a:t>cea</a:t>
            </a:r>
            <a:r>
              <a:rPr lang="fr-FR" dirty="0"/>
              <a:t> a </a:t>
            </a:r>
            <a:r>
              <a:rPr lang="fr-FR" dirty="0" err="1"/>
              <a:t>concurenței</a:t>
            </a:r>
            <a:r>
              <a:rPr lang="fr-FR" dirty="0"/>
              <a:t>)</a:t>
            </a: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10</a:t>
            </a:fld>
            <a:endParaRPr lang="fr-FR"/>
          </a:p>
        </p:txBody>
      </p:sp>
    </p:spTree>
    <p:extLst>
      <p:ext uri="{BB962C8B-B14F-4D97-AF65-F5344CB8AC3E}">
        <p14:creationId xmlns:p14="http://schemas.microsoft.com/office/powerpoint/2010/main" val="50745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minute : Pitch CANVA</a:t>
            </a:r>
          </a:p>
          <a:p>
            <a:endParaRPr lang="fr-FR" dirty="0"/>
          </a:p>
          <a:p>
            <a:r>
              <a:rPr lang="fr-FR" dirty="0" err="1"/>
              <a:t>Pentru</a:t>
            </a:r>
            <a:r>
              <a:rPr lang="fr-FR" dirty="0"/>
              <a:t> a intra mai </a:t>
            </a:r>
            <a:r>
              <a:rPr lang="fr-FR" dirty="0" err="1"/>
              <a:t>mult</a:t>
            </a:r>
            <a:r>
              <a:rPr lang="fr-FR" dirty="0"/>
              <a:t> </a:t>
            </a:r>
            <a:r>
              <a:rPr lang="fr-FR" dirty="0" err="1"/>
              <a:t>în</a:t>
            </a:r>
            <a:r>
              <a:rPr lang="fr-FR" dirty="0"/>
              <a:t> </a:t>
            </a:r>
            <a:r>
              <a:rPr lang="fr-FR" dirty="0" err="1"/>
              <a:t>detalii</a:t>
            </a:r>
            <a:r>
              <a:rPr lang="fr-FR" dirty="0"/>
              <a:t> </a:t>
            </a:r>
            <a:r>
              <a:rPr lang="fr-FR" dirty="0" err="1"/>
              <a:t>și</a:t>
            </a:r>
            <a:r>
              <a:rPr lang="fr-FR" dirty="0"/>
              <a:t> </a:t>
            </a:r>
            <a:r>
              <a:rPr lang="fr-FR" dirty="0" err="1"/>
              <a:t>pentru</a:t>
            </a:r>
            <a:r>
              <a:rPr lang="fr-FR" dirty="0"/>
              <a:t> a-i ajuta </a:t>
            </a:r>
            <a:r>
              <a:rPr lang="fr-FR" dirty="0" err="1"/>
              <a:t>să-și</a:t>
            </a:r>
            <a:r>
              <a:rPr lang="fr-FR" dirty="0"/>
              <a:t> </a:t>
            </a:r>
            <a:r>
              <a:rPr lang="fr-FR" dirty="0" err="1"/>
              <a:t>structureze</a:t>
            </a:r>
            <a:r>
              <a:rPr lang="fr-FR" dirty="0"/>
              <a:t> pitch-</a:t>
            </a:r>
            <a:r>
              <a:rPr lang="fr-FR" dirty="0" err="1"/>
              <a:t>ul</a:t>
            </a:r>
            <a:r>
              <a:rPr lang="fr-FR" dirty="0"/>
              <a:t>, </a:t>
            </a:r>
            <a:r>
              <a:rPr lang="fr-FR" dirty="0" err="1"/>
              <a:t>ei</a:t>
            </a:r>
            <a:r>
              <a:rPr lang="fr-FR" dirty="0"/>
              <a:t> pot </a:t>
            </a:r>
            <a:r>
              <a:rPr lang="fr-FR" dirty="0" err="1"/>
              <a:t>folosi</a:t>
            </a:r>
            <a:r>
              <a:rPr lang="fr-FR" dirty="0"/>
              <a:t> </a:t>
            </a:r>
            <a:r>
              <a:rPr lang="fr-FR" dirty="0" err="1"/>
              <a:t>acest</a:t>
            </a:r>
            <a:r>
              <a:rPr lang="fr-FR" dirty="0"/>
              <a:t> CANVA </a:t>
            </a:r>
            <a:r>
              <a:rPr lang="fr-FR" dirty="0" err="1"/>
              <a:t>și</a:t>
            </a:r>
            <a:r>
              <a:rPr lang="fr-FR" dirty="0"/>
              <a:t> pot </a:t>
            </a:r>
            <a:r>
              <a:rPr lang="fr-FR" dirty="0" err="1"/>
              <a:t>începe</a:t>
            </a:r>
            <a:r>
              <a:rPr lang="fr-FR" dirty="0"/>
              <a:t> </a:t>
            </a:r>
            <a:r>
              <a:rPr lang="fr-FR" dirty="0" err="1"/>
              <a:t>să</a:t>
            </a:r>
            <a:r>
              <a:rPr lang="fr-FR" dirty="0"/>
              <a:t> </a:t>
            </a:r>
            <a:r>
              <a:rPr lang="fr-FR" dirty="0" err="1"/>
              <a:t>completeze</a:t>
            </a:r>
            <a:r>
              <a:rPr lang="fr-FR" dirty="0"/>
              <a:t> </a:t>
            </a:r>
            <a:r>
              <a:rPr lang="fr-FR" dirty="0" err="1"/>
              <a:t>aceste</a:t>
            </a:r>
            <a:r>
              <a:rPr lang="fr-FR" dirty="0"/>
              <a:t> 8 </a:t>
            </a:r>
            <a:r>
              <a:rPr lang="fr-FR" dirty="0" err="1"/>
              <a:t>căsuțe</a:t>
            </a:r>
            <a:r>
              <a:rPr lang="fr-FR" dirty="0"/>
              <a:t>: </a:t>
            </a:r>
          </a:p>
          <a:p>
            <a:endParaRPr lang="fr-FR" dirty="0"/>
          </a:p>
          <a:p>
            <a:r>
              <a:rPr lang="fr-FR" dirty="0"/>
              <a:t>1 - </a:t>
            </a:r>
            <a:r>
              <a:rPr lang="fr-FR" dirty="0" err="1"/>
              <a:t>începeți</a:t>
            </a:r>
            <a:r>
              <a:rPr lang="fr-FR" dirty="0"/>
              <a:t> </a:t>
            </a:r>
            <a:r>
              <a:rPr lang="fr-FR" dirty="0" err="1"/>
              <a:t>prin</a:t>
            </a:r>
            <a:r>
              <a:rPr lang="fr-FR" dirty="0"/>
              <a:t> a </a:t>
            </a:r>
            <a:r>
              <a:rPr lang="fr-FR" dirty="0" err="1"/>
              <a:t>vă</a:t>
            </a:r>
            <a:r>
              <a:rPr lang="fr-FR" dirty="0"/>
              <a:t> </a:t>
            </a:r>
            <a:r>
              <a:rPr lang="fr-FR" dirty="0" err="1"/>
              <a:t>prezenta</a:t>
            </a:r>
            <a:endParaRPr lang="fr-FR" dirty="0"/>
          </a:p>
          <a:p>
            <a:r>
              <a:rPr lang="fr-FR" dirty="0"/>
              <a:t>2 - </a:t>
            </a:r>
            <a:r>
              <a:rPr lang="fr-FR" dirty="0" err="1"/>
              <a:t>prezintă</a:t>
            </a:r>
            <a:r>
              <a:rPr lang="fr-FR" dirty="0"/>
              <a:t> </a:t>
            </a:r>
            <a:r>
              <a:rPr lang="fr-FR" dirty="0" err="1"/>
              <a:t>problema</a:t>
            </a:r>
            <a:r>
              <a:rPr lang="fr-FR" dirty="0"/>
              <a:t> </a:t>
            </a:r>
            <a:r>
              <a:rPr lang="fr-FR" dirty="0" err="1"/>
              <a:t>pe</a:t>
            </a:r>
            <a:r>
              <a:rPr lang="fr-FR" dirty="0"/>
              <a:t> care o </a:t>
            </a:r>
            <a:r>
              <a:rPr lang="fr-FR" dirty="0" err="1"/>
              <a:t>abordează</a:t>
            </a:r>
            <a:r>
              <a:rPr lang="fr-FR" dirty="0"/>
              <a:t> </a:t>
            </a:r>
            <a:r>
              <a:rPr lang="fr-FR" dirty="0" err="1"/>
              <a:t>prin</a:t>
            </a:r>
            <a:r>
              <a:rPr lang="fr-FR" dirty="0"/>
              <a:t> </a:t>
            </a:r>
            <a:r>
              <a:rPr lang="fr-FR" dirty="0" err="1"/>
              <a:t>proiectul</a:t>
            </a:r>
            <a:r>
              <a:rPr lang="fr-FR" dirty="0"/>
              <a:t> </a:t>
            </a:r>
            <a:r>
              <a:rPr lang="fr-FR" dirty="0" err="1"/>
              <a:t>lor</a:t>
            </a:r>
            <a:endParaRPr lang="fr-FR" dirty="0"/>
          </a:p>
          <a:p>
            <a:r>
              <a:rPr lang="fr-FR" dirty="0"/>
              <a:t>3 - </a:t>
            </a:r>
            <a:r>
              <a:rPr lang="fr-FR" dirty="0" err="1"/>
              <a:t>prezintă</a:t>
            </a:r>
            <a:r>
              <a:rPr lang="fr-FR" dirty="0"/>
              <a:t> </a:t>
            </a:r>
            <a:r>
              <a:rPr lang="fr-FR" dirty="0" err="1"/>
              <a:t>ținta</a:t>
            </a:r>
            <a:r>
              <a:rPr lang="fr-FR" dirty="0"/>
              <a:t> </a:t>
            </a:r>
            <a:r>
              <a:rPr lang="fr-FR" dirty="0" err="1"/>
              <a:t>lor</a:t>
            </a:r>
            <a:r>
              <a:rPr lang="fr-FR" dirty="0"/>
              <a:t>, care </a:t>
            </a:r>
            <a:r>
              <a:rPr lang="fr-FR" dirty="0" err="1"/>
              <a:t>sunt</a:t>
            </a:r>
            <a:r>
              <a:rPr lang="fr-FR" dirty="0"/>
              <a:t> </a:t>
            </a:r>
            <a:r>
              <a:rPr lang="fr-FR" dirty="0" err="1"/>
              <a:t>clienții</a:t>
            </a:r>
            <a:r>
              <a:rPr lang="fr-FR" dirty="0"/>
              <a:t>/</a:t>
            </a:r>
            <a:r>
              <a:rPr lang="fr-FR" dirty="0" err="1"/>
              <a:t>beneficiarii</a:t>
            </a:r>
            <a:r>
              <a:rPr lang="fr-FR" dirty="0"/>
              <a:t> </a:t>
            </a:r>
            <a:r>
              <a:rPr lang="fr-FR" dirty="0" err="1"/>
              <a:t>lor</a:t>
            </a:r>
            <a:endParaRPr lang="fr-FR" dirty="0"/>
          </a:p>
          <a:p>
            <a:r>
              <a:rPr lang="fr-FR" dirty="0"/>
              <a:t>4 - care este </a:t>
            </a:r>
            <a:r>
              <a:rPr lang="fr-FR" dirty="0" err="1"/>
              <a:t>soluția</a:t>
            </a:r>
            <a:r>
              <a:rPr lang="fr-FR" dirty="0"/>
              <a:t> </a:t>
            </a:r>
            <a:r>
              <a:rPr lang="fr-FR" dirty="0" err="1"/>
              <a:t>pe</a:t>
            </a:r>
            <a:r>
              <a:rPr lang="fr-FR" dirty="0"/>
              <a:t> care o </a:t>
            </a:r>
            <a:r>
              <a:rPr lang="fr-FR" dirty="0" err="1"/>
              <a:t>propun</a:t>
            </a:r>
            <a:r>
              <a:rPr lang="fr-FR" dirty="0"/>
              <a:t> </a:t>
            </a:r>
            <a:r>
              <a:rPr lang="fr-FR" dirty="0" err="1"/>
              <a:t>pentru</a:t>
            </a:r>
            <a:r>
              <a:rPr lang="fr-FR" dirty="0"/>
              <a:t> a </a:t>
            </a:r>
            <a:r>
              <a:rPr lang="fr-FR" dirty="0" err="1"/>
              <a:t>rezolva</a:t>
            </a:r>
            <a:r>
              <a:rPr lang="fr-FR" dirty="0"/>
              <a:t> </a:t>
            </a:r>
            <a:r>
              <a:rPr lang="fr-FR" dirty="0" err="1"/>
              <a:t>această</a:t>
            </a:r>
            <a:r>
              <a:rPr lang="fr-FR" dirty="0"/>
              <a:t> </a:t>
            </a:r>
            <a:r>
              <a:rPr lang="fr-FR" dirty="0" err="1"/>
              <a:t>problemă</a:t>
            </a:r>
            <a:endParaRPr lang="fr-FR" dirty="0"/>
          </a:p>
          <a:p>
            <a:r>
              <a:rPr lang="fr-FR" dirty="0"/>
              <a:t>5 - ce face ca </a:t>
            </a:r>
            <a:r>
              <a:rPr lang="fr-FR" dirty="0" err="1"/>
              <a:t>soluția</a:t>
            </a:r>
            <a:r>
              <a:rPr lang="fr-FR" dirty="0"/>
              <a:t> </a:t>
            </a:r>
            <a:r>
              <a:rPr lang="fr-FR" dirty="0" err="1"/>
              <a:t>lor</a:t>
            </a:r>
            <a:r>
              <a:rPr lang="fr-FR" dirty="0"/>
              <a:t> </a:t>
            </a:r>
            <a:r>
              <a:rPr lang="fr-FR" dirty="0" err="1"/>
              <a:t>să</a:t>
            </a:r>
            <a:r>
              <a:rPr lang="fr-FR" dirty="0"/>
              <a:t> fie </a:t>
            </a:r>
            <a:r>
              <a:rPr lang="fr-FR" dirty="0" err="1"/>
              <a:t>diferită</a:t>
            </a:r>
            <a:r>
              <a:rPr lang="fr-FR" dirty="0"/>
              <a:t> </a:t>
            </a:r>
            <a:r>
              <a:rPr lang="fr-FR" dirty="0" err="1"/>
              <a:t>față</a:t>
            </a:r>
            <a:r>
              <a:rPr lang="fr-FR" dirty="0"/>
              <a:t> de </a:t>
            </a:r>
            <a:r>
              <a:rPr lang="fr-FR" dirty="0" err="1"/>
              <a:t>ceilalți</a:t>
            </a:r>
            <a:r>
              <a:rPr lang="fr-FR" dirty="0"/>
              <a:t> </a:t>
            </a:r>
            <a:r>
              <a:rPr lang="fr-FR" dirty="0" err="1"/>
              <a:t>actori</a:t>
            </a:r>
            <a:r>
              <a:rPr lang="fr-FR" dirty="0"/>
              <a:t> de </a:t>
            </a:r>
            <a:r>
              <a:rPr lang="fr-FR" dirty="0" err="1"/>
              <a:t>pe</a:t>
            </a:r>
            <a:r>
              <a:rPr lang="fr-FR" dirty="0"/>
              <a:t> </a:t>
            </a:r>
            <a:r>
              <a:rPr lang="fr-FR" dirty="0" err="1"/>
              <a:t>piață</a:t>
            </a:r>
            <a:r>
              <a:rPr lang="fr-FR" dirty="0"/>
              <a:t>?</a:t>
            </a:r>
          </a:p>
          <a:p>
            <a:r>
              <a:rPr lang="fr-FR" dirty="0"/>
              <a:t>6 - Care este </a:t>
            </a:r>
            <a:r>
              <a:rPr lang="fr-FR" dirty="0" err="1"/>
              <a:t>impactul</a:t>
            </a:r>
            <a:r>
              <a:rPr lang="fr-FR" dirty="0"/>
              <a:t> </a:t>
            </a:r>
            <a:r>
              <a:rPr lang="fr-FR" dirty="0" err="1"/>
              <a:t>pe</a:t>
            </a:r>
            <a:r>
              <a:rPr lang="fr-FR" dirty="0"/>
              <a:t> care </a:t>
            </a:r>
            <a:r>
              <a:rPr lang="fr-FR" dirty="0" err="1"/>
              <a:t>îl</a:t>
            </a:r>
            <a:r>
              <a:rPr lang="fr-FR" dirty="0"/>
              <a:t> vor </a:t>
            </a:r>
            <a:r>
              <a:rPr lang="fr-FR" dirty="0" err="1"/>
              <a:t>genera</a:t>
            </a:r>
            <a:r>
              <a:rPr lang="fr-FR" dirty="0"/>
              <a:t> </a:t>
            </a:r>
            <a:r>
              <a:rPr lang="fr-FR" dirty="0" err="1"/>
              <a:t>prin</a:t>
            </a:r>
            <a:r>
              <a:rPr lang="fr-FR" dirty="0"/>
              <a:t> </a:t>
            </a:r>
            <a:r>
              <a:rPr lang="fr-FR" dirty="0" err="1"/>
              <a:t>proiectul</a:t>
            </a:r>
            <a:r>
              <a:rPr lang="fr-FR" dirty="0"/>
              <a:t> </a:t>
            </a:r>
            <a:r>
              <a:rPr lang="fr-FR" dirty="0" err="1"/>
              <a:t>lor</a:t>
            </a:r>
            <a:endParaRPr lang="fr-FR" dirty="0"/>
          </a:p>
          <a:p>
            <a:r>
              <a:rPr lang="fr-FR" dirty="0"/>
              <a:t>7 - De ce se </a:t>
            </a:r>
            <a:r>
              <a:rPr lang="fr-FR" dirty="0" err="1"/>
              <a:t>află</a:t>
            </a:r>
            <a:r>
              <a:rPr lang="fr-FR" dirty="0"/>
              <a:t> </a:t>
            </a:r>
            <a:r>
              <a:rPr lang="fr-FR" dirty="0" err="1"/>
              <a:t>ei</a:t>
            </a:r>
            <a:r>
              <a:rPr lang="fr-FR" dirty="0"/>
              <a:t> </a:t>
            </a:r>
            <a:r>
              <a:rPr lang="fr-FR" dirty="0" err="1"/>
              <a:t>aici</a:t>
            </a:r>
            <a:r>
              <a:rPr lang="fr-FR" dirty="0"/>
              <a:t>? Ce au </a:t>
            </a:r>
            <a:r>
              <a:rPr lang="fr-FR" dirty="0" err="1"/>
              <a:t>nevoie</a:t>
            </a:r>
            <a:r>
              <a:rPr lang="fr-FR" dirty="0"/>
              <a:t> de la </a:t>
            </a:r>
            <a:r>
              <a:rPr lang="fr-FR" dirty="0" err="1"/>
              <a:t>publicul</a:t>
            </a:r>
            <a:r>
              <a:rPr lang="fr-FR" dirty="0"/>
              <a:t> </a:t>
            </a:r>
            <a:r>
              <a:rPr lang="fr-FR" dirty="0" err="1"/>
              <a:t>lor</a:t>
            </a:r>
            <a:r>
              <a:rPr lang="fr-FR" dirty="0"/>
              <a:t>? </a:t>
            </a:r>
          </a:p>
          <a:p>
            <a:r>
              <a:rPr lang="fr-FR" dirty="0"/>
              <a:t>8 - Cum </a:t>
            </a:r>
            <a:r>
              <a:rPr lang="fr-FR" dirty="0" err="1"/>
              <a:t>să</a:t>
            </a:r>
            <a:r>
              <a:rPr lang="fr-FR" dirty="0"/>
              <a:t> </a:t>
            </a:r>
            <a:r>
              <a:rPr lang="fr-FR" dirty="0" err="1"/>
              <a:t>îi</a:t>
            </a:r>
            <a:r>
              <a:rPr lang="fr-FR" dirty="0"/>
              <a:t> </a:t>
            </a:r>
            <a:r>
              <a:rPr lang="fr-FR" dirty="0" err="1"/>
              <a:t>ajutăm</a:t>
            </a:r>
            <a:r>
              <a:rPr lang="fr-FR" dirty="0"/>
              <a:t>? </a:t>
            </a:r>
            <a:r>
              <a:rPr lang="fr-FR" dirty="0" err="1"/>
              <a:t>Să</a:t>
            </a:r>
            <a:r>
              <a:rPr lang="fr-FR" dirty="0"/>
              <a:t> le </a:t>
            </a:r>
            <a:r>
              <a:rPr lang="fr-FR" dirty="0" err="1"/>
              <a:t>susținem</a:t>
            </a:r>
            <a:r>
              <a:rPr lang="fr-FR" dirty="0"/>
              <a:t> </a:t>
            </a:r>
            <a:r>
              <a:rPr lang="fr-FR" dirty="0" err="1"/>
              <a:t>proiectul</a:t>
            </a:r>
            <a:r>
              <a:rPr lang="fr-FR" dirty="0"/>
              <a:t>? </a:t>
            </a:r>
            <a:r>
              <a:rPr lang="fr-FR" dirty="0" err="1"/>
              <a:t>Continuă</a:t>
            </a:r>
            <a:r>
              <a:rPr lang="fr-FR" dirty="0"/>
              <a:t> </a:t>
            </a:r>
            <a:r>
              <a:rPr lang="fr-FR" dirty="0" err="1"/>
              <a:t>să</a:t>
            </a:r>
            <a:r>
              <a:rPr lang="fr-FR" dirty="0"/>
              <a:t> </a:t>
            </a:r>
            <a:r>
              <a:rPr lang="fr-FR" dirty="0" err="1"/>
              <a:t>îl</a:t>
            </a:r>
            <a:r>
              <a:rPr lang="fr-FR" dirty="0"/>
              <a:t> </a:t>
            </a:r>
            <a:r>
              <a:rPr lang="fr-FR" dirty="0" err="1"/>
              <a:t>urmărească</a:t>
            </a:r>
            <a:r>
              <a:rPr lang="fr-FR" dirty="0"/>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11</a:t>
            </a:fld>
            <a:endParaRPr lang="fr-FR"/>
          </a:p>
        </p:txBody>
      </p:sp>
    </p:spTree>
    <p:extLst>
      <p:ext uri="{BB962C8B-B14F-4D97-AF65-F5344CB8AC3E}">
        <p14:creationId xmlns:p14="http://schemas.microsoft.com/office/powerpoint/2010/main" val="186647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15 minute : E </a:t>
            </a:r>
            <a:r>
              <a:rPr lang="fr-FR" dirty="0" err="1"/>
              <a:t>rândul</a:t>
            </a:r>
            <a:r>
              <a:rPr lang="fr-FR" dirty="0"/>
              <a:t> </a:t>
            </a:r>
            <a:r>
              <a:rPr lang="fr-FR" dirty="0" err="1"/>
              <a:t>lor</a:t>
            </a:r>
            <a:r>
              <a:rPr lang="fr-FR"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Dați</a:t>
            </a:r>
            <a:r>
              <a:rPr lang="fr-FR" dirty="0"/>
              <a:t>-le </a:t>
            </a:r>
            <a:r>
              <a:rPr lang="fr-FR" dirty="0" err="1"/>
              <a:t>timp</a:t>
            </a:r>
            <a:r>
              <a:rPr lang="fr-FR" dirty="0"/>
              <a:t> </a:t>
            </a:r>
            <a:r>
              <a:rPr lang="fr-FR" dirty="0" err="1"/>
              <a:t>să</a:t>
            </a:r>
            <a:r>
              <a:rPr lang="fr-FR" dirty="0"/>
              <a:t> </a:t>
            </a:r>
            <a:r>
              <a:rPr lang="fr-FR" dirty="0" err="1"/>
              <a:t>completeze</a:t>
            </a:r>
            <a:r>
              <a:rPr lang="fr-FR" dirty="0"/>
              <a:t> </a:t>
            </a:r>
            <a:r>
              <a:rPr lang="fr-FR" dirty="0" err="1"/>
              <a:t>individual</a:t>
            </a:r>
            <a:r>
              <a:rPr lang="fr-FR" dirty="0"/>
              <a:t> </a:t>
            </a:r>
            <a:r>
              <a:rPr lang="fr-FR" dirty="0" err="1"/>
              <a:t>propoziția</a:t>
            </a:r>
            <a:r>
              <a:rPr lang="fr-FR" dirty="0"/>
              <a:t> </a:t>
            </a:r>
            <a:r>
              <a:rPr lang="fr-FR" dirty="0" err="1"/>
              <a:t>și</a:t>
            </a:r>
            <a:r>
              <a:rPr lang="fr-FR" dirty="0"/>
              <a:t> CANVA de </a:t>
            </a:r>
            <a:r>
              <a:rPr lang="fr-FR" dirty="0" err="1"/>
              <a:t>pe</a:t>
            </a:r>
            <a:r>
              <a:rPr lang="fr-FR" dirty="0"/>
              <a:t> </a:t>
            </a:r>
            <a:r>
              <a:rPr lang="fr-FR" dirty="0" err="1"/>
              <a:t>fișa</a:t>
            </a:r>
            <a:r>
              <a:rPr lang="fr-FR" dirty="0"/>
              <a:t> de </a:t>
            </a:r>
            <a:r>
              <a:rPr lang="fr-FR" dirty="0" err="1"/>
              <a:t>lucru</a:t>
            </a:r>
            <a:r>
              <a:rPr lang="fr-FR" dirty="0"/>
              <a:t> </a:t>
            </a:r>
            <a:r>
              <a:rPr lang="fr-FR" dirty="0" err="1"/>
              <a:t>cu</a:t>
            </a:r>
            <a:r>
              <a:rPr lang="fr-FR" dirty="0"/>
              <a:t> instrumente.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Este un pas </a:t>
            </a:r>
            <a:r>
              <a:rPr lang="fr-FR" dirty="0" err="1"/>
              <a:t>dificil</a:t>
            </a:r>
            <a:r>
              <a:rPr lang="fr-FR" dirty="0"/>
              <a:t>: </a:t>
            </a:r>
            <a:r>
              <a:rPr lang="fr-FR" dirty="0" err="1"/>
              <a:t>deoarece</a:t>
            </a:r>
            <a:r>
              <a:rPr lang="fr-FR" dirty="0"/>
              <a:t> vor </a:t>
            </a:r>
            <a:r>
              <a:rPr lang="fr-FR" dirty="0" err="1"/>
              <a:t>lucra</a:t>
            </a:r>
            <a:r>
              <a:rPr lang="fr-FR" dirty="0"/>
              <a:t> la </a:t>
            </a:r>
            <a:r>
              <a:rPr lang="fr-FR" dirty="0" err="1"/>
              <a:t>proiectul</a:t>
            </a:r>
            <a:r>
              <a:rPr lang="fr-FR" dirty="0"/>
              <a:t> </a:t>
            </a:r>
            <a:r>
              <a:rPr lang="fr-FR" dirty="0" err="1"/>
              <a:t>lor</a:t>
            </a:r>
            <a:r>
              <a:rPr lang="fr-FR" dirty="0"/>
              <a:t> </a:t>
            </a:r>
            <a:r>
              <a:rPr lang="fr-FR" dirty="0" err="1"/>
              <a:t>doar</a:t>
            </a:r>
            <a:r>
              <a:rPr lang="fr-FR" dirty="0"/>
              <a:t> </a:t>
            </a:r>
            <a:r>
              <a:rPr lang="fr-FR" dirty="0" err="1"/>
              <a:t>din</a:t>
            </a:r>
            <a:r>
              <a:rPr lang="fr-FR" dirty="0"/>
              <a:t> </a:t>
            </a:r>
            <a:r>
              <a:rPr lang="fr-FR" dirty="0" err="1"/>
              <a:t>ziua</a:t>
            </a:r>
            <a:r>
              <a:rPr lang="fr-FR" dirty="0"/>
              <a:t> </a:t>
            </a:r>
            <a:r>
              <a:rPr lang="fr-FR" dirty="0" err="1"/>
              <a:t>precedentă</a:t>
            </a:r>
            <a:r>
              <a:rPr lang="fr-FR" dirty="0"/>
              <a:t> </a:t>
            </a:r>
            <a:r>
              <a:rPr lang="fr-FR" dirty="0" err="1"/>
              <a:t>și</a:t>
            </a:r>
            <a:r>
              <a:rPr lang="fr-FR" dirty="0"/>
              <a:t> </a:t>
            </a:r>
            <a:r>
              <a:rPr lang="fr-FR" dirty="0" err="1"/>
              <a:t>pentru</a:t>
            </a:r>
            <a:r>
              <a:rPr lang="fr-FR" dirty="0"/>
              <a:t> prima </a:t>
            </a:r>
            <a:r>
              <a:rPr lang="fr-FR" dirty="0" err="1"/>
              <a:t>dată</a:t>
            </a:r>
            <a:r>
              <a:rPr lang="fr-FR" dirty="0"/>
              <a:t> </a:t>
            </a:r>
            <a:r>
              <a:rPr lang="fr-FR" dirty="0" err="1"/>
              <a:t>individual</a:t>
            </a:r>
            <a:r>
              <a:rPr lang="fr-FR" dirty="0"/>
              <a:t>, </a:t>
            </a:r>
            <a:r>
              <a:rPr lang="fr-FR" dirty="0" err="1"/>
              <a:t>poate</a:t>
            </a:r>
            <a:r>
              <a:rPr lang="fr-FR" dirty="0"/>
              <a:t> fi </a:t>
            </a:r>
            <a:r>
              <a:rPr lang="fr-FR" dirty="0" err="1"/>
              <a:t>complicat</a:t>
            </a:r>
            <a:r>
              <a:rPr lang="fr-FR" dirty="0"/>
              <a:t> </a:t>
            </a:r>
            <a:r>
              <a:rPr lang="fr-FR" dirty="0" err="1"/>
              <a:t>să</a:t>
            </a:r>
            <a:r>
              <a:rPr lang="fr-FR" dirty="0"/>
              <a:t> </a:t>
            </a:r>
            <a:r>
              <a:rPr lang="fr-FR" dirty="0" err="1"/>
              <a:t>facă</a:t>
            </a:r>
            <a:r>
              <a:rPr lang="fr-FR" dirty="0"/>
              <a:t> </a:t>
            </a:r>
            <a:r>
              <a:rPr lang="fr-FR" dirty="0" err="1"/>
              <a:t>acest</a:t>
            </a:r>
            <a:r>
              <a:rPr lang="fr-FR" dirty="0"/>
              <a:t> </a:t>
            </a:r>
            <a:r>
              <a:rPr lang="fr-FR" dirty="0" err="1"/>
              <a:t>exercițiu</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Nu </a:t>
            </a:r>
            <a:r>
              <a:rPr lang="fr-FR" dirty="0" err="1"/>
              <a:t>ezitați</a:t>
            </a:r>
            <a:r>
              <a:rPr lang="fr-FR" dirty="0"/>
              <a:t> </a:t>
            </a:r>
            <a:r>
              <a:rPr lang="fr-FR" dirty="0" err="1"/>
              <a:t>să</a:t>
            </a:r>
            <a:r>
              <a:rPr lang="fr-FR" dirty="0"/>
              <a:t> </a:t>
            </a:r>
            <a:r>
              <a:rPr lang="fr-FR" dirty="0" err="1"/>
              <a:t>eliminați</a:t>
            </a:r>
            <a:r>
              <a:rPr lang="fr-FR" dirty="0"/>
              <a:t> </a:t>
            </a:r>
            <a:r>
              <a:rPr lang="fr-FR" dirty="0" err="1"/>
              <a:t>presiunea</a:t>
            </a:r>
            <a:r>
              <a:rPr lang="fr-FR" dirty="0"/>
              <a:t> </a:t>
            </a:r>
            <a:r>
              <a:rPr lang="fr-FR" dirty="0" err="1"/>
              <a:t>și</a:t>
            </a:r>
            <a:r>
              <a:rPr lang="fr-FR" dirty="0"/>
              <a:t> </a:t>
            </a:r>
            <a:r>
              <a:rPr lang="fr-FR" dirty="0" err="1"/>
              <a:t>încurajați</a:t>
            </a:r>
            <a:r>
              <a:rPr lang="fr-FR" dirty="0"/>
              <a:t>-le </a:t>
            </a:r>
            <a:r>
              <a:rPr lang="fr-FR" dirty="0" err="1"/>
              <a:t>să</a:t>
            </a:r>
            <a:r>
              <a:rPr lang="fr-FR" dirty="0"/>
              <a:t> </a:t>
            </a:r>
            <a:r>
              <a:rPr lang="fr-FR" dirty="0" err="1"/>
              <a:t>facă</a:t>
            </a:r>
            <a:r>
              <a:rPr lang="fr-FR" dirty="0"/>
              <a:t> </a:t>
            </a:r>
            <a:r>
              <a:rPr lang="fr-FR" dirty="0" err="1"/>
              <a:t>acest</a:t>
            </a:r>
            <a:r>
              <a:rPr lang="fr-FR" dirty="0"/>
              <a:t> </a:t>
            </a:r>
            <a:r>
              <a:rPr lang="fr-FR" dirty="0" err="1"/>
              <a:t>exercițiu</a:t>
            </a:r>
            <a:r>
              <a:rPr lang="fr-FR" dirty="0"/>
              <a:t> </a:t>
            </a:r>
            <a:r>
              <a:rPr lang="fr-FR" dirty="0" err="1"/>
              <a:t>prin</a:t>
            </a:r>
            <a:r>
              <a:rPr lang="fr-FR" dirty="0"/>
              <a:t> </a:t>
            </a:r>
            <a:r>
              <a:rPr lang="fr-FR" dirty="0" err="1"/>
              <a:t>prisma</a:t>
            </a:r>
            <a:r>
              <a:rPr lang="fr-FR" dirty="0"/>
              <a:t> </a:t>
            </a:r>
            <a:r>
              <a:rPr lang="fr-FR" dirty="0" err="1"/>
              <a:t>propriei</a:t>
            </a:r>
            <a:r>
              <a:rPr lang="fr-FR" dirty="0"/>
              <a:t> </a:t>
            </a:r>
            <a:r>
              <a:rPr lang="fr-FR" dirty="0" err="1"/>
              <a:t>lor</a:t>
            </a:r>
            <a:r>
              <a:rPr lang="fr-FR" dirty="0"/>
              <a:t> </a:t>
            </a:r>
            <a:r>
              <a:rPr lang="fr-FR" dirty="0" err="1"/>
              <a:t>viziuni</a:t>
            </a:r>
            <a:r>
              <a:rPr lang="fr-FR" dirty="0"/>
              <a:t> </a:t>
            </a:r>
            <a:r>
              <a:rPr lang="fr-FR" dirty="0" err="1"/>
              <a:t>asupra</a:t>
            </a:r>
            <a:r>
              <a:rPr lang="fr-FR" dirty="0"/>
              <a:t> </a:t>
            </a:r>
            <a:r>
              <a:rPr lang="fr-FR" dirty="0" err="1"/>
              <a:t>proiectului</a:t>
            </a:r>
            <a:r>
              <a:rPr lang="fr-FR" dirty="0"/>
              <a:t> </a:t>
            </a:r>
            <a:r>
              <a:rPr lang="fr-FR" dirty="0" err="1"/>
              <a:t>elaborat</a:t>
            </a:r>
            <a:r>
              <a:rPr lang="fr-FR" dirty="0"/>
              <a:t> </a:t>
            </a:r>
            <a:r>
              <a:rPr lang="fr-FR" dirty="0" err="1"/>
              <a:t>în</a:t>
            </a:r>
            <a:r>
              <a:rPr lang="fr-FR" dirty="0"/>
              <a:t> </a:t>
            </a:r>
            <a:r>
              <a:rPr lang="fr-FR" dirty="0" err="1"/>
              <a:t>grup</a:t>
            </a:r>
            <a:r>
              <a:rPr lang="fr-FR" dirty="0"/>
              <a:t>. Este </a:t>
            </a:r>
            <a:r>
              <a:rPr lang="fr-FR" dirty="0" err="1"/>
              <a:t>în</a:t>
            </a:r>
            <a:r>
              <a:rPr lang="fr-FR" dirty="0"/>
              <a:t> </a:t>
            </a:r>
            <a:r>
              <a:rPr lang="fr-FR" dirty="0" err="1"/>
              <a:t>regulă</a:t>
            </a:r>
            <a:r>
              <a:rPr lang="fr-FR" dirty="0"/>
              <a:t> </a:t>
            </a:r>
            <a:r>
              <a:rPr lang="fr-FR" dirty="0" err="1"/>
              <a:t>dacă</a:t>
            </a:r>
            <a:r>
              <a:rPr lang="fr-FR" dirty="0"/>
              <a:t> nu </a:t>
            </a:r>
            <a:r>
              <a:rPr lang="fr-FR" dirty="0" err="1"/>
              <a:t>reușesc</a:t>
            </a:r>
            <a:r>
              <a:rPr lang="fr-FR" dirty="0"/>
              <a:t> </a:t>
            </a:r>
            <a:r>
              <a:rPr lang="fr-FR" dirty="0" err="1"/>
              <a:t>să</a:t>
            </a:r>
            <a:r>
              <a:rPr lang="fr-FR" dirty="0"/>
              <a:t> </a:t>
            </a:r>
            <a:r>
              <a:rPr lang="fr-FR" dirty="0" err="1"/>
              <a:t>completeze</a:t>
            </a:r>
            <a:r>
              <a:rPr lang="fr-FR" dirty="0"/>
              <a:t> </a:t>
            </a:r>
            <a:r>
              <a:rPr lang="fr-FR" dirty="0" err="1"/>
              <a:t>totul</a:t>
            </a:r>
            <a:r>
              <a:rPr lang="fr-FR" dirty="0"/>
              <a:t> </a:t>
            </a:r>
            <a:r>
              <a:rPr lang="fr-FR" dirty="0" err="1"/>
              <a:t>până</a:t>
            </a:r>
            <a:r>
              <a:rPr lang="fr-FR" dirty="0"/>
              <a:t> la </a:t>
            </a:r>
            <a:r>
              <a:rPr lang="fr-FR" dirty="0" err="1"/>
              <a:t>finalul</a:t>
            </a:r>
            <a:r>
              <a:rPr lang="fr-FR" dirty="0"/>
              <a:t> </a:t>
            </a:r>
            <a:r>
              <a:rPr lang="fr-FR" dirty="0" err="1"/>
              <a:t>celor</a:t>
            </a:r>
            <a:r>
              <a:rPr lang="fr-FR" dirty="0"/>
              <a:t> 15 minute! </a:t>
            </a:r>
            <a:r>
              <a:rPr lang="fr-FR" dirty="0" err="1"/>
              <a:t>Obiectivul</a:t>
            </a:r>
            <a:r>
              <a:rPr lang="fr-FR" dirty="0"/>
              <a:t> </a:t>
            </a:r>
            <a:r>
              <a:rPr lang="fr-FR" dirty="0" err="1"/>
              <a:t>acestui</a:t>
            </a:r>
            <a:r>
              <a:rPr lang="fr-FR" dirty="0"/>
              <a:t> </a:t>
            </a:r>
            <a:r>
              <a:rPr lang="fr-FR" dirty="0" err="1"/>
              <a:t>exercițiu</a:t>
            </a:r>
            <a:r>
              <a:rPr lang="fr-FR" dirty="0"/>
              <a:t> este de a le ajuta </a:t>
            </a:r>
            <a:r>
              <a:rPr lang="fr-FR" dirty="0" err="1"/>
              <a:t>să</a:t>
            </a:r>
            <a:r>
              <a:rPr lang="fr-FR" dirty="0"/>
              <a:t> </a:t>
            </a:r>
            <a:r>
              <a:rPr lang="fr-FR" dirty="0" err="1"/>
              <a:t>își</a:t>
            </a:r>
            <a:r>
              <a:rPr lang="fr-FR" dirty="0"/>
              <a:t> </a:t>
            </a:r>
            <a:r>
              <a:rPr lang="fr-FR" dirty="0" err="1"/>
              <a:t>organizeze</a:t>
            </a:r>
            <a:r>
              <a:rPr lang="fr-FR" dirty="0"/>
              <a:t> </a:t>
            </a:r>
            <a:r>
              <a:rPr lang="fr-FR" dirty="0" err="1"/>
              <a:t>ideile</a:t>
            </a:r>
            <a:r>
              <a:rPr lang="fr-FR" dirty="0"/>
              <a:t> </a:t>
            </a:r>
            <a:r>
              <a:rPr lang="fr-FR" dirty="0" err="1"/>
              <a:t>și</a:t>
            </a:r>
            <a:r>
              <a:rPr lang="fr-FR" dirty="0"/>
              <a:t> </a:t>
            </a:r>
            <a:r>
              <a:rPr lang="fr-FR" dirty="0" err="1"/>
              <a:t>gândurile</a:t>
            </a:r>
            <a:r>
              <a:rPr lang="fr-FR" dirty="0"/>
              <a:t> </a:t>
            </a:r>
            <a:r>
              <a:rPr lang="fr-FR" dirty="0" err="1"/>
              <a:t>generate</a:t>
            </a:r>
            <a:r>
              <a:rPr lang="fr-FR" dirty="0"/>
              <a:t> </a:t>
            </a:r>
            <a:r>
              <a:rPr lang="fr-FR" dirty="0" err="1"/>
              <a:t>în</a:t>
            </a:r>
            <a:r>
              <a:rPr lang="fr-FR" dirty="0"/>
              <a:t> </a:t>
            </a:r>
            <a:r>
              <a:rPr lang="fr-FR" dirty="0" err="1"/>
              <a:t>timpul</a:t>
            </a:r>
            <a:r>
              <a:rPr lang="fr-FR" dirty="0"/>
              <a:t> </a:t>
            </a:r>
            <a:r>
              <a:rPr lang="fr-FR" dirty="0" err="1"/>
              <a:t>primului</a:t>
            </a:r>
            <a:r>
              <a:rPr lang="fr-FR" dirty="0"/>
              <a:t> </a:t>
            </a:r>
            <a:r>
              <a:rPr lang="fr-FR" dirty="0" err="1"/>
              <a:t>exercițiu</a:t>
            </a:r>
            <a:r>
              <a:rPr lang="fr-FR" dirty="0"/>
              <a:t> (</a:t>
            </a:r>
            <a:r>
              <a:rPr lang="fr-FR" dirty="0" err="1"/>
              <a:t>întrebările</a:t>
            </a:r>
            <a:r>
              <a:rPr lang="fr-FR" dirty="0"/>
              <a:t> 5w2h).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a:t>
            </a:r>
            <a:r>
              <a:rPr lang="fr-FR" dirty="0" err="1"/>
              <a:t>puteți</a:t>
            </a:r>
            <a:r>
              <a:rPr lang="fr-FR" dirty="0"/>
              <a:t> </a:t>
            </a:r>
            <a:r>
              <a:rPr lang="fr-FR" dirty="0" err="1"/>
              <a:t>încuraja</a:t>
            </a:r>
            <a:r>
              <a:rPr lang="fr-FR" dirty="0"/>
              <a:t> la </a:t>
            </a:r>
            <a:r>
              <a:rPr lang="fr-FR" dirty="0" err="1"/>
              <a:t>finalul</a:t>
            </a:r>
            <a:r>
              <a:rPr lang="fr-FR" dirty="0"/>
              <a:t> </a:t>
            </a:r>
            <a:r>
              <a:rPr lang="fr-FR" dirty="0" err="1"/>
              <a:t>celor</a:t>
            </a:r>
            <a:r>
              <a:rPr lang="fr-FR" dirty="0"/>
              <a:t> 7 minute </a:t>
            </a:r>
            <a:r>
              <a:rPr lang="fr-FR" dirty="0" err="1"/>
              <a:t>să</a:t>
            </a:r>
            <a:r>
              <a:rPr lang="fr-FR" dirty="0"/>
              <a:t> </a:t>
            </a:r>
            <a:r>
              <a:rPr lang="fr-FR" dirty="0" err="1"/>
              <a:t>înceapă</a:t>
            </a:r>
            <a:r>
              <a:rPr lang="fr-FR" dirty="0"/>
              <a:t> </a:t>
            </a:r>
            <a:r>
              <a:rPr lang="fr-FR" dirty="0" err="1"/>
              <a:t>canava</a:t>
            </a:r>
            <a:r>
              <a:rPr lang="fr-FR" dirty="0"/>
              <a:t> </a:t>
            </a:r>
            <a:r>
              <a:rPr lang="fr-FR" dirty="0" err="1"/>
              <a:t>dacă</a:t>
            </a:r>
            <a:r>
              <a:rPr lang="fr-FR" dirty="0"/>
              <a:t> nu au </a:t>
            </a:r>
            <a:r>
              <a:rPr lang="fr-FR" dirty="0" err="1"/>
              <a:t>făcut</a:t>
            </a:r>
            <a:r>
              <a:rPr lang="fr-FR" dirty="0"/>
              <a:t>-o </a:t>
            </a:r>
            <a:r>
              <a:rPr lang="fr-FR" dirty="0" err="1"/>
              <a:t>până</a:t>
            </a:r>
            <a:r>
              <a:rPr lang="fr-FR" dirty="0"/>
              <a:t> </a:t>
            </a:r>
            <a:r>
              <a:rPr lang="fr-FR" dirty="0" err="1"/>
              <a:t>acum</a:t>
            </a:r>
            <a:r>
              <a:rPr lang="fr-FR" dirty="0"/>
              <a:t>, </a:t>
            </a:r>
            <a:r>
              <a:rPr lang="fr-FR" dirty="0" err="1"/>
              <a:t>reamintindu</a:t>
            </a:r>
            <a:r>
              <a:rPr lang="fr-FR" dirty="0"/>
              <a:t>-le </a:t>
            </a:r>
            <a:r>
              <a:rPr lang="fr-FR" dirty="0" err="1"/>
              <a:t>că</a:t>
            </a:r>
            <a:r>
              <a:rPr lang="fr-FR" dirty="0"/>
              <a:t> nu </a:t>
            </a:r>
            <a:r>
              <a:rPr lang="fr-FR" dirty="0" err="1"/>
              <a:t>există</a:t>
            </a:r>
            <a:r>
              <a:rPr lang="fr-FR" dirty="0"/>
              <a:t> </a:t>
            </a:r>
            <a:r>
              <a:rPr lang="fr-FR" dirty="0" err="1"/>
              <a:t>nicio</a:t>
            </a:r>
            <a:r>
              <a:rPr lang="fr-FR" dirty="0"/>
              <a:t> </a:t>
            </a:r>
            <a:r>
              <a:rPr lang="fr-FR" dirty="0" err="1"/>
              <a:t>presiune</a:t>
            </a:r>
            <a:r>
              <a:rPr lang="fr-FR" dirty="0"/>
              <a:t> </a:t>
            </a:r>
            <a:r>
              <a:rPr lang="fr-FR" dirty="0" err="1"/>
              <a:t>în</a:t>
            </a:r>
            <a:r>
              <a:rPr lang="fr-FR" dirty="0"/>
              <a:t> a face </a:t>
            </a:r>
            <a:r>
              <a:rPr lang="fr-FR" dirty="0" err="1"/>
              <a:t>totul</a:t>
            </a:r>
            <a:r>
              <a:rPr lang="fr-FR" dirty="0"/>
              <a:t> </a:t>
            </a:r>
            <a:r>
              <a:rPr lang="fr-FR" dirty="0" err="1"/>
              <a:t>în</a:t>
            </a:r>
            <a:r>
              <a:rPr lang="fr-FR" dirty="0"/>
              <a:t> 15 minute. </a:t>
            </a:r>
            <a:r>
              <a:rPr lang="fr-FR" dirty="0" err="1"/>
              <a:t>În</a:t>
            </a:r>
            <a:r>
              <a:rPr lang="fr-FR" dirty="0"/>
              <a:t> </a:t>
            </a:r>
            <a:r>
              <a:rPr lang="fr-FR" dirty="0" err="1"/>
              <a:t>realitate</a:t>
            </a:r>
            <a:r>
              <a:rPr lang="fr-FR" dirty="0"/>
              <a:t>, </a:t>
            </a:r>
            <a:r>
              <a:rPr lang="fr-FR" dirty="0" err="1"/>
              <a:t>acest</a:t>
            </a:r>
            <a:r>
              <a:rPr lang="fr-FR" dirty="0"/>
              <a:t> tip de </a:t>
            </a:r>
            <a:r>
              <a:rPr lang="fr-FR" dirty="0" err="1"/>
              <a:t>muncă</a:t>
            </a:r>
            <a:r>
              <a:rPr lang="fr-FR" dirty="0"/>
              <a:t> </a:t>
            </a:r>
            <a:r>
              <a:rPr lang="fr-FR" dirty="0" err="1"/>
              <a:t>durează</a:t>
            </a:r>
            <a:r>
              <a:rPr lang="fr-FR" dirty="0"/>
              <a:t> ore, </a:t>
            </a:r>
            <a:r>
              <a:rPr lang="fr-FR" dirty="0" err="1"/>
              <a:t>zile</a:t>
            </a:r>
            <a:r>
              <a:rPr lang="fr-FR" dirty="0"/>
              <a:t>, </a:t>
            </a:r>
            <a:r>
              <a:rPr lang="fr-FR" dirty="0" err="1"/>
              <a:t>luni</a:t>
            </a:r>
            <a:r>
              <a:rPr lang="fr-FR" dirty="0"/>
              <a:t> </a:t>
            </a:r>
            <a:r>
              <a:rPr lang="fr-FR" dirty="0" err="1"/>
              <a:t>pentru</a:t>
            </a:r>
            <a:r>
              <a:rPr lang="fr-FR" dirty="0"/>
              <a:t> </a:t>
            </a:r>
            <a:r>
              <a:rPr lang="fr-FR" dirty="0" err="1"/>
              <a:t>antreprenori</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Poți</a:t>
            </a:r>
            <a:r>
              <a:rPr lang="fr-FR" dirty="0"/>
              <a:t> </a:t>
            </a:r>
            <a:r>
              <a:rPr lang="fr-FR" dirty="0" err="1"/>
              <a:t>să</a:t>
            </a:r>
            <a:r>
              <a:rPr lang="fr-FR" dirty="0"/>
              <a:t> te </a:t>
            </a:r>
            <a:r>
              <a:rPr lang="fr-FR" dirty="0" err="1"/>
              <a:t>uiți</a:t>
            </a:r>
            <a:r>
              <a:rPr lang="fr-FR" dirty="0"/>
              <a:t> la </a:t>
            </a:r>
            <a:r>
              <a:rPr lang="fr-FR" dirty="0" err="1"/>
              <a:t>ei</a:t>
            </a:r>
            <a:r>
              <a:rPr lang="fr-FR" dirty="0"/>
              <a:t> </a:t>
            </a:r>
            <a:r>
              <a:rPr lang="fr-FR" dirty="0" err="1"/>
              <a:t>și</a:t>
            </a:r>
            <a:r>
              <a:rPr lang="fr-FR" dirty="0"/>
              <a:t> </a:t>
            </a:r>
            <a:r>
              <a:rPr lang="fr-FR" dirty="0" err="1"/>
              <a:t>să</a:t>
            </a:r>
            <a:r>
              <a:rPr lang="fr-FR" dirty="0"/>
              <a:t> </a:t>
            </a:r>
            <a:r>
              <a:rPr lang="fr-FR" dirty="0" err="1"/>
              <a:t>vezi</a:t>
            </a:r>
            <a:r>
              <a:rPr lang="fr-FR" dirty="0"/>
              <a:t> </a:t>
            </a:r>
            <a:r>
              <a:rPr lang="fr-FR" dirty="0" err="1"/>
              <a:t>dacă</a:t>
            </a:r>
            <a:r>
              <a:rPr lang="fr-FR" dirty="0"/>
              <a:t> au </a:t>
            </a:r>
            <a:r>
              <a:rPr lang="fr-FR" dirty="0" err="1"/>
              <a:t>nevoie</a:t>
            </a:r>
            <a:r>
              <a:rPr lang="fr-FR" dirty="0"/>
              <a:t> de </a:t>
            </a:r>
            <a:r>
              <a:rPr lang="fr-FR" dirty="0" err="1"/>
              <a:t>ajutor</a:t>
            </a:r>
            <a:r>
              <a:rPr lang="fr-FR" dirty="0"/>
              <a:t> </a:t>
            </a:r>
            <a:r>
              <a:rPr lang="fr-FR" dirty="0" err="1"/>
              <a:t>în</a:t>
            </a:r>
            <a:r>
              <a:rPr lang="fr-FR" dirty="0"/>
              <a:t> </a:t>
            </a:r>
            <a:r>
              <a:rPr lang="fr-FR" dirty="0" err="1"/>
              <a:t>completarea</a:t>
            </a:r>
            <a:r>
              <a:rPr lang="fr-FR" dirty="0"/>
              <a:t> </a:t>
            </a:r>
            <a:r>
              <a:rPr lang="fr-FR" dirty="0" err="1"/>
              <a:t>frazei</a:t>
            </a:r>
            <a:r>
              <a:rPr lang="fr-FR" dirty="0"/>
              <a:t> </a:t>
            </a:r>
            <a:r>
              <a:rPr lang="fr-FR" dirty="0" err="1"/>
              <a:t>și</a:t>
            </a:r>
            <a:r>
              <a:rPr lang="fr-FR" dirty="0"/>
              <a:t> a CANVA.</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12</a:t>
            </a:fld>
            <a:endParaRPr lang="fr-FR"/>
          </a:p>
        </p:txBody>
      </p:sp>
    </p:spTree>
    <p:extLst>
      <p:ext uri="{BB962C8B-B14F-4D97-AF65-F5344CB8AC3E}">
        <p14:creationId xmlns:p14="http://schemas.microsoft.com/office/powerpoint/2010/main" val="2374568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dirty="0">
                <a:latin typeface="+mj-lt"/>
              </a:rPr>
              <a:t>5 minutes :</a:t>
            </a:r>
          </a:p>
          <a:p>
            <a:endParaRPr lang="en-US" sz="1200" dirty="0">
              <a:latin typeface="+mj-lt"/>
            </a:endParaRPr>
          </a:p>
          <a:p>
            <a:pPr algn="just"/>
            <a:r>
              <a:rPr lang="en-US" sz="1800" dirty="0">
                <a:solidFill>
                  <a:srgbClr val="000000"/>
                </a:solidFill>
                <a:effectLst/>
                <a:latin typeface="Arial" panose="020B0604020202020204" pitchFamily="34" charset="0"/>
                <a:ea typeface="Times New Roman" panose="02020603050405020304" pitchFamily="18" charset="0"/>
              </a:rPr>
              <a:t>Sometimes it is difficult to capture the attention of your audience because the subject is too technical, or the speaker does not feel concerned. It is therefore recommended that you present your project as if you were telling a story, by including anecdotes, examples and personal accounts, it’s called “story telling”: </a:t>
            </a:r>
            <a:endParaRPr lang="fr-FR"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Arial" panose="020B0604020202020204" pitchFamily="34" charset="0"/>
                <a:ea typeface="Times New Roman" panose="02020603050405020304" pitchFamily="18" charset="0"/>
              </a:rPr>
              <a:t>You can tell a story to introduce your project. It can refer to your personal journey and what led you to choose this project. Or you can introduce your solution by telling the story of a potential beneficiary. The idea is to get your audience on board and allow them to identify with what you are sharing.</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13</a:t>
            </a:fld>
            <a:endParaRPr lang="fr-FR"/>
          </a:p>
        </p:txBody>
      </p:sp>
    </p:spTree>
    <p:extLst>
      <p:ext uri="{BB962C8B-B14F-4D97-AF65-F5344CB8AC3E}">
        <p14:creationId xmlns:p14="http://schemas.microsoft.com/office/powerpoint/2010/main" val="4066096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10 minute : </a:t>
            </a:r>
            <a:r>
              <a:rPr lang="fr-FR" dirty="0" err="1"/>
              <a:t>Cercul</a:t>
            </a:r>
            <a:r>
              <a:rPr lang="fr-FR" dirty="0"/>
              <a:t> de </a:t>
            </a:r>
            <a:r>
              <a:rPr lang="fr-FR" dirty="0" err="1"/>
              <a:t>aur</a:t>
            </a:r>
            <a:endParaRPr lang="fr-FR" dirty="0"/>
          </a:p>
          <a:p>
            <a:endParaRPr lang="fr-FR" dirty="0"/>
          </a:p>
          <a:p>
            <a:pPr algn="just"/>
            <a:r>
              <a:rPr lang="fr-FR" dirty="0" err="1"/>
              <a:t>Înainte</a:t>
            </a:r>
            <a:r>
              <a:rPr lang="fr-FR" dirty="0"/>
              <a:t> de </a:t>
            </a:r>
            <a:r>
              <a:rPr lang="fr-FR" dirty="0" err="1"/>
              <a:t>sesiune</a:t>
            </a:r>
            <a:r>
              <a:rPr lang="fr-FR" dirty="0"/>
              <a:t>, </a:t>
            </a:r>
            <a:r>
              <a:rPr lang="fr-FR" dirty="0" err="1"/>
              <a:t>asigurați-vă</a:t>
            </a:r>
            <a:r>
              <a:rPr lang="fr-FR" dirty="0"/>
              <a:t> </a:t>
            </a:r>
            <a:r>
              <a:rPr lang="fr-FR" dirty="0" err="1"/>
              <a:t>că</a:t>
            </a:r>
            <a:r>
              <a:rPr lang="fr-FR" dirty="0"/>
              <a:t> </a:t>
            </a:r>
            <a:r>
              <a:rPr lang="fr-FR" dirty="0" err="1"/>
              <a:t>vizionați</a:t>
            </a:r>
            <a:r>
              <a:rPr lang="fr-FR" dirty="0"/>
              <a:t> </a:t>
            </a:r>
            <a:r>
              <a:rPr lang="fr-FR" dirty="0" err="1"/>
              <a:t>acest</a:t>
            </a:r>
            <a:r>
              <a:rPr lang="fr-FR" dirty="0"/>
              <a:t> </a:t>
            </a:r>
            <a:r>
              <a:rPr lang="fr-FR" dirty="0" err="1"/>
              <a:t>videoclip</a:t>
            </a:r>
            <a:r>
              <a:rPr lang="fr-FR" dirty="0"/>
              <a:t> : </a:t>
            </a:r>
            <a:r>
              <a:rPr lang="en-GB" sz="1200" u="sng" dirty="0">
                <a:solidFill>
                  <a:srgbClr val="0563C1"/>
                </a:solidFill>
                <a:effectLst/>
                <a:latin typeface="Arial" panose="020B0604020202020204" pitchFamily="34" charset="0"/>
                <a:ea typeface="Times New Roman" panose="02020603050405020304" pitchFamily="18" charset="0"/>
                <a:hlinkClick r:id="rId3"/>
              </a:rPr>
              <a:t>Le cercle d'or par Simon Sinek – YouTube</a:t>
            </a:r>
            <a:endParaRPr lang="en-GB" sz="1200" u="sng" dirty="0">
              <a:solidFill>
                <a:srgbClr val="0563C1"/>
              </a:solidFill>
              <a:effectLst/>
              <a:latin typeface="Arial" panose="020B0604020202020204" pitchFamily="34" charset="0"/>
              <a:ea typeface="Times New Roman" panose="02020603050405020304" pitchFamily="18" charset="0"/>
            </a:endParaRPr>
          </a:p>
          <a:p>
            <a:endParaRPr lang="fr-FR" dirty="0"/>
          </a:p>
          <a:p>
            <a:r>
              <a:rPr lang="fr-FR" dirty="0" err="1"/>
              <a:t>Pentru</a:t>
            </a:r>
            <a:r>
              <a:rPr lang="fr-FR" dirty="0"/>
              <a:t> a-i ajuta </a:t>
            </a:r>
            <a:r>
              <a:rPr lang="fr-FR" dirty="0" err="1"/>
              <a:t>să</a:t>
            </a:r>
            <a:r>
              <a:rPr lang="fr-FR" dirty="0"/>
              <a:t> </a:t>
            </a:r>
            <a:r>
              <a:rPr lang="fr-FR" dirty="0" err="1"/>
              <a:t>înțeleagă</a:t>
            </a:r>
            <a:r>
              <a:rPr lang="fr-FR" dirty="0"/>
              <a:t> cum </a:t>
            </a:r>
            <a:r>
              <a:rPr lang="fr-FR" dirty="0" err="1"/>
              <a:t>să</a:t>
            </a:r>
            <a:r>
              <a:rPr lang="fr-FR" dirty="0"/>
              <a:t> </a:t>
            </a:r>
            <a:r>
              <a:rPr lang="fr-FR" dirty="0" err="1"/>
              <a:t>își</a:t>
            </a:r>
            <a:r>
              <a:rPr lang="fr-FR" dirty="0"/>
              <a:t> </a:t>
            </a:r>
            <a:r>
              <a:rPr lang="fr-FR" dirty="0" err="1"/>
              <a:t>imagineze</a:t>
            </a:r>
            <a:r>
              <a:rPr lang="fr-FR" dirty="0"/>
              <a:t> </a:t>
            </a:r>
            <a:r>
              <a:rPr lang="fr-FR" dirty="0" err="1"/>
              <a:t>povestea</a:t>
            </a:r>
            <a:r>
              <a:rPr lang="fr-FR" dirty="0"/>
              <a:t> </a:t>
            </a:r>
            <a:r>
              <a:rPr lang="fr-FR" dirty="0" err="1"/>
              <a:t>din</a:t>
            </a:r>
            <a:r>
              <a:rPr lang="fr-FR" dirty="0"/>
              <a:t> </a:t>
            </a:r>
            <a:r>
              <a:rPr lang="fr-FR" dirty="0" err="1"/>
              <a:t>spatele</a:t>
            </a:r>
            <a:r>
              <a:rPr lang="fr-FR" dirty="0"/>
              <a:t> </a:t>
            </a:r>
            <a:r>
              <a:rPr lang="fr-FR" dirty="0" err="1"/>
              <a:t>proiectului</a:t>
            </a:r>
            <a:r>
              <a:rPr lang="fr-FR" dirty="0"/>
              <a:t> </a:t>
            </a:r>
            <a:r>
              <a:rPr lang="fr-FR" dirty="0" err="1"/>
              <a:t>lor</a:t>
            </a:r>
            <a:r>
              <a:rPr lang="fr-FR" dirty="0"/>
              <a:t>, </a:t>
            </a:r>
            <a:r>
              <a:rPr lang="fr-FR" dirty="0" err="1"/>
              <a:t>cercul</a:t>
            </a:r>
            <a:r>
              <a:rPr lang="fr-FR" dirty="0"/>
              <a:t> de </a:t>
            </a:r>
            <a:r>
              <a:rPr lang="fr-FR" dirty="0" err="1"/>
              <a:t>aur</a:t>
            </a:r>
            <a:r>
              <a:rPr lang="fr-FR" dirty="0"/>
              <a:t> este un instrument bun. </a:t>
            </a:r>
            <a:r>
              <a:rPr lang="fr-FR" dirty="0" err="1"/>
              <a:t>Acesta</a:t>
            </a:r>
            <a:r>
              <a:rPr lang="fr-FR" dirty="0"/>
              <a:t> se </a:t>
            </a:r>
            <a:r>
              <a:rPr lang="fr-FR" dirty="0" err="1"/>
              <a:t>întoarce</a:t>
            </a:r>
            <a:r>
              <a:rPr lang="fr-FR" dirty="0"/>
              <a:t> la </a:t>
            </a:r>
            <a:r>
              <a:rPr lang="fr-FR" dirty="0" err="1"/>
              <a:t>misiunea</a:t>
            </a:r>
            <a:r>
              <a:rPr lang="fr-FR" dirty="0"/>
              <a:t> </a:t>
            </a:r>
            <a:r>
              <a:rPr lang="fr-FR" dirty="0" err="1"/>
              <a:t>reală</a:t>
            </a:r>
            <a:r>
              <a:rPr lang="fr-FR" dirty="0"/>
              <a:t> a </a:t>
            </a:r>
            <a:r>
              <a:rPr lang="fr-FR" dirty="0" err="1"/>
              <a:t>oricărei</a:t>
            </a:r>
            <a:r>
              <a:rPr lang="fr-FR" dirty="0"/>
              <a:t> </a:t>
            </a:r>
            <a:r>
              <a:rPr lang="fr-FR" dirty="0" err="1"/>
              <a:t>organizații</a:t>
            </a:r>
            <a:r>
              <a:rPr lang="fr-FR" dirty="0"/>
              <a:t>, </a:t>
            </a:r>
            <a:r>
              <a:rPr lang="fr-FR" dirty="0" err="1"/>
              <a:t>dincolo</a:t>
            </a:r>
            <a:r>
              <a:rPr lang="fr-FR" dirty="0"/>
              <a:t> de </a:t>
            </a:r>
            <a:r>
              <a:rPr lang="fr-FR" dirty="0" err="1"/>
              <a:t>ofertă</a:t>
            </a:r>
            <a:r>
              <a:rPr lang="fr-FR" dirty="0"/>
              <a:t>. </a:t>
            </a:r>
          </a:p>
          <a:p>
            <a:endParaRPr lang="fr-FR" dirty="0"/>
          </a:p>
          <a:p>
            <a:r>
              <a:rPr lang="fr-FR" dirty="0" err="1"/>
              <a:t>Cei</a:t>
            </a:r>
            <a:r>
              <a:rPr lang="fr-FR" dirty="0"/>
              <a:t> mai </a:t>
            </a:r>
            <a:r>
              <a:rPr lang="fr-FR" dirty="0" err="1"/>
              <a:t>mulți</a:t>
            </a:r>
            <a:r>
              <a:rPr lang="fr-FR" dirty="0"/>
              <a:t> </a:t>
            </a:r>
            <a:r>
              <a:rPr lang="fr-FR" dirty="0" err="1"/>
              <a:t>oameni</a:t>
            </a:r>
            <a:r>
              <a:rPr lang="fr-FR" dirty="0"/>
              <a:t> </a:t>
            </a:r>
            <a:r>
              <a:rPr lang="fr-FR" dirty="0" err="1"/>
              <a:t>își</a:t>
            </a:r>
            <a:r>
              <a:rPr lang="fr-FR" dirty="0"/>
              <a:t> </a:t>
            </a:r>
            <a:r>
              <a:rPr lang="fr-FR" dirty="0" err="1"/>
              <a:t>prezintă</a:t>
            </a:r>
            <a:r>
              <a:rPr lang="fr-FR" dirty="0"/>
              <a:t> </a:t>
            </a:r>
            <a:r>
              <a:rPr lang="fr-FR" dirty="0" err="1"/>
              <a:t>proiectul</a:t>
            </a:r>
            <a:r>
              <a:rPr lang="fr-FR" dirty="0"/>
              <a:t> </a:t>
            </a:r>
            <a:r>
              <a:rPr lang="fr-FR" dirty="0" err="1"/>
              <a:t>începând</a:t>
            </a:r>
            <a:r>
              <a:rPr lang="fr-FR" dirty="0"/>
              <a:t> </a:t>
            </a:r>
            <a:r>
              <a:rPr lang="fr-FR" dirty="0" err="1"/>
              <a:t>cu</a:t>
            </a:r>
            <a:r>
              <a:rPr lang="fr-FR" dirty="0"/>
              <a:t> ce: ce </a:t>
            </a:r>
            <a:r>
              <a:rPr lang="fr-FR" dirty="0" err="1"/>
              <a:t>oferă</a:t>
            </a:r>
            <a:r>
              <a:rPr lang="fr-FR" dirty="0"/>
              <a:t>? Care </a:t>
            </a:r>
            <a:r>
              <a:rPr lang="fr-FR" dirty="0" err="1"/>
              <a:t>sunt</a:t>
            </a:r>
            <a:r>
              <a:rPr lang="fr-FR" dirty="0"/>
              <a:t> </a:t>
            </a:r>
            <a:r>
              <a:rPr lang="fr-FR" dirty="0" err="1"/>
              <a:t>caracteristicile</a:t>
            </a:r>
            <a:r>
              <a:rPr lang="fr-FR" dirty="0"/>
              <a:t> </a:t>
            </a:r>
            <a:r>
              <a:rPr lang="fr-FR" dirty="0" err="1"/>
              <a:t>produselor</a:t>
            </a:r>
            <a:r>
              <a:rPr lang="fr-FR" dirty="0"/>
              <a:t> </a:t>
            </a:r>
            <a:r>
              <a:rPr lang="fr-FR" dirty="0" err="1"/>
              <a:t>și</a:t>
            </a:r>
            <a:r>
              <a:rPr lang="fr-FR" dirty="0"/>
              <a:t> </a:t>
            </a:r>
            <a:r>
              <a:rPr lang="fr-FR" dirty="0" err="1"/>
              <a:t>serviciilor</a:t>
            </a:r>
            <a:r>
              <a:rPr lang="fr-FR" dirty="0"/>
              <a:t> </a:t>
            </a:r>
            <a:r>
              <a:rPr lang="fr-FR" dirty="0" err="1"/>
              <a:t>lor</a:t>
            </a:r>
            <a:r>
              <a:rPr lang="fr-FR" dirty="0"/>
              <a:t>? </a:t>
            </a:r>
            <a:r>
              <a:rPr lang="fr-FR" dirty="0" err="1"/>
              <a:t>Potrivit</a:t>
            </a:r>
            <a:r>
              <a:rPr lang="fr-FR" dirty="0"/>
              <a:t> lui Simon </a:t>
            </a:r>
            <a:r>
              <a:rPr lang="fr-FR" dirty="0" err="1"/>
              <a:t>Sinek</a:t>
            </a:r>
            <a:r>
              <a:rPr lang="fr-FR" dirty="0"/>
              <a:t>, </a:t>
            </a:r>
            <a:r>
              <a:rPr lang="fr-FR" dirty="0" err="1"/>
              <a:t>companiile</a:t>
            </a:r>
            <a:r>
              <a:rPr lang="fr-FR" dirty="0"/>
              <a:t> care </a:t>
            </a:r>
            <a:r>
              <a:rPr lang="fr-FR" dirty="0" err="1"/>
              <a:t>sunt</a:t>
            </a:r>
            <a:r>
              <a:rPr lang="fr-FR" dirty="0"/>
              <a:t> </a:t>
            </a:r>
            <a:r>
              <a:rPr lang="fr-FR" dirty="0" err="1"/>
              <a:t>identificate</a:t>
            </a:r>
            <a:r>
              <a:rPr lang="fr-FR" dirty="0"/>
              <a:t> </a:t>
            </a:r>
            <a:r>
              <a:rPr lang="fr-FR" dirty="0" err="1"/>
              <a:t>în</a:t>
            </a:r>
            <a:r>
              <a:rPr lang="fr-FR" dirty="0"/>
              <a:t> mod </a:t>
            </a:r>
            <a:r>
              <a:rPr lang="fr-FR" dirty="0" err="1"/>
              <a:t>universal</a:t>
            </a:r>
            <a:r>
              <a:rPr lang="fr-FR" dirty="0"/>
              <a:t> ca </a:t>
            </a:r>
            <a:r>
              <a:rPr lang="fr-FR" dirty="0" err="1"/>
              <a:t>fiind</a:t>
            </a:r>
            <a:r>
              <a:rPr lang="fr-FR" dirty="0"/>
              <a:t> </a:t>
            </a:r>
            <a:r>
              <a:rPr lang="fr-FR" dirty="0" err="1"/>
              <a:t>unice</a:t>
            </a:r>
            <a:r>
              <a:rPr lang="fr-FR" dirty="0"/>
              <a:t> </a:t>
            </a:r>
            <a:r>
              <a:rPr lang="fr-FR" dirty="0" err="1"/>
              <a:t>și</a:t>
            </a:r>
            <a:r>
              <a:rPr lang="fr-FR" dirty="0"/>
              <a:t> de </a:t>
            </a:r>
            <a:r>
              <a:rPr lang="fr-FR" dirty="0" err="1"/>
              <a:t>succes</a:t>
            </a:r>
            <a:r>
              <a:rPr lang="fr-FR" dirty="0"/>
              <a:t> </a:t>
            </a:r>
            <a:r>
              <a:rPr lang="fr-FR" dirty="0" err="1"/>
              <a:t>comunică</a:t>
            </a:r>
            <a:r>
              <a:rPr lang="fr-FR" dirty="0"/>
              <a:t> </a:t>
            </a:r>
            <a:r>
              <a:rPr lang="fr-FR" dirty="0" err="1"/>
              <a:t>întotdeauna</a:t>
            </a:r>
            <a:r>
              <a:rPr lang="fr-FR" dirty="0"/>
              <a:t> </a:t>
            </a:r>
            <a:r>
              <a:rPr lang="fr-FR" dirty="0" err="1"/>
              <a:t>începând</a:t>
            </a:r>
            <a:r>
              <a:rPr lang="fr-FR" dirty="0"/>
              <a:t> </a:t>
            </a:r>
            <a:r>
              <a:rPr lang="fr-FR" dirty="0" err="1"/>
              <a:t>cu</a:t>
            </a:r>
            <a:r>
              <a:rPr lang="fr-FR" dirty="0"/>
              <a:t> "de ce", </a:t>
            </a:r>
            <a:r>
              <a:rPr lang="fr-FR" dirty="0" err="1"/>
              <a:t>apoi</a:t>
            </a:r>
            <a:r>
              <a:rPr lang="fr-FR" dirty="0"/>
              <a:t> </a:t>
            </a:r>
            <a:r>
              <a:rPr lang="fr-FR" dirty="0" err="1"/>
              <a:t>trec</a:t>
            </a:r>
            <a:r>
              <a:rPr lang="fr-FR" dirty="0"/>
              <a:t> la "cum" </a:t>
            </a:r>
            <a:r>
              <a:rPr lang="fr-FR" dirty="0" err="1"/>
              <a:t>și</a:t>
            </a:r>
            <a:r>
              <a:rPr lang="fr-FR" dirty="0"/>
              <a:t>, </a:t>
            </a:r>
            <a:r>
              <a:rPr lang="fr-FR" dirty="0" err="1"/>
              <a:t>în</a:t>
            </a:r>
            <a:r>
              <a:rPr lang="fr-FR" dirty="0"/>
              <a:t> final, la "ce". </a:t>
            </a:r>
          </a:p>
          <a:p>
            <a:endParaRPr lang="fr-FR" dirty="0"/>
          </a:p>
          <a:p>
            <a:r>
              <a:rPr lang="fr-FR" dirty="0"/>
              <a:t>El </a:t>
            </a:r>
            <a:r>
              <a:rPr lang="fr-FR" dirty="0" err="1"/>
              <a:t>explică</a:t>
            </a:r>
            <a:r>
              <a:rPr lang="fr-FR" dirty="0"/>
              <a:t> </a:t>
            </a:r>
            <a:r>
              <a:rPr lang="fr-FR" dirty="0" err="1"/>
              <a:t>acest</a:t>
            </a:r>
            <a:r>
              <a:rPr lang="fr-FR" dirty="0"/>
              <a:t> </a:t>
            </a:r>
            <a:r>
              <a:rPr lang="fr-FR" dirty="0" err="1"/>
              <a:t>lucru</a:t>
            </a:r>
            <a:r>
              <a:rPr lang="fr-FR" dirty="0"/>
              <a:t> </a:t>
            </a:r>
            <a:r>
              <a:rPr lang="fr-FR" dirty="0" err="1"/>
              <a:t>prin</a:t>
            </a:r>
            <a:r>
              <a:rPr lang="fr-FR" dirty="0"/>
              <a:t> </a:t>
            </a:r>
            <a:r>
              <a:rPr lang="fr-FR" dirty="0" err="1"/>
              <a:t>faptul</a:t>
            </a:r>
            <a:r>
              <a:rPr lang="fr-FR" dirty="0"/>
              <a:t> </a:t>
            </a:r>
            <a:r>
              <a:rPr lang="fr-FR" dirty="0" err="1"/>
              <a:t>că</a:t>
            </a:r>
            <a:r>
              <a:rPr lang="fr-FR" dirty="0"/>
              <a:t> a </a:t>
            </a:r>
            <a:r>
              <a:rPr lang="fr-FR" dirty="0" err="1"/>
              <a:t>vorbi</a:t>
            </a:r>
            <a:r>
              <a:rPr lang="fr-FR" dirty="0"/>
              <a:t> </a:t>
            </a:r>
            <a:r>
              <a:rPr lang="fr-FR" dirty="0" err="1"/>
              <a:t>despre</a:t>
            </a:r>
            <a:r>
              <a:rPr lang="fr-FR" dirty="0"/>
              <a:t> "ce" se </a:t>
            </a:r>
            <a:r>
              <a:rPr lang="fr-FR" dirty="0" err="1"/>
              <a:t>referă</a:t>
            </a:r>
            <a:r>
              <a:rPr lang="fr-FR" dirty="0"/>
              <a:t> la </a:t>
            </a:r>
            <a:r>
              <a:rPr lang="fr-FR" dirty="0" err="1"/>
              <a:t>partea</a:t>
            </a:r>
            <a:r>
              <a:rPr lang="fr-FR" dirty="0"/>
              <a:t> </a:t>
            </a:r>
            <a:r>
              <a:rPr lang="fr-FR" dirty="0" err="1"/>
              <a:t>rațională</a:t>
            </a:r>
            <a:r>
              <a:rPr lang="fr-FR" dirty="0"/>
              <a:t> </a:t>
            </a:r>
            <a:r>
              <a:rPr lang="fr-FR" dirty="0" err="1"/>
              <a:t>și</a:t>
            </a:r>
            <a:r>
              <a:rPr lang="fr-FR" dirty="0"/>
              <a:t> </a:t>
            </a:r>
            <a:r>
              <a:rPr lang="fr-FR" dirty="0" err="1"/>
              <a:t>analitică</a:t>
            </a:r>
            <a:r>
              <a:rPr lang="fr-FR" dirty="0"/>
              <a:t> a </a:t>
            </a:r>
            <a:r>
              <a:rPr lang="fr-FR" dirty="0" err="1"/>
              <a:t>creierului</a:t>
            </a:r>
            <a:r>
              <a:rPr lang="fr-FR" dirty="0"/>
              <a:t>, </a:t>
            </a:r>
            <a:r>
              <a:rPr lang="fr-FR" dirty="0" err="1"/>
              <a:t>în</a:t>
            </a:r>
            <a:r>
              <a:rPr lang="fr-FR" dirty="0"/>
              <a:t> </a:t>
            </a:r>
            <a:r>
              <a:rPr lang="fr-FR" dirty="0" err="1"/>
              <a:t>timp</a:t>
            </a:r>
            <a:r>
              <a:rPr lang="fr-FR" dirty="0"/>
              <a:t> ce </a:t>
            </a:r>
            <a:r>
              <a:rPr lang="fr-FR" dirty="0" err="1"/>
              <a:t>atunci</a:t>
            </a:r>
            <a:r>
              <a:rPr lang="fr-FR" dirty="0"/>
              <a:t> </a:t>
            </a:r>
            <a:r>
              <a:rPr lang="fr-FR" dirty="0" err="1"/>
              <a:t>când</a:t>
            </a:r>
            <a:r>
              <a:rPr lang="fr-FR" dirty="0"/>
              <a:t> </a:t>
            </a:r>
            <a:r>
              <a:rPr lang="fr-FR" dirty="0" err="1"/>
              <a:t>vorbim</a:t>
            </a:r>
            <a:r>
              <a:rPr lang="fr-FR" dirty="0"/>
              <a:t> </a:t>
            </a:r>
            <a:r>
              <a:rPr lang="fr-FR" dirty="0" err="1"/>
              <a:t>despre</a:t>
            </a:r>
            <a:r>
              <a:rPr lang="fr-FR" dirty="0"/>
              <a:t> "de ce" </a:t>
            </a:r>
            <a:r>
              <a:rPr lang="fr-FR" dirty="0" err="1"/>
              <a:t>și</a:t>
            </a:r>
            <a:r>
              <a:rPr lang="fr-FR" dirty="0"/>
              <a:t> "cum", </a:t>
            </a:r>
            <a:r>
              <a:rPr lang="fr-FR" dirty="0" err="1"/>
              <a:t>avem</a:t>
            </a:r>
            <a:r>
              <a:rPr lang="fr-FR" dirty="0"/>
              <a:t> </a:t>
            </a:r>
            <a:r>
              <a:rPr lang="fr-FR" dirty="0" err="1"/>
              <a:t>de-a</a:t>
            </a:r>
            <a:r>
              <a:rPr lang="fr-FR" dirty="0"/>
              <a:t> face </a:t>
            </a:r>
            <a:r>
              <a:rPr lang="fr-FR" dirty="0" err="1"/>
              <a:t>cu</a:t>
            </a:r>
            <a:r>
              <a:rPr lang="fr-FR" dirty="0"/>
              <a:t> </a:t>
            </a:r>
            <a:r>
              <a:rPr lang="fr-FR" dirty="0" err="1"/>
              <a:t>sentimentele</a:t>
            </a:r>
            <a:r>
              <a:rPr lang="fr-FR" dirty="0"/>
              <a:t> </a:t>
            </a:r>
            <a:r>
              <a:rPr lang="fr-FR" dirty="0" err="1"/>
              <a:t>și</a:t>
            </a:r>
            <a:r>
              <a:rPr lang="fr-FR" dirty="0"/>
              <a:t> </a:t>
            </a:r>
            <a:r>
              <a:rPr lang="fr-FR" dirty="0" err="1"/>
              <a:t>emoțiile</a:t>
            </a:r>
            <a:r>
              <a:rPr lang="fr-FR" dirty="0"/>
              <a:t>. </a:t>
            </a:r>
            <a:r>
              <a:rPr lang="fr-FR" dirty="0" err="1"/>
              <a:t>Puteți</a:t>
            </a:r>
            <a:r>
              <a:rPr lang="fr-FR" dirty="0"/>
              <a:t> recapitula </a:t>
            </a:r>
            <a:r>
              <a:rPr lang="fr-FR" dirty="0" err="1"/>
              <a:t>apoi</a:t>
            </a:r>
            <a:r>
              <a:rPr lang="fr-FR" dirty="0"/>
              <a:t> </a:t>
            </a:r>
            <a:r>
              <a:rPr lang="fr-FR" dirty="0" err="1"/>
              <a:t>cele</a:t>
            </a:r>
            <a:r>
              <a:rPr lang="fr-FR" dirty="0"/>
              <a:t> 3 </a:t>
            </a:r>
            <a:r>
              <a:rPr lang="fr-FR" dirty="0" err="1"/>
              <a:t>etape</a:t>
            </a:r>
            <a:r>
              <a:rPr lang="fr-FR" dirty="0"/>
              <a:t> ale </a:t>
            </a:r>
            <a:r>
              <a:rPr lang="fr-FR" dirty="0" err="1"/>
              <a:t>cercului</a:t>
            </a:r>
            <a:r>
              <a:rPr lang="fr-FR" dirty="0"/>
              <a:t> de </a:t>
            </a:r>
            <a:r>
              <a:rPr lang="fr-FR" dirty="0" err="1"/>
              <a:t>aur</a:t>
            </a:r>
            <a:r>
              <a:rPr lang="fr-FR" dirty="0"/>
              <a:t>: Ce ? Cum ? De ce ?</a:t>
            </a:r>
            <a:r>
              <a:rPr lang="fr-FR" dirty="0" err="1"/>
              <a:t>Pentru</a:t>
            </a:r>
            <a:r>
              <a:rPr lang="fr-FR" dirty="0"/>
              <a:t> a-</a:t>
            </a:r>
            <a:r>
              <a:rPr lang="fr-FR" dirty="0" err="1"/>
              <a:t>și</a:t>
            </a:r>
            <a:r>
              <a:rPr lang="fr-FR" dirty="0"/>
              <a:t> </a:t>
            </a:r>
            <a:r>
              <a:rPr lang="fr-FR" dirty="0" err="1"/>
              <a:t>scrie</a:t>
            </a:r>
            <a:r>
              <a:rPr lang="fr-FR" dirty="0"/>
              <a:t> </a:t>
            </a:r>
            <a:r>
              <a:rPr lang="fr-FR" dirty="0" err="1"/>
              <a:t>povestea</a:t>
            </a:r>
            <a:r>
              <a:rPr lang="fr-FR" dirty="0"/>
              <a:t>, </a:t>
            </a:r>
            <a:r>
              <a:rPr lang="fr-FR" dirty="0" err="1"/>
              <a:t>ei</a:t>
            </a:r>
            <a:r>
              <a:rPr lang="fr-FR" dirty="0"/>
              <a:t> pot </a:t>
            </a:r>
            <a:r>
              <a:rPr lang="fr-FR" dirty="0" err="1"/>
              <a:t>încerca</a:t>
            </a:r>
            <a:r>
              <a:rPr lang="fr-FR" dirty="0"/>
              <a:t> </a:t>
            </a:r>
            <a:r>
              <a:rPr lang="fr-FR" dirty="0" err="1"/>
              <a:t>să</a:t>
            </a:r>
            <a:r>
              <a:rPr lang="fr-FR" dirty="0"/>
              <a:t> se </a:t>
            </a:r>
            <a:r>
              <a:rPr lang="fr-FR" dirty="0" err="1"/>
              <a:t>întoarcă</a:t>
            </a:r>
            <a:r>
              <a:rPr lang="fr-FR" dirty="0"/>
              <a:t> la "de ce" </a:t>
            </a:r>
            <a:r>
              <a:rPr lang="fr-FR" dirty="0" err="1"/>
              <a:t>proiectului</a:t>
            </a:r>
            <a:r>
              <a:rPr lang="fr-FR" dirty="0"/>
              <a:t> </a:t>
            </a:r>
            <a:r>
              <a:rPr lang="fr-FR" dirty="0" err="1"/>
              <a:t>lor</a:t>
            </a:r>
            <a:r>
              <a:rPr lang="fr-FR" dirty="0"/>
              <a:t>. </a:t>
            </a:r>
            <a:r>
              <a:rPr lang="fr-FR" dirty="0" err="1"/>
              <a:t>Și</a:t>
            </a:r>
            <a:r>
              <a:rPr lang="fr-FR" dirty="0"/>
              <a:t> </a:t>
            </a:r>
            <a:r>
              <a:rPr lang="fr-FR" dirty="0" err="1"/>
              <a:t>poate</a:t>
            </a:r>
            <a:r>
              <a:rPr lang="fr-FR" dirty="0"/>
              <a:t> </a:t>
            </a:r>
            <a:r>
              <a:rPr lang="fr-FR" dirty="0" err="1"/>
              <a:t>să-și</a:t>
            </a:r>
            <a:r>
              <a:rPr lang="fr-FR" dirty="0"/>
              <a:t> </a:t>
            </a:r>
            <a:r>
              <a:rPr lang="fr-FR" dirty="0" err="1"/>
              <a:t>imagineze</a:t>
            </a:r>
            <a:r>
              <a:rPr lang="fr-FR" dirty="0"/>
              <a:t> o </a:t>
            </a:r>
            <a:r>
              <a:rPr lang="fr-FR" dirty="0" err="1"/>
              <a:t>poveste</a:t>
            </a:r>
            <a:r>
              <a:rPr lang="fr-FR" dirty="0"/>
              <a:t> </a:t>
            </a:r>
            <a:r>
              <a:rPr lang="fr-FR" dirty="0" err="1"/>
              <a:t>în</a:t>
            </a:r>
            <a:r>
              <a:rPr lang="fr-FR" dirty="0"/>
              <a:t> </a:t>
            </a:r>
            <a:r>
              <a:rPr lang="fr-FR" dirty="0" err="1"/>
              <a:t>jurul</a:t>
            </a:r>
            <a:r>
              <a:rPr lang="fr-FR" dirty="0"/>
              <a:t> </a:t>
            </a:r>
            <a:r>
              <a:rPr lang="fr-FR" dirty="0" err="1"/>
              <a:t>acestui</a:t>
            </a:r>
            <a:r>
              <a:rPr lang="fr-FR" dirty="0"/>
              <a:t> "de ce", </a:t>
            </a:r>
            <a:r>
              <a:rPr lang="fr-FR" dirty="0" err="1"/>
              <a:t>călătoria</a:t>
            </a:r>
            <a:r>
              <a:rPr lang="fr-FR" dirty="0"/>
              <a:t> </a:t>
            </a:r>
            <a:r>
              <a:rPr lang="fr-FR" dirty="0" err="1"/>
              <a:t>unui</a:t>
            </a:r>
            <a:r>
              <a:rPr lang="fr-FR" dirty="0"/>
              <a:t> </a:t>
            </a:r>
            <a:r>
              <a:rPr lang="fr-FR" dirty="0" err="1"/>
              <a:t>potențial</a:t>
            </a:r>
            <a:r>
              <a:rPr lang="fr-FR" dirty="0"/>
              <a:t> </a:t>
            </a:r>
            <a:r>
              <a:rPr lang="fr-FR" dirty="0" err="1"/>
              <a:t>beneficiar</a:t>
            </a:r>
            <a:r>
              <a:rPr lang="fr-FR" dirty="0"/>
              <a:t>/client. </a:t>
            </a:r>
          </a:p>
          <a:p>
            <a:endParaRPr lang="fr-FR" dirty="0"/>
          </a:p>
          <a:p>
            <a:r>
              <a:rPr lang="fr-FR" dirty="0" err="1"/>
              <a:t>Resurse</a:t>
            </a:r>
            <a:r>
              <a:rPr lang="fr-FR" dirty="0"/>
              <a:t> : </a:t>
            </a:r>
            <a:r>
              <a:rPr lang="en-US" sz="1800" u="sng" dirty="0">
                <a:solidFill>
                  <a:srgbClr val="0563C1"/>
                </a:solidFill>
                <a:effectLst/>
                <a:latin typeface="Arial" panose="020B0604020202020204" pitchFamily="34" charset="0"/>
                <a:ea typeface="Times New Roman" panose="02020603050405020304" pitchFamily="18" charset="0"/>
                <a:hlinkClick r:id="rId4"/>
              </a:rPr>
              <a:t>The Secret to Successful Storytelling Lies in the Golden Circle (clickz.com)</a:t>
            </a:r>
            <a:endParaRPr lang="fr-FR"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14</a:t>
            </a:fld>
            <a:endParaRPr lang="fr-FR"/>
          </a:p>
        </p:txBody>
      </p:sp>
    </p:spTree>
    <p:extLst>
      <p:ext uri="{BB962C8B-B14F-4D97-AF65-F5344CB8AC3E}">
        <p14:creationId xmlns:p14="http://schemas.microsoft.com/office/powerpoint/2010/main" val="185477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10 minute : E </a:t>
            </a:r>
            <a:r>
              <a:rPr lang="fr-FR" dirty="0" err="1"/>
              <a:t>rândul</a:t>
            </a:r>
            <a:r>
              <a:rPr lang="fr-FR" dirty="0"/>
              <a:t> </a:t>
            </a:r>
            <a:r>
              <a:rPr lang="fr-FR" dirty="0" err="1"/>
              <a:t>lor</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algn="just"/>
            <a:r>
              <a:rPr lang="en-GB" sz="1800" dirty="0" err="1">
                <a:solidFill>
                  <a:srgbClr val="000000"/>
                </a:solidFill>
                <a:effectLst/>
                <a:latin typeface="Arial" panose="020B0604020202020204" pitchFamily="34" charset="0"/>
                <a:ea typeface="Times New Roman" panose="02020603050405020304" pitchFamily="18" charset="0"/>
              </a:rPr>
              <a:t>Oferiți</a:t>
            </a:r>
            <a:r>
              <a:rPr lang="en-GB" sz="1800" dirty="0">
                <a:solidFill>
                  <a:srgbClr val="000000"/>
                </a:solidFill>
                <a:effectLst/>
                <a:latin typeface="Arial" panose="020B0604020202020204" pitchFamily="34" charset="0"/>
                <a:ea typeface="Times New Roman" panose="02020603050405020304" pitchFamily="18" charset="0"/>
              </a:rPr>
              <a:t>-le 10 minute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imagina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povestea</a:t>
            </a:r>
            <a:r>
              <a:rPr lang="en-GB" sz="1800" dirty="0">
                <a:solidFill>
                  <a:srgbClr val="000000"/>
                </a:solidFill>
                <a:effectLst/>
                <a:latin typeface="Arial" panose="020B0604020202020204" pitchFamily="34" charset="0"/>
                <a:ea typeface="Times New Roman" panose="02020603050405020304" pitchFamily="18" charset="0"/>
              </a:rPr>
              <a:t> pe care </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folosească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prezenta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discursul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crea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empatie</a:t>
            </a:r>
            <a:r>
              <a:rPr lang="en-GB" sz="1800" dirty="0">
                <a:solidFill>
                  <a:srgbClr val="000000"/>
                </a:solidFill>
                <a:effectLst/>
                <a:latin typeface="Arial" panose="020B0604020202020204" pitchFamily="34" charset="0"/>
                <a:ea typeface="Times New Roman" panose="02020603050405020304" pitchFamily="18" charset="0"/>
              </a:rPr>
              <a:t> cu </a:t>
            </a:r>
            <a:r>
              <a:rPr lang="en-GB" sz="1800" dirty="0" err="1">
                <a:solidFill>
                  <a:srgbClr val="000000"/>
                </a:solidFill>
                <a:effectLst/>
                <a:latin typeface="Arial" panose="020B0604020202020204" pitchFamily="34" charset="0"/>
                <a:ea typeface="Times New Roman" panose="02020603050405020304" pitchFamily="18" charset="0"/>
              </a:rPr>
              <a:t>audiența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evidenția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motivul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care au </a:t>
            </a:r>
            <a:r>
              <a:rPr lang="en-GB" sz="1800" dirty="0" err="1">
                <a:solidFill>
                  <a:srgbClr val="000000"/>
                </a:solidFill>
                <a:effectLst/>
                <a:latin typeface="Arial" panose="020B0604020202020204" pitchFamily="34" charset="0"/>
                <a:ea typeface="Times New Roman" panose="02020603050405020304" pitchFamily="18" charset="0"/>
              </a:rPr>
              <a:t>făcut</a:t>
            </a:r>
            <a:r>
              <a:rPr lang="en-GB" sz="1800" dirty="0">
                <a:solidFill>
                  <a:srgbClr val="000000"/>
                </a:solidFill>
                <a:effectLst/>
                <a:latin typeface="Arial" panose="020B0604020202020204" pitchFamily="34" charset="0"/>
                <a:ea typeface="Times New Roman" panose="02020603050405020304" pitchFamily="18" charset="0"/>
              </a:rPr>
              <a:t>-o. </a:t>
            </a:r>
            <a:r>
              <a:rPr lang="en-GB" sz="1800" dirty="0" err="1">
                <a:solidFill>
                  <a:srgbClr val="000000"/>
                </a:solidFill>
                <a:effectLst/>
                <a:latin typeface="Arial" panose="020B0604020202020204" pitchFamily="34" charset="0"/>
                <a:ea typeface="Times New Roman" panose="02020603050405020304" pitchFamily="18" charset="0"/>
              </a:rPr>
              <a:t>Încă</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dată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exercițiu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destul</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complicat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nu </a:t>
            </a:r>
            <a:r>
              <a:rPr lang="en-GB" sz="1800" dirty="0" err="1">
                <a:solidFill>
                  <a:srgbClr val="000000"/>
                </a:solidFill>
                <a:effectLst/>
                <a:latin typeface="Arial" panose="020B0604020202020204" pitchFamily="34" charset="0"/>
                <a:ea typeface="Times New Roman" panose="02020603050405020304" pitchFamily="18" charset="0"/>
              </a:rPr>
              <a:t>există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nicio</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presiune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găsi</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poveste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bună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10 minute. </a:t>
            </a:r>
          </a:p>
          <a:p>
            <a:pPr algn="just"/>
            <a:endParaRPr lang="en-GB" sz="1800" dirty="0">
              <a:solidFill>
                <a:srgbClr val="000000"/>
              </a:solidFill>
              <a:effectLst/>
              <a:latin typeface="Arial" panose="020B0604020202020204" pitchFamily="34" charset="0"/>
              <a:ea typeface="Times New Roman" panose="02020603050405020304" pitchFamily="18" charset="0"/>
            </a:endParaRPr>
          </a:p>
          <a:p>
            <a:pPr algn="just"/>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moment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simplu</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oportunitate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ei</a:t>
            </a:r>
            <a:r>
              <a:rPr lang="en-GB" sz="1800" dirty="0">
                <a:solidFill>
                  <a:srgbClr val="000000"/>
                </a:solidFill>
                <a:effectLst/>
                <a:latin typeface="Arial" panose="020B0604020202020204" pitchFamily="34" charset="0"/>
                <a:ea typeface="Times New Roman" panose="02020603050405020304" pitchFamily="18" charset="0"/>
              </a:rPr>
              <a:t> de a </a:t>
            </a:r>
            <a:r>
              <a:rPr lang="en-GB" sz="1800" dirty="0" err="1">
                <a:solidFill>
                  <a:srgbClr val="000000"/>
                </a:solidFill>
                <a:effectLst/>
                <a:latin typeface="Arial" panose="020B0604020202020204" pitchFamily="34" charset="0"/>
                <a:ea typeface="Times New Roman" panose="02020603050405020304" pitchFamily="18" charset="0"/>
              </a:rPr>
              <a:t>începe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gândească</a:t>
            </a:r>
            <a:r>
              <a:rPr lang="en-GB" sz="1800" dirty="0">
                <a:solidFill>
                  <a:srgbClr val="000000"/>
                </a:solidFill>
                <a:effectLst/>
                <a:latin typeface="Arial" panose="020B0604020202020204" pitchFamily="34" charset="0"/>
                <a:ea typeface="Times New Roman" panose="02020603050405020304" pitchFamily="18" charset="0"/>
              </a:rPr>
              <a:t> la </a:t>
            </a:r>
            <a:r>
              <a:rPr lang="en-GB" sz="1800" dirty="0" err="1">
                <a:solidFill>
                  <a:srgbClr val="000000"/>
                </a:solidFill>
                <a:effectLst/>
                <a:latin typeface="Arial" panose="020B0604020202020204" pitchFamily="34" charset="0"/>
                <a:ea typeface="Times New Roman" panose="02020603050405020304" pitchFamily="18" charset="0"/>
              </a:rPr>
              <a:t>asta</a:t>
            </a:r>
            <a:r>
              <a:rPr lang="en-GB" sz="1800" dirty="0">
                <a:solidFill>
                  <a:srgbClr val="000000"/>
                </a:solidFill>
                <a:effectLst/>
                <a:latin typeface="Arial" panose="020B0604020202020204" pitchFamily="34" charset="0"/>
                <a:ea typeface="Times New Roman" panose="02020603050405020304" pitchFamily="18" charset="0"/>
              </a:rPr>
              <a:t>: care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motivul</a:t>
            </a:r>
            <a:r>
              <a:rPr lang="en-GB" sz="1800" dirty="0">
                <a:solidFill>
                  <a:srgbClr val="000000"/>
                </a:solidFill>
                <a:effectLst/>
                <a:latin typeface="Arial" panose="020B0604020202020204" pitchFamily="34" charset="0"/>
                <a:ea typeface="Times New Roman" panose="02020603050405020304" pitchFamily="18" charset="0"/>
              </a:rPr>
              <a:t> lor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cum </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prezinte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printr</a:t>
            </a:r>
            <a:r>
              <a:rPr lang="en-GB" sz="1800" dirty="0">
                <a:solidFill>
                  <a:srgbClr val="000000"/>
                </a:solidFill>
                <a:effectLst/>
                <a:latin typeface="Arial" panose="020B0604020202020204" pitchFamily="34" charset="0"/>
                <a:ea typeface="Times New Roman" panose="02020603050405020304" pitchFamily="18" charset="0"/>
              </a:rPr>
              <a:t>-o </a:t>
            </a:r>
            <a:r>
              <a:rPr lang="en-GB" sz="1800" dirty="0" err="1">
                <a:solidFill>
                  <a:srgbClr val="000000"/>
                </a:solidFill>
                <a:effectLst/>
                <a:latin typeface="Arial" panose="020B0604020202020204" pitchFamily="34" charset="0"/>
                <a:ea typeface="Times New Roman" panose="02020603050405020304" pitchFamily="18" charset="0"/>
              </a:rPr>
              <a:t>poveste</a:t>
            </a:r>
            <a:r>
              <a:rPr lang="en-GB" sz="1800" dirty="0">
                <a:solidFill>
                  <a:srgbClr val="000000"/>
                </a:solidFill>
                <a:effectLst/>
                <a:latin typeface="Arial" panose="020B0604020202020204" pitchFamily="34" charset="0"/>
                <a:ea typeface="Times New Roman" panose="02020603050405020304" pitchFamily="18" charset="0"/>
              </a:rPr>
              <a:t>?</a:t>
            </a:r>
          </a:p>
          <a:p>
            <a:pPr algn="just"/>
            <a:endParaRPr lang="en-GB" sz="1800" dirty="0">
              <a:solidFill>
                <a:srgbClr val="000000"/>
              </a:solidFill>
              <a:effectLst/>
              <a:latin typeface="Arial" panose="020B0604020202020204" pitchFamily="34" charset="0"/>
              <a:ea typeface="Times New Roman" panose="02020603050405020304" pitchFamily="18" charset="0"/>
            </a:endParaRPr>
          </a:p>
          <a:p>
            <a:pPr algn="just"/>
            <a:r>
              <a:rPr lang="en-GB" sz="1800" dirty="0" err="1">
                <a:solidFill>
                  <a:srgbClr val="000000"/>
                </a:solidFill>
                <a:effectLst/>
                <a:latin typeface="Arial" panose="020B0604020202020204" pitchFamily="34" charset="0"/>
                <a:ea typeface="Times New Roman" panose="02020603050405020304" pitchFamily="18" charset="0"/>
              </a:rPr>
              <a:t>Acestea</a:t>
            </a:r>
            <a:r>
              <a:rPr lang="en-GB" sz="1800" dirty="0">
                <a:solidFill>
                  <a:srgbClr val="000000"/>
                </a:solidFill>
                <a:effectLst/>
                <a:latin typeface="Arial" panose="020B0604020202020204" pitchFamily="34" charset="0"/>
                <a:ea typeface="Times New Roman" panose="02020603050405020304" pitchFamily="18" charset="0"/>
              </a:rPr>
              <a:t> pot </a:t>
            </a:r>
            <a:r>
              <a:rPr lang="en-GB" sz="1800" dirty="0" err="1">
                <a:solidFill>
                  <a:srgbClr val="000000"/>
                </a:solidFill>
                <a:effectLst/>
                <a:latin typeface="Arial" panose="020B0604020202020204" pitchFamily="34" charset="0"/>
                <a:ea typeface="Times New Roman" panose="02020603050405020304" pitchFamily="18" charset="0"/>
              </a:rPr>
              <a:t>folosi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această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poveste</a:t>
            </a:r>
            <a:r>
              <a:rPr lang="en-GB" sz="1800" dirty="0">
                <a:solidFill>
                  <a:srgbClr val="000000"/>
                </a:solidFill>
                <a:effectLst/>
                <a:latin typeface="Arial" panose="020B0604020202020204" pitchFamily="34" charset="0"/>
                <a:ea typeface="Times New Roman" panose="02020603050405020304" pitchFamily="18" charset="0"/>
              </a:rPr>
              <a:t>, fie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prima </a:t>
            </a:r>
            <a:r>
              <a:rPr lang="en-GB" sz="1800" dirty="0" err="1">
                <a:solidFill>
                  <a:srgbClr val="000000"/>
                </a:solidFill>
                <a:effectLst/>
                <a:latin typeface="Arial" panose="020B0604020202020204" pitchFamily="34" charset="0"/>
                <a:ea typeface="Times New Roman" panose="02020603050405020304" pitchFamily="18" charset="0"/>
              </a:rPr>
              <a:t>căsuță</a:t>
            </a:r>
            <a:r>
              <a:rPr lang="en-GB" sz="1800" dirty="0">
                <a:solidFill>
                  <a:srgbClr val="000000"/>
                </a:solidFill>
                <a:effectLst/>
                <a:latin typeface="Arial" panose="020B0604020202020204" pitchFamily="34" charset="0"/>
                <a:ea typeface="Times New Roman" panose="02020603050405020304" pitchFamily="18" charset="0"/>
              </a:rPr>
              <a:t> a CANVA (</a:t>
            </a:r>
            <a:r>
              <a:rPr lang="en-GB" sz="1800" dirty="0" err="1">
                <a:solidFill>
                  <a:srgbClr val="000000"/>
                </a:solidFill>
                <a:effectLst/>
                <a:latin typeface="Arial" panose="020B0604020202020204" pitchFamily="34" charset="0"/>
                <a:ea typeface="Times New Roman" panose="02020603050405020304" pitchFamily="18" charset="0"/>
              </a:rPr>
              <a:t>dacă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povestea</a:t>
            </a:r>
            <a:r>
              <a:rPr lang="en-GB" sz="1800" dirty="0">
                <a:solidFill>
                  <a:srgbClr val="000000"/>
                </a:solidFill>
                <a:effectLst/>
                <a:latin typeface="Arial" panose="020B0604020202020204" pitchFamily="34" charset="0"/>
                <a:ea typeface="Times New Roman" panose="02020603050405020304" pitchFamily="18" charset="0"/>
              </a:rPr>
              <a:t> lor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legată</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experiența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personală</a:t>
            </a:r>
            <a:r>
              <a:rPr lang="en-GB" sz="1800" dirty="0">
                <a:solidFill>
                  <a:srgbClr val="000000"/>
                </a:solidFill>
                <a:effectLst/>
                <a:latin typeface="Arial" panose="020B0604020202020204" pitchFamily="34" charset="0"/>
                <a:ea typeface="Times New Roman" panose="02020603050405020304" pitchFamily="18" charset="0"/>
              </a:rPr>
              <a:t>), fie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doua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treia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căsuță</a:t>
            </a:r>
            <a:r>
              <a:rPr lang="en-GB" sz="1800" dirty="0">
                <a:solidFill>
                  <a:srgbClr val="000000"/>
                </a:solidFill>
                <a:effectLst/>
                <a:latin typeface="Arial" panose="020B0604020202020204" pitchFamily="34" charset="0"/>
                <a:ea typeface="Times New Roman" panose="02020603050405020304" pitchFamily="18" charset="0"/>
              </a:rPr>
              <a:t> a CANVA (</a:t>
            </a:r>
            <a:r>
              <a:rPr lang="en-GB" sz="1800" dirty="0" err="1">
                <a:solidFill>
                  <a:srgbClr val="000000"/>
                </a:solidFill>
                <a:effectLst/>
                <a:latin typeface="Arial" panose="020B0604020202020204" pitchFamily="34" charset="0"/>
                <a:ea typeface="Times New Roman" panose="02020603050405020304" pitchFamily="18" charset="0"/>
              </a:rPr>
              <a:t>dacă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povestea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legată</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călătoria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clientului</a:t>
            </a:r>
            <a:r>
              <a:rPr lang="en-GB" sz="1800" dirty="0">
                <a:solidFill>
                  <a:srgbClr val="000000"/>
                </a:solidFill>
                <a:effectLst/>
                <a:latin typeface="Arial" panose="020B0604020202020204" pitchFamily="34" charset="0"/>
                <a:ea typeface="Times New Roman" panose="02020603050405020304" pitchFamily="18" charset="0"/>
              </a:rPr>
              <a:t>/</a:t>
            </a:r>
            <a:r>
              <a:rPr lang="en-GB" sz="1800" dirty="0" err="1">
                <a:solidFill>
                  <a:srgbClr val="000000"/>
                </a:solidFill>
                <a:effectLst/>
                <a:latin typeface="Arial" panose="020B0604020202020204" pitchFamily="34" charset="0"/>
                <a:ea typeface="Times New Roman" panose="02020603050405020304" pitchFamily="18" charset="0"/>
              </a:rPr>
              <a:t>beneficiarului</a:t>
            </a:r>
            <a:r>
              <a:rPr lang="en-GB" sz="1800" dirty="0">
                <a:solidFill>
                  <a:srgbClr val="000000"/>
                </a:solidFill>
                <a:effectLst/>
                <a:latin typeface="Arial" panose="020B0604020202020204" pitchFamily="34" charset="0"/>
                <a:ea typeface="Times New Roman" panose="02020603050405020304" pitchFamily="18" charset="0"/>
              </a:rPr>
              <a:t>). CUM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CE </a:t>
            </a:r>
            <a:r>
              <a:rPr lang="en-GB" sz="1800" dirty="0" err="1">
                <a:solidFill>
                  <a:srgbClr val="000000"/>
                </a:solidFill>
                <a:effectLst/>
                <a:latin typeface="Arial" panose="020B0604020202020204" pitchFamily="34" charset="0"/>
                <a:ea typeface="Times New Roman" panose="02020603050405020304" pitchFamily="18" charset="0"/>
              </a:rPr>
              <a:t>vor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apărea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 4-a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 5-a </a:t>
            </a:r>
            <a:r>
              <a:rPr lang="en-GB" sz="1800" dirty="0" err="1">
                <a:solidFill>
                  <a:srgbClr val="000000"/>
                </a:solidFill>
                <a:effectLst/>
                <a:latin typeface="Arial" panose="020B0604020202020204" pitchFamily="34" charset="0"/>
                <a:ea typeface="Times New Roman" panose="02020603050405020304" pitchFamily="18" charset="0"/>
              </a:rPr>
              <a:t>casetă</a:t>
            </a:r>
            <a:r>
              <a:rPr lang="en-GB" sz="1800" dirty="0">
                <a:solidFill>
                  <a:srgbClr val="000000"/>
                </a:solidFill>
                <a:effectLst/>
                <a:latin typeface="Arial" panose="020B0604020202020204" pitchFamily="34" charset="0"/>
                <a:ea typeface="Times New Roman" panose="02020603050405020304" pitchFamily="18" charset="0"/>
              </a:rPr>
              <a:t> din CANVA.</a:t>
            </a:r>
          </a:p>
          <a:p>
            <a:pPr algn="just"/>
            <a:endParaRPr lang="en-GB" sz="1800" dirty="0">
              <a:solidFill>
                <a:srgbClr val="000000"/>
              </a:solidFill>
              <a:effectLst/>
              <a:latin typeface="Arial" panose="020B0604020202020204" pitchFamily="34" charset="0"/>
              <a:ea typeface="Times New Roman" panose="02020603050405020304" pitchFamily="18" charset="0"/>
            </a:endParaRPr>
          </a:p>
          <a:p>
            <a:pPr algn="just"/>
            <a:r>
              <a:rPr lang="en-GB" sz="1800" dirty="0" err="1">
                <a:solidFill>
                  <a:srgbClr val="000000"/>
                </a:solidFill>
                <a:effectLst/>
                <a:latin typeface="Arial" panose="020B0604020202020204" pitchFamily="34" charset="0"/>
                <a:ea typeface="Times New Roman" panose="02020603050405020304" pitchFamily="18" charset="0"/>
              </a:rPr>
              <a:t>Îi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verifica</a:t>
            </a:r>
            <a:r>
              <a:rPr lang="en-GB" sz="1800" dirty="0">
                <a:solidFill>
                  <a:srgbClr val="000000"/>
                </a:solidFill>
                <a:effectLst/>
                <a:latin typeface="Arial" panose="020B0604020202020204" pitchFamily="34" charset="0"/>
                <a:ea typeface="Times New Roman" panose="02020603050405020304" pitchFamily="18" charset="0"/>
              </a:rPr>
              <a:t> pe </a:t>
            </a:r>
            <a:r>
              <a:rPr lang="en-GB" sz="1800" dirty="0" err="1">
                <a:solidFill>
                  <a:srgbClr val="000000"/>
                </a:solidFill>
                <a:effectLst/>
                <a:latin typeface="Arial" panose="020B0604020202020204" pitchFamily="34" charset="0"/>
                <a:ea typeface="Times New Roman" panose="02020603050405020304" pitchFamily="18" charset="0"/>
              </a:rPr>
              <a:t>aceștia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vedea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dacă</a:t>
            </a:r>
            <a:r>
              <a:rPr lang="en-GB" sz="1800" dirty="0">
                <a:solidFill>
                  <a:srgbClr val="000000"/>
                </a:solidFill>
                <a:effectLst/>
                <a:latin typeface="Arial" panose="020B0604020202020204" pitchFamily="34" charset="0"/>
                <a:ea typeface="Times New Roman" panose="02020603050405020304" pitchFamily="18" charset="0"/>
              </a:rPr>
              <a:t> au </a:t>
            </a:r>
            <a:r>
              <a:rPr lang="en-GB" sz="1800" dirty="0" err="1">
                <a:solidFill>
                  <a:srgbClr val="000000"/>
                </a:solidFill>
                <a:effectLst/>
                <a:latin typeface="Arial" panose="020B0604020202020204" pitchFamily="34" charset="0"/>
                <a:ea typeface="Times New Roman" panose="02020603050405020304" pitchFamily="18" charset="0"/>
              </a:rPr>
              <a:t>nevoie</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ajutor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găsi</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poveste</a:t>
            </a:r>
            <a:r>
              <a:rPr lang="en-GB" sz="1800" dirty="0">
                <a:solidFill>
                  <a:srgbClr val="000000"/>
                </a:solidFill>
                <a:effectLst/>
                <a:latin typeface="Arial" panose="020B060402020202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15</a:t>
            </a:fld>
            <a:endParaRPr lang="fr-FR"/>
          </a:p>
        </p:txBody>
      </p:sp>
    </p:spTree>
    <p:extLst>
      <p:ext uri="{BB962C8B-B14F-4D97-AF65-F5344CB8AC3E}">
        <p14:creationId xmlns:p14="http://schemas.microsoft.com/office/powerpoint/2010/main" val="3360181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minute : </a:t>
            </a:r>
          </a:p>
          <a:p>
            <a:endParaRPr lang="fr-FR" dirty="0"/>
          </a:p>
          <a:p>
            <a:r>
              <a:rPr lang="fr-FR" dirty="0" err="1"/>
              <a:t>În</a:t>
            </a:r>
            <a:r>
              <a:rPr lang="fr-FR" dirty="0"/>
              <a:t> </a:t>
            </a:r>
            <a:r>
              <a:rPr lang="fr-FR" dirty="0" err="1"/>
              <a:t>sfârșit</a:t>
            </a:r>
            <a:r>
              <a:rPr lang="fr-FR" dirty="0"/>
              <a:t>, </a:t>
            </a:r>
            <a:r>
              <a:rPr lang="fr-FR" dirty="0" err="1"/>
              <a:t>ajungem</a:t>
            </a:r>
            <a:r>
              <a:rPr lang="fr-FR" dirty="0"/>
              <a:t> la </a:t>
            </a:r>
            <a:r>
              <a:rPr lang="fr-FR" dirty="0" err="1"/>
              <a:t>momentul</a:t>
            </a:r>
            <a:r>
              <a:rPr lang="fr-FR" dirty="0"/>
              <a:t> </a:t>
            </a:r>
            <a:r>
              <a:rPr lang="fr-FR" dirty="0" err="1"/>
              <a:t>prezentării</a:t>
            </a:r>
            <a:r>
              <a:rPr lang="fr-FR" dirty="0"/>
              <a:t>. </a:t>
            </a:r>
            <a:r>
              <a:rPr lang="fr-FR" dirty="0" err="1"/>
              <a:t>În</a:t>
            </a:r>
            <a:r>
              <a:rPr lang="fr-FR" dirty="0"/>
              <a:t> </a:t>
            </a:r>
            <a:r>
              <a:rPr lang="fr-FR" dirty="0" err="1"/>
              <a:t>acest</a:t>
            </a:r>
            <a:r>
              <a:rPr lang="fr-FR" dirty="0"/>
              <a:t> moment, </a:t>
            </a:r>
            <a:r>
              <a:rPr lang="fr-FR" dirty="0" err="1"/>
              <a:t>corpul</a:t>
            </a:r>
            <a:r>
              <a:rPr lang="fr-FR" dirty="0"/>
              <a:t> </a:t>
            </a:r>
            <a:r>
              <a:rPr lang="fr-FR" dirty="0" err="1"/>
              <a:t>poate</a:t>
            </a:r>
            <a:r>
              <a:rPr lang="fr-FR" dirty="0"/>
              <a:t> fi </a:t>
            </a:r>
            <a:r>
              <a:rPr lang="fr-FR" dirty="0" err="1"/>
              <a:t>cel</a:t>
            </a:r>
            <a:r>
              <a:rPr lang="fr-FR" dirty="0"/>
              <a:t> mai bun </a:t>
            </a:r>
            <a:r>
              <a:rPr lang="fr-FR" dirty="0" err="1"/>
              <a:t>aliat</a:t>
            </a:r>
            <a:r>
              <a:rPr lang="fr-FR" dirty="0"/>
              <a:t> al </a:t>
            </a:r>
            <a:r>
              <a:rPr lang="fr-FR" dirty="0" err="1"/>
              <a:t>lor</a:t>
            </a:r>
            <a:r>
              <a:rPr lang="fr-FR" dirty="0"/>
              <a:t>! </a:t>
            </a:r>
            <a:r>
              <a:rPr lang="fr-FR" dirty="0" err="1"/>
              <a:t>Puteți</a:t>
            </a:r>
            <a:r>
              <a:rPr lang="fr-FR" dirty="0"/>
              <a:t> </a:t>
            </a:r>
            <a:r>
              <a:rPr lang="fr-FR" dirty="0" err="1"/>
              <a:t>trece</a:t>
            </a:r>
            <a:r>
              <a:rPr lang="fr-FR" dirty="0"/>
              <a:t> </a:t>
            </a:r>
            <a:r>
              <a:rPr lang="fr-FR" dirty="0" err="1"/>
              <a:t>în</a:t>
            </a:r>
            <a:r>
              <a:rPr lang="fr-FR" dirty="0"/>
              <a:t> </a:t>
            </a:r>
            <a:r>
              <a:rPr lang="fr-FR" dirty="0" err="1"/>
              <a:t>revistă</a:t>
            </a:r>
            <a:r>
              <a:rPr lang="fr-FR" dirty="0"/>
              <a:t> </a:t>
            </a:r>
            <a:r>
              <a:rPr lang="fr-FR" dirty="0" err="1"/>
              <a:t>aceste</a:t>
            </a:r>
            <a:r>
              <a:rPr lang="fr-FR" dirty="0"/>
              <a:t> diverse </a:t>
            </a:r>
            <a:r>
              <a:rPr lang="fr-FR" dirty="0" err="1"/>
              <a:t>elemente</a:t>
            </a:r>
            <a:r>
              <a:rPr lang="fr-FR" dirty="0"/>
              <a:t> </a:t>
            </a:r>
            <a:r>
              <a:rPr lang="fr-FR" dirty="0" err="1"/>
              <a:t>și</a:t>
            </a:r>
            <a:r>
              <a:rPr lang="fr-FR" dirty="0"/>
              <a:t> </a:t>
            </a:r>
            <a:r>
              <a:rPr lang="fr-FR" dirty="0" err="1"/>
              <a:t>îi</a:t>
            </a:r>
            <a:r>
              <a:rPr lang="fr-FR" dirty="0"/>
              <a:t> </a:t>
            </a:r>
            <a:r>
              <a:rPr lang="fr-FR" dirty="0" err="1"/>
              <a:t>puteți</a:t>
            </a:r>
            <a:r>
              <a:rPr lang="fr-FR" dirty="0"/>
              <a:t> </a:t>
            </a:r>
            <a:r>
              <a:rPr lang="fr-FR" dirty="0" err="1"/>
              <a:t>încuraja</a:t>
            </a:r>
            <a:r>
              <a:rPr lang="fr-FR" dirty="0"/>
              <a:t> </a:t>
            </a:r>
            <a:r>
              <a:rPr lang="fr-FR" dirty="0" err="1"/>
              <a:t>să</a:t>
            </a:r>
            <a:r>
              <a:rPr lang="fr-FR" dirty="0"/>
              <a:t> le observe </a:t>
            </a:r>
            <a:r>
              <a:rPr lang="fr-FR" dirty="0" err="1"/>
              <a:t>pe</a:t>
            </a:r>
            <a:r>
              <a:rPr lang="fr-FR" dirty="0"/>
              <a:t> </a:t>
            </a:r>
            <a:r>
              <a:rPr lang="fr-FR" dirty="0" err="1"/>
              <a:t>cele</a:t>
            </a:r>
            <a:r>
              <a:rPr lang="fr-FR" dirty="0"/>
              <a:t> </a:t>
            </a:r>
            <a:r>
              <a:rPr lang="fr-FR" dirty="0" err="1"/>
              <a:t>din</a:t>
            </a:r>
            <a:r>
              <a:rPr lang="fr-FR" dirty="0"/>
              <a:t> </a:t>
            </a:r>
            <a:r>
              <a:rPr lang="fr-FR" dirty="0" err="1"/>
              <a:t>timpul</a:t>
            </a:r>
            <a:r>
              <a:rPr lang="fr-FR" dirty="0"/>
              <a:t> </a:t>
            </a:r>
            <a:r>
              <a:rPr lang="fr-FR" dirty="0" err="1"/>
              <a:t>practicii</a:t>
            </a:r>
            <a:r>
              <a:rPr lang="fr-FR" dirty="0"/>
              <a:t>, </a:t>
            </a:r>
            <a:r>
              <a:rPr lang="fr-FR" dirty="0" err="1"/>
              <a:t>imediat</a:t>
            </a:r>
            <a:r>
              <a:rPr lang="fr-FR" dirty="0"/>
              <a:t> </a:t>
            </a:r>
            <a:r>
              <a:rPr lang="fr-FR" dirty="0" err="1"/>
              <a:t>după</a:t>
            </a:r>
            <a:r>
              <a:rPr lang="fr-FR" dirty="0"/>
              <a:t>:</a:t>
            </a:r>
          </a:p>
          <a:p>
            <a:pPr marL="171450" indent="-171450">
              <a:buFont typeface="Arial" panose="020B0604020202020204" pitchFamily="34" charset="0"/>
              <a:buChar char="•"/>
            </a:pPr>
            <a:r>
              <a:rPr lang="fr-FR" dirty="0" err="1"/>
              <a:t>Mâinile</a:t>
            </a:r>
            <a:r>
              <a:rPr lang="fr-FR" dirty="0"/>
              <a:t>: pot </a:t>
            </a:r>
            <a:r>
              <a:rPr lang="fr-FR" dirty="0" err="1"/>
              <a:t>verifica</a:t>
            </a:r>
            <a:r>
              <a:rPr lang="fr-FR" dirty="0"/>
              <a:t> </a:t>
            </a:r>
            <a:r>
              <a:rPr lang="fr-FR" dirty="0" err="1"/>
              <a:t>modul</a:t>
            </a:r>
            <a:r>
              <a:rPr lang="fr-FR" dirty="0"/>
              <a:t> </a:t>
            </a:r>
            <a:r>
              <a:rPr lang="fr-FR" dirty="0" err="1"/>
              <a:t>în</a:t>
            </a:r>
            <a:r>
              <a:rPr lang="fr-FR" dirty="0"/>
              <a:t> care le </a:t>
            </a:r>
            <a:r>
              <a:rPr lang="fr-FR" dirty="0" err="1"/>
              <a:t>folosesc</a:t>
            </a:r>
            <a:r>
              <a:rPr lang="fr-FR" dirty="0"/>
              <a:t> </a:t>
            </a:r>
            <a:r>
              <a:rPr lang="fr-FR" dirty="0" err="1"/>
              <a:t>și</a:t>
            </a:r>
            <a:r>
              <a:rPr lang="fr-FR" dirty="0"/>
              <a:t> </a:t>
            </a:r>
            <a:r>
              <a:rPr lang="fr-FR" dirty="0" err="1"/>
              <a:t>să</a:t>
            </a:r>
            <a:r>
              <a:rPr lang="fr-FR" dirty="0"/>
              <a:t> </a:t>
            </a:r>
            <a:r>
              <a:rPr lang="fr-FR" dirty="0" err="1"/>
              <a:t>țină</a:t>
            </a:r>
            <a:r>
              <a:rPr lang="fr-FR" dirty="0"/>
              <a:t> </a:t>
            </a:r>
            <a:r>
              <a:rPr lang="fr-FR" dirty="0" err="1"/>
              <a:t>cont</a:t>
            </a:r>
            <a:r>
              <a:rPr lang="fr-FR" dirty="0"/>
              <a:t> de </a:t>
            </a:r>
            <a:r>
              <a:rPr lang="fr-FR" dirty="0" err="1"/>
              <a:t>acest</a:t>
            </a:r>
            <a:r>
              <a:rPr lang="fr-FR" dirty="0"/>
              <a:t> </a:t>
            </a:r>
            <a:r>
              <a:rPr lang="fr-FR" dirty="0" err="1"/>
              <a:t>lucru</a:t>
            </a:r>
            <a:r>
              <a:rPr lang="fr-FR" dirty="0"/>
              <a:t> </a:t>
            </a:r>
            <a:r>
              <a:rPr lang="fr-FR" dirty="0" err="1"/>
              <a:t>în</a:t>
            </a:r>
            <a:r>
              <a:rPr lang="fr-FR" dirty="0"/>
              <a:t> </a:t>
            </a:r>
            <a:r>
              <a:rPr lang="fr-FR" dirty="0" err="1"/>
              <a:t>timp</a:t>
            </a:r>
            <a:r>
              <a:rPr lang="fr-FR" dirty="0"/>
              <a:t> ce </a:t>
            </a:r>
            <a:r>
              <a:rPr lang="fr-FR" dirty="0" err="1"/>
              <a:t>își</a:t>
            </a:r>
            <a:r>
              <a:rPr lang="fr-FR" dirty="0"/>
              <a:t> </a:t>
            </a:r>
            <a:r>
              <a:rPr lang="fr-FR" dirty="0" err="1"/>
              <a:t>urmăresc</a:t>
            </a:r>
            <a:r>
              <a:rPr lang="fr-FR" dirty="0"/>
              <a:t> </a:t>
            </a:r>
            <a:r>
              <a:rPr lang="fr-FR" dirty="0" err="1"/>
              <a:t>colegii</a:t>
            </a:r>
            <a:r>
              <a:rPr lang="fr-FR" dirty="0"/>
              <a:t> </a:t>
            </a:r>
            <a:r>
              <a:rPr lang="fr-FR" dirty="0" err="1"/>
              <a:t>exersând</a:t>
            </a:r>
            <a:r>
              <a:rPr lang="fr-FR" dirty="0"/>
              <a:t>, </a:t>
            </a:r>
            <a:r>
              <a:rPr lang="fr-FR" dirty="0" err="1"/>
              <a:t>pentru</a:t>
            </a:r>
            <a:r>
              <a:rPr lang="fr-FR" dirty="0"/>
              <a:t> a </a:t>
            </a:r>
            <a:r>
              <a:rPr lang="fr-FR" dirty="0" err="1"/>
              <a:t>oferi</a:t>
            </a:r>
            <a:r>
              <a:rPr lang="fr-FR" dirty="0"/>
              <a:t> feedback (</a:t>
            </a:r>
            <a:r>
              <a:rPr lang="fr-FR" dirty="0" err="1"/>
              <a:t>ar</a:t>
            </a:r>
            <a:r>
              <a:rPr lang="fr-FR" dirty="0"/>
              <a:t> </a:t>
            </a:r>
            <a:r>
              <a:rPr lang="fr-FR" dirty="0" err="1"/>
              <a:t>trebui</a:t>
            </a:r>
            <a:r>
              <a:rPr lang="fr-FR" dirty="0"/>
              <a:t> </a:t>
            </a:r>
            <a:r>
              <a:rPr lang="fr-FR" dirty="0" err="1"/>
              <a:t>să</a:t>
            </a:r>
            <a:r>
              <a:rPr lang="fr-FR" dirty="0"/>
              <a:t> </a:t>
            </a:r>
            <a:r>
              <a:rPr lang="fr-FR" dirty="0" err="1"/>
              <a:t>încerce</a:t>
            </a:r>
            <a:r>
              <a:rPr lang="fr-FR" dirty="0"/>
              <a:t> </a:t>
            </a:r>
            <a:r>
              <a:rPr lang="fr-FR" dirty="0" err="1"/>
              <a:t>să</a:t>
            </a:r>
            <a:r>
              <a:rPr lang="fr-FR" dirty="0"/>
              <a:t> nu le </a:t>
            </a:r>
            <a:r>
              <a:rPr lang="fr-FR" dirty="0" err="1"/>
              <a:t>ascundă</a:t>
            </a:r>
            <a:r>
              <a:rPr lang="fr-FR" dirty="0"/>
              <a:t> </a:t>
            </a:r>
            <a:r>
              <a:rPr lang="fr-FR" dirty="0" err="1"/>
              <a:t>sau</a:t>
            </a:r>
            <a:r>
              <a:rPr lang="fr-FR" dirty="0"/>
              <a:t> </a:t>
            </a:r>
            <a:r>
              <a:rPr lang="fr-FR" dirty="0" err="1"/>
              <a:t>să</a:t>
            </a:r>
            <a:r>
              <a:rPr lang="fr-FR" dirty="0"/>
              <a:t> nu-</a:t>
            </a:r>
            <a:r>
              <a:rPr lang="fr-FR" dirty="0" err="1"/>
              <a:t>și</a:t>
            </a:r>
            <a:r>
              <a:rPr lang="fr-FR" dirty="0"/>
              <a:t> </a:t>
            </a:r>
            <a:r>
              <a:rPr lang="fr-FR" dirty="0" err="1"/>
              <a:t>încrucișeze</a:t>
            </a:r>
            <a:r>
              <a:rPr lang="fr-FR" dirty="0"/>
              <a:t> </a:t>
            </a:r>
            <a:r>
              <a:rPr lang="fr-FR" dirty="0" err="1"/>
              <a:t>harismele</a:t>
            </a:r>
            <a:r>
              <a:rPr lang="fr-FR" dirty="0"/>
              <a:t> </a:t>
            </a:r>
            <a:r>
              <a:rPr lang="fr-FR" dirty="0" err="1"/>
              <a:t>și</a:t>
            </a:r>
            <a:r>
              <a:rPr lang="fr-FR" dirty="0"/>
              <a:t>, </a:t>
            </a:r>
            <a:r>
              <a:rPr lang="fr-FR" dirty="0" err="1"/>
              <a:t>dacă</a:t>
            </a:r>
            <a:r>
              <a:rPr lang="fr-FR" dirty="0"/>
              <a:t> pot, </a:t>
            </a:r>
            <a:r>
              <a:rPr lang="fr-FR" dirty="0" err="1"/>
              <a:t>să</a:t>
            </a:r>
            <a:r>
              <a:rPr lang="fr-FR" dirty="0"/>
              <a:t> </a:t>
            </a:r>
            <a:r>
              <a:rPr lang="fr-FR" dirty="0" err="1"/>
              <a:t>vadă</a:t>
            </a:r>
            <a:r>
              <a:rPr lang="fr-FR" dirty="0"/>
              <a:t> </a:t>
            </a:r>
            <a:r>
              <a:rPr lang="fr-FR" dirty="0" err="1"/>
              <a:t>cât</a:t>
            </a:r>
            <a:r>
              <a:rPr lang="fr-FR" dirty="0"/>
              <a:t> de </a:t>
            </a:r>
            <a:r>
              <a:rPr lang="fr-FR" dirty="0" err="1"/>
              <a:t>mult</a:t>
            </a:r>
            <a:r>
              <a:rPr lang="fr-FR" dirty="0"/>
              <a:t> le </a:t>
            </a:r>
            <a:r>
              <a:rPr lang="fr-FR" dirty="0" err="1"/>
              <a:t>mișcă</a:t>
            </a:r>
            <a:r>
              <a:rPr lang="fr-FR" dirty="0"/>
              <a:t>/</a:t>
            </a:r>
            <a:r>
              <a:rPr lang="fr-FR" dirty="0" err="1"/>
              <a:t>vorbește</a:t>
            </a:r>
            <a:r>
              <a:rPr lang="fr-FR" dirty="0"/>
              <a:t> </a:t>
            </a:r>
            <a:r>
              <a:rPr lang="fr-FR" dirty="0" err="1"/>
              <a:t>cu</a:t>
            </a:r>
            <a:r>
              <a:rPr lang="fr-FR" dirty="0"/>
              <a:t> </a:t>
            </a:r>
            <a:r>
              <a:rPr lang="fr-FR" dirty="0" err="1"/>
              <a:t>ele</a:t>
            </a:r>
            <a:r>
              <a:rPr lang="fr-FR" dirty="0"/>
              <a:t>).</a:t>
            </a:r>
          </a:p>
          <a:p>
            <a:pPr marL="171450" indent="-171450">
              <a:buFont typeface="Arial" panose="020B0604020202020204" pitchFamily="34" charset="0"/>
              <a:buChar char="•"/>
            </a:pPr>
            <a:r>
              <a:rPr lang="fr-FR" dirty="0" err="1"/>
              <a:t>Vocea</a:t>
            </a:r>
            <a:r>
              <a:rPr lang="fr-FR" dirty="0"/>
              <a:t>: le </a:t>
            </a:r>
            <a:r>
              <a:rPr lang="fr-FR" dirty="0" err="1"/>
              <a:t>puteți</a:t>
            </a:r>
            <a:r>
              <a:rPr lang="fr-FR" dirty="0"/>
              <a:t> </a:t>
            </a:r>
            <a:r>
              <a:rPr lang="fr-FR" dirty="0" err="1"/>
              <a:t>reaminti</a:t>
            </a:r>
            <a:r>
              <a:rPr lang="fr-FR" dirty="0"/>
              <a:t> </a:t>
            </a:r>
            <a:r>
              <a:rPr lang="fr-FR" dirty="0" err="1"/>
              <a:t>să</a:t>
            </a:r>
            <a:r>
              <a:rPr lang="fr-FR" dirty="0"/>
              <a:t> nu se </a:t>
            </a:r>
            <a:r>
              <a:rPr lang="fr-FR" dirty="0" err="1"/>
              <a:t>grăbească</a:t>
            </a:r>
            <a:r>
              <a:rPr lang="fr-FR" dirty="0"/>
              <a:t>, </a:t>
            </a:r>
            <a:r>
              <a:rPr lang="fr-FR" dirty="0" err="1"/>
              <a:t>să</a:t>
            </a:r>
            <a:r>
              <a:rPr lang="fr-FR" dirty="0"/>
              <a:t> nu </a:t>
            </a:r>
            <a:r>
              <a:rPr lang="fr-FR" dirty="0" err="1"/>
              <a:t>uite</a:t>
            </a:r>
            <a:r>
              <a:rPr lang="fr-FR" dirty="0"/>
              <a:t> </a:t>
            </a:r>
            <a:r>
              <a:rPr lang="fr-FR" dirty="0" err="1"/>
              <a:t>să</a:t>
            </a:r>
            <a:r>
              <a:rPr lang="fr-FR" dirty="0"/>
              <a:t> respire, </a:t>
            </a:r>
            <a:r>
              <a:rPr lang="fr-FR" dirty="0" err="1"/>
              <a:t>să</a:t>
            </a:r>
            <a:r>
              <a:rPr lang="fr-FR" dirty="0"/>
              <a:t> </a:t>
            </a:r>
            <a:r>
              <a:rPr lang="fr-FR" dirty="0" err="1"/>
              <a:t>vorbească</a:t>
            </a:r>
            <a:r>
              <a:rPr lang="fr-FR" dirty="0"/>
              <a:t> </a:t>
            </a:r>
            <a:r>
              <a:rPr lang="fr-FR" dirty="0" err="1"/>
              <a:t>încet</a:t>
            </a:r>
            <a:r>
              <a:rPr lang="fr-FR" dirty="0"/>
              <a:t>, este </a:t>
            </a:r>
            <a:r>
              <a:rPr lang="fr-FR" dirty="0" err="1"/>
              <a:t>în</a:t>
            </a:r>
            <a:r>
              <a:rPr lang="fr-FR" dirty="0"/>
              <a:t> </a:t>
            </a:r>
            <a:r>
              <a:rPr lang="fr-FR" dirty="0" err="1"/>
              <a:t>regulă</a:t>
            </a:r>
            <a:r>
              <a:rPr lang="fr-FR" dirty="0"/>
              <a:t> </a:t>
            </a:r>
            <a:r>
              <a:rPr lang="fr-FR" dirty="0" err="1"/>
              <a:t>să</a:t>
            </a:r>
            <a:r>
              <a:rPr lang="fr-FR" dirty="0"/>
              <a:t> </a:t>
            </a:r>
            <a:r>
              <a:rPr lang="fr-FR" dirty="0" err="1"/>
              <a:t>facă</a:t>
            </a:r>
            <a:r>
              <a:rPr lang="fr-FR" dirty="0"/>
              <a:t> </a:t>
            </a:r>
            <a:r>
              <a:rPr lang="fr-FR" dirty="0" err="1"/>
              <a:t>pauze</a:t>
            </a:r>
            <a:r>
              <a:rPr lang="fr-FR" dirty="0"/>
              <a:t> </a:t>
            </a:r>
            <a:r>
              <a:rPr lang="fr-FR" dirty="0" err="1"/>
              <a:t>și</a:t>
            </a:r>
            <a:r>
              <a:rPr lang="fr-FR" dirty="0"/>
              <a:t> </a:t>
            </a:r>
            <a:r>
              <a:rPr lang="fr-FR" dirty="0" err="1"/>
              <a:t>să</a:t>
            </a:r>
            <a:r>
              <a:rPr lang="fr-FR" dirty="0"/>
              <a:t> nu </a:t>
            </a:r>
            <a:r>
              <a:rPr lang="fr-FR" dirty="0" err="1"/>
              <a:t>vorbească</a:t>
            </a:r>
            <a:r>
              <a:rPr lang="fr-FR" dirty="0"/>
              <a:t> </a:t>
            </a:r>
            <a:r>
              <a:rPr lang="fr-FR" dirty="0" err="1"/>
              <a:t>timp</a:t>
            </a:r>
            <a:r>
              <a:rPr lang="fr-FR" dirty="0"/>
              <a:t> de </a:t>
            </a:r>
            <a:r>
              <a:rPr lang="fr-FR" dirty="0" err="1"/>
              <a:t>câteva</a:t>
            </a:r>
            <a:r>
              <a:rPr lang="fr-FR" dirty="0"/>
              <a:t> </a:t>
            </a:r>
            <a:r>
              <a:rPr lang="fr-FR" dirty="0" err="1"/>
              <a:t>secunde</a:t>
            </a:r>
            <a:r>
              <a:rPr lang="fr-FR" dirty="0"/>
              <a:t>.</a:t>
            </a:r>
          </a:p>
          <a:p>
            <a:pPr marL="171450" indent="-171450">
              <a:buFont typeface="Arial" panose="020B0604020202020204" pitchFamily="34" charset="0"/>
              <a:buChar char="•"/>
            </a:pPr>
            <a:r>
              <a:rPr lang="fr-FR" dirty="0" err="1"/>
              <a:t>Picioarele</a:t>
            </a:r>
            <a:r>
              <a:rPr lang="fr-FR" dirty="0"/>
              <a:t>: Pot </a:t>
            </a:r>
            <a:r>
              <a:rPr lang="fr-FR" dirty="0" err="1"/>
              <a:t>acorda</a:t>
            </a:r>
            <a:r>
              <a:rPr lang="fr-FR" dirty="0"/>
              <a:t> </a:t>
            </a:r>
            <a:r>
              <a:rPr lang="fr-FR" dirty="0" err="1"/>
              <a:t>atenție</a:t>
            </a:r>
            <a:r>
              <a:rPr lang="fr-FR" dirty="0"/>
              <a:t> la </a:t>
            </a:r>
            <a:r>
              <a:rPr lang="fr-FR" dirty="0" err="1"/>
              <a:t>modul</a:t>
            </a:r>
            <a:r>
              <a:rPr lang="fr-FR" dirty="0"/>
              <a:t> </a:t>
            </a:r>
            <a:r>
              <a:rPr lang="fr-FR" dirty="0" err="1"/>
              <a:t>în</a:t>
            </a:r>
            <a:r>
              <a:rPr lang="fr-FR" dirty="0"/>
              <a:t> care se </a:t>
            </a:r>
            <a:r>
              <a:rPr lang="fr-FR" dirty="0" err="1"/>
              <a:t>mișcă</a:t>
            </a:r>
            <a:r>
              <a:rPr lang="fr-FR" dirty="0"/>
              <a:t>/</a:t>
            </a:r>
            <a:r>
              <a:rPr lang="fr-FR" dirty="0" err="1"/>
              <a:t>călătoresc</a:t>
            </a:r>
            <a:r>
              <a:rPr lang="fr-FR" dirty="0"/>
              <a:t> </a:t>
            </a:r>
            <a:r>
              <a:rPr lang="fr-FR" dirty="0" err="1"/>
              <a:t>în</a:t>
            </a:r>
            <a:r>
              <a:rPr lang="fr-FR" dirty="0"/>
              <a:t> </a:t>
            </a:r>
            <a:r>
              <a:rPr lang="fr-FR" dirty="0" err="1"/>
              <a:t>timp</a:t>
            </a:r>
            <a:r>
              <a:rPr lang="fr-FR" dirty="0"/>
              <a:t> ce </a:t>
            </a:r>
            <a:r>
              <a:rPr lang="fr-FR" dirty="0" err="1"/>
              <a:t>prezintă</a:t>
            </a:r>
            <a:r>
              <a:rPr lang="fr-FR" dirty="0"/>
              <a:t>. </a:t>
            </a:r>
            <a:r>
              <a:rPr lang="fr-FR" dirty="0" err="1"/>
              <a:t>Îi</a:t>
            </a:r>
            <a:r>
              <a:rPr lang="fr-FR" dirty="0"/>
              <a:t> </a:t>
            </a:r>
            <a:r>
              <a:rPr lang="fr-FR" dirty="0" err="1"/>
              <a:t>putem</a:t>
            </a:r>
            <a:r>
              <a:rPr lang="fr-FR" dirty="0"/>
              <a:t> </a:t>
            </a:r>
            <a:r>
              <a:rPr lang="fr-FR" dirty="0" err="1"/>
              <a:t>încuraja</a:t>
            </a:r>
            <a:r>
              <a:rPr lang="fr-FR" dirty="0"/>
              <a:t> </a:t>
            </a:r>
            <a:r>
              <a:rPr lang="fr-FR" dirty="0" err="1"/>
              <a:t>să</a:t>
            </a:r>
            <a:r>
              <a:rPr lang="fr-FR" dirty="0"/>
              <a:t> </a:t>
            </a:r>
            <a:r>
              <a:rPr lang="fr-FR" dirty="0" err="1"/>
              <a:t>își</a:t>
            </a:r>
            <a:r>
              <a:rPr lang="fr-FR" dirty="0"/>
              <a:t> </a:t>
            </a:r>
            <a:r>
              <a:rPr lang="fr-FR" dirty="0" err="1"/>
              <a:t>țină</a:t>
            </a:r>
            <a:r>
              <a:rPr lang="fr-FR" dirty="0"/>
              <a:t> </a:t>
            </a:r>
            <a:r>
              <a:rPr lang="fr-FR" dirty="0" err="1"/>
              <a:t>picioarele</a:t>
            </a:r>
            <a:r>
              <a:rPr lang="fr-FR" dirty="0"/>
              <a:t> </a:t>
            </a:r>
            <a:r>
              <a:rPr lang="fr-FR" dirty="0" err="1"/>
              <a:t>ancorate</a:t>
            </a:r>
            <a:r>
              <a:rPr lang="fr-FR" dirty="0"/>
              <a:t> </a:t>
            </a:r>
            <a:r>
              <a:rPr lang="fr-FR" dirty="0" err="1"/>
              <a:t>pe</a:t>
            </a:r>
            <a:r>
              <a:rPr lang="fr-FR" dirty="0"/>
              <a:t> </a:t>
            </a:r>
            <a:r>
              <a:rPr lang="fr-FR" dirty="0" err="1"/>
              <a:t>podea</a:t>
            </a:r>
            <a:r>
              <a:rPr lang="fr-FR" dirty="0"/>
              <a:t>. </a:t>
            </a:r>
          </a:p>
          <a:p>
            <a:pPr marL="171450" indent="-171450">
              <a:buFont typeface="Arial" panose="020B0604020202020204" pitchFamily="34" charset="0"/>
              <a:buChar char="•"/>
            </a:pPr>
            <a:r>
              <a:rPr lang="fr-FR" dirty="0" err="1"/>
              <a:t>Îi</a:t>
            </a:r>
            <a:r>
              <a:rPr lang="fr-FR" dirty="0"/>
              <a:t> </a:t>
            </a:r>
            <a:r>
              <a:rPr lang="fr-FR" dirty="0" err="1"/>
              <a:t>puteți</a:t>
            </a:r>
            <a:r>
              <a:rPr lang="fr-FR" dirty="0"/>
              <a:t> </a:t>
            </a:r>
            <a:r>
              <a:rPr lang="fr-FR" dirty="0" err="1"/>
              <a:t>sfătui</a:t>
            </a:r>
            <a:r>
              <a:rPr lang="fr-FR" dirty="0"/>
              <a:t> </a:t>
            </a:r>
            <a:r>
              <a:rPr lang="fr-FR" dirty="0" err="1"/>
              <a:t>să</a:t>
            </a:r>
            <a:r>
              <a:rPr lang="fr-FR" dirty="0"/>
              <a:t> </a:t>
            </a:r>
            <a:r>
              <a:rPr lang="fr-FR" dirty="0" err="1"/>
              <a:t>își</a:t>
            </a:r>
            <a:r>
              <a:rPr lang="fr-FR" dirty="0"/>
              <a:t> </a:t>
            </a:r>
            <a:r>
              <a:rPr lang="fr-FR" dirty="0" err="1"/>
              <a:t>imagineze</a:t>
            </a:r>
            <a:r>
              <a:rPr lang="fr-FR" dirty="0"/>
              <a:t> </a:t>
            </a:r>
            <a:r>
              <a:rPr lang="fr-FR" dirty="0" err="1"/>
              <a:t>că</a:t>
            </a:r>
            <a:r>
              <a:rPr lang="fr-FR" dirty="0"/>
              <a:t> au o </a:t>
            </a:r>
            <a:r>
              <a:rPr lang="fr-FR" dirty="0" err="1"/>
              <a:t>antenă</a:t>
            </a:r>
            <a:r>
              <a:rPr lang="fr-FR" dirty="0"/>
              <a:t> </a:t>
            </a:r>
            <a:r>
              <a:rPr lang="fr-FR" dirty="0" err="1"/>
              <a:t>prin</a:t>
            </a:r>
            <a:r>
              <a:rPr lang="fr-FR" dirty="0"/>
              <a:t> corp, </a:t>
            </a:r>
            <a:r>
              <a:rPr lang="fr-FR" dirty="0" err="1"/>
              <a:t>pentru</a:t>
            </a:r>
            <a:r>
              <a:rPr lang="fr-FR" dirty="0"/>
              <a:t> a-i ajuta </a:t>
            </a:r>
            <a:r>
              <a:rPr lang="fr-FR" dirty="0" err="1"/>
              <a:t>să</a:t>
            </a:r>
            <a:r>
              <a:rPr lang="fr-FR" dirty="0"/>
              <a:t> </a:t>
            </a:r>
            <a:r>
              <a:rPr lang="fr-FR" dirty="0" err="1"/>
              <a:t>stea</a:t>
            </a:r>
            <a:r>
              <a:rPr lang="fr-FR" dirty="0"/>
              <a:t> </a:t>
            </a:r>
            <a:r>
              <a:rPr lang="fr-FR" dirty="0" err="1"/>
              <a:t>drepți</a:t>
            </a:r>
            <a:endParaRPr lang="fr-FR" dirty="0"/>
          </a:p>
          <a:p>
            <a:pPr marL="0" indent="0">
              <a:buFont typeface="Arial" panose="020B0604020202020204" pitchFamily="34" charset="0"/>
              <a:buNone/>
            </a:pPr>
            <a:endParaRPr lang="fr-FR" dirty="0"/>
          </a:p>
          <a:p>
            <a:pPr marL="0" indent="0">
              <a:buFont typeface="Arial" panose="020B0604020202020204" pitchFamily="34" charset="0"/>
              <a:buNone/>
            </a:pPr>
            <a:r>
              <a:rPr lang="fr-FR" dirty="0" err="1"/>
              <a:t>Încă</a:t>
            </a:r>
            <a:r>
              <a:rPr lang="fr-FR" dirty="0"/>
              <a:t> o </a:t>
            </a:r>
            <a:r>
              <a:rPr lang="fr-FR" dirty="0" err="1"/>
              <a:t>dată</a:t>
            </a:r>
            <a:r>
              <a:rPr lang="fr-FR" dirty="0"/>
              <a:t>, nu </a:t>
            </a:r>
            <a:r>
              <a:rPr lang="fr-FR" dirty="0" err="1"/>
              <a:t>ar</a:t>
            </a:r>
            <a:r>
              <a:rPr lang="fr-FR" dirty="0"/>
              <a:t> </a:t>
            </a:r>
            <a:r>
              <a:rPr lang="fr-FR" dirty="0" err="1"/>
              <a:t>trebui</a:t>
            </a:r>
            <a:r>
              <a:rPr lang="fr-FR" dirty="0"/>
              <a:t> </a:t>
            </a:r>
            <a:r>
              <a:rPr lang="fr-FR" dirty="0" err="1"/>
              <a:t>să</a:t>
            </a:r>
            <a:r>
              <a:rPr lang="fr-FR" dirty="0"/>
              <a:t> lase </a:t>
            </a:r>
            <a:r>
              <a:rPr lang="fr-FR" dirty="0" err="1"/>
              <a:t>acest</a:t>
            </a:r>
            <a:r>
              <a:rPr lang="fr-FR" dirty="0"/>
              <a:t> </a:t>
            </a:r>
            <a:r>
              <a:rPr lang="fr-FR" dirty="0" err="1"/>
              <a:t>limbaj</a:t>
            </a:r>
            <a:r>
              <a:rPr lang="fr-FR" dirty="0"/>
              <a:t> corporal </a:t>
            </a:r>
            <a:r>
              <a:rPr lang="fr-FR" dirty="0" err="1"/>
              <a:t>să</a:t>
            </a:r>
            <a:r>
              <a:rPr lang="fr-FR" dirty="0"/>
              <a:t> le </a:t>
            </a:r>
            <a:r>
              <a:rPr lang="fr-FR" dirty="0" err="1"/>
              <a:t>acapareze</a:t>
            </a:r>
            <a:r>
              <a:rPr lang="fr-FR" dirty="0"/>
              <a:t> </a:t>
            </a:r>
            <a:r>
              <a:rPr lang="fr-FR" dirty="0" err="1"/>
              <a:t>toată</a:t>
            </a:r>
            <a:r>
              <a:rPr lang="fr-FR" dirty="0"/>
              <a:t> </a:t>
            </a:r>
            <a:r>
              <a:rPr lang="fr-FR" dirty="0" err="1"/>
              <a:t>mintea</a:t>
            </a:r>
            <a:r>
              <a:rPr lang="fr-FR" dirty="0"/>
              <a:t> </a:t>
            </a:r>
            <a:r>
              <a:rPr lang="fr-FR" dirty="0" err="1"/>
              <a:t>în</a:t>
            </a:r>
            <a:r>
              <a:rPr lang="fr-FR" dirty="0"/>
              <a:t> </a:t>
            </a:r>
            <a:r>
              <a:rPr lang="fr-FR" dirty="0" err="1"/>
              <a:t>timp</a:t>
            </a:r>
            <a:r>
              <a:rPr lang="fr-FR" dirty="0"/>
              <a:t> ce </a:t>
            </a:r>
            <a:r>
              <a:rPr lang="fr-FR" dirty="0" err="1"/>
              <a:t>prezintă</a:t>
            </a:r>
            <a:r>
              <a:rPr lang="fr-FR" dirty="0"/>
              <a:t>, </a:t>
            </a:r>
            <a:r>
              <a:rPr lang="fr-FR" dirty="0" err="1"/>
              <a:t>poate</a:t>
            </a:r>
            <a:r>
              <a:rPr lang="fr-FR" dirty="0"/>
              <a:t> dura </a:t>
            </a:r>
            <a:r>
              <a:rPr lang="fr-FR" dirty="0" err="1"/>
              <a:t>ani</a:t>
            </a:r>
            <a:r>
              <a:rPr lang="fr-FR" dirty="0"/>
              <a:t> de </a:t>
            </a:r>
            <a:r>
              <a:rPr lang="fr-FR" dirty="0" err="1"/>
              <a:t>zile</a:t>
            </a:r>
            <a:r>
              <a:rPr lang="fr-FR" dirty="0"/>
              <a:t> </a:t>
            </a:r>
            <a:r>
              <a:rPr lang="fr-FR" dirty="0" err="1"/>
              <a:t>pentru</a:t>
            </a:r>
            <a:r>
              <a:rPr lang="fr-FR" dirty="0"/>
              <a:t> a </a:t>
            </a:r>
            <a:r>
              <a:rPr lang="fr-FR" dirty="0" err="1"/>
              <a:t>scăpa</a:t>
            </a:r>
            <a:r>
              <a:rPr lang="fr-FR" dirty="0"/>
              <a:t> de </a:t>
            </a:r>
            <a:r>
              <a:rPr lang="fr-FR" dirty="0" err="1"/>
              <a:t>unele</a:t>
            </a:r>
            <a:r>
              <a:rPr lang="fr-FR" dirty="0"/>
              <a:t> </a:t>
            </a:r>
            <a:r>
              <a:rPr lang="fr-FR" dirty="0" err="1"/>
              <a:t>obiceiuri</a:t>
            </a:r>
            <a:r>
              <a:rPr lang="fr-FR" dirty="0"/>
              <a:t> de </a:t>
            </a:r>
            <a:r>
              <a:rPr lang="fr-FR" dirty="0" err="1"/>
              <a:t>gestică</a:t>
            </a:r>
            <a:r>
              <a:rPr lang="fr-FR" dirty="0"/>
              <a:t> </a:t>
            </a:r>
            <a:r>
              <a:rPr lang="fr-FR" dirty="0" err="1"/>
              <a:t>și</a:t>
            </a:r>
            <a:r>
              <a:rPr lang="fr-FR" dirty="0"/>
              <a:t> </a:t>
            </a:r>
            <a:r>
              <a:rPr lang="fr-FR" dirty="0" err="1"/>
              <a:t>vorbire</a:t>
            </a:r>
            <a:r>
              <a:rPr lang="fr-FR" dirty="0"/>
              <a:t>. </a:t>
            </a:r>
            <a:r>
              <a:rPr lang="fr-FR" dirty="0" err="1"/>
              <a:t>Ideea</a:t>
            </a:r>
            <a:r>
              <a:rPr lang="fr-FR" dirty="0"/>
              <a:t> </a:t>
            </a:r>
            <a:r>
              <a:rPr lang="fr-FR" dirty="0" err="1"/>
              <a:t>acestui</a:t>
            </a:r>
            <a:r>
              <a:rPr lang="fr-FR" dirty="0"/>
              <a:t> </a:t>
            </a:r>
            <a:r>
              <a:rPr lang="fr-FR" dirty="0" err="1"/>
              <a:t>exercițiu</a:t>
            </a:r>
            <a:r>
              <a:rPr lang="fr-FR" dirty="0"/>
              <a:t> este </a:t>
            </a:r>
            <a:r>
              <a:rPr lang="fr-FR" dirty="0" err="1"/>
              <a:t>doar</a:t>
            </a:r>
            <a:r>
              <a:rPr lang="fr-FR" dirty="0"/>
              <a:t> de a-l observa.</a:t>
            </a: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16</a:t>
            </a:fld>
            <a:endParaRPr lang="fr-FR"/>
          </a:p>
        </p:txBody>
      </p:sp>
    </p:spTree>
    <p:extLst>
      <p:ext uri="{BB962C8B-B14F-4D97-AF65-F5344CB8AC3E}">
        <p14:creationId xmlns:p14="http://schemas.microsoft.com/office/powerpoint/2010/main" val="296129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30 de minute : </a:t>
            </a:r>
            <a:r>
              <a:rPr lang="fr-FR" dirty="0" err="1"/>
              <a:t>timp</a:t>
            </a:r>
            <a:r>
              <a:rPr lang="fr-FR" dirty="0"/>
              <a:t> de </a:t>
            </a:r>
            <a:r>
              <a:rPr lang="fr-FR" dirty="0" err="1"/>
              <a:t>antrenament</a:t>
            </a:r>
            <a:endParaRPr lang="fr-FR" dirty="0"/>
          </a:p>
          <a:p>
            <a:endParaRPr lang="fr-FR" dirty="0"/>
          </a:p>
          <a:p>
            <a:r>
              <a:rPr lang="fr-FR" dirty="0" err="1"/>
              <a:t>În</a:t>
            </a:r>
            <a:r>
              <a:rPr lang="fr-FR" dirty="0"/>
              <a:t> </a:t>
            </a:r>
            <a:r>
              <a:rPr lang="fr-FR" dirty="0" err="1"/>
              <a:t>grupuri</a:t>
            </a:r>
            <a:r>
              <a:rPr lang="fr-FR" dirty="0"/>
              <a:t> de 3, </a:t>
            </a:r>
            <a:r>
              <a:rPr lang="fr-FR" dirty="0" err="1"/>
              <a:t>fiecare</a:t>
            </a:r>
            <a:r>
              <a:rPr lang="fr-FR" dirty="0"/>
              <a:t> participant </a:t>
            </a:r>
            <a:r>
              <a:rPr lang="fr-FR" dirty="0" err="1"/>
              <a:t>își</a:t>
            </a:r>
            <a:r>
              <a:rPr lang="fr-FR" dirty="0"/>
              <a:t> va </a:t>
            </a:r>
            <a:r>
              <a:rPr lang="fr-FR" dirty="0" err="1"/>
              <a:t>prezenta</a:t>
            </a:r>
            <a:r>
              <a:rPr lang="fr-FR" dirty="0"/>
              <a:t> </a:t>
            </a:r>
            <a:r>
              <a:rPr lang="fr-FR" dirty="0" err="1"/>
              <a:t>proiectul</a:t>
            </a:r>
            <a:r>
              <a:rPr lang="fr-FR" dirty="0"/>
              <a:t> </a:t>
            </a:r>
            <a:r>
              <a:rPr lang="fr-FR" dirty="0" err="1"/>
              <a:t>timp</a:t>
            </a:r>
            <a:r>
              <a:rPr lang="fr-FR" dirty="0"/>
              <a:t> de 3-5 minute (</a:t>
            </a:r>
            <a:r>
              <a:rPr lang="fr-FR" dirty="0" err="1"/>
              <a:t>în</a:t>
            </a:r>
            <a:r>
              <a:rPr lang="fr-FR" dirty="0"/>
              <a:t> </a:t>
            </a:r>
            <a:r>
              <a:rPr lang="fr-FR" dirty="0" err="1"/>
              <a:t>funcție</a:t>
            </a:r>
            <a:r>
              <a:rPr lang="fr-FR" dirty="0"/>
              <a:t> de </a:t>
            </a:r>
            <a:r>
              <a:rPr lang="fr-FR" dirty="0" err="1"/>
              <a:t>ceea</a:t>
            </a:r>
            <a:r>
              <a:rPr lang="fr-FR" dirty="0"/>
              <a:t> ce a </a:t>
            </a:r>
            <a:r>
              <a:rPr lang="fr-FR" dirty="0" err="1"/>
              <a:t>reușit</a:t>
            </a:r>
            <a:r>
              <a:rPr lang="fr-FR" dirty="0"/>
              <a:t> </a:t>
            </a:r>
            <a:r>
              <a:rPr lang="fr-FR" dirty="0" err="1"/>
              <a:t>să</a:t>
            </a:r>
            <a:r>
              <a:rPr lang="fr-FR" dirty="0"/>
              <a:t> </a:t>
            </a:r>
            <a:r>
              <a:rPr lang="fr-FR" dirty="0" err="1"/>
              <a:t>scrie</a:t>
            </a:r>
            <a:r>
              <a:rPr lang="fr-FR" dirty="0"/>
              <a:t> </a:t>
            </a:r>
            <a:r>
              <a:rPr lang="fr-FR" dirty="0" err="1"/>
              <a:t>în</a:t>
            </a:r>
            <a:r>
              <a:rPr lang="fr-FR" dirty="0"/>
              <a:t> </a:t>
            </a:r>
            <a:r>
              <a:rPr lang="fr-FR" dirty="0" err="1"/>
              <a:t>timpul</a:t>
            </a:r>
            <a:r>
              <a:rPr lang="fr-FR" dirty="0"/>
              <a:t> </a:t>
            </a:r>
            <a:r>
              <a:rPr lang="fr-FR" dirty="0" err="1"/>
              <a:t>atelierului</a:t>
            </a:r>
            <a:r>
              <a:rPr lang="fr-FR" dirty="0"/>
              <a:t>) </a:t>
            </a:r>
            <a:r>
              <a:rPr lang="fr-FR" dirty="0" err="1"/>
              <a:t>și</a:t>
            </a:r>
            <a:r>
              <a:rPr lang="fr-FR" dirty="0"/>
              <a:t> va </a:t>
            </a:r>
            <a:r>
              <a:rPr lang="fr-FR" dirty="0" err="1"/>
              <a:t>beneficia</a:t>
            </a:r>
            <a:r>
              <a:rPr lang="fr-FR" dirty="0"/>
              <a:t> de 5 minute de feedback </a:t>
            </a:r>
            <a:r>
              <a:rPr lang="fr-FR" dirty="0" err="1"/>
              <a:t>din</a:t>
            </a:r>
            <a:r>
              <a:rPr lang="fr-FR" dirty="0"/>
              <a:t> </a:t>
            </a:r>
            <a:r>
              <a:rPr lang="fr-FR" dirty="0" err="1"/>
              <a:t>partea</a:t>
            </a:r>
            <a:r>
              <a:rPr lang="fr-FR" dirty="0"/>
              <a:t> </a:t>
            </a:r>
            <a:r>
              <a:rPr lang="fr-FR" dirty="0" err="1"/>
              <a:t>celorlalți</a:t>
            </a:r>
            <a:r>
              <a:rPr lang="fr-FR" dirty="0"/>
              <a:t> 2. Din </a:t>
            </a:r>
            <a:r>
              <a:rPr lang="fr-FR" dirty="0" err="1"/>
              <a:t>nou</a:t>
            </a:r>
            <a:r>
              <a:rPr lang="fr-FR" dirty="0"/>
              <a:t>, </a:t>
            </a:r>
            <a:r>
              <a:rPr lang="fr-FR" dirty="0" err="1"/>
              <a:t>totul</a:t>
            </a:r>
            <a:r>
              <a:rPr lang="fr-FR" dirty="0"/>
              <a:t> se face </a:t>
            </a:r>
            <a:r>
              <a:rPr lang="fr-FR" dirty="0" err="1"/>
              <a:t>cu</a:t>
            </a:r>
            <a:r>
              <a:rPr lang="fr-FR" dirty="0"/>
              <a:t> </a:t>
            </a:r>
            <a:r>
              <a:rPr lang="fr-FR" dirty="0" err="1"/>
              <a:t>amabilitate</a:t>
            </a:r>
            <a:r>
              <a:rPr lang="fr-FR" dirty="0"/>
              <a:t> </a:t>
            </a:r>
            <a:r>
              <a:rPr lang="fr-FR" dirty="0" err="1"/>
              <a:t>și</a:t>
            </a:r>
            <a:r>
              <a:rPr lang="fr-FR" dirty="0"/>
              <a:t> </a:t>
            </a:r>
            <a:r>
              <a:rPr lang="fr-FR" dirty="0" err="1"/>
              <a:t>deschidere</a:t>
            </a:r>
            <a:r>
              <a:rPr lang="fr-FR" dirty="0"/>
              <a:t>. </a:t>
            </a:r>
            <a:r>
              <a:rPr lang="fr-FR" dirty="0" err="1"/>
              <a:t>Mergi</a:t>
            </a:r>
            <a:r>
              <a:rPr lang="fr-FR" dirty="0"/>
              <a:t> </a:t>
            </a:r>
            <a:r>
              <a:rPr lang="fr-FR" dirty="0" err="1"/>
              <a:t>din</a:t>
            </a:r>
            <a:r>
              <a:rPr lang="fr-FR" dirty="0"/>
              <a:t> </a:t>
            </a:r>
            <a:r>
              <a:rPr lang="fr-FR" dirty="0" err="1"/>
              <a:t>grup</a:t>
            </a:r>
            <a:r>
              <a:rPr lang="fr-FR" dirty="0"/>
              <a:t> </a:t>
            </a:r>
            <a:r>
              <a:rPr lang="fr-FR" dirty="0" err="1"/>
              <a:t>în</a:t>
            </a:r>
            <a:r>
              <a:rPr lang="fr-FR" dirty="0"/>
              <a:t> </a:t>
            </a:r>
            <a:r>
              <a:rPr lang="fr-FR" dirty="0" err="1"/>
              <a:t>grup</a:t>
            </a:r>
            <a:r>
              <a:rPr lang="fr-FR" dirty="0"/>
              <a:t>, </a:t>
            </a:r>
            <a:r>
              <a:rPr lang="fr-FR" dirty="0" err="1"/>
              <a:t>asculți</a:t>
            </a:r>
            <a:r>
              <a:rPr lang="fr-FR" dirty="0"/>
              <a:t> pitch-</a:t>
            </a:r>
            <a:r>
              <a:rPr lang="fr-FR" dirty="0" err="1"/>
              <a:t>ul</a:t>
            </a:r>
            <a:r>
              <a:rPr lang="fr-FR" dirty="0"/>
              <a:t> </a:t>
            </a:r>
            <a:r>
              <a:rPr lang="fr-FR" dirty="0" err="1"/>
              <a:t>și</a:t>
            </a:r>
            <a:r>
              <a:rPr lang="fr-FR" dirty="0"/>
              <a:t> </a:t>
            </a:r>
            <a:r>
              <a:rPr lang="fr-FR" dirty="0" err="1"/>
              <a:t>oferi</a:t>
            </a:r>
            <a:r>
              <a:rPr lang="fr-FR" dirty="0"/>
              <a:t> </a:t>
            </a:r>
            <a:r>
              <a:rPr lang="fr-FR" dirty="0" err="1"/>
              <a:t>și</a:t>
            </a:r>
            <a:r>
              <a:rPr lang="fr-FR" dirty="0"/>
              <a:t> tu feedback.</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17</a:t>
            </a:fld>
            <a:endParaRPr lang="fr-FR"/>
          </a:p>
        </p:txBody>
      </p:sp>
    </p:spTree>
    <p:extLst>
      <p:ext uri="{BB962C8B-B14F-4D97-AF65-F5344CB8AC3E}">
        <p14:creationId xmlns:p14="http://schemas.microsoft.com/office/powerpoint/2010/main" val="390009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it-IT" dirty="0"/>
              <a:t>5 minute </a:t>
            </a:r>
            <a:r>
              <a:rPr lang="it-IT" dirty="0" err="1"/>
              <a:t>pentru</a:t>
            </a:r>
            <a:r>
              <a:rPr lang="it-IT" dirty="0"/>
              <a:t> a </a:t>
            </a:r>
            <a:r>
              <a:rPr lang="it-IT" dirty="0" err="1"/>
              <a:t>împărtăși</a:t>
            </a:r>
            <a:r>
              <a:rPr lang="it-IT" dirty="0"/>
              <a:t> </a:t>
            </a:r>
            <a:r>
              <a:rPr lang="it-IT" dirty="0" err="1"/>
              <a:t>ultimele</a:t>
            </a:r>
            <a:r>
              <a:rPr lang="it-IT" dirty="0"/>
              <a:t> </a:t>
            </a:r>
            <a:r>
              <a:rPr lang="it-IT" dirty="0" err="1"/>
              <a:t>sfaturi</a:t>
            </a:r>
            <a:r>
              <a:rPr lang="it-IT" dirty="0"/>
              <a:t> !</a:t>
            </a:r>
            <a:endParaRPr lang="fr-FR" dirty="0"/>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18</a:t>
            </a:fld>
            <a:endParaRPr lang="fr-FR"/>
          </a:p>
        </p:txBody>
      </p:sp>
    </p:spTree>
    <p:extLst>
      <p:ext uri="{BB962C8B-B14F-4D97-AF65-F5344CB8AC3E}">
        <p14:creationId xmlns:p14="http://schemas.microsoft.com/office/powerpoint/2010/main" val="2148922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Dacă</a:t>
            </a:r>
            <a:r>
              <a:rPr lang="fr-FR" dirty="0"/>
              <a:t> mai </a:t>
            </a:r>
            <a:r>
              <a:rPr lang="fr-FR" dirty="0" err="1"/>
              <a:t>aveți</a:t>
            </a:r>
            <a:r>
              <a:rPr lang="fr-FR" dirty="0"/>
              <a:t> </a:t>
            </a:r>
            <a:r>
              <a:rPr lang="fr-FR" dirty="0" err="1"/>
              <a:t>timp</a:t>
            </a:r>
            <a:r>
              <a:rPr lang="fr-FR" dirty="0"/>
              <a:t> </a:t>
            </a:r>
            <a:r>
              <a:rPr lang="fr-FR" dirty="0" err="1"/>
              <a:t>rămas</a:t>
            </a:r>
            <a:r>
              <a:rPr lang="fr-FR" dirty="0"/>
              <a:t>, </a:t>
            </a:r>
            <a:r>
              <a:rPr lang="fr-FR" dirty="0" err="1"/>
              <a:t>să</a:t>
            </a:r>
            <a:r>
              <a:rPr lang="fr-FR" dirty="0"/>
              <a:t> </a:t>
            </a:r>
            <a:r>
              <a:rPr lang="fr-FR" dirty="0" err="1"/>
              <a:t>ezitați</a:t>
            </a:r>
            <a:r>
              <a:rPr lang="fr-FR" dirty="0"/>
              <a:t> </a:t>
            </a:r>
            <a:r>
              <a:rPr lang="fr-FR" dirty="0" err="1"/>
              <a:t>să</a:t>
            </a:r>
            <a:r>
              <a:rPr lang="fr-FR" dirty="0"/>
              <a:t> le </a:t>
            </a:r>
            <a:r>
              <a:rPr lang="fr-FR" dirty="0" err="1"/>
              <a:t>cereți</a:t>
            </a:r>
            <a:r>
              <a:rPr lang="fr-FR" dirty="0"/>
              <a:t> feedback-</a:t>
            </a:r>
            <a:r>
              <a:rPr lang="fr-FR" dirty="0" err="1"/>
              <a:t>ul</a:t>
            </a:r>
            <a:r>
              <a:rPr lang="fr-FR"/>
              <a:t>!</a:t>
            </a:r>
            <a:endParaRPr lang="fr-FR" dirty="0"/>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19</a:t>
            </a:fld>
            <a:endParaRPr lang="fr-FR"/>
          </a:p>
        </p:txBody>
      </p:sp>
    </p:spTree>
    <p:extLst>
      <p:ext uri="{BB962C8B-B14F-4D97-AF65-F5344CB8AC3E}">
        <p14:creationId xmlns:p14="http://schemas.microsoft.com/office/powerpoint/2010/main" val="128394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primul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rând</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le </a:t>
            </a:r>
            <a:r>
              <a:rPr lang="en-GB" sz="1800" dirty="0" err="1">
                <a:solidFill>
                  <a:srgbClr val="000000"/>
                </a:solidFill>
                <a:effectLst/>
                <a:latin typeface="Arial" panose="020B0604020202020204" pitchFamily="34" charset="0"/>
                <a:ea typeface="Times New Roman" panose="02020603050405020304" pitchFamily="18" charset="0"/>
              </a:rPr>
              <a:t>oferim</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multe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elemente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referitoare</a:t>
            </a:r>
            <a:r>
              <a:rPr lang="en-GB" sz="1800" dirty="0">
                <a:solidFill>
                  <a:srgbClr val="000000"/>
                </a:solidFill>
                <a:effectLst/>
                <a:latin typeface="Arial" panose="020B0604020202020204" pitchFamily="34" charset="0"/>
                <a:ea typeface="Times New Roman" panose="02020603050405020304" pitchFamily="18" charset="0"/>
              </a:rPr>
              <a:t> la </a:t>
            </a:r>
            <a:r>
              <a:rPr lang="en-GB" sz="1800" dirty="0" err="1">
                <a:solidFill>
                  <a:srgbClr val="000000"/>
                </a:solidFill>
                <a:effectLst/>
                <a:latin typeface="Arial" panose="020B0604020202020204" pitchFamily="34" charset="0"/>
                <a:ea typeface="Times New Roman" panose="02020603050405020304" pitchFamily="18" charset="0"/>
              </a:rPr>
              <a:t>prezentarea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juriului</a:t>
            </a:r>
            <a:r>
              <a:rPr lang="en-GB" sz="1800" dirty="0">
                <a:solidFill>
                  <a:srgbClr val="000000"/>
                </a:solidFill>
                <a:effectLst/>
                <a:latin typeface="Arial" panose="020B0604020202020204" pitchFamily="34" charset="0"/>
                <a:ea typeface="Times New Roman" panose="02020603050405020304" pitchFamily="18" charset="0"/>
              </a:rPr>
              <a:t> care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avea</a:t>
            </a:r>
            <a:r>
              <a:rPr lang="en-GB" sz="1800" dirty="0">
                <a:solidFill>
                  <a:srgbClr val="000000"/>
                </a:solidFill>
                <a:effectLst/>
                <a:latin typeface="Arial" panose="020B0604020202020204" pitchFamily="34" charset="0"/>
                <a:ea typeface="Times New Roman" panose="02020603050405020304" pitchFamily="18" charset="0"/>
              </a:rPr>
              <a:t> loc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târziu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cursul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zilei</a:t>
            </a:r>
            <a:r>
              <a:rPr lang="en-GB" sz="1800" dirty="0">
                <a:solidFill>
                  <a:srgbClr val="000000"/>
                </a:solidFill>
                <a:effectLst/>
                <a:latin typeface="Arial" panose="020B0604020202020204" pitchFamily="34" charset="0"/>
                <a:ea typeface="Times New Roman" panose="02020603050405020304" pitchFamily="18" charset="0"/>
              </a:rPr>
              <a:t>: </a:t>
            </a:r>
          </a:p>
          <a:p>
            <a:pPr marL="285750" indent="-285750" algn="just">
              <a:buFont typeface="Arial" panose="020B0604020202020204" pitchFamily="34" charset="0"/>
              <a:buChar char="•"/>
            </a:pPr>
            <a:r>
              <a:rPr lang="en-GB" sz="1800" dirty="0" err="1">
                <a:solidFill>
                  <a:srgbClr val="000000"/>
                </a:solidFill>
                <a:effectLst/>
                <a:latin typeface="Arial" panose="020B0604020202020204" pitchFamily="34" charset="0"/>
                <a:ea typeface="Times New Roman" panose="02020603050405020304" pitchFamily="18" charset="0"/>
              </a:rPr>
              <a:t>Aceasta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fi </a:t>
            </a:r>
            <a:r>
              <a:rPr lang="en-GB" sz="1800" dirty="0" err="1">
                <a:solidFill>
                  <a:srgbClr val="000000"/>
                </a:solidFill>
                <a:effectLst/>
                <a:latin typeface="Arial" panose="020B0604020202020204" pitchFamily="34" charset="0"/>
                <a:ea typeface="Times New Roman" panose="02020603050405020304" pitchFamily="18" charset="0"/>
              </a:rPr>
              <a:t>sesiunea</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închidere</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evenimentului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dura 1 </a:t>
            </a:r>
            <a:r>
              <a:rPr lang="en-GB" sz="1800" dirty="0" err="1">
                <a:solidFill>
                  <a:srgbClr val="000000"/>
                </a:solidFill>
                <a:effectLst/>
                <a:latin typeface="Arial" panose="020B0604020202020204" pitchFamily="34" charset="0"/>
                <a:ea typeface="Times New Roman" panose="02020603050405020304" pitchFamily="18" charset="0"/>
              </a:rPr>
              <a:t>oră</a:t>
            </a:r>
            <a:endParaRPr lang="en-GB" sz="1800" dirty="0">
              <a:solidFill>
                <a:srgbClr val="000000"/>
              </a:solidFill>
              <a:effectLst/>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r>
              <a:rPr lang="en-GB" sz="1800" dirty="0" err="1">
                <a:solidFill>
                  <a:srgbClr val="000000"/>
                </a:solidFill>
                <a:effectLst/>
                <a:latin typeface="Arial" panose="020B0604020202020204" pitchFamily="34" charset="0"/>
                <a:ea typeface="Times New Roman" panose="02020603050405020304" pitchFamily="18" charset="0"/>
              </a:rPr>
              <a:t>Trebuie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precizați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numărul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persoanelor</a:t>
            </a:r>
            <a:r>
              <a:rPr lang="en-GB" sz="1800" dirty="0">
                <a:solidFill>
                  <a:srgbClr val="000000"/>
                </a:solidFill>
                <a:effectLst/>
                <a:latin typeface="Arial" panose="020B0604020202020204" pitchFamily="34" charset="0"/>
                <a:ea typeface="Times New Roman" panose="02020603050405020304" pitchFamily="18" charset="0"/>
              </a:rPr>
              <a:t> din </a:t>
            </a:r>
            <a:r>
              <a:rPr lang="en-GB" sz="1800" dirty="0" err="1">
                <a:solidFill>
                  <a:srgbClr val="000000"/>
                </a:solidFill>
                <a:effectLst/>
                <a:latin typeface="Arial" panose="020B0604020202020204" pitchFamily="34" charset="0"/>
                <a:ea typeface="Times New Roman" panose="02020603050405020304" pitchFamily="18" charset="0"/>
              </a:rPr>
              <a:t>juriu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explicați</a:t>
            </a:r>
            <a:r>
              <a:rPr lang="en-GB" sz="1800" dirty="0">
                <a:solidFill>
                  <a:srgbClr val="000000"/>
                </a:solidFill>
                <a:effectLst/>
                <a:latin typeface="Arial" panose="020B0604020202020204" pitchFamily="34" charset="0"/>
                <a:ea typeface="Times New Roman" panose="02020603050405020304" pitchFamily="18" charset="0"/>
              </a:rPr>
              <a:t> cine sunt </a:t>
            </a:r>
            <a:r>
              <a:rPr lang="en-GB" sz="1800" dirty="0" err="1">
                <a:solidFill>
                  <a:srgbClr val="000000"/>
                </a:solidFill>
                <a:effectLst/>
                <a:latin typeface="Arial" panose="020B0604020202020204" pitchFamily="34" charset="0"/>
                <a:ea typeface="Times New Roman" panose="02020603050405020304" pitchFamily="18" charset="0"/>
              </a:rPr>
              <a:t>acestea</a:t>
            </a:r>
            <a:endParaRPr lang="en-GB" sz="1800" dirty="0">
              <a:solidFill>
                <a:srgbClr val="000000"/>
              </a:solidFill>
              <a:effectLst/>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trebui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precizați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calendarul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funcție</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numărul</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grupuri</a:t>
            </a:r>
            <a:r>
              <a:rPr lang="en-GB" sz="1800" dirty="0">
                <a:solidFill>
                  <a:srgbClr val="000000"/>
                </a:solidFill>
                <a:effectLst/>
                <a:latin typeface="Arial" panose="020B0604020202020204" pitchFamily="34" charset="0"/>
                <a:ea typeface="Times New Roman" panose="02020603050405020304" pitchFamily="18" charset="0"/>
              </a:rPr>
              <a:t> din </a:t>
            </a:r>
            <a:r>
              <a:rPr lang="en-GB" sz="1800" dirty="0" err="1">
                <a:solidFill>
                  <a:srgbClr val="000000"/>
                </a:solidFill>
                <a:effectLst/>
                <a:latin typeface="Arial" panose="020B0604020202020204" pitchFamily="34" charset="0"/>
                <a:ea typeface="Times New Roman" panose="02020603050405020304" pitchFamily="18" charset="0"/>
              </a:rPr>
              <a:t>timpul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evenimentului</a:t>
            </a:r>
            <a:r>
              <a:rPr lang="en-GB" sz="1800" dirty="0">
                <a:solidFill>
                  <a:srgbClr val="000000"/>
                </a:solidFill>
                <a:effectLst/>
                <a:latin typeface="Arial" panose="020B0604020202020204" pitchFamily="34" charset="0"/>
                <a:ea typeface="Times New Roman" panose="02020603050405020304" pitchFamily="18" charset="0"/>
              </a:rPr>
              <a:t>: 5 minute de </a:t>
            </a:r>
            <a:r>
              <a:rPr lang="en-GB" sz="1800" dirty="0" err="1">
                <a:solidFill>
                  <a:srgbClr val="000000"/>
                </a:solidFill>
                <a:effectLst/>
                <a:latin typeface="Arial" panose="020B0604020202020204" pitchFamily="34" charset="0"/>
                <a:ea typeface="Times New Roman" panose="02020603050405020304" pitchFamily="18" charset="0"/>
              </a:rPr>
              <a:t>prezentare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5 minute de feedback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5 </a:t>
            </a:r>
            <a:r>
              <a:rPr lang="en-GB" sz="1800" dirty="0" err="1">
                <a:solidFill>
                  <a:srgbClr val="000000"/>
                </a:solidFill>
                <a:effectLst/>
                <a:latin typeface="Arial" panose="020B0604020202020204" pitchFamily="34" charset="0"/>
                <a:ea typeface="Times New Roman" panose="02020603050405020304" pitchFamily="18" charset="0"/>
              </a:rPr>
              <a:t>grupuri</a:t>
            </a:r>
            <a:r>
              <a:rPr lang="en-GB" sz="1800" dirty="0">
                <a:solidFill>
                  <a:srgbClr val="000000"/>
                </a:solidFill>
                <a:effectLst/>
                <a:latin typeface="Arial" panose="020B0604020202020204" pitchFamily="34" charset="0"/>
                <a:ea typeface="Times New Roman" panose="02020603050405020304" pitchFamily="18" charset="0"/>
              </a:rPr>
              <a:t> de 3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10 minute de </a:t>
            </a:r>
            <a:r>
              <a:rPr lang="en-GB" sz="1800" dirty="0" err="1">
                <a:solidFill>
                  <a:srgbClr val="000000"/>
                </a:solidFill>
                <a:effectLst/>
                <a:latin typeface="Arial" panose="020B0604020202020204" pitchFamily="34" charset="0"/>
                <a:ea typeface="Times New Roman" panose="02020603050405020304" pitchFamily="18" charset="0"/>
              </a:rPr>
              <a:t>prezentare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10 minute de feedback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3 </a:t>
            </a:r>
            <a:r>
              <a:rPr lang="en-GB" sz="1800" dirty="0" err="1">
                <a:solidFill>
                  <a:srgbClr val="000000"/>
                </a:solidFill>
                <a:effectLst/>
                <a:latin typeface="Arial" panose="020B0604020202020204" pitchFamily="34" charset="0"/>
                <a:ea typeface="Times New Roman" panose="02020603050405020304" pitchFamily="18" charset="0"/>
              </a:rPr>
              <a:t>grupuri</a:t>
            </a:r>
            <a:r>
              <a:rPr lang="en-GB" sz="1800" dirty="0">
                <a:solidFill>
                  <a:srgbClr val="000000"/>
                </a:solidFill>
                <a:effectLst/>
                <a:latin typeface="Arial" panose="020B0604020202020204" pitchFamily="34" charset="0"/>
                <a:ea typeface="Times New Roman" panose="02020603050405020304" pitchFamily="18" charset="0"/>
              </a:rPr>
              <a:t> de 5.</a:t>
            </a:r>
          </a:p>
          <a:p>
            <a:pPr marL="285750" indent="-285750" algn="just">
              <a:buFont typeface="Arial" panose="020B0604020202020204" pitchFamily="34" charset="0"/>
              <a:buChar char="•"/>
            </a:pPr>
            <a:r>
              <a:rPr lang="en-GB" sz="1800" dirty="0" err="1">
                <a:solidFill>
                  <a:srgbClr val="000000"/>
                </a:solidFill>
                <a:effectLst/>
                <a:latin typeface="Arial" panose="020B0604020202020204" pitchFamily="34" charset="0"/>
                <a:ea typeface="Times New Roman" panose="02020603050405020304" pitchFamily="18" charset="0"/>
              </a:rPr>
              <a:t>Obiectivul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prezentării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fața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juriului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fi ca </a:t>
            </a:r>
            <a:r>
              <a:rPr lang="en-GB" sz="1800" dirty="0" err="1">
                <a:solidFill>
                  <a:srgbClr val="000000"/>
                </a:solidFill>
                <a:effectLst/>
                <a:latin typeface="Arial" panose="020B0604020202020204" pitchFamily="34" charset="0"/>
                <a:ea typeface="Times New Roman" panose="02020603050405020304" pitchFamily="18" charset="0"/>
              </a:rPr>
              <a:t>participanții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prezinte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la care au </a:t>
            </a:r>
            <a:r>
              <a:rPr lang="en-GB" sz="1800" dirty="0" err="1">
                <a:solidFill>
                  <a:srgbClr val="000000"/>
                </a:solidFill>
                <a:effectLst/>
                <a:latin typeface="Arial" panose="020B0604020202020204" pitchFamily="34" charset="0"/>
                <a:ea typeface="Times New Roman" panose="02020603050405020304" pitchFamily="18" charset="0"/>
              </a:rPr>
              <a:t>lucrat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ultimele</a:t>
            </a:r>
            <a:r>
              <a:rPr lang="en-GB" sz="1800" dirty="0">
                <a:solidFill>
                  <a:srgbClr val="000000"/>
                </a:solidFill>
                <a:effectLst/>
                <a:latin typeface="Arial" panose="020B0604020202020204" pitchFamily="34" charset="0"/>
                <a:ea typeface="Times New Roman" panose="02020603050405020304" pitchFamily="18" charset="0"/>
              </a:rPr>
              <a:t> 2 </a:t>
            </a:r>
            <a:r>
              <a:rPr lang="en-GB" sz="1800" dirty="0" err="1">
                <a:solidFill>
                  <a:srgbClr val="000000"/>
                </a:solidFill>
                <a:effectLst/>
                <a:latin typeface="Arial" panose="020B0604020202020204" pitchFamily="34" charset="0"/>
                <a:ea typeface="Times New Roman" panose="02020603050405020304" pitchFamily="18" charset="0"/>
              </a:rPr>
              <a:t>zile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primească</a:t>
            </a:r>
            <a:r>
              <a:rPr lang="en-GB" sz="1800" dirty="0">
                <a:solidFill>
                  <a:srgbClr val="000000"/>
                </a:solidFill>
                <a:effectLst/>
                <a:latin typeface="Arial" panose="020B0604020202020204" pitchFamily="34" charset="0"/>
                <a:ea typeface="Times New Roman" panose="02020603050405020304" pitchFamily="18" charset="0"/>
              </a:rPr>
              <a:t> feedback din </a:t>
            </a:r>
            <a:r>
              <a:rPr lang="en-GB" sz="1800" dirty="0" err="1">
                <a:solidFill>
                  <a:srgbClr val="000000"/>
                </a:solidFill>
                <a:effectLst/>
                <a:latin typeface="Arial" panose="020B0604020202020204" pitchFamily="34" charset="0"/>
                <a:ea typeface="Times New Roman" panose="02020603050405020304" pitchFamily="18" charset="0"/>
              </a:rPr>
              <a:t>partea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unui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grup</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profesioniști</a:t>
            </a:r>
            <a:r>
              <a:rPr lang="en-GB" sz="1800" dirty="0">
                <a:solidFill>
                  <a:srgbClr val="000000"/>
                </a:solidFill>
                <a:effectLst/>
                <a:latin typeface="Arial" panose="020B0604020202020204" pitchFamily="34" charset="0"/>
                <a:ea typeface="Times New Roman" panose="02020603050405020304" pitchFamily="18" charset="0"/>
              </a:rPr>
              <a:t>: nu </a:t>
            </a:r>
            <a:r>
              <a:rPr lang="en-GB" sz="1800" dirty="0" err="1">
                <a:solidFill>
                  <a:srgbClr val="000000"/>
                </a:solidFill>
                <a:effectLst/>
                <a:latin typeface="Arial" panose="020B0604020202020204" pitchFamily="34" charset="0"/>
                <a:ea typeface="Times New Roman" panose="02020603050405020304" pitchFamily="18" charset="0"/>
              </a:rPr>
              <a:t>trebuie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existe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presiune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exercițiu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scopul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distrați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bucurați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înainte</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toate</a:t>
            </a:r>
            <a:r>
              <a:rPr lang="en-GB" sz="1800" dirty="0">
                <a:solidFill>
                  <a:srgbClr val="000000"/>
                </a:solidFill>
                <a:effectLst/>
                <a:latin typeface="Arial" panose="020B0604020202020204" pitchFamily="34" charset="0"/>
                <a:ea typeface="Times New Roman" panose="02020603050405020304" pitchFamily="18" charset="0"/>
              </a:rPr>
              <a:t>!</a:t>
            </a:r>
          </a:p>
          <a:p>
            <a:pPr marL="285750" indent="-285750" algn="just">
              <a:buFont typeface="Arial" panose="020B0604020202020204" pitchFamily="34" charset="0"/>
              <a:buChar char="•"/>
            </a:pPr>
            <a:r>
              <a:rPr lang="en-GB" sz="1800" dirty="0" err="1">
                <a:solidFill>
                  <a:srgbClr val="000000"/>
                </a:solidFill>
                <a:effectLst/>
                <a:latin typeface="Arial" panose="020B0604020202020204" pitchFamily="34" charset="0"/>
                <a:ea typeface="Times New Roman" panose="02020603050405020304" pitchFamily="18" charset="0"/>
              </a:rPr>
              <a:t>Explicați</a:t>
            </a:r>
            <a:r>
              <a:rPr lang="en-GB" sz="1800" dirty="0">
                <a:solidFill>
                  <a:srgbClr val="000000"/>
                </a:solidFill>
                <a:effectLst/>
                <a:latin typeface="Arial" panose="020B0604020202020204" pitchFamily="34" charset="0"/>
                <a:ea typeface="Times New Roman" panose="02020603050405020304" pitchFamily="18" charset="0"/>
              </a:rPr>
              <a:t>-le </a:t>
            </a:r>
            <a:r>
              <a:rPr lang="en-GB" sz="1800" dirty="0" err="1">
                <a:solidFill>
                  <a:srgbClr val="000000"/>
                </a:solidFill>
                <a:effectLst/>
                <a:latin typeface="Arial" panose="020B0604020202020204" pitchFamily="34" charset="0"/>
                <a:ea typeface="Times New Roman" panose="02020603050405020304" pitchFamily="18" charset="0"/>
              </a:rPr>
              <a:t>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atelier </a:t>
            </a:r>
            <a:r>
              <a:rPr lang="en-GB" sz="1800" dirty="0" err="1">
                <a:solidFill>
                  <a:srgbClr val="000000"/>
                </a:solidFill>
                <a:effectLst/>
                <a:latin typeface="Arial" panose="020B0604020202020204" pitchFamily="34" charset="0"/>
                <a:ea typeface="Times New Roman" panose="02020603050405020304" pitchFamily="18" charset="0"/>
              </a:rPr>
              <a:t>îi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ajuta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pregătească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prezentarea</a:t>
            </a:r>
            <a:r>
              <a:rPr lang="en-GB" sz="1800" dirty="0">
                <a:solidFill>
                  <a:srgbClr val="000000"/>
                </a:solidFill>
                <a:effectLst/>
                <a:latin typeface="Arial" panose="020B0604020202020204" pitchFamily="34" charset="0"/>
                <a:ea typeface="Times New Roman" panose="02020603050405020304" pitchFamily="18" charset="0"/>
              </a:rPr>
              <a:t> din </a:t>
            </a:r>
            <a:r>
              <a:rPr lang="en-GB" sz="1800" dirty="0" err="1">
                <a:solidFill>
                  <a:srgbClr val="000000"/>
                </a:solidFill>
                <a:effectLst/>
                <a:latin typeface="Arial" panose="020B0604020202020204" pitchFamily="34" charset="0"/>
                <a:ea typeface="Times New Roman" panose="02020603050405020304" pitchFamily="18" charset="0"/>
              </a:rPr>
              <a:t>această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seară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prezentarea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proiectului</a:t>
            </a:r>
            <a:r>
              <a:rPr lang="en-GB" sz="1800" dirty="0">
                <a:solidFill>
                  <a:srgbClr val="000000"/>
                </a:solidFill>
                <a:effectLst/>
                <a:latin typeface="Arial" panose="020B0604020202020204" pitchFamily="34" charset="0"/>
                <a:ea typeface="Times New Roman" panose="02020603050405020304" pitchFamily="18" charset="0"/>
              </a:rPr>
              <a:t> lor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oricărui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a:t>
            </a:r>
            <a:r>
              <a:rPr lang="en-GB" sz="1800" dirty="0">
                <a:solidFill>
                  <a:srgbClr val="000000"/>
                </a:solidFill>
                <a:effectLst/>
                <a:latin typeface="Arial" panose="020B0604020202020204" pitchFamily="34" charset="0"/>
                <a:ea typeface="Times New Roman" panose="02020603050405020304" pitchFamily="18" charset="0"/>
              </a:rPr>
              <a:t> din </a:t>
            </a:r>
            <a:r>
              <a:rPr lang="en-GB" sz="1800" dirty="0" err="1">
                <a:solidFill>
                  <a:srgbClr val="000000"/>
                </a:solidFill>
                <a:effectLst/>
                <a:latin typeface="Arial" panose="020B0604020202020204" pitchFamily="34" charset="0"/>
                <a:ea typeface="Times New Roman" panose="02020603050405020304" pitchFamily="18" charset="0"/>
              </a:rPr>
              <a:t>viitor</a:t>
            </a:r>
            <a:r>
              <a:rPr lang="en-GB" sz="1800" dirty="0">
                <a:solidFill>
                  <a:srgbClr val="000000"/>
                </a:solidFill>
                <a:effectLst/>
                <a:latin typeface="Arial" panose="020B0604020202020204" pitchFamily="34" charset="0"/>
                <a:ea typeface="Times New Roman" panose="02020603050405020304" pitchFamily="18" charset="0"/>
              </a:rPr>
              <a:t>. </a:t>
            </a:r>
          </a:p>
          <a:p>
            <a:pPr marL="285750" indent="-285750" algn="just">
              <a:buFont typeface="Arial" panose="020B0604020202020204" pitchFamily="34" charset="0"/>
              <a:buChar char="•"/>
            </a:pPr>
            <a:r>
              <a:rPr lang="en-GB" sz="1800" dirty="0" err="1">
                <a:solidFill>
                  <a:srgbClr val="000000"/>
                </a:solidFill>
                <a:effectLst/>
                <a:latin typeface="Arial" panose="020B0604020202020204" pitchFamily="34" charset="0"/>
                <a:ea typeface="Times New Roman" panose="02020603050405020304" pitchFamily="18" charset="0"/>
              </a:rPr>
              <a:t>Vor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învăța</a:t>
            </a:r>
            <a:r>
              <a:rPr lang="en-GB" sz="1800" dirty="0">
                <a:solidFill>
                  <a:srgbClr val="000000"/>
                </a:solidFill>
                <a:effectLst/>
                <a:latin typeface="Arial" panose="020B0604020202020204" pitchFamily="34" charset="0"/>
                <a:ea typeface="Times New Roman" panose="02020603050405020304" pitchFamily="18" charset="0"/>
              </a:rPr>
              <a:t> cum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facă</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prezentare</a:t>
            </a:r>
            <a:r>
              <a:rPr lang="en-GB" sz="1800" dirty="0">
                <a:solidFill>
                  <a:srgbClr val="000000"/>
                </a:solidFill>
                <a:effectLst/>
                <a:latin typeface="Arial" panose="020B060402020202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2</a:t>
            </a:fld>
            <a:endParaRPr lang="fr-FR"/>
          </a:p>
        </p:txBody>
      </p:sp>
    </p:spTree>
    <p:extLst>
      <p:ext uri="{BB962C8B-B14F-4D97-AF65-F5344CB8AC3E}">
        <p14:creationId xmlns:p14="http://schemas.microsoft.com/office/powerpoint/2010/main" val="2676827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GB" sz="1800" dirty="0" err="1">
                <a:solidFill>
                  <a:srgbClr val="000000"/>
                </a:solidFill>
                <a:effectLst/>
                <a:latin typeface="Arial" panose="020B0604020202020204" pitchFamily="34" charset="0"/>
                <a:ea typeface="Times New Roman" panose="02020603050405020304" pitchFamily="18" charset="0"/>
              </a:rPr>
              <a:t>Deoarece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exercițiu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poate</a:t>
            </a:r>
            <a:r>
              <a:rPr lang="en-GB" sz="1800" dirty="0">
                <a:solidFill>
                  <a:srgbClr val="000000"/>
                </a:solidFill>
                <a:effectLst/>
                <a:latin typeface="Arial" panose="020B0604020202020204" pitchFamily="34" charset="0"/>
                <a:ea typeface="Times New Roman" panose="02020603050405020304" pitchFamily="18" charset="0"/>
              </a:rPr>
              <a:t> fi </a:t>
            </a:r>
            <a:r>
              <a:rPr lang="en-GB" sz="1800" dirty="0" err="1">
                <a:solidFill>
                  <a:srgbClr val="000000"/>
                </a:solidFill>
                <a:effectLst/>
                <a:latin typeface="Arial" panose="020B0604020202020204" pitchFamily="34" charset="0"/>
                <a:ea typeface="Times New Roman" panose="02020603050405020304" pitchFamily="18" charset="0"/>
              </a:rPr>
              <a:t>intimidant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ales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context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care </a:t>
            </a:r>
            <a:r>
              <a:rPr lang="en-GB" sz="1800" dirty="0" err="1">
                <a:solidFill>
                  <a:srgbClr val="000000"/>
                </a:solidFill>
                <a:effectLst/>
                <a:latin typeface="Arial" panose="020B0604020202020204" pitchFamily="34" charset="0"/>
                <a:ea typeface="Times New Roman" panose="02020603050405020304" pitchFamily="18" charset="0"/>
              </a:rPr>
              <a:t>participanții</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vor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întâlni</a:t>
            </a:r>
            <a:r>
              <a:rPr lang="en-GB" sz="1800" dirty="0">
                <a:solidFill>
                  <a:srgbClr val="000000"/>
                </a:solidFill>
                <a:effectLst/>
                <a:latin typeface="Arial" panose="020B0604020202020204" pitchFamily="34" charset="0"/>
                <a:ea typeface="Times New Roman" panose="02020603050405020304" pitchFamily="18" charset="0"/>
              </a:rPr>
              <a:t> cu o zi </a:t>
            </a:r>
            <a:r>
              <a:rPr lang="en-GB" sz="1800" dirty="0" err="1">
                <a:solidFill>
                  <a:srgbClr val="000000"/>
                </a:solidFill>
                <a:effectLst/>
                <a:latin typeface="Arial" panose="020B0604020202020204" pitchFamily="34" charset="0"/>
                <a:ea typeface="Times New Roman" panose="02020603050405020304" pitchFamily="18" charset="0"/>
              </a:rPr>
              <a:t>înainte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fi </a:t>
            </a:r>
            <a:r>
              <a:rPr lang="en-GB" sz="1800" dirty="0" err="1">
                <a:solidFill>
                  <a:srgbClr val="000000"/>
                </a:solidFill>
                <a:effectLst/>
                <a:latin typeface="Arial" panose="020B0604020202020204" pitchFamily="34" charset="0"/>
                <a:ea typeface="Times New Roman" panose="02020603050405020304" pitchFamily="18" charset="0"/>
              </a:rPr>
              <a:t>esențial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creeze</a:t>
            </a:r>
            <a:r>
              <a:rPr lang="en-GB" sz="1800" dirty="0">
                <a:solidFill>
                  <a:srgbClr val="000000"/>
                </a:solidFill>
                <a:effectLst/>
                <a:latin typeface="Arial" panose="020B0604020202020204" pitchFamily="34" charset="0"/>
                <a:ea typeface="Times New Roman" panose="02020603050405020304" pitchFamily="18" charset="0"/>
              </a:rPr>
              <a:t> un </a:t>
            </a:r>
            <a:r>
              <a:rPr lang="en-GB" sz="1800" dirty="0" err="1">
                <a:solidFill>
                  <a:srgbClr val="000000"/>
                </a:solidFill>
                <a:effectLst/>
                <a:latin typeface="Arial" panose="020B0604020202020204" pitchFamily="34" charset="0"/>
                <a:ea typeface="Times New Roman" panose="02020603050405020304" pitchFamily="18" charset="0"/>
              </a:rPr>
              <a:t>spațiu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sigur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această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sesiune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reamintească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câteva</a:t>
            </a:r>
            <a:r>
              <a:rPr lang="en-GB" sz="1800" dirty="0">
                <a:solidFill>
                  <a:srgbClr val="000000"/>
                </a:solidFill>
                <a:effectLst/>
                <a:latin typeface="Arial" panose="020B0604020202020204" pitchFamily="34" charset="0"/>
                <a:ea typeface="Times New Roman" panose="02020603050405020304" pitchFamily="18" charset="0"/>
              </a:rPr>
              <a:t> reguli de aur: </a:t>
            </a:r>
          </a:p>
          <a:p>
            <a:pPr algn="just"/>
            <a:endParaRPr lang="en-GB" sz="1800" dirty="0">
              <a:solidFill>
                <a:srgbClr val="000000"/>
              </a:solidFill>
              <a:effectLst/>
              <a:latin typeface="Arial" panose="020B0604020202020204" pitchFamily="34" charset="0"/>
              <a:ea typeface="Times New Roman" panose="02020603050405020304" pitchFamily="18" charset="0"/>
            </a:endParaRPr>
          </a:p>
          <a:p>
            <a:pPr marL="285750" indent="-285750" algn="just">
              <a:buFontTx/>
              <a:buChar char="-"/>
            </a:pPr>
            <a:r>
              <a:rPr lang="en-GB" sz="1800" dirty="0" err="1">
                <a:solidFill>
                  <a:srgbClr val="000000"/>
                </a:solidFill>
                <a:effectLst/>
                <a:latin typeface="Arial" panose="020B0604020202020204" pitchFamily="34" charset="0"/>
                <a:ea typeface="Times New Roman" panose="02020603050405020304" pitchFamily="18" charset="0"/>
              </a:rPr>
              <a:t>Fără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judecăți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unii</a:t>
            </a:r>
            <a:r>
              <a:rPr lang="en-GB" sz="1800" dirty="0">
                <a:solidFill>
                  <a:srgbClr val="000000"/>
                </a:solidFill>
                <a:effectLst/>
                <a:latin typeface="Arial" panose="020B0604020202020204" pitchFamily="34" charset="0"/>
                <a:ea typeface="Times New Roman" panose="02020603050405020304" pitchFamily="18" charset="0"/>
              </a:rPr>
              <a:t> s-</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simți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largul</a:t>
            </a:r>
            <a:r>
              <a:rPr lang="en-GB" sz="1800" dirty="0">
                <a:solidFill>
                  <a:srgbClr val="000000"/>
                </a:solidFill>
                <a:effectLst/>
                <a:latin typeface="Arial" panose="020B0604020202020204" pitchFamily="34" charset="0"/>
                <a:ea typeface="Times New Roman" panose="02020603050405020304" pitchFamily="18" charset="0"/>
              </a:rPr>
              <a:t> lor </a:t>
            </a:r>
            <a:r>
              <a:rPr lang="en-GB" sz="1800" dirty="0" err="1">
                <a:solidFill>
                  <a:srgbClr val="000000"/>
                </a:solidFill>
                <a:effectLst/>
                <a:latin typeface="Arial" panose="020B0604020202020204" pitchFamily="34" charset="0"/>
                <a:ea typeface="Times New Roman" panose="02020603050405020304" pitchFamily="18" charset="0"/>
              </a:rPr>
              <a:t>decât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alții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dar</a:t>
            </a:r>
            <a:r>
              <a:rPr lang="en-GB" sz="1800" dirty="0">
                <a:solidFill>
                  <a:srgbClr val="000000"/>
                </a:solidFill>
                <a:effectLst/>
                <a:latin typeface="Arial" panose="020B0604020202020204" pitchFamily="34" charset="0"/>
                <a:ea typeface="Times New Roman" panose="02020603050405020304" pitchFamily="18" charset="0"/>
              </a:rPr>
              <a:t> cu </a:t>
            </a:r>
            <a:r>
              <a:rPr lang="en-GB" sz="1800" dirty="0" err="1">
                <a:solidFill>
                  <a:srgbClr val="000000"/>
                </a:solidFill>
                <a:effectLst/>
                <a:latin typeface="Arial" panose="020B0604020202020204" pitchFamily="34" charset="0"/>
                <a:ea typeface="Times New Roman" panose="02020603050405020304" pitchFamily="18" charset="0"/>
              </a:rPr>
              <a:t>toții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trebui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sprijine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reciproc</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ofere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doar</a:t>
            </a:r>
            <a:r>
              <a:rPr lang="en-GB" sz="1800" dirty="0">
                <a:solidFill>
                  <a:srgbClr val="000000"/>
                </a:solidFill>
                <a:effectLst/>
                <a:latin typeface="Arial" panose="020B0604020202020204" pitchFamily="34" charset="0"/>
                <a:ea typeface="Times New Roman" panose="02020603050405020304" pitchFamily="18" charset="0"/>
              </a:rPr>
              <a:t> feedback constructive</a:t>
            </a:r>
          </a:p>
          <a:p>
            <a:pPr marL="285750" indent="-285750" algn="just">
              <a:buFontTx/>
              <a:buChar char="-"/>
            </a:pPr>
            <a:r>
              <a:rPr lang="en-GB" sz="1800" dirty="0" err="1">
                <a:solidFill>
                  <a:srgbClr val="000000"/>
                </a:solidFill>
                <a:effectLst/>
                <a:latin typeface="Arial" panose="020B0604020202020204" pitchFamily="34" charset="0"/>
                <a:ea typeface="Times New Roman" panose="02020603050405020304" pitchFamily="18" charset="0"/>
              </a:rPr>
              <a:t>Fiți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amabili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trebui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acorde</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atenție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deosebită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modului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care </a:t>
            </a:r>
            <a:r>
              <a:rPr lang="en-GB" sz="1800" dirty="0" err="1">
                <a:solidFill>
                  <a:srgbClr val="000000"/>
                </a:solidFill>
                <a:effectLst/>
                <a:latin typeface="Arial" panose="020B0604020202020204" pitchFamily="34" charset="0"/>
                <a:ea typeface="Times New Roman" panose="02020603050405020304" pitchFamily="18" charset="0"/>
              </a:rPr>
              <a:t>comunică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unii</a:t>
            </a:r>
            <a:r>
              <a:rPr lang="en-GB" sz="1800" dirty="0">
                <a:solidFill>
                  <a:srgbClr val="000000"/>
                </a:solidFill>
                <a:effectLst/>
                <a:latin typeface="Arial" panose="020B0604020202020204" pitchFamily="34" charset="0"/>
                <a:ea typeface="Times New Roman" panose="02020603050405020304" pitchFamily="18" charset="0"/>
              </a:rPr>
              <a:t> cu </a:t>
            </a:r>
            <a:r>
              <a:rPr lang="en-GB" sz="1800" dirty="0" err="1">
                <a:solidFill>
                  <a:srgbClr val="000000"/>
                </a:solidFill>
                <a:effectLst/>
                <a:latin typeface="Arial" panose="020B0604020202020204" pitchFamily="34" charset="0"/>
                <a:ea typeface="Times New Roman" panose="02020603050405020304" pitchFamily="18" charset="0"/>
              </a:rPr>
              <a:t>alții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ales </a:t>
            </a:r>
            <a:r>
              <a:rPr lang="en-GB" sz="1800" dirty="0" err="1">
                <a:solidFill>
                  <a:srgbClr val="000000"/>
                </a:solidFill>
                <a:effectLst/>
                <a:latin typeface="Arial" panose="020B0604020202020204" pitchFamily="34" charset="0"/>
                <a:ea typeface="Times New Roman" panose="02020603050405020304" pitchFamily="18" charset="0"/>
              </a:rPr>
              <a:t>atunci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când</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oferă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reciproc</a:t>
            </a:r>
            <a:r>
              <a:rPr lang="en-GB" sz="1800" dirty="0">
                <a:solidFill>
                  <a:srgbClr val="000000"/>
                </a:solidFill>
                <a:effectLst/>
                <a:latin typeface="Arial" panose="020B0604020202020204" pitchFamily="34" charset="0"/>
                <a:ea typeface="Times New Roman" panose="02020603050405020304" pitchFamily="18" charset="0"/>
              </a:rPr>
              <a:t> feedback. </a:t>
            </a:r>
          </a:p>
          <a:p>
            <a:pPr marL="285750" indent="-285750" algn="l">
              <a:buFontTx/>
              <a:buChar char="-"/>
            </a:pP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asculte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activ</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trebui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se </a:t>
            </a:r>
            <a:r>
              <a:rPr lang="en-GB" sz="1800" dirty="0" err="1">
                <a:solidFill>
                  <a:srgbClr val="000000"/>
                </a:solidFill>
                <a:effectLst/>
                <a:latin typeface="Arial" panose="020B0604020202020204" pitchFamily="34" charset="0"/>
                <a:ea typeface="Times New Roman" panose="02020603050405020304" pitchFamily="18" charset="0"/>
              </a:rPr>
              <a:t>asculte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unii</a:t>
            </a:r>
            <a:r>
              <a:rPr lang="en-GB" sz="1800" dirty="0">
                <a:solidFill>
                  <a:srgbClr val="000000"/>
                </a:solidFill>
                <a:effectLst/>
                <a:latin typeface="Arial" panose="020B0604020202020204" pitchFamily="34" charset="0"/>
                <a:ea typeface="Times New Roman" panose="02020603050405020304" pitchFamily="18" charset="0"/>
              </a:rPr>
              <a:t> pe </a:t>
            </a:r>
            <a:r>
              <a:rPr lang="en-GB" sz="1800" dirty="0" err="1">
                <a:solidFill>
                  <a:srgbClr val="000000"/>
                </a:solidFill>
                <a:effectLst/>
                <a:latin typeface="Arial" panose="020B0604020202020204" pitchFamily="34" charset="0"/>
                <a:ea typeface="Times New Roman" panose="02020603050405020304" pitchFamily="18" charset="0"/>
              </a:rPr>
              <a:t>alții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așa</a:t>
            </a:r>
            <a:r>
              <a:rPr lang="en-GB" sz="1800" dirty="0">
                <a:solidFill>
                  <a:srgbClr val="000000"/>
                </a:solidFill>
                <a:effectLst/>
                <a:latin typeface="Arial" panose="020B0604020202020204" pitchFamily="34" charset="0"/>
                <a:ea typeface="Times New Roman" panose="02020603050405020304" pitchFamily="18" charset="0"/>
              </a:rPr>
              <a:t> cum au </a:t>
            </a:r>
            <a:r>
              <a:rPr lang="en-GB" sz="1800" dirty="0" err="1">
                <a:solidFill>
                  <a:srgbClr val="000000"/>
                </a:solidFill>
                <a:effectLst/>
                <a:latin typeface="Arial" panose="020B0604020202020204" pitchFamily="34" charset="0"/>
                <a:ea typeface="Times New Roman" panose="02020603050405020304" pitchFamily="18" charset="0"/>
              </a:rPr>
              <a:t>fost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ascultați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ei</a:t>
            </a:r>
            <a:r>
              <a:rPr lang="en-GB" sz="1800" dirty="0">
                <a:solidFill>
                  <a:srgbClr val="000000"/>
                </a:solidFill>
                <a:effectLst/>
                <a:latin typeface="Arial" panose="020B0604020202020204" pitchFamily="34" charset="0"/>
                <a:ea typeface="Times New Roman" panose="02020603050405020304" pitchFamily="18" charset="0"/>
              </a:rPr>
              <a:t>.</a:t>
            </a:r>
            <a:br>
              <a:rPr lang="fr-FR" b="0" dirty="0">
                <a:effectLst/>
              </a:rPr>
            </a:br>
            <a:br>
              <a:rPr lang="fr-FR" dirty="0"/>
            </a:br>
            <a:endParaRPr lang="fr-FR" dirty="0"/>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3</a:t>
            </a:fld>
            <a:endParaRPr lang="fr-FR"/>
          </a:p>
        </p:txBody>
      </p:sp>
    </p:spTree>
    <p:extLst>
      <p:ext uri="{BB962C8B-B14F-4D97-AF65-F5344CB8AC3E}">
        <p14:creationId xmlns:p14="http://schemas.microsoft.com/office/powerpoint/2010/main" val="1791420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GB" sz="1800" dirty="0" err="1">
                <a:solidFill>
                  <a:srgbClr val="000000"/>
                </a:solidFill>
                <a:effectLst/>
                <a:latin typeface="Arial" panose="020B0604020202020204" pitchFamily="34" charset="0"/>
                <a:ea typeface="Times New Roman" panose="02020603050405020304" pitchFamily="18" charset="0"/>
              </a:rPr>
              <a:t>Invitați-i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împărtășească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gândurile</a:t>
            </a:r>
            <a:r>
              <a:rPr lang="en-GB" sz="1800" dirty="0">
                <a:solidFill>
                  <a:srgbClr val="000000"/>
                </a:solidFill>
                <a:effectLst/>
                <a:latin typeface="Arial" panose="020B0604020202020204" pitchFamily="34" charset="0"/>
                <a:ea typeface="Times New Roman" panose="02020603050405020304" pitchFamily="18" charset="0"/>
              </a:rPr>
              <a:t>: Au </a:t>
            </a:r>
            <a:r>
              <a:rPr lang="en-GB" sz="1800" dirty="0" err="1">
                <a:solidFill>
                  <a:srgbClr val="000000"/>
                </a:solidFill>
                <a:effectLst/>
                <a:latin typeface="Arial" panose="020B0604020202020204" pitchFamily="34" charset="0"/>
                <a:ea typeface="Times New Roman" panose="02020603050405020304" pitchFamily="18" charset="0"/>
              </a:rPr>
              <a:t>auzit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deja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despre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noțiunea</a:t>
            </a:r>
            <a:r>
              <a:rPr lang="en-GB" sz="1800" dirty="0">
                <a:solidFill>
                  <a:srgbClr val="000000"/>
                </a:solidFill>
                <a:effectLst/>
                <a:latin typeface="Arial" panose="020B0604020202020204" pitchFamily="34" charset="0"/>
                <a:ea typeface="Times New Roman" panose="02020603050405020304" pitchFamily="18" charset="0"/>
              </a:rPr>
              <a:t> de pitch? Ce </a:t>
            </a:r>
            <a:r>
              <a:rPr lang="en-GB" sz="1800" dirty="0" err="1">
                <a:solidFill>
                  <a:srgbClr val="000000"/>
                </a:solidFill>
                <a:effectLst/>
                <a:latin typeface="Arial" panose="020B0604020202020204" pitchFamily="34" charset="0"/>
                <a:ea typeface="Times New Roman" panose="02020603050405020304" pitchFamily="18" charset="0"/>
              </a:rPr>
              <a:t>înseamnă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aceasta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ei</a:t>
            </a:r>
            <a:r>
              <a:rPr lang="en-GB" sz="1800" dirty="0">
                <a:solidFill>
                  <a:srgbClr val="000000"/>
                </a:solidFill>
                <a:effectLst/>
                <a:latin typeface="Arial" panose="020B0604020202020204" pitchFamily="34" charset="0"/>
                <a:ea typeface="Times New Roman" panose="02020603050405020304" pitchFamily="18" charset="0"/>
              </a:rPr>
              <a:t>? Ce </a:t>
            </a:r>
            <a:r>
              <a:rPr lang="en-GB" sz="1800" dirty="0" err="1">
                <a:solidFill>
                  <a:srgbClr val="000000"/>
                </a:solidFill>
                <a:effectLst/>
                <a:latin typeface="Arial" panose="020B0604020202020204" pitchFamily="34" charset="0"/>
                <a:ea typeface="Times New Roman" panose="02020603050405020304" pitchFamily="18" charset="0"/>
              </a:rPr>
              <a:t>părere</a:t>
            </a:r>
            <a:r>
              <a:rPr lang="en-GB" sz="1800" dirty="0">
                <a:solidFill>
                  <a:srgbClr val="000000"/>
                </a:solidFill>
                <a:effectLst/>
                <a:latin typeface="Arial" panose="020B0604020202020204" pitchFamily="34" charset="0"/>
                <a:ea typeface="Times New Roman" panose="02020603050405020304" pitchFamily="18" charset="0"/>
              </a:rPr>
              <a:t> au </a:t>
            </a:r>
            <a:r>
              <a:rPr lang="en-GB" sz="1800" dirty="0" err="1">
                <a:solidFill>
                  <a:srgbClr val="000000"/>
                </a:solidFill>
                <a:effectLst/>
                <a:latin typeface="Arial" panose="020B0604020202020204" pitchFamily="34" charset="0"/>
                <a:ea typeface="Times New Roman" panose="02020603050405020304" pitchFamily="18" charset="0"/>
              </a:rPr>
              <a:t>despre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exercițiu</a:t>
            </a:r>
            <a:r>
              <a:rPr lang="en-GB" sz="1800" dirty="0">
                <a:solidFill>
                  <a:srgbClr val="000000"/>
                </a:solidFill>
                <a:effectLst/>
                <a:latin typeface="Arial" panose="020B0604020202020204" pitchFamily="34" charset="0"/>
                <a:ea typeface="Times New Roman" panose="02020603050405020304" pitchFamily="18" charset="0"/>
              </a:rPr>
              <a:t>? Pare </a:t>
            </a:r>
            <a:r>
              <a:rPr lang="en-GB" sz="1800" dirty="0" err="1">
                <a:solidFill>
                  <a:srgbClr val="000000"/>
                </a:solidFill>
                <a:effectLst/>
                <a:latin typeface="Arial" panose="020B0604020202020204" pitchFamily="34" charset="0"/>
                <a:ea typeface="Times New Roman" panose="02020603050405020304" pitchFamily="18" charset="0"/>
              </a:rPr>
              <a:t>ușor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complicat</a:t>
            </a:r>
            <a:r>
              <a:rPr lang="en-GB" sz="1800" dirty="0">
                <a:solidFill>
                  <a:srgbClr val="000000"/>
                </a:solidFill>
                <a:effectLst/>
                <a:latin typeface="Arial" panose="020B0604020202020204" pitchFamily="34"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4</a:t>
            </a:fld>
            <a:endParaRPr lang="fr-FR"/>
          </a:p>
        </p:txBody>
      </p:sp>
    </p:spTree>
    <p:extLst>
      <p:ext uri="{BB962C8B-B14F-4D97-AF65-F5344CB8AC3E}">
        <p14:creationId xmlns:p14="http://schemas.microsoft.com/office/powerpoint/2010/main" val="21249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en-GB" sz="1800" dirty="0">
                <a:solidFill>
                  <a:srgbClr val="000000"/>
                </a:solidFill>
                <a:effectLst/>
                <a:latin typeface="Arial" panose="020B0604020202020204" pitchFamily="34" charset="0"/>
                <a:ea typeface="Times New Roman" panose="02020603050405020304" pitchFamily="18" charset="0"/>
              </a:rPr>
              <a:t>Ca o </a:t>
            </a:r>
            <a:r>
              <a:rPr lang="en-GB" sz="1800" dirty="0" err="1">
                <a:solidFill>
                  <a:srgbClr val="000000"/>
                </a:solidFill>
                <a:effectLst/>
                <a:latin typeface="Arial" panose="020B0604020202020204" pitchFamily="34" charset="0"/>
                <a:ea typeface="Times New Roman" panose="02020603050405020304" pitchFamily="18" charset="0"/>
              </a:rPr>
              <a:t>tranziție</a:t>
            </a:r>
            <a:r>
              <a:rPr lang="en-GB" sz="1800" dirty="0">
                <a:solidFill>
                  <a:srgbClr val="000000"/>
                </a:solidFill>
                <a:effectLst/>
                <a:latin typeface="Arial" panose="020B0604020202020204" pitchFamily="34" charset="0"/>
                <a:ea typeface="Times New Roman" panose="02020603050405020304" pitchFamily="18" charset="0"/>
              </a:rPr>
              <a:t> la </a:t>
            </a:r>
            <a:r>
              <a:rPr lang="en-GB" sz="1800" dirty="0" err="1">
                <a:solidFill>
                  <a:srgbClr val="000000"/>
                </a:solidFill>
                <a:effectLst/>
                <a:latin typeface="Arial" panose="020B0604020202020204" pitchFamily="34" charset="0"/>
                <a:ea typeface="Times New Roman" panose="02020603050405020304" pitchFamily="18" charset="0"/>
              </a:rPr>
              <a:t>răspunsurile</a:t>
            </a:r>
            <a:r>
              <a:rPr lang="en-GB" sz="1800" dirty="0">
                <a:solidFill>
                  <a:srgbClr val="000000"/>
                </a:solidFill>
                <a:effectLst/>
                <a:latin typeface="Arial" panose="020B0604020202020204" pitchFamily="34" charset="0"/>
                <a:ea typeface="Times New Roman" panose="02020603050405020304" pitchFamily="18" charset="0"/>
              </a:rPr>
              <a:t> lor </a:t>
            </a:r>
            <a:r>
              <a:rPr lang="en-GB" sz="1800" dirty="0" err="1">
                <a:solidFill>
                  <a:srgbClr val="000000"/>
                </a:solidFill>
                <a:effectLst/>
                <a:latin typeface="Arial" panose="020B0604020202020204" pitchFamily="34" charset="0"/>
                <a:ea typeface="Times New Roman" panose="02020603050405020304" pitchFamily="18" charset="0"/>
              </a:rPr>
              <a:t>anterioare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definiți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noțiunea</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prezentqre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"pitch": A </a:t>
            </a:r>
            <a:r>
              <a:rPr lang="en-GB" sz="1800" dirty="0" err="1">
                <a:solidFill>
                  <a:srgbClr val="000000"/>
                </a:solidFill>
                <a:effectLst/>
                <a:latin typeface="Arial" panose="020B0604020202020204" pitchFamily="34" charset="0"/>
                <a:ea typeface="Times New Roman" panose="02020603050405020304" pitchFamily="18" charset="0"/>
              </a:rPr>
              <a:t>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prezenta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înseamnă</a:t>
            </a:r>
            <a:r>
              <a:rPr lang="en-GB" sz="1800" dirty="0">
                <a:solidFill>
                  <a:srgbClr val="000000"/>
                </a:solidFill>
                <a:effectLst/>
                <a:latin typeface="Arial" panose="020B0604020202020204" pitchFamily="34" charset="0"/>
                <a:ea typeface="Times New Roman" panose="02020603050405020304" pitchFamily="18" charset="0"/>
              </a:rPr>
              <a:t> a-l </a:t>
            </a:r>
            <a:r>
              <a:rPr lang="en-GB" sz="1800" dirty="0" err="1">
                <a:solidFill>
                  <a:srgbClr val="000000"/>
                </a:solidFill>
                <a:effectLst/>
                <a:latin typeface="Arial" panose="020B0604020202020204" pitchFamily="34" charset="0"/>
                <a:ea typeface="Times New Roman" panose="02020603050405020304" pitchFamily="18" charset="0"/>
              </a:rPr>
              <a:t>prezenta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într</a:t>
            </a:r>
            <a:r>
              <a:rPr lang="en-GB" sz="1800" dirty="0">
                <a:solidFill>
                  <a:srgbClr val="000000"/>
                </a:solidFill>
                <a:effectLst/>
                <a:latin typeface="Arial" panose="020B0604020202020204" pitchFamily="34" charset="0"/>
                <a:ea typeface="Times New Roman" panose="02020603050405020304" pitchFamily="18" charset="0"/>
              </a:rPr>
              <a:t>-un mod </a:t>
            </a:r>
            <a:r>
              <a:rPr lang="en-GB" sz="1800" dirty="0" err="1">
                <a:solidFill>
                  <a:srgbClr val="000000"/>
                </a:solidFill>
                <a:effectLst/>
                <a:latin typeface="Arial" panose="020B0604020202020204" pitchFamily="34" charset="0"/>
                <a:ea typeface="Times New Roman" panose="02020603050405020304" pitchFamily="18" charset="0"/>
              </a:rPr>
              <a:t>scurt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cu impact,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convinge</a:t>
            </a:r>
            <a:r>
              <a:rPr lang="en-GB" sz="1800" dirty="0">
                <a:solidFill>
                  <a:srgbClr val="000000"/>
                </a:solidFill>
                <a:effectLst/>
                <a:latin typeface="Arial" panose="020B0604020202020204" pitchFamily="34" charset="0"/>
                <a:ea typeface="Times New Roman" panose="02020603050405020304" pitchFamily="18" charset="0"/>
              </a:rPr>
              <a:t> un public. </a:t>
            </a:r>
          </a:p>
          <a:p>
            <a:pPr algn="just"/>
            <a:endParaRPr lang="en-GB" sz="1800" dirty="0">
              <a:solidFill>
                <a:srgbClr val="000000"/>
              </a:solidFill>
              <a:effectLst/>
              <a:latin typeface="Arial" panose="020B0604020202020204" pitchFamily="34" charset="0"/>
              <a:ea typeface="Times New Roman" panose="02020603050405020304" pitchFamily="18" charset="0"/>
            </a:endParaRPr>
          </a:p>
          <a:p>
            <a:pPr algn="just"/>
            <a:r>
              <a:rPr lang="en-GB" sz="1800" dirty="0" err="1">
                <a:solidFill>
                  <a:srgbClr val="000000"/>
                </a:solidFill>
                <a:effectLst/>
                <a:latin typeface="Arial" panose="020B0604020202020204" pitchFamily="34" charset="0"/>
                <a:ea typeface="Times New Roman" panose="02020603050405020304" pitchFamily="18" charset="0"/>
              </a:rPr>
              <a:t>Poate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părea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destul</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simplu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un </a:t>
            </a:r>
            <a:r>
              <a:rPr lang="en-GB" sz="1800" dirty="0" err="1">
                <a:solidFill>
                  <a:srgbClr val="000000"/>
                </a:solidFill>
                <a:effectLst/>
                <a:latin typeface="Arial" panose="020B0604020202020204" pitchFamily="34" charset="0"/>
                <a:ea typeface="Times New Roman" panose="02020603050405020304" pitchFamily="18" charset="0"/>
              </a:rPr>
              <a:t>exercițiu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mult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complicat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decât</a:t>
            </a:r>
            <a:r>
              <a:rPr lang="en-GB" sz="1800" dirty="0">
                <a:solidFill>
                  <a:srgbClr val="000000"/>
                </a:solidFill>
                <a:effectLst/>
                <a:latin typeface="Arial" panose="020B0604020202020204" pitchFamily="34" charset="0"/>
                <a:ea typeface="Times New Roman" panose="02020603050405020304" pitchFamily="18" charset="0"/>
              </a:rPr>
              <a:t> pare! </a:t>
            </a:r>
            <a:r>
              <a:rPr lang="en-GB" sz="1800" dirty="0" err="1">
                <a:solidFill>
                  <a:srgbClr val="000000"/>
                </a:solidFill>
                <a:effectLst/>
                <a:latin typeface="Arial" panose="020B0604020202020204" pitchFamily="34" charset="0"/>
                <a:ea typeface="Times New Roman" panose="02020603050405020304" pitchFamily="18" charset="0"/>
              </a:rPr>
              <a:t>Într-adevăr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cineva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crede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trebuie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doar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prezinte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pe care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l-a </a:t>
            </a:r>
            <a:r>
              <a:rPr lang="en-GB" sz="1800" dirty="0" err="1">
                <a:solidFill>
                  <a:srgbClr val="000000"/>
                </a:solidFill>
                <a:effectLst/>
                <a:latin typeface="Arial" panose="020B0604020202020204" pitchFamily="34" charset="0"/>
                <a:ea typeface="Times New Roman" panose="02020603050405020304" pitchFamily="18" charset="0"/>
              </a:rPr>
              <a:t>imaginat</a:t>
            </a:r>
            <a:r>
              <a:rPr lang="en-GB" sz="1800" dirty="0">
                <a:solidFill>
                  <a:srgbClr val="000000"/>
                </a:solidFill>
                <a:effectLst/>
                <a:latin typeface="Arial" panose="020B0604020202020204" pitchFamily="34" charset="0"/>
                <a:ea typeface="Times New Roman" panose="02020603050405020304" pitchFamily="18" charset="0"/>
              </a:rPr>
              <a:t>, pe care </a:t>
            </a:r>
            <a:r>
              <a:rPr lang="en-GB" sz="1800" dirty="0" err="1">
                <a:solidFill>
                  <a:srgbClr val="000000"/>
                </a:solidFill>
                <a:effectLst/>
                <a:latin typeface="Arial" panose="020B0604020202020204" pitchFamily="34" charset="0"/>
                <a:ea typeface="Times New Roman" panose="02020603050405020304" pitchFamily="18" charset="0"/>
              </a:rPr>
              <a:t>îl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știe</a:t>
            </a:r>
            <a:r>
              <a:rPr lang="en-GB" sz="1800" dirty="0">
                <a:solidFill>
                  <a:srgbClr val="000000"/>
                </a:solidFill>
                <a:effectLst/>
                <a:latin typeface="Arial" panose="020B0604020202020204" pitchFamily="34" charset="0"/>
                <a:ea typeface="Times New Roman" panose="02020603050405020304" pitchFamily="18" charset="0"/>
              </a:rPr>
              <a:t> pe de </a:t>
            </a:r>
            <a:r>
              <a:rPr lang="en-GB" sz="1800" dirty="0" err="1">
                <a:solidFill>
                  <a:srgbClr val="000000"/>
                </a:solidFill>
                <a:effectLst/>
                <a:latin typeface="Arial" panose="020B0604020202020204" pitchFamily="34" charset="0"/>
                <a:ea typeface="Times New Roman" panose="02020603050405020304" pitchFamily="18" charset="0"/>
              </a:rPr>
              <a:t>rost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bineînțeles</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reuși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prezinte</a:t>
            </a:r>
            <a:r>
              <a:rPr lang="en-GB" sz="1800" dirty="0">
                <a:solidFill>
                  <a:srgbClr val="000000"/>
                </a:solidFill>
                <a:effectLst/>
                <a:latin typeface="Arial" panose="020B0604020202020204" pitchFamily="34" charset="0"/>
                <a:ea typeface="Times New Roman" panose="02020603050405020304" pitchFamily="18" charset="0"/>
              </a:rPr>
              <a:t>. Dar </a:t>
            </a:r>
            <a:r>
              <a:rPr lang="en-GB" sz="1800" dirty="0" err="1">
                <a:solidFill>
                  <a:srgbClr val="000000"/>
                </a:solidFill>
                <a:effectLst/>
                <a:latin typeface="Arial" panose="020B0604020202020204" pitchFamily="34" charset="0"/>
                <a:ea typeface="Times New Roman" panose="02020603050405020304" pitchFamily="18" charset="0"/>
              </a:rPr>
              <a:t>tocmai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știți</a:t>
            </a:r>
            <a:r>
              <a:rPr lang="en-GB" sz="1800" dirty="0">
                <a:solidFill>
                  <a:srgbClr val="000000"/>
                </a:solidFill>
                <a:effectLst/>
                <a:latin typeface="Arial" panose="020B0604020202020204" pitchFamily="34" charset="0"/>
                <a:ea typeface="Times New Roman" panose="02020603050405020304" pitchFamily="18" charset="0"/>
              </a:rPr>
              <a:t> pe de </a:t>
            </a:r>
            <a:r>
              <a:rPr lang="en-GB" sz="1800" dirty="0" err="1">
                <a:solidFill>
                  <a:srgbClr val="000000"/>
                </a:solidFill>
                <a:effectLst/>
                <a:latin typeface="Arial" panose="020B0604020202020204" pitchFamily="34" charset="0"/>
                <a:ea typeface="Times New Roman" panose="02020603050405020304" pitchFamily="18" charset="0"/>
              </a:rPr>
              <a:t>rost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până</a:t>
            </a:r>
            <a:r>
              <a:rPr lang="en-GB" sz="1800" dirty="0">
                <a:solidFill>
                  <a:srgbClr val="000000"/>
                </a:solidFill>
                <a:effectLst/>
                <a:latin typeface="Arial" panose="020B0604020202020204" pitchFamily="34" charset="0"/>
                <a:ea typeface="Times New Roman" panose="02020603050405020304" pitchFamily="18" charset="0"/>
              </a:rPr>
              <a:t> la </a:t>
            </a:r>
            <a:r>
              <a:rPr lang="en-GB" sz="1800" dirty="0" err="1">
                <a:solidFill>
                  <a:srgbClr val="000000"/>
                </a:solidFill>
                <a:effectLst/>
                <a:latin typeface="Arial" panose="020B0604020202020204" pitchFamily="34" charset="0"/>
                <a:ea typeface="Times New Roman" panose="02020603050405020304" pitchFamily="18" charset="0"/>
              </a:rPr>
              <a:t>cel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mic </a:t>
            </a:r>
            <a:r>
              <a:rPr lang="en-GB" sz="1800" dirty="0" err="1">
                <a:solidFill>
                  <a:srgbClr val="000000"/>
                </a:solidFill>
                <a:effectLst/>
                <a:latin typeface="Arial" panose="020B0604020202020204" pitchFamily="34" charset="0"/>
                <a:ea typeface="Times New Roman" panose="02020603050405020304" pitchFamily="18" charset="0"/>
              </a:rPr>
              <a:t>detaliu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poate</a:t>
            </a:r>
            <a:r>
              <a:rPr lang="en-GB" sz="1800" dirty="0">
                <a:solidFill>
                  <a:srgbClr val="000000"/>
                </a:solidFill>
                <a:effectLst/>
                <a:latin typeface="Arial" panose="020B0604020202020204" pitchFamily="34" charset="0"/>
                <a:ea typeface="Times New Roman" panose="02020603050405020304" pitchFamily="18" charset="0"/>
              </a:rPr>
              <a:t> fi </a:t>
            </a:r>
            <a:r>
              <a:rPr lang="en-GB" sz="1800" dirty="0" err="1">
                <a:solidFill>
                  <a:srgbClr val="000000"/>
                </a:solidFill>
                <a:effectLst/>
                <a:latin typeface="Arial" panose="020B0604020202020204" pitchFamily="34" charset="0"/>
                <a:ea typeface="Times New Roman" panose="02020603050405020304" pitchFamily="18" charset="0"/>
              </a:rPr>
              <a:t>complicat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ușor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pierdeți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urma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claritatea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deoarece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dori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împărtășiți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multe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detalii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într</a:t>
            </a:r>
            <a:r>
              <a:rPr lang="en-GB" sz="1800" dirty="0">
                <a:solidFill>
                  <a:srgbClr val="000000"/>
                </a:solidFill>
                <a:effectLst/>
                <a:latin typeface="Arial" panose="020B0604020202020204" pitchFamily="34" charset="0"/>
                <a:ea typeface="Times New Roman" panose="02020603050405020304" pitchFamily="18" charset="0"/>
              </a:rPr>
              <a:t>-un </a:t>
            </a:r>
            <a:r>
              <a:rPr lang="en-GB" sz="1800" dirty="0" err="1">
                <a:solidFill>
                  <a:srgbClr val="000000"/>
                </a:solidFill>
                <a:effectLst/>
                <a:latin typeface="Arial" panose="020B0604020202020204" pitchFamily="34" charset="0"/>
                <a:ea typeface="Times New Roman" panose="02020603050405020304" pitchFamily="18" charset="0"/>
              </a:rPr>
              <a:t>timp</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scurt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motivul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care, </a:t>
            </a:r>
            <a:r>
              <a:rPr lang="en-GB" sz="1800" dirty="0" err="1">
                <a:solidFill>
                  <a:srgbClr val="000000"/>
                </a:solidFill>
                <a:effectLst/>
                <a:latin typeface="Arial" panose="020B0604020202020204" pitchFamily="34" charset="0"/>
                <a:ea typeface="Times New Roman" panose="02020603050405020304" pitchFamily="18" charset="0"/>
              </a:rPr>
              <a:t>majoritatea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antreprenorilor</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liderilor</a:t>
            </a:r>
            <a:r>
              <a:rPr lang="en-GB" sz="1800" dirty="0">
                <a:solidFill>
                  <a:srgbClr val="000000"/>
                </a:solidFill>
                <a:effectLst/>
                <a:latin typeface="Arial" panose="020B0604020202020204" pitchFamily="34" charset="0"/>
                <a:ea typeface="Times New Roman" panose="02020603050405020304" pitchFamily="18" charset="0"/>
              </a:rPr>
              <a:t> au un pitch </a:t>
            </a:r>
            <a:r>
              <a:rPr lang="en-GB" sz="1800" dirty="0" err="1">
                <a:solidFill>
                  <a:srgbClr val="000000"/>
                </a:solidFill>
                <a:effectLst/>
                <a:latin typeface="Arial" panose="020B0604020202020204" pitchFamily="34" charset="0"/>
                <a:ea typeface="Times New Roman" panose="02020603050405020304" pitchFamily="18" charset="0"/>
              </a:rPr>
              <a:t>pregătit</a:t>
            </a:r>
            <a:r>
              <a:rPr lang="en-GB" sz="1800" dirty="0">
                <a:solidFill>
                  <a:srgbClr val="000000"/>
                </a:solidFill>
                <a:effectLst/>
                <a:latin typeface="Arial" panose="020B0604020202020204" pitchFamily="34" charset="0"/>
                <a:ea typeface="Times New Roman" panose="02020603050405020304" pitchFamily="18" charset="0"/>
              </a:rPr>
              <a:t>, pe care </a:t>
            </a:r>
            <a:r>
              <a:rPr lang="en-GB" sz="1800" dirty="0" err="1">
                <a:solidFill>
                  <a:srgbClr val="000000"/>
                </a:solidFill>
                <a:effectLst/>
                <a:latin typeface="Arial" panose="020B0604020202020204" pitchFamily="34" charset="0"/>
                <a:ea typeface="Times New Roman" panose="02020603050405020304" pitchFamily="18" charset="0"/>
              </a:rPr>
              <a:t>îl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exersează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îmbunătățesc</a:t>
            </a:r>
            <a:r>
              <a:rPr lang="en-GB" sz="1800" dirty="0">
                <a:solidFill>
                  <a:srgbClr val="000000"/>
                </a:solidFill>
                <a:effectLst/>
                <a:latin typeface="Arial" panose="020B0604020202020204" pitchFamily="34" charset="0"/>
                <a:ea typeface="Times New Roman" panose="02020603050405020304" pitchFamily="18" charset="0"/>
              </a:rPr>
              <a:t> de-a </a:t>
            </a:r>
            <a:r>
              <a:rPr lang="en-GB" sz="1800" dirty="0" err="1">
                <a:solidFill>
                  <a:srgbClr val="000000"/>
                </a:solidFill>
                <a:effectLst/>
                <a:latin typeface="Arial" panose="020B0604020202020204" pitchFamily="34" charset="0"/>
                <a:ea typeface="Times New Roman" panose="02020603050405020304" pitchFamily="18" charset="0"/>
              </a:rPr>
              <a:t>lungul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timpului</a:t>
            </a:r>
            <a:r>
              <a:rPr lang="en-GB" sz="1800" dirty="0">
                <a:solidFill>
                  <a:srgbClr val="000000"/>
                </a:solidFill>
                <a:effectLst/>
                <a:latin typeface="Arial" panose="020B0604020202020204" pitchFamily="34" charset="0"/>
                <a:ea typeface="Times New Roman" panose="02020603050405020304" pitchFamily="18" charset="0"/>
              </a:rPr>
              <a:t>. </a:t>
            </a:r>
          </a:p>
          <a:p>
            <a:pPr algn="just"/>
            <a:endParaRPr lang="en-GB" sz="1800" dirty="0">
              <a:solidFill>
                <a:srgbClr val="000000"/>
              </a:solidFill>
              <a:effectLst/>
              <a:latin typeface="Arial" panose="020B0604020202020204" pitchFamily="34" charset="0"/>
              <a:ea typeface="Times New Roman" panose="02020603050405020304" pitchFamily="18" charset="0"/>
            </a:endParaRPr>
          </a:p>
          <a:p>
            <a:pPr algn="just"/>
            <a:r>
              <a:rPr lang="en-GB" sz="1800" dirty="0" err="1">
                <a:solidFill>
                  <a:srgbClr val="000000"/>
                </a:solidFill>
                <a:effectLst/>
                <a:latin typeface="Arial" panose="020B0604020202020204" pitchFamily="34" charset="0"/>
                <a:ea typeface="Times New Roman" panose="02020603050405020304" pitchFamily="18" charset="0"/>
              </a:rPr>
              <a:t>Există</a:t>
            </a:r>
            <a:r>
              <a:rPr lang="en-GB" sz="1800" dirty="0">
                <a:solidFill>
                  <a:srgbClr val="000000"/>
                </a:solidFill>
                <a:effectLst/>
                <a:latin typeface="Arial" panose="020B0604020202020204" pitchFamily="34" charset="0"/>
                <a:ea typeface="Times New Roman" panose="02020603050405020304" pitchFamily="18" charset="0"/>
              </a:rPr>
              <a:t> 3 </a:t>
            </a:r>
            <a:r>
              <a:rPr lang="en-GB" sz="1800" dirty="0" err="1">
                <a:solidFill>
                  <a:srgbClr val="000000"/>
                </a:solidFill>
                <a:effectLst/>
                <a:latin typeface="Arial" panose="020B0604020202020204" pitchFamily="34" charset="0"/>
                <a:ea typeface="Times New Roman" panose="02020603050405020304" pitchFamily="18" charset="0"/>
              </a:rPr>
              <a:t>elemente-cheie</a:t>
            </a:r>
            <a:r>
              <a:rPr lang="en-GB" sz="1800" dirty="0">
                <a:solidFill>
                  <a:srgbClr val="000000"/>
                </a:solidFill>
                <a:effectLst/>
                <a:latin typeface="Arial" panose="020B0604020202020204" pitchFamily="34" charset="0"/>
                <a:ea typeface="Times New Roman" panose="02020603050405020304" pitchFamily="18" charset="0"/>
              </a:rPr>
              <a:t> legate de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exercițiu</a:t>
            </a:r>
            <a:r>
              <a:rPr lang="en-GB" sz="1800" dirty="0">
                <a:solidFill>
                  <a:srgbClr val="000000"/>
                </a:solidFill>
                <a:effectLst/>
                <a:latin typeface="Arial" panose="020B0604020202020204" pitchFamily="34" charset="0"/>
                <a:ea typeface="Times New Roman" panose="02020603050405020304" pitchFamily="18" charset="0"/>
              </a:rPr>
              <a:t>: </a:t>
            </a:r>
          </a:p>
          <a:p>
            <a:pPr marL="285750" indent="-285750" algn="just">
              <a:buFont typeface="Arial" panose="020B0604020202020204" pitchFamily="34" charset="0"/>
              <a:buChar char="•"/>
            </a:pPr>
            <a:r>
              <a:rPr lang="en-GB" sz="1800" b="1" dirty="0" err="1">
                <a:solidFill>
                  <a:srgbClr val="000000"/>
                </a:solidFill>
                <a:effectLst/>
                <a:latin typeface="Arial" panose="020B0604020202020204" pitchFamily="34" charset="0"/>
                <a:ea typeface="Times New Roman" panose="02020603050405020304" pitchFamily="18" charset="0"/>
              </a:rPr>
              <a:t>Timpul</a:t>
            </a:r>
            <a:r>
              <a:rPr lang="en-GB" sz="1800" b="1" dirty="0">
                <a:solidFill>
                  <a:srgbClr val="000000"/>
                </a:solidFill>
                <a:effectLst/>
                <a:latin typeface="Arial" panose="020B0604020202020204" pitchFamily="34" charset="0"/>
                <a:ea typeface="Times New Roman" panose="02020603050405020304" pitchFamily="18" charset="0"/>
              </a:rPr>
              <a:t>:</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cele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mai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multe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ori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dacă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trebuie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prezinți</a:t>
            </a:r>
            <a:r>
              <a:rPr lang="en-GB" sz="1800" dirty="0">
                <a:solidFill>
                  <a:srgbClr val="000000"/>
                </a:solidFill>
                <a:effectLst/>
                <a:latin typeface="Arial" panose="020B0604020202020204" pitchFamily="34" charset="0"/>
                <a:ea typeface="Times New Roman" panose="02020603050405020304" pitchFamily="18" charset="0"/>
              </a:rPr>
              <a:t> un </a:t>
            </a:r>
            <a:r>
              <a:rPr lang="en-GB" sz="1800" dirty="0" err="1">
                <a:solidFill>
                  <a:srgbClr val="000000"/>
                </a:solidFill>
                <a:effectLst/>
                <a:latin typeface="Arial" panose="020B0604020202020204" pitchFamily="34" charset="0"/>
                <a:ea typeface="Times New Roman" panose="02020603050405020304" pitchFamily="18" charset="0"/>
              </a:rPr>
              <a:t>proiect</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obicei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într</a:t>
            </a:r>
            <a:r>
              <a:rPr lang="en-GB" sz="1800" dirty="0">
                <a:solidFill>
                  <a:srgbClr val="000000"/>
                </a:solidFill>
                <a:effectLst/>
                <a:latin typeface="Arial" panose="020B0604020202020204" pitchFamily="34" charset="0"/>
                <a:ea typeface="Times New Roman" panose="02020603050405020304" pitchFamily="18" charset="0"/>
              </a:rPr>
              <a:t>-un context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care ai un </a:t>
            </a:r>
            <a:r>
              <a:rPr lang="en-GB" sz="1800" dirty="0" err="1">
                <a:solidFill>
                  <a:srgbClr val="000000"/>
                </a:solidFill>
                <a:effectLst/>
                <a:latin typeface="Arial" panose="020B0604020202020204" pitchFamily="34" charset="0"/>
                <a:ea typeface="Times New Roman" panose="02020603050405020304" pitchFamily="18" charset="0"/>
              </a:rPr>
              <a:t>timp</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determinat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poate</a:t>
            </a:r>
            <a:r>
              <a:rPr lang="en-GB" sz="1800" dirty="0">
                <a:solidFill>
                  <a:srgbClr val="000000"/>
                </a:solidFill>
                <a:effectLst/>
                <a:latin typeface="Arial" panose="020B0604020202020204" pitchFamily="34" charset="0"/>
                <a:ea typeface="Times New Roman" panose="02020603050405020304" pitchFamily="18" charset="0"/>
              </a:rPr>
              <a:t> fi de 1 </a:t>
            </a:r>
            <a:r>
              <a:rPr lang="en-GB" sz="1800" dirty="0" err="1">
                <a:solidFill>
                  <a:srgbClr val="000000"/>
                </a:solidFill>
                <a:effectLst/>
                <a:latin typeface="Arial" panose="020B0604020202020204" pitchFamily="34" charset="0"/>
                <a:ea typeface="Times New Roman" panose="02020603050405020304" pitchFamily="18" charset="0"/>
              </a:rPr>
              <a:t>minut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dacă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timpul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unui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eveniment</a:t>
            </a:r>
            <a:r>
              <a:rPr lang="en-GB" sz="1800" dirty="0">
                <a:solidFill>
                  <a:srgbClr val="000000"/>
                </a:solidFill>
                <a:effectLst/>
                <a:latin typeface="Arial" panose="020B0604020202020204" pitchFamily="34" charset="0"/>
                <a:ea typeface="Times New Roman" panose="02020603050405020304" pitchFamily="18" charset="0"/>
              </a:rPr>
              <a:t> de networking, de </a:t>
            </a:r>
            <a:r>
              <a:rPr lang="en-GB" sz="1800" dirty="0" err="1">
                <a:solidFill>
                  <a:srgbClr val="000000"/>
                </a:solidFill>
                <a:effectLst/>
                <a:latin typeface="Arial" panose="020B0604020202020204" pitchFamily="34" charset="0"/>
                <a:ea typeface="Times New Roman" panose="02020603050405020304" pitchFamily="18" charset="0"/>
              </a:rPr>
              <a:t>exemplu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numit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 elevator pitch", </a:t>
            </a:r>
            <a:r>
              <a:rPr lang="en-GB" sz="1800" dirty="0" err="1">
                <a:solidFill>
                  <a:srgbClr val="000000"/>
                </a:solidFill>
                <a:effectLst/>
                <a:latin typeface="Arial" panose="020B0604020202020204" pitchFamily="34" charset="0"/>
                <a:ea typeface="Times New Roman" panose="02020603050405020304" pitchFamily="18" charset="0"/>
              </a:rPr>
              <a:t>trebuie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fii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capabil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prezinți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tău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cuiva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timpul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unei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călătorii</a:t>
            </a:r>
            <a:r>
              <a:rPr lang="en-GB" sz="1800" dirty="0">
                <a:solidFill>
                  <a:srgbClr val="000000"/>
                </a:solidFill>
                <a:effectLst/>
                <a:latin typeface="Arial" panose="020B0604020202020204" pitchFamily="34" charset="0"/>
                <a:ea typeface="Times New Roman" panose="02020603050405020304" pitchFamily="18" charset="0"/>
              </a:rPr>
              <a:t> cu </a:t>
            </a:r>
            <a:r>
              <a:rPr lang="en-GB" sz="1800" dirty="0" err="1">
                <a:solidFill>
                  <a:srgbClr val="000000"/>
                </a:solidFill>
                <a:effectLst/>
                <a:latin typeface="Arial" panose="020B0604020202020204" pitchFamily="34" charset="0"/>
                <a:ea typeface="Times New Roman" panose="02020603050405020304" pitchFamily="18" charset="0"/>
              </a:rPr>
              <a:t>liftul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Poate</a:t>
            </a:r>
            <a:r>
              <a:rPr lang="en-GB" sz="1800" dirty="0">
                <a:solidFill>
                  <a:srgbClr val="000000"/>
                </a:solidFill>
                <a:effectLst/>
                <a:latin typeface="Arial" panose="020B0604020202020204" pitchFamily="34" charset="0"/>
                <a:ea typeface="Times New Roman" panose="02020603050405020304" pitchFamily="18" charset="0"/>
              </a:rPr>
              <a:t> fi de 3-5 minute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10 minute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alte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contexte</a:t>
            </a:r>
            <a:r>
              <a:rPr lang="en-GB" sz="1800" dirty="0">
                <a:solidFill>
                  <a:srgbClr val="000000"/>
                </a:solidFill>
                <a:effectLst/>
                <a:latin typeface="Arial" panose="020B0604020202020204" pitchFamily="34" charset="0"/>
                <a:ea typeface="Times New Roman" panose="02020603050405020304" pitchFamily="18" charset="0"/>
              </a:rPr>
              <a:t>. Este </a:t>
            </a:r>
            <a:r>
              <a:rPr lang="en-GB" sz="1800" dirty="0" err="1">
                <a:solidFill>
                  <a:srgbClr val="000000"/>
                </a:solidFill>
                <a:effectLst/>
                <a:latin typeface="Arial" panose="020B0604020202020204" pitchFamily="34" charset="0"/>
                <a:ea typeface="Times New Roman" panose="02020603050405020304" pitchFamily="18" charset="0"/>
              </a:rPr>
              <a:t>întotdeauna</a:t>
            </a:r>
            <a:r>
              <a:rPr lang="en-GB" sz="1800" dirty="0">
                <a:solidFill>
                  <a:srgbClr val="000000"/>
                </a:solidFill>
                <a:effectLst/>
                <a:latin typeface="Arial" panose="020B0604020202020204" pitchFamily="34" charset="0"/>
                <a:ea typeface="Times New Roman" panose="02020603050405020304" pitchFamily="18" charset="0"/>
              </a:rPr>
              <a:t> important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păstrați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calendarul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funcție</a:t>
            </a:r>
            <a:r>
              <a:rPr lang="en-GB" sz="1800" dirty="0">
                <a:solidFill>
                  <a:srgbClr val="000000"/>
                </a:solidFill>
                <a:effectLst/>
                <a:latin typeface="Arial" panose="020B0604020202020204" pitchFamily="34" charset="0"/>
                <a:ea typeface="Times New Roman" panose="02020603050405020304" pitchFamily="18" charset="0"/>
              </a:rPr>
              <a:t> de context </a:t>
            </a:r>
            <a:r>
              <a:rPr lang="en-GB" sz="1800" dirty="0" err="1">
                <a:solidFill>
                  <a:srgbClr val="000000"/>
                </a:solidFill>
                <a:effectLst/>
                <a:latin typeface="Arial" panose="020B0604020202020204" pitchFamily="34" charset="0"/>
                <a:ea typeface="Times New Roman" panose="02020603050405020304" pitchFamily="18" charset="0"/>
              </a:rPr>
              <a:t>pentru</a:t>
            </a:r>
            <a:r>
              <a:rPr lang="en-GB" sz="1800" dirty="0">
                <a:solidFill>
                  <a:srgbClr val="000000"/>
                </a:solidFill>
                <a:effectLst/>
                <a:latin typeface="Arial" panose="020B0604020202020204" pitchFamily="34" charset="0"/>
                <a:ea typeface="Times New Roman" panose="02020603050405020304" pitchFamily="18" charset="0"/>
              </a:rPr>
              <a:t> a </a:t>
            </a:r>
            <a:r>
              <a:rPr lang="en-GB" sz="1800" dirty="0" err="1">
                <a:solidFill>
                  <a:srgbClr val="000000"/>
                </a:solidFill>
                <a:effectLst/>
                <a:latin typeface="Arial" panose="020B0604020202020204" pitchFamily="34" charset="0"/>
                <a:ea typeface="Times New Roman" panose="02020603050405020304" pitchFamily="18" charset="0"/>
              </a:rPr>
              <a:t>menține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atenția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audienței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dvs</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ridicată</a:t>
            </a:r>
            <a:r>
              <a:rPr lang="en-GB" sz="1800" dirty="0">
                <a:solidFill>
                  <a:srgbClr val="000000"/>
                </a:solidFill>
                <a:effectLst/>
                <a:latin typeface="Arial" panose="020B0604020202020204" pitchFamily="34" charset="0"/>
                <a:ea typeface="Times New Roman" panose="02020603050405020304" pitchFamily="18" charset="0"/>
              </a:rPr>
              <a:t>. </a:t>
            </a:r>
          </a:p>
          <a:p>
            <a:pPr marL="285750" indent="-285750" algn="just">
              <a:buFont typeface="Arial" panose="020B0604020202020204" pitchFamily="34" charset="0"/>
              <a:buChar char="•"/>
            </a:pPr>
            <a:r>
              <a:rPr lang="en-GB" sz="1800" b="1" dirty="0" err="1">
                <a:solidFill>
                  <a:srgbClr val="000000"/>
                </a:solidFill>
                <a:effectLst/>
                <a:latin typeface="Arial" panose="020B0604020202020204" pitchFamily="34" charset="0"/>
                <a:ea typeface="Times New Roman" panose="02020603050405020304" pitchFamily="18" charset="0"/>
              </a:rPr>
              <a:t>Publicul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Puteți</a:t>
            </a:r>
            <a:r>
              <a:rPr lang="en-GB" sz="1800" dirty="0">
                <a:solidFill>
                  <a:srgbClr val="000000"/>
                </a:solidFill>
                <a:effectLst/>
                <a:latin typeface="Arial" panose="020B0604020202020204" pitchFamily="34" charset="0"/>
                <a:ea typeface="Times New Roman" panose="02020603050405020304" pitchFamily="18" charset="0"/>
              </a:rPr>
              <a:t> fi </a:t>
            </a:r>
            <a:r>
              <a:rPr lang="en-GB" sz="1800" dirty="0" err="1">
                <a:solidFill>
                  <a:srgbClr val="000000"/>
                </a:solidFill>
                <a:effectLst/>
                <a:latin typeface="Arial" panose="020B0604020202020204" pitchFamily="34" charset="0"/>
                <a:ea typeface="Times New Roman" panose="02020603050405020304" pitchFamily="18" charset="0"/>
              </a:rPr>
              <a:t>chemat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prezentați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la </a:t>
            </a:r>
            <a:r>
              <a:rPr lang="en-GB" sz="1800" dirty="0" err="1">
                <a:solidFill>
                  <a:srgbClr val="000000"/>
                </a:solidFill>
                <a:effectLst/>
                <a:latin typeface="Arial" panose="020B0604020202020204" pitchFamily="34" charset="0"/>
                <a:ea typeface="Times New Roman" panose="02020603050405020304" pitchFamily="18" charset="0"/>
              </a:rPr>
              <a:t>diferite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tipuri</a:t>
            </a:r>
            <a:r>
              <a:rPr lang="en-GB" sz="1800" dirty="0">
                <a:solidFill>
                  <a:srgbClr val="000000"/>
                </a:solidFill>
                <a:effectLst/>
                <a:latin typeface="Arial" panose="020B0604020202020204" pitchFamily="34" charset="0"/>
                <a:ea typeface="Times New Roman" panose="02020603050405020304" pitchFamily="18" charset="0"/>
              </a:rPr>
              <a:t> de public: </a:t>
            </a:r>
            <a:r>
              <a:rPr lang="en-GB" sz="1800" dirty="0" err="1">
                <a:solidFill>
                  <a:srgbClr val="000000"/>
                </a:solidFill>
                <a:effectLst/>
                <a:latin typeface="Arial" panose="020B0604020202020204" pitchFamily="34" charset="0"/>
                <a:ea typeface="Times New Roman" panose="02020603050405020304" pitchFamily="18" charset="0"/>
              </a:rPr>
              <a:t>investitori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mentori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clienți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potențiali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parteneri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angajați</a:t>
            </a:r>
            <a:r>
              <a:rPr lang="en-GB" sz="1800" dirty="0">
                <a:solidFill>
                  <a:srgbClr val="000000"/>
                </a:solidFill>
                <a:effectLst/>
                <a:latin typeface="Arial" panose="020B0604020202020204" pitchFamily="34" charset="0"/>
                <a:ea typeface="Times New Roman" panose="02020603050405020304" pitchFamily="18" charset="0"/>
              </a:rPr>
              <a:t>. Este </a:t>
            </a:r>
            <a:r>
              <a:rPr lang="en-GB" sz="1800" dirty="0" err="1">
                <a:solidFill>
                  <a:srgbClr val="000000"/>
                </a:solidFill>
                <a:effectLst/>
                <a:latin typeface="Arial" panose="020B0604020202020204" pitchFamily="34" charset="0"/>
                <a:ea typeface="Times New Roman" panose="02020603050405020304" pitchFamily="18" charset="0"/>
              </a:rPr>
              <a:t>întotdeauna</a:t>
            </a:r>
            <a:r>
              <a:rPr lang="en-GB" sz="1800" dirty="0">
                <a:solidFill>
                  <a:srgbClr val="000000"/>
                </a:solidFill>
                <a:effectLst/>
                <a:latin typeface="Arial" panose="020B0604020202020204" pitchFamily="34" charset="0"/>
                <a:ea typeface="Times New Roman" panose="02020603050405020304" pitchFamily="18" charset="0"/>
              </a:rPr>
              <a:t> important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țineți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cont</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persoanele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cărora</a:t>
            </a:r>
            <a:r>
              <a:rPr lang="en-GB" sz="1800" dirty="0">
                <a:solidFill>
                  <a:srgbClr val="000000"/>
                </a:solidFill>
                <a:effectLst/>
                <a:latin typeface="Arial" panose="020B0604020202020204" pitchFamily="34" charset="0"/>
                <a:ea typeface="Times New Roman" panose="02020603050405020304" pitchFamily="18" charset="0"/>
              </a:rPr>
              <a:t> le </a:t>
            </a:r>
            <a:r>
              <a:rPr lang="en-GB" sz="1800" dirty="0" err="1">
                <a:solidFill>
                  <a:srgbClr val="000000"/>
                </a:solidFill>
                <a:effectLst/>
                <a:latin typeface="Arial" panose="020B0604020202020204" pitchFamily="34" charset="0"/>
                <a:ea typeface="Times New Roman" panose="02020603050405020304" pitchFamily="18" charset="0"/>
              </a:rPr>
              <a:t>prezentați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dumneavoastră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cunosc</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sectorul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dumneavoastră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Piața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dumneavoastră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Problema</a:t>
            </a:r>
            <a:r>
              <a:rPr lang="en-GB" sz="1800" dirty="0">
                <a:solidFill>
                  <a:srgbClr val="000000"/>
                </a:solidFill>
                <a:effectLst/>
                <a:latin typeface="Arial" panose="020B0604020202020204" pitchFamily="34" charset="0"/>
                <a:ea typeface="Times New Roman" panose="02020603050405020304" pitchFamily="18" charset="0"/>
              </a:rPr>
              <a:t> pe care </a:t>
            </a:r>
            <a:r>
              <a:rPr lang="en-GB" sz="1800" dirty="0" err="1">
                <a:solidFill>
                  <a:srgbClr val="000000"/>
                </a:solidFill>
                <a:effectLst/>
                <a:latin typeface="Arial" panose="020B0604020202020204" pitchFamily="34" charset="0"/>
                <a:ea typeface="Times New Roman" panose="02020603050405020304" pitchFamily="18" charset="0"/>
              </a:rPr>
              <a:t>încercați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o </a:t>
            </a:r>
            <a:r>
              <a:rPr lang="en-GB" sz="1800" dirty="0" err="1">
                <a:solidFill>
                  <a:srgbClr val="000000"/>
                </a:solidFill>
                <a:effectLst/>
                <a:latin typeface="Arial" panose="020B0604020202020204" pitchFamily="34" charset="0"/>
                <a:ea typeface="Times New Roman" panose="02020603050405020304" pitchFamily="18" charset="0"/>
              </a:rPr>
              <a:t>rezolvați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acest</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fel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puteți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adapta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discursul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asigurați-vă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că</a:t>
            </a:r>
            <a:r>
              <a:rPr lang="en-GB" sz="1800" dirty="0">
                <a:solidFill>
                  <a:srgbClr val="000000"/>
                </a:solidFill>
                <a:effectLst/>
                <a:latin typeface="Arial" panose="020B0604020202020204" pitchFamily="34" charset="0"/>
                <a:ea typeface="Times New Roman" panose="02020603050405020304" pitchFamily="18" charset="0"/>
              </a:rPr>
              <a:t> nu </a:t>
            </a:r>
            <a:r>
              <a:rPr lang="en-GB" sz="1800" dirty="0" err="1">
                <a:solidFill>
                  <a:srgbClr val="000000"/>
                </a:solidFill>
                <a:effectLst/>
                <a:latin typeface="Arial" panose="020B0604020202020204" pitchFamily="34" charset="0"/>
                <a:ea typeface="Times New Roman" panose="02020603050405020304" pitchFamily="18" charset="0"/>
              </a:rPr>
              <a:t>sunteți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prea</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tehnic</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sau</a:t>
            </a:r>
            <a:r>
              <a:rPr lang="en-GB" sz="1800" dirty="0">
                <a:solidFill>
                  <a:srgbClr val="000000"/>
                </a:solidFill>
                <a:effectLst/>
                <a:latin typeface="Arial" panose="020B0604020202020204" pitchFamily="34" charset="0"/>
                <a:ea typeface="Times New Roman" panose="02020603050405020304" pitchFamily="18" charset="0"/>
              </a:rPr>
              <a:t> invers.</a:t>
            </a:r>
          </a:p>
          <a:p>
            <a:pPr marL="285750" indent="-285750" algn="jus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orice</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caz</a:t>
            </a:r>
            <a:r>
              <a:rPr lang="en-GB" sz="1800"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este</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esențial</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să</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rămâneți</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simplu</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și</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cât</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mai</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clar</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posibil</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în</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timp</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ce</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vă</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prezentați</a:t>
            </a:r>
            <a:r>
              <a:rPr lang="en-GB" sz="1800" b="1" dirty="0">
                <a:solidFill>
                  <a:srgbClr val="000000"/>
                </a:solidFill>
                <a:effectLst/>
                <a:latin typeface="Arial" panose="020B0604020202020204" pitchFamily="34" charset="0"/>
                <a:ea typeface="Times New Roman" panose="02020603050405020304" pitchFamily="18" charset="0"/>
              </a:rPr>
              <a:t> </a:t>
            </a:r>
            <a:r>
              <a:rPr lang="en-GB" sz="1800" b="1"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Scopul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dvs</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este</a:t>
            </a:r>
            <a:r>
              <a:rPr lang="en-GB" sz="1800" dirty="0">
                <a:solidFill>
                  <a:srgbClr val="000000"/>
                </a:solidFill>
                <a:effectLst/>
                <a:latin typeface="Arial" panose="020B0604020202020204" pitchFamily="34" charset="0"/>
                <a:ea typeface="Times New Roman" panose="02020603050405020304" pitchFamily="18" charset="0"/>
              </a:rPr>
              <a:t> ca </a:t>
            </a:r>
            <a:r>
              <a:rPr lang="en-GB" sz="1800" dirty="0" err="1">
                <a:solidFill>
                  <a:srgbClr val="000000"/>
                </a:solidFill>
                <a:effectLst/>
                <a:latin typeface="Arial" panose="020B0604020202020204" pitchFamily="34" charset="0"/>
                <a:ea typeface="Times New Roman" panose="02020603050405020304" pitchFamily="18" charset="0"/>
              </a:rPr>
              <a:t>publicul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dvs</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înțeleagă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își</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amintească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proiectul</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dvs</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printr</a:t>
            </a:r>
            <a:r>
              <a:rPr lang="en-GB" sz="1800" dirty="0">
                <a:solidFill>
                  <a:srgbClr val="000000"/>
                </a:solidFill>
                <a:effectLst/>
                <a:latin typeface="Arial" panose="020B0604020202020204" pitchFamily="34" charset="0"/>
                <a:ea typeface="Times New Roman" panose="02020603050405020304" pitchFamily="18" charset="0"/>
              </a:rPr>
              <a:t>-o </a:t>
            </a:r>
            <a:r>
              <a:rPr lang="en-GB" sz="1800" dirty="0" err="1">
                <a:solidFill>
                  <a:srgbClr val="000000"/>
                </a:solidFill>
                <a:effectLst/>
                <a:latin typeface="Arial" panose="020B0604020202020204" pitchFamily="34" charset="0"/>
                <a:ea typeface="Times New Roman" panose="02020603050405020304" pitchFamily="18" charset="0"/>
              </a:rPr>
              <a:t>perioadă</a:t>
            </a:r>
            <a:r>
              <a:rPr lang="en-GB" sz="1800" dirty="0">
                <a:solidFill>
                  <a:srgbClr val="000000"/>
                </a:solidFill>
                <a:effectLst/>
                <a:latin typeface="Arial" panose="020B0604020202020204" pitchFamily="34" charset="0"/>
                <a:ea typeface="Times New Roman" panose="02020603050405020304" pitchFamily="18" charset="0"/>
              </a:rPr>
              <a:t> </a:t>
            </a:r>
            <a:r>
              <a:rPr lang="en-GB" sz="1800" dirty="0" err="1">
                <a:solidFill>
                  <a:srgbClr val="000000"/>
                </a:solidFill>
                <a:effectLst/>
                <a:latin typeface="Arial" panose="020B0604020202020204" pitchFamily="34" charset="0"/>
                <a:ea typeface="Times New Roman" panose="02020603050405020304" pitchFamily="18" charset="0"/>
              </a:rPr>
              <a:t>scurtă</a:t>
            </a:r>
            <a:r>
              <a:rPr lang="en-GB" sz="1800" dirty="0">
                <a:solidFill>
                  <a:srgbClr val="000000"/>
                </a:solidFill>
                <a:effectLst/>
                <a:latin typeface="Arial" panose="020B0604020202020204" pitchFamily="34" charset="0"/>
                <a:ea typeface="Times New Roman" panose="02020603050405020304" pitchFamily="18" charset="0"/>
              </a:rPr>
              <a:t> de </a:t>
            </a:r>
            <a:r>
              <a:rPr lang="en-GB" sz="1800" dirty="0" err="1">
                <a:solidFill>
                  <a:srgbClr val="000000"/>
                </a:solidFill>
                <a:effectLst/>
                <a:latin typeface="Arial" panose="020B0604020202020204" pitchFamily="34" charset="0"/>
                <a:ea typeface="Times New Roman" panose="02020603050405020304" pitchFamily="18" charset="0"/>
              </a:rPr>
              <a:t>timp.</a:t>
            </a:r>
            <a:endParaRPr lang="en-GB" sz="1800" dirty="0">
              <a:solidFill>
                <a:srgbClr val="000000"/>
              </a:solidFill>
              <a:effectLst/>
              <a:latin typeface="Arial" panose="020B0604020202020204" pitchFamily="34"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5</a:t>
            </a:fld>
            <a:endParaRPr lang="fr-FR"/>
          </a:p>
        </p:txBody>
      </p:sp>
    </p:spTree>
    <p:extLst>
      <p:ext uri="{BB962C8B-B14F-4D97-AF65-F5344CB8AC3E}">
        <p14:creationId xmlns:p14="http://schemas.microsoft.com/office/powerpoint/2010/main" val="1331719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6</a:t>
            </a:fld>
            <a:endParaRPr lang="fr-FR"/>
          </a:p>
        </p:txBody>
      </p:sp>
    </p:spTree>
    <p:extLst>
      <p:ext uri="{BB962C8B-B14F-4D97-AF65-F5344CB8AC3E}">
        <p14:creationId xmlns:p14="http://schemas.microsoft.com/office/powerpoint/2010/main" val="246799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minute </a:t>
            </a:r>
          </a:p>
          <a:p>
            <a:r>
              <a:rPr lang="fr-FR" dirty="0" err="1"/>
              <a:t>Astăzi</a:t>
            </a:r>
            <a:r>
              <a:rPr lang="fr-FR" dirty="0"/>
              <a:t>, </a:t>
            </a:r>
            <a:r>
              <a:rPr lang="fr-FR" dirty="0" err="1"/>
              <a:t>vom</a:t>
            </a:r>
            <a:r>
              <a:rPr lang="fr-FR" dirty="0"/>
              <a:t> </a:t>
            </a:r>
            <a:r>
              <a:rPr lang="fr-FR" dirty="0" err="1"/>
              <a:t>parcurge</a:t>
            </a:r>
            <a:r>
              <a:rPr lang="fr-FR" dirty="0"/>
              <a:t> 4 </a:t>
            </a:r>
            <a:r>
              <a:rPr lang="fr-FR" dirty="0" err="1"/>
              <a:t>pași</a:t>
            </a:r>
            <a:r>
              <a:rPr lang="fr-FR" dirty="0"/>
              <a:t> </a:t>
            </a:r>
            <a:r>
              <a:rPr lang="fr-FR" dirty="0" err="1"/>
              <a:t>pentru</a:t>
            </a:r>
            <a:r>
              <a:rPr lang="fr-FR" dirty="0"/>
              <a:t> a-i ajuta </a:t>
            </a:r>
            <a:r>
              <a:rPr lang="fr-FR" dirty="0" err="1"/>
              <a:t>să</a:t>
            </a:r>
            <a:r>
              <a:rPr lang="fr-FR" dirty="0"/>
              <a:t> </a:t>
            </a:r>
            <a:r>
              <a:rPr lang="fr-FR" dirty="0" err="1"/>
              <a:t>își</a:t>
            </a:r>
            <a:r>
              <a:rPr lang="fr-FR" dirty="0"/>
              <a:t> </a:t>
            </a:r>
            <a:r>
              <a:rPr lang="fr-FR" dirty="0" err="1"/>
              <a:t>pregătească</a:t>
            </a:r>
            <a:r>
              <a:rPr lang="fr-FR" dirty="0"/>
              <a:t> pitch-</a:t>
            </a:r>
            <a:r>
              <a:rPr lang="fr-FR" dirty="0" err="1"/>
              <a:t>ul</a:t>
            </a:r>
            <a:r>
              <a:rPr lang="fr-FR" dirty="0"/>
              <a:t>: </a:t>
            </a:r>
          </a:p>
          <a:p>
            <a:endParaRPr lang="fr-FR" dirty="0"/>
          </a:p>
          <a:p>
            <a:r>
              <a:rPr lang="fr-FR" dirty="0"/>
              <a:t>1- </a:t>
            </a:r>
            <a:r>
              <a:rPr lang="fr-FR" dirty="0" err="1"/>
              <a:t>Clarificați-vă</a:t>
            </a:r>
            <a:r>
              <a:rPr lang="fr-FR" dirty="0"/>
              <a:t> </a:t>
            </a:r>
            <a:r>
              <a:rPr lang="fr-FR" dirty="0" err="1"/>
              <a:t>ideea</a:t>
            </a:r>
            <a:r>
              <a:rPr lang="fr-FR" dirty="0"/>
              <a:t> (instrument </a:t>
            </a:r>
            <a:r>
              <a:rPr lang="fr-FR" dirty="0" err="1"/>
              <a:t>prezentat</a:t>
            </a:r>
            <a:r>
              <a:rPr lang="fr-FR" dirty="0"/>
              <a:t>: </a:t>
            </a:r>
            <a:r>
              <a:rPr lang="fr-FR" dirty="0" err="1"/>
              <a:t>întrebări</a:t>
            </a:r>
            <a:r>
              <a:rPr lang="fr-FR" dirty="0"/>
              <a:t> 5w2h)</a:t>
            </a:r>
          </a:p>
          <a:p>
            <a:r>
              <a:rPr lang="fr-FR" dirty="0"/>
              <a:t>2- </a:t>
            </a:r>
            <a:r>
              <a:rPr lang="fr-FR" dirty="0" err="1"/>
              <a:t>Organizează-ți</a:t>
            </a:r>
            <a:r>
              <a:rPr lang="fr-FR" dirty="0"/>
              <a:t> </a:t>
            </a:r>
            <a:r>
              <a:rPr lang="fr-FR" dirty="0" err="1"/>
              <a:t>gândurile</a:t>
            </a:r>
            <a:r>
              <a:rPr lang="fr-FR" dirty="0"/>
              <a:t> (instrumente </a:t>
            </a:r>
            <a:r>
              <a:rPr lang="fr-FR" dirty="0" err="1"/>
              <a:t>prezentate</a:t>
            </a:r>
            <a:r>
              <a:rPr lang="fr-FR" dirty="0"/>
              <a:t>: </a:t>
            </a:r>
            <a:r>
              <a:rPr lang="fr-FR" dirty="0" err="1"/>
              <a:t>prezentarea</a:t>
            </a:r>
            <a:r>
              <a:rPr lang="fr-FR" dirty="0"/>
              <a:t> </a:t>
            </a:r>
            <a:r>
              <a:rPr lang="fr-FR" dirty="0" err="1"/>
              <a:t>intr-o</a:t>
            </a:r>
            <a:r>
              <a:rPr lang="fr-FR" dirty="0"/>
              <a:t> </a:t>
            </a:r>
            <a:r>
              <a:rPr lang="fr-FR" dirty="0" err="1"/>
              <a:t>propozitie</a:t>
            </a:r>
            <a:r>
              <a:rPr lang="fr-FR" dirty="0"/>
              <a:t> </a:t>
            </a:r>
            <a:r>
              <a:rPr lang="fr-FR" dirty="0" err="1"/>
              <a:t>și</a:t>
            </a:r>
            <a:r>
              <a:rPr lang="fr-FR" dirty="0"/>
              <a:t> </a:t>
            </a:r>
            <a:r>
              <a:rPr lang="fr-FR" dirty="0" err="1"/>
              <a:t>modelul</a:t>
            </a:r>
            <a:r>
              <a:rPr lang="fr-FR" dirty="0"/>
              <a:t> de business </a:t>
            </a:r>
            <a:r>
              <a:rPr lang="fr-FR" dirty="0" err="1"/>
              <a:t>sau</a:t>
            </a:r>
            <a:r>
              <a:rPr lang="fr-FR" dirty="0"/>
              <a:t> «</a:t>
            </a:r>
            <a:r>
              <a:rPr lang="fr-FR" dirty="0" err="1"/>
              <a:t>canva</a:t>
            </a:r>
            <a:r>
              <a:rPr lang="fr-FR" dirty="0"/>
              <a:t>»)</a:t>
            </a:r>
          </a:p>
          <a:p>
            <a:r>
              <a:rPr lang="fr-FR" dirty="0"/>
              <a:t>3- </a:t>
            </a:r>
            <a:r>
              <a:rPr lang="fr-FR" dirty="0" err="1"/>
              <a:t>Scrieți-vă</a:t>
            </a:r>
            <a:r>
              <a:rPr lang="fr-FR" dirty="0"/>
              <a:t> </a:t>
            </a:r>
            <a:r>
              <a:rPr lang="fr-FR" dirty="0" err="1"/>
              <a:t>povestea</a:t>
            </a:r>
            <a:r>
              <a:rPr lang="fr-FR" dirty="0"/>
              <a:t> (instrumente </a:t>
            </a:r>
            <a:r>
              <a:rPr lang="fr-FR" dirty="0" err="1"/>
              <a:t>prezentate</a:t>
            </a:r>
            <a:r>
              <a:rPr lang="fr-FR" dirty="0"/>
              <a:t>: </a:t>
            </a:r>
            <a:r>
              <a:rPr lang="fr-FR" dirty="0" err="1"/>
              <a:t>introducere</a:t>
            </a:r>
            <a:r>
              <a:rPr lang="fr-FR" dirty="0"/>
              <a:t> </a:t>
            </a:r>
            <a:r>
              <a:rPr lang="fr-FR" dirty="0" err="1"/>
              <a:t>în</a:t>
            </a:r>
            <a:r>
              <a:rPr lang="fr-FR" dirty="0"/>
              <a:t> storytelling </a:t>
            </a:r>
            <a:r>
              <a:rPr lang="fr-FR" dirty="0" err="1"/>
              <a:t>și</a:t>
            </a:r>
            <a:r>
              <a:rPr lang="fr-FR" dirty="0"/>
              <a:t> </a:t>
            </a:r>
            <a:r>
              <a:rPr lang="fr-FR" dirty="0" err="1"/>
              <a:t>cercul</a:t>
            </a:r>
            <a:r>
              <a:rPr lang="fr-FR" dirty="0"/>
              <a:t> de </a:t>
            </a:r>
            <a:r>
              <a:rPr lang="fr-FR" dirty="0" err="1"/>
              <a:t>aur</a:t>
            </a:r>
            <a:r>
              <a:rPr lang="fr-FR" dirty="0"/>
              <a:t> al lui Simon </a:t>
            </a:r>
            <a:r>
              <a:rPr lang="fr-FR" dirty="0" err="1"/>
              <a:t>Sinek</a:t>
            </a:r>
            <a:r>
              <a:rPr lang="fr-FR" dirty="0"/>
              <a:t>)</a:t>
            </a:r>
          </a:p>
          <a:p>
            <a:r>
              <a:rPr lang="fr-FR" dirty="0"/>
              <a:t>4- </a:t>
            </a:r>
            <a:r>
              <a:rPr lang="fr-FR" dirty="0" err="1"/>
              <a:t>Exersează-ți</a:t>
            </a:r>
            <a:r>
              <a:rPr lang="fr-FR" dirty="0"/>
              <a:t> pitch-</a:t>
            </a:r>
            <a:r>
              <a:rPr lang="fr-FR" dirty="0" err="1"/>
              <a:t>ul</a:t>
            </a:r>
            <a:r>
              <a:rPr lang="fr-FR" dirty="0"/>
              <a:t> (instrumente </a:t>
            </a:r>
            <a:r>
              <a:rPr lang="fr-FR" dirty="0" err="1"/>
              <a:t>prezentate</a:t>
            </a:r>
            <a:r>
              <a:rPr lang="fr-FR" dirty="0"/>
              <a:t> </a:t>
            </a:r>
            <a:r>
              <a:rPr lang="fr-FR" dirty="0" err="1"/>
              <a:t>limbajul</a:t>
            </a:r>
            <a:r>
              <a:rPr lang="fr-FR" dirty="0"/>
              <a:t> </a:t>
            </a:r>
            <a:r>
              <a:rPr lang="fr-FR" dirty="0" err="1"/>
              <a:t>corpului</a:t>
            </a:r>
            <a:r>
              <a:rPr lang="fr-FR" dirty="0"/>
              <a:t> </a:t>
            </a:r>
            <a:r>
              <a:rPr lang="fr-FR" dirty="0" err="1"/>
              <a:t>și</a:t>
            </a:r>
            <a:r>
              <a:rPr lang="fr-FR" dirty="0"/>
              <a:t> </a:t>
            </a:r>
            <a:r>
              <a:rPr lang="fr-FR" dirty="0" err="1"/>
              <a:t>vocea</a:t>
            </a:r>
            <a:r>
              <a:rPr lang="fr-FR" dirty="0"/>
              <a:t>)</a:t>
            </a:r>
          </a:p>
          <a:p>
            <a:endParaRPr lang="fr-FR" dirty="0"/>
          </a:p>
          <a:p>
            <a:r>
              <a:rPr lang="fr-FR" dirty="0"/>
              <a:t>Aceste instrumente vor fi </a:t>
            </a:r>
            <a:r>
              <a:rPr lang="fr-FR" dirty="0" err="1"/>
              <a:t>abordate</a:t>
            </a:r>
            <a:r>
              <a:rPr lang="fr-FR" dirty="0"/>
              <a:t> </a:t>
            </a:r>
            <a:r>
              <a:rPr lang="fr-FR" dirty="0" err="1"/>
              <a:t>într</a:t>
            </a:r>
            <a:r>
              <a:rPr lang="fr-FR" dirty="0"/>
              <a:t>-un </a:t>
            </a:r>
            <a:r>
              <a:rPr lang="fr-FR" dirty="0" err="1"/>
              <a:t>scurt</a:t>
            </a:r>
            <a:r>
              <a:rPr lang="fr-FR" dirty="0"/>
              <a:t> moment </a:t>
            </a:r>
            <a:r>
              <a:rPr lang="fr-FR" dirty="0" err="1"/>
              <a:t>astăzi</a:t>
            </a:r>
            <a:r>
              <a:rPr lang="fr-FR" dirty="0"/>
              <a:t>. </a:t>
            </a:r>
            <a:r>
              <a:rPr lang="fr-FR" dirty="0" err="1"/>
              <a:t>Scopul</a:t>
            </a:r>
            <a:r>
              <a:rPr lang="fr-FR" dirty="0"/>
              <a:t> </a:t>
            </a:r>
            <a:r>
              <a:rPr lang="fr-FR" dirty="0" err="1"/>
              <a:t>acestei</a:t>
            </a:r>
            <a:r>
              <a:rPr lang="fr-FR" dirty="0"/>
              <a:t> </a:t>
            </a:r>
            <a:r>
              <a:rPr lang="fr-FR" dirty="0" err="1"/>
              <a:t>sesiuni</a:t>
            </a:r>
            <a:r>
              <a:rPr lang="fr-FR" dirty="0"/>
              <a:t> nu este ca </a:t>
            </a:r>
            <a:r>
              <a:rPr lang="fr-FR" dirty="0" err="1"/>
              <a:t>participanții</a:t>
            </a:r>
            <a:r>
              <a:rPr lang="fr-FR" dirty="0"/>
              <a:t> </a:t>
            </a:r>
            <a:r>
              <a:rPr lang="fr-FR" dirty="0" err="1"/>
              <a:t>să</a:t>
            </a:r>
            <a:r>
              <a:rPr lang="fr-FR" dirty="0"/>
              <a:t> le </a:t>
            </a:r>
            <a:r>
              <a:rPr lang="fr-FR" dirty="0" err="1"/>
              <a:t>stăpânească</a:t>
            </a:r>
            <a:r>
              <a:rPr lang="fr-FR" dirty="0"/>
              <a:t>, ci </a:t>
            </a:r>
            <a:r>
              <a:rPr lang="fr-FR" dirty="0" err="1"/>
              <a:t>doar</a:t>
            </a:r>
            <a:r>
              <a:rPr lang="fr-FR" dirty="0"/>
              <a:t> </a:t>
            </a:r>
            <a:r>
              <a:rPr lang="fr-FR" dirty="0" err="1"/>
              <a:t>să</a:t>
            </a:r>
            <a:r>
              <a:rPr lang="fr-FR" dirty="0"/>
              <a:t> le </a:t>
            </a:r>
            <a:r>
              <a:rPr lang="fr-FR" dirty="0" err="1"/>
              <a:t>descopere</a:t>
            </a:r>
            <a:r>
              <a:rPr lang="fr-FR" dirty="0"/>
              <a:t> </a:t>
            </a:r>
            <a:r>
              <a:rPr lang="fr-FR" dirty="0" err="1"/>
              <a:t>și</a:t>
            </a:r>
            <a:r>
              <a:rPr lang="fr-FR" dirty="0"/>
              <a:t> </a:t>
            </a:r>
            <a:r>
              <a:rPr lang="fr-FR" dirty="0" err="1"/>
              <a:t>să</a:t>
            </a:r>
            <a:r>
              <a:rPr lang="fr-FR" dirty="0"/>
              <a:t> </a:t>
            </a:r>
            <a:r>
              <a:rPr lang="fr-FR" dirty="0" err="1"/>
              <a:t>exerseze</a:t>
            </a:r>
            <a:r>
              <a:rPr lang="fr-FR" dirty="0"/>
              <a:t> </a:t>
            </a:r>
            <a:r>
              <a:rPr lang="fr-FR" dirty="0" err="1"/>
              <a:t>puțin</a:t>
            </a:r>
            <a:r>
              <a:rPr lang="fr-FR" dirty="0"/>
              <a:t>. </a:t>
            </a:r>
            <a:r>
              <a:rPr lang="fr-FR" dirty="0" err="1"/>
              <a:t>Haideți</a:t>
            </a:r>
            <a:r>
              <a:rPr lang="fr-FR" dirty="0"/>
              <a:t> </a:t>
            </a:r>
            <a:r>
              <a:rPr lang="fr-FR" dirty="0" err="1"/>
              <a:t>să</a:t>
            </a:r>
            <a:r>
              <a:rPr lang="fr-FR" dirty="0"/>
              <a:t> </a:t>
            </a:r>
            <a:r>
              <a:rPr lang="fr-FR" dirty="0" err="1"/>
              <a:t>scăpăm</a:t>
            </a:r>
            <a:r>
              <a:rPr lang="fr-FR" dirty="0"/>
              <a:t> de </a:t>
            </a:r>
            <a:r>
              <a:rPr lang="fr-FR" dirty="0" err="1"/>
              <a:t>presiune</a:t>
            </a:r>
            <a:r>
              <a:rPr lang="fr-FR" dirty="0"/>
              <a:t> !</a:t>
            </a: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7</a:t>
            </a:fld>
            <a:endParaRPr lang="fr-FR"/>
          </a:p>
        </p:txBody>
      </p:sp>
    </p:spTree>
    <p:extLst>
      <p:ext uri="{BB962C8B-B14F-4D97-AF65-F5344CB8AC3E}">
        <p14:creationId xmlns:p14="http://schemas.microsoft.com/office/powerpoint/2010/main" val="317225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minute : </a:t>
            </a:r>
          </a:p>
          <a:p>
            <a:endParaRPr lang="fr-FR" dirty="0"/>
          </a:p>
          <a:p>
            <a:r>
              <a:rPr lang="fr-FR" dirty="0" err="1"/>
              <a:t>Întrebările</a:t>
            </a:r>
            <a:r>
              <a:rPr lang="fr-FR" dirty="0"/>
              <a:t> 5W2H</a:t>
            </a:r>
          </a:p>
          <a:p>
            <a:endParaRPr lang="fr-FR" dirty="0"/>
          </a:p>
          <a:p>
            <a:r>
              <a:rPr lang="fr-FR" dirty="0" err="1"/>
              <a:t>Întrebările</a:t>
            </a:r>
            <a:r>
              <a:rPr lang="fr-FR" dirty="0"/>
              <a:t> </a:t>
            </a:r>
            <a:r>
              <a:rPr lang="fr-FR" i="1" dirty="0"/>
              <a:t>5W2H: </a:t>
            </a:r>
            <a:r>
              <a:rPr lang="en-US" i="1" dirty="0"/>
              <a:t>who, what, when, where, why, how and how much</a:t>
            </a:r>
            <a:r>
              <a:rPr lang="fr-FR" i="1" dirty="0"/>
              <a:t> </a:t>
            </a:r>
            <a:r>
              <a:rPr lang="fr-FR" dirty="0"/>
              <a:t>este un instrument bun </a:t>
            </a:r>
            <a:r>
              <a:rPr lang="fr-FR" dirty="0" err="1"/>
              <a:t>pentru</a:t>
            </a:r>
            <a:r>
              <a:rPr lang="fr-FR" dirty="0"/>
              <a:t> a-i ajuta </a:t>
            </a:r>
            <a:r>
              <a:rPr lang="fr-FR" dirty="0" err="1"/>
              <a:t>pe</a:t>
            </a:r>
            <a:r>
              <a:rPr lang="fr-FR" dirty="0"/>
              <a:t> </a:t>
            </a:r>
            <a:r>
              <a:rPr lang="fr-FR" dirty="0" err="1"/>
              <a:t>participanți</a:t>
            </a:r>
            <a:r>
              <a:rPr lang="fr-FR" dirty="0"/>
              <a:t> </a:t>
            </a:r>
            <a:r>
              <a:rPr lang="fr-FR" dirty="0" err="1"/>
              <a:t>să</a:t>
            </a:r>
            <a:r>
              <a:rPr lang="fr-FR" dirty="0"/>
              <a:t> </a:t>
            </a:r>
            <a:r>
              <a:rPr lang="fr-FR" dirty="0" err="1"/>
              <a:t>își</a:t>
            </a:r>
            <a:r>
              <a:rPr lang="fr-FR" dirty="0"/>
              <a:t> </a:t>
            </a:r>
            <a:r>
              <a:rPr lang="fr-FR" dirty="0" err="1"/>
              <a:t>aprofundeze</a:t>
            </a:r>
            <a:r>
              <a:rPr lang="fr-FR" dirty="0"/>
              <a:t> </a:t>
            </a:r>
            <a:r>
              <a:rPr lang="fr-FR" dirty="0" err="1"/>
              <a:t>gândurile</a:t>
            </a:r>
            <a:r>
              <a:rPr lang="fr-FR" dirty="0"/>
              <a:t>, </a:t>
            </a:r>
            <a:r>
              <a:rPr lang="fr-FR" dirty="0" err="1"/>
              <a:t>să</a:t>
            </a:r>
            <a:r>
              <a:rPr lang="fr-FR" dirty="0"/>
              <a:t> </a:t>
            </a:r>
            <a:r>
              <a:rPr lang="fr-FR" dirty="0" err="1"/>
              <a:t>identifice</a:t>
            </a:r>
            <a:r>
              <a:rPr lang="fr-FR" dirty="0"/>
              <a:t> </a:t>
            </a:r>
            <a:r>
              <a:rPr lang="fr-FR" dirty="0" err="1"/>
              <a:t>următorii</a:t>
            </a:r>
            <a:r>
              <a:rPr lang="fr-FR" dirty="0"/>
              <a:t> </a:t>
            </a:r>
            <a:r>
              <a:rPr lang="fr-FR" dirty="0" err="1"/>
              <a:t>pași</a:t>
            </a:r>
            <a:r>
              <a:rPr lang="fr-FR" dirty="0"/>
              <a:t> </a:t>
            </a:r>
            <a:r>
              <a:rPr lang="fr-FR" dirty="0" err="1"/>
              <a:t>și</a:t>
            </a:r>
            <a:r>
              <a:rPr lang="fr-FR" dirty="0"/>
              <a:t> o </a:t>
            </a:r>
            <a:r>
              <a:rPr lang="fr-FR" dirty="0" err="1"/>
              <a:t>viziune</a:t>
            </a:r>
            <a:r>
              <a:rPr lang="fr-FR" dirty="0"/>
              <a:t> </a:t>
            </a:r>
            <a:r>
              <a:rPr lang="fr-FR" dirty="0" err="1"/>
              <a:t>pe</a:t>
            </a:r>
            <a:r>
              <a:rPr lang="fr-FR" dirty="0"/>
              <a:t> care </a:t>
            </a:r>
            <a:r>
              <a:rPr lang="fr-FR" dirty="0" err="1"/>
              <a:t>să</a:t>
            </a:r>
            <a:r>
              <a:rPr lang="fr-FR" dirty="0"/>
              <a:t> o </a:t>
            </a:r>
            <a:r>
              <a:rPr lang="fr-FR" dirty="0" err="1"/>
              <a:t>împărtășească</a:t>
            </a:r>
            <a:r>
              <a:rPr lang="fr-FR" dirty="0"/>
              <a:t> </a:t>
            </a:r>
            <a:r>
              <a:rPr lang="fr-FR" dirty="0" err="1"/>
              <a:t>juriului</a:t>
            </a:r>
            <a:r>
              <a:rPr lang="fr-FR" dirty="0"/>
              <a:t>. De </a:t>
            </a:r>
            <a:r>
              <a:rPr lang="fr-FR" dirty="0" err="1"/>
              <a:t>asemenea</a:t>
            </a:r>
            <a:r>
              <a:rPr lang="fr-FR" dirty="0"/>
              <a:t>, </a:t>
            </a:r>
            <a:r>
              <a:rPr lang="fr-FR" dirty="0" err="1"/>
              <a:t>acest</a:t>
            </a:r>
            <a:r>
              <a:rPr lang="fr-FR" dirty="0"/>
              <a:t> </a:t>
            </a:r>
            <a:r>
              <a:rPr lang="fr-FR" dirty="0" err="1"/>
              <a:t>exercițiu</a:t>
            </a:r>
            <a:r>
              <a:rPr lang="fr-FR" dirty="0"/>
              <a:t> </a:t>
            </a:r>
            <a:r>
              <a:rPr lang="fr-FR" dirty="0" err="1"/>
              <a:t>ar</a:t>
            </a:r>
            <a:r>
              <a:rPr lang="fr-FR" dirty="0"/>
              <a:t> </a:t>
            </a:r>
            <a:r>
              <a:rPr lang="fr-FR" dirty="0" err="1"/>
              <a:t>putea</a:t>
            </a:r>
            <a:r>
              <a:rPr lang="fr-FR" dirty="0"/>
              <a:t> </a:t>
            </a:r>
            <a:r>
              <a:rPr lang="fr-FR" dirty="0" err="1"/>
              <a:t>să</a:t>
            </a:r>
            <a:r>
              <a:rPr lang="fr-FR" dirty="0"/>
              <a:t> </a:t>
            </a:r>
            <a:r>
              <a:rPr lang="fr-FR" dirty="0" err="1"/>
              <a:t>îi</a:t>
            </a:r>
            <a:r>
              <a:rPr lang="fr-FR" dirty="0"/>
              <a:t> </a:t>
            </a:r>
            <a:r>
              <a:rPr lang="fr-FR" dirty="0" err="1"/>
              <a:t>stimuleze</a:t>
            </a:r>
            <a:r>
              <a:rPr lang="fr-FR" dirty="0"/>
              <a:t> </a:t>
            </a:r>
            <a:r>
              <a:rPr lang="fr-FR" dirty="0" err="1"/>
              <a:t>să</a:t>
            </a:r>
            <a:r>
              <a:rPr lang="fr-FR" dirty="0"/>
              <a:t> continue </a:t>
            </a:r>
            <a:r>
              <a:rPr lang="fr-FR" dirty="0" err="1"/>
              <a:t>să</a:t>
            </a:r>
            <a:r>
              <a:rPr lang="fr-FR" dirty="0"/>
              <a:t> </a:t>
            </a:r>
            <a:r>
              <a:rPr lang="fr-FR" dirty="0" err="1"/>
              <a:t>lucreze</a:t>
            </a:r>
            <a:r>
              <a:rPr lang="fr-FR" dirty="0"/>
              <a:t> </a:t>
            </a:r>
            <a:r>
              <a:rPr lang="fr-FR" dirty="0" err="1"/>
              <a:t>împreună</a:t>
            </a:r>
            <a:r>
              <a:rPr lang="fr-FR" dirty="0"/>
              <a:t> la </a:t>
            </a:r>
            <a:r>
              <a:rPr lang="fr-FR" dirty="0" err="1"/>
              <a:t>proiect</a:t>
            </a:r>
            <a:r>
              <a:rPr lang="fr-FR" dirty="0"/>
              <a:t> </a:t>
            </a:r>
            <a:r>
              <a:rPr lang="fr-FR" dirty="0" err="1"/>
              <a:t>și</a:t>
            </a:r>
            <a:r>
              <a:rPr lang="fr-FR" dirty="0"/>
              <a:t> </a:t>
            </a:r>
            <a:r>
              <a:rPr lang="fr-FR" dirty="0" err="1"/>
              <a:t>după</a:t>
            </a:r>
            <a:r>
              <a:rPr lang="fr-FR" dirty="0"/>
              <a:t> </a:t>
            </a:r>
            <a:r>
              <a:rPr lang="fr-FR" dirty="0" err="1"/>
              <a:t>evenimente</a:t>
            </a:r>
            <a:r>
              <a:rPr lang="fr-FR" dirty="0"/>
              <a:t>, </a:t>
            </a:r>
            <a:r>
              <a:rPr lang="fr-FR" dirty="0" err="1"/>
              <a:t>deoarece</a:t>
            </a:r>
            <a:r>
              <a:rPr lang="fr-FR" dirty="0"/>
              <a:t> vor fi </a:t>
            </a:r>
            <a:r>
              <a:rPr lang="fr-FR" dirty="0" err="1"/>
              <a:t>identificat</a:t>
            </a:r>
            <a:r>
              <a:rPr lang="fr-FR" dirty="0"/>
              <a:t> </a:t>
            </a:r>
            <a:r>
              <a:rPr lang="fr-FR" dirty="0" err="1"/>
              <a:t>deja</a:t>
            </a:r>
            <a:r>
              <a:rPr lang="fr-FR" dirty="0"/>
              <a:t> </a:t>
            </a:r>
            <a:r>
              <a:rPr lang="fr-FR" dirty="0" err="1"/>
              <a:t>următoarele</a:t>
            </a:r>
            <a:r>
              <a:rPr lang="fr-FR" dirty="0"/>
              <a:t> </a:t>
            </a:r>
            <a:r>
              <a:rPr lang="fr-FR" dirty="0" err="1"/>
              <a:t>etape</a:t>
            </a:r>
            <a:r>
              <a:rPr lang="fr-FR" dirty="0"/>
              <a:t>.</a:t>
            </a:r>
          </a:p>
          <a:p>
            <a:endParaRPr lang="fr-FR" dirty="0"/>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8</a:t>
            </a:fld>
            <a:endParaRPr lang="fr-FR"/>
          </a:p>
        </p:txBody>
      </p:sp>
    </p:spTree>
    <p:extLst>
      <p:ext uri="{BB962C8B-B14F-4D97-AF65-F5344CB8AC3E}">
        <p14:creationId xmlns:p14="http://schemas.microsoft.com/office/powerpoint/2010/main" val="22899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10 minute : e </a:t>
            </a:r>
            <a:r>
              <a:rPr lang="fr-FR" dirty="0" err="1"/>
              <a:t>rândul</a:t>
            </a:r>
            <a:r>
              <a:rPr lang="fr-FR" dirty="0"/>
              <a:t> </a:t>
            </a:r>
            <a:r>
              <a:rPr lang="fr-FR" dirty="0" err="1"/>
              <a:t>lor</a:t>
            </a:r>
            <a:r>
              <a:rPr lang="fr-FR" dirty="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Participantele</a:t>
            </a:r>
            <a:r>
              <a:rPr lang="fr-FR" dirty="0"/>
              <a:t> pot </a:t>
            </a:r>
            <a:r>
              <a:rPr lang="fr-FR" dirty="0" err="1"/>
              <a:t>folosi</a:t>
            </a:r>
            <a:r>
              <a:rPr lang="fr-FR" dirty="0"/>
              <a:t> </a:t>
            </a:r>
            <a:r>
              <a:rPr lang="fr-FR" dirty="0" err="1"/>
              <a:t>fișa</a:t>
            </a:r>
            <a:r>
              <a:rPr lang="fr-FR" dirty="0"/>
              <a:t> de </a:t>
            </a:r>
            <a:r>
              <a:rPr lang="fr-FR" dirty="0" err="1"/>
              <a:t>lucru</a:t>
            </a:r>
            <a:r>
              <a:rPr lang="fr-FR" dirty="0"/>
              <a:t> a </a:t>
            </a:r>
            <a:r>
              <a:rPr lang="fr-FR" dirty="0" err="1"/>
              <a:t>instrumentului</a:t>
            </a:r>
            <a:r>
              <a:rPr lang="fr-FR" dirty="0"/>
              <a:t> </a:t>
            </a:r>
            <a:r>
              <a:rPr lang="fr-FR" dirty="0" err="1"/>
              <a:t>pusă</a:t>
            </a:r>
            <a:r>
              <a:rPr lang="fr-FR" dirty="0"/>
              <a:t> la </a:t>
            </a:r>
            <a:r>
              <a:rPr lang="fr-FR" dirty="0" err="1"/>
              <a:t>dispoziție</a:t>
            </a:r>
            <a:r>
              <a:rPr lang="fr-FR" dirty="0"/>
              <a:t> </a:t>
            </a:r>
            <a:r>
              <a:rPr lang="fr-FR" dirty="0" err="1"/>
              <a:t>pentru</a:t>
            </a:r>
            <a:r>
              <a:rPr lang="fr-FR" dirty="0"/>
              <a:t> </a:t>
            </a:r>
            <a:r>
              <a:rPr lang="fr-FR" dirty="0" err="1"/>
              <a:t>acest</a:t>
            </a:r>
            <a:r>
              <a:rPr lang="fr-FR" dirty="0"/>
              <a:t> atelier </a:t>
            </a:r>
            <a:r>
              <a:rPr lang="fr-FR" dirty="0" err="1"/>
              <a:t>pentru</a:t>
            </a:r>
            <a:r>
              <a:rPr lang="fr-FR" dirty="0"/>
              <a:t> a </a:t>
            </a:r>
            <a:r>
              <a:rPr lang="fr-FR" dirty="0" err="1"/>
              <a:t>completa</a:t>
            </a:r>
            <a:r>
              <a:rPr lang="fr-FR" dirty="0"/>
              <a:t> </a:t>
            </a:r>
            <a:r>
              <a:rPr lang="fr-FR" dirty="0" err="1"/>
              <a:t>întrebările</a:t>
            </a:r>
            <a:r>
              <a:rPr lang="fr-FR" dirty="0"/>
              <a:t> 5W2H.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Obiectivul</a:t>
            </a:r>
            <a:r>
              <a:rPr lang="fr-FR" dirty="0"/>
              <a:t> este ca </a:t>
            </a:r>
            <a:r>
              <a:rPr lang="fr-FR" dirty="0" err="1"/>
              <a:t>ele</a:t>
            </a:r>
            <a:r>
              <a:rPr lang="fr-FR" dirty="0"/>
              <a:t> </a:t>
            </a:r>
            <a:r>
              <a:rPr lang="fr-FR" dirty="0" err="1"/>
              <a:t>să</a:t>
            </a:r>
            <a:r>
              <a:rPr lang="fr-FR" dirty="0"/>
              <a:t> </a:t>
            </a:r>
            <a:r>
              <a:rPr lang="fr-FR" dirty="0" err="1"/>
              <a:t>încerce</a:t>
            </a:r>
            <a:r>
              <a:rPr lang="fr-FR" dirty="0"/>
              <a:t> </a:t>
            </a:r>
            <a:r>
              <a:rPr lang="fr-FR" dirty="0" err="1"/>
              <a:t>să</a:t>
            </a:r>
            <a:r>
              <a:rPr lang="fr-FR" dirty="0"/>
              <a:t> </a:t>
            </a:r>
            <a:r>
              <a:rPr lang="fr-FR" dirty="0" err="1"/>
              <a:t>răspundă</a:t>
            </a:r>
            <a:r>
              <a:rPr lang="fr-FR" dirty="0"/>
              <a:t> la </a:t>
            </a:r>
            <a:r>
              <a:rPr lang="fr-FR" dirty="0" err="1"/>
              <a:t>aceste</a:t>
            </a:r>
            <a:r>
              <a:rPr lang="fr-FR" dirty="0"/>
              <a:t> 7 </a:t>
            </a:r>
            <a:r>
              <a:rPr lang="fr-FR" dirty="0" err="1"/>
              <a:t>întrebări</a:t>
            </a:r>
            <a:r>
              <a:rPr lang="fr-FR" dirty="0"/>
              <a:t> </a:t>
            </a:r>
            <a:r>
              <a:rPr lang="fr-FR" dirty="0" err="1"/>
              <a:t>și</a:t>
            </a:r>
            <a:r>
              <a:rPr lang="fr-FR" dirty="0"/>
              <a:t> </a:t>
            </a:r>
            <a:r>
              <a:rPr lang="fr-FR" dirty="0" err="1"/>
              <a:t>să</a:t>
            </a:r>
            <a:r>
              <a:rPr lang="fr-FR" dirty="0"/>
              <a:t> </a:t>
            </a:r>
            <a:r>
              <a:rPr lang="fr-FR" dirty="0" err="1"/>
              <a:t>își</a:t>
            </a:r>
            <a:r>
              <a:rPr lang="fr-FR" dirty="0"/>
              <a:t> </a:t>
            </a:r>
            <a:r>
              <a:rPr lang="fr-FR" dirty="0" err="1"/>
              <a:t>imagineze</a:t>
            </a:r>
            <a:r>
              <a:rPr lang="fr-FR" dirty="0"/>
              <a:t> </a:t>
            </a:r>
            <a:r>
              <a:rPr lang="fr-FR" dirty="0" err="1"/>
              <a:t>toate</a:t>
            </a:r>
            <a:r>
              <a:rPr lang="fr-FR" dirty="0"/>
              <a:t> </a:t>
            </a:r>
            <a:r>
              <a:rPr lang="fr-FR" dirty="0" err="1"/>
              <a:t>aspectele</a:t>
            </a:r>
            <a:r>
              <a:rPr lang="fr-FR" dirty="0"/>
              <a:t> </a:t>
            </a:r>
            <a:r>
              <a:rPr lang="fr-FR" dirty="0" err="1"/>
              <a:t>proiectului</a:t>
            </a:r>
            <a:r>
              <a:rPr lang="fr-FR" dirty="0"/>
              <a:t> </a:t>
            </a:r>
            <a:r>
              <a:rPr lang="fr-FR" dirty="0" err="1"/>
              <a:t>lor</a:t>
            </a:r>
            <a:r>
              <a:rPr lang="fr-FR" dirty="0"/>
              <a:t>. De </a:t>
            </a:r>
            <a:r>
              <a:rPr lang="fr-FR" dirty="0" err="1"/>
              <a:t>asemenea</a:t>
            </a:r>
            <a:r>
              <a:rPr lang="fr-FR" dirty="0"/>
              <a:t>, va fi </a:t>
            </a:r>
            <a:r>
              <a:rPr lang="fr-FR" dirty="0" err="1"/>
              <a:t>interesant</a:t>
            </a:r>
            <a:r>
              <a:rPr lang="fr-FR" dirty="0"/>
              <a:t> </a:t>
            </a:r>
            <a:r>
              <a:rPr lang="fr-FR" dirty="0" err="1"/>
              <a:t>pentru</a:t>
            </a:r>
            <a:r>
              <a:rPr lang="fr-FR" dirty="0"/>
              <a:t> </a:t>
            </a:r>
            <a:r>
              <a:rPr lang="fr-FR" dirty="0" err="1"/>
              <a:t>ele</a:t>
            </a:r>
            <a:r>
              <a:rPr lang="fr-FR" dirty="0"/>
              <a:t> </a:t>
            </a:r>
            <a:r>
              <a:rPr lang="fr-FR" dirty="0" err="1"/>
              <a:t>să</a:t>
            </a:r>
            <a:r>
              <a:rPr lang="fr-FR" dirty="0"/>
              <a:t> </a:t>
            </a:r>
            <a:r>
              <a:rPr lang="fr-FR" dirty="0" err="1"/>
              <a:t>împărtășească</a:t>
            </a:r>
            <a:r>
              <a:rPr lang="fr-FR" dirty="0"/>
              <a:t> </a:t>
            </a:r>
            <a:r>
              <a:rPr lang="fr-FR" dirty="0" err="1"/>
              <a:t>rezultatul</a:t>
            </a:r>
            <a:r>
              <a:rPr lang="fr-FR" dirty="0"/>
              <a:t> </a:t>
            </a:r>
            <a:r>
              <a:rPr lang="fr-FR" dirty="0" err="1"/>
              <a:t>acestei</a:t>
            </a:r>
            <a:r>
              <a:rPr lang="fr-FR" dirty="0"/>
              <a:t> </a:t>
            </a:r>
            <a:r>
              <a:rPr lang="fr-FR" dirty="0" err="1"/>
              <a:t>gândiri</a:t>
            </a:r>
            <a:r>
              <a:rPr lang="fr-FR" dirty="0"/>
              <a:t> </a:t>
            </a:r>
            <a:r>
              <a:rPr lang="fr-FR" dirty="0" err="1"/>
              <a:t>cu</a:t>
            </a:r>
            <a:r>
              <a:rPr lang="fr-FR" dirty="0"/>
              <a:t> </a:t>
            </a:r>
            <a:r>
              <a:rPr lang="fr-FR" dirty="0" err="1"/>
              <a:t>restul</a:t>
            </a:r>
            <a:r>
              <a:rPr lang="fr-FR" dirty="0"/>
              <a:t> </a:t>
            </a:r>
            <a:r>
              <a:rPr lang="fr-FR" dirty="0" err="1"/>
              <a:t>grupurilor</a:t>
            </a:r>
            <a:r>
              <a:rPr lang="fr-FR" dirty="0"/>
              <a:t> </a:t>
            </a:r>
            <a:r>
              <a:rPr lang="fr-FR" dirty="0" err="1"/>
              <a:t>în</a:t>
            </a:r>
            <a:r>
              <a:rPr lang="fr-FR" dirty="0"/>
              <a:t> </a:t>
            </a:r>
            <a:r>
              <a:rPr lang="fr-FR" dirty="0" err="1"/>
              <a:t>timpul</a:t>
            </a:r>
            <a:r>
              <a:rPr lang="fr-FR" dirty="0"/>
              <a:t> </a:t>
            </a:r>
            <a:r>
              <a:rPr lang="fr-FR" dirty="0" err="1"/>
              <a:t>lucrului</a:t>
            </a:r>
            <a:r>
              <a:rPr lang="fr-FR" dirty="0"/>
              <a:t> la </a:t>
            </a:r>
            <a:r>
              <a:rPr lang="fr-FR" dirty="0" err="1"/>
              <a:t>proiect</a:t>
            </a:r>
            <a:r>
              <a:rPr lang="fr-FR" dirty="0"/>
              <a:t> de </a:t>
            </a:r>
            <a:r>
              <a:rPr lang="fr-FR" dirty="0" err="1"/>
              <a:t>după-amiază</a:t>
            </a:r>
            <a:r>
              <a:rPr lang="fr-FR"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Ele</a:t>
            </a:r>
            <a:r>
              <a:rPr lang="fr-FR" dirty="0"/>
              <a:t> vor </a:t>
            </a:r>
            <a:r>
              <a:rPr lang="fr-FR" dirty="0" err="1"/>
              <a:t>putea</a:t>
            </a:r>
            <a:r>
              <a:rPr lang="fr-FR" dirty="0"/>
              <a:t> compara </a:t>
            </a:r>
            <a:r>
              <a:rPr lang="fr-FR" dirty="0" err="1"/>
              <a:t>modul</a:t>
            </a:r>
            <a:r>
              <a:rPr lang="fr-FR" dirty="0"/>
              <a:t> </a:t>
            </a:r>
            <a:r>
              <a:rPr lang="fr-FR" dirty="0" err="1"/>
              <a:t>în</a:t>
            </a:r>
            <a:r>
              <a:rPr lang="fr-FR" dirty="0"/>
              <a:t> care </a:t>
            </a:r>
            <a:r>
              <a:rPr lang="fr-FR" dirty="0" err="1"/>
              <a:t>fiecare</a:t>
            </a:r>
            <a:r>
              <a:rPr lang="fr-FR" dirty="0"/>
              <a:t> </a:t>
            </a:r>
            <a:r>
              <a:rPr lang="fr-FR" dirty="0" err="1"/>
              <a:t>vede</a:t>
            </a:r>
            <a:r>
              <a:rPr lang="fr-FR" dirty="0"/>
              <a:t> </a:t>
            </a:r>
            <a:r>
              <a:rPr lang="fr-FR" dirty="0" err="1"/>
              <a:t>proiectul</a:t>
            </a:r>
            <a:r>
              <a:rPr lang="fr-FR" dirty="0"/>
              <a:t> </a:t>
            </a:r>
            <a:r>
              <a:rPr lang="fr-FR" dirty="0" err="1"/>
              <a:t>și</a:t>
            </a:r>
            <a:r>
              <a:rPr lang="fr-FR" dirty="0"/>
              <a:t> vor </a:t>
            </a:r>
            <a:r>
              <a:rPr lang="fr-FR" dirty="0" err="1"/>
              <a:t>putea</a:t>
            </a:r>
            <a:r>
              <a:rPr lang="fr-FR" dirty="0"/>
              <a:t> </a:t>
            </a:r>
            <a:r>
              <a:rPr lang="fr-FR" dirty="0" err="1"/>
              <a:t>decide</a:t>
            </a:r>
            <a:r>
              <a:rPr lang="fr-FR" dirty="0"/>
              <a:t> </a:t>
            </a:r>
            <a:r>
              <a:rPr lang="fr-FR" dirty="0" err="1"/>
              <a:t>în</a:t>
            </a:r>
            <a:r>
              <a:rPr lang="fr-FR" dirty="0"/>
              <a:t> mod </a:t>
            </a:r>
            <a:r>
              <a:rPr lang="fr-FR" dirty="0" err="1"/>
              <a:t>colectiv</a:t>
            </a:r>
            <a:r>
              <a:rPr lang="fr-FR" dirty="0"/>
              <a:t> care este </a:t>
            </a:r>
            <a:r>
              <a:rPr lang="fr-FR" dirty="0" err="1"/>
              <a:t>calea</a:t>
            </a:r>
            <a:r>
              <a:rPr lang="fr-FR" dirty="0"/>
              <a:t> de </a:t>
            </a:r>
            <a:r>
              <a:rPr lang="fr-FR" dirty="0" err="1"/>
              <a:t>urmat</a:t>
            </a:r>
            <a:r>
              <a:rPr lang="fr-FR" dirty="0"/>
              <a:t>. </a:t>
            </a:r>
            <a:r>
              <a:rPr lang="fr-FR" dirty="0" err="1"/>
              <a:t>Puteți</a:t>
            </a:r>
            <a:r>
              <a:rPr lang="fr-FR" dirty="0"/>
              <a:t> </a:t>
            </a:r>
            <a:r>
              <a:rPr lang="fr-FR" dirty="0" err="1"/>
              <a:t>să</a:t>
            </a:r>
            <a:r>
              <a:rPr lang="fr-FR" dirty="0"/>
              <a:t> le </a:t>
            </a:r>
            <a:r>
              <a:rPr lang="fr-FR" dirty="0" err="1"/>
              <a:t>verificați</a:t>
            </a:r>
            <a:r>
              <a:rPr lang="fr-FR" dirty="0"/>
              <a:t> </a:t>
            </a:r>
            <a:r>
              <a:rPr lang="fr-FR" dirty="0" err="1"/>
              <a:t>și</a:t>
            </a:r>
            <a:r>
              <a:rPr lang="fr-FR" dirty="0"/>
              <a:t> </a:t>
            </a:r>
            <a:r>
              <a:rPr lang="fr-FR" dirty="0" err="1"/>
              <a:t>să</a:t>
            </a:r>
            <a:r>
              <a:rPr lang="fr-FR" dirty="0"/>
              <a:t> </a:t>
            </a:r>
            <a:r>
              <a:rPr lang="fr-FR" dirty="0" err="1"/>
              <a:t>vedeți</a:t>
            </a:r>
            <a:r>
              <a:rPr lang="fr-FR" dirty="0"/>
              <a:t> </a:t>
            </a:r>
            <a:r>
              <a:rPr lang="fr-FR" dirty="0" err="1"/>
              <a:t>dacă</a:t>
            </a:r>
            <a:r>
              <a:rPr lang="fr-FR" dirty="0"/>
              <a:t> au </a:t>
            </a:r>
            <a:r>
              <a:rPr lang="fr-FR" dirty="0" err="1"/>
              <a:t>nevoie</a:t>
            </a:r>
            <a:r>
              <a:rPr lang="fr-FR" dirty="0"/>
              <a:t> de </a:t>
            </a:r>
            <a:r>
              <a:rPr lang="fr-FR" dirty="0" err="1"/>
              <a:t>ajutor</a:t>
            </a:r>
            <a:r>
              <a:rPr lang="fr-FR" dirty="0"/>
              <a:t> </a:t>
            </a:r>
            <a:r>
              <a:rPr lang="fr-FR" dirty="0" err="1"/>
              <a:t>pentru</a:t>
            </a:r>
            <a:r>
              <a:rPr lang="fr-FR" dirty="0"/>
              <a:t> a </a:t>
            </a:r>
            <a:r>
              <a:rPr lang="fr-FR" dirty="0" err="1"/>
              <a:t>răspunde</a:t>
            </a:r>
            <a:r>
              <a:rPr lang="fr-FR" dirty="0"/>
              <a:t> la </a:t>
            </a:r>
            <a:r>
              <a:rPr lang="fr-FR" dirty="0" err="1"/>
              <a:t>aceste</a:t>
            </a:r>
            <a:r>
              <a:rPr lang="fr-FR" dirty="0"/>
              <a:t> </a:t>
            </a:r>
            <a:r>
              <a:rPr lang="fr-FR" dirty="0" err="1"/>
              <a:t>întrebări</a:t>
            </a:r>
            <a:r>
              <a:rPr lang="fr-FR" dirty="0"/>
              <a:t>.</a:t>
            </a: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43AA997F-8BED-4825-8EFD-39D78F1FD334}" type="slidenum">
              <a:rPr lang="fr-FR" smtClean="0"/>
              <a:t>9</a:t>
            </a:fld>
            <a:endParaRPr lang="fr-FR"/>
          </a:p>
        </p:txBody>
      </p:sp>
    </p:spTree>
    <p:extLst>
      <p:ext uri="{BB962C8B-B14F-4D97-AF65-F5344CB8AC3E}">
        <p14:creationId xmlns:p14="http://schemas.microsoft.com/office/powerpoint/2010/main" val="267701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383F1A40-FE60-4329-B6A1-00EE85CCDF2D}"/>
              </a:ext>
            </a:extLst>
          </p:cNvPr>
          <p:cNvSpPr>
            <a:spLocks noGrp="1"/>
          </p:cNvSpPr>
          <p:nvPr>
            <p:ph type="title" hasCustomPrompt="1"/>
          </p:nvPr>
        </p:nvSpPr>
        <p:spPr>
          <a:xfrm>
            <a:off x="335280" y="1248678"/>
            <a:ext cx="4085995" cy="1325563"/>
          </a:xfrm>
        </p:spPr>
        <p:txBody>
          <a:bodyPr>
            <a:normAutofit/>
          </a:bodyPr>
          <a:lstStyle>
            <a:lvl1pPr>
              <a:defRPr lang="fr-FR" sz="44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pic>
        <p:nvPicPr>
          <p:cNvPr id="8" name="Image 7">
            <a:extLst>
              <a:ext uri="{FF2B5EF4-FFF2-40B4-BE49-F238E27FC236}">
                <a16:creationId xmlns:a16="http://schemas.microsoft.com/office/drawing/2014/main" id="{0AE11527-5083-4A9B-BF72-3153FB276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2485" y="4521200"/>
            <a:ext cx="1878790" cy="2153637"/>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63E8777E-E25D-4AAD-9042-DD52CC9307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243" y="6177281"/>
            <a:ext cx="2180077" cy="530485"/>
          </a:xfrm>
          <a:prstGeom prst="rect">
            <a:avLst/>
          </a:prstGeom>
        </p:spPr>
      </p:pic>
      <p:sp>
        <p:nvSpPr>
          <p:cNvPr id="13" name="Espace réservé pour une image  12">
            <a:extLst>
              <a:ext uri="{FF2B5EF4-FFF2-40B4-BE49-F238E27FC236}">
                <a16:creationId xmlns:a16="http://schemas.microsoft.com/office/drawing/2014/main" id="{64EB9775-27F2-4DF7-A762-7B91B2C9A4B2}"/>
              </a:ext>
            </a:extLst>
          </p:cNvPr>
          <p:cNvSpPr>
            <a:spLocks noGrp="1"/>
          </p:cNvSpPr>
          <p:nvPr>
            <p:ph type="pic" sz="quarter" idx="10"/>
          </p:nvPr>
        </p:nvSpPr>
        <p:spPr>
          <a:xfrm>
            <a:off x="4572000" y="0"/>
            <a:ext cx="4572000" cy="6858000"/>
          </a:xfrm>
          <a:prstGeom prst="rect">
            <a:avLst/>
          </a:prstGeom>
        </p:spPr>
        <p:txBody>
          <a:bodyPr/>
          <a:lstStyle/>
          <a:p>
            <a:endParaRPr lang="fr-FR"/>
          </a:p>
        </p:txBody>
      </p:sp>
      <p:sp>
        <p:nvSpPr>
          <p:cNvPr id="19" name="Espace réservé du texte 18">
            <a:extLst>
              <a:ext uri="{FF2B5EF4-FFF2-40B4-BE49-F238E27FC236}">
                <a16:creationId xmlns:a16="http://schemas.microsoft.com/office/drawing/2014/main" id="{F2483D28-7A9D-4553-B681-380D446BA3EB}"/>
              </a:ext>
            </a:extLst>
          </p:cNvPr>
          <p:cNvSpPr>
            <a:spLocks noGrp="1"/>
          </p:cNvSpPr>
          <p:nvPr>
            <p:ph type="body" sz="quarter" idx="11" hasCustomPrompt="1"/>
          </p:nvPr>
        </p:nvSpPr>
        <p:spPr>
          <a:xfrm>
            <a:off x="335193" y="2621655"/>
            <a:ext cx="4056063" cy="457200"/>
          </a:xfrm>
        </p:spPr>
        <p:txBody>
          <a:bodyPr>
            <a:normAutofit/>
          </a:bodyPr>
          <a:lstStyle>
            <a:lvl1pPr marL="0" indent="0">
              <a:buNone/>
              <a:defRPr lang="fr-FR" sz="2400" kern="1200" dirty="0">
                <a:solidFill>
                  <a:srgbClr val="7503A6"/>
                </a:solidFill>
                <a:latin typeface="+mj-lt"/>
                <a:ea typeface="+mn-ea"/>
                <a:cs typeface="Posterama" panose="020B0504020200020000" pitchFamily="34" charset="0"/>
              </a:defRPr>
            </a:lvl1pPr>
          </a:lstStyle>
          <a:p>
            <a:pPr lvl="0"/>
            <a:r>
              <a:rPr lang="fr-FR" dirty="0" err="1"/>
              <a:t>Subtitle</a:t>
            </a:r>
            <a:endParaRPr lang="fr-FR" dirty="0"/>
          </a:p>
        </p:txBody>
      </p:sp>
      <p:cxnSp>
        <p:nvCxnSpPr>
          <p:cNvPr id="20" name="Connecteur droit 19">
            <a:extLst>
              <a:ext uri="{FF2B5EF4-FFF2-40B4-BE49-F238E27FC236}">
                <a16:creationId xmlns:a16="http://schemas.microsoft.com/office/drawing/2014/main" id="{57F5B1E1-5E22-4119-A52B-FA282E5E99E8}"/>
              </a:ext>
            </a:extLst>
          </p:cNvPr>
          <p:cNvCxnSpPr>
            <a:cxnSpLocks/>
          </p:cNvCxnSpPr>
          <p:nvPr userDrawn="1"/>
        </p:nvCxnSpPr>
        <p:spPr>
          <a:xfrm>
            <a:off x="264160" y="1234440"/>
            <a:ext cx="0" cy="2947680"/>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38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889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318777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2" y="0"/>
            <a:ext cx="9143998" cy="3002507"/>
          </a:xfrm>
          <a:prstGeom prst="rect">
            <a:avLst/>
          </a:prstGeom>
          <a:solidFill>
            <a:srgbClr val="7503A6"/>
          </a:solidFill>
          <a:ln w="38100">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612107" y="625867"/>
            <a:ext cx="7740323"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612108" y="2047162"/>
            <a:ext cx="7740323"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399101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cxnSp>
        <p:nvCxnSpPr>
          <p:cNvPr id="10" name="Connecteur droit 9">
            <a:extLst>
              <a:ext uri="{FF2B5EF4-FFF2-40B4-BE49-F238E27FC236}">
                <a16:creationId xmlns:a16="http://schemas.microsoft.com/office/drawing/2014/main" id="{16EC9D56-F2BF-463D-81F7-9F85076B5FEB}"/>
              </a:ext>
            </a:extLst>
          </p:cNvPr>
          <p:cNvCxnSpPr>
            <a:cxnSpLocks/>
          </p:cNvCxnSpPr>
          <p:nvPr userDrawn="1"/>
        </p:nvCxnSpPr>
        <p:spPr>
          <a:xfrm>
            <a:off x="577525" y="2208205"/>
            <a:ext cx="0" cy="4427862"/>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20486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BDAA28B4-4DD0-4CBC-8D88-279104BE4506}"/>
              </a:ext>
            </a:extLst>
          </p:cNvPr>
          <p:cNvSpPr>
            <a:spLocks noChangeAspect="1"/>
          </p:cNvSpPr>
          <p:nvPr userDrawn="1"/>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17937E8-70F7-430A-A617-0C02C6D4A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3" name="Ellipse 12">
            <a:extLst>
              <a:ext uri="{FF2B5EF4-FFF2-40B4-BE49-F238E27FC236}">
                <a16:creationId xmlns:a16="http://schemas.microsoft.com/office/drawing/2014/main" id="{0DE26509-A460-4072-8628-0A429727AAAC}"/>
              </a:ext>
            </a:extLst>
          </p:cNvPr>
          <p:cNvSpPr>
            <a:spLocks noChangeAspect="1"/>
          </p:cNvSpPr>
          <p:nvPr userDrawn="1"/>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13">
            <a:extLst>
              <a:ext uri="{FF2B5EF4-FFF2-40B4-BE49-F238E27FC236}">
                <a16:creationId xmlns:a16="http://schemas.microsoft.com/office/drawing/2014/main" id="{7A1CC159-66F5-456A-8A84-B3E516D77CB6}"/>
              </a:ext>
            </a:extLst>
          </p:cNvPr>
          <p:cNvSpPr>
            <a:spLocks noGrp="1"/>
          </p:cNvSpPr>
          <p:nvPr>
            <p:ph type="title" hasCustomPrompt="1"/>
          </p:nvPr>
        </p:nvSpPr>
        <p:spPr>
          <a:xfrm>
            <a:off x="628650" y="365126"/>
            <a:ext cx="6502400" cy="1325563"/>
          </a:xfrm>
        </p:spPr>
        <p:txBody>
          <a:bodyPr>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213927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Tree>
    <p:extLst>
      <p:ext uri="{BB962C8B-B14F-4D97-AF65-F5344CB8AC3E}">
        <p14:creationId xmlns:p14="http://schemas.microsoft.com/office/powerpoint/2010/main" val="22150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13" name="Espace réservé du texte 12">
            <a:extLst>
              <a:ext uri="{FF2B5EF4-FFF2-40B4-BE49-F238E27FC236}">
                <a16:creationId xmlns:a16="http://schemas.microsoft.com/office/drawing/2014/main" id="{9344F335-DF9F-4A79-8B83-FCE33E675BD2}"/>
              </a:ext>
            </a:extLst>
          </p:cNvPr>
          <p:cNvSpPr>
            <a:spLocks noGrp="1"/>
          </p:cNvSpPr>
          <p:nvPr>
            <p:ph type="body" sz="quarter" idx="10" hasCustomPrompt="1"/>
          </p:nvPr>
        </p:nvSpPr>
        <p:spPr>
          <a:xfrm>
            <a:off x="481013" y="1978025"/>
            <a:ext cx="8345487" cy="4551363"/>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r-FR" dirty="0" err="1"/>
              <a:t>text</a:t>
            </a:r>
            <a:endParaRPr lang="fr-FR" dirty="0"/>
          </a:p>
        </p:txBody>
      </p:sp>
      <p:sp>
        <p:nvSpPr>
          <p:cNvPr id="5" name="Ellipse 4">
            <a:extLst>
              <a:ext uri="{FF2B5EF4-FFF2-40B4-BE49-F238E27FC236}">
                <a16:creationId xmlns:a16="http://schemas.microsoft.com/office/drawing/2014/main" id="{028C574E-1CF6-4916-A138-BAB346D0CC67}"/>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EEF6F01D-9331-4C83-850D-CE15D7B89B49}"/>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485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Tree>
    <p:extLst>
      <p:ext uri="{BB962C8B-B14F-4D97-AF65-F5344CB8AC3E}">
        <p14:creationId xmlns:p14="http://schemas.microsoft.com/office/powerpoint/2010/main" val="301479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C36C32B-5BAF-48D9-9A41-76E8DF8A2A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10" name="Titre 13">
            <a:extLst>
              <a:ext uri="{FF2B5EF4-FFF2-40B4-BE49-F238E27FC236}">
                <a16:creationId xmlns:a16="http://schemas.microsoft.com/office/drawing/2014/main" id="{B4814913-04FB-4FA5-8D1A-C0BCB0E72F27}"/>
              </a:ext>
            </a:extLst>
          </p:cNvPr>
          <p:cNvSpPr>
            <a:spLocks noGrp="1"/>
          </p:cNvSpPr>
          <p:nvPr>
            <p:ph type="title" hasCustomPrompt="1"/>
          </p:nvPr>
        </p:nvSpPr>
        <p:spPr>
          <a:xfrm>
            <a:off x="481600" y="461802"/>
            <a:ext cx="6502400" cy="1325563"/>
          </a:xfrm>
        </p:spPr>
        <p:txBody>
          <a:bodyPr anchor="t">
            <a:normAutofit/>
          </a:bodyPr>
          <a:lstStyle>
            <a:lvl1pPr>
              <a:defRPr lang="fr-FR" sz="4000" b="1" kern="1200" dirty="0">
                <a:solidFill>
                  <a:srgbClr val="7503A6"/>
                </a:solidFill>
                <a:latin typeface="Posterama" panose="020B0504020200020000" pitchFamily="34" charset="0"/>
                <a:ea typeface="+mn-ea"/>
                <a:cs typeface="Posterama" panose="020B0504020200020000" pitchFamily="34" charset="0"/>
              </a:defRPr>
            </a:lvl1pPr>
          </a:lstStyle>
          <a:p>
            <a:r>
              <a:rPr lang="fr-FR" dirty="0" err="1"/>
              <a:t>Title</a:t>
            </a:r>
            <a:endParaRPr lang="fr-FR" dirty="0"/>
          </a:p>
        </p:txBody>
      </p:sp>
      <p:sp>
        <p:nvSpPr>
          <p:cNvPr id="5" name="Ellipse 4">
            <a:extLst>
              <a:ext uri="{FF2B5EF4-FFF2-40B4-BE49-F238E27FC236}">
                <a16:creationId xmlns:a16="http://schemas.microsoft.com/office/drawing/2014/main" id="{01ACB673-BE50-45C8-A71C-D3E2323E3745}"/>
              </a:ext>
            </a:extLst>
          </p:cNvPr>
          <p:cNvSpPr>
            <a:spLocks noChangeAspect="1"/>
          </p:cNvSpPr>
          <p:nvPr userDrawn="1"/>
        </p:nvSpPr>
        <p:spPr>
          <a:xfrm>
            <a:off x="8369454" y="3086448"/>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DE27C5CF-3A28-4379-9BD0-1C32AD6EF3AC}"/>
              </a:ext>
            </a:extLst>
          </p:cNvPr>
          <p:cNvSpPr>
            <a:spLocks noChangeAspect="1"/>
          </p:cNvSpPr>
          <p:nvPr userDrawn="1"/>
        </p:nvSpPr>
        <p:spPr>
          <a:xfrm>
            <a:off x="-2632209" y="50580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202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0" y="0"/>
            <a:ext cx="5655365"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A83FA24D-02BF-4242-9C50-45CAF77FF531}"/>
              </a:ext>
            </a:extLst>
          </p:cNvPr>
          <p:cNvSpPr>
            <a:spLocks noChangeAspect="1"/>
          </p:cNvSpPr>
          <p:nvPr userDrawn="1"/>
        </p:nvSpPr>
        <p:spPr>
          <a:xfrm>
            <a:off x="4233913" y="-596347"/>
            <a:ext cx="3673270" cy="367327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llipse 6">
            <a:extLst>
              <a:ext uri="{FF2B5EF4-FFF2-40B4-BE49-F238E27FC236}">
                <a16:creationId xmlns:a16="http://schemas.microsoft.com/office/drawing/2014/main" id="{C1BC2B86-0633-4978-90B1-81EB36B03A57}"/>
              </a:ext>
            </a:extLst>
          </p:cNvPr>
          <p:cNvSpPr>
            <a:spLocks noChangeAspect="1"/>
          </p:cNvSpPr>
          <p:nvPr userDrawn="1"/>
        </p:nvSpPr>
        <p:spPr>
          <a:xfrm>
            <a:off x="5301526" y="1876272"/>
            <a:ext cx="4826448" cy="4826448"/>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Tree>
    <p:extLst>
      <p:ext uri="{BB962C8B-B14F-4D97-AF65-F5344CB8AC3E}">
        <p14:creationId xmlns:p14="http://schemas.microsoft.com/office/powerpoint/2010/main" val="282993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B2BE3C-5036-438E-9D23-248D7F08E986}"/>
              </a:ext>
            </a:extLst>
          </p:cNvPr>
          <p:cNvSpPr/>
          <p:nvPr userDrawn="1"/>
        </p:nvSpPr>
        <p:spPr>
          <a:xfrm>
            <a:off x="1" y="0"/>
            <a:ext cx="4572000" cy="6858000"/>
          </a:xfrm>
          <a:prstGeom prst="rect">
            <a:avLst/>
          </a:prstGeom>
          <a:solidFill>
            <a:srgbClr val="750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7">
            <a:extLst>
              <a:ext uri="{FF2B5EF4-FFF2-40B4-BE49-F238E27FC236}">
                <a16:creationId xmlns:a16="http://schemas.microsoft.com/office/drawing/2014/main" id="{000CB348-5BA6-423E-BAC7-A49484492FFA}"/>
              </a:ext>
            </a:extLst>
          </p:cNvPr>
          <p:cNvSpPr>
            <a:spLocks noGrp="1"/>
          </p:cNvSpPr>
          <p:nvPr>
            <p:ph type="title" hasCustomPrompt="1"/>
          </p:nvPr>
        </p:nvSpPr>
        <p:spPr>
          <a:xfrm>
            <a:off x="871418" y="2236305"/>
            <a:ext cx="2979254" cy="1325563"/>
          </a:xfrm>
        </p:spPr>
        <p:txBody>
          <a:bodyPr>
            <a:noAutofit/>
          </a:bodyPr>
          <a:lstStyle>
            <a:lvl1pPr>
              <a:defRPr sz="4000" b="1">
                <a:solidFill>
                  <a:schemeClr val="bg1"/>
                </a:solidFill>
                <a:latin typeface="Posterama" panose="020B0504020200020000" pitchFamily="34" charset="0"/>
                <a:cs typeface="Posterama" panose="020B0504020200020000" pitchFamily="34" charset="0"/>
              </a:defRPr>
            </a:lvl1pPr>
          </a:lstStyle>
          <a:p>
            <a:r>
              <a:rPr lang="fr-FR" dirty="0" err="1"/>
              <a:t>Title</a:t>
            </a:r>
            <a:endParaRPr lang="fr-FR" dirty="0"/>
          </a:p>
        </p:txBody>
      </p:sp>
      <p:cxnSp>
        <p:nvCxnSpPr>
          <p:cNvPr id="9" name="Connecteur droit 8">
            <a:extLst>
              <a:ext uri="{FF2B5EF4-FFF2-40B4-BE49-F238E27FC236}">
                <a16:creationId xmlns:a16="http://schemas.microsoft.com/office/drawing/2014/main" id="{D2824741-BAF6-49F8-B4B6-2B80E5CF127B}"/>
              </a:ext>
            </a:extLst>
          </p:cNvPr>
          <p:cNvCxnSpPr>
            <a:cxnSpLocks/>
          </p:cNvCxnSpPr>
          <p:nvPr userDrawn="1"/>
        </p:nvCxnSpPr>
        <p:spPr>
          <a:xfrm>
            <a:off x="681603" y="2088028"/>
            <a:ext cx="0" cy="278214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8">
            <a:extLst>
              <a:ext uri="{FF2B5EF4-FFF2-40B4-BE49-F238E27FC236}">
                <a16:creationId xmlns:a16="http://schemas.microsoft.com/office/drawing/2014/main" id="{2768032C-ADFF-426B-B787-73DC8A4400AA}"/>
              </a:ext>
            </a:extLst>
          </p:cNvPr>
          <p:cNvSpPr>
            <a:spLocks noGrp="1"/>
          </p:cNvSpPr>
          <p:nvPr>
            <p:ph type="body" sz="quarter" idx="11" hasCustomPrompt="1"/>
          </p:nvPr>
        </p:nvSpPr>
        <p:spPr>
          <a:xfrm>
            <a:off x="871419" y="3657600"/>
            <a:ext cx="2979254" cy="457200"/>
          </a:xfrm>
        </p:spPr>
        <p:txBody>
          <a:bodyPr>
            <a:normAutofit/>
          </a:bodyPr>
          <a:lstStyle>
            <a:lvl1pPr marL="0" indent="0">
              <a:buNone/>
              <a:defRPr lang="fr-FR" sz="2400" kern="1200" dirty="0">
                <a:solidFill>
                  <a:schemeClr val="bg1"/>
                </a:solidFill>
                <a:latin typeface="+mj-lt"/>
                <a:ea typeface="+mn-ea"/>
                <a:cs typeface="Posterama" panose="020B0504020200020000" pitchFamily="34" charset="0"/>
              </a:defRPr>
            </a:lvl1pPr>
          </a:lstStyle>
          <a:p>
            <a:pPr lvl="0"/>
            <a:r>
              <a:rPr lang="fr-FR" dirty="0" err="1"/>
              <a:t>Subtitle</a:t>
            </a:r>
            <a:endParaRPr lang="fr-FR" dirty="0"/>
          </a:p>
        </p:txBody>
      </p:sp>
      <p:sp>
        <p:nvSpPr>
          <p:cNvPr id="3" name="Espace réservé pour une image  2">
            <a:extLst>
              <a:ext uri="{FF2B5EF4-FFF2-40B4-BE49-F238E27FC236}">
                <a16:creationId xmlns:a16="http://schemas.microsoft.com/office/drawing/2014/main" id="{6E5AD9A6-DBFC-473D-BE0E-12E2459D213C}"/>
              </a:ext>
            </a:extLst>
          </p:cNvPr>
          <p:cNvSpPr>
            <a:spLocks noGrp="1"/>
          </p:cNvSpPr>
          <p:nvPr>
            <p:ph type="pic" sz="quarter" idx="12"/>
          </p:nvPr>
        </p:nvSpPr>
        <p:spPr>
          <a:xfrm>
            <a:off x="4572000" y="0"/>
            <a:ext cx="4572000" cy="6858000"/>
          </a:xfrm>
        </p:spPr>
        <p:txBody>
          <a:bodyPr/>
          <a:lstStyle/>
          <a:p>
            <a:endParaRPr lang="fr-FR"/>
          </a:p>
        </p:txBody>
      </p:sp>
    </p:spTree>
    <p:extLst>
      <p:ext uri="{BB962C8B-B14F-4D97-AF65-F5344CB8AC3E}">
        <p14:creationId xmlns:p14="http://schemas.microsoft.com/office/powerpoint/2010/main" val="187722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58415-A75C-4BB1-B113-55B9D4435044}" type="datetimeFigureOut">
              <a:rPr lang="fr-FR" smtClean="0"/>
              <a:t>20/05/2023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FB059-D1A5-48A9-BCBD-FC95EB686A4C}" type="slidenum">
              <a:rPr lang="fr-FR" smtClean="0"/>
              <a:t>‹#›</a:t>
            </a:fld>
            <a:endParaRPr lang="fr-FR"/>
          </a:p>
        </p:txBody>
      </p:sp>
    </p:spTree>
    <p:extLst>
      <p:ext uri="{BB962C8B-B14F-4D97-AF65-F5344CB8AC3E}">
        <p14:creationId xmlns:p14="http://schemas.microsoft.com/office/powerpoint/2010/main" val="50335332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0" r:id="rId3"/>
    <p:sldLayoutId id="2147483662" r:id="rId4"/>
    <p:sldLayoutId id="2147483676" r:id="rId5"/>
    <p:sldLayoutId id="2147483675" r:id="rId6"/>
    <p:sldLayoutId id="2147483674" r:id="rId7"/>
    <p:sldLayoutId id="2147483667" r:id="rId8"/>
    <p:sldLayoutId id="2147483673" r:id="rId9"/>
    <p:sldLayoutId id="2147483677" r:id="rId10"/>
    <p:sldLayoutId id="2147483678" r:id="rId11"/>
    <p:sldLayoutId id="21474836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75E25A6E-5FEF-4242-BBA3-FCE2DAE94161}"/>
              </a:ext>
            </a:extLst>
          </p:cNvPr>
          <p:cNvSpPr txBox="1"/>
          <p:nvPr/>
        </p:nvSpPr>
        <p:spPr>
          <a:xfrm>
            <a:off x="316634" y="2012902"/>
            <a:ext cx="4104640" cy="1077218"/>
          </a:xfrm>
          <a:prstGeom prst="rect">
            <a:avLst/>
          </a:prstGeom>
          <a:noFill/>
        </p:spPr>
        <p:txBody>
          <a:bodyPr wrap="square" rtlCol="0">
            <a:spAutoFit/>
          </a:bodyPr>
          <a:lstStyle/>
          <a:p>
            <a:r>
              <a:rPr lang="fr-FR" sz="3200" b="1" dirty="0" err="1">
                <a:solidFill>
                  <a:srgbClr val="7503A6"/>
                </a:solidFill>
                <a:latin typeface="Posterama" panose="020B0504020200020000" pitchFamily="34" charset="0"/>
                <a:cs typeface="Posterama" panose="020B0504020200020000" pitchFamily="34" charset="0"/>
              </a:rPr>
              <a:t>Pregătește</a:t>
            </a:r>
            <a:r>
              <a:rPr lang="fr-FR" sz="3200" b="1" dirty="0">
                <a:solidFill>
                  <a:srgbClr val="7503A6"/>
                </a:solidFill>
                <a:latin typeface="Posterama" panose="020B0504020200020000" pitchFamily="34" charset="0"/>
                <a:cs typeface="Posterama" panose="020B0504020200020000" pitchFamily="34" charset="0"/>
              </a:rPr>
              <a:t>-te </a:t>
            </a:r>
            <a:r>
              <a:rPr lang="fr-FR" sz="3200" b="1" dirty="0" err="1">
                <a:solidFill>
                  <a:srgbClr val="7503A6"/>
                </a:solidFill>
                <a:latin typeface="Posterama" panose="020B0504020200020000" pitchFamily="34" charset="0"/>
                <a:cs typeface="Posterama" panose="020B0504020200020000" pitchFamily="34" charset="0"/>
              </a:rPr>
              <a:t>să-ți</a:t>
            </a:r>
            <a:r>
              <a:rPr lang="fr-FR" sz="3200" b="1" dirty="0">
                <a:solidFill>
                  <a:srgbClr val="7503A6"/>
                </a:solidFill>
                <a:latin typeface="Posterama" panose="020B0504020200020000" pitchFamily="34" charset="0"/>
                <a:cs typeface="Posterama" panose="020B0504020200020000" pitchFamily="34" charset="0"/>
              </a:rPr>
              <a:t> </a:t>
            </a:r>
            <a:r>
              <a:rPr lang="fr-FR" sz="3200" b="1" dirty="0" err="1">
                <a:solidFill>
                  <a:srgbClr val="7503A6"/>
                </a:solidFill>
                <a:latin typeface="Posterama" panose="020B0504020200020000" pitchFamily="34" charset="0"/>
                <a:cs typeface="Posterama" panose="020B0504020200020000" pitchFamily="34" charset="0"/>
              </a:rPr>
              <a:t>prezinți</a:t>
            </a:r>
            <a:r>
              <a:rPr lang="fr-FR" sz="3200" b="1" dirty="0">
                <a:solidFill>
                  <a:srgbClr val="7503A6"/>
                </a:solidFill>
                <a:latin typeface="Posterama" panose="020B0504020200020000" pitchFamily="34" charset="0"/>
                <a:cs typeface="Posterama" panose="020B0504020200020000" pitchFamily="34" charset="0"/>
              </a:rPr>
              <a:t> </a:t>
            </a:r>
            <a:r>
              <a:rPr lang="fr-FR" sz="3200" b="1" dirty="0" err="1">
                <a:solidFill>
                  <a:srgbClr val="7503A6"/>
                </a:solidFill>
                <a:latin typeface="Posterama" panose="020B0504020200020000" pitchFamily="34" charset="0"/>
                <a:cs typeface="Posterama" panose="020B0504020200020000" pitchFamily="34" charset="0"/>
              </a:rPr>
              <a:t>proiectul</a:t>
            </a:r>
            <a:endParaRPr lang="fr-FR" sz="2400" b="1" dirty="0">
              <a:solidFill>
                <a:srgbClr val="7503A6"/>
              </a:solidFill>
              <a:latin typeface="+mj-lt"/>
              <a:cs typeface="Posterama" panose="020B0504020200020000" pitchFamily="34" charset="0"/>
            </a:endParaRPr>
          </a:p>
        </p:txBody>
      </p:sp>
      <p:pic>
        <p:nvPicPr>
          <p:cNvPr id="9" name="Image 8">
            <a:extLst>
              <a:ext uri="{FF2B5EF4-FFF2-40B4-BE49-F238E27FC236}">
                <a16:creationId xmlns:a16="http://schemas.microsoft.com/office/drawing/2014/main" id="{5C8D30D4-CF4B-4D7E-808C-20473970E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485" y="4521200"/>
            <a:ext cx="1878790" cy="2153637"/>
          </a:xfrm>
          <a:prstGeom prst="rect">
            <a:avLst/>
          </a:prstGeom>
        </p:spPr>
      </p:pic>
      <p:cxnSp>
        <p:nvCxnSpPr>
          <p:cNvPr id="11" name="Connecteur droit 10">
            <a:extLst>
              <a:ext uri="{FF2B5EF4-FFF2-40B4-BE49-F238E27FC236}">
                <a16:creationId xmlns:a16="http://schemas.microsoft.com/office/drawing/2014/main" id="{0F0F8A38-128B-40D2-9F5A-54C706F66B0E}"/>
              </a:ext>
            </a:extLst>
          </p:cNvPr>
          <p:cNvCxnSpPr>
            <a:cxnSpLocks/>
          </p:cNvCxnSpPr>
          <p:nvPr/>
        </p:nvCxnSpPr>
        <p:spPr>
          <a:xfrm>
            <a:off x="264160" y="1234440"/>
            <a:ext cx="0" cy="2947680"/>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10;&#10;Description générée automatiquement">
            <a:extLst>
              <a:ext uri="{FF2B5EF4-FFF2-40B4-BE49-F238E27FC236}">
                <a16:creationId xmlns:a16="http://schemas.microsoft.com/office/drawing/2014/main" id="{E746A6B7-3120-4DA7-83D3-74F709684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43" y="6177281"/>
            <a:ext cx="2180077" cy="530485"/>
          </a:xfrm>
          <a:prstGeom prst="rect">
            <a:avLst/>
          </a:prstGeom>
        </p:spPr>
      </p:pic>
      <p:pic>
        <p:nvPicPr>
          <p:cNvPr id="6" name="Image 5" descr="Une image contenant personne, table, femme&#10;&#10;Description générée automatiquement">
            <a:extLst>
              <a:ext uri="{FF2B5EF4-FFF2-40B4-BE49-F238E27FC236}">
                <a16:creationId xmlns:a16="http://schemas.microsoft.com/office/drawing/2014/main" id="{90C3A24D-FA73-47F6-92BF-39A3D1923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727" y="0"/>
            <a:ext cx="4428530" cy="6858000"/>
          </a:xfrm>
          <a:prstGeom prst="rect">
            <a:avLst/>
          </a:prstGeom>
        </p:spPr>
      </p:pic>
    </p:spTree>
    <p:extLst>
      <p:ext uri="{BB962C8B-B14F-4D97-AF65-F5344CB8AC3E}">
        <p14:creationId xmlns:p14="http://schemas.microsoft.com/office/powerpoint/2010/main" val="204539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176D38-72B3-452C-9073-8E9CCEB1F808}"/>
              </a:ext>
            </a:extLst>
          </p:cNvPr>
          <p:cNvSpPr>
            <a:spLocks noGrp="1"/>
          </p:cNvSpPr>
          <p:nvPr>
            <p:ph type="title"/>
          </p:nvPr>
        </p:nvSpPr>
        <p:spPr/>
        <p:txBody>
          <a:bodyPr/>
          <a:lstStyle/>
          <a:p>
            <a:r>
              <a:rPr lang="fr-FR" dirty="0" err="1"/>
              <a:t>Pasul</a:t>
            </a:r>
            <a:r>
              <a:rPr lang="fr-FR" dirty="0"/>
              <a:t> 2 : </a:t>
            </a:r>
            <a:r>
              <a:rPr lang="fr-FR" dirty="0" err="1"/>
              <a:t>Organizează-ți</a:t>
            </a:r>
            <a:r>
              <a:rPr lang="fr-FR" dirty="0"/>
              <a:t> </a:t>
            </a:r>
            <a:r>
              <a:rPr lang="fr-FR" dirty="0" err="1"/>
              <a:t>gândurile</a:t>
            </a:r>
            <a:endParaRPr lang="fr-FR" dirty="0"/>
          </a:p>
        </p:txBody>
      </p:sp>
      <p:sp>
        <p:nvSpPr>
          <p:cNvPr id="2" name="ZoneTexte 1">
            <a:extLst>
              <a:ext uri="{FF2B5EF4-FFF2-40B4-BE49-F238E27FC236}">
                <a16:creationId xmlns:a16="http://schemas.microsoft.com/office/drawing/2014/main" id="{DE8B4B68-657E-4CCC-9504-6749AFF6EE5E}"/>
              </a:ext>
            </a:extLst>
          </p:cNvPr>
          <p:cNvSpPr txBox="1"/>
          <p:nvPr/>
        </p:nvSpPr>
        <p:spPr>
          <a:xfrm>
            <a:off x="435428" y="1722337"/>
            <a:ext cx="4522652" cy="4770537"/>
          </a:xfrm>
          <a:prstGeom prst="rect">
            <a:avLst/>
          </a:prstGeom>
          <a:noFill/>
        </p:spPr>
        <p:txBody>
          <a:bodyPr wrap="square" rtlCol="0">
            <a:spAutoFit/>
          </a:bodyPr>
          <a:lstStyle/>
          <a:p>
            <a:r>
              <a:rPr lang="fr-FR" sz="3200" b="1" dirty="0">
                <a:solidFill>
                  <a:srgbClr val="3F7E43"/>
                </a:solidFill>
                <a:latin typeface="Posterama" panose="020B0504020200020000" pitchFamily="34" charset="0"/>
                <a:cs typeface="Posterama" panose="020B0504020200020000" pitchFamily="34" charset="0"/>
              </a:rPr>
              <a:t>…</a:t>
            </a:r>
            <a:r>
              <a:rPr lang="fr-FR" sz="3200" b="1" dirty="0" err="1">
                <a:solidFill>
                  <a:srgbClr val="3F7E43"/>
                </a:solidFill>
                <a:latin typeface="Posterama" panose="020B0504020200020000" pitchFamily="34" charset="0"/>
                <a:cs typeface="Posterama" panose="020B0504020200020000" pitchFamily="34" charset="0"/>
              </a:rPr>
              <a:t>nostru</a:t>
            </a:r>
            <a:r>
              <a:rPr lang="fr-FR" sz="3200" b="1" dirty="0">
                <a:solidFill>
                  <a:srgbClr val="3F7E43"/>
                </a:solidFill>
                <a:latin typeface="Posterama" panose="020B0504020200020000" pitchFamily="34" charset="0"/>
                <a:cs typeface="Posterama" panose="020B0504020200020000" pitchFamily="34" charset="0"/>
              </a:rPr>
              <a:t> </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produse</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sau</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servicii</a:t>
            </a:r>
            <a:r>
              <a:rPr lang="fr-FR" sz="2400" i="1" dirty="0">
                <a:solidFill>
                  <a:schemeClr val="tx1">
                    <a:lumMod val="50000"/>
                    <a:lumOff val="50000"/>
                  </a:schemeClr>
                </a:solidFill>
                <a:latin typeface="+mj-lt"/>
              </a:rPr>
              <a:t> …. </a:t>
            </a:r>
            <a:r>
              <a:rPr lang="fr-FR" sz="3200" b="1" dirty="0" err="1">
                <a:solidFill>
                  <a:srgbClr val="3F7E43"/>
                </a:solidFill>
                <a:latin typeface="Posterama" panose="020B0504020200020000" pitchFamily="34" charset="0"/>
                <a:cs typeface="Posterama" panose="020B0504020200020000" pitchFamily="34" charset="0"/>
              </a:rPr>
              <a:t>ajutor</a:t>
            </a:r>
            <a:r>
              <a:rPr lang="fr-FR" sz="3200" b="1" dirty="0">
                <a:solidFill>
                  <a:srgbClr val="3F7E43"/>
                </a:solidFill>
                <a:latin typeface="Posterama" panose="020B0504020200020000" pitchFamily="34" charset="0"/>
                <a:cs typeface="Posterama" panose="020B0504020200020000" pitchFamily="34" charset="0"/>
              </a:rPr>
              <a:t>(e)</a:t>
            </a:r>
            <a:r>
              <a:rPr lang="fr-FR" sz="2400" dirty="0"/>
              <a:t> </a:t>
            </a:r>
            <a:r>
              <a:rPr lang="fr-FR" sz="2400" i="1" dirty="0">
                <a:solidFill>
                  <a:schemeClr val="tx1">
                    <a:lumMod val="50000"/>
                    <a:lumOff val="50000"/>
                  </a:schemeClr>
                </a:solidFill>
                <a:latin typeface="+mj-lt"/>
              </a:rPr>
              <a:t>……</a:t>
            </a:r>
            <a:r>
              <a:rPr lang="fr-FR" sz="2400" i="1" dirty="0" err="1">
                <a:solidFill>
                  <a:schemeClr val="tx1">
                    <a:lumMod val="50000"/>
                    <a:lumOff val="50000"/>
                  </a:schemeClr>
                </a:solidFill>
                <a:latin typeface="+mj-lt"/>
              </a:rPr>
              <a:t>clienți</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sau</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beneficiari</a:t>
            </a:r>
            <a:r>
              <a:rPr lang="fr-FR" sz="2400" i="1" dirty="0">
                <a:solidFill>
                  <a:schemeClr val="tx1">
                    <a:lumMod val="50000"/>
                    <a:lumOff val="50000"/>
                  </a:schemeClr>
                </a:solidFill>
                <a:latin typeface="+mj-lt"/>
              </a:rPr>
              <a:t> ….. </a:t>
            </a:r>
            <a:r>
              <a:rPr lang="fr-FR" sz="3200" b="1" dirty="0">
                <a:solidFill>
                  <a:srgbClr val="3F7E43"/>
                </a:solidFill>
                <a:latin typeface="Posterama" panose="020B0504020200020000" pitchFamily="34" charset="0"/>
                <a:cs typeface="Posterama" panose="020B0504020200020000" pitchFamily="34" charset="0"/>
              </a:rPr>
              <a:t>care </a:t>
            </a:r>
            <a:r>
              <a:rPr lang="fr-FR" sz="3200" b="1" dirty="0" err="1">
                <a:solidFill>
                  <a:srgbClr val="3F7E43"/>
                </a:solidFill>
                <a:latin typeface="Posterama" panose="020B0504020200020000" pitchFamily="34" charset="0"/>
                <a:cs typeface="Posterama" panose="020B0504020200020000" pitchFamily="34" charset="0"/>
              </a:rPr>
              <a:t>doresc</a:t>
            </a:r>
            <a:r>
              <a:rPr lang="fr-FR" sz="3200" b="1" dirty="0">
                <a:solidFill>
                  <a:srgbClr val="3F7E43"/>
                </a:solidFill>
                <a:latin typeface="Posterama" panose="020B0504020200020000" pitchFamily="34" charset="0"/>
                <a:cs typeface="Posterama" panose="020B0504020200020000" pitchFamily="34" charset="0"/>
              </a:rPr>
              <a:t> </a:t>
            </a:r>
            <a:r>
              <a:rPr lang="fr-FR" sz="3200" b="1" dirty="0" err="1">
                <a:solidFill>
                  <a:srgbClr val="3F7E43"/>
                </a:solidFill>
                <a:latin typeface="Posterama" panose="020B0504020200020000" pitchFamily="34" charset="0"/>
                <a:cs typeface="Posterama" panose="020B0504020200020000" pitchFamily="34" charset="0"/>
              </a:rPr>
              <a:t>să</a:t>
            </a:r>
            <a:r>
              <a:rPr lang="fr-FR" sz="3200" b="1" dirty="0">
                <a:solidFill>
                  <a:srgbClr val="3F7E43"/>
                </a:solidFill>
                <a:latin typeface="Posterama" panose="020B0504020200020000" pitchFamily="34" charset="0"/>
                <a:cs typeface="Posterama" panose="020B0504020200020000" pitchFamily="34" charset="0"/>
              </a:rPr>
              <a:t> </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sarcina</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sarcinile</a:t>
            </a:r>
            <a:r>
              <a:rPr lang="fr-FR" sz="2400" i="1" dirty="0">
                <a:solidFill>
                  <a:schemeClr val="tx1">
                    <a:lumMod val="50000"/>
                    <a:lumOff val="50000"/>
                  </a:schemeClr>
                </a:solidFill>
                <a:latin typeface="+mj-lt"/>
              </a:rPr>
              <a:t> de </a:t>
            </a:r>
            <a:r>
              <a:rPr lang="fr-FR" sz="2400" i="1" dirty="0" err="1">
                <a:solidFill>
                  <a:schemeClr val="tx1">
                    <a:lumMod val="50000"/>
                    <a:lumOff val="50000"/>
                  </a:schemeClr>
                </a:solidFill>
                <a:latin typeface="+mj-lt"/>
              </a:rPr>
              <a:t>îndeplinit</a:t>
            </a:r>
            <a:r>
              <a:rPr lang="fr-FR" sz="2400" i="1" dirty="0">
                <a:solidFill>
                  <a:schemeClr val="tx1">
                    <a:lumMod val="50000"/>
                    <a:lumOff val="50000"/>
                  </a:schemeClr>
                </a:solidFill>
                <a:latin typeface="+mj-lt"/>
              </a:rPr>
              <a:t> ……. </a:t>
            </a:r>
            <a:r>
              <a:rPr lang="fr-FR" sz="3200" b="1" i="1" dirty="0">
                <a:solidFill>
                  <a:srgbClr val="3F7E43"/>
                </a:solidFill>
                <a:latin typeface="Posterama" panose="020B0504020200020000" pitchFamily="34" charset="0"/>
                <a:cs typeface="Posterama" panose="020B0504020200020000" pitchFamily="34" charset="0"/>
              </a:rPr>
              <a:t>de</a:t>
            </a:r>
            <a:r>
              <a:rPr lang="fr-FR" sz="2400" dirty="0"/>
              <a:t> </a:t>
            </a:r>
            <a:r>
              <a:rPr lang="fr-FR" sz="2400" i="1" dirty="0">
                <a:solidFill>
                  <a:schemeClr val="tx1">
                    <a:lumMod val="50000"/>
                    <a:lumOff val="50000"/>
                  </a:schemeClr>
                </a:solidFill>
                <a:latin typeface="+mj-lt"/>
              </a:rPr>
              <a:t>…….</a:t>
            </a:r>
            <a:r>
              <a:rPr lang="fr-FR" sz="2400" i="1" dirty="0" err="1">
                <a:solidFill>
                  <a:schemeClr val="tx1">
                    <a:lumMod val="50000"/>
                    <a:lumOff val="50000"/>
                  </a:schemeClr>
                </a:solidFill>
                <a:latin typeface="+mj-lt"/>
              </a:rPr>
              <a:t>verb</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și</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durerea</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clienților</a:t>
            </a:r>
            <a:r>
              <a:rPr lang="fr-FR" sz="2400" i="1" dirty="0">
                <a:solidFill>
                  <a:schemeClr val="tx1">
                    <a:lumMod val="50000"/>
                    <a:lumOff val="50000"/>
                  </a:schemeClr>
                </a:solidFill>
                <a:latin typeface="+mj-lt"/>
              </a:rPr>
              <a:t> ……. </a:t>
            </a:r>
            <a:r>
              <a:rPr lang="fr-FR" sz="3200" b="1" dirty="0" err="1">
                <a:solidFill>
                  <a:srgbClr val="3F7E43"/>
                </a:solidFill>
                <a:latin typeface="Posterama" panose="020B0504020200020000" pitchFamily="34" charset="0"/>
                <a:cs typeface="Posterama" panose="020B0504020200020000" pitchFamily="34" charset="0"/>
              </a:rPr>
              <a:t>și</a:t>
            </a:r>
            <a:r>
              <a:rPr lang="fr-FR" sz="2400" dirty="0"/>
              <a:t> </a:t>
            </a:r>
            <a:r>
              <a:rPr lang="fr-FR" sz="2400" i="1" dirty="0">
                <a:solidFill>
                  <a:schemeClr val="tx1">
                    <a:lumMod val="50000"/>
                    <a:lumOff val="50000"/>
                  </a:schemeClr>
                </a:solidFill>
                <a:latin typeface="+mj-lt"/>
              </a:rPr>
              <a:t>………..</a:t>
            </a:r>
            <a:r>
              <a:rPr lang="fr-FR" sz="2400" i="1" dirty="0" err="1">
                <a:solidFill>
                  <a:schemeClr val="tx1">
                    <a:lumMod val="50000"/>
                    <a:lumOff val="50000"/>
                  </a:schemeClr>
                </a:solidFill>
                <a:latin typeface="+mj-lt"/>
              </a:rPr>
              <a:t>verb</a:t>
            </a:r>
            <a:r>
              <a:rPr lang="fr-FR" sz="2400" i="1" dirty="0">
                <a:solidFill>
                  <a:schemeClr val="tx1">
                    <a:lumMod val="50000"/>
                    <a:lumOff val="50000"/>
                  </a:schemeClr>
                </a:solidFill>
                <a:latin typeface="+mj-lt"/>
              </a:rPr>
              <a:t>………..</a:t>
            </a:r>
            <a:r>
              <a:rPr lang="fr-FR" sz="2400" i="1" dirty="0" err="1">
                <a:solidFill>
                  <a:schemeClr val="tx1">
                    <a:lumMod val="50000"/>
                    <a:lumOff val="50000"/>
                  </a:schemeClr>
                </a:solidFill>
                <a:latin typeface="+mj-lt"/>
              </a:rPr>
              <a:t>câștig</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pentru</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clienț</a:t>
            </a:r>
            <a:r>
              <a:rPr lang="fr-FR" sz="2400" i="1" dirty="0">
                <a:solidFill>
                  <a:schemeClr val="tx1">
                    <a:lumMod val="50000"/>
                    <a:lumOff val="50000"/>
                  </a:schemeClr>
                </a:solidFill>
                <a:latin typeface="+mj-lt"/>
              </a:rPr>
              <a:t> ……..  </a:t>
            </a:r>
            <a:r>
              <a:rPr lang="fr-FR" sz="3200" b="1" dirty="0">
                <a:solidFill>
                  <a:srgbClr val="3F7E43"/>
                </a:solidFill>
                <a:latin typeface="Posterama" panose="020B0504020200020000" pitchFamily="34" charset="0"/>
                <a:cs typeface="Posterama" panose="020B0504020200020000" pitchFamily="34" charset="0"/>
              </a:rPr>
              <a:t>. </a:t>
            </a:r>
            <a:r>
              <a:rPr lang="fr-FR" sz="2400" i="1" dirty="0">
                <a:solidFill>
                  <a:schemeClr val="tx1">
                    <a:lumMod val="50000"/>
                    <a:lumOff val="50000"/>
                  </a:schemeClr>
                </a:solidFill>
                <a:latin typeface="+mj-lt"/>
              </a:rPr>
              <a:t>(</a:t>
            </a:r>
            <a:r>
              <a:rPr lang="fr-FR" sz="3200" b="1" dirty="0" err="1">
                <a:solidFill>
                  <a:schemeClr val="tx1">
                    <a:lumMod val="50000"/>
                    <a:lumOff val="50000"/>
                  </a:schemeClr>
                </a:solidFill>
                <a:latin typeface="Posterama" panose="020B0504020200020000" pitchFamily="34" charset="0"/>
                <a:cs typeface="Posterama" panose="020B0504020200020000" pitchFamily="34" charset="0"/>
              </a:rPr>
              <a:t>spre</a:t>
            </a:r>
            <a:r>
              <a:rPr lang="fr-FR" sz="3200" b="1" dirty="0">
                <a:solidFill>
                  <a:schemeClr val="tx1">
                    <a:lumMod val="50000"/>
                    <a:lumOff val="50000"/>
                  </a:schemeClr>
                </a:solidFill>
                <a:latin typeface="Posterama" panose="020B0504020200020000" pitchFamily="34" charset="0"/>
                <a:cs typeface="Posterama" panose="020B0504020200020000" pitchFamily="34" charset="0"/>
              </a:rPr>
              <a:t> </a:t>
            </a:r>
            <a:r>
              <a:rPr lang="fr-FR" sz="3200" b="1" dirty="0" err="1">
                <a:solidFill>
                  <a:schemeClr val="tx1">
                    <a:lumMod val="50000"/>
                    <a:lumOff val="50000"/>
                  </a:schemeClr>
                </a:solidFill>
                <a:latin typeface="Posterama" panose="020B0504020200020000" pitchFamily="34" charset="0"/>
                <a:cs typeface="Posterama" panose="020B0504020200020000" pitchFamily="34" charset="0"/>
              </a:rPr>
              <a:t>deosebire</a:t>
            </a:r>
            <a:r>
              <a:rPr lang="fr-FR" sz="3200" b="1" dirty="0">
                <a:solidFill>
                  <a:schemeClr val="tx1">
                    <a:lumMod val="50000"/>
                    <a:lumOff val="50000"/>
                  </a:schemeClr>
                </a:solidFill>
                <a:latin typeface="Posterama" panose="020B0504020200020000" pitchFamily="34" charset="0"/>
                <a:cs typeface="Posterama" panose="020B0504020200020000" pitchFamily="34" charset="0"/>
              </a:rPr>
              <a:t> de </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propunerea</a:t>
            </a:r>
            <a:r>
              <a:rPr lang="fr-FR" sz="2400" i="1" dirty="0">
                <a:solidFill>
                  <a:schemeClr val="tx1">
                    <a:lumMod val="50000"/>
                    <a:lumOff val="50000"/>
                  </a:schemeClr>
                </a:solidFill>
                <a:latin typeface="+mj-lt"/>
              </a:rPr>
              <a:t> de </a:t>
            </a:r>
            <a:r>
              <a:rPr lang="fr-FR" sz="2400" i="1" dirty="0" err="1">
                <a:solidFill>
                  <a:schemeClr val="tx1">
                    <a:lumMod val="50000"/>
                    <a:lumOff val="50000"/>
                  </a:schemeClr>
                </a:solidFill>
                <a:latin typeface="+mj-lt"/>
              </a:rPr>
              <a:t>valoare</a:t>
            </a:r>
            <a:r>
              <a:rPr lang="fr-FR" sz="2400" i="1" dirty="0">
                <a:solidFill>
                  <a:schemeClr val="tx1">
                    <a:lumMod val="50000"/>
                    <a:lumOff val="50000"/>
                  </a:schemeClr>
                </a:solidFill>
                <a:latin typeface="+mj-lt"/>
              </a:rPr>
              <a:t> </a:t>
            </a:r>
            <a:r>
              <a:rPr lang="fr-FR" sz="2400" i="1" dirty="0" err="1">
                <a:solidFill>
                  <a:schemeClr val="tx1">
                    <a:lumMod val="50000"/>
                    <a:lumOff val="50000"/>
                  </a:schemeClr>
                </a:solidFill>
                <a:latin typeface="+mj-lt"/>
              </a:rPr>
              <a:t>concurentă</a:t>
            </a:r>
            <a:r>
              <a:rPr lang="fr-FR" sz="2400" i="1" dirty="0">
                <a:solidFill>
                  <a:schemeClr val="tx1">
                    <a:lumMod val="50000"/>
                    <a:lumOff val="50000"/>
                  </a:schemeClr>
                </a:solidFill>
                <a:latin typeface="+mj-lt"/>
              </a:rPr>
              <a:t>)</a:t>
            </a:r>
          </a:p>
        </p:txBody>
      </p:sp>
    </p:spTree>
    <p:extLst>
      <p:ext uri="{BB962C8B-B14F-4D97-AF65-F5344CB8AC3E}">
        <p14:creationId xmlns:p14="http://schemas.microsoft.com/office/powerpoint/2010/main" val="3010094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176D38-72B3-452C-9073-8E9CCEB1F808}"/>
              </a:ext>
            </a:extLst>
          </p:cNvPr>
          <p:cNvSpPr>
            <a:spLocks noGrp="1"/>
          </p:cNvSpPr>
          <p:nvPr>
            <p:ph type="title"/>
          </p:nvPr>
        </p:nvSpPr>
        <p:spPr/>
        <p:txBody>
          <a:bodyPr/>
          <a:lstStyle/>
          <a:p>
            <a:r>
              <a:rPr lang="fr-FR" dirty="0" err="1"/>
              <a:t>Pasul</a:t>
            </a:r>
            <a:r>
              <a:rPr lang="fr-FR" dirty="0"/>
              <a:t> 2 : </a:t>
            </a:r>
            <a:r>
              <a:rPr lang="fr-FR" dirty="0" err="1"/>
              <a:t>Organizează-ți</a:t>
            </a:r>
            <a:r>
              <a:rPr lang="fr-FR" dirty="0"/>
              <a:t> </a:t>
            </a:r>
            <a:r>
              <a:rPr lang="fr-FR" dirty="0" err="1"/>
              <a:t>gândurile</a:t>
            </a:r>
            <a:endParaRPr lang="fr-FR" dirty="0"/>
          </a:p>
        </p:txBody>
      </p:sp>
      <p:sp>
        <p:nvSpPr>
          <p:cNvPr id="2" name="Rectangle : coins arrondis 1">
            <a:extLst>
              <a:ext uri="{FF2B5EF4-FFF2-40B4-BE49-F238E27FC236}">
                <a16:creationId xmlns:a16="http://schemas.microsoft.com/office/drawing/2014/main" id="{3F4A88D5-02DC-4037-BF2C-A6F36C759519}"/>
              </a:ext>
            </a:extLst>
          </p:cNvPr>
          <p:cNvSpPr/>
          <p:nvPr/>
        </p:nvSpPr>
        <p:spPr>
          <a:xfrm>
            <a:off x="833120" y="1880868"/>
            <a:ext cx="7477760" cy="612139"/>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1- </a:t>
            </a:r>
            <a:r>
              <a:rPr lang="fr-FR" b="1" dirty="0" err="1">
                <a:solidFill>
                  <a:srgbClr val="3F7E43"/>
                </a:solidFill>
                <a:latin typeface="Posterama" panose="020B0504020200020000" pitchFamily="34" charset="0"/>
                <a:cs typeface="Posterama" panose="020B0504020200020000" pitchFamily="34" charset="0"/>
              </a:rPr>
              <a:t>Identificare</a:t>
            </a:r>
            <a:r>
              <a:rPr lang="fr-FR" b="1" dirty="0">
                <a:solidFill>
                  <a:srgbClr val="3F7E43"/>
                </a:solidFill>
                <a:latin typeface="Posterama" panose="020B0504020200020000" pitchFamily="34" charset="0"/>
                <a:cs typeface="Posterama" panose="020B0504020200020000" pitchFamily="34" charset="0"/>
              </a:rPr>
              <a:t> :</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Prezintă</a:t>
            </a:r>
            <a:r>
              <a:rPr lang="fr-FR" dirty="0">
                <a:solidFill>
                  <a:schemeClr val="tx1"/>
                </a:solidFill>
                <a:cs typeface="Posterama" panose="020B0504020200020000" pitchFamily="34" charset="0"/>
              </a:rPr>
              <a:t>-te</a:t>
            </a:r>
          </a:p>
        </p:txBody>
      </p:sp>
      <p:sp>
        <p:nvSpPr>
          <p:cNvPr id="7" name="Rectangle : coins arrondis 6">
            <a:extLst>
              <a:ext uri="{FF2B5EF4-FFF2-40B4-BE49-F238E27FC236}">
                <a16:creationId xmlns:a16="http://schemas.microsoft.com/office/drawing/2014/main" id="{5C485FC7-64A5-420F-AA5D-F2B767FB9B67}"/>
              </a:ext>
            </a:extLst>
          </p:cNvPr>
          <p:cNvSpPr/>
          <p:nvPr/>
        </p:nvSpPr>
        <p:spPr>
          <a:xfrm>
            <a:off x="833120" y="2650078"/>
            <a:ext cx="3647440" cy="971156"/>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2- </a:t>
            </a:r>
            <a:r>
              <a:rPr lang="fr-FR" b="1" dirty="0" err="1">
                <a:solidFill>
                  <a:srgbClr val="3F7E43"/>
                </a:solidFill>
                <a:latin typeface="Posterama" panose="020B0504020200020000" pitchFamily="34" charset="0"/>
                <a:cs typeface="Posterama" panose="020B0504020200020000" pitchFamily="34" charset="0"/>
              </a:rPr>
              <a:t>Problema</a:t>
            </a:r>
            <a:r>
              <a:rPr lang="fr-FR" b="1" dirty="0">
                <a:solidFill>
                  <a:srgbClr val="3F7E43"/>
                </a:solidFill>
                <a:latin typeface="Posterama" panose="020B0504020200020000" pitchFamily="34" charset="0"/>
                <a:cs typeface="Posterama" panose="020B0504020200020000" pitchFamily="34" charset="0"/>
              </a:rPr>
              <a:t> :</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Prezentați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problema</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pe</a:t>
            </a:r>
            <a:r>
              <a:rPr lang="fr-FR" dirty="0">
                <a:solidFill>
                  <a:schemeClr val="tx1"/>
                </a:solidFill>
                <a:cs typeface="Posterama" panose="020B0504020200020000" pitchFamily="34" charset="0"/>
              </a:rPr>
              <a:t> care o </a:t>
            </a:r>
            <a:r>
              <a:rPr lang="fr-FR" dirty="0" err="1">
                <a:solidFill>
                  <a:schemeClr val="tx1"/>
                </a:solidFill>
                <a:cs typeface="Posterama" panose="020B0504020200020000" pitchFamily="34" charset="0"/>
              </a:rPr>
              <a:t>abordați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creând</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empatie</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cu</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audiența</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dvs</a:t>
            </a:r>
            <a:r>
              <a:rPr lang="fr-FR" dirty="0">
                <a:solidFill>
                  <a:schemeClr val="tx1"/>
                </a:solidFill>
                <a:cs typeface="Posterama" panose="020B0504020200020000" pitchFamily="34" charset="0"/>
              </a:rPr>
              <a:t>.</a:t>
            </a:r>
          </a:p>
        </p:txBody>
      </p:sp>
      <p:sp>
        <p:nvSpPr>
          <p:cNvPr id="8" name="Rectangle : coins arrondis 7">
            <a:extLst>
              <a:ext uri="{FF2B5EF4-FFF2-40B4-BE49-F238E27FC236}">
                <a16:creationId xmlns:a16="http://schemas.microsoft.com/office/drawing/2014/main" id="{FD629053-E4F4-443E-9B09-5CD2B141300A}"/>
              </a:ext>
            </a:extLst>
          </p:cNvPr>
          <p:cNvSpPr/>
          <p:nvPr/>
        </p:nvSpPr>
        <p:spPr>
          <a:xfrm>
            <a:off x="833120" y="3750778"/>
            <a:ext cx="3647440" cy="971156"/>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4- </a:t>
            </a:r>
            <a:r>
              <a:rPr lang="fr-FR" b="1" dirty="0" err="1">
                <a:solidFill>
                  <a:srgbClr val="3F7E43"/>
                </a:solidFill>
                <a:latin typeface="Posterama" panose="020B0504020200020000" pitchFamily="34" charset="0"/>
                <a:cs typeface="Posterama" panose="020B0504020200020000" pitchFamily="34" charset="0"/>
              </a:rPr>
              <a:t>Soluție</a:t>
            </a:r>
            <a:r>
              <a:rPr lang="fr-FR" b="1" dirty="0">
                <a:solidFill>
                  <a:srgbClr val="3F7E43"/>
                </a:solidFill>
                <a:latin typeface="Posterama" panose="020B0504020200020000" pitchFamily="34" charset="0"/>
                <a:cs typeface="Posterama" panose="020B0504020200020000" pitchFamily="34" charset="0"/>
              </a:rPr>
              <a:t> :</a:t>
            </a:r>
            <a:r>
              <a:rPr lang="fr-FR" dirty="0">
                <a:solidFill>
                  <a:schemeClr val="tx1"/>
                </a:solidFill>
                <a:cs typeface="Posterama" panose="020B0504020200020000" pitchFamily="34" charset="0"/>
              </a:rPr>
              <a:t> Ce </a:t>
            </a:r>
            <a:r>
              <a:rPr lang="fr-FR" dirty="0" err="1">
                <a:solidFill>
                  <a:schemeClr val="tx1"/>
                </a:solidFill>
                <a:cs typeface="Posterama" panose="020B0504020200020000" pitchFamily="34" charset="0"/>
              </a:rPr>
              <a:t>oferiți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pentru</a:t>
            </a:r>
            <a:r>
              <a:rPr lang="fr-FR" dirty="0">
                <a:solidFill>
                  <a:schemeClr val="tx1"/>
                </a:solidFill>
                <a:cs typeface="Posterama" panose="020B0504020200020000" pitchFamily="34" charset="0"/>
              </a:rPr>
              <a:t> a </a:t>
            </a:r>
            <a:r>
              <a:rPr lang="fr-FR" dirty="0" err="1">
                <a:solidFill>
                  <a:schemeClr val="tx1"/>
                </a:solidFill>
                <a:cs typeface="Posterama" panose="020B0504020200020000" pitchFamily="34" charset="0"/>
              </a:rPr>
              <a:t>rezolva</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această</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problemă</a:t>
            </a:r>
            <a:r>
              <a:rPr lang="fr-FR" dirty="0">
                <a:solidFill>
                  <a:schemeClr val="tx1"/>
                </a:solidFill>
                <a:cs typeface="Posterama" panose="020B0504020200020000" pitchFamily="34" charset="0"/>
              </a:rPr>
              <a:t> ?</a:t>
            </a:r>
          </a:p>
        </p:txBody>
      </p:sp>
      <p:sp>
        <p:nvSpPr>
          <p:cNvPr id="9" name="Rectangle : coins arrondis 8">
            <a:extLst>
              <a:ext uri="{FF2B5EF4-FFF2-40B4-BE49-F238E27FC236}">
                <a16:creationId xmlns:a16="http://schemas.microsoft.com/office/drawing/2014/main" id="{CC9FA03E-C571-45FE-946F-4C7D6FB6ECCC}"/>
              </a:ext>
            </a:extLst>
          </p:cNvPr>
          <p:cNvSpPr/>
          <p:nvPr/>
        </p:nvSpPr>
        <p:spPr>
          <a:xfrm>
            <a:off x="833120" y="4850524"/>
            <a:ext cx="3647440" cy="971156"/>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6- Impact :</a:t>
            </a:r>
            <a:r>
              <a:rPr lang="fr-FR" dirty="0">
                <a:solidFill>
                  <a:schemeClr val="tx1"/>
                </a:solidFill>
                <a:cs typeface="Posterama" panose="020B0504020200020000" pitchFamily="34" charset="0"/>
              </a:rPr>
              <a:t> Care este </a:t>
            </a:r>
            <a:r>
              <a:rPr lang="fr-FR" dirty="0" err="1">
                <a:solidFill>
                  <a:schemeClr val="tx1"/>
                </a:solidFill>
                <a:cs typeface="Posterama" panose="020B0504020200020000" pitchFamily="34" charset="0"/>
              </a:rPr>
              <a:t>impactul</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pe</a:t>
            </a:r>
            <a:r>
              <a:rPr lang="fr-FR" dirty="0">
                <a:solidFill>
                  <a:schemeClr val="tx1"/>
                </a:solidFill>
                <a:cs typeface="Posterama" panose="020B0504020200020000" pitchFamily="34" charset="0"/>
              </a:rPr>
              <a:t> care </a:t>
            </a:r>
            <a:r>
              <a:rPr lang="fr-FR" dirty="0" err="1">
                <a:solidFill>
                  <a:schemeClr val="tx1"/>
                </a:solidFill>
                <a:cs typeface="Posterama" panose="020B0504020200020000" pitchFamily="34" charset="0"/>
              </a:rPr>
              <a:t>îl</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veți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genera</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prin</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proiectul</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dumneavoastră</a:t>
            </a:r>
            <a:r>
              <a:rPr lang="fr-FR" dirty="0">
                <a:solidFill>
                  <a:schemeClr val="tx1"/>
                </a:solidFill>
                <a:cs typeface="Posterama" panose="020B0504020200020000" pitchFamily="34" charset="0"/>
              </a:rPr>
              <a:t> ?</a:t>
            </a:r>
          </a:p>
        </p:txBody>
      </p:sp>
      <p:sp>
        <p:nvSpPr>
          <p:cNvPr id="11" name="Rectangle : coins arrondis 10">
            <a:extLst>
              <a:ext uri="{FF2B5EF4-FFF2-40B4-BE49-F238E27FC236}">
                <a16:creationId xmlns:a16="http://schemas.microsoft.com/office/drawing/2014/main" id="{409D4030-6C7D-4082-BE24-860229D83E43}"/>
              </a:ext>
            </a:extLst>
          </p:cNvPr>
          <p:cNvSpPr/>
          <p:nvPr/>
        </p:nvSpPr>
        <p:spPr>
          <a:xfrm>
            <a:off x="4663440" y="2650078"/>
            <a:ext cx="3647440" cy="971156"/>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3- </a:t>
            </a:r>
            <a:r>
              <a:rPr lang="fr-FR" b="1" dirty="0" err="1">
                <a:solidFill>
                  <a:srgbClr val="3F7E43"/>
                </a:solidFill>
                <a:latin typeface="Posterama" panose="020B0504020200020000" pitchFamily="34" charset="0"/>
                <a:cs typeface="Posterama" panose="020B0504020200020000" pitchFamily="34" charset="0"/>
              </a:rPr>
              <a:t>Țintă</a:t>
            </a:r>
            <a:r>
              <a:rPr lang="fr-FR" b="1" dirty="0">
                <a:solidFill>
                  <a:srgbClr val="3F7E43"/>
                </a:solidFill>
                <a:latin typeface="Posterama" panose="020B0504020200020000" pitchFamily="34" charset="0"/>
                <a:cs typeface="Posterama" panose="020B0504020200020000" pitchFamily="34" charset="0"/>
              </a:rPr>
              <a:t> :</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Pe</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cine</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vizați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Cine</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ar</a:t>
            </a:r>
            <a:r>
              <a:rPr lang="fr-FR" dirty="0">
                <a:solidFill>
                  <a:schemeClr val="tx1"/>
                </a:solidFill>
                <a:cs typeface="Posterama" panose="020B0504020200020000" pitchFamily="34" charset="0"/>
              </a:rPr>
              <a:t> fi </a:t>
            </a:r>
            <a:r>
              <a:rPr lang="fr-FR" dirty="0" err="1">
                <a:solidFill>
                  <a:schemeClr val="tx1"/>
                </a:solidFill>
                <a:cs typeface="Posterama" panose="020B0504020200020000" pitchFamily="34" charset="0"/>
              </a:rPr>
              <a:t>clienții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dumneavoastră</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Beneficiarii</a:t>
            </a:r>
            <a:r>
              <a:rPr lang="fr-FR" dirty="0">
                <a:solidFill>
                  <a:schemeClr val="tx1"/>
                </a:solidFill>
                <a:cs typeface="Posterama" panose="020B0504020200020000" pitchFamily="34" charset="0"/>
              </a:rPr>
              <a:t> ?</a:t>
            </a:r>
          </a:p>
        </p:txBody>
      </p:sp>
      <p:sp>
        <p:nvSpPr>
          <p:cNvPr id="13" name="Rectangle : coins arrondis 12">
            <a:extLst>
              <a:ext uri="{FF2B5EF4-FFF2-40B4-BE49-F238E27FC236}">
                <a16:creationId xmlns:a16="http://schemas.microsoft.com/office/drawing/2014/main" id="{68E8A522-F0CC-474F-9E1D-F9BE0C673DA3}"/>
              </a:ext>
            </a:extLst>
          </p:cNvPr>
          <p:cNvSpPr/>
          <p:nvPr/>
        </p:nvSpPr>
        <p:spPr>
          <a:xfrm>
            <a:off x="4663440" y="3750775"/>
            <a:ext cx="3647440" cy="971156"/>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 5- </a:t>
            </a:r>
            <a:r>
              <a:rPr lang="fr-FR" b="1" dirty="0" err="1">
                <a:solidFill>
                  <a:srgbClr val="3F7E43"/>
                </a:solidFill>
                <a:latin typeface="Posterama" panose="020B0504020200020000" pitchFamily="34" charset="0"/>
                <a:cs typeface="Posterama" panose="020B0504020200020000" pitchFamily="34" charset="0"/>
              </a:rPr>
              <a:t>Avantajul</a:t>
            </a:r>
            <a:r>
              <a:rPr lang="fr-FR" b="1" dirty="0">
                <a:solidFill>
                  <a:srgbClr val="3F7E43"/>
                </a:solidFill>
                <a:latin typeface="Posterama" panose="020B0504020200020000" pitchFamily="34" charset="0"/>
                <a:cs typeface="Posterama" panose="020B0504020200020000" pitchFamily="34" charset="0"/>
              </a:rPr>
              <a:t> </a:t>
            </a:r>
            <a:r>
              <a:rPr lang="fr-FR" b="1" dirty="0" err="1">
                <a:solidFill>
                  <a:srgbClr val="3F7E43"/>
                </a:solidFill>
                <a:latin typeface="Posterama" panose="020B0504020200020000" pitchFamily="34" charset="0"/>
                <a:cs typeface="Posterama" panose="020B0504020200020000" pitchFamily="34" charset="0"/>
              </a:rPr>
              <a:t>concurenței</a:t>
            </a:r>
            <a:r>
              <a:rPr lang="fr-FR" b="1" dirty="0">
                <a:solidFill>
                  <a:srgbClr val="3F7E43"/>
                </a:solidFill>
                <a:latin typeface="Posterama" panose="020B0504020200020000" pitchFamily="34" charset="0"/>
                <a:cs typeface="Posterama" panose="020B0504020200020000" pitchFamily="34" charset="0"/>
              </a:rPr>
              <a:t> : </a:t>
            </a:r>
            <a:r>
              <a:rPr lang="fr-FR" dirty="0">
                <a:solidFill>
                  <a:schemeClr val="tx1"/>
                </a:solidFill>
                <a:cs typeface="Posterama" panose="020B0504020200020000" pitchFamily="34" charset="0"/>
              </a:rPr>
              <a:t>Ce </a:t>
            </a:r>
            <a:r>
              <a:rPr lang="fr-FR" dirty="0" err="1">
                <a:solidFill>
                  <a:schemeClr val="tx1"/>
                </a:solidFill>
                <a:cs typeface="Posterama" panose="020B0504020200020000" pitchFamily="34" charset="0"/>
              </a:rPr>
              <a:t>vă</a:t>
            </a:r>
            <a:r>
              <a:rPr lang="fr-FR" dirty="0">
                <a:solidFill>
                  <a:schemeClr val="tx1"/>
                </a:solidFill>
                <a:cs typeface="Posterama" panose="020B0504020200020000" pitchFamily="34" charset="0"/>
              </a:rPr>
              <a:t> face </a:t>
            </a:r>
            <a:r>
              <a:rPr lang="fr-FR" dirty="0" err="1">
                <a:solidFill>
                  <a:schemeClr val="tx1"/>
                </a:solidFill>
                <a:cs typeface="Posterama" panose="020B0504020200020000" pitchFamily="34" charset="0"/>
              </a:rPr>
              <a:t>soluția</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diferită</a:t>
            </a:r>
            <a:r>
              <a:rPr lang="fr-FR" dirty="0">
                <a:solidFill>
                  <a:schemeClr val="tx1"/>
                </a:solidFill>
                <a:cs typeface="Posterama" panose="020B0504020200020000" pitchFamily="34" charset="0"/>
              </a:rPr>
              <a:t>/mai </a:t>
            </a:r>
            <a:r>
              <a:rPr lang="fr-FR" dirty="0" err="1">
                <a:solidFill>
                  <a:schemeClr val="tx1"/>
                </a:solidFill>
                <a:cs typeface="Posterama" panose="020B0504020200020000" pitchFamily="34" charset="0"/>
              </a:rPr>
              <a:t>bună</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față</a:t>
            </a:r>
            <a:r>
              <a:rPr lang="fr-FR" dirty="0">
                <a:solidFill>
                  <a:schemeClr val="tx1"/>
                </a:solidFill>
                <a:cs typeface="Posterama" panose="020B0504020200020000" pitchFamily="34" charset="0"/>
              </a:rPr>
              <a:t> de </a:t>
            </a:r>
            <a:r>
              <a:rPr lang="fr-FR" dirty="0" err="1">
                <a:solidFill>
                  <a:schemeClr val="tx1"/>
                </a:solidFill>
                <a:cs typeface="Posterama" panose="020B0504020200020000" pitchFamily="34" charset="0"/>
              </a:rPr>
              <a:t>alți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actori</a:t>
            </a:r>
            <a:r>
              <a:rPr lang="fr-FR" dirty="0">
                <a:solidFill>
                  <a:schemeClr val="tx1"/>
                </a:solidFill>
                <a:cs typeface="Posterama" panose="020B0504020200020000" pitchFamily="34" charset="0"/>
              </a:rPr>
              <a:t> ?</a:t>
            </a:r>
          </a:p>
        </p:txBody>
      </p:sp>
      <p:sp>
        <p:nvSpPr>
          <p:cNvPr id="14" name="Rectangle : coins arrondis 13">
            <a:extLst>
              <a:ext uri="{FF2B5EF4-FFF2-40B4-BE49-F238E27FC236}">
                <a16:creationId xmlns:a16="http://schemas.microsoft.com/office/drawing/2014/main" id="{5BFC4178-61AB-48FC-B3A0-831E1542D20E}"/>
              </a:ext>
            </a:extLst>
          </p:cNvPr>
          <p:cNvSpPr/>
          <p:nvPr/>
        </p:nvSpPr>
        <p:spPr>
          <a:xfrm>
            <a:off x="4663440" y="4850524"/>
            <a:ext cx="3647440" cy="971156"/>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7- </a:t>
            </a:r>
            <a:r>
              <a:rPr lang="fr-FR" b="1" dirty="0" err="1">
                <a:solidFill>
                  <a:srgbClr val="3F7E43"/>
                </a:solidFill>
                <a:latin typeface="Posterama" panose="020B0504020200020000" pitchFamily="34" charset="0"/>
                <a:cs typeface="Posterama" panose="020B0504020200020000" pitchFamily="34" charset="0"/>
              </a:rPr>
              <a:t>Nevoi</a:t>
            </a:r>
            <a:r>
              <a:rPr lang="fr-FR" b="1" dirty="0">
                <a:solidFill>
                  <a:srgbClr val="3F7E43"/>
                </a:solidFill>
                <a:latin typeface="Posterama" panose="020B0504020200020000" pitchFamily="34" charset="0"/>
                <a:cs typeface="Posterama" panose="020B0504020200020000" pitchFamily="34" charset="0"/>
              </a:rPr>
              <a:t> :</a:t>
            </a:r>
            <a:r>
              <a:rPr lang="fr-FR" dirty="0">
                <a:solidFill>
                  <a:schemeClr val="tx1"/>
                </a:solidFill>
                <a:cs typeface="Posterama" panose="020B0504020200020000" pitchFamily="34" charset="0"/>
              </a:rPr>
              <a:t> Ce ai </a:t>
            </a:r>
            <a:r>
              <a:rPr lang="fr-FR" dirty="0" err="1">
                <a:solidFill>
                  <a:schemeClr val="tx1"/>
                </a:solidFill>
                <a:cs typeface="Posterama" panose="020B0504020200020000" pitchFamily="34" charset="0"/>
              </a:rPr>
              <a:t>nevoie</a:t>
            </a:r>
            <a:r>
              <a:rPr lang="fr-FR" dirty="0">
                <a:solidFill>
                  <a:schemeClr val="tx1"/>
                </a:solidFill>
                <a:cs typeface="Posterama" panose="020B0504020200020000" pitchFamily="34" charset="0"/>
              </a:rPr>
              <a:t> de la </a:t>
            </a:r>
            <a:r>
              <a:rPr lang="fr-FR" dirty="0" err="1">
                <a:solidFill>
                  <a:schemeClr val="tx1"/>
                </a:solidFill>
                <a:cs typeface="Posterama" panose="020B0504020200020000" pitchFamily="34" charset="0"/>
              </a:rPr>
              <a:t>publicul</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tău</a:t>
            </a:r>
            <a:r>
              <a:rPr lang="fr-FR" dirty="0">
                <a:solidFill>
                  <a:schemeClr val="tx1"/>
                </a:solidFill>
                <a:cs typeface="Posterama" panose="020B0504020200020000" pitchFamily="34" charset="0"/>
              </a:rPr>
              <a:t> ? </a:t>
            </a:r>
            <a:r>
              <a:rPr lang="fr-FR" dirty="0" err="1">
                <a:solidFill>
                  <a:schemeClr val="tx1"/>
                </a:solidFill>
                <a:cs typeface="Posterama" panose="020B0504020200020000" pitchFamily="34" charset="0"/>
              </a:rPr>
              <a:t>Pentru</a:t>
            </a:r>
            <a:r>
              <a:rPr lang="fr-FR" dirty="0">
                <a:solidFill>
                  <a:schemeClr val="tx1"/>
                </a:solidFill>
                <a:cs typeface="Posterama" panose="020B0504020200020000" pitchFamily="34" charset="0"/>
              </a:rPr>
              <a:t> ca </a:t>
            </a:r>
            <a:r>
              <a:rPr lang="fr-FR" dirty="0" err="1">
                <a:solidFill>
                  <a:schemeClr val="tx1"/>
                </a:solidFill>
                <a:cs typeface="Posterama" panose="020B0504020200020000" pitchFamily="34" charset="0"/>
              </a:rPr>
              <a:t>proiectul</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tău</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să</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crească</a:t>
            </a:r>
            <a:r>
              <a:rPr lang="fr-FR" dirty="0">
                <a:solidFill>
                  <a:schemeClr val="tx1"/>
                </a:solidFill>
                <a:cs typeface="Posterama" panose="020B0504020200020000" pitchFamily="34" charset="0"/>
              </a:rPr>
              <a:t> ?</a:t>
            </a:r>
          </a:p>
        </p:txBody>
      </p:sp>
      <p:sp>
        <p:nvSpPr>
          <p:cNvPr id="15" name="Rectangle : coins arrondis 14">
            <a:extLst>
              <a:ext uri="{FF2B5EF4-FFF2-40B4-BE49-F238E27FC236}">
                <a16:creationId xmlns:a16="http://schemas.microsoft.com/office/drawing/2014/main" id="{444A33ED-75EF-4533-97B4-9B0D58777704}"/>
              </a:ext>
            </a:extLst>
          </p:cNvPr>
          <p:cNvSpPr/>
          <p:nvPr/>
        </p:nvSpPr>
        <p:spPr>
          <a:xfrm>
            <a:off x="833120" y="5951221"/>
            <a:ext cx="7477760" cy="612139"/>
          </a:xfrm>
          <a:prstGeom prst="roundRect">
            <a:avLst/>
          </a:prstGeom>
          <a:noFill/>
          <a:ln w="28575">
            <a:solidFill>
              <a:srgbClr val="3F7E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3F7E43"/>
                </a:solidFill>
                <a:latin typeface="Posterama" panose="020B0504020200020000" pitchFamily="34" charset="0"/>
                <a:cs typeface="Posterama" panose="020B0504020200020000" pitchFamily="34" charset="0"/>
              </a:rPr>
              <a:t>8- Apel la </a:t>
            </a:r>
            <a:r>
              <a:rPr lang="fr-FR" b="1" dirty="0" err="1">
                <a:solidFill>
                  <a:srgbClr val="3F7E43"/>
                </a:solidFill>
                <a:latin typeface="Posterama" panose="020B0504020200020000" pitchFamily="34" charset="0"/>
                <a:cs typeface="Posterama" panose="020B0504020200020000" pitchFamily="34" charset="0"/>
              </a:rPr>
              <a:t>acțiuni</a:t>
            </a:r>
            <a:r>
              <a:rPr lang="fr-FR" b="1" dirty="0">
                <a:solidFill>
                  <a:srgbClr val="3F7E43"/>
                </a:solidFill>
                <a:latin typeface="Posterama" panose="020B0504020200020000" pitchFamily="34" charset="0"/>
                <a:cs typeface="Posterama" panose="020B0504020200020000" pitchFamily="34" charset="0"/>
              </a:rPr>
              <a:t> :</a:t>
            </a:r>
            <a:r>
              <a:rPr lang="fr-FR" dirty="0">
                <a:solidFill>
                  <a:schemeClr val="tx1"/>
                </a:solidFill>
                <a:cs typeface="Posterama" panose="020B0504020200020000" pitchFamily="34" charset="0"/>
              </a:rPr>
              <a:t> Care </a:t>
            </a:r>
            <a:r>
              <a:rPr lang="fr-FR" dirty="0" err="1">
                <a:solidFill>
                  <a:schemeClr val="tx1"/>
                </a:solidFill>
                <a:cs typeface="Posterama" panose="020B0504020200020000" pitchFamily="34" charset="0"/>
              </a:rPr>
              <a:t>sunt</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următorii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pași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pentru</a:t>
            </a:r>
            <a:r>
              <a:rPr lang="fr-FR" dirty="0">
                <a:solidFill>
                  <a:schemeClr val="tx1"/>
                </a:solidFill>
                <a:cs typeface="Posterama" panose="020B0504020200020000" pitchFamily="34" charset="0"/>
              </a:rPr>
              <a:t> a </a:t>
            </a:r>
            <a:r>
              <a:rPr lang="fr-FR" dirty="0" err="1">
                <a:solidFill>
                  <a:schemeClr val="tx1"/>
                </a:solidFill>
                <a:cs typeface="Posterama" panose="020B0504020200020000" pitchFamily="34" charset="0"/>
              </a:rPr>
              <a:t>sprijini</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proiectul</a:t>
            </a:r>
            <a:r>
              <a:rPr lang="fr-FR" dirty="0">
                <a:solidFill>
                  <a:schemeClr val="tx1"/>
                </a:solidFill>
                <a:cs typeface="Posterama" panose="020B0504020200020000" pitchFamily="34" charset="0"/>
              </a:rPr>
              <a:t> </a:t>
            </a:r>
            <a:r>
              <a:rPr lang="fr-FR" dirty="0" err="1">
                <a:solidFill>
                  <a:schemeClr val="tx1"/>
                </a:solidFill>
                <a:cs typeface="Posterama" panose="020B0504020200020000" pitchFamily="34" charset="0"/>
              </a:rPr>
              <a:t>dumneavoastră</a:t>
            </a:r>
            <a:r>
              <a:rPr lang="fr-FR" dirty="0">
                <a:solidFill>
                  <a:schemeClr val="tx1"/>
                </a:solidFill>
                <a:cs typeface="Posterama" panose="020B0504020200020000" pitchFamily="34" charset="0"/>
              </a:rPr>
              <a:t>?</a:t>
            </a:r>
          </a:p>
        </p:txBody>
      </p:sp>
    </p:spTree>
    <p:extLst>
      <p:ext uri="{BB962C8B-B14F-4D97-AF65-F5344CB8AC3E}">
        <p14:creationId xmlns:p14="http://schemas.microsoft.com/office/powerpoint/2010/main" val="225114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1"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456DC-2909-48C9-B60E-5DA9B200FF38}"/>
              </a:ext>
            </a:extLst>
          </p:cNvPr>
          <p:cNvSpPr>
            <a:spLocks noGrp="1"/>
          </p:cNvSpPr>
          <p:nvPr>
            <p:ph type="title"/>
          </p:nvPr>
        </p:nvSpPr>
        <p:spPr>
          <a:xfrm>
            <a:off x="615203" y="601987"/>
            <a:ext cx="6502400" cy="1325563"/>
          </a:xfrm>
        </p:spPr>
        <p:txBody>
          <a:bodyPr/>
          <a:lstStyle/>
          <a:p>
            <a:r>
              <a:rPr lang="fr-FR" dirty="0" err="1"/>
              <a:t>Pasul</a:t>
            </a:r>
            <a:r>
              <a:rPr lang="fr-FR" dirty="0"/>
              <a:t> 2 : E </a:t>
            </a:r>
            <a:r>
              <a:rPr lang="fr-FR" dirty="0" err="1"/>
              <a:t>rândul</a:t>
            </a:r>
            <a:r>
              <a:rPr lang="fr-FR" dirty="0"/>
              <a:t> </a:t>
            </a:r>
            <a:r>
              <a:rPr lang="fr-FR" dirty="0" err="1"/>
              <a:t>tău</a:t>
            </a:r>
            <a:r>
              <a:rPr lang="fr-FR" dirty="0"/>
              <a:t>!</a:t>
            </a:r>
          </a:p>
        </p:txBody>
      </p:sp>
      <p:sp>
        <p:nvSpPr>
          <p:cNvPr id="3" name="ZoneTexte 2">
            <a:extLst>
              <a:ext uri="{FF2B5EF4-FFF2-40B4-BE49-F238E27FC236}">
                <a16:creationId xmlns:a16="http://schemas.microsoft.com/office/drawing/2014/main" id="{66A5465F-28AD-425F-9E6D-56B018334AF9}"/>
              </a:ext>
            </a:extLst>
          </p:cNvPr>
          <p:cNvSpPr txBox="1"/>
          <p:nvPr/>
        </p:nvSpPr>
        <p:spPr>
          <a:xfrm>
            <a:off x="996694" y="2285695"/>
            <a:ext cx="4489706" cy="3970318"/>
          </a:xfrm>
          <a:prstGeom prst="rect">
            <a:avLst/>
          </a:prstGeom>
          <a:noFill/>
        </p:spPr>
        <p:txBody>
          <a:bodyPr wrap="square" rtlCol="0">
            <a:spAutoFit/>
          </a:bodyPr>
          <a:lstStyle/>
          <a:p>
            <a:r>
              <a:rPr lang="fr-FR" sz="3600" dirty="0" err="1">
                <a:solidFill>
                  <a:schemeClr val="bg2">
                    <a:lumMod val="50000"/>
                  </a:schemeClr>
                </a:solidFill>
                <a:latin typeface="Posterama" panose="020B0504020200020000" pitchFamily="34" charset="0"/>
                <a:cs typeface="Posterama" panose="020B0504020200020000" pitchFamily="34" charset="0"/>
              </a:rPr>
              <a:t>Pe</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cont</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propriu</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ia-ți</a:t>
            </a:r>
            <a:r>
              <a:rPr lang="fr-FR" sz="3600" dirty="0">
                <a:solidFill>
                  <a:schemeClr val="bg2">
                    <a:lumMod val="50000"/>
                  </a:schemeClr>
                </a:solidFill>
                <a:latin typeface="Posterama" panose="020B0504020200020000" pitchFamily="34" charset="0"/>
                <a:cs typeface="Posterama" panose="020B0504020200020000" pitchFamily="34" charset="0"/>
              </a:rPr>
              <a:t> 15 minute </a:t>
            </a:r>
            <a:r>
              <a:rPr lang="fr-FR" sz="3600" dirty="0" err="1">
                <a:solidFill>
                  <a:schemeClr val="bg2">
                    <a:lumMod val="50000"/>
                  </a:schemeClr>
                </a:solidFill>
                <a:latin typeface="Posterama" panose="020B0504020200020000" pitchFamily="34" charset="0"/>
                <a:cs typeface="Posterama" panose="020B0504020200020000" pitchFamily="34" charset="0"/>
              </a:rPr>
              <a:t>pentru</a:t>
            </a:r>
            <a:r>
              <a:rPr lang="fr-FR" sz="3600" dirty="0">
                <a:solidFill>
                  <a:schemeClr val="bg2">
                    <a:lumMod val="50000"/>
                  </a:schemeClr>
                </a:solidFill>
                <a:latin typeface="Posterama" panose="020B0504020200020000" pitchFamily="34" charset="0"/>
                <a:cs typeface="Posterama" panose="020B0504020200020000" pitchFamily="34" charset="0"/>
              </a:rPr>
              <a:t> a </a:t>
            </a:r>
            <a:r>
              <a:rPr lang="fr-FR" sz="3600" b="1" dirty="0" err="1">
                <a:solidFill>
                  <a:schemeClr val="bg2">
                    <a:lumMod val="50000"/>
                  </a:schemeClr>
                </a:solidFill>
                <a:latin typeface="Posterama" panose="020B0504020200020000" pitchFamily="34" charset="0"/>
                <a:cs typeface="Posterama" panose="020B0504020200020000" pitchFamily="34" charset="0"/>
              </a:rPr>
              <a:t>completa</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propoziția</a:t>
            </a:r>
            <a:r>
              <a:rPr lang="fr-FR" sz="3600" b="1" dirty="0">
                <a:solidFill>
                  <a:schemeClr val="bg2">
                    <a:lumMod val="50000"/>
                  </a:schemeClr>
                </a:solidFill>
                <a:latin typeface="Posterama" panose="020B0504020200020000" pitchFamily="34" charset="0"/>
                <a:cs typeface="Posterama" panose="020B0504020200020000" pitchFamily="34" charset="0"/>
              </a:rPr>
              <a:t> de pitch </a:t>
            </a:r>
            <a:r>
              <a:rPr lang="fr-FR" sz="3600" b="1" dirty="0" err="1">
                <a:solidFill>
                  <a:schemeClr val="bg2">
                    <a:lumMod val="50000"/>
                  </a:schemeClr>
                </a:solidFill>
                <a:latin typeface="Posterama" panose="020B0504020200020000" pitchFamily="34" charset="0"/>
                <a:cs typeface="Posterama" panose="020B0504020200020000" pitchFamily="34" charset="0"/>
              </a:rPr>
              <a:t>și</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canva</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pentru</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propriul</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tău</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proiect</a:t>
            </a:r>
            <a:r>
              <a:rPr lang="fr-FR" sz="3600" b="1" dirty="0">
                <a:solidFill>
                  <a:schemeClr val="bg2">
                    <a:lumMod val="50000"/>
                  </a:schemeClr>
                </a:solidFill>
                <a:latin typeface="Posterama" panose="020B0504020200020000" pitchFamily="34" charset="0"/>
                <a:cs typeface="Posterama" panose="020B0504020200020000" pitchFamily="34" charset="0"/>
              </a:rPr>
              <a:t>!</a:t>
            </a:r>
          </a:p>
        </p:txBody>
      </p:sp>
    </p:spTree>
    <p:extLst>
      <p:ext uri="{BB962C8B-B14F-4D97-AF65-F5344CB8AC3E}">
        <p14:creationId xmlns:p14="http://schemas.microsoft.com/office/powerpoint/2010/main" val="349296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176D38-72B3-452C-9073-8E9CCEB1F808}"/>
              </a:ext>
            </a:extLst>
          </p:cNvPr>
          <p:cNvSpPr>
            <a:spLocks noGrp="1"/>
          </p:cNvSpPr>
          <p:nvPr>
            <p:ph type="title"/>
          </p:nvPr>
        </p:nvSpPr>
        <p:spPr/>
        <p:txBody>
          <a:bodyPr>
            <a:normAutofit/>
          </a:bodyPr>
          <a:lstStyle/>
          <a:p>
            <a:r>
              <a:rPr lang="fr-FR" sz="3200" dirty="0" err="1"/>
              <a:t>Pasul</a:t>
            </a:r>
            <a:r>
              <a:rPr lang="fr-FR" sz="3200" dirty="0"/>
              <a:t> 3 : </a:t>
            </a:r>
            <a:r>
              <a:rPr lang="fr-FR" sz="3200" dirty="0" err="1"/>
              <a:t>Scrieți-vă</a:t>
            </a:r>
            <a:r>
              <a:rPr lang="fr-FR" sz="3200" dirty="0"/>
              <a:t> </a:t>
            </a:r>
            <a:r>
              <a:rPr lang="fr-FR" sz="3200" dirty="0" err="1"/>
              <a:t>povestea</a:t>
            </a:r>
            <a:r>
              <a:rPr lang="fr-FR" sz="3200" dirty="0"/>
              <a:t> </a:t>
            </a:r>
            <a:r>
              <a:rPr lang="fr-FR" sz="3200" dirty="0" err="1"/>
              <a:t>cu</a:t>
            </a:r>
            <a:r>
              <a:rPr lang="fr-FR" sz="3200" dirty="0"/>
              <a:t> </a:t>
            </a:r>
            <a:r>
              <a:rPr lang="fr-FR" sz="3200" dirty="0" err="1"/>
              <a:t>ajutorul</a:t>
            </a:r>
            <a:r>
              <a:rPr lang="fr-FR" sz="3200" dirty="0"/>
              <a:t> « story </a:t>
            </a:r>
            <a:r>
              <a:rPr lang="fr-FR" sz="3200" dirty="0" err="1"/>
              <a:t>telling</a:t>
            </a:r>
            <a:r>
              <a:rPr lang="fr-FR" sz="3200" dirty="0"/>
              <a:t> »-</a:t>
            </a:r>
            <a:r>
              <a:rPr lang="fr-FR" sz="3200" dirty="0" err="1"/>
              <a:t>ului</a:t>
            </a:r>
            <a:endParaRPr lang="fr-FR" sz="3200" dirty="0"/>
          </a:p>
        </p:txBody>
      </p:sp>
      <p:sp>
        <p:nvSpPr>
          <p:cNvPr id="3" name="ZoneTexte 2">
            <a:extLst>
              <a:ext uri="{FF2B5EF4-FFF2-40B4-BE49-F238E27FC236}">
                <a16:creationId xmlns:a16="http://schemas.microsoft.com/office/drawing/2014/main" id="{60747DD2-984F-44EC-B701-745441CC54CD}"/>
              </a:ext>
            </a:extLst>
          </p:cNvPr>
          <p:cNvSpPr txBox="1"/>
          <p:nvPr/>
        </p:nvSpPr>
        <p:spPr>
          <a:xfrm>
            <a:off x="628650" y="2037881"/>
            <a:ext cx="4846225" cy="4708981"/>
          </a:xfrm>
          <a:prstGeom prst="rect">
            <a:avLst/>
          </a:prstGeom>
          <a:noFill/>
        </p:spPr>
        <p:txBody>
          <a:bodyPr wrap="square" rtlCol="0">
            <a:spAutoFit/>
          </a:bodyPr>
          <a:lstStyle/>
          <a:p>
            <a:r>
              <a:rPr lang="fr-FR" sz="2000" dirty="0" err="1">
                <a:solidFill>
                  <a:schemeClr val="bg2">
                    <a:lumMod val="50000"/>
                  </a:schemeClr>
                </a:solidFill>
                <a:latin typeface="Posterama" panose="020B0504020200020000" pitchFamily="34" charset="0"/>
                <a:cs typeface="Posterama" panose="020B0504020200020000" pitchFamily="34" charset="0"/>
              </a:rPr>
              <a:t>Despre</a:t>
            </a:r>
            <a:r>
              <a:rPr lang="fr-FR" sz="2000" dirty="0">
                <a:solidFill>
                  <a:schemeClr val="bg2">
                    <a:lumMod val="50000"/>
                  </a:schemeClr>
                </a:solidFill>
                <a:latin typeface="Posterama" panose="020B0504020200020000" pitchFamily="34" charset="0"/>
                <a:cs typeface="Posterama" panose="020B0504020200020000" pitchFamily="34" charset="0"/>
              </a:rPr>
              <a:t> ce este </a:t>
            </a:r>
            <a:r>
              <a:rPr lang="fr-FR" sz="2000" dirty="0" err="1">
                <a:solidFill>
                  <a:schemeClr val="bg2">
                    <a:lumMod val="50000"/>
                  </a:schemeClr>
                </a:solidFill>
                <a:latin typeface="Posterama" panose="020B0504020200020000" pitchFamily="34" charset="0"/>
                <a:cs typeface="Posterama" panose="020B0504020200020000" pitchFamily="34" charset="0"/>
              </a:rPr>
              <a:t>vorba</a:t>
            </a:r>
            <a:r>
              <a:rPr lang="fr-FR" sz="2000" dirty="0">
                <a:solidFill>
                  <a:schemeClr val="bg2">
                    <a:lumMod val="50000"/>
                  </a:schemeClr>
                </a:solidFill>
                <a:latin typeface="Posterama" panose="020B0504020200020000" pitchFamily="34" charset="0"/>
                <a:cs typeface="Posterama" panose="020B0504020200020000" pitchFamily="34" charset="0"/>
              </a:rPr>
              <a:t>? Un mod de a </a:t>
            </a:r>
            <a:r>
              <a:rPr lang="fr-FR" sz="2000" dirty="0" err="1">
                <a:solidFill>
                  <a:schemeClr val="bg2">
                    <a:lumMod val="50000"/>
                  </a:schemeClr>
                </a:solidFill>
                <a:latin typeface="Posterama" panose="020B0504020200020000" pitchFamily="34" charset="0"/>
                <a:cs typeface="Posterama" panose="020B0504020200020000" pitchFamily="34" charset="0"/>
              </a:rPr>
              <a:t>vă</a:t>
            </a:r>
            <a:r>
              <a:rPr lang="fr-FR" sz="2000" dirty="0">
                <a:solidFill>
                  <a:schemeClr val="bg2">
                    <a:lumMod val="50000"/>
                  </a:schemeClr>
                </a:solidFill>
                <a:latin typeface="Posterama" panose="020B0504020200020000" pitchFamily="34" charset="0"/>
                <a:cs typeface="Posterama" panose="020B0504020200020000" pitchFamily="34" charset="0"/>
              </a:rPr>
              <a:t> </a:t>
            </a:r>
            <a:r>
              <a:rPr lang="fr-FR" sz="2000" dirty="0" err="1">
                <a:solidFill>
                  <a:schemeClr val="bg2">
                    <a:lumMod val="50000"/>
                  </a:schemeClr>
                </a:solidFill>
                <a:latin typeface="Posterama" panose="020B0504020200020000" pitchFamily="34" charset="0"/>
                <a:cs typeface="Posterama" panose="020B0504020200020000" pitchFamily="34" charset="0"/>
              </a:rPr>
              <a:t>prezenta</a:t>
            </a:r>
            <a:r>
              <a:rPr lang="fr-FR" sz="2000" dirty="0">
                <a:solidFill>
                  <a:schemeClr val="bg2">
                    <a:lumMod val="50000"/>
                  </a:schemeClr>
                </a:solidFill>
                <a:latin typeface="Posterama" panose="020B0504020200020000" pitchFamily="34" charset="0"/>
                <a:cs typeface="Posterama" panose="020B0504020200020000" pitchFamily="34" charset="0"/>
              </a:rPr>
              <a:t> </a:t>
            </a:r>
            <a:r>
              <a:rPr lang="fr-FR" sz="2000" dirty="0" err="1">
                <a:solidFill>
                  <a:schemeClr val="bg2">
                    <a:lumMod val="50000"/>
                  </a:schemeClr>
                </a:solidFill>
                <a:latin typeface="Posterama" panose="020B0504020200020000" pitchFamily="34" charset="0"/>
                <a:cs typeface="Posterama" panose="020B0504020200020000" pitchFamily="34" charset="0"/>
              </a:rPr>
              <a:t>proiectul</a:t>
            </a:r>
            <a:r>
              <a:rPr lang="fr-FR" sz="2000" dirty="0">
                <a:solidFill>
                  <a:schemeClr val="bg2">
                    <a:lumMod val="50000"/>
                  </a:schemeClr>
                </a:solidFill>
                <a:latin typeface="Posterama" panose="020B0504020200020000" pitchFamily="34" charset="0"/>
                <a:cs typeface="Posterama" panose="020B0504020200020000" pitchFamily="34" charset="0"/>
              </a:rPr>
              <a:t> </a:t>
            </a:r>
            <a:r>
              <a:rPr lang="fr-FR" sz="2000" dirty="0" err="1">
                <a:solidFill>
                  <a:schemeClr val="bg2">
                    <a:lumMod val="50000"/>
                  </a:schemeClr>
                </a:solidFill>
                <a:latin typeface="Posterama" panose="020B0504020200020000" pitchFamily="34" charset="0"/>
                <a:cs typeface="Posterama" panose="020B0504020200020000" pitchFamily="34" charset="0"/>
              </a:rPr>
              <a:t>prin</a:t>
            </a:r>
            <a:r>
              <a:rPr lang="fr-FR" sz="2000" dirty="0">
                <a:solidFill>
                  <a:schemeClr val="bg2">
                    <a:lumMod val="50000"/>
                  </a:schemeClr>
                </a:solidFill>
                <a:latin typeface="Posterama" panose="020B0504020200020000" pitchFamily="34" charset="0"/>
                <a:cs typeface="Posterama" panose="020B0504020200020000" pitchFamily="34" charset="0"/>
              </a:rPr>
              <a:t> </a:t>
            </a:r>
            <a:r>
              <a:rPr lang="fr-FR" sz="2000" dirty="0" err="1">
                <a:solidFill>
                  <a:schemeClr val="bg2">
                    <a:lumMod val="50000"/>
                  </a:schemeClr>
                </a:solidFill>
                <a:latin typeface="Posterama" panose="020B0504020200020000" pitchFamily="34" charset="0"/>
                <a:cs typeface="Posterama" panose="020B0504020200020000" pitchFamily="34" charset="0"/>
              </a:rPr>
              <a:t>intermediul</a:t>
            </a:r>
            <a:r>
              <a:rPr lang="fr-FR" sz="2000" dirty="0">
                <a:solidFill>
                  <a:schemeClr val="bg2">
                    <a:lumMod val="50000"/>
                  </a:schemeClr>
                </a:solidFill>
                <a:latin typeface="Posterama" panose="020B0504020200020000" pitchFamily="34" charset="0"/>
                <a:cs typeface="Posterama" panose="020B0504020200020000" pitchFamily="34" charset="0"/>
              </a:rPr>
              <a:t> </a:t>
            </a:r>
            <a:r>
              <a:rPr lang="fr-FR" sz="2000" dirty="0" err="1">
                <a:solidFill>
                  <a:schemeClr val="bg2">
                    <a:lumMod val="50000"/>
                  </a:schemeClr>
                </a:solidFill>
                <a:latin typeface="Posterama" panose="020B0504020200020000" pitchFamily="34" charset="0"/>
                <a:cs typeface="Posterama" panose="020B0504020200020000" pitchFamily="34" charset="0"/>
              </a:rPr>
              <a:t>unei</a:t>
            </a:r>
            <a:r>
              <a:rPr lang="fr-FR" sz="2000" dirty="0">
                <a:solidFill>
                  <a:schemeClr val="bg2">
                    <a:lumMod val="50000"/>
                  </a:schemeClr>
                </a:solidFill>
                <a:latin typeface="Posterama" panose="020B0504020200020000" pitchFamily="34" charset="0"/>
                <a:cs typeface="Posterama" panose="020B0504020200020000" pitchFamily="34" charset="0"/>
              </a:rPr>
              <a:t> </a:t>
            </a:r>
            <a:r>
              <a:rPr lang="fr-FR" sz="2000" dirty="0" err="1">
                <a:solidFill>
                  <a:schemeClr val="bg2">
                    <a:lumMod val="50000"/>
                  </a:schemeClr>
                </a:solidFill>
                <a:latin typeface="Posterama" panose="020B0504020200020000" pitchFamily="34" charset="0"/>
                <a:cs typeface="Posterama" panose="020B0504020200020000" pitchFamily="34" charset="0"/>
              </a:rPr>
              <a:t>povești</a:t>
            </a:r>
            <a:r>
              <a:rPr lang="fr-FR" sz="2000" dirty="0">
                <a:solidFill>
                  <a:schemeClr val="bg2">
                    <a:lumMod val="50000"/>
                  </a:schemeClr>
                </a:solidFill>
                <a:latin typeface="Posterama" panose="020B0504020200020000" pitchFamily="34" charset="0"/>
                <a:cs typeface="Posterama" panose="020B0504020200020000" pitchFamily="34" charset="0"/>
              </a:rPr>
              <a:t>.</a:t>
            </a:r>
          </a:p>
          <a:p>
            <a:endParaRPr lang="en-US" sz="2000" dirty="0">
              <a:solidFill>
                <a:schemeClr val="bg2">
                  <a:lumMod val="50000"/>
                </a:schemeClr>
              </a:solidFill>
              <a:latin typeface="Posterama" panose="020B0504020200020000" pitchFamily="34" charset="0"/>
              <a:cs typeface="Posterama" panose="020B0504020200020000" pitchFamily="34" charset="0"/>
            </a:endParaRPr>
          </a:p>
          <a:p>
            <a:r>
              <a:rPr lang="en-US" sz="2000" dirty="0" err="1">
                <a:solidFill>
                  <a:schemeClr val="bg2">
                    <a:lumMod val="50000"/>
                  </a:schemeClr>
                </a:solidFill>
                <a:latin typeface="Posterama" panose="020B0504020200020000" pitchFamily="34" charset="0"/>
                <a:cs typeface="Posterama" panose="020B0504020200020000" pitchFamily="34" charset="0"/>
              </a:rPr>
              <a:t>Puteți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spune</a:t>
            </a:r>
            <a:r>
              <a:rPr lang="en-US" sz="2000" dirty="0">
                <a:solidFill>
                  <a:schemeClr val="bg2">
                    <a:lumMod val="50000"/>
                  </a:schemeClr>
                </a:solidFill>
                <a:latin typeface="Posterama" panose="020B0504020200020000" pitchFamily="34" charset="0"/>
                <a:cs typeface="Posterama" panose="020B0504020200020000" pitchFamily="34" charset="0"/>
              </a:rPr>
              <a:t> o </a:t>
            </a:r>
            <a:r>
              <a:rPr lang="en-US" sz="2000" dirty="0" err="1">
                <a:solidFill>
                  <a:schemeClr val="bg2">
                    <a:lumMod val="50000"/>
                  </a:schemeClr>
                </a:solidFill>
                <a:latin typeface="Posterama" panose="020B0504020200020000" pitchFamily="34" charset="0"/>
                <a:cs typeface="Posterama" panose="020B0504020200020000" pitchFamily="34" charset="0"/>
              </a:rPr>
              <a:t>poveste</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pentru</a:t>
            </a:r>
            <a:r>
              <a:rPr lang="en-US" sz="2000" dirty="0">
                <a:solidFill>
                  <a:schemeClr val="bg2">
                    <a:lumMod val="50000"/>
                  </a:schemeClr>
                </a:solidFill>
                <a:latin typeface="Posterama" panose="020B0504020200020000" pitchFamily="34" charset="0"/>
                <a:cs typeface="Posterama" panose="020B0504020200020000" pitchFamily="34" charset="0"/>
              </a:rPr>
              <a:t> a </a:t>
            </a:r>
            <a:r>
              <a:rPr lang="en-US" sz="2000" dirty="0" err="1">
                <a:solidFill>
                  <a:schemeClr val="bg2">
                    <a:lumMod val="50000"/>
                  </a:schemeClr>
                </a:solidFill>
                <a:latin typeface="Posterama" panose="020B0504020200020000" pitchFamily="34" charset="0"/>
                <a:cs typeface="Posterama" panose="020B0504020200020000" pitchFamily="34" charset="0"/>
              </a:rPr>
              <a:t>vă</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prezenta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proiectul</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Aceasta</a:t>
            </a:r>
            <a:r>
              <a:rPr lang="en-US" sz="2000" dirty="0">
                <a:solidFill>
                  <a:schemeClr val="bg2">
                    <a:lumMod val="50000"/>
                  </a:schemeClr>
                </a:solidFill>
                <a:latin typeface="Posterama" panose="020B0504020200020000" pitchFamily="34" charset="0"/>
                <a:cs typeface="Posterama" panose="020B0504020200020000" pitchFamily="34" charset="0"/>
              </a:rPr>
              <a:t> se </a:t>
            </a:r>
            <a:r>
              <a:rPr lang="en-US" sz="2000" dirty="0" err="1">
                <a:solidFill>
                  <a:schemeClr val="bg2">
                    <a:lumMod val="50000"/>
                  </a:schemeClr>
                </a:solidFill>
                <a:latin typeface="Posterama" panose="020B0504020200020000" pitchFamily="34" charset="0"/>
                <a:cs typeface="Posterama" panose="020B0504020200020000" pitchFamily="34" charset="0"/>
              </a:rPr>
              <a:t>poate</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referi</a:t>
            </a:r>
            <a:r>
              <a:rPr lang="en-US" sz="2000" dirty="0">
                <a:solidFill>
                  <a:schemeClr val="bg2">
                    <a:lumMod val="50000"/>
                  </a:schemeClr>
                </a:solidFill>
                <a:latin typeface="Posterama" panose="020B0504020200020000" pitchFamily="34" charset="0"/>
                <a:cs typeface="Posterama" panose="020B0504020200020000" pitchFamily="34" charset="0"/>
              </a:rPr>
              <a:t> la </a:t>
            </a:r>
            <a:r>
              <a:rPr lang="en-US" sz="2000" dirty="0" err="1">
                <a:solidFill>
                  <a:schemeClr val="bg2">
                    <a:lumMod val="50000"/>
                  </a:schemeClr>
                </a:solidFill>
                <a:latin typeface="Posterama" panose="020B0504020200020000" pitchFamily="34" charset="0"/>
                <a:cs typeface="Posterama" panose="020B0504020200020000" pitchFamily="34" charset="0"/>
              </a:rPr>
              <a:t>călătoria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dvs</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personală</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și</a:t>
            </a:r>
            <a:r>
              <a:rPr lang="en-US" sz="2000" dirty="0">
                <a:solidFill>
                  <a:schemeClr val="bg2">
                    <a:lumMod val="50000"/>
                  </a:schemeClr>
                </a:solidFill>
                <a:latin typeface="Posterama" panose="020B0504020200020000" pitchFamily="34" charset="0"/>
                <a:cs typeface="Posterama" panose="020B0504020200020000" pitchFamily="34" charset="0"/>
              </a:rPr>
              <a:t> la </a:t>
            </a:r>
            <a:r>
              <a:rPr lang="en-US" sz="2000" dirty="0" err="1">
                <a:solidFill>
                  <a:schemeClr val="bg2">
                    <a:lumMod val="50000"/>
                  </a:schemeClr>
                </a:solidFill>
                <a:latin typeface="Posterama" panose="020B0504020200020000" pitchFamily="34" charset="0"/>
                <a:cs typeface="Posterama" panose="020B0504020200020000" pitchFamily="34" charset="0"/>
              </a:rPr>
              <a:t>ceea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ce</a:t>
            </a:r>
            <a:r>
              <a:rPr lang="en-US" sz="2000" dirty="0">
                <a:solidFill>
                  <a:schemeClr val="bg2">
                    <a:lumMod val="50000"/>
                  </a:schemeClr>
                </a:solidFill>
                <a:latin typeface="Posterama" panose="020B0504020200020000" pitchFamily="34" charset="0"/>
                <a:cs typeface="Posterama" panose="020B0504020200020000" pitchFamily="34" charset="0"/>
              </a:rPr>
              <a:t> v-a </a:t>
            </a:r>
            <a:r>
              <a:rPr lang="en-US" sz="2000" dirty="0" err="1">
                <a:solidFill>
                  <a:schemeClr val="bg2">
                    <a:lumMod val="50000"/>
                  </a:schemeClr>
                </a:solidFill>
                <a:latin typeface="Posterama" panose="020B0504020200020000" pitchFamily="34" charset="0"/>
                <a:cs typeface="Posterama" panose="020B0504020200020000" pitchFamily="34" charset="0"/>
              </a:rPr>
              <a:t>determinat</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să</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alegeți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acest</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proiect</a:t>
            </a:r>
            <a:r>
              <a:rPr lang="en-US" sz="2000" dirty="0">
                <a:solidFill>
                  <a:schemeClr val="bg2">
                    <a:lumMod val="50000"/>
                  </a:schemeClr>
                </a:solidFill>
                <a:latin typeface="Posterama" panose="020B0504020200020000" pitchFamily="34" charset="0"/>
                <a:cs typeface="Posterama" panose="020B0504020200020000" pitchFamily="34" charset="0"/>
              </a:rPr>
              <a:t>. Sau </a:t>
            </a:r>
            <a:r>
              <a:rPr lang="en-US" sz="2000" dirty="0" err="1">
                <a:solidFill>
                  <a:schemeClr val="bg2">
                    <a:lumMod val="50000"/>
                  </a:schemeClr>
                </a:solidFill>
                <a:latin typeface="Posterama" panose="020B0504020200020000" pitchFamily="34" charset="0"/>
                <a:cs typeface="Posterama" panose="020B0504020200020000" pitchFamily="34" charset="0"/>
              </a:rPr>
              <a:t>puteți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să</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vă</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prezentați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soluția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spunând</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povestea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unei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potențial</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beneficiar</a:t>
            </a:r>
            <a:r>
              <a:rPr lang="en-US" sz="2000" dirty="0">
                <a:solidFill>
                  <a:schemeClr val="bg2">
                    <a:lumMod val="50000"/>
                  </a:schemeClr>
                </a:solidFill>
                <a:latin typeface="Posterama" panose="020B0504020200020000" pitchFamily="34" charset="0"/>
                <a:cs typeface="Posterama" panose="020B0504020200020000" pitchFamily="34" charset="0"/>
              </a:rPr>
              <a:t>.</a:t>
            </a:r>
          </a:p>
          <a:p>
            <a:endParaRPr lang="en-US" sz="2000" dirty="0">
              <a:solidFill>
                <a:schemeClr val="bg2">
                  <a:lumMod val="50000"/>
                </a:schemeClr>
              </a:solidFill>
              <a:latin typeface="Posterama" panose="020B0504020200020000" pitchFamily="34" charset="0"/>
              <a:cs typeface="Posterama" panose="020B0504020200020000" pitchFamily="34" charset="0"/>
            </a:endParaRPr>
          </a:p>
          <a:p>
            <a:r>
              <a:rPr lang="en-US" sz="2000" dirty="0" err="1">
                <a:solidFill>
                  <a:schemeClr val="bg2">
                    <a:lumMod val="50000"/>
                  </a:schemeClr>
                </a:solidFill>
                <a:latin typeface="Posterama" panose="020B0504020200020000" pitchFamily="34" charset="0"/>
                <a:cs typeface="Posterama" panose="020B0504020200020000" pitchFamily="34" charset="0"/>
              </a:rPr>
              <a:t>Ideea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este</a:t>
            </a:r>
            <a:r>
              <a:rPr lang="en-US" sz="2000" dirty="0">
                <a:solidFill>
                  <a:schemeClr val="bg2">
                    <a:lumMod val="50000"/>
                  </a:schemeClr>
                </a:solidFill>
                <a:latin typeface="Posterama" panose="020B0504020200020000" pitchFamily="34" charset="0"/>
                <a:cs typeface="Posterama" panose="020B0504020200020000" pitchFamily="34" charset="0"/>
              </a:rPr>
              <a:t> de a face ca </a:t>
            </a:r>
            <a:r>
              <a:rPr lang="en-US" sz="2000" dirty="0" err="1">
                <a:solidFill>
                  <a:schemeClr val="bg2">
                    <a:lumMod val="50000"/>
                  </a:schemeClr>
                </a:solidFill>
                <a:latin typeface="Posterama" panose="020B0504020200020000" pitchFamily="34" charset="0"/>
                <a:cs typeface="Posterama" panose="020B0504020200020000" pitchFamily="34" charset="0"/>
              </a:rPr>
              <a:t>publicul</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tău</a:t>
            </a:r>
            <a:r>
              <a:rPr lang="en-US" sz="2000" dirty="0">
                <a:solidFill>
                  <a:schemeClr val="bg2">
                    <a:lumMod val="50000"/>
                  </a:schemeClr>
                </a:solidFill>
                <a:latin typeface="Posterama" panose="020B0504020200020000" pitchFamily="34" charset="0"/>
                <a:cs typeface="Posterama" panose="020B0504020200020000" pitchFamily="34" charset="0"/>
              </a:rPr>
              <a:t> </a:t>
            </a:r>
          </a:p>
          <a:p>
            <a:r>
              <a:rPr lang="en-US" sz="2000" dirty="0">
                <a:solidFill>
                  <a:schemeClr val="bg2">
                    <a:lumMod val="50000"/>
                  </a:schemeClr>
                </a:solidFill>
                <a:latin typeface="Posterama" panose="020B0504020200020000" pitchFamily="34" charset="0"/>
                <a:cs typeface="Posterama" panose="020B0504020200020000" pitchFamily="34" charset="0"/>
              </a:rPr>
              <a:t>la bord </a:t>
            </a:r>
            <a:r>
              <a:rPr lang="en-US" sz="2000" dirty="0" err="1">
                <a:solidFill>
                  <a:schemeClr val="bg2">
                    <a:lumMod val="50000"/>
                  </a:schemeClr>
                </a:solidFill>
                <a:latin typeface="Posterama" panose="020B0504020200020000" pitchFamily="34" charset="0"/>
                <a:cs typeface="Posterama" panose="020B0504020200020000" pitchFamily="34" charset="0"/>
              </a:rPr>
              <a:t>și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să</a:t>
            </a:r>
            <a:r>
              <a:rPr lang="en-US" sz="2000" dirty="0">
                <a:solidFill>
                  <a:schemeClr val="bg2">
                    <a:lumMod val="50000"/>
                  </a:schemeClr>
                </a:solidFill>
                <a:latin typeface="Posterama" panose="020B0504020200020000" pitchFamily="34" charset="0"/>
                <a:cs typeface="Posterama" panose="020B0504020200020000" pitchFamily="34" charset="0"/>
              </a:rPr>
              <a:t> le </a:t>
            </a:r>
            <a:r>
              <a:rPr lang="en-US" sz="2000" dirty="0" err="1">
                <a:solidFill>
                  <a:schemeClr val="bg2">
                    <a:lumMod val="50000"/>
                  </a:schemeClr>
                </a:solidFill>
                <a:latin typeface="Posterama" panose="020B0504020200020000" pitchFamily="34" charset="0"/>
                <a:cs typeface="Posterama" panose="020B0504020200020000" pitchFamily="34" charset="0"/>
              </a:rPr>
              <a:t>permiteți</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să</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identifice</a:t>
            </a:r>
            <a:r>
              <a:rPr lang="en-US" sz="2000" dirty="0">
                <a:solidFill>
                  <a:schemeClr val="bg2">
                    <a:lumMod val="50000"/>
                  </a:schemeClr>
                </a:solidFill>
                <a:latin typeface="Posterama" panose="020B0504020200020000" pitchFamily="34" charset="0"/>
                <a:cs typeface="Posterama" panose="020B0504020200020000" pitchFamily="34" charset="0"/>
              </a:rPr>
              <a:t> </a:t>
            </a:r>
          </a:p>
          <a:p>
            <a:r>
              <a:rPr lang="en-US" sz="2000" dirty="0">
                <a:solidFill>
                  <a:schemeClr val="bg2">
                    <a:lumMod val="50000"/>
                  </a:schemeClr>
                </a:solidFill>
                <a:latin typeface="Posterama" panose="020B0504020200020000" pitchFamily="34" charset="0"/>
                <a:cs typeface="Posterama" panose="020B0504020200020000" pitchFamily="34" charset="0"/>
              </a:rPr>
              <a:t>cu </a:t>
            </a:r>
            <a:r>
              <a:rPr lang="en-US" sz="2000" dirty="0" err="1">
                <a:solidFill>
                  <a:schemeClr val="bg2">
                    <a:lumMod val="50000"/>
                  </a:schemeClr>
                </a:solidFill>
                <a:latin typeface="Posterama" panose="020B0504020200020000" pitchFamily="34" charset="0"/>
                <a:cs typeface="Posterama" panose="020B0504020200020000" pitchFamily="34" charset="0"/>
              </a:rPr>
              <a:t>ceea</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ce</a:t>
            </a:r>
            <a:r>
              <a:rPr lang="en-US" sz="2000" dirty="0">
                <a:solidFill>
                  <a:schemeClr val="bg2">
                    <a:lumMod val="50000"/>
                  </a:schemeClr>
                </a:solidFill>
                <a:latin typeface="Posterama" panose="020B0504020200020000" pitchFamily="34" charset="0"/>
                <a:cs typeface="Posterama" panose="020B0504020200020000" pitchFamily="34" charset="0"/>
              </a:rPr>
              <a:t> </a:t>
            </a:r>
            <a:r>
              <a:rPr lang="en-US" sz="2000" dirty="0" err="1">
                <a:solidFill>
                  <a:schemeClr val="bg2">
                    <a:lumMod val="50000"/>
                  </a:schemeClr>
                </a:solidFill>
                <a:latin typeface="Posterama" panose="020B0504020200020000" pitchFamily="34" charset="0"/>
                <a:cs typeface="Posterama" panose="020B0504020200020000" pitchFamily="34" charset="0"/>
              </a:rPr>
              <a:t>împărtășiți</a:t>
            </a:r>
            <a:r>
              <a:rPr lang="en-US" sz="2000" dirty="0">
                <a:solidFill>
                  <a:schemeClr val="bg2">
                    <a:lumMod val="50000"/>
                  </a:schemeClr>
                </a:solidFill>
                <a:latin typeface="Posterama" panose="020B0504020200020000" pitchFamily="34" charset="0"/>
                <a:cs typeface="Posterama" panose="020B0504020200020000" pitchFamily="34" charset="0"/>
              </a:rPr>
              <a:t>.</a:t>
            </a:r>
            <a:endParaRPr lang="fr-FR" sz="2000" dirty="0">
              <a:solidFill>
                <a:schemeClr val="bg2">
                  <a:lumMod val="50000"/>
                </a:schemeClr>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345678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FEA7282-8740-457A-8B16-0D513FB47617}"/>
              </a:ext>
            </a:extLst>
          </p:cNvPr>
          <p:cNvSpPr>
            <a:spLocks noGrp="1"/>
          </p:cNvSpPr>
          <p:nvPr>
            <p:ph type="title"/>
          </p:nvPr>
        </p:nvSpPr>
        <p:spPr/>
        <p:txBody>
          <a:bodyPr/>
          <a:lstStyle/>
          <a:p>
            <a:r>
              <a:rPr lang="en-GB" dirty="0"/>
              <a:t>Pasul 3 : </a:t>
            </a:r>
            <a:r>
              <a:rPr lang="en-GB" dirty="0" err="1"/>
              <a:t>Scrie-ți</a:t>
            </a:r>
            <a:r>
              <a:rPr lang="en-GB" dirty="0"/>
              <a:t> </a:t>
            </a:r>
            <a:r>
              <a:rPr lang="en-GB" dirty="0" err="1"/>
              <a:t>povestea</a:t>
            </a:r>
            <a:r>
              <a:rPr lang="en-GB" dirty="0"/>
              <a:t>, DE CE</a:t>
            </a:r>
          </a:p>
        </p:txBody>
      </p:sp>
      <p:pic>
        <p:nvPicPr>
          <p:cNvPr id="28" name="Image 27">
            <a:extLst>
              <a:ext uri="{FF2B5EF4-FFF2-40B4-BE49-F238E27FC236}">
                <a16:creationId xmlns:a16="http://schemas.microsoft.com/office/drawing/2014/main" id="{2CF3B323-C994-486B-98BB-D999ADA6D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3" y="2290819"/>
            <a:ext cx="4723373" cy="3742872"/>
          </a:xfrm>
          <a:prstGeom prst="rect">
            <a:avLst/>
          </a:prstGeom>
        </p:spPr>
      </p:pic>
      <p:sp>
        <p:nvSpPr>
          <p:cNvPr id="6" name="ZoneTexte 5">
            <a:extLst>
              <a:ext uri="{FF2B5EF4-FFF2-40B4-BE49-F238E27FC236}">
                <a16:creationId xmlns:a16="http://schemas.microsoft.com/office/drawing/2014/main" id="{A3258D99-3727-455D-95BD-66F0E1BE315F}"/>
              </a:ext>
            </a:extLst>
          </p:cNvPr>
          <p:cNvSpPr txBox="1"/>
          <p:nvPr/>
        </p:nvSpPr>
        <p:spPr>
          <a:xfrm>
            <a:off x="4673600" y="2592595"/>
            <a:ext cx="4114800" cy="3139321"/>
          </a:xfrm>
          <a:prstGeom prst="rect">
            <a:avLst/>
          </a:prstGeom>
          <a:noFill/>
        </p:spPr>
        <p:txBody>
          <a:bodyPr wrap="square">
            <a:spAutoFit/>
          </a:bodyPr>
          <a:lstStyle/>
          <a:p>
            <a:pPr algn="ctr" rtl="0">
              <a:spcBef>
                <a:spcPts val="0"/>
              </a:spcBef>
              <a:spcAft>
                <a:spcPts val="0"/>
              </a:spcAft>
            </a:pPr>
            <a:r>
              <a:rPr lang="en-US" b="1" dirty="0">
                <a:solidFill>
                  <a:srgbClr val="3F7E43"/>
                </a:solidFill>
                <a:latin typeface="Posterama" panose="020B0504020200020000" pitchFamily="34" charset="0"/>
                <a:cs typeface="Posterama" panose="020B0504020200020000" pitchFamily="34" charset="0"/>
              </a:rPr>
              <a:t>CE</a:t>
            </a:r>
            <a:r>
              <a:rPr lang="en-US" sz="1800" b="1" i="0" u="none" strike="noStrike" dirty="0">
                <a:solidFill>
                  <a:srgbClr val="3F7E43"/>
                </a:solidFill>
                <a:effectLst/>
                <a:latin typeface="Posterama" panose="020B0504020200020000" pitchFamily="34" charset="0"/>
                <a:cs typeface="Posterama" panose="020B0504020200020000" pitchFamily="34" charset="0"/>
              </a:rPr>
              <a:t> ?</a:t>
            </a:r>
            <a:endParaRPr lang="en-US" b="1" dirty="0">
              <a:solidFill>
                <a:srgbClr val="3F7E43"/>
              </a:solidFill>
              <a:effectLst/>
              <a:latin typeface="Posterama" panose="020B0504020200020000" pitchFamily="34" charset="0"/>
              <a:cs typeface="Posterama" panose="020B0504020200020000" pitchFamily="34" charset="0"/>
            </a:endParaRPr>
          </a:p>
          <a:p>
            <a:pPr algn="ctr" rtl="0">
              <a:spcBef>
                <a:spcPts val="0"/>
              </a:spcBef>
              <a:spcAft>
                <a:spcPts val="0"/>
              </a:spcAft>
            </a:pPr>
            <a:r>
              <a:rPr lang="en-US" sz="1800" b="0" i="0" u="none" strike="noStrike" dirty="0">
                <a:solidFill>
                  <a:srgbClr val="000000"/>
                </a:solidFill>
                <a:effectLst/>
              </a:rPr>
              <a:t>Ce face </a:t>
            </a:r>
            <a:r>
              <a:rPr lang="en-US" sz="1800" b="0" i="0" u="none" strike="noStrike" dirty="0" err="1">
                <a:solidFill>
                  <a:srgbClr val="000000"/>
                </a:solidFill>
                <a:effectLst/>
              </a:rPr>
              <a:t>organizația</a:t>
            </a:r>
            <a:r>
              <a:rPr lang="en-US" sz="1800" b="0" i="0" u="none" strike="noStrike" dirty="0">
                <a:solidFill>
                  <a:srgbClr val="000000"/>
                </a:solidFill>
                <a:effectLst/>
              </a:rPr>
              <a:t> ? Ce </a:t>
            </a:r>
            <a:r>
              <a:rPr lang="en-US" sz="1800" b="0" i="0" u="none" strike="noStrike" dirty="0" err="1">
                <a:solidFill>
                  <a:srgbClr val="000000"/>
                </a:solidFill>
                <a:effectLst/>
              </a:rPr>
              <a:t>produse</a:t>
            </a:r>
            <a:r>
              <a:rPr lang="en-US" sz="1800" b="0" i="0" u="none" strike="noStrike" dirty="0">
                <a:solidFill>
                  <a:srgbClr val="000000"/>
                </a:solidFill>
                <a:effectLst/>
              </a:rPr>
              <a:t> </a:t>
            </a:r>
            <a:r>
              <a:rPr lang="en-US" sz="1800" b="0" i="0" u="none" strike="noStrike" dirty="0" err="1">
                <a:solidFill>
                  <a:srgbClr val="000000"/>
                </a:solidFill>
                <a:effectLst/>
              </a:rPr>
              <a:t>și</a:t>
            </a:r>
            <a:r>
              <a:rPr lang="en-US" sz="1800" b="0" i="0" u="none" strike="noStrike" dirty="0">
                <a:solidFill>
                  <a:srgbClr val="000000"/>
                </a:solidFill>
                <a:effectLst/>
              </a:rPr>
              <a:t> </a:t>
            </a:r>
            <a:r>
              <a:rPr lang="en-US" sz="1800" b="0" i="0" u="none" strike="noStrike" dirty="0" err="1">
                <a:solidFill>
                  <a:srgbClr val="000000"/>
                </a:solidFill>
                <a:effectLst/>
              </a:rPr>
              <a:t>servicii</a:t>
            </a:r>
            <a:r>
              <a:rPr lang="en-US" sz="1800" b="0" i="0" u="none" strike="noStrike" dirty="0">
                <a:solidFill>
                  <a:srgbClr val="000000"/>
                </a:solidFill>
                <a:effectLst/>
              </a:rPr>
              <a:t> </a:t>
            </a:r>
            <a:r>
              <a:rPr lang="en-US" sz="1800" b="0" i="0" u="none" strike="noStrike" dirty="0" err="1">
                <a:solidFill>
                  <a:srgbClr val="000000"/>
                </a:solidFill>
                <a:effectLst/>
              </a:rPr>
              <a:t>oferă</a:t>
            </a:r>
            <a:r>
              <a:rPr lang="en-US" sz="1800" b="0" i="0" u="none" strike="noStrike" dirty="0">
                <a:solidFill>
                  <a:srgbClr val="000000"/>
                </a:solidFill>
                <a:effectLst/>
              </a:rPr>
              <a:t> ? </a:t>
            </a:r>
            <a:r>
              <a:rPr lang="en-US" sz="1800" b="0" i="0" u="none" strike="noStrike" dirty="0" err="1">
                <a:solidFill>
                  <a:srgbClr val="000000"/>
                </a:solidFill>
                <a:effectLst/>
              </a:rPr>
              <a:t>Vinde</a:t>
            </a:r>
            <a:r>
              <a:rPr lang="en-US" sz="1800" b="0" i="0" u="none" strike="noStrike" dirty="0">
                <a:solidFill>
                  <a:srgbClr val="000000"/>
                </a:solidFill>
                <a:effectLst/>
              </a:rPr>
              <a:t> ?</a:t>
            </a:r>
            <a:br>
              <a:rPr lang="en-US" b="0" dirty="0">
                <a:effectLst/>
              </a:rPr>
            </a:br>
            <a:r>
              <a:rPr lang="en-US" b="1" dirty="0">
                <a:solidFill>
                  <a:srgbClr val="3F7E43"/>
                </a:solidFill>
                <a:latin typeface="Posterama" panose="020B0504020200020000" pitchFamily="34" charset="0"/>
                <a:cs typeface="Posterama" panose="020B0504020200020000" pitchFamily="34" charset="0"/>
              </a:rPr>
              <a:t>CUM </a:t>
            </a:r>
            <a:r>
              <a:rPr lang="en-US" sz="1800" b="1" i="0" u="none" strike="noStrike" dirty="0">
                <a:solidFill>
                  <a:srgbClr val="3F7E43"/>
                </a:solidFill>
                <a:effectLst/>
                <a:latin typeface="Posterama" panose="020B0504020200020000" pitchFamily="34" charset="0"/>
                <a:cs typeface="Posterama" panose="020B0504020200020000" pitchFamily="34" charset="0"/>
              </a:rPr>
              <a:t>?</a:t>
            </a:r>
            <a:endParaRPr lang="en-US" b="1" dirty="0">
              <a:solidFill>
                <a:srgbClr val="3F7E43"/>
              </a:solidFill>
              <a:effectLst/>
              <a:latin typeface="Posterama" panose="020B0504020200020000" pitchFamily="34" charset="0"/>
              <a:cs typeface="Posterama" panose="020B0504020200020000" pitchFamily="34" charset="0"/>
            </a:endParaRPr>
          </a:p>
          <a:p>
            <a:pPr algn="ctr" rtl="0">
              <a:spcBef>
                <a:spcPts val="0"/>
              </a:spcBef>
              <a:spcAft>
                <a:spcPts val="0"/>
              </a:spcAft>
            </a:pPr>
            <a:r>
              <a:rPr lang="en-US" sz="1800" b="0" i="0" u="none" strike="noStrike" dirty="0">
                <a:solidFill>
                  <a:srgbClr val="000000"/>
                </a:solidFill>
                <a:effectLst/>
              </a:rPr>
              <a:t>Cum se face? Este </a:t>
            </a:r>
            <a:r>
              <a:rPr lang="en-US" sz="1800" b="0" i="0" u="none" strike="noStrike" dirty="0" err="1">
                <a:solidFill>
                  <a:srgbClr val="000000"/>
                </a:solidFill>
                <a:effectLst/>
              </a:rPr>
              <a:t>ceea</a:t>
            </a:r>
            <a:r>
              <a:rPr lang="en-US" sz="1800" b="0" i="0" u="none" strike="noStrike" dirty="0">
                <a:solidFill>
                  <a:srgbClr val="000000"/>
                </a:solidFill>
                <a:effectLst/>
              </a:rPr>
              <a:t> </a:t>
            </a:r>
            <a:r>
              <a:rPr lang="en-US" sz="1800" b="0" i="0" u="none" strike="noStrike" dirty="0" err="1">
                <a:solidFill>
                  <a:srgbClr val="000000"/>
                </a:solidFill>
                <a:effectLst/>
              </a:rPr>
              <a:t>ce</a:t>
            </a:r>
            <a:r>
              <a:rPr lang="en-US" sz="1800" b="0" i="0" u="none" strike="noStrike" dirty="0">
                <a:solidFill>
                  <a:srgbClr val="000000"/>
                </a:solidFill>
                <a:effectLst/>
              </a:rPr>
              <a:t> </a:t>
            </a:r>
            <a:r>
              <a:rPr lang="en-US" sz="1800" b="0" i="0" u="none" strike="noStrike" dirty="0" err="1">
                <a:solidFill>
                  <a:srgbClr val="000000"/>
                </a:solidFill>
                <a:effectLst/>
              </a:rPr>
              <a:t>diferențiază</a:t>
            </a:r>
            <a:r>
              <a:rPr lang="en-US" sz="1800" b="0" i="0" u="none" strike="noStrike" dirty="0">
                <a:solidFill>
                  <a:srgbClr val="000000"/>
                </a:solidFill>
                <a:effectLst/>
              </a:rPr>
              <a:t> </a:t>
            </a:r>
            <a:r>
              <a:rPr lang="en-US" sz="1800" b="0" i="0" u="none" strike="noStrike" dirty="0" err="1">
                <a:solidFill>
                  <a:srgbClr val="000000"/>
                </a:solidFill>
                <a:effectLst/>
              </a:rPr>
              <a:t>unele</a:t>
            </a:r>
            <a:r>
              <a:rPr lang="en-US" sz="1800" b="0" i="0" u="none" strike="noStrike" dirty="0">
                <a:solidFill>
                  <a:srgbClr val="000000"/>
                </a:solidFill>
                <a:effectLst/>
              </a:rPr>
              <a:t> </a:t>
            </a:r>
            <a:r>
              <a:rPr lang="en-US" sz="1800" b="0" i="0" u="none" strike="noStrike" dirty="0" err="1">
                <a:solidFill>
                  <a:srgbClr val="000000"/>
                </a:solidFill>
                <a:effectLst/>
              </a:rPr>
              <a:t>organizații</a:t>
            </a:r>
            <a:r>
              <a:rPr lang="en-US" sz="1800" b="0" i="0" u="none" strike="noStrike" dirty="0">
                <a:solidFill>
                  <a:srgbClr val="000000"/>
                </a:solidFill>
                <a:effectLst/>
              </a:rPr>
              <a:t> de </a:t>
            </a:r>
            <a:r>
              <a:rPr lang="en-US" sz="1800" b="0" i="0" u="none" strike="noStrike" dirty="0" err="1">
                <a:solidFill>
                  <a:srgbClr val="000000"/>
                </a:solidFill>
                <a:effectLst/>
              </a:rPr>
              <a:t>concurență</a:t>
            </a:r>
            <a:r>
              <a:rPr lang="en-US" sz="1800" b="0" i="0" u="none" strike="noStrike" dirty="0">
                <a:solidFill>
                  <a:srgbClr val="000000"/>
                </a:solidFill>
                <a:effectLst/>
              </a:rPr>
              <a:t>, </a:t>
            </a:r>
            <a:r>
              <a:rPr lang="en-US" sz="1800" b="0" i="0" u="none" strike="noStrike" dirty="0" err="1">
                <a:solidFill>
                  <a:srgbClr val="000000"/>
                </a:solidFill>
                <a:effectLst/>
              </a:rPr>
              <a:t>ceea</a:t>
            </a:r>
            <a:r>
              <a:rPr lang="en-US" sz="1800" b="0" i="0" u="none" strike="noStrike" dirty="0">
                <a:solidFill>
                  <a:srgbClr val="000000"/>
                </a:solidFill>
                <a:effectLst/>
              </a:rPr>
              <a:t> </a:t>
            </a:r>
            <a:r>
              <a:rPr lang="en-US" sz="1800" b="0" i="0" u="none" strike="noStrike" dirty="0" err="1">
                <a:solidFill>
                  <a:srgbClr val="000000"/>
                </a:solidFill>
                <a:effectLst/>
              </a:rPr>
              <a:t>ce</a:t>
            </a:r>
            <a:r>
              <a:rPr lang="en-US" sz="1800" b="0" i="0" u="none" strike="noStrike" dirty="0">
                <a:solidFill>
                  <a:srgbClr val="000000"/>
                </a:solidFill>
                <a:effectLst/>
              </a:rPr>
              <a:t> le face </a:t>
            </a:r>
            <a:r>
              <a:rPr lang="en-US" sz="1800" b="0" i="0" u="none" strike="noStrike" dirty="0" err="1">
                <a:solidFill>
                  <a:srgbClr val="000000"/>
                </a:solidFill>
                <a:effectLst/>
              </a:rPr>
              <a:t>speciale</a:t>
            </a:r>
            <a:r>
              <a:rPr lang="en-US" sz="1800" b="0" i="0" u="none" strike="noStrike" dirty="0">
                <a:solidFill>
                  <a:srgbClr val="000000"/>
                </a:solidFill>
                <a:effectLst/>
              </a:rPr>
              <a:t>.. </a:t>
            </a:r>
            <a:endParaRPr lang="en-US" b="0" dirty="0">
              <a:effectLst/>
            </a:endParaRPr>
          </a:p>
          <a:p>
            <a:pPr algn="ctr" rtl="0">
              <a:spcBef>
                <a:spcPts val="0"/>
              </a:spcBef>
              <a:spcAft>
                <a:spcPts val="0"/>
              </a:spcAft>
            </a:pPr>
            <a:br>
              <a:rPr lang="en-US" b="0" dirty="0">
                <a:effectLst/>
              </a:rPr>
            </a:br>
            <a:r>
              <a:rPr lang="en-US" b="1" dirty="0">
                <a:solidFill>
                  <a:srgbClr val="3F7E43"/>
                </a:solidFill>
                <a:latin typeface="Posterama" panose="020B0504020200020000" pitchFamily="34" charset="0"/>
                <a:cs typeface="Posterama" panose="020B0504020200020000" pitchFamily="34" charset="0"/>
              </a:rPr>
              <a:t>DE CE</a:t>
            </a:r>
            <a:r>
              <a:rPr lang="en-US" sz="1800" b="1" i="0" u="none" strike="noStrike" dirty="0">
                <a:solidFill>
                  <a:srgbClr val="3F7E43"/>
                </a:solidFill>
                <a:effectLst/>
                <a:latin typeface="Posterama" panose="020B0504020200020000" pitchFamily="34" charset="0"/>
                <a:cs typeface="Posterama" panose="020B0504020200020000" pitchFamily="34" charset="0"/>
              </a:rPr>
              <a:t> ?</a:t>
            </a:r>
            <a:endParaRPr lang="en-US" b="1" dirty="0">
              <a:solidFill>
                <a:srgbClr val="3F7E43"/>
              </a:solidFill>
              <a:effectLst/>
              <a:latin typeface="Posterama" panose="020B0504020200020000" pitchFamily="34" charset="0"/>
              <a:cs typeface="Posterama" panose="020B0504020200020000" pitchFamily="34" charset="0"/>
            </a:endParaRPr>
          </a:p>
          <a:p>
            <a:pPr algn="ctr" rtl="0">
              <a:spcBef>
                <a:spcPts val="0"/>
              </a:spcBef>
              <a:spcAft>
                <a:spcPts val="0"/>
              </a:spcAft>
            </a:pPr>
            <a:r>
              <a:rPr lang="en-US" sz="1800" b="0" i="0" u="none" strike="noStrike" dirty="0" err="1">
                <a:solidFill>
                  <a:srgbClr val="000000"/>
                </a:solidFill>
                <a:effectLst/>
              </a:rPr>
              <a:t>Motivul</a:t>
            </a:r>
            <a:r>
              <a:rPr lang="en-US" sz="1800" b="0" i="0" u="none" strike="noStrike" dirty="0">
                <a:solidFill>
                  <a:srgbClr val="000000"/>
                </a:solidFill>
                <a:effectLst/>
              </a:rPr>
              <a:t> </a:t>
            </a:r>
            <a:r>
              <a:rPr lang="en-US" sz="1800" b="0" i="0" u="none" strike="noStrike" dirty="0" err="1">
                <a:solidFill>
                  <a:srgbClr val="000000"/>
                </a:solidFill>
                <a:effectLst/>
              </a:rPr>
              <a:t>pentru</a:t>
            </a:r>
            <a:r>
              <a:rPr lang="en-US" sz="1800" b="0" i="0" u="none" strike="noStrike" dirty="0">
                <a:solidFill>
                  <a:srgbClr val="000000"/>
                </a:solidFill>
                <a:effectLst/>
              </a:rPr>
              <a:t> care </a:t>
            </a:r>
            <a:r>
              <a:rPr lang="en-US" sz="1800" b="0" i="0" u="none" strike="noStrike" dirty="0" err="1">
                <a:solidFill>
                  <a:srgbClr val="000000"/>
                </a:solidFill>
                <a:effectLst/>
              </a:rPr>
              <a:t>organizația</a:t>
            </a:r>
            <a:r>
              <a:rPr lang="en-US" sz="1800" b="0" i="0" u="none" strike="noStrike" dirty="0">
                <a:solidFill>
                  <a:srgbClr val="000000"/>
                </a:solidFill>
                <a:effectLst/>
              </a:rPr>
              <a:t> </a:t>
            </a:r>
            <a:r>
              <a:rPr lang="en-US" sz="1800" b="0" i="0" u="none" strike="noStrike" dirty="0" err="1">
                <a:solidFill>
                  <a:srgbClr val="000000"/>
                </a:solidFill>
                <a:effectLst/>
              </a:rPr>
              <a:t>există</a:t>
            </a:r>
            <a:r>
              <a:rPr lang="en-US" sz="1800" b="0" i="0" u="none" strike="noStrike" dirty="0">
                <a:solidFill>
                  <a:srgbClr val="000000"/>
                </a:solidFill>
                <a:effectLst/>
              </a:rPr>
              <a:t>. Care </a:t>
            </a:r>
            <a:r>
              <a:rPr lang="en-US" sz="1800" b="0" i="0" u="none" strike="noStrike" dirty="0" err="1">
                <a:solidFill>
                  <a:srgbClr val="000000"/>
                </a:solidFill>
                <a:effectLst/>
              </a:rPr>
              <a:t>este</a:t>
            </a:r>
            <a:r>
              <a:rPr lang="en-US" sz="1800" b="0" i="0" u="none" strike="noStrike" dirty="0">
                <a:solidFill>
                  <a:srgbClr val="000000"/>
                </a:solidFill>
                <a:effectLst/>
              </a:rPr>
              <a:t> </a:t>
            </a:r>
            <a:r>
              <a:rPr lang="en-US" sz="1800" b="0" i="0" u="none" strike="noStrike" dirty="0" err="1">
                <a:solidFill>
                  <a:srgbClr val="000000"/>
                </a:solidFill>
                <a:effectLst/>
              </a:rPr>
              <a:t>scopul</a:t>
            </a:r>
            <a:r>
              <a:rPr lang="en-US" sz="1800" b="0" i="0" u="none" strike="noStrike" dirty="0">
                <a:solidFill>
                  <a:srgbClr val="000000"/>
                </a:solidFill>
                <a:effectLst/>
              </a:rPr>
              <a:t> </a:t>
            </a:r>
            <a:r>
              <a:rPr lang="en-US" sz="1800" b="0" i="0" u="none" strike="noStrike" dirty="0" err="1">
                <a:solidFill>
                  <a:srgbClr val="000000"/>
                </a:solidFill>
                <a:effectLst/>
              </a:rPr>
              <a:t>acesteia</a:t>
            </a:r>
            <a:r>
              <a:rPr lang="en-US" sz="1800" b="0" i="0" u="none" strike="noStrike" dirty="0">
                <a:solidFill>
                  <a:srgbClr val="000000"/>
                </a:solidFill>
                <a:effectLst/>
              </a:rPr>
              <a:t>?</a:t>
            </a:r>
            <a:endParaRPr lang="en-US" b="0" dirty="0">
              <a:effectLst/>
            </a:endParaRPr>
          </a:p>
        </p:txBody>
      </p:sp>
    </p:spTree>
    <p:extLst>
      <p:ext uri="{BB962C8B-B14F-4D97-AF65-F5344CB8AC3E}">
        <p14:creationId xmlns:p14="http://schemas.microsoft.com/office/powerpoint/2010/main" val="1222702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456DC-2909-48C9-B60E-5DA9B200FF38}"/>
              </a:ext>
            </a:extLst>
          </p:cNvPr>
          <p:cNvSpPr>
            <a:spLocks noGrp="1"/>
          </p:cNvSpPr>
          <p:nvPr>
            <p:ph type="title"/>
          </p:nvPr>
        </p:nvSpPr>
        <p:spPr/>
        <p:txBody>
          <a:bodyPr/>
          <a:lstStyle/>
          <a:p>
            <a:r>
              <a:rPr lang="fr-FR" dirty="0" err="1"/>
              <a:t>Pasul</a:t>
            </a:r>
            <a:r>
              <a:rPr lang="fr-FR" dirty="0"/>
              <a:t> 3 : E </a:t>
            </a:r>
            <a:r>
              <a:rPr lang="fr-FR" dirty="0" err="1"/>
              <a:t>rândul</a:t>
            </a:r>
            <a:r>
              <a:rPr lang="fr-FR" dirty="0"/>
              <a:t> </a:t>
            </a:r>
            <a:r>
              <a:rPr lang="fr-FR" dirty="0" err="1"/>
              <a:t>tău</a:t>
            </a:r>
            <a:r>
              <a:rPr lang="fr-FR" dirty="0"/>
              <a:t>!</a:t>
            </a:r>
          </a:p>
        </p:txBody>
      </p:sp>
      <p:sp>
        <p:nvSpPr>
          <p:cNvPr id="3" name="ZoneTexte 2">
            <a:extLst>
              <a:ext uri="{FF2B5EF4-FFF2-40B4-BE49-F238E27FC236}">
                <a16:creationId xmlns:a16="http://schemas.microsoft.com/office/drawing/2014/main" id="{66A5465F-28AD-425F-9E6D-56B018334AF9}"/>
              </a:ext>
            </a:extLst>
          </p:cNvPr>
          <p:cNvSpPr txBox="1"/>
          <p:nvPr/>
        </p:nvSpPr>
        <p:spPr>
          <a:xfrm>
            <a:off x="956353" y="2339483"/>
            <a:ext cx="4005113" cy="3970318"/>
          </a:xfrm>
          <a:prstGeom prst="rect">
            <a:avLst/>
          </a:prstGeom>
          <a:noFill/>
        </p:spPr>
        <p:txBody>
          <a:bodyPr wrap="square" rtlCol="0">
            <a:spAutoFit/>
          </a:bodyPr>
          <a:lstStyle/>
          <a:p>
            <a:r>
              <a:rPr lang="fr-FR" sz="3600" dirty="0" err="1">
                <a:solidFill>
                  <a:schemeClr val="bg2">
                    <a:lumMod val="50000"/>
                  </a:schemeClr>
                </a:solidFill>
                <a:latin typeface="Posterama" panose="020B0504020200020000" pitchFamily="34" charset="0"/>
                <a:cs typeface="Posterama" panose="020B0504020200020000" pitchFamily="34" charset="0"/>
              </a:rPr>
              <a:t>Luați-vă</a:t>
            </a:r>
            <a:r>
              <a:rPr lang="fr-FR" sz="3600" dirty="0">
                <a:solidFill>
                  <a:schemeClr val="bg2">
                    <a:lumMod val="50000"/>
                  </a:schemeClr>
                </a:solidFill>
                <a:latin typeface="Posterama" panose="020B0504020200020000" pitchFamily="34" charset="0"/>
                <a:cs typeface="Posterama" panose="020B0504020200020000" pitchFamily="34" charset="0"/>
              </a:rPr>
              <a:t> 10 minute </a:t>
            </a:r>
            <a:r>
              <a:rPr lang="fr-FR" sz="3600" dirty="0" err="1">
                <a:solidFill>
                  <a:schemeClr val="bg2">
                    <a:lumMod val="50000"/>
                  </a:schemeClr>
                </a:solidFill>
                <a:latin typeface="Posterama" panose="020B0504020200020000" pitchFamily="34" charset="0"/>
                <a:cs typeface="Posterama" panose="020B0504020200020000" pitchFamily="34" charset="0"/>
              </a:rPr>
              <a:t>pentru</a:t>
            </a:r>
            <a:r>
              <a:rPr lang="fr-FR" sz="3600" dirty="0">
                <a:solidFill>
                  <a:schemeClr val="bg2">
                    <a:lumMod val="50000"/>
                  </a:schemeClr>
                </a:solidFill>
                <a:latin typeface="Posterama" panose="020B0504020200020000" pitchFamily="34" charset="0"/>
                <a:cs typeface="Posterama" panose="020B0504020200020000" pitchFamily="34" charset="0"/>
              </a:rPr>
              <a:t> a </a:t>
            </a:r>
            <a:r>
              <a:rPr lang="fr-FR" sz="3600" b="1" dirty="0" err="1">
                <a:solidFill>
                  <a:schemeClr val="bg2">
                    <a:lumMod val="50000"/>
                  </a:schemeClr>
                </a:solidFill>
                <a:latin typeface="Posterama" panose="020B0504020200020000" pitchFamily="34" charset="0"/>
                <a:cs typeface="Posterama" panose="020B0504020200020000" pitchFamily="34" charset="0"/>
              </a:rPr>
              <a:t>găsi</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povestea</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pe</a:t>
            </a:r>
            <a:r>
              <a:rPr lang="fr-FR" sz="3600" b="1" dirty="0">
                <a:solidFill>
                  <a:schemeClr val="bg2">
                    <a:lumMod val="50000"/>
                  </a:schemeClr>
                </a:solidFill>
                <a:latin typeface="Posterama" panose="020B0504020200020000" pitchFamily="34" charset="0"/>
                <a:cs typeface="Posterama" panose="020B0504020200020000" pitchFamily="34" charset="0"/>
              </a:rPr>
              <a:t> care </a:t>
            </a:r>
            <a:r>
              <a:rPr lang="fr-FR" sz="3600" b="1" dirty="0" err="1">
                <a:solidFill>
                  <a:schemeClr val="bg2">
                    <a:lumMod val="50000"/>
                  </a:schemeClr>
                </a:solidFill>
                <a:latin typeface="Posterama" panose="020B0504020200020000" pitchFamily="34" charset="0"/>
                <a:cs typeface="Posterama" panose="020B0504020200020000" pitchFamily="34" charset="0"/>
              </a:rPr>
              <a:t>ați</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dori</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să</a:t>
            </a:r>
            <a:r>
              <a:rPr lang="fr-FR" sz="3600" b="1" dirty="0">
                <a:solidFill>
                  <a:schemeClr val="bg2">
                    <a:lumMod val="50000"/>
                  </a:schemeClr>
                </a:solidFill>
                <a:latin typeface="Posterama" panose="020B0504020200020000" pitchFamily="34" charset="0"/>
                <a:cs typeface="Posterama" panose="020B0504020200020000" pitchFamily="34" charset="0"/>
              </a:rPr>
              <a:t> o </a:t>
            </a:r>
            <a:r>
              <a:rPr lang="fr-FR" sz="3600" b="1" dirty="0" err="1">
                <a:solidFill>
                  <a:schemeClr val="bg2">
                    <a:lumMod val="50000"/>
                  </a:schemeClr>
                </a:solidFill>
                <a:latin typeface="Posterama" panose="020B0504020200020000" pitchFamily="34" charset="0"/>
                <a:cs typeface="Posterama" panose="020B0504020200020000" pitchFamily="34" charset="0"/>
              </a:rPr>
              <a:t>spuneți</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în</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jurul</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propriului</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proiect</a:t>
            </a:r>
            <a:r>
              <a:rPr lang="fr-FR" sz="3600" b="1" dirty="0">
                <a:solidFill>
                  <a:schemeClr val="bg2">
                    <a:lumMod val="50000"/>
                  </a:schemeClr>
                </a:solidFill>
                <a:latin typeface="Posterama" panose="020B0504020200020000" pitchFamily="34" charset="0"/>
                <a:cs typeface="Posterama" panose="020B0504020200020000" pitchFamily="34" charset="0"/>
              </a:rPr>
              <a:t>!</a:t>
            </a:r>
          </a:p>
        </p:txBody>
      </p:sp>
    </p:spTree>
    <p:extLst>
      <p:ext uri="{BB962C8B-B14F-4D97-AF65-F5344CB8AC3E}">
        <p14:creationId xmlns:p14="http://schemas.microsoft.com/office/powerpoint/2010/main" val="66324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99340A25-C213-48E6-B509-0D765A6DD41C}"/>
              </a:ext>
            </a:extLst>
          </p:cNvPr>
          <p:cNvSpPr/>
          <p:nvPr/>
        </p:nvSpPr>
        <p:spPr>
          <a:xfrm>
            <a:off x="6791594" y="2431800"/>
            <a:ext cx="1080000" cy="1080000"/>
          </a:xfrm>
          <a:prstGeom prst="ellipse">
            <a:avLst/>
          </a:prstGeom>
          <a:solidFill>
            <a:srgbClr val="7503A6"/>
          </a:solidFill>
          <a:ln>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F3BC37E7-B18F-4BEA-9FBC-EA11DA274A2F}"/>
              </a:ext>
            </a:extLst>
          </p:cNvPr>
          <p:cNvSpPr/>
          <p:nvPr/>
        </p:nvSpPr>
        <p:spPr>
          <a:xfrm>
            <a:off x="3942860" y="2431800"/>
            <a:ext cx="1080000" cy="1080000"/>
          </a:xfrm>
          <a:prstGeom prst="ellipse">
            <a:avLst/>
          </a:prstGeom>
          <a:solidFill>
            <a:srgbClr val="7503A6"/>
          </a:solidFill>
          <a:ln>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F4E2A90B-DE66-439D-BC6F-5218B29F59EE}"/>
              </a:ext>
            </a:extLst>
          </p:cNvPr>
          <p:cNvSpPr/>
          <p:nvPr/>
        </p:nvSpPr>
        <p:spPr>
          <a:xfrm>
            <a:off x="1094126" y="2431800"/>
            <a:ext cx="1080000" cy="1080000"/>
          </a:xfrm>
          <a:prstGeom prst="ellipse">
            <a:avLst/>
          </a:prstGeom>
          <a:solidFill>
            <a:srgbClr val="7503A6"/>
          </a:solidFill>
          <a:ln>
            <a:solidFill>
              <a:srgbClr val="750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54176D38-72B3-452C-9073-8E9CCEB1F808}"/>
              </a:ext>
            </a:extLst>
          </p:cNvPr>
          <p:cNvSpPr>
            <a:spLocks noGrp="1"/>
          </p:cNvSpPr>
          <p:nvPr>
            <p:ph type="title"/>
          </p:nvPr>
        </p:nvSpPr>
        <p:spPr>
          <a:xfrm>
            <a:off x="481599" y="461802"/>
            <a:ext cx="7944277" cy="1325563"/>
          </a:xfrm>
        </p:spPr>
        <p:txBody>
          <a:bodyPr>
            <a:noAutofit/>
          </a:bodyPr>
          <a:lstStyle/>
          <a:p>
            <a:r>
              <a:rPr lang="fr-FR" dirty="0" err="1"/>
              <a:t>Pasul</a:t>
            </a:r>
            <a:r>
              <a:rPr lang="fr-FR" dirty="0"/>
              <a:t> 4 : </a:t>
            </a:r>
            <a:r>
              <a:rPr lang="fr-FR" dirty="0" err="1"/>
              <a:t>Folosiți</a:t>
            </a:r>
            <a:r>
              <a:rPr lang="fr-FR" dirty="0"/>
              <a:t> </a:t>
            </a:r>
            <a:r>
              <a:rPr lang="fr-FR" dirty="0" err="1"/>
              <a:t>limbajul</a:t>
            </a:r>
            <a:r>
              <a:rPr lang="fr-FR" dirty="0"/>
              <a:t> </a:t>
            </a:r>
            <a:r>
              <a:rPr lang="fr-FR" dirty="0" err="1"/>
              <a:t>corpului</a:t>
            </a:r>
            <a:r>
              <a:rPr lang="fr-FR" dirty="0"/>
              <a:t> </a:t>
            </a:r>
            <a:r>
              <a:rPr lang="fr-FR" dirty="0" err="1"/>
              <a:t>pentru</a:t>
            </a:r>
            <a:r>
              <a:rPr lang="fr-FR" dirty="0"/>
              <a:t> a </a:t>
            </a:r>
            <a:r>
              <a:rPr lang="fr-FR" dirty="0" err="1"/>
              <a:t>vă</a:t>
            </a:r>
            <a:r>
              <a:rPr lang="fr-FR" dirty="0"/>
              <a:t> </a:t>
            </a:r>
            <a:r>
              <a:rPr lang="fr-FR" dirty="0" err="1"/>
              <a:t>transmite</a:t>
            </a:r>
            <a:r>
              <a:rPr lang="fr-FR" dirty="0"/>
              <a:t> </a:t>
            </a:r>
            <a:r>
              <a:rPr lang="fr-FR" dirty="0" err="1"/>
              <a:t>mesajul</a:t>
            </a:r>
            <a:endParaRPr lang="fr-FR" dirty="0"/>
          </a:p>
        </p:txBody>
      </p:sp>
      <p:pic>
        <p:nvPicPr>
          <p:cNvPr id="5" name="Graphique 4" descr="Empreintes de chaussure contour">
            <a:extLst>
              <a:ext uri="{FF2B5EF4-FFF2-40B4-BE49-F238E27FC236}">
                <a16:creationId xmlns:a16="http://schemas.microsoft.com/office/drawing/2014/main" id="{5C95794D-4682-4C85-B8E0-B91A069544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4394" y="2514600"/>
            <a:ext cx="914400" cy="914400"/>
          </a:xfrm>
          <a:prstGeom prst="rect">
            <a:avLst/>
          </a:prstGeom>
        </p:spPr>
      </p:pic>
      <p:pic>
        <p:nvPicPr>
          <p:cNvPr id="7" name="Graphique 6" descr="Marketing contour">
            <a:extLst>
              <a:ext uri="{FF2B5EF4-FFF2-40B4-BE49-F238E27FC236}">
                <a16:creationId xmlns:a16="http://schemas.microsoft.com/office/drawing/2014/main" id="{1F427922-0C92-4067-88E4-4C47E12830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7424" y="2514600"/>
            <a:ext cx="914400" cy="914400"/>
          </a:xfrm>
          <a:prstGeom prst="rect">
            <a:avLst/>
          </a:prstGeom>
        </p:spPr>
      </p:pic>
      <p:pic>
        <p:nvPicPr>
          <p:cNvPr id="9" name="Graphique 8" descr="Langue des signes contour">
            <a:extLst>
              <a:ext uri="{FF2B5EF4-FFF2-40B4-BE49-F238E27FC236}">
                <a16:creationId xmlns:a16="http://schemas.microsoft.com/office/drawing/2014/main" id="{89ACCD5C-BA5D-4D4F-A850-BBD1B148A7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6926" y="2514600"/>
            <a:ext cx="914400" cy="914400"/>
          </a:xfrm>
          <a:prstGeom prst="rect">
            <a:avLst/>
          </a:prstGeom>
        </p:spPr>
      </p:pic>
      <p:sp>
        <p:nvSpPr>
          <p:cNvPr id="14" name="ZoneTexte 13">
            <a:extLst>
              <a:ext uri="{FF2B5EF4-FFF2-40B4-BE49-F238E27FC236}">
                <a16:creationId xmlns:a16="http://schemas.microsoft.com/office/drawing/2014/main" id="{F992D2C5-921D-4CE1-9454-02E9C1EB06CF}"/>
              </a:ext>
            </a:extLst>
          </p:cNvPr>
          <p:cNvSpPr txBox="1"/>
          <p:nvPr/>
        </p:nvSpPr>
        <p:spPr>
          <a:xfrm>
            <a:off x="539844" y="3594600"/>
            <a:ext cx="2188564" cy="2400657"/>
          </a:xfrm>
          <a:prstGeom prst="rect">
            <a:avLst/>
          </a:prstGeom>
          <a:noFill/>
        </p:spPr>
        <p:txBody>
          <a:bodyPr wrap="square" rtlCol="0">
            <a:spAutoFit/>
          </a:bodyPr>
          <a:lstStyle/>
          <a:p>
            <a:pPr algn="ctr"/>
            <a:r>
              <a:rPr lang="fr-FR" sz="2400" b="1" dirty="0" err="1">
                <a:solidFill>
                  <a:srgbClr val="7503A6"/>
                </a:solidFill>
                <a:latin typeface="Posterama" panose="020B0504020200020000" pitchFamily="34" charset="0"/>
                <a:cs typeface="Posterama" panose="020B0504020200020000" pitchFamily="34" charset="0"/>
              </a:rPr>
              <a:t>Mâini</a:t>
            </a:r>
            <a:endParaRPr lang="fr-FR" sz="2400" b="1" dirty="0">
              <a:solidFill>
                <a:srgbClr val="7503A6"/>
              </a:solidFill>
              <a:latin typeface="Posterama" panose="020B0504020200020000" pitchFamily="34" charset="0"/>
              <a:cs typeface="Posterama" panose="020B0504020200020000" pitchFamily="34" charset="0"/>
            </a:endParaRPr>
          </a:p>
          <a:p>
            <a:pPr algn="ctr"/>
            <a:r>
              <a:rPr lang="fr-FR" dirty="0" err="1">
                <a:cs typeface="Posterama" panose="020B0504020200020000" pitchFamily="34" charset="0"/>
              </a:rPr>
              <a:t>Încercați</a:t>
            </a:r>
            <a:r>
              <a:rPr lang="fr-FR" dirty="0">
                <a:cs typeface="Posterama" panose="020B0504020200020000" pitchFamily="34" charset="0"/>
              </a:rPr>
              <a:t> </a:t>
            </a:r>
            <a:r>
              <a:rPr lang="fr-FR" dirty="0" err="1">
                <a:cs typeface="Posterama" panose="020B0504020200020000" pitchFamily="34" charset="0"/>
              </a:rPr>
              <a:t>să</a:t>
            </a:r>
            <a:r>
              <a:rPr lang="fr-FR" dirty="0">
                <a:cs typeface="Posterama" panose="020B0504020200020000" pitchFamily="34" charset="0"/>
              </a:rPr>
              <a:t> </a:t>
            </a:r>
            <a:r>
              <a:rPr lang="fr-FR" dirty="0" err="1">
                <a:cs typeface="Posterama" panose="020B0504020200020000" pitchFamily="34" charset="0"/>
              </a:rPr>
              <a:t>fiți</a:t>
            </a:r>
            <a:r>
              <a:rPr lang="fr-FR" dirty="0">
                <a:cs typeface="Posterama" panose="020B0504020200020000" pitchFamily="34" charset="0"/>
              </a:rPr>
              <a:t> </a:t>
            </a:r>
            <a:r>
              <a:rPr lang="fr-FR" dirty="0" err="1">
                <a:cs typeface="Posterama" panose="020B0504020200020000" pitchFamily="34" charset="0"/>
              </a:rPr>
              <a:t>atenți</a:t>
            </a:r>
            <a:r>
              <a:rPr lang="fr-FR" dirty="0">
                <a:cs typeface="Posterama" panose="020B0504020200020000" pitchFamily="34" charset="0"/>
              </a:rPr>
              <a:t> la </a:t>
            </a:r>
            <a:r>
              <a:rPr lang="fr-FR" dirty="0" err="1">
                <a:cs typeface="Posterama" panose="020B0504020200020000" pitchFamily="34" charset="0"/>
              </a:rPr>
              <a:t>modul</a:t>
            </a:r>
            <a:r>
              <a:rPr lang="fr-FR" dirty="0">
                <a:cs typeface="Posterama" panose="020B0504020200020000" pitchFamily="34" charset="0"/>
              </a:rPr>
              <a:t> </a:t>
            </a:r>
            <a:r>
              <a:rPr lang="fr-FR" dirty="0" err="1">
                <a:cs typeface="Posterama" panose="020B0504020200020000" pitchFamily="34" charset="0"/>
              </a:rPr>
              <a:t>în</a:t>
            </a:r>
            <a:r>
              <a:rPr lang="fr-FR" dirty="0">
                <a:cs typeface="Posterama" panose="020B0504020200020000" pitchFamily="34" charset="0"/>
              </a:rPr>
              <a:t> care </a:t>
            </a:r>
            <a:r>
              <a:rPr lang="fr-FR" dirty="0" err="1">
                <a:cs typeface="Posterama" panose="020B0504020200020000" pitchFamily="34" charset="0"/>
              </a:rPr>
              <a:t>vă</a:t>
            </a:r>
            <a:r>
              <a:rPr lang="fr-FR" dirty="0">
                <a:cs typeface="Posterama" panose="020B0504020200020000" pitchFamily="34" charset="0"/>
              </a:rPr>
              <a:t> </a:t>
            </a:r>
            <a:r>
              <a:rPr lang="fr-FR" dirty="0" err="1">
                <a:cs typeface="Posterama" panose="020B0504020200020000" pitchFamily="34" charset="0"/>
              </a:rPr>
              <a:t>folosiți</a:t>
            </a:r>
            <a:r>
              <a:rPr lang="fr-FR" dirty="0">
                <a:cs typeface="Posterama" panose="020B0504020200020000" pitchFamily="34" charset="0"/>
              </a:rPr>
              <a:t> </a:t>
            </a:r>
            <a:r>
              <a:rPr lang="fr-FR" dirty="0" err="1">
                <a:cs typeface="Posterama" panose="020B0504020200020000" pitchFamily="34" charset="0"/>
              </a:rPr>
              <a:t>mâinile</a:t>
            </a:r>
            <a:r>
              <a:rPr lang="fr-FR" dirty="0">
                <a:cs typeface="Posterama" panose="020B0504020200020000" pitchFamily="34" charset="0"/>
              </a:rPr>
              <a:t> : </a:t>
            </a:r>
            <a:r>
              <a:rPr lang="fr-FR" dirty="0" err="1">
                <a:cs typeface="Posterama" panose="020B0504020200020000" pitchFamily="34" charset="0"/>
              </a:rPr>
              <a:t>vă</a:t>
            </a:r>
            <a:r>
              <a:rPr lang="fr-FR" dirty="0">
                <a:cs typeface="Posterama" panose="020B0504020200020000" pitchFamily="34" charset="0"/>
              </a:rPr>
              <a:t> </a:t>
            </a:r>
            <a:r>
              <a:rPr lang="fr-FR" dirty="0" err="1">
                <a:cs typeface="Posterama" panose="020B0504020200020000" pitchFamily="34" charset="0"/>
              </a:rPr>
              <a:t>încrucișați</a:t>
            </a:r>
            <a:r>
              <a:rPr lang="fr-FR" dirty="0">
                <a:cs typeface="Posterama" panose="020B0504020200020000" pitchFamily="34" charset="0"/>
              </a:rPr>
              <a:t> </a:t>
            </a:r>
            <a:r>
              <a:rPr lang="fr-FR" dirty="0" err="1">
                <a:cs typeface="Posterama" panose="020B0504020200020000" pitchFamily="34" charset="0"/>
              </a:rPr>
              <a:t>brațele</a:t>
            </a:r>
            <a:r>
              <a:rPr lang="fr-FR" dirty="0">
                <a:cs typeface="Posterama" panose="020B0504020200020000" pitchFamily="34" charset="0"/>
              </a:rPr>
              <a:t> ? Le </a:t>
            </a:r>
            <a:r>
              <a:rPr lang="fr-FR" dirty="0" err="1">
                <a:cs typeface="Posterama" panose="020B0504020200020000" pitchFamily="34" charset="0"/>
              </a:rPr>
              <a:t>ascundeți</a:t>
            </a:r>
            <a:r>
              <a:rPr lang="fr-FR" dirty="0">
                <a:cs typeface="Posterama" panose="020B0504020200020000" pitchFamily="34" charset="0"/>
              </a:rPr>
              <a:t>? Le </a:t>
            </a:r>
            <a:r>
              <a:rPr lang="fr-FR" dirty="0" err="1">
                <a:cs typeface="Posterama" panose="020B0504020200020000" pitchFamily="34" charset="0"/>
              </a:rPr>
              <a:t>folosiți</a:t>
            </a:r>
            <a:r>
              <a:rPr lang="fr-FR" dirty="0">
                <a:cs typeface="Posterama" panose="020B0504020200020000" pitchFamily="34" charset="0"/>
              </a:rPr>
              <a:t> </a:t>
            </a:r>
            <a:r>
              <a:rPr lang="fr-FR" dirty="0" err="1">
                <a:cs typeface="Posterama" panose="020B0504020200020000" pitchFamily="34" charset="0"/>
              </a:rPr>
              <a:t>pentru</a:t>
            </a:r>
            <a:r>
              <a:rPr lang="fr-FR" dirty="0">
                <a:cs typeface="Posterama" panose="020B0504020200020000" pitchFamily="34" charset="0"/>
              </a:rPr>
              <a:t> a </a:t>
            </a:r>
            <a:r>
              <a:rPr lang="fr-FR" dirty="0" err="1">
                <a:cs typeface="Posterama" panose="020B0504020200020000" pitchFamily="34" charset="0"/>
              </a:rPr>
              <a:t>vorbi</a:t>
            </a:r>
            <a:r>
              <a:rPr lang="fr-FR" dirty="0">
                <a:cs typeface="Posterama" panose="020B0504020200020000" pitchFamily="34" charset="0"/>
              </a:rPr>
              <a:t>?</a:t>
            </a:r>
          </a:p>
        </p:txBody>
      </p:sp>
      <p:sp>
        <p:nvSpPr>
          <p:cNvPr id="15" name="ZoneTexte 14">
            <a:extLst>
              <a:ext uri="{FF2B5EF4-FFF2-40B4-BE49-F238E27FC236}">
                <a16:creationId xmlns:a16="http://schemas.microsoft.com/office/drawing/2014/main" id="{F7BE8E37-BC20-4707-B3A3-BBD7D67038E3}"/>
              </a:ext>
            </a:extLst>
          </p:cNvPr>
          <p:cNvSpPr txBox="1"/>
          <p:nvPr/>
        </p:nvSpPr>
        <p:spPr>
          <a:xfrm>
            <a:off x="3388578" y="3594600"/>
            <a:ext cx="2188564" cy="1846659"/>
          </a:xfrm>
          <a:prstGeom prst="rect">
            <a:avLst/>
          </a:prstGeom>
          <a:noFill/>
        </p:spPr>
        <p:txBody>
          <a:bodyPr wrap="square" rtlCol="0">
            <a:spAutoFit/>
          </a:bodyPr>
          <a:lstStyle/>
          <a:p>
            <a:pPr algn="ctr"/>
            <a:r>
              <a:rPr lang="fr-FR" sz="2400" b="1" dirty="0">
                <a:solidFill>
                  <a:srgbClr val="7503A6"/>
                </a:solidFill>
                <a:latin typeface="Posterama" panose="020B0504020200020000" pitchFamily="34" charset="0"/>
                <a:cs typeface="Posterama" panose="020B0504020200020000" pitchFamily="34" charset="0"/>
              </a:rPr>
              <a:t>Voce</a:t>
            </a:r>
          </a:p>
          <a:p>
            <a:pPr algn="ctr"/>
            <a:r>
              <a:rPr lang="fr-FR" dirty="0" err="1">
                <a:cs typeface="Posterama" panose="020B0504020200020000" pitchFamily="34" charset="0"/>
              </a:rPr>
              <a:t>În</a:t>
            </a:r>
            <a:r>
              <a:rPr lang="fr-FR" dirty="0">
                <a:cs typeface="Posterama" panose="020B0504020200020000" pitchFamily="34" charset="0"/>
              </a:rPr>
              <a:t> </a:t>
            </a:r>
            <a:r>
              <a:rPr lang="fr-FR" dirty="0" err="1">
                <a:cs typeface="Posterama" panose="020B0504020200020000" pitchFamily="34" charset="0"/>
              </a:rPr>
              <a:t>timp</a:t>
            </a:r>
            <a:r>
              <a:rPr lang="fr-FR" dirty="0">
                <a:cs typeface="Posterama" panose="020B0504020200020000" pitchFamily="34" charset="0"/>
              </a:rPr>
              <a:t> ce </a:t>
            </a:r>
            <a:r>
              <a:rPr lang="fr-FR" dirty="0" err="1">
                <a:cs typeface="Posterama" panose="020B0504020200020000" pitchFamily="34" charset="0"/>
              </a:rPr>
              <a:t>vorbiți</a:t>
            </a:r>
            <a:r>
              <a:rPr lang="fr-FR" dirty="0">
                <a:cs typeface="Posterama" panose="020B0504020200020000" pitchFamily="34" charset="0"/>
              </a:rPr>
              <a:t>, nu </a:t>
            </a:r>
            <a:r>
              <a:rPr lang="fr-FR" dirty="0" err="1">
                <a:cs typeface="Posterama" panose="020B0504020200020000" pitchFamily="34" charset="0"/>
              </a:rPr>
              <a:t>vă</a:t>
            </a:r>
            <a:r>
              <a:rPr lang="fr-FR" dirty="0">
                <a:cs typeface="Posterama" panose="020B0504020200020000" pitchFamily="34" charset="0"/>
              </a:rPr>
              <a:t> </a:t>
            </a:r>
            <a:r>
              <a:rPr lang="fr-FR" dirty="0" err="1">
                <a:cs typeface="Posterama" panose="020B0504020200020000" pitchFamily="34" charset="0"/>
              </a:rPr>
              <a:t>grăbiți</a:t>
            </a:r>
            <a:r>
              <a:rPr lang="fr-FR" dirty="0">
                <a:cs typeface="Posterama" panose="020B0504020200020000" pitchFamily="34" charset="0"/>
              </a:rPr>
              <a:t>! Este </a:t>
            </a:r>
            <a:r>
              <a:rPr lang="fr-FR" dirty="0" err="1">
                <a:cs typeface="Posterama" panose="020B0504020200020000" pitchFamily="34" charset="0"/>
              </a:rPr>
              <a:t>în</a:t>
            </a:r>
            <a:r>
              <a:rPr lang="fr-FR" dirty="0">
                <a:cs typeface="Posterama" panose="020B0504020200020000" pitchFamily="34" charset="0"/>
              </a:rPr>
              <a:t> </a:t>
            </a:r>
            <a:r>
              <a:rPr lang="fr-FR" dirty="0" err="1">
                <a:cs typeface="Posterama" panose="020B0504020200020000" pitchFamily="34" charset="0"/>
              </a:rPr>
              <a:t>regulă</a:t>
            </a:r>
            <a:r>
              <a:rPr lang="fr-FR" dirty="0">
                <a:cs typeface="Posterama" panose="020B0504020200020000" pitchFamily="34" charset="0"/>
              </a:rPr>
              <a:t> </a:t>
            </a:r>
            <a:r>
              <a:rPr lang="fr-FR" dirty="0" err="1">
                <a:cs typeface="Posterama" panose="020B0504020200020000" pitchFamily="34" charset="0"/>
              </a:rPr>
              <a:t>să</a:t>
            </a:r>
            <a:r>
              <a:rPr lang="fr-FR" dirty="0">
                <a:cs typeface="Posterama" panose="020B0504020200020000" pitchFamily="34" charset="0"/>
              </a:rPr>
              <a:t> </a:t>
            </a:r>
            <a:r>
              <a:rPr lang="fr-FR" dirty="0" err="1">
                <a:cs typeface="Posterama" panose="020B0504020200020000" pitchFamily="34" charset="0"/>
              </a:rPr>
              <a:t>faceți</a:t>
            </a:r>
            <a:r>
              <a:rPr lang="fr-FR" dirty="0">
                <a:cs typeface="Posterama" panose="020B0504020200020000" pitchFamily="34" charset="0"/>
              </a:rPr>
              <a:t> </a:t>
            </a:r>
            <a:r>
              <a:rPr lang="fr-FR" dirty="0" err="1">
                <a:cs typeface="Posterama" panose="020B0504020200020000" pitchFamily="34" charset="0"/>
              </a:rPr>
              <a:t>pauze</a:t>
            </a:r>
            <a:r>
              <a:rPr lang="fr-FR" dirty="0">
                <a:cs typeface="Posterama" panose="020B0504020200020000" pitchFamily="34" charset="0"/>
              </a:rPr>
              <a:t> </a:t>
            </a:r>
            <a:r>
              <a:rPr lang="fr-FR" dirty="0" err="1">
                <a:cs typeface="Posterama" panose="020B0504020200020000" pitchFamily="34" charset="0"/>
              </a:rPr>
              <a:t>din</a:t>
            </a:r>
            <a:r>
              <a:rPr lang="fr-FR" dirty="0">
                <a:cs typeface="Posterama" panose="020B0504020200020000" pitchFamily="34" charset="0"/>
              </a:rPr>
              <a:t> </a:t>
            </a:r>
            <a:r>
              <a:rPr lang="fr-FR" dirty="0" err="1">
                <a:cs typeface="Posterama" panose="020B0504020200020000" pitchFamily="34" charset="0"/>
              </a:rPr>
              <a:t>când</a:t>
            </a:r>
            <a:r>
              <a:rPr lang="fr-FR" dirty="0">
                <a:cs typeface="Posterama" panose="020B0504020200020000" pitchFamily="34" charset="0"/>
              </a:rPr>
              <a:t> </a:t>
            </a:r>
            <a:r>
              <a:rPr lang="fr-FR" dirty="0" err="1">
                <a:cs typeface="Posterama" panose="020B0504020200020000" pitchFamily="34" charset="0"/>
              </a:rPr>
              <a:t>în</a:t>
            </a:r>
            <a:r>
              <a:rPr lang="fr-FR" dirty="0">
                <a:cs typeface="Posterama" panose="020B0504020200020000" pitchFamily="34" charset="0"/>
              </a:rPr>
              <a:t> </a:t>
            </a:r>
            <a:r>
              <a:rPr lang="fr-FR" dirty="0" err="1">
                <a:cs typeface="Posterama" panose="020B0504020200020000" pitchFamily="34" charset="0"/>
              </a:rPr>
              <a:t>când</a:t>
            </a:r>
            <a:r>
              <a:rPr lang="fr-FR" dirty="0">
                <a:cs typeface="Posterama" panose="020B0504020200020000" pitchFamily="34" charset="0"/>
              </a:rPr>
              <a:t> </a:t>
            </a:r>
            <a:r>
              <a:rPr lang="fr-FR" dirty="0" err="1">
                <a:cs typeface="Posterama" panose="020B0504020200020000" pitchFamily="34" charset="0"/>
              </a:rPr>
              <a:t>și</a:t>
            </a:r>
            <a:r>
              <a:rPr lang="fr-FR" dirty="0">
                <a:cs typeface="Posterama" panose="020B0504020200020000" pitchFamily="34" charset="0"/>
              </a:rPr>
              <a:t> nu </a:t>
            </a:r>
            <a:r>
              <a:rPr lang="fr-FR" dirty="0" err="1">
                <a:cs typeface="Posterama" panose="020B0504020200020000" pitchFamily="34" charset="0"/>
              </a:rPr>
              <a:t>uitați</a:t>
            </a:r>
            <a:r>
              <a:rPr lang="fr-FR" dirty="0">
                <a:cs typeface="Posterama" panose="020B0504020200020000" pitchFamily="34" charset="0"/>
              </a:rPr>
              <a:t> </a:t>
            </a:r>
            <a:r>
              <a:rPr lang="fr-FR" dirty="0" err="1">
                <a:cs typeface="Posterama" panose="020B0504020200020000" pitchFamily="34" charset="0"/>
              </a:rPr>
              <a:t>să</a:t>
            </a:r>
            <a:r>
              <a:rPr lang="fr-FR" dirty="0">
                <a:cs typeface="Posterama" panose="020B0504020200020000" pitchFamily="34" charset="0"/>
              </a:rPr>
              <a:t> </a:t>
            </a:r>
            <a:r>
              <a:rPr lang="fr-FR" dirty="0" err="1">
                <a:cs typeface="Posterama" panose="020B0504020200020000" pitchFamily="34" charset="0"/>
              </a:rPr>
              <a:t>respirați</a:t>
            </a:r>
            <a:r>
              <a:rPr lang="fr-FR" dirty="0">
                <a:cs typeface="Posterama" panose="020B0504020200020000" pitchFamily="34" charset="0"/>
              </a:rPr>
              <a:t>.</a:t>
            </a:r>
          </a:p>
        </p:txBody>
      </p:sp>
      <p:sp>
        <p:nvSpPr>
          <p:cNvPr id="16" name="ZoneTexte 15">
            <a:extLst>
              <a:ext uri="{FF2B5EF4-FFF2-40B4-BE49-F238E27FC236}">
                <a16:creationId xmlns:a16="http://schemas.microsoft.com/office/drawing/2014/main" id="{99F9A16A-C34E-45BD-8692-5BAEF2AE7D60}"/>
              </a:ext>
            </a:extLst>
          </p:cNvPr>
          <p:cNvSpPr txBox="1"/>
          <p:nvPr/>
        </p:nvSpPr>
        <p:spPr>
          <a:xfrm>
            <a:off x="6237312" y="3594600"/>
            <a:ext cx="2188564" cy="2123658"/>
          </a:xfrm>
          <a:prstGeom prst="rect">
            <a:avLst/>
          </a:prstGeom>
          <a:noFill/>
        </p:spPr>
        <p:txBody>
          <a:bodyPr wrap="square" rtlCol="0">
            <a:spAutoFit/>
          </a:bodyPr>
          <a:lstStyle/>
          <a:p>
            <a:pPr algn="ctr"/>
            <a:r>
              <a:rPr lang="fr-FR" sz="2400" b="1" dirty="0" err="1">
                <a:solidFill>
                  <a:srgbClr val="7503A6"/>
                </a:solidFill>
                <a:latin typeface="Posterama" panose="020B0504020200020000" pitchFamily="34" charset="0"/>
                <a:cs typeface="Posterama" panose="020B0504020200020000" pitchFamily="34" charset="0"/>
              </a:rPr>
              <a:t>Picioare</a:t>
            </a:r>
            <a:endParaRPr lang="fr-FR" sz="2400" b="1" dirty="0">
              <a:solidFill>
                <a:srgbClr val="7503A6"/>
              </a:solidFill>
              <a:latin typeface="Posterama" panose="020B0504020200020000" pitchFamily="34" charset="0"/>
              <a:cs typeface="Posterama" panose="020B0504020200020000" pitchFamily="34" charset="0"/>
            </a:endParaRPr>
          </a:p>
          <a:p>
            <a:pPr algn="ctr"/>
            <a:r>
              <a:rPr lang="fr-FR" dirty="0" err="1">
                <a:cs typeface="Posterama" panose="020B0504020200020000" pitchFamily="34" charset="0"/>
              </a:rPr>
              <a:t>Asigurați-vă</a:t>
            </a:r>
            <a:r>
              <a:rPr lang="fr-FR" dirty="0">
                <a:cs typeface="Posterama" panose="020B0504020200020000" pitchFamily="34" charset="0"/>
              </a:rPr>
              <a:t> </a:t>
            </a:r>
            <a:r>
              <a:rPr lang="fr-FR" dirty="0" err="1">
                <a:cs typeface="Posterama" panose="020B0504020200020000" pitchFamily="34" charset="0"/>
              </a:rPr>
              <a:t>că</a:t>
            </a:r>
            <a:r>
              <a:rPr lang="fr-FR" dirty="0">
                <a:cs typeface="Posterama" panose="020B0504020200020000" pitchFamily="34" charset="0"/>
              </a:rPr>
              <a:t> </a:t>
            </a:r>
            <a:r>
              <a:rPr lang="fr-FR" dirty="0" err="1">
                <a:cs typeface="Posterama" panose="020B0504020200020000" pitchFamily="34" charset="0"/>
              </a:rPr>
              <a:t>picioarele</a:t>
            </a:r>
            <a:r>
              <a:rPr lang="fr-FR" dirty="0">
                <a:cs typeface="Posterama" panose="020B0504020200020000" pitchFamily="34" charset="0"/>
              </a:rPr>
              <a:t> </a:t>
            </a:r>
            <a:r>
              <a:rPr lang="fr-FR" dirty="0" err="1">
                <a:cs typeface="Posterama" panose="020B0504020200020000" pitchFamily="34" charset="0"/>
              </a:rPr>
              <a:t>sunt</a:t>
            </a:r>
            <a:r>
              <a:rPr lang="fr-FR" dirty="0">
                <a:cs typeface="Posterama" panose="020B0504020200020000" pitchFamily="34" charset="0"/>
              </a:rPr>
              <a:t> bine </a:t>
            </a:r>
            <a:r>
              <a:rPr lang="fr-FR" dirty="0" err="1">
                <a:cs typeface="Posterama" panose="020B0504020200020000" pitchFamily="34" charset="0"/>
              </a:rPr>
              <a:t>ancorate</a:t>
            </a:r>
            <a:r>
              <a:rPr lang="fr-FR" dirty="0">
                <a:cs typeface="Posterama" panose="020B0504020200020000" pitchFamily="34" charset="0"/>
              </a:rPr>
              <a:t>. </a:t>
            </a:r>
            <a:r>
              <a:rPr lang="fr-FR" dirty="0" err="1">
                <a:cs typeface="Posterama" panose="020B0504020200020000" pitchFamily="34" charset="0"/>
              </a:rPr>
              <a:t>Imaginați-vă</a:t>
            </a:r>
            <a:r>
              <a:rPr lang="fr-FR" dirty="0">
                <a:cs typeface="Posterama" panose="020B0504020200020000" pitchFamily="34" charset="0"/>
              </a:rPr>
              <a:t> </a:t>
            </a:r>
            <a:r>
              <a:rPr lang="fr-FR" dirty="0" err="1">
                <a:cs typeface="Posterama" panose="020B0504020200020000" pitchFamily="34" charset="0"/>
              </a:rPr>
              <a:t>că</a:t>
            </a:r>
            <a:r>
              <a:rPr lang="fr-FR" dirty="0">
                <a:cs typeface="Posterama" panose="020B0504020200020000" pitchFamily="34" charset="0"/>
              </a:rPr>
              <a:t> </a:t>
            </a:r>
            <a:r>
              <a:rPr lang="fr-FR" dirty="0" err="1">
                <a:cs typeface="Posterama" panose="020B0504020200020000" pitchFamily="34" charset="0"/>
              </a:rPr>
              <a:t>aveți</a:t>
            </a:r>
            <a:r>
              <a:rPr lang="fr-FR" dirty="0">
                <a:cs typeface="Posterama" panose="020B0504020200020000" pitchFamily="34" charset="0"/>
              </a:rPr>
              <a:t> o </a:t>
            </a:r>
            <a:r>
              <a:rPr lang="fr-FR" dirty="0" err="1">
                <a:cs typeface="Posterama" panose="020B0504020200020000" pitchFamily="34" charset="0"/>
              </a:rPr>
              <a:t>antenă</a:t>
            </a:r>
            <a:r>
              <a:rPr lang="fr-FR" dirty="0">
                <a:cs typeface="Posterama" panose="020B0504020200020000" pitchFamily="34" charset="0"/>
              </a:rPr>
              <a:t> </a:t>
            </a:r>
            <a:r>
              <a:rPr lang="fr-FR" dirty="0" err="1">
                <a:cs typeface="Posterama" panose="020B0504020200020000" pitchFamily="34" charset="0"/>
              </a:rPr>
              <a:t>prin</a:t>
            </a:r>
            <a:r>
              <a:rPr lang="fr-FR" dirty="0">
                <a:cs typeface="Posterama" panose="020B0504020200020000" pitchFamily="34" charset="0"/>
              </a:rPr>
              <a:t> corp care </a:t>
            </a:r>
            <a:r>
              <a:rPr lang="fr-FR" dirty="0" err="1">
                <a:cs typeface="Posterama" panose="020B0504020200020000" pitchFamily="34" charset="0"/>
              </a:rPr>
              <a:t>vă</a:t>
            </a:r>
            <a:r>
              <a:rPr lang="fr-FR" dirty="0">
                <a:cs typeface="Posterama" panose="020B0504020200020000" pitchFamily="34" charset="0"/>
              </a:rPr>
              <a:t> face </a:t>
            </a:r>
            <a:r>
              <a:rPr lang="fr-FR" dirty="0" err="1">
                <a:cs typeface="Posterama" panose="020B0504020200020000" pitchFamily="34" charset="0"/>
              </a:rPr>
              <a:t>să</a:t>
            </a:r>
            <a:r>
              <a:rPr lang="fr-FR" dirty="0">
                <a:cs typeface="Posterama" panose="020B0504020200020000" pitchFamily="34" charset="0"/>
              </a:rPr>
              <a:t> </a:t>
            </a:r>
            <a:r>
              <a:rPr lang="fr-FR" dirty="0" err="1">
                <a:cs typeface="Posterama" panose="020B0504020200020000" pitchFamily="34" charset="0"/>
              </a:rPr>
              <a:t>stați</a:t>
            </a:r>
            <a:r>
              <a:rPr lang="fr-FR" dirty="0">
                <a:cs typeface="Posterama" panose="020B0504020200020000" pitchFamily="34" charset="0"/>
              </a:rPr>
              <a:t> </a:t>
            </a:r>
            <a:r>
              <a:rPr lang="fr-FR" dirty="0" err="1">
                <a:cs typeface="Posterama" panose="020B0504020200020000" pitchFamily="34" charset="0"/>
              </a:rPr>
              <a:t>drept</a:t>
            </a:r>
            <a:endParaRPr lang="fr-FR" dirty="0">
              <a:cs typeface="Posterama" panose="020B0504020200020000" pitchFamily="34" charset="0"/>
            </a:endParaRPr>
          </a:p>
        </p:txBody>
      </p:sp>
    </p:spTree>
    <p:extLst>
      <p:ext uri="{BB962C8B-B14F-4D97-AF65-F5344CB8AC3E}">
        <p14:creationId xmlns:p14="http://schemas.microsoft.com/office/powerpoint/2010/main" val="27395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0" grpId="0" animBg="1"/>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8117188-82F9-498D-AC71-275CF82F4E44}"/>
              </a:ext>
            </a:extLst>
          </p:cNvPr>
          <p:cNvSpPr>
            <a:spLocks noGrp="1"/>
          </p:cNvSpPr>
          <p:nvPr>
            <p:ph type="title"/>
          </p:nvPr>
        </p:nvSpPr>
        <p:spPr>
          <a:xfrm>
            <a:off x="612106" y="877977"/>
            <a:ext cx="7740323" cy="1325563"/>
          </a:xfrm>
        </p:spPr>
        <p:txBody>
          <a:bodyPr/>
          <a:lstStyle/>
          <a:p>
            <a:r>
              <a:rPr lang="fr-FR" dirty="0" err="1"/>
              <a:t>Pasul</a:t>
            </a:r>
            <a:r>
              <a:rPr lang="fr-FR" dirty="0"/>
              <a:t> 4 : </a:t>
            </a:r>
            <a:r>
              <a:rPr lang="fr-FR" dirty="0" err="1"/>
              <a:t>Haideți</a:t>
            </a:r>
            <a:r>
              <a:rPr lang="fr-FR" dirty="0"/>
              <a:t> </a:t>
            </a:r>
            <a:r>
              <a:rPr lang="fr-FR" dirty="0" err="1"/>
              <a:t>să</a:t>
            </a:r>
            <a:r>
              <a:rPr lang="fr-FR" dirty="0"/>
              <a:t> </a:t>
            </a:r>
            <a:r>
              <a:rPr lang="fr-FR" dirty="0" err="1"/>
              <a:t>vă</a:t>
            </a:r>
            <a:r>
              <a:rPr lang="fr-FR" dirty="0"/>
              <a:t> </a:t>
            </a:r>
            <a:r>
              <a:rPr lang="fr-FR" dirty="0" err="1"/>
              <a:t>exersați</a:t>
            </a:r>
            <a:r>
              <a:rPr lang="fr-FR" dirty="0"/>
              <a:t> </a:t>
            </a:r>
            <a:r>
              <a:rPr lang="fr-FR" dirty="0" err="1"/>
              <a:t>prezentarea</a:t>
            </a:r>
            <a:r>
              <a:rPr lang="fr-FR" dirty="0"/>
              <a:t>!</a:t>
            </a:r>
          </a:p>
        </p:txBody>
      </p:sp>
      <p:sp>
        <p:nvSpPr>
          <p:cNvPr id="7" name="Ellipse 6">
            <a:extLst>
              <a:ext uri="{FF2B5EF4-FFF2-40B4-BE49-F238E27FC236}">
                <a16:creationId xmlns:a16="http://schemas.microsoft.com/office/drawing/2014/main" id="{E5A013DD-7405-40AE-9364-9AA99EE2779E}"/>
              </a:ext>
            </a:extLst>
          </p:cNvPr>
          <p:cNvSpPr>
            <a:spLocks noChangeAspect="1"/>
          </p:cNvSpPr>
          <p:nvPr/>
        </p:nvSpPr>
        <p:spPr>
          <a:xfrm>
            <a:off x="612106" y="4249859"/>
            <a:ext cx="1440000" cy="144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latin typeface="Posterama" panose="020B0504020200020000" pitchFamily="34" charset="0"/>
                <a:cs typeface="Posterama" panose="020B0504020200020000" pitchFamily="34" charset="0"/>
              </a:rPr>
              <a:t>30’</a:t>
            </a:r>
          </a:p>
        </p:txBody>
      </p:sp>
      <p:sp>
        <p:nvSpPr>
          <p:cNvPr id="9" name="ZoneTexte 8">
            <a:extLst>
              <a:ext uri="{FF2B5EF4-FFF2-40B4-BE49-F238E27FC236}">
                <a16:creationId xmlns:a16="http://schemas.microsoft.com/office/drawing/2014/main" id="{E8FC781F-B4BA-4DA1-A260-778EE63B6742}"/>
              </a:ext>
            </a:extLst>
          </p:cNvPr>
          <p:cNvSpPr txBox="1"/>
          <p:nvPr/>
        </p:nvSpPr>
        <p:spPr>
          <a:xfrm>
            <a:off x="2303262" y="3940894"/>
            <a:ext cx="6600915" cy="1815882"/>
          </a:xfrm>
          <a:prstGeom prst="rect">
            <a:avLst/>
          </a:prstGeom>
          <a:noFill/>
        </p:spPr>
        <p:txBody>
          <a:bodyPr wrap="square" rtlCol="0">
            <a:spAutoFit/>
          </a:bodyPr>
          <a:lstStyle/>
          <a:p>
            <a:r>
              <a:rPr lang="fr-FR" sz="2800" b="1" dirty="0" err="1">
                <a:solidFill>
                  <a:srgbClr val="F2CB05"/>
                </a:solidFill>
                <a:latin typeface="Posterama" panose="020B0504020200020000" pitchFamily="34" charset="0"/>
                <a:cs typeface="Posterama" panose="020B0504020200020000" pitchFamily="34" charset="0"/>
              </a:rPr>
              <a:t>Exersați</a:t>
            </a:r>
            <a:r>
              <a:rPr lang="fr-FR" sz="2800" b="1" dirty="0">
                <a:solidFill>
                  <a:srgbClr val="F2CB05"/>
                </a:solidFill>
                <a:latin typeface="Posterama" panose="020B0504020200020000" pitchFamily="34" charset="0"/>
                <a:cs typeface="Posterama" panose="020B0504020200020000" pitchFamily="34" charset="0"/>
              </a:rPr>
              <a:t> </a:t>
            </a:r>
            <a:r>
              <a:rPr lang="fr-FR" sz="2800" b="1" dirty="0" err="1">
                <a:solidFill>
                  <a:srgbClr val="F2CB05"/>
                </a:solidFill>
                <a:latin typeface="Posterama" panose="020B0504020200020000" pitchFamily="34" charset="0"/>
                <a:cs typeface="Posterama" panose="020B0504020200020000" pitchFamily="34" charset="0"/>
              </a:rPr>
              <a:t>în</a:t>
            </a:r>
            <a:r>
              <a:rPr lang="fr-FR" sz="2800" b="1" dirty="0">
                <a:solidFill>
                  <a:srgbClr val="F2CB05"/>
                </a:solidFill>
                <a:latin typeface="Posterama" panose="020B0504020200020000" pitchFamily="34" charset="0"/>
                <a:cs typeface="Posterama" panose="020B0504020200020000" pitchFamily="34" charset="0"/>
              </a:rPr>
              <a:t> </a:t>
            </a:r>
            <a:r>
              <a:rPr lang="fr-FR" sz="2800" b="1" dirty="0" err="1">
                <a:solidFill>
                  <a:srgbClr val="F2CB05"/>
                </a:solidFill>
                <a:latin typeface="Posterama" panose="020B0504020200020000" pitchFamily="34" charset="0"/>
                <a:cs typeface="Posterama" panose="020B0504020200020000" pitchFamily="34" charset="0"/>
              </a:rPr>
              <a:t>grupuri</a:t>
            </a:r>
            <a:r>
              <a:rPr lang="fr-FR" sz="2800" b="1" dirty="0">
                <a:solidFill>
                  <a:srgbClr val="F2CB05"/>
                </a:solidFill>
                <a:latin typeface="Posterama" panose="020B0504020200020000" pitchFamily="34" charset="0"/>
                <a:cs typeface="Posterama" panose="020B0504020200020000" pitchFamily="34" charset="0"/>
              </a:rPr>
              <a:t> de 3</a:t>
            </a:r>
          </a:p>
          <a:p>
            <a:r>
              <a:rPr lang="fr-FR" sz="2800" dirty="0" err="1">
                <a:latin typeface="Posterama" panose="020B0504020200020000" pitchFamily="34" charset="0"/>
                <a:cs typeface="Posterama" panose="020B0504020200020000" pitchFamily="34" charset="0"/>
              </a:rPr>
              <a:t>Prezentati</a:t>
            </a:r>
            <a:r>
              <a:rPr lang="fr-FR" sz="2800" dirty="0">
                <a:latin typeface="Posterama" panose="020B0504020200020000" pitchFamily="34" charset="0"/>
                <a:cs typeface="Posterama" panose="020B0504020200020000" pitchFamily="34" charset="0"/>
              </a:rPr>
              <a:t> </a:t>
            </a:r>
            <a:r>
              <a:rPr lang="fr-FR" sz="2800" dirty="0" err="1">
                <a:latin typeface="Posterama" panose="020B0504020200020000" pitchFamily="34" charset="0"/>
                <a:cs typeface="Posterama" panose="020B0504020200020000" pitchFamily="34" charset="0"/>
              </a:rPr>
              <a:t>pe</a:t>
            </a:r>
            <a:r>
              <a:rPr lang="fr-FR" sz="2800" dirty="0">
                <a:latin typeface="Posterama" panose="020B0504020200020000" pitchFamily="34" charset="0"/>
                <a:cs typeface="Posterama" panose="020B0504020200020000" pitchFamily="34" charset="0"/>
              </a:rPr>
              <a:t> rand</a:t>
            </a:r>
          </a:p>
          <a:p>
            <a:r>
              <a:rPr lang="fr-FR" sz="2800" dirty="0" err="1">
                <a:latin typeface="Posterama" panose="020B0504020200020000" pitchFamily="34" charset="0"/>
                <a:cs typeface="Posterama" panose="020B0504020200020000" pitchFamily="34" charset="0"/>
              </a:rPr>
              <a:t>Restul</a:t>
            </a:r>
            <a:r>
              <a:rPr lang="fr-FR" sz="2800" dirty="0">
                <a:latin typeface="Posterama" panose="020B0504020200020000" pitchFamily="34" charset="0"/>
                <a:cs typeface="Posterama" panose="020B0504020200020000" pitchFamily="34" charset="0"/>
              </a:rPr>
              <a:t> </a:t>
            </a:r>
            <a:r>
              <a:rPr lang="fr-FR" sz="2800" dirty="0" err="1">
                <a:latin typeface="Posterama" panose="020B0504020200020000" pitchFamily="34" charset="0"/>
                <a:cs typeface="Posterama" panose="020B0504020200020000" pitchFamily="34" charset="0"/>
              </a:rPr>
              <a:t>grupului</a:t>
            </a:r>
            <a:r>
              <a:rPr lang="fr-FR" sz="2800" dirty="0">
                <a:latin typeface="Posterama" panose="020B0504020200020000" pitchFamily="34" charset="0"/>
                <a:cs typeface="Posterama" panose="020B0504020200020000" pitchFamily="34" charset="0"/>
              </a:rPr>
              <a:t> va </a:t>
            </a:r>
            <a:r>
              <a:rPr lang="fr-FR" sz="2800" dirty="0" err="1">
                <a:latin typeface="Posterama" panose="020B0504020200020000" pitchFamily="34" charset="0"/>
                <a:cs typeface="Posterama" panose="020B0504020200020000" pitchFamily="34" charset="0"/>
              </a:rPr>
              <a:t>asculta</a:t>
            </a:r>
            <a:r>
              <a:rPr lang="fr-FR" sz="2800" dirty="0">
                <a:latin typeface="Posterama" panose="020B0504020200020000" pitchFamily="34" charset="0"/>
                <a:cs typeface="Posterama" panose="020B0504020200020000" pitchFamily="34" charset="0"/>
              </a:rPr>
              <a:t> </a:t>
            </a:r>
            <a:r>
              <a:rPr lang="fr-FR" sz="2800" dirty="0" err="1">
                <a:latin typeface="Posterama" panose="020B0504020200020000" pitchFamily="34" charset="0"/>
                <a:cs typeface="Posterama" panose="020B0504020200020000" pitchFamily="34" charset="0"/>
              </a:rPr>
              <a:t>în</a:t>
            </a:r>
            <a:r>
              <a:rPr lang="fr-FR" sz="2800" dirty="0">
                <a:latin typeface="Posterama" panose="020B0504020200020000" pitchFamily="34" charset="0"/>
                <a:cs typeface="Posterama" panose="020B0504020200020000" pitchFamily="34" charset="0"/>
              </a:rPr>
              <a:t> mod </a:t>
            </a:r>
            <a:r>
              <a:rPr lang="fr-FR" sz="2800" dirty="0" err="1">
                <a:latin typeface="Posterama" panose="020B0504020200020000" pitchFamily="34" charset="0"/>
                <a:cs typeface="Posterama" panose="020B0504020200020000" pitchFamily="34" charset="0"/>
              </a:rPr>
              <a:t>activ</a:t>
            </a:r>
            <a:r>
              <a:rPr lang="fr-FR" sz="2800" dirty="0">
                <a:latin typeface="Posterama" panose="020B0504020200020000" pitchFamily="34" charset="0"/>
                <a:cs typeface="Posterama" panose="020B0504020200020000" pitchFamily="34" charset="0"/>
              </a:rPr>
              <a:t> </a:t>
            </a:r>
            <a:r>
              <a:rPr lang="fr-FR" sz="2800" dirty="0" err="1">
                <a:latin typeface="Posterama" panose="020B0504020200020000" pitchFamily="34" charset="0"/>
                <a:cs typeface="Posterama" panose="020B0504020200020000" pitchFamily="34" charset="0"/>
              </a:rPr>
              <a:t>și</a:t>
            </a:r>
            <a:r>
              <a:rPr lang="fr-FR" sz="2800" dirty="0">
                <a:latin typeface="Posterama" panose="020B0504020200020000" pitchFamily="34" charset="0"/>
                <a:cs typeface="Posterama" panose="020B0504020200020000" pitchFamily="34" charset="0"/>
              </a:rPr>
              <a:t> va </a:t>
            </a:r>
            <a:r>
              <a:rPr lang="fr-FR" sz="2800" dirty="0" err="1">
                <a:latin typeface="Posterama" panose="020B0504020200020000" pitchFamily="34" charset="0"/>
                <a:cs typeface="Posterama" panose="020B0504020200020000" pitchFamily="34" charset="0"/>
              </a:rPr>
              <a:t>oferi</a:t>
            </a:r>
            <a:r>
              <a:rPr lang="fr-FR" sz="2800" dirty="0">
                <a:latin typeface="Posterama" panose="020B0504020200020000" pitchFamily="34" charset="0"/>
                <a:cs typeface="Posterama" panose="020B0504020200020000" pitchFamily="34" charset="0"/>
              </a:rPr>
              <a:t> feedback </a:t>
            </a:r>
            <a:r>
              <a:rPr lang="fr-FR" sz="2800" dirty="0" err="1">
                <a:latin typeface="Posterama" panose="020B0504020200020000" pitchFamily="34" charset="0"/>
                <a:cs typeface="Posterama" panose="020B0504020200020000" pitchFamily="34" charset="0"/>
              </a:rPr>
              <a:t>constructiv</a:t>
            </a:r>
            <a:r>
              <a:rPr lang="fr-FR" sz="2800" dirty="0">
                <a:latin typeface="Posterama" panose="020B0504020200020000" pitchFamily="34" charset="0"/>
                <a:cs typeface="Posterama" panose="020B0504020200020000" pitchFamily="34" charset="0"/>
              </a:rPr>
              <a:t>.</a:t>
            </a:r>
          </a:p>
        </p:txBody>
      </p:sp>
    </p:spTree>
    <p:extLst>
      <p:ext uri="{BB962C8B-B14F-4D97-AF65-F5344CB8AC3E}">
        <p14:creationId xmlns:p14="http://schemas.microsoft.com/office/powerpoint/2010/main" val="363545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176D38-72B3-452C-9073-8E9CCEB1F808}"/>
              </a:ext>
            </a:extLst>
          </p:cNvPr>
          <p:cNvSpPr>
            <a:spLocks noGrp="1"/>
          </p:cNvSpPr>
          <p:nvPr>
            <p:ph type="title"/>
          </p:nvPr>
        </p:nvSpPr>
        <p:spPr/>
        <p:txBody>
          <a:bodyPr>
            <a:normAutofit fontScale="90000"/>
          </a:bodyPr>
          <a:lstStyle/>
          <a:p>
            <a:r>
              <a:rPr lang="fr-FR" dirty="0" err="1"/>
              <a:t>Câteva</a:t>
            </a:r>
            <a:r>
              <a:rPr lang="fr-FR" dirty="0"/>
              <a:t> ultime </a:t>
            </a:r>
            <a:r>
              <a:rPr lang="fr-FR" dirty="0" err="1"/>
              <a:t>sfaturi</a:t>
            </a:r>
            <a:r>
              <a:rPr lang="fr-FR" dirty="0"/>
              <a:t> </a:t>
            </a:r>
            <a:r>
              <a:rPr lang="fr-FR" dirty="0" err="1"/>
              <a:t>pentru</a:t>
            </a:r>
            <a:r>
              <a:rPr lang="fr-FR" dirty="0"/>
              <a:t> </a:t>
            </a:r>
            <a:r>
              <a:rPr lang="fr-FR" dirty="0" err="1"/>
              <a:t>prezentarea</a:t>
            </a:r>
            <a:r>
              <a:rPr lang="fr-FR" dirty="0"/>
              <a:t> </a:t>
            </a:r>
            <a:r>
              <a:rPr lang="fr-FR" dirty="0" err="1"/>
              <a:t>în</a:t>
            </a:r>
            <a:r>
              <a:rPr lang="fr-FR" dirty="0"/>
              <a:t> </a:t>
            </a:r>
            <a:r>
              <a:rPr lang="fr-FR" dirty="0" err="1"/>
              <a:t>fața</a:t>
            </a:r>
            <a:r>
              <a:rPr lang="fr-FR" dirty="0"/>
              <a:t> </a:t>
            </a:r>
            <a:r>
              <a:rPr lang="fr-FR" dirty="0" err="1"/>
              <a:t>juriului</a:t>
            </a:r>
            <a:endParaRPr lang="fr-FR" dirty="0"/>
          </a:p>
        </p:txBody>
      </p:sp>
      <p:sp>
        <p:nvSpPr>
          <p:cNvPr id="2" name="ZoneTexte 1">
            <a:extLst>
              <a:ext uri="{FF2B5EF4-FFF2-40B4-BE49-F238E27FC236}">
                <a16:creationId xmlns:a16="http://schemas.microsoft.com/office/drawing/2014/main" id="{C341C1DC-1C48-45CE-8E6C-33C991161539}"/>
              </a:ext>
            </a:extLst>
          </p:cNvPr>
          <p:cNvSpPr txBox="1"/>
          <p:nvPr/>
        </p:nvSpPr>
        <p:spPr>
          <a:xfrm>
            <a:off x="779489" y="2218544"/>
            <a:ext cx="5246558" cy="369332"/>
          </a:xfrm>
          <a:prstGeom prst="rect">
            <a:avLst/>
          </a:prstGeom>
          <a:noFill/>
        </p:spPr>
        <p:txBody>
          <a:bodyPr wrap="square" rtlCol="0">
            <a:spAutoFit/>
          </a:bodyPr>
          <a:lstStyle/>
          <a:p>
            <a:pPr marL="285750" indent="-285750" algn="just">
              <a:buFont typeface="Wingdings" panose="05000000000000000000" pitchFamily="2" charset="2"/>
              <a:buChar char="ü"/>
            </a:pPr>
            <a:r>
              <a:rPr lang="fr-FR" dirty="0" err="1">
                <a:latin typeface="+mj-lt"/>
              </a:rPr>
              <a:t>Asigură</a:t>
            </a:r>
            <a:r>
              <a:rPr lang="fr-FR" dirty="0">
                <a:latin typeface="+mj-lt"/>
              </a:rPr>
              <a:t>-te </a:t>
            </a:r>
            <a:r>
              <a:rPr lang="fr-FR" dirty="0" err="1">
                <a:latin typeface="+mj-lt"/>
              </a:rPr>
              <a:t>că</a:t>
            </a:r>
            <a:r>
              <a:rPr lang="fr-FR" dirty="0">
                <a:latin typeface="+mj-lt"/>
              </a:rPr>
              <a:t> </a:t>
            </a:r>
            <a:r>
              <a:rPr lang="fr-FR" dirty="0" err="1">
                <a:latin typeface="+mj-lt"/>
              </a:rPr>
              <a:t>respecți</a:t>
            </a:r>
            <a:r>
              <a:rPr lang="fr-FR" dirty="0">
                <a:latin typeface="+mj-lt"/>
              </a:rPr>
              <a:t> </a:t>
            </a:r>
            <a:r>
              <a:rPr lang="fr-FR" b="1" dirty="0" err="1"/>
              <a:t>timpul</a:t>
            </a:r>
            <a:endParaRPr lang="fr-FR" b="1" dirty="0"/>
          </a:p>
        </p:txBody>
      </p:sp>
      <p:sp>
        <p:nvSpPr>
          <p:cNvPr id="5" name="ZoneTexte 4">
            <a:extLst>
              <a:ext uri="{FF2B5EF4-FFF2-40B4-BE49-F238E27FC236}">
                <a16:creationId xmlns:a16="http://schemas.microsoft.com/office/drawing/2014/main" id="{70546FCF-04BB-4D3C-B6A6-8618D65A50B7}"/>
              </a:ext>
            </a:extLst>
          </p:cNvPr>
          <p:cNvSpPr txBox="1"/>
          <p:nvPr/>
        </p:nvSpPr>
        <p:spPr>
          <a:xfrm>
            <a:off x="779489" y="2808186"/>
            <a:ext cx="5651292" cy="923330"/>
          </a:xfrm>
          <a:prstGeom prst="rect">
            <a:avLst/>
          </a:prstGeom>
          <a:noFill/>
        </p:spPr>
        <p:txBody>
          <a:bodyPr wrap="square">
            <a:spAutoFit/>
          </a:bodyPr>
          <a:lstStyle/>
          <a:p>
            <a:pPr marL="285750" indent="-285750" algn="just">
              <a:buFont typeface="Wingdings" panose="05000000000000000000" pitchFamily="2" charset="2"/>
              <a:buChar char="ü"/>
            </a:pPr>
            <a:r>
              <a:rPr lang="fr-FR" dirty="0" err="1">
                <a:latin typeface="+mj-lt"/>
              </a:rPr>
              <a:t>Doriți</a:t>
            </a:r>
            <a:r>
              <a:rPr lang="fr-FR" dirty="0">
                <a:latin typeface="+mj-lt"/>
              </a:rPr>
              <a:t> </a:t>
            </a:r>
            <a:r>
              <a:rPr lang="fr-FR" dirty="0" err="1">
                <a:latin typeface="+mj-lt"/>
              </a:rPr>
              <a:t>să</a:t>
            </a:r>
            <a:r>
              <a:rPr lang="fr-FR" dirty="0">
                <a:latin typeface="+mj-lt"/>
              </a:rPr>
              <a:t> </a:t>
            </a:r>
            <a:r>
              <a:rPr lang="fr-FR" dirty="0" err="1">
                <a:latin typeface="+mj-lt"/>
              </a:rPr>
              <a:t>folosiți</a:t>
            </a:r>
            <a:r>
              <a:rPr lang="fr-FR" dirty="0">
                <a:latin typeface="+mj-lt"/>
              </a:rPr>
              <a:t> o </a:t>
            </a:r>
            <a:r>
              <a:rPr lang="fr-FR" dirty="0" err="1">
                <a:latin typeface="+mj-lt"/>
              </a:rPr>
              <a:t>prezentare</a:t>
            </a:r>
            <a:r>
              <a:rPr lang="fr-FR" dirty="0">
                <a:latin typeface="+mj-lt"/>
              </a:rPr>
              <a:t> </a:t>
            </a:r>
            <a:r>
              <a:rPr lang="fr-FR" dirty="0" err="1">
                <a:latin typeface="+mj-lt"/>
              </a:rPr>
              <a:t>powerpoint</a:t>
            </a:r>
            <a:r>
              <a:rPr lang="fr-FR" dirty="0">
                <a:latin typeface="+mj-lt"/>
              </a:rPr>
              <a:t> ? Nu este </a:t>
            </a:r>
            <a:r>
              <a:rPr lang="fr-FR" dirty="0" err="1">
                <a:latin typeface="+mj-lt"/>
              </a:rPr>
              <a:t>obligatoriu</a:t>
            </a:r>
            <a:r>
              <a:rPr lang="fr-FR" dirty="0">
                <a:latin typeface="+mj-lt"/>
              </a:rPr>
              <a:t>, dar </a:t>
            </a:r>
            <a:r>
              <a:rPr lang="fr-FR" dirty="0" err="1">
                <a:latin typeface="+mj-lt"/>
              </a:rPr>
              <a:t>dacă</a:t>
            </a:r>
            <a:r>
              <a:rPr lang="fr-FR" dirty="0">
                <a:latin typeface="+mj-lt"/>
              </a:rPr>
              <a:t> </a:t>
            </a:r>
            <a:r>
              <a:rPr lang="fr-FR" dirty="0" err="1">
                <a:latin typeface="+mj-lt"/>
              </a:rPr>
              <a:t>doriți</a:t>
            </a:r>
            <a:r>
              <a:rPr lang="fr-FR" dirty="0">
                <a:latin typeface="+mj-lt"/>
              </a:rPr>
              <a:t> </a:t>
            </a:r>
            <a:r>
              <a:rPr lang="fr-FR" b="1" dirty="0" err="1"/>
              <a:t>să</a:t>
            </a:r>
            <a:r>
              <a:rPr lang="fr-FR" b="1" dirty="0"/>
              <a:t> o </a:t>
            </a:r>
            <a:r>
              <a:rPr lang="fr-FR" b="1" dirty="0" err="1"/>
              <a:t>faceți</a:t>
            </a:r>
            <a:r>
              <a:rPr lang="fr-FR" b="1" dirty="0"/>
              <a:t>, </a:t>
            </a:r>
            <a:r>
              <a:rPr lang="fr-FR" b="1" dirty="0" err="1"/>
              <a:t>faceți</a:t>
            </a:r>
            <a:r>
              <a:rPr lang="fr-FR" b="1" dirty="0"/>
              <a:t>-o </a:t>
            </a:r>
            <a:r>
              <a:rPr lang="fr-FR" b="1" dirty="0" err="1"/>
              <a:t>vizuală</a:t>
            </a:r>
            <a:r>
              <a:rPr lang="fr-FR" b="1" dirty="0"/>
              <a:t> </a:t>
            </a:r>
            <a:r>
              <a:rPr lang="fr-FR" b="1" dirty="0" err="1"/>
              <a:t>și</a:t>
            </a:r>
            <a:r>
              <a:rPr lang="fr-FR" b="1" dirty="0"/>
              <a:t> </a:t>
            </a:r>
            <a:r>
              <a:rPr lang="fr-FR" b="1" dirty="0" err="1"/>
              <a:t>cu</a:t>
            </a:r>
            <a:r>
              <a:rPr lang="fr-FR" b="1" dirty="0"/>
              <a:t> </a:t>
            </a:r>
            <a:r>
              <a:rPr lang="fr-FR" b="1" dirty="0" err="1"/>
              <a:t>cât</a:t>
            </a:r>
            <a:r>
              <a:rPr lang="fr-FR" b="1" dirty="0"/>
              <a:t> mai </a:t>
            </a:r>
            <a:r>
              <a:rPr lang="fr-FR" b="1" dirty="0" err="1"/>
              <a:t>puțin</a:t>
            </a:r>
            <a:r>
              <a:rPr lang="fr-FR" b="1" dirty="0"/>
              <a:t> </a:t>
            </a:r>
            <a:r>
              <a:rPr lang="fr-FR" b="1" dirty="0" err="1"/>
              <a:t>text</a:t>
            </a:r>
            <a:r>
              <a:rPr lang="fr-FR" b="1" dirty="0"/>
              <a:t> </a:t>
            </a:r>
            <a:r>
              <a:rPr lang="fr-FR" b="1" dirty="0" err="1"/>
              <a:t>posibil</a:t>
            </a:r>
            <a:endParaRPr lang="fr-FR" b="1" dirty="0"/>
          </a:p>
        </p:txBody>
      </p:sp>
      <p:sp>
        <p:nvSpPr>
          <p:cNvPr id="7" name="ZoneTexte 6">
            <a:extLst>
              <a:ext uri="{FF2B5EF4-FFF2-40B4-BE49-F238E27FC236}">
                <a16:creationId xmlns:a16="http://schemas.microsoft.com/office/drawing/2014/main" id="{0163B48F-4CBA-4143-A67B-89B9BF7AB7E7}"/>
              </a:ext>
            </a:extLst>
          </p:cNvPr>
          <p:cNvSpPr txBox="1"/>
          <p:nvPr/>
        </p:nvSpPr>
        <p:spPr>
          <a:xfrm>
            <a:off x="779489" y="3921048"/>
            <a:ext cx="5651292" cy="923330"/>
          </a:xfrm>
          <a:prstGeom prst="rect">
            <a:avLst/>
          </a:prstGeom>
          <a:noFill/>
        </p:spPr>
        <p:txBody>
          <a:bodyPr wrap="square">
            <a:spAutoFit/>
          </a:bodyPr>
          <a:lstStyle/>
          <a:p>
            <a:pPr marL="285750" indent="-285750" algn="just">
              <a:buFont typeface="Wingdings" panose="05000000000000000000" pitchFamily="2" charset="2"/>
              <a:buChar char="ü"/>
            </a:pPr>
            <a:r>
              <a:rPr lang="fr-FR" dirty="0" err="1">
                <a:latin typeface="+mj-lt"/>
              </a:rPr>
              <a:t>Chiar</a:t>
            </a:r>
            <a:r>
              <a:rPr lang="fr-FR" dirty="0">
                <a:latin typeface="+mj-lt"/>
              </a:rPr>
              <a:t> </a:t>
            </a:r>
            <a:r>
              <a:rPr lang="fr-FR" dirty="0" err="1">
                <a:latin typeface="+mj-lt"/>
              </a:rPr>
              <a:t>dacă</a:t>
            </a:r>
            <a:r>
              <a:rPr lang="fr-FR" dirty="0">
                <a:latin typeface="+mj-lt"/>
              </a:rPr>
              <a:t> un pitch este de </a:t>
            </a:r>
            <a:r>
              <a:rPr lang="fr-FR" dirty="0" err="1">
                <a:latin typeface="+mj-lt"/>
              </a:rPr>
              <a:t>obicei</a:t>
            </a:r>
            <a:r>
              <a:rPr lang="fr-FR" dirty="0">
                <a:latin typeface="+mj-lt"/>
              </a:rPr>
              <a:t> </a:t>
            </a:r>
            <a:r>
              <a:rPr lang="fr-FR" dirty="0" err="1">
                <a:latin typeface="+mj-lt"/>
              </a:rPr>
              <a:t>livrat</a:t>
            </a:r>
            <a:r>
              <a:rPr lang="fr-FR" dirty="0">
                <a:latin typeface="+mj-lt"/>
              </a:rPr>
              <a:t> de 1 </a:t>
            </a:r>
            <a:r>
              <a:rPr lang="fr-FR" dirty="0" err="1">
                <a:latin typeface="+mj-lt"/>
              </a:rPr>
              <a:t>sau</a:t>
            </a:r>
            <a:r>
              <a:rPr lang="fr-FR" dirty="0">
                <a:latin typeface="+mj-lt"/>
              </a:rPr>
              <a:t> 2 </a:t>
            </a:r>
            <a:r>
              <a:rPr lang="fr-FR" dirty="0" err="1">
                <a:latin typeface="+mj-lt"/>
              </a:rPr>
              <a:t>persoane</a:t>
            </a:r>
            <a:r>
              <a:rPr lang="fr-FR" dirty="0">
                <a:latin typeface="+mj-lt"/>
              </a:rPr>
              <a:t>, </a:t>
            </a:r>
            <a:r>
              <a:rPr lang="fr-FR" dirty="0" err="1">
                <a:latin typeface="+mj-lt"/>
              </a:rPr>
              <a:t>veți</a:t>
            </a:r>
            <a:r>
              <a:rPr lang="fr-FR" dirty="0">
                <a:latin typeface="+mj-lt"/>
              </a:rPr>
              <a:t> fi </a:t>
            </a:r>
            <a:r>
              <a:rPr lang="fr-FR" b="1" dirty="0" err="1"/>
              <a:t>în</a:t>
            </a:r>
            <a:r>
              <a:rPr lang="fr-FR" b="1" dirty="0"/>
              <a:t> </a:t>
            </a:r>
            <a:r>
              <a:rPr lang="fr-FR" b="1" dirty="0" err="1"/>
              <a:t>grup</a:t>
            </a:r>
            <a:r>
              <a:rPr lang="fr-FR" b="1" dirty="0"/>
              <a:t> </a:t>
            </a:r>
            <a:r>
              <a:rPr lang="fr-FR" dirty="0" err="1">
                <a:latin typeface="+mj-lt"/>
              </a:rPr>
              <a:t>azi</a:t>
            </a:r>
            <a:r>
              <a:rPr lang="fr-FR" dirty="0">
                <a:latin typeface="+mj-lt"/>
              </a:rPr>
              <a:t>: </a:t>
            </a:r>
            <a:r>
              <a:rPr lang="fr-FR" dirty="0" err="1">
                <a:latin typeface="+mj-lt"/>
              </a:rPr>
              <a:t>asigurați-vă</a:t>
            </a:r>
            <a:r>
              <a:rPr lang="fr-FR" dirty="0">
                <a:latin typeface="+mj-lt"/>
              </a:rPr>
              <a:t> </a:t>
            </a:r>
            <a:r>
              <a:rPr lang="fr-FR" dirty="0" err="1">
                <a:latin typeface="+mj-lt"/>
              </a:rPr>
              <a:t>că</a:t>
            </a:r>
            <a:r>
              <a:rPr lang="fr-FR" dirty="0">
                <a:latin typeface="+mj-lt"/>
              </a:rPr>
              <a:t> </a:t>
            </a:r>
            <a:r>
              <a:rPr lang="fr-FR" dirty="0" err="1">
                <a:latin typeface="+mj-lt"/>
              </a:rPr>
              <a:t>toată</a:t>
            </a:r>
            <a:r>
              <a:rPr lang="fr-FR" dirty="0">
                <a:latin typeface="+mj-lt"/>
              </a:rPr>
              <a:t> </a:t>
            </a:r>
            <a:r>
              <a:rPr lang="fr-FR" dirty="0" err="1">
                <a:latin typeface="+mj-lt"/>
              </a:rPr>
              <a:t>lumea</a:t>
            </a:r>
            <a:r>
              <a:rPr lang="fr-FR" dirty="0">
                <a:latin typeface="+mj-lt"/>
              </a:rPr>
              <a:t> este </a:t>
            </a:r>
            <a:r>
              <a:rPr lang="fr-FR" dirty="0" err="1">
                <a:latin typeface="+mj-lt"/>
              </a:rPr>
              <a:t>inclusă</a:t>
            </a:r>
            <a:r>
              <a:rPr lang="fr-FR" dirty="0">
                <a:latin typeface="+mj-lt"/>
              </a:rPr>
              <a:t> </a:t>
            </a:r>
            <a:r>
              <a:rPr lang="fr-FR" dirty="0" err="1">
                <a:latin typeface="+mj-lt"/>
              </a:rPr>
              <a:t>și</a:t>
            </a:r>
            <a:r>
              <a:rPr lang="fr-FR" dirty="0">
                <a:latin typeface="+mj-lt"/>
              </a:rPr>
              <a:t> este </a:t>
            </a:r>
            <a:r>
              <a:rPr lang="fr-FR" dirty="0" err="1">
                <a:latin typeface="+mj-lt"/>
              </a:rPr>
              <a:t>aliniată</a:t>
            </a:r>
            <a:r>
              <a:rPr lang="fr-FR" dirty="0">
                <a:latin typeface="+mj-lt"/>
              </a:rPr>
              <a:t> </a:t>
            </a:r>
            <a:r>
              <a:rPr lang="fr-FR" dirty="0" err="1">
                <a:latin typeface="+mj-lt"/>
              </a:rPr>
              <a:t>cu</a:t>
            </a:r>
            <a:r>
              <a:rPr lang="fr-FR" dirty="0">
                <a:latin typeface="+mj-lt"/>
              </a:rPr>
              <a:t> </a:t>
            </a:r>
            <a:r>
              <a:rPr lang="fr-FR" dirty="0" err="1">
                <a:latin typeface="+mj-lt"/>
              </a:rPr>
              <a:t>proiectul</a:t>
            </a:r>
            <a:endParaRPr lang="fr-FR" dirty="0">
              <a:latin typeface="+mj-lt"/>
            </a:endParaRPr>
          </a:p>
        </p:txBody>
      </p:sp>
      <p:sp>
        <p:nvSpPr>
          <p:cNvPr id="9" name="ZoneTexte 8">
            <a:extLst>
              <a:ext uri="{FF2B5EF4-FFF2-40B4-BE49-F238E27FC236}">
                <a16:creationId xmlns:a16="http://schemas.microsoft.com/office/drawing/2014/main" id="{846FEF31-2EF8-44A0-9591-F5D36653732C}"/>
              </a:ext>
            </a:extLst>
          </p:cNvPr>
          <p:cNvSpPr txBox="1"/>
          <p:nvPr/>
        </p:nvSpPr>
        <p:spPr>
          <a:xfrm>
            <a:off x="779489" y="5033910"/>
            <a:ext cx="5651292" cy="923330"/>
          </a:xfrm>
          <a:prstGeom prst="rect">
            <a:avLst/>
          </a:prstGeom>
          <a:noFill/>
        </p:spPr>
        <p:txBody>
          <a:bodyPr wrap="square">
            <a:spAutoFit/>
          </a:bodyPr>
          <a:lstStyle/>
          <a:p>
            <a:pPr marL="285750" indent="-285750" algn="just">
              <a:buFont typeface="Wingdings" panose="05000000000000000000" pitchFamily="2" charset="2"/>
              <a:buChar char="ü"/>
            </a:pPr>
            <a:r>
              <a:rPr lang="fr-FR" dirty="0">
                <a:latin typeface="+mj-lt"/>
              </a:rPr>
              <a:t>Te </a:t>
            </a:r>
            <a:r>
              <a:rPr lang="fr-FR" dirty="0" err="1">
                <a:latin typeface="+mj-lt"/>
              </a:rPr>
              <a:t>simți</a:t>
            </a:r>
            <a:r>
              <a:rPr lang="fr-FR" dirty="0">
                <a:latin typeface="+mj-lt"/>
              </a:rPr>
              <a:t> mai bine </a:t>
            </a:r>
            <a:r>
              <a:rPr lang="fr-FR" dirty="0" err="1">
                <a:latin typeface="+mj-lt"/>
              </a:rPr>
              <a:t>cu</a:t>
            </a:r>
            <a:r>
              <a:rPr lang="fr-FR" dirty="0">
                <a:latin typeface="+mj-lt"/>
              </a:rPr>
              <a:t> </a:t>
            </a:r>
            <a:r>
              <a:rPr lang="fr-FR" dirty="0" err="1">
                <a:latin typeface="+mj-lt"/>
              </a:rPr>
              <a:t>notițe</a:t>
            </a:r>
            <a:r>
              <a:rPr lang="fr-FR" dirty="0">
                <a:latin typeface="+mj-lt"/>
              </a:rPr>
              <a:t> ? </a:t>
            </a:r>
            <a:r>
              <a:rPr lang="fr-FR" dirty="0" err="1">
                <a:latin typeface="+mj-lt"/>
              </a:rPr>
              <a:t>Vă</a:t>
            </a:r>
            <a:r>
              <a:rPr lang="fr-FR" dirty="0">
                <a:latin typeface="+mj-lt"/>
              </a:rPr>
              <a:t> </a:t>
            </a:r>
            <a:r>
              <a:rPr lang="fr-FR" dirty="0" err="1">
                <a:latin typeface="+mj-lt"/>
              </a:rPr>
              <a:t>încurajăm</a:t>
            </a:r>
            <a:r>
              <a:rPr lang="fr-FR" dirty="0">
                <a:latin typeface="+mj-lt"/>
              </a:rPr>
              <a:t> </a:t>
            </a:r>
            <a:r>
              <a:rPr lang="fr-FR" dirty="0" err="1">
                <a:latin typeface="+mj-lt"/>
              </a:rPr>
              <a:t>să</a:t>
            </a:r>
            <a:r>
              <a:rPr lang="fr-FR" dirty="0">
                <a:latin typeface="+mj-lt"/>
              </a:rPr>
              <a:t> </a:t>
            </a:r>
            <a:r>
              <a:rPr lang="fr-FR" dirty="0" err="1">
                <a:latin typeface="+mj-lt"/>
              </a:rPr>
              <a:t>încercați</a:t>
            </a:r>
            <a:r>
              <a:rPr lang="fr-FR" dirty="0">
                <a:latin typeface="+mj-lt"/>
              </a:rPr>
              <a:t> </a:t>
            </a:r>
            <a:r>
              <a:rPr lang="fr-FR" dirty="0" err="1">
                <a:latin typeface="+mj-lt"/>
              </a:rPr>
              <a:t>fără</a:t>
            </a:r>
            <a:r>
              <a:rPr lang="fr-FR" dirty="0">
                <a:latin typeface="+mj-lt"/>
              </a:rPr>
              <a:t> </a:t>
            </a:r>
            <a:r>
              <a:rPr lang="fr-FR" dirty="0" err="1">
                <a:latin typeface="+mj-lt"/>
              </a:rPr>
              <a:t>ele</a:t>
            </a:r>
            <a:r>
              <a:rPr lang="fr-FR" dirty="0">
                <a:latin typeface="+mj-lt"/>
              </a:rPr>
              <a:t>, dar </a:t>
            </a:r>
            <a:r>
              <a:rPr lang="fr-FR" dirty="0" err="1">
                <a:latin typeface="+mj-lt"/>
              </a:rPr>
              <a:t>dacă</a:t>
            </a:r>
            <a:r>
              <a:rPr lang="fr-FR" dirty="0">
                <a:latin typeface="+mj-lt"/>
              </a:rPr>
              <a:t> nu </a:t>
            </a:r>
            <a:r>
              <a:rPr lang="fr-FR" dirty="0" err="1">
                <a:latin typeface="+mj-lt"/>
              </a:rPr>
              <a:t>vă</a:t>
            </a:r>
            <a:r>
              <a:rPr lang="fr-FR" dirty="0">
                <a:latin typeface="+mj-lt"/>
              </a:rPr>
              <a:t> </a:t>
            </a:r>
            <a:r>
              <a:rPr lang="fr-FR" dirty="0" err="1">
                <a:latin typeface="+mj-lt"/>
              </a:rPr>
              <a:t>simțiți</a:t>
            </a:r>
            <a:r>
              <a:rPr lang="fr-FR" dirty="0">
                <a:latin typeface="+mj-lt"/>
              </a:rPr>
              <a:t> </a:t>
            </a:r>
            <a:r>
              <a:rPr lang="fr-FR" dirty="0" err="1">
                <a:latin typeface="+mj-lt"/>
              </a:rPr>
              <a:t>confortabil</a:t>
            </a:r>
            <a:r>
              <a:rPr lang="fr-FR" dirty="0">
                <a:latin typeface="+mj-lt"/>
              </a:rPr>
              <a:t> </a:t>
            </a:r>
            <a:r>
              <a:rPr lang="fr-FR" dirty="0" err="1">
                <a:latin typeface="+mj-lt"/>
              </a:rPr>
              <a:t>să</a:t>
            </a:r>
            <a:r>
              <a:rPr lang="fr-FR" dirty="0">
                <a:latin typeface="+mj-lt"/>
              </a:rPr>
              <a:t> </a:t>
            </a:r>
            <a:r>
              <a:rPr lang="fr-FR" dirty="0" err="1">
                <a:latin typeface="+mj-lt"/>
              </a:rPr>
              <a:t>faceți</a:t>
            </a:r>
            <a:r>
              <a:rPr lang="fr-FR" dirty="0">
                <a:latin typeface="+mj-lt"/>
              </a:rPr>
              <a:t> </a:t>
            </a:r>
            <a:r>
              <a:rPr lang="fr-FR" dirty="0" err="1">
                <a:latin typeface="+mj-lt"/>
              </a:rPr>
              <a:t>acest</a:t>
            </a:r>
            <a:r>
              <a:rPr lang="fr-FR" dirty="0">
                <a:latin typeface="+mj-lt"/>
              </a:rPr>
              <a:t> </a:t>
            </a:r>
            <a:r>
              <a:rPr lang="fr-FR" dirty="0" err="1">
                <a:latin typeface="+mj-lt"/>
              </a:rPr>
              <a:t>lucru</a:t>
            </a:r>
            <a:r>
              <a:rPr lang="fr-FR" dirty="0">
                <a:latin typeface="+mj-lt"/>
              </a:rPr>
              <a:t>, </a:t>
            </a:r>
            <a:r>
              <a:rPr lang="fr-FR" dirty="0" err="1">
                <a:latin typeface="+mj-lt"/>
              </a:rPr>
              <a:t>măcar</a:t>
            </a:r>
            <a:r>
              <a:rPr lang="fr-FR" dirty="0">
                <a:latin typeface="+mj-lt"/>
              </a:rPr>
              <a:t> </a:t>
            </a:r>
            <a:r>
              <a:rPr lang="fr-FR" b="1" dirty="0" err="1"/>
              <a:t>încercați</a:t>
            </a:r>
            <a:r>
              <a:rPr lang="fr-FR" b="1" dirty="0"/>
              <a:t> </a:t>
            </a:r>
            <a:r>
              <a:rPr lang="fr-FR" b="1" dirty="0" err="1"/>
              <a:t>să</a:t>
            </a:r>
            <a:r>
              <a:rPr lang="fr-FR" b="1" dirty="0"/>
              <a:t> </a:t>
            </a:r>
            <a:r>
              <a:rPr lang="fr-FR" b="1" dirty="0" err="1"/>
              <a:t>citiți</a:t>
            </a:r>
            <a:r>
              <a:rPr lang="fr-FR" b="1" dirty="0"/>
              <a:t> </a:t>
            </a:r>
            <a:r>
              <a:rPr lang="fr-FR" b="1" dirty="0" err="1"/>
              <a:t>cât</a:t>
            </a:r>
            <a:r>
              <a:rPr lang="fr-FR" b="1" dirty="0"/>
              <a:t> mai </a:t>
            </a:r>
            <a:r>
              <a:rPr lang="fr-FR" b="1" dirty="0" err="1"/>
              <a:t>puțin</a:t>
            </a:r>
            <a:r>
              <a:rPr lang="fr-FR" b="1" dirty="0"/>
              <a:t> </a:t>
            </a:r>
            <a:r>
              <a:rPr lang="fr-FR" b="1" dirty="0" err="1"/>
              <a:t>posibil</a:t>
            </a:r>
            <a:endParaRPr lang="fr-FR" b="1" dirty="0"/>
          </a:p>
        </p:txBody>
      </p:sp>
      <p:sp>
        <p:nvSpPr>
          <p:cNvPr id="11" name="ZoneTexte 10">
            <a:extLst>
              <a:ext uri="{FF2B5EF4-FFF2-40B4-BE49-F238E27FC236}">
                <a16:creationId xmlns:a16="http://schemas.microsoft.com/office/drawing/2014/main" id="{B7FB428C-6130-458E-A49D-30AE246678BA}"/>
              </a:ext>
            </a:extLst>
          </p:cNvPr>
          <p:cNvSpPr txBox="1"/>
          <p:nvPr/>
        </p:nvSpPr>
        <p:spPr>
          <a:xfrm>
            <a:off x="779489" y="6146772"/>
            <a:ext cx="5651292" cy="369332"/>
          </a:xfrm>
          <a:prstGeom prst="rect">
            <a:avLst/>
          </a:prstGeom>
          <a:noFill/>
        </p:spPr>
        <p:txBody>
          <a:bodyPr wrap="square">
            <a:spAutoFit/>
          </a:bodyPr>
          <a:lstStyle/>
          <a:p>
            <a:pPr marL="285750" indent="-285750" algn="just">
              <a:buFont typeface="Wingdings" panose="05000000000000000000" pitchFamily="2" charset="2"/>
              <a:buChar char="ü"/>
            </a:pPr>
            <a:r>
              <a:rPr lang="fr-FR" dirty="0" err="1">
                <a:latin typeface="+mj-lt"/>
              </a:rPr>
              <a:t>Cel</a:t>
            </a:r>
            <a:r>
              <a:rPr lang="fr-FR" dirty="0">
                <a:latin typeface="+mj-lt"/>
              </a:rPr>
              <a:t> mai important </a:t>
            </a:r>
            <a:r>
              <a:rPr lang="fr-FR" dirty="0" err="1">
                <a:latin typeface="+mj-lt"/>
              </a:rPr>
              <a:t>dintre</a:t>
            </a:r>
            <a:r>
              <a:rPr lang="fr-FR" dirty="0">
                <a:latin typeface="+mj-lt"/>
              </a:rPr>
              <a:t> </a:t>
            </a:r>
            <a:r>
              <a:rPr lang="fr-FR" dirty="0" err="1">
                <a:latin typeface="+mj-lt"/>
              </a:rPr>
              <a:t>toate</a:t>
            </a:r>
            <a:r>
              <a:rPr lang="fr-FR" dirty="0">
                <a:latin typeface="+mj-lt"/>
              </a:rPr>
              <a:t>: </a:t>
            </a:r>
            <a:r>
              <a:rPr lang="fr-FR" b="1" dirty="0"/>
              <a:t>DISTRAȚI-VĂ!</a:t>
            </a:r>
          </a:p>
        </p:txBody>
      </p:sp>
    </p:spTree>
    <p:extLst>
      <p:ext uri="{BB962C8B-B14F-4D97-AF65-F5344CB8AC3E}">
        <p14:creationId xmlns:p14="http://schemas.microsoft.com/office/powerpoint/2010/main" val="46276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B62B0BE9-79B9-4268-AD6B-4F3A8229C319}"/>
              </a:ext>
            </a:extLst>
          </p:cNvPr>
          <p:cNvSpPr>
            <a:spLocks noGrp="1"/>
          </p:cNvSpPr>
          <p:nvPr>
            <p:ph type="title"/>
          </p:nvPr>
        </p:nvSpPr>
        <p:spPr>
          <a:xfrm>
            <a:off x="826446" y="2766218"/>
            <a:ext cx="4120308" cy="1325563"/>
          </a:xfrm>
        </p:spPr>
        <p:txBody>
          <a:bodyPr/>
          <a:lstStyle/>
          <a:p>
            <a:r>
              <a:rPr lang="fr-FR"/>
              <a:t>Vă</a:t>
            </a:r>
            <a:r>
              <a:rPr lang="fr-FR" dirty="0"/>
              <a:t> </a:t>
            </a:r>
            <a:r>
              <a:rPr lang="fr-FR" dirty="0" err="1"/>
              <a:t>mulțumim</a:t>
            </a:r>
            <a:r>
              <a:rPr lang="fr-FR" dirty="0"/>
              <a:t> </a:t>
            </a:r>
            <a:r>
              <a:rPr lang="fr-FR" dirty="0" err="1"/>
              <a:t>pentru</a:t>
            </a:r>
            <a:r>
              <a:rPr lang="fr-FR" dirty="0"/>
              <a:t> </a:t>
            </a:r>
            <a:r>
              <a:rPr lang="fr-FR" dirty="0" err="1"/>
              <a:t>atenție</a:t>
            </a:r>
            <a:r>
              <a:rPr lang="fr-FR" dirty="0"/>
              <a:t>!</a:t>
            </a:r>
          </a:p>
        </p:txBody>
      </p:sp>
    </p:spTree>
    <p:extLst>
      <p:ext uri="{BB962C8B-B14F-4D97-AF65-F5344CB8AC3E}">
        <p14:creationId xmlns:p14="http://schemas.microsoft.com/office/powerpoint/2010/main" val="53762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3D57CC-3202-46AB-895D-D4D470173B1D}"/>
              </a:ext>
            </a:extLst>
          </p:cNvPr>
          <p:cNvSpPr>
            <a:spLocks noGrp="1"/>
          </p:cNvSpPr>
          <p:nvPr>
            <p:ph type="title"/>
          </p:nvPr>
        </p:nvSpPr>
        <p:spPr/>
        <p:txBody>
          <a:bodyPr>
            <a:normAutofit fontScale="90000"/>
          </a:bodyPr>
          <a:lstStyle/>
          <a:p>
            <a:r>
              <a:rPr lang="fr-FR" dirty="0"/>
              <a:t>Ce </a:t>
            </a:r>
            <a:r>
              <a:rPr lang="fr-FR" dirty="0" err="1"/>
              <a:t>veți</a:t>
            </a:r>
            <a:r>
              <a:rPr lang="fr-FR" dirty="0"/>
              <a:t> face </a:t>
            </a:r>
            <a:r>
              <a:rPr lang="fr-FR" dirty="0" err="1"/>
              <a:t>în</a:t>
            </a:r>
            <a:r>
              <a:rPr lang="fr-FR" dirty="0"/>
              <a:t> </a:t>
            </a:r>
            <a:r>
              <a:rPr lang="fr-FR" dirty="0" err="1"/>
              <a:t>timpul</a:t>
            </a:r>
            <a:r>
              <a:rPr lang="fr-FR" dirty="0"/>
              <a:t> </a:t>
            </a:r>
            <a:r>
              <a:rPr lang="fr-FR" dirty="0" err="1"/>
              <a:t>prezentării</a:t>
            </a:r>
            <a:r>
              <a:rPr lang="fr-FR" dirty="0"/>
              <a:t> </a:t>
            </a:r>
            <a:r>
              <a:rPr lang="fr-FR" dirty="0" err="1"/>
              <a:t>în</a:t>
            </a:r>
            <a:r>
              <a:rPr lang="fr-FR" dirty="0"/>
              <a:t> </a:t>
            </a:r>
            <a:r>
              <a:rPr lang="fr-FR" dirty="0" err="1"/>
              <a:t>fața</a:t>
            </a:r>
            <a:r>
              <a:rPr lang="fr-FR" dirty="0"/>
              <a:t> </a:t>
            </a:r>
            <a:r>
              <a:rPr lang="fr-FR" dirty="0" err="1"/>
              <a:t>juriului</a:t>
            </a:r>
            <a:r>
              <a:rPr lang="fr-FR" dirty="0"/>
              <a:t> ?</a:t>
            </a:r>
          </a:p>
        </p:txBody>
      </p:sp>
      <p:pic>
        <p:nvPicPr>
          <p:cNvPr id="4" name="Graphique 3" descr="Utilisateurs contour">
            <a:extLst>
              <a:ext uri="{FF2B5EF4-FFF2-40B4-BE49-F238E27FC236}">
                <a16:creationId xmlns:a16="http://schemas.microsoft.com/office/drawing/2014/main" id="{C712C806-41A0-4B74-A8A5-11F1A786D2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8717" y="3390638"/>
            <a:ext cx="720000" cy="720000"/>
          </a:xfrm>
          <a:prstGeom prst="rect">
            <a:avLst/>
          </a:prstGeom>
        </p:spPr>
      </p:pic>
      <p:sp>
        <p:nvSpPr>
          <p:cNvPr id="5" name="ZoneTexte 4">
            <a:extLst>
              <a:ext uri="{FF2B5EF4-FFF2-40B4-BE49-F238E27FC236}">
                <a16:creationId xmlns:a16="http://schemas.microsoft.com/office/drawing/2014/main" id="{187E5C02-AB8F-4C22-B0FB-EC0042D2DE2A}"/>
              </a:ext>
            </a:extLst>
          </p:cNvPr>
          <p:cNvSpPr txBox="1"/>
          <p:nvPr/>
        </p:nvSpPr>
        <p:spPr>
          <a:xfrm>
            <a:off x="2039489" y="3601974"/>
            <a:ext cx="5815225" cy="307777"/>
          </a:xfrm>
          <a:prstGeom prst="rect">
            <a:avLst/>
          </a:prstGeom>
          <a:noFill/>
        </p:spPr>
        <p:txBody>
          <a:bodyPr wrap="square">
            <a:spAutoFit/>
          </a:bodyPr>
          <a:lstStyle/>
          <a:p>
            <a:pPr algn="just"/>
            <a:r>
              <a:rPr lang="en-US" sz="1400" b="1" dirty="0" err="1">
                <a:solidFill>
                  <a:srgbClr val="7503A6"/>
                </a:solidFill>
                <a:highlight>
                  <a:srgbClr val="FFFF00"/>
                </a:highlight>
                <a:latin typeface="Posterama" panose="020B0504020200020000" pitchFamily="34" charset="0"/>
                <a:cs typeface="Posterama" panose="020B0504020200020000" pitchFamily="34" charset="0"/>
              </a:rPr>
              <a:t>Adăugați</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aici</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prezentarea</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membrilor</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juriului</a:t>
            </a:r>
            <a:endParaRPr lang="en-US" sz="1400" dirty="0">
              <a:highlight>
                <a:srgbClr val="FFFF00"/>
              </a:highlight>
              <a:latin typeface="Posterama" panose="020B0504020200020000" pitchFamily="34" charset="0"/>
              <a:cs typeface="Posterama" panose="020B0504020200020000" pitchFamily="34" charset="0"/>
            </a:endParaRPr>
          </a:p>
        </p:txBody>
      </p:sp>
      <p:sp>
        <p:nvSpPr>
          <p:cNvPr id="7" name="ZoneTexte 6">
            <a:extLst>
              <a:ext uri="{FF2B5EF4-FFF2-40B4-BE49-F238E27FC236}">
                <a16:creationId xmlns:a16="http://schemas.microsoft.com/office/drawing/2014/main" id="{E1285A68-D32E-4AB2-A72E-A7507E86AFAE}"/>
              </a:ext>
            </a:extLst>
          </p:cNvPr>
          <p:cNvSpPr txBox="1"/>
          <p:nvPr/>
        </p:nvSpPr>
        <p:spPr>
          <a:xfrm>
            <a:off x="2006665" y="4415633"/>
            <a:ext cx="5815224" cy="1384995"/>
          </a:xfrm>
          <a:prstGeom prst="rect">
            <a:avLst/>
          </a:prstGeom>
          <a:noFill/>
        </p:spPr>
        <p:txBody>
          <a:bodyPr wrap="square">
            <a:spAutoFit/>
          </a:bodyPr>
          <a:lstStyle/>
          <a:p>
            <a:pPr algn="just"/>
            <a:r>
              <a:rPr lang="en-US" sz="1400" b="1" dirty="0" err="1">
                <a:solidFill>
                  <a:srgbClr val="7503A6"/>
                </a:solidFill>
                <a:highlight>
                  <a:srgbClr val="FFFF00"/>
                </a:highlight>
                <a:latin typeface="Posterama" panose="020B0504020200020000" pitchFamily="34" charset="0"/>
                <a:cs typeface="Posterama" panose="020B0504020200020000" pitchFamily="34" charset="0"/>
              </a:rPr>
              <a:t>Adăugați</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aici</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detaliile</a:t>
            </a:r>
            <a:r>
              <a:rPr lang="en-US" sz="1400" b="1" dirty="0">
                <a:solidFill>
                  <a:srgbClr val="7503A6"/>
                </a:solidFill>
                <a:highlight>
                  <a:srgbClr val="FFFF00"/>
                </a:highlight>
                <a:latin typeface="Posterama" panose="020B0504020200020000" pitchFamily="34" charset="0"/>
                <a:cs typeface="Posterama" panose="020B0504020200020000" pitchFamily="34" charset="0"/>
              </a:rPr>
              <a:t> de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sincronizare</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în</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funcție</a:t>
            </a:r>
            <a:r>
              <a:rPr lang="en-US" sz="1400" b="1" dirty="0">
                <a:solidFill>
                  <a:srgbClr val="7503A6"/>
                </a:solidFill>
                <a:highlight>
                  <a:srgbClr val="FFFF00"/>
                </a:highlight>
                <a:latin typeface="Posterama" panose="020B0504020200020000" pitchFamily="34" charset="0"/>
                <a:cs typeface="Posterama" panose="020B0504020200020000" pitchFamily="34" charset="0"/>
              </a:rPr>
              <a:t> de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numărul</a:t>
            </a:r>
            <a:r>
              <a:rPr lang="en-US" sz="1400" b="1" dirty="0">
                <a:solidFill>
                  <a:srgbClr val="7503A6"/>
                </a:solidFill>
                <a:highlight>
                  <a:srgbClr val="FFFF00"/>
                </a:highlight>
                <a:latin typeface="Posterama" panose="020B0504020200020000" pitchFamily="34" charset="0"/>
                <a:cs typeface="Posterama" panose="020B0504020200020000" pitchFamily="34" charset="0"/>
              </a:rPr>
              <a:t> de </a:t>
            </a:r>
            <a:r>
              <a:rPr lang="en-US" sz="1400" b="1" dirty="0" err="1">
                <a:solidFill>
                  <a:srgbClr val="7503A6"/>
                </a:solidFill>
                <a:highlight>
                  <a:srgbClr val="FFFF00"/>
                </a:highlight>
                <a:latin typeface="Posterama" panose="020B0504020200020000" pitchFamily="34" charset="0"/>
                <a:cs typeface="Posterama" panose="020B0504020200020000" pitchFamily="34" charset="0"/>
              </a:rPr>
              <a:t>participanți</a:t>
            </a:r>
            <a:r>
              <a:rPr lang="en-US" sz="1400" b="1" dirty="0">
                <a:solidFill>
                  <a:srgbClr val="7503A6"/>
                </a:solidFill>
                <a:highlight>
                  <a:srgbClr val="FFFF00"/>
                </a:highlight>
                <a:latin typeface="Posterama" panose="020B0504020200020000" pitchFamily="34" charset="0"/>
                <a:cs typeface="Posterama" panose="020B0504020200020000" pitchFamily="34" charset="0"/>
              </a:rPr>
              <a:t> :</a:t>
            </a:r>
          </a:p>
          <a:p>
            <a:pPr marL="285750" indent="-285750" algn="just">
              <a:buFontTx/>
              <a:buChar char="-"/>
            </a:pPr>
            <a:r>
              <a:rPr lang="fr-FR" sz="1400" dirty="0">
                <a:latin typeface="Posterama" panose="020B0504020200020000" pitchFamily="34" charset="0"/>
                <a:cs typeface="Posterama" panose="020B0504020200020000" pitchFamily="34" charset="0"/>
              </a:rPr>
              <a:t>5 minute de </a:t>
            </a:r>
            <a:r>
              <a:rPr lang="fr-FR" sz="1400" dirty="0" err="1">
                <a:latin typeface="Posterama" panose="020B0504020200020000" pitchFamily="34" charset="0"/>
                <a:cs typeface="Posterama" panose="020B0504020200020000" pitchFamily="34" charset="0"/>
              </a:rPr>
              <a:t>prezentare</a:t>
            </a:r>
            <a:r>
              <a:rPr lang="fr-FR" sz="1400" dirty="0">
                <a:latin typeface="Posterama" panose="020B0504020200020000" pitchFamily="34" charset="0"/>
                <a:cs typeface="Posterama" panose="020B0504020200020000" pitchFamily="34" charset="0"/>
              </a:rPr>
              <a:t> </a:t>
            </a:r>
            <a:r>
              <a:rPr lang="fr-FR" sz="1400" dirty="0" err="1">
                <a:latin typeface="Posterama" panose="020B0504020200020000" pitchFamily="34" charset="0"/>
                <a:cs typeface="Posterama" panose="020B0504020200020000" pitchFamily="34" charset="0"/>
              </a:rPr>
              <a:t>și</a:t>
            </a:r>
            <a:r>
              <a:rPr lang="fr-FR" sz="1400" dirty="0">
                <a:latin typeface="Posterama" panose="020B0504020200020000" pitchFamily="34" charset="0"/>
                <a:cs typeface="Posterama" panose="020B0504020200020000" pitchFamily="34" charset="0"/>
              </a:rPr>
              <a:t> 5 minute de feedback </a:t>
            </a:r>
            <a:r>
              <a:rPr lang="fr-FR" sz="1400" dirty="0" err="1">
                <a:latin typeface="Posterama" panose="020B0504020200020000" pitchFamily="34" charset="0"/>
                <a:cs typeface="Posterama" panose="020B0504020200020000" pitchFamily="34" charset="0"/>
              </a:rPr>
              <a:t>pentru</a:t>
            </a:r>
            <a:r>
              <a:rPr lang="fr-FR" sz="1400" dirty="0">
                <a:latin typeface="Posterama" panose="020B0504020200020000" pitchFamily="34" charset="0"/>
                <a:cs typeface="Posterama" panose="020B0504020200020000" pitchFamily="34" charset="0"/>
              </a:rPr>
              <a:t> 5 </a:t>
            </a:r>
            <a:r>
              <a:rPr lang="fr-FR" sz="1400" dirty="0" err="1">
                <a:latin typeface="Posterama" panose="020B0504020200020000" pitchFamily="34" charset="0"/>
                <a:cs typeface="Posterama" panose="020B0504020200020000" pitchFamily="34" charset="0"/>
              </a:rPr>
              <a:t>grupuri</a:t>
            </a:r>
            <a:r>
              <a:rPr lang="fr-FR" sz="1400" dirty="0">
                <a:latin typeface="Posterama" panose="020B0504020200020000" pitchFamily="34" charset="0"/>
                <a:cs typeface="Posterama" panose="020B0504020200020000" pitchFamily="34" charset="0"/>
              </a:rPr>
              <a:t> de 3 </a:t>
            </a:r>
            <a:r>
              <a:rPr lang="fr-FR" sz="1400" dirty="0" err="1">
                <a:latin typeface="Posterama" panose="020B0504020200020000" pitchFamily="34" charset="0"/>
                <a:cs typeface="Posterama" panose="020B0504020200020000" pitchFamily="34" charset="0"/>
              </a:rPr>
              <a:t>persoane</a:t>
            </a:r>
            <a:r>
              <a:rPr lang="fr-FR" sz="1400" dirty="0">
                <a:latin typeface="Posterama" panose="020B0504020200020000" pitchFamily="34" charset="0"/>
                <a:cs typeface="Posterama" panose="020B0504020200020000" pitchFamily="34" charset="0"/>
              </a:rPr>
              <a:t>. </a:t>
            </a:r>
          </a:p>
          <a:p>
            <a:pPr marL="285750" indent="-285750" algn="just">
              <a:buFontTx/>
              <a:buChar char="-"/>
            </a:pPr>
            <a:r>
              <a:rPr lang="fr-FR" sz="1400" dirty="0">
                <a:latin typeface="Posterama" panose="020B0504020200020000" pitchFamily="34" charset="0"/>
                <a:cs typeface="Posterama" panose="020B0504020200020000" pitchFamily="34" charset="0"/>
              </a:rPr>
              <a:t>10 minute de </a:t>
            </a:r>
            <a:r>
              <a:rPr lang="fr-FR" sz="1400" dirty="0" err="1">
                <a:latin typeface="Posterama" panose="020B0504020200020000" pitchFamily="34" charset="0"/>
                <a:cs typeface="Posterama" panose="020B0504020200020000" pitchFamily="34" charset="0"/>
              </a:rPr>
              <a:t>prezentare</a:t>
            </a:r>
            <a:r>
              <a:rPr lang="fr-FR" sz="1400" dirty="0">
                <a:latin typeface="Posterama" panose="020B0504020200020000" pitchFamily="34" charset="0"/>
                <a:cs typeface="Posterama" panose="020B0504020200020000" pitchFamily="34" charset="0"/>
              </a:rPr>
              <a:t> </a:t>
            </a:r>
            <a:r>
              <a:rPr lang="fr-FR" sz="1400" dirty="0" err="1">
                <a:latin typeface="Posterama" panose="020B0504020200020000" pitchFamily="34" charset="0"/>
                <a:cs typeface="Posterama" panose="020B0504020200020000" pitchFamily="34" charset="0"/>
              </a:rPr>
              <a:t>și</a:t>
            </a:r>
            <a:r>
              <a:rPr lang="fr-FR" sz="1400" dirty="0">
                <a:latin typeface="Posterama" panose="020B0504020200020000" pitchFamily="34" charset="0"/>
                <a:cs typeface="Posterama" panose="020B0504020200020000" pitchFamily="34" charset="0"/>
              </a:rPr>
              <a:t> 10 minute de feedback </a:t>
            </a:r>
            <a:r>
              <a:rPr lang="fr-FR" sz="1400" dirty="0" err="1">
                <a:latin typeface="Posterama" panose="020B0504020200020000" pitchFamily="34" charset="0"/>
                <a:cs typeface="Posterama" panose="020B0504020200020000" pitchFamily="34" charset="0"/>
              </a:rPr>
              <a:t>pentru</a:t>
            </a:r>
            <a:r>
              <a:rPr lang="fr-FR" sz="1400" dirty="0">
                <a:latin typeface="Posterama" panose="020B0504020200020000" pitchFamily="34" charset="0"/>
                <a:cs typeface="Posterama" panose="020B0504020200020000" pitchFamily="34" charset="0"/>
              </a:rPr>
              <a:t> 3 </a:t>
            </a:r>
            <a:r>
              <a:rPr lang="fr-FR" sz="1400" dirty="0" err="1">
                <a:latin typeface="Posterama" panose="020B0504020200020000" pitchFamily="34" charset="0"/>
                <a:cs typeface="Posterama" panose="020B0504020200020000" pitchFamily="34" charset="0"/>
              </a:rPr>
              <a:t>grupuri</a:t>
            </a:r>
            <a:r>
              <a:rPr lang="fr-FR" sz="1400" dirty="0">
                <a:latin typeface="Posterama" panose="020B0504020200020000" pitchFamily="34" charset="0"/>
                <a:cs typeface="Posterama" panose="020B0504020200020000" pitchFamily="34" charset="0"/>
              </a:rPr>
              <a:t> de 5 </a:t>
            </a:r>
            <a:r>
              <a:rPr lang="fr-FR" sz="1400" dirty="0" err="1">
                <a:latin typeface="Posterama" panose="020B0504020200020000" pitchFamily="34" charset="0"/>
                <a:cs typeface="Posterama" panose="020B0504020200020000" pitchFamily="34" charset="0"/>
              </a:rPr>
              <a:t>persoane</a:t>
            </a:r>
            <a:endParaRPr lang="en-US" sz="1400" dirty="0">
              <a:latin typeface="Posterama" panose="020B0504020200020000" pitchFamily="34" charset="0"/>
              <a:cs typeface="Posterama" panose="020B0504020200020000" pitchFamily="34" charset="0"/>
            </a:endParaRPr>
          </a:p>
        </p:txBody>
      </p:sp>
      <p:pic>
        <p:nvPicPr>
          <p:cNvPr id="8" name="Graphique 7" descr="Horloge contour">
            <a:extLst>
              <a:ext uri="{FF2B5EF4-FFF2-40B4-BE49-F238E27FC236}">
                <a16:creationId xmlns:a16="http://schemas.microsoft.com/office/drawing/2014/main" id="{C61D9E28-4018-4FE3-8686-524DD6853B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8717" y="4415633"/>
            <a:ext cx="720000" cy="720000"/>
          </a:xfrm>
          <a:prstGeom prst="rect">
            <a:avLst/>
          </a:prstGeom>
        </p:spPr>
      </p:pic>
      <p:pic>
        <p:nvPicPr>
          <p:cNvPr id="10" name="Graphique 9" descr="Calendrier mensuel contour">
            <a:extLst>
              <a:ext uri="{FF2B5EF4-FFF2-40B4-BE49-F238E27FC236}">
                <a16:creationId xmlns:a16="http://schemas.microsoft.com/office/drawing/2014/main" id="{3FEA8328-39F8-4B7F-A0BC-B9E2C0AC79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8717" y="2363115"/>
            <a:ext cx="720000" cy="720000"/>
          </a:xfrm>
          <a:prstGeom prst="rect">
            <a:avLst/>
          </a:prstGeom>
        </p:spPr>
      </p:pic>
      <p:sp>
        <p:nvSpPr>
          <p:cNvPr id="11" name="ZoneTexte 10">
            <a:extLst>
              <a:ext uri="{FF2B5EF4-FFF2-40B4-BE49-F238E27FC236}">
                <a16:creationId xmlns:a16="http://schemas.microsoft.com/office/drawing/2014/main" id="{9D0BDAFD-460B-430E-BC4F-E8877273DE2D}"/>
              </a:ext>
            </a:extLst>
          </p:cNvPr>
          <p:cNvSpPr txBox="1"/>
          <p:nvPr/>
        </p:nvSpPr>
        <p:spPr>
          <a:xfrm>
            <a:off x="2039489" y="2410076"/>
            <a:ext cx="6129151" cy="738664"/>
          </a:xfrm>
          <a:prstGeom prst="rect">
            <a:avLst/>
          </a:prstGeom>
          <a:noFill/>
        </p:spPr>
        <p:txBody>
          <a:bodyPr wrap="square">
            <a:spAutoFit/>
          </a:bodyPr>
          <a:lstStyle/>
          <a:p>
            <a:pPr algn="just"/>
            <a:r>
              <a:rPr lang="en-US" sz="1400" b="1" dirty="0">
                <a:solidFill>
                  <a:srgbClr val="7503A6"/>
                </a:solidFill>
                <a:latin typeface="Posterama" panose="020B0504020200020000" pitchFamily="34" charset="0"/>
                <a:cs typeface="Posterama" panose="020B0504020200020000" pitchFamily="34" charset="0"/>
              </a:rPr>
              <a:t>La </a:t>
            </a:r>
            <a:r>
              <a:rPr lang="en-US" sz="1400" b="1" dirty="0" err="1">
                <a:solidFill>
                  <a:srgbClr val="7503A6"/>
                </a:solidFill>
                <a:latin typeface="Posterama" panose="020B0504020200020000" pitchFamily="34" charset="0"/>
                <a:cs typeface="Posterama" panose="020B0504020200020000" pitchFamily="34" charset="0"/>
              </a:rPr>
              <a:t>sfatsitul</a:t>
            </a:r>
            <a:r>
              <a:rPr lang="en-US" sz="1400" b="1" dirty="0">
                <a:solidFill>
                  <a:srgbClr val="7503A6"/>
                </a:solidFill>
                <a:latin typeface="Posterama" panose="020B0504020200020000" pitchFamily="34" charset="0"/>
                <a:cs typeface="Posterama" panose="020B0504020200020000" pitchFamily="34" charset="0"/>
              </a:rPr>
              <a:t> </a:t>
            </a:r>
            <a:r>
              <a:rPr lang="en-US" sz="1400" b="1" dirty="0" err="1">
                <a:solidFill>
                  <a:srgbClr val="7503A6"/>
                </a:solidFill>
                <a:latin typeface="Posterama" panose="020B0504020200020000" pitchFamily="34" charset="0"/>
                <a:cs typeface="Posterama" panose="020B0504020200020000" pitchFamily="34" charset="0"/>
              </a:rPr>
              <a:t>zilei</a:t>
            </a:r>
            <a:endParaRPr lang="en-US" sz="1400" b="1" dirty="0">
              <a:solidFill>
                <a:srgbClr val="7503A6"/>
              </a:solidFill>
              <a:latin typeface="Posterama" panose="020B0504020200020000" pitchFamily="34" charset="0"/>
              <a:cs typeface="Posterama" panose="020B0504020200020000" pitchFamily="34" charset="0"/>
            </a:endParaRPr>
          </a:p>
          <a:p>
            <a:pPr algn="just"/>
            <a:r>
              <a:rPr lang="en-US" sz="1400" dirty="0">
                <a:latin typeface="Posterama" panose="020B0504020200020000" pitchFamily="34" charset="0"/>
                <a:cs typeface="Posterama" panose="020B0504020200020000" pitchFamily="34" charset="0"/>
              </a:rPr>
              <a:t>1 </a:t>
            </a:r>
            <a:r>
              <a:rPr lang="en-US" sz="1400" dirty="0" err="1">
                <a:latin typeface="Posterama" panose="020B0504020200020000" pitchFamily="34" charset="0"/>
                <a:cs typeface="Posterama" panose="020B0504020200020000" pitchFamily="34" charset="0"/>
              </a:rPr>
              <a:t>oră</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pentru</a:t>
            </a:r>
            <a:r>
              <a:rPr lang="en-US" sz="1400" dirty="0">
                <a:latin typeface="Posterama" panose="020B0504020200020000" pitchFamily="34" charset="0"/>
                <a:cs typeface="Posterama" panose="020B0504020200020000" pitchFamily="34" charset="0"/>
              </a:rPr>
              <a:t> ca </a:t>
            </a:r>
            <a:r>
              <a:rPr lang="en-US" sz="1400" dirty="0" err="1">
                <a:latin typeface="Posterama" panose="020B0504020200020000" pitchFamily="34" charset="0"/>
                <a:cs typeface="Posterama" panose="020B0504020200020000" pitchFamily="34" charset="0"/>
              </a:rPr>
              <a:t>toate</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grupurile</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să</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își</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prezinte</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proiectul</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și</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să</a:t>
            </a:r>
            <a:r>
              <a:rPr lang="en-US" sz="1400" dirty="0">
                <a:latin typeface="Posterama" panose="020B0504020200020000" pitchFamily="34" charset="0"/>
                <a:cs typeface="Posterama" panose="020B0504020200020000" pitchFamily="34" charset="0"/>
              </a:rPr>
              <a:t> </a:t>
            </a:r>
            <a:r>
              <a:rPr lang="en-US" sz="1400" dirty="0" err="1">
                <a:latin typeface="Posterama" panose="020B0504020200020000" pitchFamily="34" charset="0"/>
                <a:cs typeface="Posterama" panose="020B0504020200020000" pitchFamily="34" charset="0"/>
              </a:rPr>
              <a:t>primească</a:t>
            </a:r>
            <a:r>
              <a:rPr lang="en-US" sz="1400" dirty="0">
                <a:latin typeface="Posterama" panose="020B0504020200020000" pitchFamily="34" charset="0"/>
                <a:cs typeface="Posterama" panose="020B0504020200020000" pitchFamily="34" charset="0"/>
              </a:rPr>
              <a:t> feedback!</a:t>
            </a:r>
          </a:p>
        </p:txBody>
      </p:sp>
      <p:sp>
        <p:nvSpPr>
          <p:cNvPr id="12" name="ZoneTexte 11">
            <a:extLst>
              <a:ext uri="{FF2B5EF4-FFF2-40B4-BE49-F238E27FC236}">
                <a16:creationId xmlns:a16="http://schemas.microsoft.com/office/drawing/2014/main" id="{ADCB77DC-B8B1-407D-BBA9-15E477BB7D98}"/>
              </a:ext>
            </a:extLst>
          </p:cNvPr>
          <p:cNvSpPr txBox="1"/>
          <p:nvPr/>
        </p:nvSpPr>
        <p:spPr>
          <a:xfrm>
            <a:off x="1319489" y="5800628"/>
            <a:ext cx="6502400" cy="646331"/>
          </a:xfrm>
          <a:prstGeom prst="rect">
            <a:avLst/>
          </a:prstGeom>
          <a:noFill/>
        </p:spPr>
        <p:txBody>
          <a:bodyPr wrap="square" rtlCol="0">
            <a:spAutoFit/>
          </a:bodyPr>
          <a:lstStyle/>
          <a:p>
            <a:pPr algn="ctr"/>
            <a:r>
              <a:rPr lang="fr-FR" b="1" dirty="0" err="1">
                <a:solidFill>
                  <a:srgbClr val="7503A6"/>
                </a:solidFill>
                <a:latin typeface="Posterama" panose="020B0504020200020000" pitchFamily="34" charset="0"/>
                <a:cs typeface="Posterama" panose="020B0504020200020000" pitchFamily="34" charset="0"/>
              </a:rPr>
              <a:t>Scopul</a:t>
            </a:r>
            <a:r>
              <a:rPr lang="fr-FR" b="1" dirty="0">
                <a:solidFill>
                  <a:srgbClr val="7503A6"/>
                </a:solidFill>
                <a:latin typeface="Posterama" panose="020B0504020200020000" pitchFamily="34" charset="0"/>
                <a:cs typeface="Posterama" panose="020B0504020200020000" pitchFamily="34" charset="0"/>
              </a:rPr>
              <a:t> este de a </a:t>
            </a:r>
            <a:r>
              <a:rPr lang="fr-FR" b="1" dirty="0" err="1">
                <a:solidFill>
                  <a:srgbClr val="7503A6"/>
                </a:solidFill>
                <a:latin typeface="Posterama" panose="020B0504020200020000" pitchFamily="34" charset="0"/>
                <a:cs typeface="Posterama" panose="020B0504020200020000" pitchFamily="34" charset="0"/>
              </a:rPr>
              <a:t>primi</a:t>
            </a:r>
            <a:r>
              <a:rPr lang="fr-FR" b="1" dirty="0">
                <a:solidFill>
                  <a:srgbClr val="7503A6"/>
                </a:solidFill>
                <a:latin typeface="Posterama" panose="020B0504020200020000" pitchFamily="34" charset="0"/>
                <a:cs typeface="Posterama" panose="020B0504020200020000" pitchFamily="34" charset="0"/>
              </a:rPr>
              <a:t> feedback de la </a:t>
            </a:r>
            <a:r>
              <a:rPr lang="fr-FR" b="1" dirty="0" err="1">
                <a:solidFill>
                  <a:srgbClr val="7503A6"/>
                </a:solidFill>
                <a:latin typeface="Posterama" panose="020B0504020200020000" pitchFamily="34" charset="0"/>
                <a:cs typeface="Posterama" panose="020B0504020200020000" pitchFamily="34" charset="0"/>
              </a:rPr>
              <a:t>profesioniști</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și</a:t>
            </a:r>
            <a:r>
              <a:rPr lang="fr-FR" b="1" dirty="0">
                <a:solidFill>
                  <a:srgbClr val="7503A6"/>
                </a:solidFill>
                <a:latin typeface="Posterama" panose="020B0504020200020000" pitchFamily="34" charset="0"/>
                <a:cs typeface="Posterama" panose="020B0504020200020000" pitchFamily="34" charset="0"/>
              </a:rPr>
              <a:t>, mai ales, de a ne </a:t>
            </a:r>
            <a:r>
              <a:rPr lang="fr-FR" b="1" dirty="0" err="1">
                <a:solidFill>
                  <a:srgbClr val="7503A6"/>
                </a:solidFill>
                <a:latin typeface="Posterama" panose="020B0504020200020000" pitchFamily="34" charset="0"/>
                <a:cs typeface="Posterama" panose="020B0504020200020000" pitchFamily="34" charset="0"/>
              </a:rPr>
              <a:t>bucura</a:t>
            </a:r>
            <a:r>
              <a:rPr lang="fr-FR" b="1" dirty="0">
                <a:solidFill>
                  <a:srgbClr val="7503A6"/>
                </a:solidFill>
                <a:latin typeface="Posterama" panose="020B0504020200020000" pitchFamily="34" charset="0"/>
                <a:cs typeface="Posterama" panose="020B0504020200020000" pitchFamily="34" charset="0"/>
              </a:rPr>
              <a:t> de moment!</a:t>
            </a:r>
          </a:p>
        </p:txBody>
      </p:sp>
    </p:spTree>
    <p:extLst>
      <p:ext uri="{BB962C8B-B14F-4D97-AF65-F5344CB8AC3E}">
        <p14:creationId xmlns:p14="http://schemas.microsoft.com/office/powerpoint/2010/main" val="300948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2EFCC-E8D5-4040-955E-8F9B232D6C49}"/>
              </a:ext>
            </a:extLst>
          </p:cNvPr>
          <p:cNvSpPr>
            <a:spLocks noGrp="1"/>
          </p:cNvSpPr>
          <p:nvPr>
            <p:ph type="title"/>
          </p:nvPr>
        </p:nvSpPr>
        <p:spPr/>
        <p:txBody>
          <a:bodyPr/>
          <a:lstStyle/>
          <a:p>
            <a:r>
              <a:rPr lang="fr-FR" dirty="0" err="1"/>
              <a:t>Regulile</a:t>
            </a:r>
            <a:r>
              <a:rPr lang="fr-FR" dirty="0"/>
              <a:t> de </a:t>
            </a:r>
            <a:r>
              <a:rPr lang="fr-FR" dirty="0" err="1"/>
              <a:t>aur</a:t>
            </a:r>
            <a:r>
              <a:rPr lang="fr-FR" dirty="0"/>
              <a:t> </a:t>
            </a:r>
            <a:r>
              <a:rPr lang="fr-FR" dirty="0" err="1"/>
              <a:t>pentru</a:t>
            </a:r>
            <a:r>
              <a:rPr lang="fr-FR" dirty="0"/>
              <a:t> </a:t>
            </a:r>
            <a:r>
              <a:rPr lang="fr-FR" dirty="0" err="1"/>
              <a:t>sesiunea</a:t>
            </a:r>
            <a:r>
              <a:rPr lang="fr-FR" dirty="0"/>
              <a:t> de </a:t>
            </a:r>
            <a:r>
              <a:rPr lang="fr-FR" dirty="0" err="1"/>
              <a:t>astăzi</a:t>
            </a:r>
            <a:endParaRPr lang="fr-FR" dirty="0"/>
          </a:p>
        </p:txBody>
      </p:sp>
      <p:pic>
        <p:nvPicPr>
          <p:cNvPr id="6" name="Image 5">
            <a:extLst>
              <a:ext uri="{FF2B5EF4-FFF2-40B4-BE49-F238E27FC236}">
                <a16:creationId xmlns:a16="http://schemas.microsoft.com/office/drawing/2014/main" id="{7713B723-AF55-4154-820F-B087412EE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sp>
        <p:nvSpPr>
          <p:cNvPr id="8" name="Rectangle : coins arrondis 7">
            <a:extLst>
              <a:ext uri="{FF2B5EF4-FFF2-40B4-BE49-F238E27FC236}">
                <a16:creationId xmlns:a16="http://schemas.microsoft.com/office/drawing/2014/main" id="{F2018E3A-5C3E-49B1-9440-601D8583F548}"/>
              </a:ext>
            </a:extLst>
          </p:cNvPr>
          <p:cNvSpPr/>
          <p:nvPr/>
        </p:nvSpPr>
        <p:spPr>
          <a:xfrm>
            <a:off x="774471" y="2335492"/>
            <a:ext cx="2358189" cy="2187016"/>
          </a:xfrm>
          <a:prstGeom prst="roundRect">
            <a:avLst/>
          </a:prstGeom>
          <a:solidFill>
            <a:srgbClr val="7503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fr-FR" sz="2400" b="1" dirty="0" err="1">
                <a:solidFill>
                  <a:schemeClr val="bg1"/>
                </a:solidFill>
              </a:rPr>
              <a:t>Fiți</a:t>
            </a:r>
            <a:r>
              <a:rPr lang="fr-FR" sz="2400" b="1" dirty="0">
                <a:solidFill>
                  <a:schemeClr val="bg1"/>
                </a:solidFill>
              </a:rPr>
              <a:t> </a:t>
            </a:r>
            <a:r>
              <a:rPr lang="fr-FR" sz="2400" b="1" dirty="0" err="1">
                <a:solidFill>
                  <a:schemeClr val="bg1"/>
                </a:solidFill>
              </a:rPr>
              <a:t>buni</a:t>
            </a:r>
            <a:r>
              <a:rPr lang="fr-FR" sz="2400" b="1" dirty="0">
                <a:solidFill>
                  <a:schemeClr val="bg1"/>
                </a:solidFill>
              </a:rPr>
              <a:t> </a:t>
            </a:r>
            <a:r>
              <a:rPr lang="fr-FR" sz="2400" b="1" dirty="0" err="1">
                <a:solidFill>
                  <a:schemeClr val="bg1"/>
                </a:solidFill>
              </a:rPr>
              <a:t>unii</a:t>
            </a:r>
            <a:r>
              <a:rPr lang="fr-FR" sz="2400" b="1" dirty="0">
                <a:solidFill>
                  <a:schemeClr val="bg1"/>
                </a:solidFill>
              </a:rPr>
              <a:t> </a:t>
            </a:r>
            <a:r>
              <a:rPr lang="fr-FR" sz="2400" b="1" dirty="0" err="1">
                <a:solidFill>
                  <a:schemeClr val="bg1"/>
                </a:solidFill>
              </a:rPr>
              <a:t>cu</a:t>
            </a:r>
            <a:r>
              <a:rPr lang="fr-FR" sz="2400" b="1" dirty="0">
                <a:solidFill>
                  <a:schemeClr val="bg1"/>
                </a:solidFill>
              </a:rPr>
              <a:t> </a:t>
            </a:r>
            <a:r>
              <a:rPr lang="fr-FR" sz="2400" b="1" dirty="0" err="1">
                <a:solidFill>
                  <a:schemeClr val="bg1"/>
                </a:solidFill>
              </a:rPr>
              <a:t>alții</a:t>
            </a:r>
            <a:endParaRPr lang="fr-FR" sz="2400" b="1" dirty="0">
              <a:solidFill>
                <a:schemeClr val="bg1"/>
              </a:solidFill>
            </a:endParaRPr>
          </a:p>
        </p:txBody>
      </p:sp>
      <p:sp>
        <p:nvSpPr>
          <p:cNvPr id="9" name="Rectangle : coins arrondis 8">
            <a:extLst>
              <a:ext uri="{FF2B5EF4-FFF2-40B4-BE49-F238E27FC236}">
                <a16:creationId xmlns:a16="http://schemas.microsoft.com/office/drawing/2014/main" id="{CDC5BFBF-4889-49DD-A976-3AA27E441DD6}"/>
              </a:ext>
            </a:extLst>
          </p:cNvPr>
          <p:cNvSpPr/>
          <p:nvPr/>
        </p:nvSpPr>
        <p:spPr>
          <a:xfrm>
            <a:off x="3392905" y="2335492"/>
            <a:ext cx="2358189" cy="2187016"/>
          </a:xfrm>
          <a:prstGeom prst="roundRect">
            <a:avLst/>
          </a:prstGeom>
          <a:solidFill>
            <a:srgbClr val="7503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sz="2400" b="1" dirty="0" err="1">
                <a:solidFill>
                  <a:schemeClr val="bg1"/>
                </a:solidFill>
              </a:rPr>
              <a:t>Ascultați-vă</a:t>
            </a:r>
            <a:r>
              <a:rPr lang="en-US" sz="2400" b="1" dirty="0">
                <a:solidFill>
                  <a:schemeClr val="bg1"/>
                </a:solidFill>
              </a:rPr>
              <a:t> </a:t>
            </a:r>
            <a:r>
              <a:rPr lang="en-US" sz="2400" b="1" dirty="0" err="1">
                <a:solidFill>
                  <a:schemeClr val="bg1"/>
                </a:solidFill>
              </a:rPr>
              <a:t>unul</a:t>
            </a:r>
            <a:r>
              <a:rPr lang="en-US" sz="2400" b="1" dirty="0">
                <a:solidFill>
                  <a:schemeClr val="bg1"/>
                </a:solidFill>
              </a:rPr>
              <a:t> pe </a:t>
            </a:r>
            <a:r>
              <a:rPr lang="en-US" sz="2400" b="1" dirty="0" err="1">
                <a:solidFill>
                  <a:schemeClr val="bg1"/>
                </a:solidFill>
              </a:rPr>
              <a:t>celălalt</a:t>
            </a:r>
            <a:endParaRPr lang="en-US" sz="2400" dirty="0">
              <a:solidFill>
                <a:schemeClr val="bg1"/>
              </a:solidFill>
              <a:latin typeface="+mj-lt"/>
            </a:endParaRPr>
          </a:p>
        </p:txBody>
      </p:sp>
      <p:sp>
        <p:nvSpPr>
          <p:cNvPr id="10" name="Rectangle : coins arrondis 9">
            <a:extLst>
              <a:ext uri="{FF2B5EF4-FFF2-40B4-BE49-F238E27FC236}">
                <a16:creationId xmlns:a16="http://schemas.microsoft.com/office/drawing/2014/main" id="{4F63767B-3462-4DF9-A331-1F0A281C91FE}"/>
              </a:ext>
            </a:extLst>
          </p:cNvPr>
          <p:cNvSpPr/>
          <p:nvPr/>
        </p:nvSpPr>
        <p:spPr>
          <a:xfrm>
            <a:off x="6011340" y="2335492"/>
            <a:ext cx="2358189" cy="2187016"/>
          </a:xfrm>
          <a:prstGeom prst="roundRect">
            <a:avLst/>
          </a:prstGeom>
          <a:solidFill>
            <a:srgbClr val="7503A6"/>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b"/>
          <a:lstStyle/>
          <a:p>
            <a:pPr algn="ctr"/>
            <a:r>
              <a:rPr lang="en-US" sz="2400" b="1" dirty="0" err="1">
                <a:solidFill>
                  <a:schemeClr val="bg1"/>
                </a:solidFill>
              </a:rPr>
              <a:t>Fără</a:t>
            </a:r>
            <a:r>
              <a:rPr lang="en-US" sz="2400" b="1" dirty="0">
                <a:solidFill>
                  <a:schemeClr val="bg1"/>
                </a:solidFill>
              </a:rPr>
              <a:t> </a:t>
            </a:r>
            <a:r>
              <a:rPr lang="en-US" sz="2400" b="1" dirty="0" err="1">
                <a:solidFill>
                  <a:schemeClr val="bg1"/>
                </a:solidFill>
              </a:rPr>
              <a:t>judecată</a:t>
            </a:r>
            <a:endParaRPr lang="en-US" sz="800" b="1" dirty="0">
              <a:solidFill>
                <a:schemeClr val="bg1"/>
              </a:solidFill>
            </a:endParaRPr>
          </a:p>
        </p:txBody>
      </p:sp>
      <p:sp>
        <p:nvSpPr>
          <p:cNvPr id="12" name="ZoneTexte 11">
            <a:extLst>
              <a:ext uri="{FF2B5EF4-FFF2-40B4-BE49-F238E27FC236}">
                <a16:creationId xmlns:a16="http://schemas.microsoft.com/office/drawing/2014/main" id="{0A08B285-36DA-48E3-90E5-B18FC7EFA2CD}"/>
              </a:ext>
            </a:extLst>
          </p:cNvPr>
          <p:cNvSpPr txBox="1"/>
          <p:nvPr/>
        </p:nvSpPr>
        <p:spPr>
          <a:xfrm>
            <a:off x="1224997" y="4929410"/>
            <a:ext cx="6694003" cy="923330"/>
          </a:xfrm>
          <a:prstGeom prst="rect">
            <a:avLst/>
          </a:prstGeom>
          <a:noFill/>
        </p:spPr>
        <p:txBody>
          <a:bodyPr wrap="square" rtlCol="0">
            <a:spAutoFit/>
          </a:bodyPr>
          <a:lstStyle/>
          <a:p>
            <a:pPr algn="ctr"/>
            <a:r>
              <a:rPr lang="fr-FR" b="1" dirty="0" err="1">
                <a:solidFill>
                  <a:srgbClr val="7503A6"/>
                </a:solidFill>
                <a:latin typeface="Posterama" panose="020B0504020200020000" pitchFamily="34" charset="0"/>
                <a:cs typeface="Posterama" panose="020B0504020200020000" pitchFamily="34" charset="0"/>
              </a:rPr>
              <a:t>Această</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sesiune</a:t>
            </a:r>
            <a:r>
              <a:rPr lang="fr-FR" b="1" dirty="0">
                <a:solidFill>
                  <a:srgbClr val="7503A6"/>
                </a:solidFill>
                <a:latin typeface="Posterama" panose="020B0504020200020000" pitchFamily="34" charset="0"/>
                <a:cs typeface="Posterama" panose="020B0504020200020000" pitchFamily="34" charset="0"/>
              </a:rPr>
              <a:t> va fi o </a:t>
            </a:r>
            <a:r>
              <a:rPr lang="fr-FR" b="1" dirty="0" err="1">
                <a:solidFill>
                  <a:srgbClr val="7503A6"/>
                </a:solidFill>
                <a:latin typeface="Posterama" panose="020B0504020200020000" pitchFamily="34" charset="0"/>
                <a:cs typeface="Posterama" panose="020B0504020200020000" pitchFamily="34" charset="0"/>
              </a:rPr>
              <a:t>modalitate</a:t>
            </a:r>
            <a:r>
              <a:rPr lang="fr-FR" b="1" dirty="0">
                <a:solidFill>
                  <a:srgbClr val="7503A6"/>
                </a:solidFill>
                <a:latin typeface="Posterama" panose="020B0504020200020000" pitchFamily="34" charset="0"/>
                <a:cs typeface="Posterama" panose="020B0504020200020000" pitchFamily="34" charset="0"/>
              </a:rPr>
              <a:t> de a </a:t>
            </a:r>
            <a:r>
              <a:rPr lang="fr-FR" b="1" dirty="0" err="1">
                <a:solidFill>
                  <a:srgbClr val="7503A6"/>
                </a:solidFill>
                <a:latin typeface="Posterama" panose="020B0504020200020000" pitchFamily="34" charset="0"/>
                <a:cs typeface="Posterama" panose="020B0504020200020000" pitchFamily="34" charset="0"/>
              </a:rPr>
              <a:t>vă</a:t>
            </a:r>
            <a:r>
              <a:rPr lang="fr-FR" b="1" dirty="0">
                <a:solidFill>
                  <a:srgbClr val="7503A6"/>
                </a:solidFill>
                <a:latin typeface="Posterama" panose="020B0504020200020000" pitchFamily="34" charset="0"/>
                <a:cs typeface="Posterama" panose="020B0504020200020000" pitchFamily="34" charset="0"/>
              </a:rPr>
              <a:t> ajuta </a:t>
            </a:r>
            <a:r>
              <a:rPr lang="fr-FR" b="1" dirty="0" err="1">
                <a:solidFill>
                  <a:srgbClr val="7503A6"/>
                </a:solidFill>
                <a:latin typeface="Posterama" panose="020B0504020200020000" pitchFamily="34" charset="0"/>
                <a:cs typeface="Posterama" panose="020B0504020200020000" pitchFamily="34" charset="0"/>
              </a:rPr>
              <a:t>și</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susține</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reciproc</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pentru</a:t>
            </a:r>
            <a:r>
              <a:rPr lang="fr-FR" b="1" dirty="0">
                <a:solidFill>
                  <a:srgbClr val="7503A6"/>
                </a:solidFill>
                <a:latin typeface="Posterama" panose="020B0504020200020000" pitchFamily="34" charset="0"/>
                <a:cs typeface="Posterama" panose="020B0504020200020000" pitchFamily="34" charset="0"/>
              </a:rPr>
              <a:t> a </a:t>
            </a:r>
            <a:r>
              <a:rPr lang="fr-FR" b="1" dirty="0" err="1">
                <a:solidFill>
                  <a:srgbClr val="7503A6"/>
                </a:solidFill>
                <a:latin typeface="Posterama" panose="020B0504020200020000" pitchFamily="34" charset="0"/>
                <a:cs typeface="Posterama" panose="020B0504020200020000" pitchFamily="34" charset="0"/>
              </a:rPr>
              <a:t>reuși</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să</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faceți</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această</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prezentare</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în</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fața</a:t>
            </a:r>
            <a:r>
              <a:rPr lang="fr-FR" b="1" dirty="0">
                <a:solidFill>
                  <a:srgbClr val="7503A6"/>
                </a:solidFill>
                <a:latin typeface="Posterama" panose="020B0504020200020000" pitchFamily="34" charset="0"/>
                <a:cs typeface="Posterama" panose="020B0504020200020000" pitchFamily="34" charset="0"/>
              </a:rPr>
              <a:t> </a:t>
            </a:r>
            <a:r>
              <a:rPr lang="fr-FR" b="1" dirty="0" err="1">
                <a:solidFill>
                  <a:srgbClr val="7503A6"/>
                </a:solidFill>
                <a:latin typeface="Posterama" panose="020B0504020200020000" pitchFamily="34" charset="0"/>
                <a:cs typeface="Posterama" panose="020B0504020200020000" pitchFamily="34" charset="0"/>
              </a:rPr>
              <a:t>juriului</a:t>
            </a:r>
            <a:r>
              <a:rPr lang="fr-FR" b="1" dirty="0">
                <a:solidFill>
                  <a:srgbClr val="7503A6"/>
                </a:solidFill>
                <a:latin typeface="Posterama" panose="020B0504020200020000" pitchFamily="34" charset="0"/>
                <a:cs typeface="Posterama" panose="020B0504020200020000" pitchFamily="34" charset="0"/>
              </a:rPr>
              <a:t>!!</a:t>
            </a:r>
          </a:p>
        </p:txBody>
      </p:sp>
      <p:pic>
        <p:nvPicPr>
          <p:cNvPr id="14" name="Graphique 13" descr="Panneau d’interdiction contour">
            <a:extLst>
              <a:ext uri="{FF2B5EF4-FFF2-40B4-BE49-F238E27FC236}">
                <a16:creationId xmlns:a16="http://schemas.microsoft.com/office/drawing/2014/main" id="{2167F572-2F2A-4FEA-9A0E-8D1E8B3AC1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0435" y="2665479"/>
            <a:ext cx="1080000" cy="1080000"/>
          </a:xfrm>
          <a:prstGeom prst="rect">
            <a:avLst/>
          </a:prstGeom>
        </p:spPr>
      </p:pic>
      <p:pic>
        <p:nvPicPr>
          <p:cNvPr id="16" name="Graphique 15" descr="Oreille contour">
            <a:extLst>
              <a:ext uri="{FF2B5EF4-FFF2-40B4-BE49-F238E27FC236}">
                <a16:creationId xmlns:a16="http://schemas.microsoft.com/office/drawing/2014/main" id="{661AA025-5359-4F55-B0CA-B9E257C948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31998" y="2539374"/>
            <a:ext cx="1080000" cy="1080000"/>
          </a:xfrm>
          <a:prstGeom prst="rect">
            <a:avLst/>
          </a:prstGeom>
        </p:spPr>
      </p:pic>
      <p:pic>
        <p:nvPicPr>
          <p:cNvPr id="18" name="Graphique 17" descr="Badge cœur contour">
            <a:extLst>
              <a:ext uri="{FF2B5EF4-FFF2-40B4-BE49-F238E27FC236}">
                <a16:creationId xmlns:a16="http://schemas.microsoft.com/office/drawing/2014/main" id="{AB4373E3-DB19-4428-9FDA-E2163B036CD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13565" y="2516430"/>
            <a:ext cx="1080000" cy="1080000"/>
          </a:xfrm>
          <a:prstGeom prst="rect">
            <a:avLst/>
          </a:prstGeom>
        </p:spPr>
      </p:pic>
    </p:spTree>
    <p:extLst>
      <p:ext uri="{BB962C8B-B14F-4D97-AF65-F5344CB8AC3E}">
        <p14:creationId xmlns:p14="http://schemas.microsoft.com/office/powerpoint/2010/main" val="15948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3F108D1B-56FF-4B3C-9D4A-9F7C4907B1B0}"/>
              </a:ext>
            </a:extLst>
          </p:cNvPr>
          <p:cNvSpPr>
            <a:spLocks noGrp="1"/>
          </p:cNvSpPr>
          <p:nvPr>
            <p:ph type="title"/>
          </p:nvPr>
        </p:nvSpPr>
        <p:spPr>
          <a:xfrm>
            <a:off x="804510" y="2208067"/>
            <a:ext cx="4798004" cy="2538104"/>
          </a:xfrm>
        </p:spPr>
        <p:txBody>
          <a:bodyPr/>
          <a:lstStyle/>
          <a:p>
            <a:r>
              <a:rPr lang="fr-FR" b="0" dirty="0" err="1"/>
              <a:t>Împărtășește-ți</a:t>
            </a:r>
            <a:r>
              <a:rPr lang="fr-FR" b="0" dirty="0"/>
              <a:t> </a:t>
            </a:r>
            <a:r>
              <a:rPr lang="fr-FR" b="0" dirty="0" err="1"/>
              <a:t>părerile</a:t>
            </a:r>
            <a:r>
              <a:rPr lang="fr-FR" b="0" dirty="0"/>
              <a:t> : </a:t>
            </a:r>
            <a:br>
              <a:rPr lang="fr-FR" b="0" dirty="0"/>
            </a:br>
            <a:r>
              <a:rPr lang="fr-FR" b="0" dirty="0"/>
              <a:t>Ce </a:t>
            </a:r>
            <a:r>
              <a:rPr lang="fr-FR" b="0" dirty="0" err="1"/>
              <a:t>înseamnă</a:t>
            </a:r>
            <a:r>
              <a:rPr lang="fr-FR" b="0" dirty="0"/>
              <a:t> </a:t>
            </a:r>
            <a:r>
              <a:rPr lang="fr-FR" b="0" dirty="0" err="1"/>
              <a:t>pentru</a:t>
            </a:r>
            <a:r>
              <a:rPr lang="fr-FR" b="0" dirty="0"/>
              <a:t> tine </a:t>
            </a:r>
            <a:r>
              <a:rPr lang="fr-FR" b="0" dirty="0" err="1"/>
              <a:t>să</a:t>
            </a:r>
            <a:r>
              <a:rPr lang="fr-FR" b="0" dirty="0"/>
              <a:t> </a:t>
            </a:r>
            <a:r>
              <a:rPr lang="fr-FR" b="0" dirty="0" err="1"/>
              <a:t>faci</a:t>
            </a:r>
            <a:r>
              <a:rPr lang="fr-FR" b="0" dirty="0"/>
              <a:t> </a:t>
            </a:r>
            <a:r>
              <a:rPr lang="fr-FR" dirty="0" err="1"/>
              <a:t>pitching</a:t>
            </a:r>
            <a:r>
              <a:rPr lang="fr-FR" b="0" dirty="0"/>
              <a:t> ?</a:t>
            </a:r>
          </a:p>
        </p:txBody>
      </p:sp>
    </p:spTree>
    <p:extLst>
      <p:ext uri="{BB962C8B-B14F-4D97-AF65-F5344CB8AC3E}">
        <p14:creationId xmlns:p14="http://schemas.microsoft.com/office/powerpoint/2010/main" val="415380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2EFCC-E8D5-4040-955E-8F9B232D6C49}"/>
              </a:ext>
            </a:extLst>
          </p:cNvPr>
          <p:cNvSpPr>
            <a:spLocks noGrp="1"/>
          </p:cNvSpPr>
          <p:nvPr>
            <p:ph type="title"/>
          </p:nvPr>
        </p:nvSpPr>
        <p:spPr/>
        <p:txBody>
          <a:bodyPr/>
          <a:lstStyle/>
          <a:p>
            <a:r>
              <a:rPr lang="fr-FR" dirty="0"/>
              <a:t>Ce </a:t>
            </a:r>
            <a:r>
              <a:rPr lang="fr-FR" dirty="0" err="1"/>
              <a:t>înseamnă</a:t>
            </a:r>
            <a:r>
              <a:rPr lang="fr-FR" dirty="0"/>
              <a:t> </a:t>
            </a:r>
            <a:r>
              <a:rPr lang="fr-FR" dirty="0" err="1"/>
              <a:t>să</a:t>
            </a:r>
            <a:r>
              <a:rPr lang="fr-FR" dirty="0"/>
              <a:t> </a:t>
            </a:r>
            <a:r>
              <a:rPr lang="fr-FR" dirty="0" err="1"/>
              <a:t>lansezi</a:t>
            </a:r>
            <a:r>
              <a:rPr lang="fr-FR" dirty="0"/>
              <a:t> un </a:t>
            </a:r>
            <a:r>
              <a:rPr lang="fr-FR" dirty="0" err="1"/>
              <a:t>proiect</a:t>
            </a:r>
            <a:r>
              <a:rPr lang="fr-FR" dirty="0"/>
              <a:t>?</a:t>
            </a:r>
          </a:p>
        </p:txBody>
      </p:sp>
      <p:sp>
        <p:nvSpPr>
          <p:cNvPr id="4" name="Ellipse 3">
            <a:extLst>
              <a:ext uri="{FF2B5EF4-FFF2-40B4-BE49-F238E27FC236}">
                <a16:creationId xmlns:a16="http://schemas.microsoft.com/office/drawing/2014/main" id="{C0EDD2B3-91A3-4931-8B76-B320ABF88B08}"/>
              </a:ext>
            </a:extLst>
          </p:cNvPr>
          <p:cNvSpPr>
            <a:spLocks noChangeAspect="1"/>
          </p:cNvSpPr>
          <p:nvPr/>
        </p:nvSpPr>
        <p:spPr>
          <a:xfrm>
            <a:off x="6984000" y="2079800"/>
            <a:ext cx="4320000" cy="4320000"/>
          </a:xfrm>
          <a:prstGeom prst="ellipse">
            <a:avLst/>
          </a:prstGeom>
          <a:solidFill>
            <a:srgbClr val="3F7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43A4490A-E9D0-4930-BA7D-9B58BF9F3E81}"/>
              </a:ext>
            </a:extLst>
          </p:cNvPr>
          <p:cNvSpPr>
            <a:spLocks noChangeAspect="1"/>
          </p:cNvSpPr>
          <p:nvPr/>
        </p:nvSpPr>
        <p:spPr>
          <a:xfrm>
            <a:off x="4913900" y="4011200"/>
            <a:ext cx="3600000" cy="3600000"/>
          </a:xfrm>
          <a:prstGeom prst="ellipse">
            <a:avLst/>
          </a:prstGeom>
          <a:solidFill>
            <a:srgbClr val="F2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713B723-AF55-4154-820F-B087412EE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492" y="458200"/>
            <a:ext cx="1000815" cy="1147224"/>
          </a:xfrm>
          <a:prstGeom prst="rect">
            <a:avLst/>
          </a:prstGeom>
        </p:spPr>
      </p:pic>
      <p:cxnSp>
        <p:nvCxnSpPr>
          <p:cNvPr id="7" name="Connecteur droit 6">
            <a:extLst>
              <a:ext uri="{FF2B5EF4-FFF2-40B4-BE49-F238E27FC236}">
                <a16:creationId xmlns:a16="http://schemas.microsoft.com/office/drawing/2014/main" id="{6D92D6A0-2BF0-4430-A8EE-D185C8994FE8}"/>
              </a:ext>
            </a:extLst>
          </p:cNvPr>
          <p:cNvCxnSpPr>
            <a:cxnSpLocks/>
          </p:cNvCxnSpPr>
          <p:nvPr/>
        </p:nvCxnSpPr>
        <p:spPr>
          <a:xfrm>
            <a:off x="577525" y="1973422"/>
            <a:ext cx="0" cy="4427862"/>
          </a:xfrm>
          <a:prstGeom prst="line">
            <a:avLst/>
          </a:prstGeom>
          <a:ln w="57150">
            <a:solidFill>
              <a:srgbClr val="7503A6"/>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F5692472-E7B1-489C-A251-44A65CC67478}"/>
              </a:ext>
            </a:extLst>
          </p:cNvPr>
          <p:cNvSpPr txBox="1"/>
          <p:nvPr/>
        </p:nvSpPr>
        <p:spPr>
          <a:xfrm>
            <a:off x="998667" y="2137903"/>
            <a:ext cx="6298684" cy="1200329"/>
          </a:xfrm>
          <a:prstGeom prst="rect">
            <a:avLst/>
          </a:prstGeom>
          <a:noFill/>
        </p:spPr>
        <p:txBody>
          <a:bodyPr wrap="square" rtlCol="0">
            <a:spAutoFit/>
          </a:bodyPr>
          <a:lstStyle/>
          <a:p>
            <a:r>
              <a:rPr lang="en-US" sz="2400" dirty="0">
                <a:latin typeface="Posterama" panose="020B0504020200020000" pitchFamily="34" charset="0"/>
                <a:cs typeface="Posterama" panose="020B0504020200020000" pitchFamily="34" charset="0"/>
              </a:rPr>
              <a:t>A-</a:t>
            </a:r>
            <a:r>
              <a:rPr lang="en-US" sz="2400" dirty="0" err="1">
                <a:latin typeface="Posterama" panose="020B0504020200020000" pitchFamily="34" charset="0"/>
                <a:cs typeface="Posterama" panose="020B0504020200020000" pitchFamily="34" charset="0"/>
              </a:rPr>
              <a:t>ți</a:t>
            </a:r>
            <a:r>
              <a:rPr lang="en-US" sz="2400" dirty="0">
                <a:latin typeface="Posterama" panose="020B0504020200020000" pitchFamily="34" charset="0"/>
                <a:cs typeface="Posterama" panose="020B0504020200020000" pitchFamily="34" charset="0"/>
              </a:rPr>
              <a:t> </a:t>
            </a:r>
            <a:r>
              <a:rPr lang="en-US" sz="2400" dirty="0" err="1">
                <a:latin typeface="Posterama" panose="020B0504020200020000" pitchFamily="34" charset="0"/>
                <a:cs typeface="Posterama" panose="020B0504020200020000" pitchFamily="34" charset="0"/>
              </a:rPr>
              <a:t>prezenta</a:t>
            </a:r>
            <a:r>
              <a:rPr lang="en-US" sz="2400" dirty="0">
                <a:latin typeface="Posterama" panose="020B0504020200020000" pitchFamily="34" charset="0"/>
                <a:cs typeface="Posterama" panose="020B0504020200020000" pitchFamily="34" charset="0"/>
              </a:rPr>
              <a:t> </a:t>
            </a:r>
            <a:r>
              <a:rPr lang="en-US" sz="2400" dirty="0" err="1">
                <a:latin typeface="Posterama" panose="020B0504020200020000" pitchFamily="34" charset="0"/>
                <a:cs typeface="Posterama" panose="020B0504020200020000" pitchFamily="34" charset="0"/>
              </a:rPr>
              <a:t>proiectul</a:t>
            </a:r>
            <a:r>
              <a:rPr lang="en-US" sz="2400" dirty="0">
                <a:latin typeface="Posterama" panose="020B0504020200020000" pitchFamily="34" charset="0"/>
                <a:cs typeface="Posterama" panose="020B0504020200020000" pitchFamily="34" charset="0"/>
              </a:rPr>
              <a:t> </a:t>
            </a:r>
            <a:r>
              <a:rPr lang="en-US" sz="2400" dirty="0" err="1">
                <a:latin typeface="Posterama" panose="020B0504020200020000" pitchFamily="34" charset="0"/>
                <a:cs typeface="Posterama" panose="020B0504020200020000" pitchFamily="34" charset="0"/>
              </a:rPr>
              <a:t>înseamnă</a:t>
            </a:r>
            <a:r>
              <a:rPr lang="en-US" sz="2400" dirty="0">
                <a:latin typeface="Posterama" panose="020B0504020200020000" pitchFamily="34" charset="0"/>
                <a:cs typeface="Posterama" panose="020B0504020200020000" pitchFamily="34" charset="0"/>
              </a:rPr>
              <a:t> a-l </a:t>
            </a:r>
            <a:r>
              <a:rPr lang="en-US" sz="2400" dirty="0" err="1">
                <a:latin typeface="Posterama" panose="020B0504020200020000" pitchFamily="34" charset="0"/>
                <a:cs typeface="Posterama" panose="020B0504020200020000" pitchFamily="34" charset="0"/>
              </a:rPr>
              <a:t>prezenta</a:t>
            </a:r>
            <a:r>
              <a:rPr lang="en-US" sz="2400" dirty="0">
                <a:latin typeface="Posterama" panose="020B0504020200020000" pitchFamily="34" charset="0"/>
                <a:cs typeface="Posterama" panose="020B0504020200020000" pitchFamily="34" charset="0"/>
              </a:rPr>
              <a:t> </a:t>
            </a:r>
            <a:r>
              <a:rPr lang="en-US" sz="2400" dirty="0" err="1">
                <a:latin typeface="Posterama" panose="020B0504020200020000" pitchFamily="34" charset="0"/>
                <a:cs typeface="Posterama" panose="020B0504020200020000" pitchFamily="34" charset="0"/>
              </a:rPr>
              <a:t>într</a:t>
            </a:r>
            <a:r>
              <a:rPr lang="en-US" sz="2400" dirty="0">
                <a:latin typeface="Posterama" panose="020B0504020200020000" pitchFamily="34" charset="0"/>
                <a:cs typeface="Posterama" panose="020B0504020200020000" pitchFamily="34" charset="0"/>
              </a:rPr>
              <a:t>-un mod </a:t>
            </a:r>
            <a:r>
              <a:rPr lang="en-US" sz="2400" b="1" dirty="0" err="1">
                <a:latin typeface="Posterama" panose="020B0504020200020000" pitchFamily="34" charset="0"/>
                <a:cs typeface="Posterama" panose="020B0504020200020000" pitchFamily="34" charset="0"/>
              </a:rPr>
              <a:t>scurt</a:t>
            </a:r>
            <a:r>
              <a:rPr lang="en-US" sz="2400" b="1" dirty="0">
                <a:latin typeface="Posterama" panose="020B0504020200020000" pitchFamily="34" charset="0"/>
                <a:cs typeface="Posterama" panose="020B0504020200020000" pitchFamily="34" charset="0"/>
              </a:rPr>
              <a:t> </a:t>
            </a:r>
            <a:r>
              <a:rPr lang="en-US" sz="2400" b="1" dirty="0" err="1">
                <a:latin typeface="Posterama" panose="020B0504020200020000" pitchFamily="34" charset="0"/>
                <a:cs typeface="Posterama" panose="020B0504020200020000" pitchFamily="34" charset="0"/>
              </a:rPr>
              <a:t>și</a:t>
            </a:r>
            <a:r>
              <a:rPr lang="en-US" sz="2400" b="1" dirty="0">
                <a:latin typeface="Posterama" panose="020B0504020200020000" pitchFamily="34" charset="0"/>
                <a:cs typeface="Posterama" panose="020B0504020200020000" pitchFamily="34" charset="0"/>
              </a:rPr>
              <a:t> cu impact</a:t>
            </a:r>
            <a:r>
              <a:rPr lang="en-US" sz="2400" dirty="0">
                <a:latin typeface="Posterama" panose="020B0504020200020000" pitchFamily="34" charset="0"/>
                <a:cs typeface="Posterama" panose="020B0504020200020000" pitchFamily="34" charset="0"/>
              </a:rPr>
              <a:t>, </a:t>
            </a:r>
            <a:r>
              <a:rPr lang="en-US" sz="2400" dirty="0" err="1">
                <a:latin typeface="Posterama" panose="020B0504020200020000" pitchFamily="34" charset="0"/>
                <a:cs typeface="Posterama" panose="020B0504020200020000" pitchFamily="34" charset="0"/>
              </a:rPr>
              <a:t>pentru</a:t>
            </a:r>
            <a:r>
              <a:rPr lang="en-US" sz="2400" dirty="0">
                <a:latin typeface="Posterama" panose="020B0504020200020000" pitchFamily="34" charset="0"/>
                <a:cs typeface="Posterama" panose="020B0504020200020000" pitchFamily="34" charset="0"/>
              </a:rPr>
              <a:t> a </a:t>
            </a:r>
            <a:r>
              <a:rPr lang="en-US" sz="2400" dirty="0" err="1">
                <a:latin typeface="Posterama" panose="020B0504020200020000" pitchFamily="34" charset="0"/>
                <a:cs typeface="Posterama" panose="020B0504020200020000" pitchFamily="34" charset="0"/>
              </a:rPr>
              <a:t>convinge</a:t>
            </a:r>
            <a:r>
              <a:rPr lang="en-US" sz="2400" dirty="0">
                <a:latin typeface="Posterama" panose="020B0504020200020000" pitchFamily="34" charset="0"/>
                <a:cs typeface="Posterama" panose="020B0504020200020000" pitchFamily="34" charset="0"/>
              </a:rPr>
              <a:t> o </a:t>
            </a:r>
            <a:r>
              <a:rPr lang="en-US" sz="2400" dirty="0" err="1">
                <a:latin typeface="Posterama" panose="020B0504020200020000" pitchFamily="34" charset="0"/>
                <a:cs typeface="Posterama" panose="020B0504020200020000" pitchFamily="34" charset="0"/>
              </a:rPr>
              <a:t>audiență</a:t>
            </a:r>
            <a:r>
              <a:rPr lang="en-US" sz="2400" dirty="0">
                <a:latin typeface="Posterama" panose="020B0504020200020000" pitchFamily="34" charset="0"/>
                <a:cs typeface="Posterama" panose="020B0504020200020000" pitchFamily="34" charset="0"/>
              </a:rPr>
              <a:t>.</a:t>
            </a:r>
            <a:endParaRPr lang="fr-FR" sz="2400" dirty="0">
              <a:latin typeface="Posterama" panose="020B0504020200020000" pitchFamily="34" charset="0"/>
              <a:cs typeface="Posterama" panose="020B0504020200020000" pitchFamily="34" charset="0"/>
            </a:endParaRPr>
          </a:p>
        </p:txBody>
      </p:sp>
      <p:sp>
        <p:nvSpPr>
          <p:cNvPr id="12" name="ZoneTexte 11">
            <a:extLst>
              <a:ext uri="{FF2B5EF4-FFF2-40B4-BE49-F238E27FC236}">
                <a16:creationId xmlns:a16="http://schemas.microsoft.com/office/drawing/2014/main" id="{3BADC7F0-FF63-477C-A1AE-7579E5101A31}"/>
              </a:ext>
            </a:extLst>
          </p:cNvPr>
          <p:cNvSpPr txBox="1"/>
          <p:nvPr/>
        </p:nvSpPr>
        <p:spPr>
          <a:xfrm>
            <a:off x="1020793" y="3622089"/>
            <a:ext cx="6298684" cy="2800767"/>
          </a:xfrm>
          <a:prstGeom prst="rect">
            <a:avLst/>
          </a:prstGeom>
          <a:noFill/>
        </p:spPr>
        <p:txBody>
          <a:bodyPr wrap="square" rtlCol="0">
            <a:spAutoFit/>
          </a:bodyPr>
          <a:lstStyle/>
          <a:p>
            <a:r>
              <a:rPr lang="en-GB" sz="1600" b="1" dirty="0">
                <a:solidFill>
                  <a:schemeClr val="bg1"/>
                </a:solidFill>
                <a:highlight>
                  <a:srgbClr val="7503A6"/>
                </a:highlight>
                <a:latin typeface="Posterama" panose="020B0504020200020000" pitchFamily="34" charset="0"/>
                <a:cs typeface="Posterama" panose="020B0504020200020000" pitchFamily="34" charset="0"/>
              </a:rPr>
              <a:t>3 reguli de aur :</a:t>
            </a:r>
            <a:endParaRPr lang="en-GB" sz="800" b="1" dirty="0">
              <a:solidFill>
                <a:srgbClr val="7503A6"/>
              </a:solidFill>
              <a:highlight>
                <a:srgbClr val="7503A6"/>
              </a:highlight>
              <a:latin typeface="Posterama" panose="020B0504020200020000" pitchFamily="34" charset="0"/>
              <a:cs typeface="Posterama" panose="020B0504020200020000" pitchFamily="34" charset="0"/>
            </a:endParaRPr>
          </a:p>
          <a:p>
            <a:r>
              <a:rPr lang="en-GB" sz="1600" b="1" dirty="0">
                <a:latin typeface="Posterama" panose="020B0504020200020000" pitchFamily="34" charset="0"/>
                <a:cs typeface="Posterama" panose="020B0504020200020000" pitchFamily="34" charset="0"/>
              </a:rPr>
              <a:t>Keep </a:t>
            </a:r>
            <a:r>
              <a:rPr lang="en-GB" sz="1600" b="1" dirty="0" err="1">
                <a:latin typeface="Posterama" panose="020B0504020200020000" pitchFamily="34" charset="0"/>
                <a:cs typeface="Posterama" panose="020B0504020200020000" pitchFamily="34" charset="0"/>
              </a:rPr>
              <a:t>Păstrați</a:t>
            </a:r>
            <a:r>
              <a:rPr lang="en-GB" sz="1600" b="1" dirty="0">
                <a:latin typeface="Posterama" panose="020B0504020200020000" pitchFamily="34" charset="0"/>
                <a:cs typeface="Posterama" panose="020B0504020200020000" pitchFamily="34" charset="0"/>
              </a:rPr>
              <a:t> </a:t>
            </a:r>
            <a:r>
              <a:rPr lang="en-GB" sz="1600" b="1" dirty="0" err="1">
                <a:latin typeface="Posterama" panose="020B0504020200020000" pitchFamily="34" charset="0"/>
                <a:cs typeface="Posterama" panose="020B0504020200020000" pitchFamily="34" charset="0"/>
              </a:rPr>
              <a:t>sincronizarea</a:t>
            </a:r>
            <a:r>
              <a:rPr lang="en-GB" sz="1600" b="1" dirty="0">
                <a:latin typeface="Posterama" panose="020B0504020200020000" pitchFamily="34" charset="0"/>
                <a:cs typeface="Posterama" panose="020B0504020200020000" pitchFamily="34" charset="0"/>
              </a:rPr>
              <a:t> </a:t>
            </a:r>
          </a:p>
          <a:p>
            <a:pPr marL="285750" indent="-285750">
              <a:buFont typeface="Arial" panose="020B0604020202020204" pitchFamily="34" charset="0"/>
              <a:buChar char="•"/>
            </a:pPr>
            <a:r>
              <a:rPr lang="en-GB" sz="1600" dirty="0">
                <a:latin typeface="Posterama" panose="020B0504020200020000" pitchFamily="34" charset="0"/>
                <a:cs typeface="Posterama" panose="020B0504020200020000" pitchFamily="34" charset="0"/>
              </a:rPr>
              <a:t>1 </a:t>
            </a:r>
            <a:r>
              <a:rPr lang="en-GB" sz="1600" dirty="0" err="1">
                <a:latin typeface="Posterama" panose="020B0504020200020000" pitchFamily="34" charset="0"/>
                <a:cs typeface="Posterama" panose="020B0504020200020000" pitchFamily="34" charset="0"/>
              </a:rPr>
              <a:t>minut</a:t>
            </a:r>
            <a:endParaRPr lang="en-GB" sz="1600" dirty="0">
              <a:latin typeface="Posterama" panose="020B0504020200020000" pitchFamily="34" charset="0"/>
              <a:cs typeface="Posterama" panose="020B0504020200020000" pitchFamily="34" charset="0"/>
            </a:endParaRPr>
          </a:p>
          <a:p>
            <a:pPr marL="285750" indent="-285750">
              <a:buFont typeface="Arial" panose="020B0604020202020204" pitchFamily="34" charset="0"/>
              <a:buChar char="•"/>
            </a:pPr>
            <a:r>
              <a:rPr lang="en-GB" sz="1600" dirty="0">
                <a:latin typeface="Posterama" panose="020B0504020200020000" pitchFamily="34" charset="0"/>
                <a:cs typeface="Posterama" panose="020B0504020200020000" pitchFamily="34" charset="0"/>
              </a:rPr>
              <a:t>3-5 minute</a:t>
            </a:r>
          </a:p>
          <a:p>
            <a:pPr marL="285750" indent="-285750">
              <a:buFont typeface="Arial" panose="020B0604020202020204" pitchFamily="34" charset="0"/>
              <a:buChar char="•"/>
            </a:pPr>
            <a:r>
              <a:rPr lang="en-GB" sz="1600" dirty="0">
                <a:latin typeface="Posterama" panose="020B0504020200020000" pitchFamily="34" charset="0"/>
                <a:cs typeface="Posterama" panose="020B0504020200020000" pitchFamily="34" charset="0"/>
              </a:rPr>
              <a:t>10 minute</a:t>
            </a:r>
          </a:p>
          <a:p>
            <a:r>
              <a:rPr lang="en-GB" sz="1600" b="1" dirty="0" err="1">
                <a:latin typeface="Posterama" panose="020B0504020200020000" pitchFamily="34" charset="0"/>
                <a:cs typeface="Posterama" panose="020B0504020200020000" pitchFamily="34" charset="0"/>
              </a:rPr>
              <a:t>Adaptați-vă</a:t>
            </a:r>
            <a:r>
              <a:rPr lang="en-GB" sz="1600" b="1" dirty="0">
                <a:latin typeface="Posterama" panose="020B0504020200020000" pitchFamily="34" charset="0"/>
                <a:cs typeface="Posterama" panose="020B0504020200020000" pitchFamily="34" charset="0"/>
              </a:rPr>
              <a:t> la </a:t>
            </a:r>
            <a:r>
              <a:rPr lang="en-GB" sz="1600" b="1" dirty="0" err="1">
                <a:latin typeface="Posterama" panose="020B0504020200020000" pitchFamily="34" charset="0"/>
                <a:cs typeface="Posterama" panose="020B0504020200020000" pitchFamily="34" charset="0"/>
              </a:rPr>
              <a:t>publicul</a:t>
            </a:r>
            <a:r>
              <a:rPr lang="en-GB" sz="1600" b="1" dirty="0">
                <a:latin typeface="Posterama" panose="020B0504020200020000" pitchFamily="34" charset="0"/>
                <a:cs typeface="Posterama" panose="020B0504020200020000" pitchFamily="34" charset="0"/>
              </a:rPr>
              <a:t> </a:t>
            </a:r>
            <a:r>
              <a:rPr lang="en-GB" sz="1600" b="1" dirty="0" err="1">
                <a:latin typeface="Posterama" panose="020B0504020200020000" pitchFamily="34" charset="0"/>
                <a:cs typeface="Posterama" panose="020B0504020200020000" pitchFamily="34" charset="0"/>
              </a:rPr>
              <a:t>dumneavoastră</a:t>
            </a:r>
            <a:endParaRPr lang="en-GB" sz="1600" b="1" dirty="0">
              <a:latin typeface="Posterama" panose="020B0504020200020000" pitchFamily="34" charset="0"/>
              <a:cs typeface="Posterama" panose="020B0504020200020000" pitchFamily="34" charset="0"/>
            </a:endParaRPr>
          </a:p>
          <a:p>
            <a:pPr marL="285750" indent="-285750">
              <a:buFont typeface="Arial" panose="020B0604020202020204" pitchFamily="34" charset="0"/>
              <a:buChar char="•"/>
            </a:pPr>
            <a:r>
              <a:rPr lang="en-GB" sz="1600" dirty="0" err="1">
                <a:latin typeface="Posterama" panose="020B0504020200020000" pitchFamily="34" charset="0"/>
                <a:cs typeface="Posterama" panose="020B0504020200020000" pitchFamily="34" charset="0"/>
              </a:rPr>
              <a:t>Investitori</a:t>
            </a:r>
            <a:endParaRPr lang="en-GB" sz="1600" dirty="0">
              <a:latin typeface="Posterama" panose="020B0504020200020000" pitchFamily="34" charset="0"/>
              <a:cs typeface="Posterama" panose="020B0504020200020000" pitchFamily="34" charset="0"/>
            </a:endParaRPr>
          </a:p>
          <a:p>
            <a:pPr marL="285750" indent="-285750">
              <a:buFont typeface="Arial" panose="020B0604020202020204" pitchFamily="34" charset="0"/>
              <a:buChar char="•"/>
            </a:pPr>
            <a:r>
              <a:rPr lang="en-GB" sz="1600" dirty="0" err="1">
                <a:latin typeface="Posterama" panose="020B0504020200020000" pitchFamily="34" charset="0"/>
                <a:cs typeface="Posterama" panose="020B0504020200020000" pitchFamily="34" charset="0"/>
              </a:rPr>
              <a:t>Clienți</a:t>
            </a:r>
            <a:endParaRPr lang="en-GB" sz="1600" dirty="0">
              <a:latin typeface="Posterama" panose="020B0504020200020000" pitchFamily="34" charset="0"/>
              <a:cs typeface="Posterama" panose="020B0504020200020000" pitchFamily="34" charset="0"/>
            </a:endParaRPr>
          </a:p>
          <a:p>
            <a:pPr marL="285750" indent="-285750">
              <a:buFont typeface="Arial" panose="020B0604020202020204" pitchFamily="34" charset="0"/>
              <a:buChar char="•"/>
            </a:pPr>
            <a:r>
              <a:rPr lang="en-GB" sz="1600" dirty="0" err="1">
                <a:latin typeface="Posterama" panose="020B0504020200020000" pitchFamily="34" charset="0"/>
                <a:cs typeface="Posterama" panose="020B0504020200020000" pitchFamily="34" charset="0"/>
              </a:rPr>
              <a:t>Furnizori</a:t>
            </a:r>
            <a:endParaRPr lang="en-GB" sz="1600" dirty="0">
              <a:latin typeface="Posterama" panose="020B0504020200020000" pitchFamily="34" charset="0"/>
              <a:cs typeface="Posterama" panose="020B0504020200020000" pitchFamily="34" charset="0"/>
            </a:endParaRPr>
          </a:p>
          <a:p>
            <a:pPr marL="285750" indent="-285750">
              <a:buFont typeface="Arial" panose="020B0604020202020204" pitchFamily="34" charset="0"/>
              <a:buChar char="•"/>
            </a:pPr>
            <a:r>
              <a:rPr lang="en-GB" sz="1600" dirty="0" err="1">
                <a:latin typeface="Posterama" panose="020B0504020200020000" pitchFamily="34" charset="0"/>
                <a:cs typeface="Posterama" panose="020B0504020200020000" pitchFamily="34" charset="0"/>
              </a:rPr>
              <a:t>Parteneri</a:t>
            </a:r>
            <a:r>
              <a:rPr lang="en-GB" sz="1600" dirty="0">
                <a:latin typeface="Posterama" panose="020B0504020200020000" pitchFamily="34" charset="0"/>
                <a:cs typeface="Posterama" panose="020B0504020200020000" pitchFamily="34" charset="0"/>
              </a:rPr>
              <a:t>, etc.</a:t>
            </a:r>
          </a:p>
          <a:p>
            <a:r>
              <a:rPr lang="en-GB" sz="1600" b="1" dirty="0" err="1">
                <a:latin typeface="Posterama" panose="020B0504020200020000" pitchFamily="34" charset="0"/>
                <a:cs typeface="Posterama" panose="020B0504020200020000" pitchFamily="34" charset="0"/>
              </a:rPr>
              <a:t>Rămâneți</a:t>
            </a:r>
            <a:r>
              <a:rPr lang="en-GB" sz="1600" b="1" dirty="0">
                <a:latin typeface="Posterama" panose="020B0504020200020000" pitchFamily="34" charset="0"/>
                <a:cs typeface="Posterama" panose="020B0504020200020000" pitchFamily="34" charset="0"/>
              </a:rPr>
              <a:t> </a:t>
            </a:r>
            <a:r>
              <a:rPr lang="en-GB" sz="1600" b="1" dirty="0" err="1">
                <a:latin typeface="Posterama" panose="020B0504020200020000" pitchFamily="34" charset="0"/>
                <a:cs typeface="Posterama" panose="020B0504020200020000" pitchFamily="34" charset="0"/>
              </a:rPr>
              <a:t>simplu</a:t>
            </a:r>
            <a:r>
              <a:rPr lang="en-GB" sz="1600" b="1" dirty="0">
                <a:latin typeface="Posterama" panose="020B0504020200020000" pitchFamily="34" charset="0"/>
                <a:cs typeface="Posterama" panose="020B0504020200020000" pitchFamily="34" charset="0"/>
              </a:rPr>
              <a:t> </a:t>
            </a:r>
            <a:r>
              <a:rPr lang="en-GB" sz="1600" b="1" dirty="0" err="1">
                <a:latin typeface="Posterama" panose="020B0504020200020000" pitchFamily="34" charset="0"/>
                <a:cs typeface="Posterama" panose="020B0504020200020000" pitchFamily="34" charset="0"/>
              </a:rPr>
              <a:t>și</a:t>
            </a:r>
            <a:r>
              <a:rPr lang="en-GB" sz="1600" b="1" dirty="0">
                <a:latin typeface="Posterama" panose="020B0504020200020000" pitchFamily="34" charset="0"/>
                <a:cs typeface="Posterama" panose="020B0504020200020000" pitchFamily="34" charset="0"/>
              </a:rPr>
              <a:t> </a:t>
            </a:r>
            <a:r>
              <a:rPr lang="en-GB" sz="1600" b="1" dirty="0" err="1">
                <a:latin typeface="Posterama" panose="020B0504020200020000" pitchFamily="34" charset="0"/>
                <a:cs typeface="Posterama" panose="020B0504020200020000" pitchFamily="34" charset="0"/>
              </a:rPr>
              <a:t>clar</a:t>
            </a:r>
            <a:endParaRPr lang="en-GB" sz="1600" b="1" dirty="0">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5750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3">
            <a:extLst>
              <a:ext uri="{FF2B5EF4-FFF2-40B4-BE49-F238E27FC236}">
                <a16:creationId xmlns:a16="http://schemas.microsoft.com/office/drawing/2014/main" id="{3F108D1B-56FF-4B3C-9D4A-9F7C4907B1B0}"/>
              </a:ext>
            </a:extLst>
          </p:cNvPr>
          <p:cNvSpPr>
            <a:spLocks noGrp="1"/>
          </p:cNvSpPr>
          <p:nvPr>
            <p:ph type="title"/>
          </p:nvPr>
        </p:nvSpPr>
        <p:spPr>
          <a:xfrm>
            <a:off x="871416" y="2454018"/>
            <a:ext cx="4513383" cy="1325563"/>
          </a:xfrm>
        </p:spPr>
        <p:txBody>
          <a:bodyPr/>
          <a:lstStyle/>
          <a:p>
            <a:r>
              <a:rPr lang="fr-FR" dirty="0" err="1"/>
              <a:t>Instrumentele</a:t>
            </a:r>
            <a:r>
              <a:rPr lang="fr-FR" dirty="0"/>
              <a:t> </a:t>
            </a:r>
            <a:r>
              <a:rPr lang="fr-FR" dirty="0" err="1"/>
              <a:t>pentru</a:t>
            </a:r>
            <a:r>
              <a:rPr lang="fr-FR" dirty="0"/>
              <a:t> a </a:t>
            </a:r>
            <a:r>
              <a:rPr lang="fr-FR" dirty="0" err="1"/>
              <a:t>deveni</a:t>
            </a:r>
            <a:r>
              <a:rPr lang="fr-FR" dirty="0"/>
              <a:t> un expert </a:t>
            </a:r>
            <a:r>
              <a:rPr lang="fr-FR" dirty="0" err="1"/>
              <a:t>în</a:t>
            </a:r>
            <a:r>
              <a:rPr lang="fr-FR" dirty="0"/>
              <a:t> </a:t>
            </a:r>
            <a:r>
              <a:rPr lang="fr-FR" dirty="0" err="1"/>
              <a:t>prezentare</a:t>
            </a:r>
            <a:r>
              <a:rPr lang="fr-FR" dirty="0"/>
              <a:t>!</a:t>
            </a:r>
          </a:p>
        </p:txBody>
      </p:sp>
      <p:sp>
        <p:nvSpPr>
          <p:cNvPr id="4" name="Espace réservé du texte 3">
            <a:extLst>
              <a:ext uri="{FF2B5EF4-FFF2-40B4-BE49-F238E27FC236}">
                <a16:creationId xmlns:a16="http://schemas.microsoft.com/office/drawing/2014/main" id="{AADD07B4-88AB-4833-8DD8-AF64B3F521EA}"/>
              </a:ext>
            </a:extLst>
          </p:cNvPr>
          <p:cNvSpPr>
            <a:spLocks noGrp="1"/>
          </p:cNvSpPr>
          <p:nvPr>
            <p:ph type="body" sz="quarter" idx="11"/>
          </p:nvPr>
        </p:nvSpPr>
        <p:spPr>
          <a:xfrm>
            <a:off x="871416" y="4463873"/>
            <a:ext cx="4330504" cy="508000"/>
          </a:xfrm>
        </p:spPr>
        <p:txBody>
          <a:bodyPr>
            <a:noAutofit/>
          </a:bodyPr>
          <a:lstStyle/>
          <a:p>
            <a:r>
              <a:rPr lang="fr-FR" sz="2000" dirty="0" err="1">
                <a:latin typeface="Posterama" panose="020B0504020200020000" pitchFamily="34" charset="0"/>
              </a:rPr>
              <a:t>Detaliază-ți</a:t>
            </a:r>
            <a:r>
              <a:rPr lang="fr-FR" sz="2000" dirty="0">
                <a:latin typeface="Posterama" panose="020B0504020200020000" pitchFamily="34" charset="0"/>
              </a:rPr>
              <a:t> </a:t>
            </a:r>
            <a:r>
              <a:rPr lang="fr-FR" sz="2000" dirty="0" err="1">
                <a:latin typeface="Posterama" panose="020B0504020200020000" pitchFamily="34" charset="0"/>
              </a:rPr>
              <a:t>proiectul</a:t>
            </a:r>
            <a:r>
              <a:rPr lang="fr-FR" sz="2000" dirty="0">
                <a:latin typeface="Posterama" panose="020B0504020200020000" pitchFamily="34" charset="0"/>
              </a:rPr>
              <a:t>, </a:t>
            </a:r>
            <a:r>
              <a:rPr lang="fr-FR" sz="2000" dirty="0" err="1">
                <a:latin typeface="Posterama" panose="020B0504020200020000" pitchFamily="34" charset="0"/>
              </a:rPr>
              <a:t>structurează-ți</a:t>
            </a:r>
            <a:r>
              <a:rPr lang="fr-FR" sz="2000" dirty="0">
                <a:latin typeface="Posterama" panose="020B0504020200020000" pitchFamily="34" charset="0"/>
              </a:rPr>
              <a:t> </a:t>
            </a:r>
            <a:r>
              <a:rPr lang="fr-FR" sz="2000" dirty="0" err="1">
                <a:latin typeface="Posterama" panose="020B0504020200020000" pitchFamily="34" charset="0"/>
              </a:rPr>
              <a:t>ideile</a:t>
            </a:r>
            <a:r>
              <a:rPr lang="fr-FR" sz="2000" dirty="0">
                <a:latin typeface="Posterama" panose="020B0504020200020000" pitchFamily="34" charset="0"/>
              </a:rPr>
              <a:t>, </a:t>
            </a:r>
            <a:r>
              <a:rPr lang="fr-FR" sz="2000" dirty="0" err="1">
                <a:latin typeface="Posterama" panose="020B0504020200020000" pitchFamily="34" charset="0"/>
              </a:rPr>
              <a:t>scrie-ți</a:t>
            </a:r>
            <a:r>
              <a:rPr lang="fr-FR" sz="2000" dirty="0">
                <a:latin typeface="Posterama" panose="020B0504020200020000" pitchFamily="34" charset="0"/>
              </a:rPr>
              <a:t> </a:t>
            </a:r>
            <a:r>
              <a:rPr lang="fr-FR" sz="2000" dirty="0" err="1">
                <a:latin typeface="Posterama" panose="020B0504020200020000" pitchFamily="34" charset="0"/>
              </a:rPr>
              <a:t>povestea</a:t>
            </a:r>
            <a:r>
              <a:rPr lang="fr-FR" sz="2000" dirty="0">
                <a:latin typeface="Posterama" panose="020B0504020200020000" pitchFamily="34" charset="0"/>
              </a:rPr>
              <a:t> </a:t>
            </a:r>
            <a:r>
              <a:rPr lang="fr-FR" sz="2000" dirty="0" err="1">
                <a:latin typeface="Posterama" panose="020B0504020200020000" pitchFamily="34" charset="0"/>
              </a:rPr>
              <a:t>și</a:t>
            </a:r>
            <a:r>
              <a:rPr lang="fr-FR" sz="2000" dirty="0">
                <a:latin typeface="Posterama" panose="020B0504020200020000" pitchFamily="34" charset="0"/>
              </a:rPr>
              <a:t> </a:t>
            </a:r>
            <a:r>
              <a:rPr lang="fr-FR" sz="2000" dirty="0" err="1">
                <a:latin typeface="Posterama" panose="020B0504020200020000" pitchFamily="34" charset="0"/>
              </a:rPr>
              <a:t>livreaz</a:t>
            </a:r>
            <a:r>
              <a:rPr lang="fr-FR" sz="2000" dirty="0">
                <a:latin typeface="Posterama" panose="020B0504020200020000" pitchFamily="34" charset="0"/>
              </a:rPr>
              <a:t>-o</a:t>
            </a:r>
          </a:p>
        </p:txBody>
      </p:sp>
    </p:spTree>
    <p:extLst>
      <p:ext uri="{BB962C8B-B14F-4D97-AF65-F5344CB8AC3E}">
        <p14:creationId xmlns:p14="http://schemas.microsoft.com/office/powerpoint/2010/main" val="50055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0D75742B-8399-43BB-A58F-95D9B40DA7A0}"/>
              </a:ext>
            </a:extLst>
          </p:cNvPr>
          <p:cNvSpPr/>
          <p:nvPr/>
        </p:nvSpPr>
        <p:spPr>
          <a:xfrm>
            <a:off x="1509487" y="2931887"/>
            <a:ext cx="6081486" cy="946120"/>
          </a:xfrm>
          <a:custGeom>
            <a:avLst/>
            <a:gdLst>
              <a:gd name="connsiteX0" fmla="*/ 0 w 6081486"/>
              <a:gd name="connsiteY0" fmla="*/ 0 h 946120"/>
              <a:gd name="connsiteX1" fmla="*/ 551543 w 6081486"/>
              <a:gd name="connsiteY1" fmla="*/ 566057 h 946120"/>
              <a:gd name="connsiteX2" fmla="*/ 1117600 w 6081486"/>
              <a:gd name="connsiteY2" fmla="*/ 856343 h 946120"/>
              <a:gd name="connsiteX3" fmla="*/ 2090058 w 6081486"/>
              <a:gd name="connsiteY3" fmla="*/ 899886 h 946120"/>
              <a:gd name="connsiteX4" fmla="*/ 3570515 w 6081486"/>
              <a:gd name="connsiteY4" fmla="*/ 246743 h 946120"/>
              <a:gd name="connsiteX5" fmla="*/ 4557486 w 6081486"/>
              <a:gd name="connsiteY5" fmla="*/ 275772 h 946120"/>
              <a:gd name="connsiteX6" fmla="*/ 6081486 w 6081486"/>
              <a:gd name="connsiteY6" fmla="*/ 928914 h 94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1486" h="946120">
                <a:moveTo>
                  <a:pt x="0" y="0"/>
                </a:moveTo>
                <a:cubicBezTo>
                  <a:pt x="182638" y="211666"/>
                  <a:pt x="365276" y="423333"/>
                  <a:pt x="551543" y="566057"/>
                </a:cubicBezTo>
                <a:cubicBezTo>
                  <a:pt x="737810" y="708781"/>
                  <a:pt x="861181" y="800705"/>
                  <a:pt x="1117600" y="856343"/>
                </a:cubicBezTo>
                <a:cubicBezTo>
                  <a:pt x="1374019" y="911981"/>
                  <a:pt x="1681239" y="1001486"/>
                  <a:pt x="2090058" y="899886"/>
                </a:cubicBezTo>
                <a:cubicBezTo>
                  <a:pt x="2498877" y="798286"/>
                  <a:pt x="3159277" y="350762"/>
                  <a:pt x="3570515" y="246743"/>
                </a:cubicBezTo>
                <a:cubicBezTo>
                  <a:pt x="3981753" y="142724"/>
                  <a:pt x="4138991" y="162077"/>
                  <a:pt x="4557486" y="275772"/>
                </a:cubicBezTo>
                <a:cubicBezTo>
                  <a:pt x="4975981" y="389467"/>
                  <a:pt x="5689600" y="740228"/>
                  <a:pt x="6081486" y="928914"/>
                </a:cubicBezTo>
              </a:path>
            </a:pathLst>
          </a:custGeom>
          <a:solidFill>
            <a:schemeClr val="bg1"/>
          </a:solidFill>
          <a:ln w="28575">
            <a:solidFill>
              <a:srgbClr val="F2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54176D38-72B3-452C-9073-8E9CCEB1F808}"/>
              </a:ext>
            </a:extLst>
          </p:cNvPr>
          <p:cNvSpPr>
            <a:spLocks noGrp="1"/>
          </p:cNvSpPr>
          <p:nvPr>
            <p:ph type="title"/>
          </p:nvPr>
        </p:nvSpPr>
        <p:spPr/>
        <p:txBody>
          <a:bodyPr/>
          <a:lstStyle/>
          <a:p>
            <a:r>
              <a:rPr lang="fr-FR" dirty="0" err="1"/>
              <a:t>Cei</a:t>
            </a:r>
            <a:r>
              <a:rPr lang="fr-FR" dirty="0"/>
              <a:t> 4 </a:t>
            </a:r>
            <a:r>
              <a:rPr lang="fr-FR" dirty="0" err="1"/>
              <a:t>pași</a:t>
            </a:r>
            <a:r>
              <a:rPr lang="fr-FR" dirty="0"/>
              <a:t> </a:t>
            </a:r>
            <a:r>
              <a:rPr lang="fr-FR" dirty="0" err="1"/>
              <a:t>pentru</a:t>
            </a:r>
            <a:r>
              <a:rPr lang="fr-FR" dirty="0"/>
              <a:t> a </a:t>
            </a:r>
            <a:r>
              <a:rPr lang="fr-FR" dirty="0" err="1"/>
              <a:t>vă</a:t>
            </a:r>
            <a:r>
              <a:rPr lang="fr-FR" dirty="0"/>
              <a:t> </a:t>
            </a:r>
            <a:r>
              <a:rPr lang="fr-FR" dirty="0" err="1"/>
              <a:t>pregăti</a:t>
            </a:r>
            <a:r>
              <a:rPr lang="fr-FR" dirty="0"/>
              <a:t> pitch-</a:t>
            </a:r>
            <a:r>
              <a:rPr lang="fr-FR" dirty="0" err="1"/>
              <a:t>ul</a:t>
            </a:r>
            <a:endParaRPr lang="fr-FR" dirty="0"/>
          </a:p>
        </p:txBody>
      </p:sp>
      <p:sp>
        <p:nvSpPr>
          <p:cNvPr id="8" name="Ellipse 7">
            <a:extLst>
              <a:ext uri="{FF2B5EF4-FFF2-40B4-BE49-F238E27FC236}">
                <a16:creationId xmlns:a16="http://schemas.microsoft.com/office/drawing/2014/main" id="{71298BA8-9933-4612-92A3-30FB12F944F7}"/>
              </a:ext>
            </a:extLst>
          </p:cNvPr>
          <p:cNvSpPr>
            <a:spLocks noChangeAspect="1"/>
          </p:cNvSpPr>
          <p:nvPr/>
        </p:nvSpPr>
        <p:spPr>
          <a:xfrm>
            <a:off x="557520" y="2319991"/>
            <a:ext cx="1001798" cy="1001798"/>
          </a:xfrm>
          <a:prstGeom prst="ellipse">
            <a:avLst/>
          </a:prstGeom>
          <a:solidFill>
            <a:srgbClr val="F2CB0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F6ADC7FD-BF01-41F2-967C-8F0437BFE5A2}"/>
              </a:ext>
            </a:extLst>
          </p:cNvPr>
          <p:cNvSpPr>
            <a:spLocks noChangeAspect="1"/>
          </p:cNvSpPr>
          <p:nvPr/>
        </p:nvSpPr>
        <p:spPr>
          <a:xfrm>
            <a:off x="2602295" y="3321789"/>
            <a:ext cx="1001798" cy="1001798"/>
          </a:xfrm>
          <a:prstGeom prst="ellipse">
            <a:avLst/>
          </a:prstGeom>
          <a:solidFill>
            <a:srgbClr val="F2CB0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56EA9615-422D-40AD-B8C1-762620004FE0}"/>
              </a:ext>
            </a:extLst>
          </p:cNvPr>
          <p:cNvSpPr>
            <a:spLocks noChangeAspect="1"/>
          </p:cNvSpPr>
          <p:nvPr/>
        </p:nvSpPr>
        <p:spPr>
          <a:xfrm>
            <a:off x="5082811" y="2700290"/>
            <a:ext cx="1001798" cy="1001798"/>
          </a:xfrm>
          <a:prstGeom prst="ellipse">
            <a:avLst/>
          </a:prstGeom>
          <a:solidFill>
            <a:srgbClr val="F2CB0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17188D77-2959-4843-8921-8794B1955FD7}"/>
              </a:ext>
            </a:extLst>
          </p:cNvPr>
          <p:cNvSpPr>
            <a:spLocks noChangeAspect="1"/>
          </p:cNvSpPr>
          <p:nvPr/>
        </p:nvSpPr>
        <p:spPr>
          <a:xfrm>
            <a:off x="7561595" y="3472967"/>
            <a:ext cx="1001798" cy="1001798"/>
          </a:xfrm>
          <a:prstGeom prst="ellipse">
            <a:avLst/>
          </a:prstGeom>
          <a:solidFill>
            <a:srgbClr val="F2CB0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descr="Enseignant contour">
            <a:extLst>
              <a:ext uri="{FF2B5EF4-FFF2-40B4-BE49-F238E27FC236}">
                <a16:creationId xmlns:a16="http://schemas.microsoft.com/office/drawing/2014/main" id="{F0141852-D0E4-43F6-B078-2E92D08865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2494" y="3603587"/>
            <a:ext cx="720000" cy="720000"/>
          </a:xfrm>
          <a:prstGeom prst="rect">
            <a:avLst/>
          </a:prstGeom>
        </p:spPr>
      </p:pic>
      <p:pic>
        <p:nvPicPr>
          <p:cNvPr id="19" name="Graphique 18" descr="Notes Post-it contour">
            <a:extLst>
              <a:ext uri="{FF2B5EF4-FFF2-40B4-BE49-F238E27FC236}">
                <a16:creationId xmlns:a16="http://schemas.microsoft.com/office/drawing/2014/main" id="{B95EC680-C54E-4F84-AA29-13F0DA2041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8419" y="2460890"/>
            <a:ext cx="720000" cy="720000"/>
          </a:xfrm>
          <a:prstGeom prst="rect">
            <a:avLst/>
          </a:prstGeom>
        </p:spPr>
      </p:pic>
      <p:pic>
        <p:nvPicPr>
          <p:cNvPr id="21" name="Graphique 20" descr="Hiérarchie contour">
            <a:extLst>
              <a:ext uri="{FF2B5EF4-FFF2-40B4-BE49-F238E27FC236}">
                <a16:creationId xmlns:a16="http://schemas.microsoft.com/office/drawing/2014/main" id="{408B310E-BD62-4947-BFA8-E591710888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43194" y="3462688"/>
            <a:ext cx="720000" cy="720000"/>
          </a:xfrm>
          <a:prstGeom prst="rect">
            <a:avLst/>
          </a:prstGeom>
        </p:spPr>
      </p:pic>
      <p:pic>
        <p:nvPicPr>
          <p:cNvPr id="23" name="Graphique 22" descr="Création de récits contour">
            <a:extLst>
              <a:ext uri="{FF2B5EF4-FFF2-40B4-BE49-F238E27FC236}">
                <a16:creationId xmlns:a16="http://schemas.microsoft.com/office/drawing/2014/main" id="{DB16A318-F781-4862-9B11-BB0C17F98A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32411" y="2841189"/>
            <a:ext cx="720000" cy="720000"/>
          </a:xfrm>
          <a:prstGeom prst="rect">
            <a:avLst/>
          </a:prstGeom>
        </p:spPr>
      </p:pic>
      <p:sp>
        <p:nvSpPr>
          <p:cNvPr id="26" name="ZoneTexte 25">
            <a:extLst>
              <a:ext uri="{FF2B5EF4-FFF2-40B4-BE49-F238E27FC236}">
                <a16:creationId xmlns:a16="http://schemas.microsoft.com/office/drawing/2014/main" id="{7C0AC01E-8A59-4834-8E9B-0C9C3BC6CD69}"/>
              </a:ext>
            </a:extLst>
          </p:cNvPr>
          <p:cNvSpPr txBox="1"/>
          <p:nvPr/>
        </p:nvSpPr>
        <p:spPr>
          <a:xfrm>
            <a:off x="-33825" y="3518245"/>
            <a:ext cx="2191657" cy="1569660"/>
          </a:xfrm>
          <a:prstGeom prst="rect">
            <a:avLst/>
          </a:prstGeom>
          <a:noFill/>
        </p:spPr>
        <p:txBody>
          <a:bodyPr wrap="square" rtlCol="0">
            <a:spAutoFit/>
          </a:bodyPr>
          <a:lstStyle/>
          <a:p>
            <a:pPr marL="342900" indent="-342900" algn="ctr">
              <a:buAutoNum type="arabicPeriod"/>
            </a:pPr>
            <a:r>
              <a:rPr lang="fr-FR" sz="1600" b="1" dirty="0" err="1">
                <a:solidFill>
                  <a:srgbClr val="F2CB05"/>
                </a:solidFill>
                <a:latin typeface="Posterama" panose="020B0504020200020000" pitchFamily="34" charset="0"/>
                <a:cs typeface="Posterama" panose="020B0504020200020000" pitchFamily="34" charset="0"/>
              </a:rPr>
              <a:t>Clarifică-ți</a:t>
            </a:r>
            <a:r>
              <a:rPr lang="fr-FR" sz="1600" b="1" dirty="0">
                <a:solidFill>
                  <a:srgbClr val="F2CB05"/>
                </a:solidFill>
                <a:latin typeface="Posterama" panose="020B0504020200020000" pitchFamily="34" charset="0"/>
                <a:cs typeface="Posterama" panose="020B0504020200020000" pitchFamily="34" charset="0"/>
              </a:rPr>
              <a:t> </a:t>
            </a:r>
            <a:r>
              <a:rPr lang="fr-FR" sz="1600" b="1" dirty="0" err="1">
                <a:solidFill>
                  <a:srgbClr val="F2CB05"/>
                </a:solidFill>
                <a:latin typeface="Posterama" panose="020B0504020200020000" pitchFamily="34" charset="0"/>
                <a:cs typeface="Posterama" panose="020B0504020200020000" pitchFamily="34" charset="0"/>
              </a:rPr>
              <a:t>ideea</a:t>
            </a:r>
            <a:endParaRPr lang="fr-FR" sz="1600" b="1" dirty="0">
              <a:solidFill>
                <a:srgbClr val="F2CB05"/>
              </a:solidFill>
              <a:latin typeface="Posterama" panose="020B0504020200020000" pitchFamily="34" charset="0"/>
              <a:cs typeface="Posterama" panose="020B0504020200020000" pitchFamily="34" charset="0"/>
            </a:endParaRPr>
          </a:p>
          <a:p>
            <a:pPr algn="ctr"/>
            <a:r>
              <a:rPr lang="fr-FR" sz="1600" dirty="0" err="1">
                <a:cs typeface="Posterama" panose="020B0504020200020000" pitchFamily="34" charset="0"/>
              </a:rPr>
              <a:t>Pentru</a:t>
            </a:r>
            <a:r>
              <a:rPr lang="fr-FR" sz="1600" dirty="0">
                <a:cs typeface="Posterama" panose="020B0504020200020000" pitchFamily="34" charset="0"/>
              </a:rPr>
              <a:t> a </a:t>
            </a:r>
            <a:r>
              <a:rPr lang="fr-FR" sz="1600" dirty="0" err="1">
                <a:cs typeface="Posterama" panose="020B0504020200020000" pitchFamily="34" charset="0"/>
              </a:rPr>
              <a:t>putea</a:t>
            </a:r>
            <a:r>
              <a:rPr lang="fr-FR" sz="1600" dirty="0">
                <a:cs typeface="Posterama" panose="020B0504020200020000" pitchFamily="34" charset="0"/>
              </a:rPr>
              <a:t> </a:t>
            </a:r>
            <a:r>
              <a:rPr lang="fr-FR" sz="1600" dirty="0" err="1">
                <a:cs typeface="Posterama" panose="020B0504020200020000" pitchFamily="34" charset="0"/>
              </a:rPr>
              <a:t>prezenta</a:t>
            </a:r>
            <a:r>
              <a:rPr lang="fr-FR" sz="1600" dirty="0">
                <a:cs typeface="Posterama" panose="020B0504020200020000" pitchFamily="34" charset="0"/>
              </a:rPr>
              <a:t> </a:t>
            </a:r>
            <a:r>
              <a:rPr lang="fr-FR" sz="1600" dirty="0" err="1">
                <a:cs typeface="Posterama" panose="020B0504020200020000" pitchFamily="34" charset="0"/>
              </a:rPr>
              <a:t>în</a:t>
            </a:r>
            <a:r>
              <a:rPr lang="fr-FR" sz="1600" dirty="0">
                <a:cs typeface="Posterama" panose="020B0504020200020000" pitchFamily="34" charset="0"/>
              </a:rPr>
              <a:t> mod </a:t>
            </a:r>
            <a:r>
              <a:rPr lang="fr-FR" sz="1600" dirty="0" err="1">
                <a:cs typeface="Posterama" panose="020B0504020200020000" pitchFamily="34" charset="0"/>
              </a:rPr>
              <a:t>clar</a:t>
            </a:r>
            <a:r>
              <a:rPr lang="fr-FR" sz="1600" dirty="0">
                <a:cs typeface="Posterama" panose="020B0504020200020000" pitchFamily="34" charset="0"/>
              </a:rPr>
              <a:t> o </a:t>
            </a:r>
            <a:r>
              <a:rPr lang="fr-FR" sz="1600" dirty="0" err="1">
                <a:cs typeface="Posterama" panose="020B0504020200020000" pitchFamily="34" charset="0"/>
              </a:rPr>
              <a:t>idee</a:t>
            </a:r>
            <a:r>
              <a:rPr lang="fr-FR" sz="1600" dirty="0">
                <a:cs typeface="Posterama" panose="020B0504020200020000" pitchFamily="34" charset="0"/>
              </a:rPr>
              <a:t>, </a:t>
            </a:r>
            <a:r>
              <a:rPr lang="fr-FR" sz="1600" dirty="0" err="1">
                <a:cs typeface="Posterama" panose="020B0504020200020000" pitchFamily="34" charset="0"/>
              </a:rPr>
              <a:t>trebuie</a:t>
            </a:r>
            <a:r>
              <a:rPr lang="fr-FR" sz="1600" dirty="0">
                <a:cs typeface="Posterama" panose="020B0504020200020000" pitchFamily="34" charset="0"/>
              </a:rPr>
              <a:t> ca mai </a:t>
            </a:r>
            <a:r>
              <a:rPr lang="fr-FR" sz="1600" dirty="0" err="1">
                <a:cs typeface="Posterama" panose="020B0504020200020000" pitchFamily="34" charset="0"/>
              </a:rPr>
              <a:t>întâi</a:t>
            </a:r>
            <a:r>
              <a:rPr lang="fr-FR" sz="1600" dirty="0">
                <a:cs typeface="Posterama" panose="020B0504020200020000" pitchFamily="34" charset="0"/>
              </a:rPr>
              <a:t> </a:t>
            </a:r>
            <a:r>
              <a:rPr lang="fr-FR" sz="1600" dirty="0" err="1">
                <a:cs typeface="Posterama" panose="020B0504020200020000" pitchFamily="34" charset="0"/>
              </a:rPr>
              <a:t>să</a:t>
            </a:r>
            <a:r>
              <a:rPr lang="fr-FR" sz="1600" dirty="0">
                <a:cs typeface="Posterama" panose="020B0504020200020000" pitchFamily="34" charset="0"/>
              </a:rPr>
              <a:t> fie </a:t>
            </a:r>
            <a:r>
              <a:rPr lang="fr-FR" sz="1600" dirty="0" err="1">
                <a:cs typeface="Posterama" panose="020B0504020200020000" pitchFamily="34" charset="0"/>
              </a:rPr>
              <a:t>perfect</a:t>
            </a:r>
            <a:r>
              <a:rPr lang="fr-FR" sz="1600" dirty="0">
                <a:cs typeface="Posterama" panose="020B0504020200020000" pitchFamily="34" charset="0"/>
              </a:rPr>
              <a:t> </a:t>
            </a:r>
            <a:r>
              <a:rPr lang="fr-FR" sz="1600" dirty="0" err="1">
                <a:cs typeface="Posterama" panose="020B0504020200020000" pitchFamily="34" charset="0"/>
              </a:rPr>
              <a:t>clară</a:t>
            </a:r>
            <a:r>
              <a:rPr lang="fr-FR" sz="1600" dirty="0">
                <a:cs typeface="Posterama" panose="020B0504020200020000" pitchFamily="34" charset="0"/>
              </a:rPr>
              <a:t> </a:t>
            </a:r>
            <a:r>
              <a:rPr lang="fr-FR" sz="1600" dirty="0" err="1">
                <a:cs typeface="Posterama" panose="020B0504020200020000" pitchFamily="34" charset="0"/>
              </a:rPr>
              <a:t>în</a:t>
            </a:r>
            <a:r>
              <a:rPr lang="fr-FR" sz="1600" dirty="0">
                <a:cs typeface="Posterama" panose="020B0504020200020000" pitchFamily="34" charset="0"/>
              </a:rPr>
              <a:t> </a:t>
            </a:r>
            <a:r>
              <a:rPr lang="fr-FR" sz="1600" dirty="0" err="1">
                <a:cs typeface="Posterama" panose="020B0504020200020000" pitchFamily="34" charset="0"/>
              </a:rPr>
              <a:t>mintea</a:t>
            </a:r>
            <a:r>
              <a:rPr lang="fr-FR" sz="1600" dirty="0">
                <a:cs typeface="Posterama" panose="020B0504020200020000" pitchFamily="34" charset="0"/>
              </a:rPr>
              <a:t> ta.</a:t>
            </a:r>
            <a:endParaRPr lang="fr-FR" sz="1600" dirty="0">
              <a:solidFill>
                <a:srgbClr val="F2CB05"/>
              </a:solidFill>
              <a:latin typeface="Posterama" panose="020B0504020200020000" pitchFamily="34" charset="0"/>
              <a:cs typeface="Posterama" panose="020B0504020200020000" pitchFamily="34" charset="0"/>
            </a:endParaRPr>
          </a:p>
        </p:txBody>
      </p:sp>
      <p:sp>
        <p:nvSpPr>
          <p:cNvPr id="27" name="ZoneTexte 26">
            <a:extLst>
              <a:ext uri="{FF2B5EF4-FFF2-40B4-BE49-F238E27FC236}">
                <a16:creationId xmlns:a16="http://schemas.microsoft.com/office/drawing/2014/main" id="{65B03A56-4150-4D1C-879E-1F7ACE641651}"/>
              </a:ext>
            </a:extLst>
          </p:cNvPr>
          <p:cNvSpPr txBox="1"/>
          <p:nvPr/>
        </p:nvSpPr>
        <p:spPr>
          <a:xfrm>
            <a:off x="2007365" y="4426186"/>
            <a:ext cx="2191657" cy="1569660"/>
          </a:xfrm>
          <a:prstGeom prst="rect">
            <a:avLst/>
          </a:prstGeom>
          <a:noFill/>
        </p:spPr>
        <p:txBody>
          <a:bodyPr wrap="square" rtlCol="0">
            <a:spAutoFit/>
          </a:bodyPr>
          <a:lstStyle/>
          <a:p>
            <a:pPr algn="ctr"/>
            <a:r>
              <a:rPr lang="fr-FR" sz="1600" b="1" dirty="0">
                <a:solidFill>
                  <a:srgbClr val="F2CB05"/>
                </a:solidFill>
                <a:latin typeface="Posterama" panose="020B0504020200020000" pitchFamily="34" charset="0"/>
                <a:cs typeface="Posterama" panose="020B0504020200020000" pitchFamily="34" charset="0"/>
              </a:rPr>
              <a:t>2. </a:t>
            </a:r>
            <a:r>
              <a:rPr lang="fr-FR" sz="1600" b="1" dirty="0" err="1">
                <a:solidFill>
                  <a:srgbClr val="F2CB05"/>
                </a:solidFill>
                <a:latin typeface="Posterama" panose="020B0504020200020000" pitchFamily="34" charset="0"/>
                <a:cs typeface="Posterama" panose="020B0504020200020000" pitchFamily="34" charset="0"/>
              </a:rPr>
              <a:t>Organizează-ți</a:t>
            </a:r>
            <a:r>
              <a:rPr lang="fr-FR" sz="1600" b="1" dirty="0">
                <a:solidFill>
                  <a:srgbClr val="F2CB05"/>
                </a:solidFill>
                <a:latin typeface="Posterama" panose="020B0504020200020000" pitchFamily="34" charset="0"/>
                <a:cs typeface="Posterama" panose="020B0504020200020000" pitchFamily="34" charset="0"/>
              </a:rPr>
              <a:t> </a:t>
            </a:r>
            <a:r>
              <a:rPr lang="fr-FR" sz="1600" b="1" dirty="0" err="1">
                <a:solidFill>
                  <a:srgbClr val="F2CB05"/>
                </a:solidFill>
                <a:latin typeface="Posterama" panose="020B0504020200020000" pitchFamily="34" charset="0"/>
                <a:cs typeface="Posterama" panose="020B0504020200020000" pitchFamily="34" charset="0"/>
              </a:rPr>
              <a:t>gândurile</a:t>
            </a:r>
            <a:endParaRPr lang="fr-FR" sz="1600" b="1" dirty="0">
              <a:solidFill>
                <a:srgbClr val="F2CB05"/>
              </a:solidFill>
              <a:latin typeface="Posterama" panose="020B0504020200020000" pitchFamily="34" charset="0"/>
              <a:cs typeface="Posterama" panose="020B0504020200020000" pitchFamily="34" charset="0"/>
            </a:endParaRPr>
          </a:p>
          <a:p>
            <a:pPr algn="ctr"/>
            <a:r>
              <a:rPr lang="fr-FR" sz="1600" dirty="0" err="1">
                <a:cs typeface="Posterama" panose="020B0504020200020000" pitchFamily="34" charset="0"/>
              </a:rPr>
              <a:t>Apoi</a:t>
            </a:r>
            <a:r>
              <a:rPr lang="fr-FR" sz="1600" dirty="0">
                <a:cs typeface="Posterama" panose="020B0504020200020000" pitchFamily="34" charset="0"/>
              </a:rPr>
              <a:t>, </a:t>
            </a:r>
            <a:r>
              <a:rPr lang="fr-FR" sz="1600" dirty="0" err="1">
                <a:cs typeface="Posterama" panose="020B0504020200020000" pitchFamily="34" charset="0"/>
              </a:rPr>
              <a:t>organizează-ți</a:t>
            </a:r>
            <a:r>
              <a:rPr lang="fr-FR" sz="1600" dirty="0">
                <a:cs typeface="Posterama" panose="020B0504020200020000" pitchFamily="34" charset="0"/>
              </a:rPr>
              <a:t> </a:t>
            </a:r>
            <a:r>
              <a:rPr lang="fr-FR" sz="1600" dirty="0" err="1">
                <a:cs typeface="Posterama" panose="020B0504020200020000" pitchFamily="34" charset="0"/>
              </a:rPr>
              <a:t>gândurile</a:t>
            </a:r>
            <a:r>
              <a:rPr lang="fr-FR" sz="1600" dirty="0">
                <a:cs typeface="Posterama" panose="020B0504020200020000" pitchFamily="34" charset="0"/>
              </a:rPr>
              <a:t> </a:t>
            </a:r>
            <a:r>
              <a:rPr lang="fr-FR" sz="1600" dirty="0" err="1">
                <a:cs typeface="Posterama" panose="020B0504020200020000" pitchFamily="34" charset="0"/>
              </a:rPr>
              <a:t>pentru</a:t>
            </a:r>
            <a:r>
              <a:rPr lang="fr-FR" sz="1600" dirty="0">
                <a:cs typeface="Posterama" panose="020B0504020200020000" pitchFamily="34" charset="0"/>
              </a:rPr>
              <a:t> a te </a:t>
            </a:r>
            <a:r>
              <a:rPr lang="fr-FR" sz="1600" dirty="0" err="1">
                <a:cs typeface="Posterama" panose="020B0504020200020000" pitchFamily="34" charset="0"/>
              </a:rPr>
              <a:t>asigura</a:t>
            </a:r>
            <a:r>
              <a:rPr lang="fr-FR" sz="1600" dirty="0">
                <a:cs typeface="Posterama" panose="020B0504020200020000" pitchFamily="34" charset="0"/>
              </a:rPr>
              <a:t> </a:t>
            </a:r>
            <a:r>
              <a:rPr lang="fr-FR" sz="1600" dirty="0" err="1">
                <a:cs typeface="Posterama" panose="020B0504020200020000" pitchFamily="34" charset="0"/>
              </a:rPr>
              <a:t>că</a:t>
            </a:r>
            <a:r>
              <a:rPr lang="fr-FR" sz="1600" dirty="0">
                <a:cs typeface="Posterama" panose="020B0504020200020000" pitchFamily="34" charset="0"/>
              </a:rPr>
              <a:t> </a:t>
            </a:r>
            <a:r>
              <a:rPr lang="fr-FR" sz="1600" dirty="0" err="1">
                <a:cs typeface="Posterama" panose="020B0504020200020000" pitchFamily="34" charset="0"/>
              </a:rPr>
              <a:t>vei</a:t>
            </a:r>
            <a:r>
              <a:rPr lang="fr-FR" sz="1600" dirty="0">
                <a:cs typeface="Posterama" panose="020B0504020200020000" pitchFamily="34" charset="0"/>
              </a:rPr>
              <a:t> </a:t>
            </a:r>
            <a:r>
              <a:rPr lang="fr-FR" sz="1600" dirty="0" err="1">
                <a:cs typeface="Posterama" panose="020B0504020200020000" pitchFamily="34" charset="0"/>
              </a:rPr>
              <a:t>transmite</a:t>
            </a:r>
            <a:r>
              <a:rPr lang="fr-FR" sz="1600" dirty="0">
                <a:cs typeface="Posterama" panose="020B0504020200020000" pitchFamily="34" charset="0"/>
              </a:rPr>
              <a:t> </a:t>
            </a:r>
            <a:r>
              <a:rPr lang="fr-FR" sz="1600" dirty="0" err="1">
                <a:cs typeface="Posterama" panose="020B0504020200020000" pitchFamily="34" charset="0"/>
              </a:rPr>
              <a:t>mesajul</a:t>
            </a:r>
            <a:r>
              <a:rPr lang="fr-FR" sz="1600" dirty="0">
                <a:cs typeface="Posterama" panose="020B0504020200020000" pitchFamily="34" charset="0"/>
              </a:rPr>
              <a:t> </a:t>
            </a:r>
            <a:r>
              <a:rPr lang="fr-FR" sz="1600" dirty="0" err="1">
                <a:cs typeface="Posterama" panose="020B0504020200020000" pitchFamily="34" charset="0"/>
              </a:rPr>
              <a:t>corect</a:t>
            </a:r>
            <a:endParaRPr lang="fr-FR" sz="1600" dirty="0">
              <a:solidFill>
                <a:srgbClr val="F2CB05"/>
              </a:solidFill>
              <a:latin typeface="Posterama" panose="020B0504020200020000" pitchFamily="34" charset="0"/>
              <a:cs typeface="Posterama" panose="020B0504020200020000" pitchFamily="34" charset="0"/>
            </a:endParaRPr>
          </a:p>
        </p:txBody>
      </p:sp>
      <p:sp>
        <p:nvSpPr>
          <p:cNvPr id="28" name="ZoneTexte 27">
            <a:extLst>
              <a:ext uri="{FF2B5EF4-FFF2-40B4-BE49-F238E27FC236}">
                <a16:creationId xmlns:a16="http://schemas.microsoft.com/office/drawing/2014/main" id="{BCD72F2B-7FE3-4D79-BAA1-6F6B47A112AD}"/>
              </a:ext>
            </a:extLst>
          </p:cNvPr>
          <p:cNvSpPr txBox="1"/>
          <p:nvPr/>
        </p:nvSpPr>
        <p:spPr>
          <a:xfrm>
            <a:off x="4484916" y="3842987"/>
            <a:ext cx="2191657" cy="1815882"/>
          </a:xfrm>
          <a:prstGeom prst="rect">
            <a:avLst/>
          </a:prstGeom>
          <a:noFill/>
        </p:spPr>
        <p:txBody>
          <a:bodyPr wrap="square" rtlCol="0">
            <a:spAutoFit/>
          </a:bodyPr>
          <a:lstStyle/>
          <a:p>
            <a:pPr algn="ctr"/>
            <a:r>
              <a:rPr lang="fr-FR" sz="1600" b="1" dirty="0">
                <a:solidFill>
                  <a:srgbClr val="F2CB05"/>
                </a:solidFill>
                <a:latin typeface="Posterama" panose="020B0504020200020000" pitchFamily="34" charset="0"/>
                <a:cs typeface="Posterama" panose="020B0504020200020000" pitchFamily="34" charset="0"/>
              </a:rPr>
              <a:t>3. </a:t>
            </a:r>
            <a:r>
              <a:rPr lang="fr-FR" sz="1600" b="1" dirty="0" err="1">
                <a:solidFill>
                  <a:srgbClr val="F2CB05"/>
                </a:solidFill>
                <a:latin typeface="Posterama" panose="020B0504020200020000" pitchFamily="34" charset="0"/>
                <a:cs typeface="Posterama" panose="020B0504020200020000" pitchFamily="34" charset="0"/>
              </a:rPr>
              <a:t>Scrieți-vă</a:t>
            </a:r>
            <a:r>
              <a:rPr lang="fr-FR" sz="1600" b="1" dirty="0">
                <a:solidFill>
                  <a:srgbClr val="F2CB05"/>
                </a:solidFill>
                <a:latin typeface="Posterama" panose="020B0504020200020000" pitchFamily="34" charset="0"/>
                <a:cs typeface="Posterama" panose="020B0504020200020000" pitchFamily="34" charset="0"/>
              </a:rPr>
              <a:t> </a:t>
            </a:r>
            <a:r>
              <a:rPr lang="fr-FR" sz="1600" b="1" dirty="0" err="1">
                <a:solidFill>
                  <a:srgbClr val="F2CB05"/>
                </a:solidFill>
                <a:latin typeface="Posterama" panose="020B0504020200020000" pitchFamily="34" charset="0"/>
                <a:cs typeface="Posterama" panose="020B0504020200020000" pitchFamily="34" charset="0"/>
              </a:rPr>
              <a:t>povestea</a:t>
            </a:r>
            <a:endParaRPr lang="fr-FR" sz="1600" b="1" dirty="0">
              <a:solidFill>
                <a:srgbClr val="F2CB05"/>
              </a:solidFill>
              <a:latin typeface="Posterama" panose="020B0504020200020000" pitchFamily="34" charset="0"/>
              <a:cs typeface="Posterama" panose="020B0504020200020000" pitchFamily="34" charset="0"/>
            </a:endParaRPr>
          </a:p>
          <a:p>
            <a:pPr algn="ctr"/>
            <a:r>
              <a:rPr lang="fr-FR" sz="1600" dirty="0" err="1">
                <a:cs typeface="Posterama" panose="020B0504020200020000" pitchFamily="34" charset="0"/>
              </a:rPr>
              <a:t>Odată</a:t>
            </a:r>
            <a:r>
              <a:rPr lang="fr-FR" sz="1600" dirty="0">
                <a:cs typeface="Posterama" panose="020B0504020200020000" pitchFamily="34" charset="0"/>
              </a:rPr>
              <a:t> ce </a:t>
            </a:r>
            <a:r>
              <a:rPr lang="fr-FR" sz="1600" dirty="0" err="1">
                <a:cs typeface="Posterama" panose="020B0504020200020000" pitchFamily="34" charset="0"/>
              </a:rPr>
              <a:t>știi</a:t>
            </a:r>
            <a:r>
              <a:rPr lang="fr-FR" sz="1600" dirty="0">
                <a:cs typeface="Posterama" panose="020B0504020200020000" pitchFamily="34" charset="0"/>
              </a:rPr>
              <a:t> ce </a:t>
            </a:r>
            <a:r>
              <a:rPr lang="fr-FR" sz="1600" dirty="0" err="1">
                <a:cs typeface="Posterama" panose="020B0504020200020000" pitchFamily="34" charset="0"/>
              </a:rPr>
              <a:t>mesaj</a:t>
            </a:r>
            <a:r>
              <a:rPr lang="fr-FR" sz="1600" dirty="0">
                <a:cs typeface="Posterama" panose="020B0504020200020000" pitchFamily="34" charset="0"/>
              </a:rPr>
              <a:t> </a:t>
            </a:r>
            <a:r>
              <a:rPr lang="fr-FR" sz="1600" dirty="0" err="1">
                <a:cs typeface="Posterama" panose="020B0504020200020000" pitchFamily="34" charset="0"/>
              </a:rPr>
              <a:t>vrei</a:t>
            </a:r>
            <a:r>
              <a:rPr lang="fr-FR" sz="1600" dirty="0">
                <a:cs typeface="Posterama" panose="020B0504020200020000" pitchFamily="34" charset="0"/>
              </a:rPr>
              <a:t> </a:t>
            </a:r>
            <a:r>
              <a:rPr lang="fr-FR" sz="1600" dirty="0" err="1">
                <a:cs typeface="Posterama" panose="020B0504020200020000" pitchFamily="34" charset="0"/>
              </a:rPr>
              <a:t>să</a:t>
            </a:r>
            <a:r>
              <a:rPr lang="fr-FR" sz="1600" dirty="0">
                <a:cs typeface="Posterama" panose="020B0504020200020000" pitchFamily="34" charset="0"/>
              </a:rPr>
              <a:t> </a:t>
            </a:r>
            <a:r>
              <a:rPr lang="fr-FR" sz="1600" dirty="0" err="1">
                <a:cs typeface="Posterama" panose="020B0504020200020000" pitchFamily="34" charset="0"/>
              </a:rPr>
              <a:t>transmiți</a:t>
            </a:r>
            <a:r>
              <a:rPr lang="fr-FR" sz="1600" dirty="0">
                <a:cs typeface="Posterama" panose="020B0504020200020000" pitchFamily="34" charset="0"/>
              </a:rPr>
              <a:t>, </a:t>
            </a:r>
            <a:r>
              <a:rPr lang="fr-FR" sz="1600" dirty="0" err="1">
                <a:cs typeface="Posterama" panose="020B0504020200020000" pitchFamily="34" charset="0"/>
              </a:rPr>
              <a:t>include</a:t>
            </a:r>
            <a:r>
              <a:rPr lang="fr-FR" sz="1600" dirty="0">
                <a:cs typeface="Posterama" panose="020B0504020200020000" pitchFamily="34" charset="0"/>
              </a:rPr>
              <a:t>-l </a:t>
            </a:r>
            <a:r>
              <a:rPr lang="fr-FR" sz="1600" dirty="0" err="1">
                <a:cs typeface="Posterama" panose="020B0504020200020000" pitchFamily="34" charset="0"/>
              </a:rPr>
              <a:t>într</a:t>
            </a:r>
            <a:r>
              <a:rPr lang="fr-FR" sz="1600" dirty="0">
                <a:cs typeface="Posterama" panose="020B0504020200020000" pitchFamily="34" charset="0"/>
              </a:rPr>
              <a:t>-o </a:t>
            </a:r>
            <a:r>
              <a:rPr lang="fr-FR" sz="1600" dirty="0" err="1">
                <a:cs typeface="Posterama" panose="020B0504020200020000" pitchFamily="34" charset="0"/>
              </a:rPr>
              <a:t>poveste</a:t>
            </a:r>
            <a:r>
              <a:rPr lang="fr-FR" sz="1600" dirty="0">
                <a:cs typeface="Posterama" panose="020B0504020200020000" pitchFamily="34" charset="0"/>
              </a:rPr>
              <a:t> </a:t>
            </a:r>
            <a:r>
              <a:rPr lang="fr-FR" sz="1600" dirty="0" err="1">
                <a:cs typeface="Posterama" panose="020B0504020200020000" pitchFamily="34" charset="0"/>
              </a:rPr>
              <a:t>cu</a:t>
            </a:r>
            <a:r>
              <a:rPr lang="fr-FR" sz="1600" dirty="0">
                <a:cs typeface="Posterama" panose="020B0504020200020000" pitchFamily="34" charset="0"/>
              </a:rPr>
              <a:t> care </a:t>
            </a:r>
            <a:r>
              <a:rPr lang="fr-FR" sz="1600" dirty="0" err="1">
                <a:cs typeface="Posterama" panose="020B0504020200020000" pitchFamily="34" charset="0"/>
              </a:rPr>
              <a:t>publicul</a:t>
            </a:r>
            <a:r>
              <a:rPr lang="fr-FR" sz="1600" dirty="0">
                <a:cs typeface="Posterama" panose="020B0504020200020000" pitchFamily="34" charset="0"/>
              </a:rPr>
              <a:t> </a:t>
            </a:r>
            <a:r>
              <a:rPr lang="fr-FR" sz="1600" dirty="0" err="1">
                <a:cs typeface="Posterama" panose="020B0504020200020000" pitchFamily="34" charset="0"/>
              </a:rPr>
              <a:t>tău</a:t>
            </a:r>
            <a:r>
              <a:rPr lang="fr-FR" sz="1600" dirty="0">
                <a:cs typeface="Posterama" panose="020B0504020200020000" pitchFamily="34" charset="0"/>
              </a:rPr>
              <a:t> se </a:t>
            </a:r>
            <a:r>
              <a:rPr lang="fr-FR" sz="1600" dirty="0" err="1">
                <a:cs typeface="Posterama" panose="020B0504020200020000" pitchFamily="34" charset="0"/>
              </a:rPr>
              <a:t>poate</a:t>
            </a:r>
            <a:r>
              <a:rPr lang="fr-FR" sz="1600" dirty="0">
                <a:cs typeface="Posterama" panose="020B0504020200020000" pitchFamily="34" charset="0"/>
              </a:rPr>
              <a:t> </a:t>
            </a:r>
            <a:r>
              <a:rPr lang="fr-FR" sz="1600" dirty="0" err="1">
                <a:cs typeface="Posterama" panose="020B0504020200020000" pitchFamily="34" charset="0"/>
              </a:rPr>
              <a:t>identifica</a:t>
            </a:r>
            <a:endParaRPr lang="fr-FR" sz="1600" dirty="0">
              <a:solidFill>
                <a:srgbClr val="F2CB05"/>
              </a:solidFill>
              <a:latin typeface="Posterama" panose="020B0504020200020000" pitchFamily="34" charset="0"/>
              <a:cs typeface="Posterama" panose="020B0504020200020000" pitchFamily="34" charset="0"/>
            </a:endParaRPr>
          </a:p>
        </p:txBody>
      </p:sp>
      <p:sp>
        <p:nvSpPr>
          <p:cNvPr id="29" name="ZoneTexte 28">
            <a:extLst>
              <a:ext uri="{FF2B5EF4-FFF2-40B4-BE49-F238E27FC236}">
                <a16:creationId xmlns:a16="http://schemas.microsoft.com/office/drawing/2014/main" id="{A49012EB-D48C-40D9-A12A-0EB46B2BF191}"/>
              </a:ext>
            </a:extLst>
          </p:cNvPr>
          <p:cNvSpPr txBox="1"/>
          <p:nvPr/>
        </p:nvSpPr>
        <p:spPr>
          <a:xfrm>
            <a:off x="6833831" y="4566727"/>
            <a:ext cx="2327084" cy="1569660"/>
          </a:xfrm>
          <a:prstGeom prst="rect">
            <a:avLst/>
          </a:prstGeom>
          <a:noFill/>
        </p:spPr>
        <p:txBody>
          <a:bodyPr wrap="square" rtlCol="0">
            <a:spAutoFit/>
          </a:bodyPr>
          <a:lstStyle/>
          <a:p>
            <a:pPr algn="ctr"/>
            <a:r>
              <a:rPr lang="fr-FR" sz="1600" b="1" dirty="0">
                <a:solidFill>
                  <a:srgbClr val="F2CB05"/>
                </a:solidFill>
                <a:latin typeface="Posterama" panose="020B0504020200020000" pitchFamily="34" charset="0"/>
                <a:cs typeface="Posterama" panose="020B0504020200020000" pitchFamily="34" charset="0"/>
              </a:rPr>
              <a:t>4. </a:t>
            </a:r>
            <a:r>
              <a:rPr lang="fr-FR" sz="1600" b="1" dirty="0" err="1">
                <a:solidFill>
                  <a:srgbClr val="F2CB05"/>
                </a:solidFill>
                <a:latin typeface="Posterama" panose="020B0504020200020000" pitchFamily="34" charset="0"/>
                <a:cs typeface="Posterama" panose="020B0504020200020000" pitchFamily="34" charset="0"/>
              </a:rPr>
              <a:t>Exersează-ți</a:t>
            </a:r>
            <a:r>
              <a:rPr lang="fr-FR" sz="1600" b="1" dirty="0">
                <a:solidFill>
                  <a:srgbClr val="F2CB05"/>
                </a:solidFill>
                <a:latin typeface="Posterama" panose="020B0504020200020000" pitchFamily="34" charset="0"/>
                <a:cs typeface="Posterama" panose="020B0504020200020000" pitchFamily="34" charset="0"/>
              </a:rPr>
              <a:t> </a:t>
            </a:r>
            <a:r>
              <a:rPr lang="fr-FR" sz="1600" b="1" dirty="0" err="1">
                <a:solidFill>
                  <a:srgbClr val="F2CB05"/>
                </a:solidFill>
                <a:latin typeface="Posterama" panose="020B0504020200020000" pitchFamily="34" charset="0"/>
                <a:cs typeface="Posterama" panose="020B0504020200020000" pitchFamily="34" charset="0"/>
              </a:rPr>
              <a:t>pasul</a:t>
            </a:r>
            <a:endParaRPr lang="fr-FR" sz="1600" b="1" dirty="0">
              <a:solidFill>
                <a:srgbClr val="F2CB05"/>
              </a:solidFill>
              <a:latin typeface="Posterama" panose="020B0504020200020000" pitchFamily="34" charset="0"/>
              <a:cs typeface="Posterama" panose="020B0504020200020000" pitchFamily="34" charset="0"/>
            </a:endParaRPr>
          </a:p>
          <a:p>
            <a:pPr algn="ctr"/>
            <a:r>
              <a:rPr lang="fr-FR" sz="1600" dirty="0" err="1">
                <a:cs typeface="Posterama" panose="020B0504020200020000" pitchFamily="34" charset="0"/>
              </a:rPr>
              <a:t>Folosește-ți</a:t>
            </a:r>
            <a:r>
              <a:rPr lang="fr-FR" sz="1600" dirty="0">
                <a:cs typeface="Posterama" panose="020B0504020200020000" pitchFamily="34" charset="0"/>
              </a:rPr>
              <a:t> </a:t>
            </a:r>
            <a:r>
              <a:rPr lang="fr-FR" sz="1600" dirty="0" err="1">
                <a:cs typeface="Posterama" panose="020B0504020200020000" pitchFamily="34" charset="0"/>
              </a:rPr>
              <a:t>corpul</a:t>
            </a:r>
            <a:r>
              <a:rPr lang="fr-FR" sz="1600" dirty="0">
                <a:cs typeface="Posterama" panose="020B0504020200020000" pitchFamily="34" charset="0"/>
              </a:rPr>
              <a:t> </a:t>
            </a:r>
            <a:r>
              <a:rPr lang="fr-FR" sz="1600" dirty="0" err="1">
                <a:cs typeface="Posterama" panose="020B0504020200020000" pitchFamily="34" charset="0"/>
              </a:rPr>
              <a:t>și</a:t>
            </a:r>
            <a:r>
              <a:rPr lang="fr-FR" sz="1600" dirty="0">
                <a:cs typeface="Posterama" panose="020B0504020200020000" pitchFamily="34" charset="0"/>
              </a:rPr>
              <a:t> </a:t>
            </a:r>
            <a:r>
              <a:rPr lang="fr-FR" sz="1600" dirty="0" err="1">
                <a:cs typeface="Posterama" panose="020B0504020200020000" pitchFamily="34" charset="0"/>
              </a:rPr>
              <a:t>vocea</a:t>
            </a:r>
            <a:r>
              <a:rPr lang="fr-FR" sz="1600" dirty="0">
                <a:cs typeface="Posterama" panose="020B0504020200020000" pitchFamily="34" charset="0"/>
              </a:rPr>
              <a:t> </a:t>
            </a:r>
            <a:r>
              <a:rPr lang="fr-FR" sz="1600" dirty="0" err="1">
                <a:cs typeface="Posterama" panose="020B0504020200020000" pitchFamily="34" charset="0"/>
              </a:rPr>
              <a:t>pentru</a:t>
            </a:r>
            <a:r>
              <a:rPr lang="fr-FR" sz="1600" dirty="0">
                <a:cs typeface="Posterama" panose="020B0504020200020000" pitchFamily="34" charset="0"/>
              </a:rPr>
              <a:t> a-</a:t>
            </a:r>
            <a:r>
              <a:rPr lang="fr-FR" sz="1600" dirty="0" err="1">
                <a:cs typeface="Posterama" panose="020B0504020200020000" pitchFamily="34" charset="0"/>
              </a:rPr>
              <a:t>ți</a:t>
            </a:r>
            <a:r>
              <a:rPr lang="fr-FR" sz="1600" dirty="0">
                <a:cs typeface="Posterama" panose="020B0504020200020000" pitchFamily="34" charset="0"/>
              </a:rPr>
              <a:t> </a:t>
            </a:r>
            <a:r>
              <a:rPr lang="fr-FR" sz="1600" dirty="0" err="1">
                <a:cs typeface="Posterama" panose="020B0504020200020000" pitchFamily="34" charset="0"/>
              </a:rPr>
              <a:t>transmite</a:t>
            </a:r>
            <a:r>
              <a:rPr lang="fr-FR" sz="1600" dirty="0">
                <a:cs typeface="Posterama" panose="020B0504020200020000" pitchFamily="34" charset="0"/>
              </a:rPr>
              <a:t> </a:t>
            </a:r>
            <a:r>
              <a:rPr lang="fr-FR" sz="1600" dirty="0" err="1">
                <a:cs typeface="Posterama" panose="020B0504020200020000" pitchFamily="34" charset="0"/>
              </a:rPr>
              <a:t>mesajul</a:t>
            </a:r>
            <a:r>
              <a:rPr lang="fr-FR" sz="1600" dirty="0">
                <a:cs typeface="Posterama" panose="020B0504020200020000" pitchFamily="34" charset="0"/>
              </a:rPr>
              <a:t> </a:t>
            </a:r>
            <a:r>
              <a:rPr lang="fr-FR" sz="1600" dirty="0" err="1">
                <a:cs typeface="Posterama" panose="020B0504020200020000" pitchFamily="34" charset="0"/>
              </a:rPr>
              <a:t>și</a:t>
            </a:r>
            <a:r>
              <a:rPr lang="fr-FR" sz="1600" dirty="0">
                <a:cs typeface="Posterama" panose="020B0504020200020000" pitchFamily="34" charset="0"/>
              </a:rPr>
              <a:t> </a:t>
            </a:r>
            <a:r>
              <a:rPr lang="fr-FR" sz="1600" dirty="0" err="1">
                <a:cs typeface="Posterama" panose="020B0504020200020000" pitchFamily="34" charset="0"/>
              </a:rPr>
              <a:t>pentru</a:t>
            </a:r>
            <a:r>
              <a:rPr lang="fr-FR" sz="1600" dirty="0">
                <a:cs typeface="Posterama" panose="020B0504020200020000" pitchFamily="34" charset="0"/>
              </a:rPr>
              <a:t> a-</a:t>
            </a:r>
            <a:r>
              <a:rPr lang="fr-FR" sz="1600" dirty="0" err="1">
                <a:cs typeface="Posterama" panose="020B0504020200020000" pitchFamily="34" charset="0"/>
              </a:rPr>
              <a:t>ți</a:t>
            </a:r>
            <a:r>
              <a:rPr lang="fr-FR" sz="1600" dirty="0">
                <a:cs typeface="Posterama" panose="020B0504020200020000" pitchFamily="34" charset="0"/>
              </a:rPr>
              <a:t> </a:t>
            </a:r>
            <a:r>
              <a:rPr lang="fr-FR" sz="1600" dirty="0" err="1">
                <a:cs typeface="Posterama" panose="020B0504020200020000" pitchFamily="34" charset="0"/>
              </a:rPr>
              <a:t>îmbarca</a:t>
            </a:r>
            <a:r>
              <a:rPr lang="fr-FR" sz="1600" dirty="0">
                <a:cs typeface="Posterama" panose="020B0504020200020000" pitchFamily="34" charset="0"/>
              </a:rPr>
              <a:t> </a:t>
            </a:r>
            <a:r>
              <a:rPr lang="fr-FR" sz="1600" dirty="0" err="1">
                <a:cs typeface="Posterama" panose="020B0504020200020000" pitchFamily="34" charset="0"/>
              </a:rPr>
              <a:t>publicul</a:t>
            </a:r>
            <a:endParaRPr lang="fr-FR" sz="1600" dirty="0">
              <a:solidFill>
                <a:srgbClr val="F2CB05"/>
              </a:solidFill>
              <a:latin typeface="Posterama" panose="020B0504020200020000" pitchFamily="34" charset="0"/>
              <a:cs typeface="Posterama" panose="020B0504020200020000" pitchFamily="34" charset="0"/>
            </a:endParaRPr>
          </a:p>
        </p:txBody>
      </p:sp>
    </p:spTree>
    <p:extLst>
      <p:ext uri="{BB962C8B-B14F-4D97-AF65-F5344CB8AC3E}">
        <p14:creationId xmlns:p14="http://schemas.microsoft.com/office/powerpoint/2010/main" val="944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FEA7282-8740-457A-8B16-0D513FB47617}"/>
              </a:ext>
            </a:extLst>
          </p:cNvPr>
          <p:cNvSpPr>
            <a:spLocks noGrp="1"/>
          </p:cNvSpPr>
          <p:nvPr>
            <p:ph type="title"/>
          </p:nvPr>
        </p:nvSpPr>
        <p:spPr/>
        <p:txBody>
          <a:bodyPr/>
          <a:lstStyle/>
          <a:p>
            <a:r>
              <a:rPr lang="en-GB" dirty="0"/>
              <a:t>Pasul 1 : </a:t>
            </a:r>
            <a:r>
              <a:rPr lang="en-GB" dirty="0" err="1"/>
              <a:t>clarifică-ți</a:t>
            </a:r>
            <a:r>
              <a:rPr lang="en-GB" dirty="0"/>
              <a:t> </a:t>
            </a:r>
            <a:r>
              <a:rPr lang="en-GB" dirty="0" err="1"/>
              <a:t>ideea</a:t>
            </a:r>
            <a:endParaRPr lang="en-GB" dirty="0"/>
          </a:p>
        </p:txBody>
      </p:sp>
      <p:cxnSp>
        <p:nvCxnSpPr>
          <p:cNvPr id="18" name="Connecteur : en angle 17">
            <a:extLst>
              <a:ext uri="{FF2B5EF4-FFF2-40B4-BE49-F238E27FC236}">
                <a16:creationId xmlns:a16="http://schemas.microsoft.com/office/drawing/2014/main" id="{C181841F-FEE0-43C9-9787-64DB2D8AFCD4}"/>
              </a:ext>
            </a:extLst>
          </p:cNvPr>
          <p:cNvCxnSpPr>
            <a:cxnSpLocks/>
          </p:cNvCxnSpPr>
          <p:nvPr/>
        </p:nvCxnSpPr>
        <p:spPr>
          <a:xfrm rot="10800000">
            <a:off x="2364556" y="2105921"/>
            <a:ext cx="1741623" cy="995274"/>
          </a:xfrm>
          <a:prstGeom prst="bentConnector3">
            <a:avLst>
              <a:gd name="adj1" fmla="val -521"/>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cxnSp>
        <p:nvCxnSpPr>
          <p:cNvPr id="21" name="Connecteur : en angle 20">
            <a:extLst>
              <a:ext uri="{FF2B5EF4-FFF2-40B4-BE49-F238E27FC236}">
                <a16:creationId xmlns:a16="http://schemas.microsoft.com/office/drawing/2014/main" id="{E0E07C59-9507-417B-8C45-B8B59227148A}"/>
              </a:ext>
            </a:extLst>
          </p:cNvPr>
          <p:cNvCxnSpPr>
            <a:cxnSpLocks/>
          </p:cNvCxnSpPr>
          <p:nvPr/>
        </p:nvCxnSpPr>
        <p:spPr>
          <a:xfrm rot="10800000" flipH="1">
            <a:off x="5037820" y="2105919"/>
            <a:ext cx="1741623" cy="995274"/>
          </a:xfrm>
          <a:prstGeom prst="bentConnector3">
            <a:avLst>
              <a:gd name="adj1" fmla="val -521"/>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3A819681-76ED-4839-82A3-7E6C1CB44321}"/>
              </a:ext>
            </a:extLst>
          </p:cNvPr>
          <p:cNvCxnSpPr>
            <a:cxnSpLocks/>
            <a:endCxn id="3" idx="1"/>
          </p:cNvCxnSpPr>
          <p:nvPr/>
        </p:nvCxnSpPr>
        <p:spPr>
          <a:xfrm flipV="1">
            <a:off x="2364555" y="3517418"/>
            <a:ext cx="1494547" cy="1"/>
          </a:xfrm>
          <a:prstGeom prst="line">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A8D82948-CAFE-4E16-A275-9E756F0A59EB}"/>
              </a:ext>
            </a:extLst>
          </p:cNvPr>
          <p:cNvCxnSpPr>
            <a:cxnSpLocks/>
          </p:cNvCxnSpPr>
          <p:nvPr/>
        </p:nvCxnSpPr>
        <p:spPr>
          <a:xfrm flipV="1">
            <a:off x="5284896" y="3502320"/>
            <a:ext cx="1494547" cy="1"/>
          </a:xfrm>
          <a:prstGeom prst="line">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5D5C66BC-80A5-4307-BE51-6CE0FE93E4C9}"/>
              </a:ext>
            </a:extLst>
          </p:cNvPr>
          <p:cNvCxnSpPr>
            <a:cxnSpLocks/>
            <a:stCxn id="3" idx="2"/>
          </p:cNvCxnSpPr>
          <p:nvPr/>
        </p:nvCxnSpPr>
        <p:spPr>
          <a:xfrm flipH="1">
            <a:off x="4571999" y="3933642"/>
            <a:ext cx="1" cy="1011447"/>
          </a:xfrm>
          <a:prstGeom prst="line">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cxnSp>
        <p:nvCxnSpPr>
          <p:cNvPr id="35" name="Connecteur : en angle 34">
            <a:extLst>
              <a:ext uri="{FF2B5EF4-FFF2-40B4-BE49-F238E27FC236}">
                <a16:creationId xmlns:a16="http://schemas.microsoft.com/office/drawing/2014/main" id="{9BBE9515-DE69-4FE8-9F40-3E944BB9D917}"/>
              </a:ext>
            </a:extLst>
          </p:cNvPr>
          <p:cNvCxnSpPr>
            <a:cxnSpLocks/>
          </p:cNvCxnSpPr>
          <p:nvPr/>
        </p:nvCxnSpPr>
        <p:spPr>
          <a:xfrm rot="10800000" flipV="1">
            <a:off x="2364556" y="3791306"/>
            <a:ext cx="1494551" cy="1290728"/>
          </a:xfrm>
          <a:prstGeom prst="bentConnector3">
            <a:avLst>
              <a:gd name="adj1" fmla="val 50000"/>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cxnSp>
        <p:nvCxnSpPr>
          <p:cNvPr id="38" name="Connecteur : en angle 37">
            <a:extLst>
              <a:ext uri="{FF2B5EF4-FFF2-40B4-BE49-F238E27FC236}">
                <a16:creationId xmlns:a16="http://schemas.microsoft.com/office/drawing/2014/main" id="{99B657E5-5AAC-424B-8488-3AAED6EF8BB1}"/>
              </a:ext>
            </a:extLst>
          </p:cNvPr>
          <p:cNvCxnSpPr>
            <a:cxnSpLocks/>
          </p:cNvCxnSpPr>
          <p:nvPr/>
        </p:nvCxnSpPr>
        <p:spPr>
          <a:xfrm>
            <a:off x="5284896" y="3788610"/>
            <a:ext cx="1494547" cy="1293424"/>
          </a:xfrm>
          <a:prstGeom prst="bentConnector3">
            <a:avLst>
              <a:gd name="adj1" fmla="val 50000"/>
            </a:avLst>
          </a:prstGeom>
          <a:ln w="28575">
            <a:solidFill>
              <a:srgbClr val="F2CB05"/>
            </a:solidFill>
          </a:ln>
        </p:spPr>
        <p:style>
          <a:lnRef idx="1">
            <a:schemeClr val="accent1"/>
          </a:lnRef>
          <a:fillRef idx="0">
            <a:schemeClr val="accent1"/>
          </a:fillRef>
          <a:effectRef idx="0">
            <a:schemeClr val="accent1"/>
          </a:effectRef>
          <a:fontRef idx="minor">
            <a:schemeClr val="tx1"/>
          </a:fontRef>
        </p:style>
      </p:cxnSp>
      <p:sp>
        <p:nvSpPr>
          <p:cNvPr id="3" name="Rectangle : coins arrondis 2">
            <a:extLst>
              <a:ext uri="{FF2B5EF4-FFF2-40B4-BE49-F238E27FC236}">
                <a16:creationId xmlns:a16="http://schemas.microsoft.com/office/drawing/2014/main" id="{0442FBCA-944E-43C1-B9CD-8098C2643934}"/>
              </a:ext>
            </a:extLst>
          </p:cNvPr>
          <p:cNvSpPr/>
          <p:nvPr/>
        </p:nvSpPr>
        <p:spPr>
          <a:xfrm>
            <a:off x="3859102" y="3101193"/>
            <a:ext cx="1425795" cy="832449"/>
          </a:xfrm>
          <a:prstGeom prst="roundRect">
            <a:avLst/>
          </a:prstGeom>
          <a:noFill/>
          <a:ln w="57150">
            <a:solidFill>
              <a:srgbClr val="F2C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2CB05"/>
                </a:solidFill>
                <a:latin typeface="Posterama" panose="020B0504020200020000" pitchFamily="34" charset="0"/>
                <a:cs typeface="Posterama" panose="020B0504020200020000" pitchFamily="34" charset="0"/>
              </a:rPr>
              <a:t>5W2H</a:t>
            </a:r>
          </a:p>
        </p:txBody>
      </p:sp>
      <p:sp>
        <p:nvSpPr>
          <p:cNvPr id="2" name="Google Shape;415;geec6e49503_6_0">
            <a:extLst>
              <a:ext uri="{FF2B5EF4-FFF2-40B4-BE49-F238E27FC236}">
                <a16:creationId xmlns:a16="http://schemas.microsoft.com/office/drawing/2014/main" id="{8A32A1DD-3DA1-D7D4-2B32-26060F4630EC}"/>
              </a:ext>
            </a:extLst>
          </p:cNvPr>
          <p:cNvSpPr/>
          <p:nvPr/>
        </p:nvSpPr>
        <p:spPr>
          <a:xfrm>
            <a:off x="744555" y="1968976"/>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dirty="0">
                <a:solidFill>
                  <a:schemeClr val="lt1"/>
                </a:solidFill>
                <a:latin typeface="Arial"/>
                <a:ea typeface="Arial"/>
                <a:cs typeface="Arial"/>
                <a:sym typeface="Arial"/>
              </a:rPr>
              <a:t> DE CE</a:t>
            </a:r>
            <a:endParaRPr dirty="0"/>
          </a:p>
        </p:txBody>
      </p:sp>
      <p:sp>
        <p:nvSpPr>
          <p:cNvPr id="4" name="Google Shape;430;geec6e49503_6_0">
            <a:extLst>
              <a:ext uri="{FF2B5EF4-FFF2-40B4-BE49-F238E27FC236}">
                <a16:creationId xmlns:a16="http://schemas.microsoft.com/office/drawing/2014/main" id="{E8EA9001-12E2-9F2C-7E6E-C8E5DDD8D8C3}"/>
              </a:ext>
            </a:extLst>
          </p:cNvPr>
          <p:cNvSpPr txBox="1"/>
          <p:nvPr/>
        </p:nvSpPr>
        <p:spPr>
          <a:xfrm>
            <a:off x="664888" y="2302698"/>
            <a:ext cx="1323760" cy="369291"/>
          </a:xfrm>
          <a:prstGeom prst="rect">
            <a:avLst/>
          </a:prstGeom>
          <a:noFill/>
          <a:ln>
            <a:noFill/>
          </a:ln>
        </p:spPr>
        <p:txBody>
          <a:bodyPr spcFirstLastPara="1" wrap="square" lIns="91425" tIns="45700" rIns="91425" bIns="45700" anchor="t" anchorCtr="0">
            <a:spAutoFit/>
          </a:bodyPr>
          <a:lstStyle/>
          <a:p>
            <a:pPr lvl="0"/>
            <a:r>
              <a:rPr lang="fr-FR" sz="1800" dirty="0" err="1">
                <a:solidFill>
                  <a:schemeClr val="dk1"/>
                </a:solidFill>
                <a:latin typeface="Calibri"/>
                <a:ea typeface="Calibri"/>
                <a:cs typeface="Calibri"/>
                <a:sym typeface="Calibri"/>
              </a:rPr>
              <a:t>Obiective</a:t>
            </a:r>
            <a:r>
              <a:rPr lang="fr-FR" sz="1800" dirty="0">
                <a:solidFill>
                  <a:schemeClr val="dk1"/>
                </a:solidFill>
                <a:latin typeface="Calibri"/>
                <a:ea typeface="Calibri"/>
                <a:cs typeface="Calibri"/>
                <a:sym typeface="Calibri"/>
              </a:rPr>
              <a:t> ?</a:t>
            </a:r>
            <a:endParaRPr dirty="0"/>
          </a:p>
        </p:txBody>
      </p:sp>
      <p:sp>
        <p:nvSpPr>
          <p:cNvPr id="6" name="Google Shape;418;geec6e49503_6_0">
            <a:extLst>
              <a:ext uri="{FF2B5EF4-FFF2-40B4-BE49-F238E27FC236}">
                <a16:creationId xmlns:a16="http://schemas.microsoft.com/office/drawing/2014/main" id="{3DC4BECE-6617-7EB9-6EAD-2320769CBD77}"/>
              </a:ext>
            </a:extLst>
          </p:cNvPr>
          <p:cNvSpPr/>
          <p:nvPr/>
        </p:nvSpPr>
        <p:spPr>
          <a:xfrm>
            <a:off x="744555" y="3380474"/>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dirty="0">
                <a:solidFill>
                  <a:schemeClr val="lt1"/>
                </a:solidFill>
                <a:latin typeface="Arial"/>
                <a:ea typeface="Arial"/>
                <a:cs typeface="Arial"/>
                <a:sym typeface="Arial"/>
              </a:rPr>
              <a:t>CARE</a:t>
            </a:r>
            <a:endParaRPr dirty="0"/>
          </a:p>
        </p:txBody>
      </p:sp>
      <p:sp>
        <p:nvSpPr>
          <p:cNvPr id="9" name="Google Shape;431;geec6e49503_6_0">
            <a:extLst>
              <a:ext uri="{FF2B5EF4-FFF2-40B4-BE49-F238E27FC236}">
                <a16:creationId xmlns:a16="http://schemas.microsoft.com/office/drawing/2014/main" id="{352838F6-476C-0D44-3381-1A50C0985A80}"/>
              </a:ext>
            </a:extLst>
          </p:cNvPr>
          <p:cNvSpPr txBox="1"/>
          <p:nvPr/>
        </p:nvSpPr>
        <p:spPr>
          <a:xfrm>
            <a:off x="664888" y="3743633"/>
            <a:ext cx="2261388" cy="923289"/>
          </a:xfrm>
          <a:prstGeom prst="rect">
            <a:avLst/>
          </a:prstGeom>
          <a:noFill/>
          <a:ln>
            <a:noFill/>
          </a:ln>
        </p:spPr>
        <p:txBody>
          <a:bodyPr spcFirstLastPara="1" wrap="square" lIns="91425" tIns="45700" rIns="91425" bIns="45700" anchor="t" anchorCtr="0">
            <a:spAutoFit/>
          </a:bodyPr>
          <a:lstStyle/>
          <a:p>
            <a:pPr lvl="0"/>
            <a:r>
              <a:rPr lang="fr-FR" sz="1800" dirty="0">
                <a:solidFill>
                  <a:schemeClr val="dk1"/>
                </a:solidFill>
                <a:latin typeface="Calibri"/>
                <a:ea typeface="Calibri"/>
                <a:cs typeface="Calibri"/>
                <a:sym typeface="Calibri"/>
              </a:rPr>
              <a:t>De </a:t>
            </a:r>
            <a:r>
              <a:rPr lang="fr-FR" sz="1800" dirty="0" err="1">
                <a:solidFill>
                  <a:schemeClr val="dk1"/>
                </a:solidFill>
                <a:latin typeface="Calibri"/>
                <a:ea typeface="Calibri"/>
                <a:cs typeface="Calibri"/>
                <a:sym typeface="Calibri"/>
              </a:rPr>
              <a:t>către</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cine</a:t>
            </a:r>
            <a:r>
              <a:rPr lang="fr-FR" sz="1800" dirty="0">
                <a:solidFill>
                  <a:schemeClr val="dk1"/>
                </a:solidFill>
                <a:latin typeface="Calibri"/>
                <a:ea typeface="Calibri"/>
                <a:cs typeface="Calibri"/>
                <a:sym typeface="Calibri"/>
              </a:rPr>
              <a:t> ?</a:t>
            </a:r>
          </a:p>
          <a:p>
            <a:pPr lvl="0"/>
            <a:r>
              <a:rPr lang="fr-FR" sz="1800" dirty="0">
                <a:solidFill>
                  <a:schemeClr val="dk1"/>
                </a:solidFill>
                <a:latin typeface="Calibri"/>
                <a:ea typeface="Calibri"/>
                <a:cs typeface="Calibri"/>
                <a:sym typeface="Calibri"/>
              </a:rPr>
              <a:t>Care </a:t>
            </a:r>
            <a:r>
              <a:rPr lang="fr-FR" sz="1800" dirty="0" err="1">
                <a:solidFill>
                  <a:schemeClr val="dk1"/>
                </a:solidFill>
                <a:latin typeface="Calibri"/>
                <a:ea typeface="Calibri"/>
                <a:cs typeface="Calibri"/>
                <a:sym typeface="Calibri"/>
              </a:rPr>
              <a:t>beneficiari</a:t>
            </a:r>
            <a:r>
              <a:rPr lang="fr-FR" sz="1800" dirty="0">
                <a:solidFill>
                  <a:schemeClr val="dk1"/>
                </a:solidFill>
                <a:latin typeface="Calibri"/>
                <a:ea typeface="Calibri"/>
                <a:cs typeface="Calibri"/>
                <a:sym typeface="Calibri"/>
              </a:rPr>
              <a:t> ?</a:t>
            </a:r>
          </a:p>
          <a:p>
            <a:pPr lvl="0"/>
            <a:r>
              <a:rPr lang="fr-FR" sz="1800" dirty="0">
                <a:solidFill>
                  <a:schemeClr val="dk1"/>
                </a:solidFill>
                <a:latin typeface="Calibri"/>
                <a:ea typeface="Calibri"/>
                <a:cs typeface="Calibri"/>
                <a:sym typeface="Calibri"/>
              </a:rPr>
              <a:t>Care </a:t>
            </a:r>
            <a:r>
              <a:rPr lang="fr-FR" sz="1800" dirty="0" err="1">
                <a:solidFill>
                  <a:schemeClr val="dk1"/>
                </a:solidFill>
                <a:latin typeface="Calibri"/>
                <a:ea typeface="Calibri"/>
                <a:cs typeface="Calibri"/>
                <a:sym typeface="Calibri"/>
              </a:rPr>
              <a:t>părți</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interesate</a:t>
            </a:r>
            <a:r>
              <a:rPr lang="fr-FR" sz="1800" dirty="0">
                <a:solidFill>
                  <a:schemeClr val="dk1"/>
                </a:solidFill>
                <a:latin typeface="Calibri"/>
                <a:ea typeface="Calibri"/>
                <a:cs typeface="Calibri"/>
                <a:sym typeface="Calibri"/>
              </a:rPr>
              <a:t> ?</a:t>
            </a:r>
            <a:endParaRPr dirty="0"/>
          </a:p>
        </p:txBody>
      </p:sp>
      <p:sp>
        <p:nvSpPr>
          <p:cNvPr id="19" name="Google Shape;424;geec6e49503_6_0">
            <a:extLst>
              <a:ext uri="{FF2B5EF4-FFF2-40B4-BE49-F238E27FC236}">
                <a16:creationId xmlns:a16="http://schemas.microsoft.com/office/drawing/2014/main" id="{4E3FCADE-DA0D-4936-5CBC-524B517C2E76}"/>
              </a:ext>
            </a:extLst>
          </p:cNvPr>
          <p:cNvSpPr/>
          <p:nvPr/>
        </p:nvSpPr>
        <p:spPr>
          <a:xfrm>
            <a:off x="744555"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dirty="0">
                <a:solidFill>
                  <a:schemeClr val="lt1"/>
                </a:solidFill>
                <a:latin typeface="Arial"/>
                <a:ea typeface="Arial"/>
                <a:cs typeface="Arial"/>
                <a:sym typeface="Arial"/>
              </a:rPr>
              <a:t>CÂND</a:t>
            </a:r>
            <a:endParaRPr dirty="0"/>
          </a:p>
        </p:txBody>
      </p:sp>
      <p:sp>
        <p:nvSpPr>
          <p:cNvPr id="20" name="Google Shape;432;geec6e49503_6_0">
            <a:extLst>
              <a:ext uri="{FF2B5EF4-FFF2-40B4-BE49-F238E27FC236}">
                <a16:creationId xmlns:a16="http://schemas.microsoft.com/office/drawing/2014/main" id="{04B99A3D-9E34-73E1-0674-C355B2609CC2}"/>
              </a:ext>
            </a:extLst>
          </p:cNvPr>
          <p:cNvSpPr txBox="1"/>
          <p:nvPr/>
        </p:nvSpPr>
        <p:spPr>
          <a:xfrm>
            <a:off x="664887" y="5312438"/>
            <a:ext cx="1989103" cy="923289"/>
          </a:xfrm>
          <a:prstGeom prst="rect">
            <a:avLst/>
          </a:prstGeom>
          <a:noFill/>
          <a:ln>
            <a:noFill/>
          </a:ln>
        </p:spPr>
        <p:txBody>
          <a:bodyPr spcFirstLastPara="1" wrap="square" lIns="91425" tIns="45700" rIns="91425" bIns="45700" anchor="t" anchorCtr="0">
            <a:spAutoFit/>
          </a:bodyPr>
          <a:lstStyle/>
          <a:p>
            <a:pPr lvl="0"/>
            <a:r>
              <a:rPr lang="fr-FR" sz="1800" dirty="0" err="1">
                <a:solidFill>
                  <a:schemeClr val="dk1"/>
                </a:solidFill>
                <a:latin typeface="Calibri"/>
                <a:ea typeface="Calibri"/>
                <a:cs typeface="Calibri"/>
                <a:sym typeface="Calibri"/>
              </a:rPr>
              <a:t>Când</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începe</a:t>
            </a:r>
            <a:r>
              <a:rPr lang="fr-FR" sz="1800" dirty="0">
                <a:solidFill>
                  <a:schemeClr val="dk1"/>
                </a:solidFill>
                <a:latin typeface="Calibri"/>
                <a:ea typeface="Calibri"/>
                <a:cs typeface="Calibri"/>
                <a:sym typeface="Calibri"/>
              </a:rPr>
              <a:t>?</a:t>
            </a:r>
          </a:p>
          <a:p>
            <a:pPr lvl="0"/>
            <a:r>
              <a:rPr lang="fr-FR" sz="1800" dirty="0" err="1">
                <a:solidFill>
                  <a:schemeClr val="dk1"/>
                </a:solidFill>
                <a:latin typeface="Calibri"/>
                <a:ea typeface="Calibri"/>
                <a:cs typeface="Calibri"/>
                <a:sym typeface="Calibri"/>
              </a:rPr>
              <a:t>Termene</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limită</a:t>
            </a:r>
            <a:r>
              <a:rPr lang="fr-FR" sz="1800" dirty="0">
                <a:solidFill>
                  <a:schemeClr val="dk1"/>
                </a:solidFill>
                <a:latin typeface="Calibri"/>
                <a:ea typeface="Calibri"/>
                <a:cs typeface="Calibri"/>
                <a:sym typeface="Calibri"/>
              </a:rPr>
              <a:t> ? </a:t>
            </a:r>
          </a:p>
          <a:p>
            <a:pPr lvl="0"/>
            <a:r>
              <a:rPr lang="fr-FR" sz="1800" dirty="0" err="1">
                <a:solidFill>
                  <a:schemeClr val="dk1"/>
                </a:solidFill>
                <a:latin typeface="Calibri"/>
                <a:ea typeface="Calibri"/>
                <a:cs typeface="Calibri"/>
                <a:sym typeface="Calibri"/>
              </a:rPr>
              <a:t>Pentru</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cât</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timp</a:t>
            </a:r>
            <a:r>
              <a:rPr lang="fr-FR" sz="1800" dirty="0">
                <a:solidFill>
                  <a:schemeClr val="dk1"/>
                </a:solidFill>
                <a:latin typeface="Calibri"/>
                <a:ea typeface="Calibri"/>
                <a:cs typeface="Calibri"/>
                <a:sym typeface="Calibri"/>
              </a:rPr>
              <a:t> ?</a:t>
            </a:r>
            <a:endParaRPr dirty="0"/>
          </a:p>
        </p:txBody>
      </p:sp>
      <p:sp>
        <p:nvSpPr>
          <p:cNvPr id="22" name="Google Shape;422;geec6e49503_6_0">
            <a:extLst>
              <a:ext uri="{FF2B5EF4-FFF2-40B4-BE49-F238E27FC236}">
                <a16:creationId xmlns:a16="http://schemas.microsoft.com/office/drawing/2014/main" id="{E5B4CA57-23EB-E9CA-8D40-08742A561C6F}"/>
              </a:ext>
            </a:extLst>
          </p:cNvPr>
          <p:cNvSpPr/>
          <p:nvPr/>
        </p:nvSpPr>
        <p:spPr>
          <a:xfrm>
            <a:off x="3761999"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dirty="0">
                <a:solidFill>
                  <a:schemeClr val="lt1"/>
                </a:solidFill>
              </a:rPr>
              <a:t>CE</a:t>
            </a:r>
            <a:endParaRPr dirty="0"/>
          </a:p>
        </p:txBody>
      </p:sp>
      <p:sp>
        <p:nvSpPr>
          <p:cNvPr id="23" name="Google Shape;433;geec6e49503_6_0">
            <a:extLst>
              <a:ext uri="{FF2B5EF4-FFF2-40B4-BE49-F238E27FC236}">
                <a16:creationId xmlns:a16="http://schemas.microsoft.com/office/drawing/2014/main" id="{4D39F18C-F0E0-DF5F-1844-4BA7E614E38A}"/>
              </a:ext>
            </a:extLst>
          </p:cNvPr>
          <p:cNvSpPr txBox="1"/>
          <p:nvPr/>
        </p:nvSpPr>
        <p:spPr>
          <a:xfrm>
            <a:off x="3439314" y="5307095"/>
            <a:ext cx="2719945" cy="923289"/>
          </a:xfrm>
          <a:prstGeom prst="rect">
            <a:avLst/>
          </a:prstGeom>
          <a:noFill/>
          <a:ln>
            <a:noFill/>
          </a:ln>
        </p:spPr>
        <p:txBody>
          <a:bodyPr spcFirstLastPara="1" wrap="square" lIns="91425" tIns="45700" rIns="91425" bIns="45700" anchor="t" anchorCtr="0">
            <a:spAutoFit/>
          </a:bodyPr>
          <a:lstStyle/>
          <a:p>
            <a:pPr lvl="0"/>
            <a:r>
              <a:rPr lang="fr-FR" sz="1800" dirty="0">
                <a:solidFill>
                  <a:schemeClr val="dk1"/>
                </a:solidFill>
                <a:latin typeface="Calibri"/>
                <a:ea typeface="Calibri"/>
                <a:cs typeface="Calibri"/>
                <a:sym typeface="Calibri"/>
              </a:rPr>
              <a:t>Ce este </a:t>
            </a:r>
            <a:r>
              <a:rPr lang="fr-FR" sz="1800" dirty="0" err="1">
                <a:solidFill>
                  <a:schemeClr val="dk1"/>
                </a:solidFill>
                <a:latin typeface="Calibri"/>
                <a:ea typeface="Calibri"/>
                <a:cs typeface="Calibri"/>
                <a:sym typeface="Calibri"/>
              </a:rPr>
              <a:t>în</a:t>
            </a:r>
            <a:r>
              <a:rPr lang="fr-FR" sz="1800" dirty="0">
                <a:solidFill>
                  <a:schemeClr val="dk1"/>
                </a:solidFill>
                <a:latin typeface="Calibri"/>
                <a:ea typeface="Calibri"/>
                <a:cs typeface="Calibri"/>
                <a:sym typeface="Calibri"/>
              </a:rPr>
              <a:t> mod concret ?</a:t>
            </a:r>
          </a:p>
          <a:p>
            <a:pPr lvl="0"/>
            <a:r>
              <a:rPr lang="fr-FR" sz="1800" dirty="0">
                <a:solidFill>
                  <a:schemeClr val="dk1"/>
                </a:solidFill>
                <a:latin typeface="Calibri"/>
                <a:ea typeface="Calibri"/>
                <a:cs typeface="Calibri"/>
                <a:sym typeface="Calibri"/>
              </a:rPr>
              <a:t>Care </a:t>
            </a:r>
            <a:r>
              <a:rPr lang="fr-FR" sz="1800" dirty="0" err="1">
                <a:solidFill>
                  <a:schemeClr val="dk1"/>
                </a:solidFill>
                <a:latin typeface="Calibri"/>
                <a:ea typeface="Calibri"/>
                <a:cs typeface="Calibri"/>
                <a:sym typeface="Calibri"/>
              </a:rPr>
              <a:t>sunt</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rezultatele</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așteptate</a:t>
            </a:r>
            <a:r>
              <a:rPr lang="fr-FR" sz="1800" dirty="0">
                <a:solidFill>
                  <a:schemeClr val="dk1"/>
                </a:solidFill>
                <a:latin typeface="Calibri"/>
                <a:ea typeface="Calibri"/>
                <a:cs typeface="Calibri"/>
                <a:sym typeface="Calibri"/>
              </a:rPr>
              <a:t> ?</a:t>
            </a:r>
            <a:endParaRPr dirty="0"/>
          </a:p>
        </p:txBody>
      </p:sp>
      <p:sp>
        <p:nvSpPr>
          <p:cNvPr id="24" name="Google Shape;426;geec6e49503_6_0">
            <a:extLst>
              <a:ext uri="{FF2B5EF4-FFF2-40B4-BE49-F238E27FC236}">
                <a16:creationId xmlns:a16="http://schemas.microsoft.com/office/drawing/2014/main" id="{FB63EFE3-37B9-FAD2-EA9B-A01ADF777794}"/>
              </a:ext>
            </a:extLst>
          </p:cNvPr>
          <p:cNvSpPr/>
          <p:nvPr/>
        </p:nvSpPr>
        <p:spPr>
          <a:xfrm>
            <a:off x="6779443" y="4945089"/>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dirty="0">
                <a:solidFill>
                  <a:schemeClr val="lt1"/>
                </a:solidFill>
              </a:rPr>
              <a:t>UNDE</a:t>
            </a:r>
            <a:endParaRPr dirty="0"/>
          </a:p>
        </p:txBody>
      </p:sp>
      <p:sp>
        <p:nvSpPr>
          <p:cNvPr id="25" name="Google Shape;434;geec6e49503_6_0">
            <a:extLst>
              <a:ext uri="{FF2B5EF4-FFF2-40B4-BE49-F238E27FC236}">
                <a16:creationId xmlns:a16="http://schemas.microsoft.com/office/drawing/2014/main" id="{D5D52E56-152B-409E-6912-26205E0BD19B}"/>
              </a:ext>
            </a:extLst>
          </p:cNvPr>
          <p:cNvSpPr txBox="1"/>
          <p:nvPr/>
        </p:nvSpPr>
        <p:spPr>
          <a:xfrm>
            <a:off x="6713541" y="5310479"/>
            <a:ext cx="2152833" cy="923289"/>
          </a:xfrm>
          <a:prstGeom prst="rect">
            <a:avLst/>
          </a:prstGeom>
          <a:noFill/>
          <a:ln>
            <a:noFill/>
          </a:ln>
        </p:spPr>
        <p:txBody>
          <a:bodyPr spcFirstLastPara="1" wrap="square" lIns="91425" tIns="45700" rIns="91425" bIns="45700" anchor="t" anchorCtr="0">
            <a:spAutoFit/>
          </a:bodyPr>
          <a:lstStyle/>
          <a:p>
            <a:pPr lvl="0"/>
            <a:r>
              <a:rPr lang="fr-FR" sz="1800" dirty="0" err="1">
                <a:solidFill>
                  <a:schemeClr val="dk1"/>
                </a:solidFill>
                <a:latin typeface="Calibri"/>
                <a:ea typeface="Calibri"/>
                <a:cs typeface="Calibri"/>
                <a:sym typeface="Calibri"/>
              </a:rPr>
              <a:t>Într</a:t>
            </a:r>
            <a:r>
              <a:rPr lang="fr-FR" sz="1800" dirty="0">
                <a:solidFill>
                  <a:schemeClr val="dk1"/>
                </a:solidFill>
                <a:latin typeface="Calibri"/>
                <a:ea typeface="Calibri"/>
                <a:cs typeface="Calibri"/>
                <a:sym typeface="Calibri"/>
              </a:rPr>
              <a:t>-un </a:t>
            </a:r>
            <a:r>
              <a:rPr lang="fr-FR" sz="1800" dirty="0" err="1">
                <a:solidFill>
                  <a:schemeClr val="dk1"/>
                </a:solidFill>
                <a:latin typeface="Calibri"/>
                <a:ea typeface="Calibri"/>
                <a:cs typeface="Calibri"/>
                <a:sym typeface="Calibri"/>
              </a:rPr>
              <a:t>spațiu</a:t>
            </a:r>
            <a:r>
              <a:rPr lang="fr-FR" sz="1800" dirty="0">
                <a:solidFill>
                  <a:schemeClr val="dk1"/>
                </a:solidFill>
                <a:latin typeface="Calibri"/>
                <a:ea typeface="Calibri"/>
                <a:cs typeface="Calibri"/>
                <a:sym typeface="Calibri"/>
              </a:rPr>
              <a:t> </a:t>
            </a:r>
            <a:r>
              <a:rPr lang="fr-FR" sz="1800" dirty="0" err="1">
                <a:solidFill>
                  <a:schemeClr val="dk1"/>
                </a:solidFill>
                <a:latin typeface="Calibri"/>
                <a:ea typeface="Calibri"/>
                <a:cs typeface="Calibri"/>
                <a:sym typeface="Calibri"/>
              </a:rPr>
              <a:t>fizic</a:t>
            </a:r>
            <a:r>
              <a:rPr lang="fr-FR" sz="1800" dirty="0">
                <a:solidFill>
                  <a:schemeClr val="dk1"/>
                </a:solidFill>
                <a:latin typeface="Calibri"/>
                <a:ea typeface="Calibri"/>
                <a:cs typeface="Calibri"/>
                <a:sym typeface="Calibri"/>
              </a:rPr>
              <a:t> ?</a:t>
            </a:r>
          </a:p>
          <a:p>
            <a:pPr lvl="0"/>
            <a:r>
              <a:rPr lang="fr-FR" sz="1800" dirty="0">
                <a:solidFill>
                  <a:schemeClr val="dk1"/>
                </a:solidFill>
                <a:latin typeface="Calibri"/>
                <a:ea typeface="Calibri"/>
                <a:cs typeface="Calibri"/>
                <a:sym typeface="Calibri"/>
              </a:rPr>
              <a:t>Online ? </a:t>
            </a:r>
          </a:p>
          <a:p>
            <a:pPr lvl="0"/>
            <a:r>
              <a:rPr lang="fr-FR" sz="1800" dirty="0" err="1">
                <a:solidFill>
                  <a:schemeClr val="dk1"/>
                </a:solidFill>
                <a:latin typeface="Calibri"/>
                <a:ea typeface="Calibri"/>
                <a:cs typeface="Calibri"/>
                <a:sym typeface="Calibri"/>
              </a:rPr>
              <a:t>În</a:t>
            </a:r>
            <a:r>
              <a:rPr lang="fr-FR" sz="1800" dirty="0">
                <a:solidFill>
                  <a:schemeClr val="dk1"/>
                </a:solidFill>
                <a:latin typeface="Calibri"/>
                <a:ea typeface="Calibri"/>
                <a:cs typeface="Calibri"/>
                <a:sym typeface="Calibri"/>
              </a:rPr>
              <a:t> ce </a:t>
            </a:r>
            <a:r>
              <a:rPr lang="fr-FR" sz="1800" dirty="0" err="1">
                <a:solidFill>
                  <a:schemeClr val="dk1"/>
                </a:solidFill>
                <a:latin typeface="Calibri"/>
                <a:ea typeface="Calibri"/>
                <a:cs typeface="Calibri"/>
                <a:sym typeface="Calibri"/>
              </a:rPr>
              <a:t>regiune</a:t>
            </a:r>
            <a:r>
              <a:rPr lang="fr-FR" sz="1800" dirty="0">
                <a:solidFill>
                  <a:schemeClr val="dk1"/>
                </a:solidFill>
                <a:latin typeface="Calibri"/>
                <a:ea typeface="Calibri"/>
                <a:cs typeface="Calibri"/>
                <a:sym typeface="Calibri"/>
              </a:rPr>
              <a:t> ?</a:t>
            </a:r>
            <a:endParaRPr dirty="0"/>
          </a:p>
        </p:txBody>
      </p:sp>
      <p:sp>
        <p:nvSpPr>
          <p:cNvPr id="27" name="Google Shape;429;geec6e49503_6_0">
            <a:extLst>
              <a:ext uri="{FF2B5EF4-FFF2-40B4-BE49-F238E27FC236}">
                <a16:creationId xmlns:a16="http://schemas.microsoft.com/office/drawing/2014/main" id="{D67131C9-C382-C095-D06B-49B17AA648EE}"/>
              </a:ext>
            </a:extLst>
          </p:cNvPr>
          <p:cNvSpPr/>
          <p:nvPr/>
        </p:nvSpPr>
        <p:spPr>
          <a:xfrm>
            <a:off x="6779443" y="3380472"/>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fr-FR" sz="1600" b="1" dirty="0">
                <a:solidFill>
                  <a:schemeClr val="lt1"/>
                </a:solidFill>
              </a:rPr>
              <a:t>CÂT DE MULT</a:t>
            </a:r>
            <a:endParaRPr sz="1600" dirty="0"/>
          </a:p>
        </p:txBody>
      </p:sp>
      <p:sp>
        <p:nvSpPr>
          <p:cNvPr id="28" name="Google Shape;435;geec6e49503_6_0">
            <a:extLst>
              <a:ext uri="{FF2B5EF4-FFF2-40B4-BE49-F238E27FC236}">
                <a16:creationId xmlns:a16="http://schemas.microsoft.com/office/drawing/2014/main" id="{3E77D91E-E284-F9D0-46FE-30CDD6E2DC62}"/>
              </a:ext>
            </a:extLst>
          </p:cNvPr>
          <p:cNvSpPr txBox="1"/>
          <p:nvPr/>
        </p:nvSpPr>
        <p:spPr>
          <a:xfrm>
            <a:off x="6710685" y="3718293"/>
            <a:ext cx="1425795" cy="923289"/>
          </a:xfrm>
          <a:prstGeom prst="rect">
            <a:avLst/>
          </a:prstGeom>
          <a:noFill/>
          <a:ln>
            <a:noFill/>
          </a:ln>
        </p:spPr>
        <p:txBody>
          <a:bodyPr spcFirstLastPara="1" wrap="square" lIns="91425" tIns="45700" rIns="91425" bIns="45700" anchor="t" anchorCtr="0">
            <a:spAutoFit/>
          </a:bodyPr>
          <a:lstStyle/>
          <a:p>
            <a:pPr lvl="0"/>
            <a:r>
              <a:rPr lang="fr-FR" sz="1800" dirty="0" err="1">
                <a:solidFill>
                  <a:schemeClr val="dk1"/>
                </a:solidFill>
                <a:latin typeface="Calibri"/>
                <a:ea typeface="Calibri"/>
                <a:cs typeface="Calibri"/>
                <a:sym typeface="Calibri"/>
              </a:rPr>
              <a:t>Costul</a:t>
            </a:r>
            <a:r>
              <a:rPr lang="fr-FR" sz="1800" dirty="0">
                <a:solidFill>
                  <a:schemeClr val="dk1"/>
                </a:solidFill>
                <a:latin typeface="Calibri"/>
                <a:ea typeface="Calibri"/>
                <a:cs typeface="Calibri"/>
                <a:sym typeface="Calibri"/>
              </a:rPr>
              <a:t> ? </a:t>
            </a:r>
          </a:p>
          <a:p>
            <a:pPr lvl="0"/>
            <a:r>
              <a:rPr lang="fr-FR" sz="1800" dirty="0" err="1">
                <a:solidFill>
                  <a:schemeClr val="dk1"/>
                </a:solidFill>
                <a:latin typeface="Calibri"/>
                <a:ea typeface="Calibri"/>
                <a:cs typeface="Calibri"/>
                <a:sym typeface="Calibri"/>
              </a:rPr>
              <a:t>Timp</a:t>
            </a:r>
            <a:r>
              <a:rPr lang="fr-FR" sz="1800" dirty="0">
                <a:solidFill>
                  <a:schemeClr val="dk1"/>
                </a:solidFill>
                <a:latin typeface="Calibri"/>
                <a:ea typeface="Calibri"/>
                <a:cs typeface="Calibri"/>
                <a:sym typeface="Calibri"/>
              </a:rPr>
              <a:t> ?</a:t>
            </a:r>
          </a:p>
          <a:p>
            <a:pPr lvl="0"/>
            <a:r>
              <a:rPr lang="fr-FR" sz="1800" dirty="0" err="1">
                <a:solidFill>
                  <a:schemeClr val="dk1"/>
                </a:solidFill>
                <a:latin typeface="Calibri"/>
                <a:ea typeface="Calibri"/>
                <a:cs typeface="Calibri"/>
                <a:sym typeface="Calibri"/>
              </a:rPr>
              <a:t>Oameni</a:t>
            </a:r>
            <a:r>
              <a:rPr lang="fr-FR" sz="1800" dirty="0">
                <a:solidFill>
                  <a:schemeClr val="dk1"/>
                </a:solidFill>
                <a:latin typeface="Calibri"/>
                <a:ea typeface="Calibri"/>
                <a:cs typeface="Calibri"/>
                <a:sym typeface="Calibri"/>
              </a:rPr>
              <a:t> ?</a:t>
            </a:r>
            <a:endParaRPr dirty="0"/>
          </a:p>
        </p:txBody>
      </p:sp>
      <p:sp>
        <p:nvSpPr>
          <p:cNvPr id="30" name="Google Shape;428;geec6e49503_6_0">
            <a:extLst>
              <a:ext uri="{FF2B5EF4-FFF2-40B4-BE49-F238E27FC236}">
                <a16:creationId xmlns:a16="http://schemas.microsoft.com/office/drawing/2014/main" id="{7CDF56B3-2B5B-B395-1190-EDEBC1825498}"/>
              </a:ext>
            </a:extLst>
          </p:cNvPr>
          <p:cNvSpPr/>
          <p:nvPr/>
        </p:nvSpPr>
        <p:spPr>
          <a:xfrm>
            <a:off x="6779443" y="1968976"/>
            <a:ext cx="1620000" cy="273889"/>
          </a:xfrm>
          <a:prstGeom prst="roundRect">
            <a:avLst>
              <a:gd name="adj" fmla="val 16667"/>
            </a:avLst>
          </a:prstGeom>
          <a:solidFill>
            <a:srgbClr val="F2CB05"/>
          </a:solidFill>
          <a:ln w="12700" cap="flat" cmpd="sng">
            <a:solidFill>
              <a:srgbClr val="F2CB0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800" b="1" dirty="0">
                <a:solidFill>
                  <a:schemeClr val="lt1"/>
                </a:solidFill>
              </a:rPr>
              <a:t>CUM</a:t>
            </a:r>
            <a:endParaRPr dirty="0"/>
          </a:p>
        </p:txBody>
      </p:sp>
      <p:sp>
        <p:nvSpPr>
          <p:cNvPr id="32" name="Google Shape;436;geec6e49503_6_0">
            <a:extLst>
              <a:ext uri="{FF2B5EF4-FFF2-40B4-BE49-F238E27FC236}">
                <a16:creationId xmlns:a16="http://schemas.microsoft.com/office/drawing/2014/main" id="{10CB5C2C-9E7D-F859-8FA4-3AAED988F1DE}"/>
              </a:ext>
            </a:extLst>
          </p:cNvPr>
          <p:cNvSpPr txBox="1"/>
          <p:nvPr/>
        </p:nvSpPr>
        <p:spPr>
          <a:xfrm>
            <a:off x="6710686" y="2271821"/>
            <a:ext cx="2152832" cy="646290"/>
          </a:xfrm>
          <a:prstGeom prst="rect">
            <a:avLst/>
          </a:prstGeom>
          <a:noFill/>
          <a:ln>
            <a:noFill/>
          </a:ln>
        </p:spPr>
        <p:txBody>
          <a:bodyPr spcFirstLastPara="1" wrap="square" lIns="91425" tIns="45700" rIns="91425" bIns="45700" anchor="t" anchorCtr="0">
            <a:spAutoFit/>
          </a:bodyPr>
          <a:lstStyle/>
          <a:p>
            <a:pPr lvl="0"/>
            <a:r>
              <a:rPr lang="fr-FR" sz="1800" dirty="0" err="1">
                <a:solidFill>
                  <a:schemeClr val="dk1"/>
                </a:solidFill>
                <a:latin typeface="Calibri"/>
                <a:ea typeface="Calibri"/>
                <a:cs typeface="Calibri"/>
                <a:sym typeface="Calibri"/>
              </a:rPr>
              <a:t>Ceea</a:t>
            </a:r>
            <a:r>
              <a:rPr lang="fr-FR" sz="1800" dirty="0">
                <a:solidFill>
                  <a:schemeClr val="dk1"/>
                </a:solidFill>
                <a:latin typeface="Calibri"/>
                <a:ea typeface="Calibri"/>
                <a:cs typeface="Calibri"/>
                <a:sym typeface="Calibri"/>
              </a:rPr>
              <a:t> ce </a:t>
            </a:r>
            <a:r>
              <a:rPr lang="fr-FR" sz="1800" dirty="0" err="1">
                <a:solidFill>
                  <a:schemeClr val="dk1"/>
                </a:solidFill>
                <a:latin typeface="Calibri"/>
                <a:ea typeface="Calibri"/>
                <a:cs typeface="Calibri"/>
                <a:sym typeface="Calibri"/>
              </a:rPr>
              <a:t>înseamnă</a:t>
            </a:r>
            <a:r>
              <a:rPr lang="fr-FR" sz="1800" dirty="0">
                <a:solidFill>
                  <a:schemeClr val="dk1"/>
                </a:solidFill>
                <a:latin typeface="Calibri"/>
                <a:ea typeface="Calibri"/>
                <a:cs typeface="Calibri"/>
                <a:sym typeface="Calibri"/>
              </a:rPr>
              <a:t> ? </a:t>
            </a:r>
          </a:p>
          <a:p>
            <a:pPr lvl="0"/>
            <a:r>
              <a:rPr lang="fr-FR" sz="1800" dirty="0">
                <a:solidFill>
                  <a:schemeClr val="dk1"/>
                </a:solidFill>
                <a:latin typeface="Calibri"/>
                <a:ea typeface="Calibri"/>
                <a:cs typeface="Calibri"/>
                <a:sym typeface="Calibri"/>
              </a:rPr>
              <a:t>Ce instrumente ?</a:t>
            </a:r>
            <a:endParaRPr dirty="0"/>
          </a:p>
        </p:txBody>
      </p:sp>
    </p:spTree>
    <p:extLst>
      <p:ext uri="{BB962C8B-B14F-4D97-AF65-F5344CB8AC3E}">
        <p14:creationId xmlns:p14="http://schemas.microsoft.com/office/powerpoint/2010/main" val="93087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1456DC-2909-48C9-B60E-5DA9B200FF38}"/>
              </a:ext>
            </a:extLst>
          </p:cNvPr>
          <p:cNvSpPr>
            <a:spLocks noGrp="1"/>
          </p:cNvSpPr>
          <p:nvPr>
            <p:ph type="title"/>
          </p:nvPr>
        </p:nvSpPr>
        <p:spPr/>
        <p:txBody>
          <a:bodyPr/>
          <a:lstStyle/>
          <a:p>
            <a:r>
              <a:rPr lang="fr-FR" dirty="0" err="1"/>
              <a:t>Pasul</a:t>
            </a:r>
            <a:r>
              <a:rPr lang="fr-FR" dirty="0"/>
              <a:t> 1 : E </a:t>
            </a:r>
            <a:r>
              <a:rPr lang="fr-FR" dirty="0" err="1"/>
              <a:t>rândul</a:t>
            </a:r>
            <a:r>
              <a:rPr lang="fr-FR" dirty="0"/>
              <a:t> </a:t>
            </a:r>
            <a:r>
              <a:rPr lang="fr-FR" dirty="0" err="1"/>
              <a:t>tău</a:t>
            </a:r>
            <a:r>
              <a:rPr lang="fr-FR" dirty="0"/>
              <a:t>!</a:t>
            </a:r>
          </a:p>
        </p:txBody>
      </p:sp>
      <p:sp>
        <p:nvSpPr>
          <p:cNvPr id="3" name="ZoneTexte 2">
            <a:extLst>
              <a:ext uri="{FF2B5EF4-FFF2-40B4-BE49-F238E27FC236}">
                <a16:creationId xmlns:a16="http://schemas.microsoft.com/office/drawing/2014/main" id="{66A5465F-28AD-425F-9E6D-56B018334AF9}"/>
              </a:ext>
            </a:extLst>
          </p:cNvPr>
          <p:cNvSpPr txBox="1"/>
          <p:nvPr/>
        </p:nvSpPr>
        <p:spPr>
          <a:xfrm>
            <a:off x="956353" y="2594977"/>
            <a:ext cx="4367487" cy="3416320"/>
          </a:xfrm>
          <a:prstGeom prst="rect">
            <a:avLst/>
          </a:prstGeom>
          <a:noFill/>
        </p:spPr>
        <p:txBody>
          <a:bodyPr wrap="square" rtlCol="0">
            <a:spAutoFit/>
          </a:bodyPr>
          <a:lstStyle/>
          <a:p>
            <a:r>
              <a:rPr lang="fr-FR" sz="3600" dirty="0" err="1">
                <a:solidFill>
                  <a:schemeClr val="bg2">
                    <a:lumMod val="50000"/>
                  </a:schemeClr>
                </a:solidFill>
                <a:latin typeface="Posterama" panose="020B0504020200020000" pitchFamily="34" charset="0"/>
                <a:cs typeface="Posterama" panose="020B0504020200020000" pitchFamily="34" charset="0"/>
              </a:rPr>
              <a:t>Pe</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cont</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propriu</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ia-ți</a:t>
            </a:r>
            <a:r>
              <a:rPr lang="fr-FR" sz="3600" dirty="0">
                <a:solidFill>
                  <a:schemeClr val="bg2">
                    <a:lumMod val="50000"/>
                  </a:schemeClr>
                </a:solidFill>
                <a:latin typeface="Posterama" panose="020B0504020200020000" pitchFamily="34" charset="0"/>
                <a:cs typeface="Posterama" panose="020B0504020200020000" pitchFamily="34" charset="0"/>
              </a:rPr>
              <a:t> 10 minute </a:t>
            </a:r>
            <a:r>
              <a:rPr lang="fr-FR" sz="3600" dirty="0" err="1">
                <a:solidFill>
                  <a:schemeClr val="bg2">
                    <a:lumMod val="50000"/>
                  </a:schemeClr>
                </a:solidFill>
                <a:latin typeface="Posterama" panose="020B0504020200020000" pitchFamily="34" charset="0"/>
                <a:cs typeface="Posterama" panose="020B0504020200020000" pitchFamily="34" charset="0"/>
              </a:rPr>
              <a:t>pentru</a:t>
            </a:r>
            <a:r>
              <a:rPr lang="fr-FR" sz="3600" dirty="0">
                <a:solidFill>
                  <a:schemeClr val="bg2">
                    <a:lumMod val="50000"/>
                  </a:schemeClr>
                </a:solidFill>
                <a:latin typeface="Posterama" panose="020B0504020200020000" pitchFamily="34" charset="0"/>
                <a:cs typeface="Posterama" panose="020B0504020200020000" pitchFamily="34" charset="0"/>
              </a:rPr>
              <a:t> a </a:t>
            </a:r>
            <a:r>
              <a:rPr lang="fr-FR" sz="3600" b="1" dirty="0" err="1">
                <a:solidFill>
                  <a:schemeClr val="bg2">
                    <a:lumMod val="50000"/>
                  </a:schemeClr>
                </a:solidFill>
                <a:latin typeface="Posterama" panose="020B0504020200020000" pitchFamily="34" charset="0"/>
                <a:cs typeface="Posterama" panose="020B0504020200020000" pitchFamily="34" charset="0"/>
              </a:rPr>
              <a:t>răspunde</a:t>
            </a:r>
            <a:r>
              <a:rPr lang="fr-FR" sz="3600" b="1" dirty="0">
                <a:solidFill>
                  <a:schemeClr val="bg2">
                    <a:lumMod val="50000"/>
                  </a:schemeClr>
                </a:solidFill>
                <a:latin typeface="Posterama" panose="020B0504020200020000" pitchFamily="34" charset="0"/>
                <a:cs typeface="Posterama" panose="020B0504020200020000" pitchFamily="34" charset="0"/>
              </a:rPr>
              <a:t> la </a:t>
            </a:r>
            <a:r>
              <a:rPr lang="fr-FR" sz="3600" b="1" dirty="0" err="1">
                <a:solidFill>
                  <a:schemeClr val="bg2">
                    <a:lumMod val="50000"/>
                  </a:schemeClr>
                </a:solidFill>
                <a:latin typeface="Posterama" panose="020B0504020200020000" pitchFamily="34" charset="0"/>
                <a:cs typeface="Posterama" panose="020B0504020200020000" pitchFamily="34" charset="0"/>
              </a:rPr>
              <a:t>toate</a:t>
            </a:r>
            <a:r>
              <a:rPr lang="fr-FR" sz="3600" b="1" dirty="0">
                <a:solidFill>
                  <a:schemeClr val="bg2">
                    <a:lumMod val="50000"/>
                  </a:schemeClr>
                </a:solidFill>
                <a:latin typeface="Posterama" panose="020B0504020200020000" pitchFamily="34" charset="0"/>
                <a:cs typeface="Posterama" panose="020B0504020200020000" pitchFamily="34" charset="0"/>
              </a:rPr>
              <a:t> </a:t>
            </a:r>
            <a:r>
              <a:rPr lang="fr-FR" sz="3600" b="1" dirty="0" err="1">
                <a:solidFill>
                  <a:schemeClr val="bg2">
                    <a:lumMod val="50000"/>
                  </a:schemeClr>
                </a:solidFill>
                <a:latin typeface="Posterama" panose="020B0504020200020000" pitchFamily="34" charset="0"/>
                <a:cs typeface="Posterama" panose="020B0504020200020000" pitchFamily="34" charset="0"/>
              </a:rPr>
              <a:t>întrebările</a:t>
            </a:r>
            <a:r>
              <a:rPr lang="fr-FR" sz="3600" b="1" dirty="0">
                <a:solidFill>
                  <a:schemeClr val="bg2">
                    <a:lumMod val="50000"/>
                  </a:schemeClr>
                </a:solidFill>
                <a:latin typeface="Posterama" panose="020B0504020200020000" pitchFamily="34" charset="0"/>
                <a:cs typeface="Posterama" panose="020B0504020200020000" pitchFamily="34" charset="0"/>
              </a:rPr>
              <a:t> 5W2H</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pentru</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proiectul</a:t>
            </a:r>
            <a:r>
              <a:rPr lang="fr-FR" sz="3600" dirty="0">
                <a:solidFill>
                  <a:schemeClr val="bg2">
                    <a:lumMod val="50000"/>
                  </a:schemeClr>
                </a:solidFill>
                <a:latin typeface="Posterama" panose="020B0504020200020000" pitchFamily="34" charset="0"/>
                <a:cs typeface="Posterama" panose="020B0504020200020000" pitchFamily="34" charset="0"/>
              </a:rPr>
              <a:t> </a:t>
            </a:r>
            <a:r>
              <a:rPr lang="fr-FR" sz="3600" dirty="0" err="1">
                <a:solidFill>
                  <a:schemeClr val="bg2">
                    <a:lumMod val="50000"/>
                  </a:schemeClr>
                </a:solidFill>
                <a:latin typeface="Posterama" panose="020B0504020200020000" pitchFamily="34" charset="0"/>
                <a:cs typeface="Posterama" panose="020B0504020200020000" pitchFamily="34" charset="0"/>
              </a:rPr>
              <a:t>tău</a:t>
            </a:r>
            <a:r>
              <a:rPr lang="fr-FR" sz="3600" dirty="0">
                <a:solidFill>
                  <a:schemeClr val="bg2">
                    <a:lumMod val="50000"/>
                  </a:schemeClr>
                </a:solidFill>
                <a:latin typeface="Posterama" panose="020B0504020200020000" pitchFamily="34" charset="0"/>
                <a:cs typeface="Posterama" panose="020B0504020200020000" pitchFamily="34" charset="0"/>
              </a:rPr>
              <a:t> !</a:t>
            </a:r>
          </a:p>
        </p:txBody>
      </p:sp>
    </p:spTree>
    <p:extLst>
      <p:ext uri="{BB962C8B-B14F-4D97-AF65-F5344CB8AC3E}">
        <p14:creationId xmlns:p14="http://schemas.microsoft.com/office/powerpoint/2010/main" val="271759305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1A265137757140ADDDDCE420A58E94" ma:contentTypeVersion="4" ma:contentTypeDescription="Crée un document." ma:contentTypeScope="" ma:versionID="5556e93d339b2038eb723732e74baf9b">
  <xsd:schema xmlns:xsd="http://www.w3.org/2001/XMLSchema" xmlns:xs="http://www.w3.org/2001/XMLSchema" xmlns:p="http://schemas.microsoft.com/office/2006/metadata/properties" xmlns:ns3="a9a919eb-c4d9-4e75-aea7-5eab5cbc04b2" targetNamespace="http://schemas.microsoft.com/office/2006/metadata/properties" ma:root="true" ma:fieldsID="f854ff260ede827b1f719f887f03467a" ns3:_="">
    <xsd:import namespace="a9a919eb-c4d9-4e75-aea7-5eab5cbc04b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a919eb-c4d9-4e75-aea7-5eab5cbc0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5B764-7600-4DD2-B931-CFA73ABECA6D}">
  <ds:schemaRefs>
    <ds:schemaRef ds:uri="http://schemas.microsoft.com/sharepoint/v3/contenttype/forms"/>
  </ds:schemaRefs>
</ds:datastoreItem>
</file>

<file path=customXml/itemProps2.xml><?xml version="1.0" encoding="utf-8"?>
<ds:datastoreItem xmlns:ds="http://schemas.openxmlformats.org/officeDocument/2006/customXml" ds:itemID="{AF61CA95-E5D1-4C25-BB0D-EEAC62BA4539}">
  <ds:schemaRefs>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a9a919eb-c4d9-4e75-aea7-5eab5cbc04b2"/>
  </ds:schemaRefs>
</ds:datastoreItem>
</file>

<file path=customXml/itemProps3.xml><?xml version="1.0" encoding="utf-8"?>
<ds:datastoreItem xmlns:ds="http://schemas.openxmlformats.org/officeDocument/2006/customXml" ds:itemID="{086DF88B-EA51-4324-8D47-B7A7D97EC6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a919eb-c4d9-4e75-aea7-5eab5cbc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3566</Words>
  <Application>Microsoft Office PowerPoint</Application>
  <PresentationFormat>On-screen Show (4:3)</PresentationFormat>
  <Paragraphs>256</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Posterama</vt:lpstr>
      <vt:lpstr>Times New Roman</vt:lpstr>
      <vt:lpstr>Wingdings</vt:lpstr>
      <vt:lpstr>Thème Office</vt:lpstr>
      <vt:lpstr>PowerPoint Presentation</vt:lpstr>
      <vt:lpstr>Ce veți face în timpul prezentării în fața juriului ?</vt:lpstr>
      <vt:lpstr>Regulile de aur pentru sesiunea de astăzi</vt:lpstr>
      <vt:lpstr>Împărtășește-ți părerile :  Ce înseamnă pentru tine să faci pitching ?</vt:lpstr>
      <vt:lpstr>Ce înseamnă să lansezi un proiect?</vt:lpstr>
      <vt:lpstr>Instrumentele pentru a deveni un expert în prezentare!</vt:lpstr>
      <vt:lpstr>Cei 4 pași pentru a vă pregăti pitch-ul</vt:lpstr>
      <vt:lpstr>Pasul 1 : clarifică-ți ideea</vt:lpstr>
      <vt:lpstr>Pasul 1 : E rândul tău!</vt:lpstr>
      <vt:lpstr>Pasul 2 : Organizează-ți gândurile</vt:lpstr>
      <vt:lpstr>Pasul 2 : Organizează-ți gândurile</vt:lpstr>
      <vt:lpstr>Pasul 2 : E rândul tău!</vt:lpstr>
      <vt:lpstr>Pasul 3 : Scrieți-vă povestea cu ajutorul « story telling »-ului</vt:lpstr>
      <vt:lpstr>Pasul 3 : Scrie-ți povestea, DE CE</vt:lpstr>
      <vt:lpstr>Pasul 3 : E rândul tău!</vt:lpstr>
      <vt:lpstr>Pasul 4 : Folosiți limbajul corpului pentru a vă transmite mesajul</vt:lpstr>
      <vt:lpstr>Pasul 4 : Haideți să vă exersați prezentarea!</vt:lpstr>
      <vt:lpstr>Câteva ultime sfaturi pentru prezentarea în fața juriului</vt:lpstr>
      <vt:lpstr>Vă mulțumim pentru atenție!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PRUDHOMME Camille</dc:creator>
  <cp:lastModifiedBy>Loredana Bucseneanu</cp:lastModifiedBy>
  <cp:revision>71</cp:revision>
  <dcterms:created xsi:type="dcterms:W3CDTF">2021-08-25T17:08:04Z</dcterms:created>
  <dcterms:modified xsi:type="dcterms:W3CDTF">2023-05-20T20:05:57Z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0x010100211A265137757140ADDDDCE420A58E94</vt:lpwstr>
  </property>
</Properties>
</file>