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81" r:id="rId5"/>
    <p:sldId id="282" r:id="rId6"/>
    <p:sldId id="283" r:id="rId7"/>
    <p:sldId id="289" r:id="rId8"/>
    <p:sldId id="284" r:id="rId9"/>
    <p:sldId id="290" r:id="rId10"/>
    <p:sldId id="291" r:id="rId11"/>
    <p:sldId id="293" r:id="rId12"/>
    <p:sldId id="295" r:id="rId13"/>
    <p:sldId id="296" r:id="rId14"/>
    <p:sldId id="297" r:id="rId15"/>
    <p:sldId id="294" r:id="rId16"/>
    <p:sldId id="298" r:id="rId17"/>
    <p:sldId id="300" r:id="rId18"/>
    <p:sldId id="299" r:id="rId19"/>
    <p:sldId id="301" r:id="rId20"/>
    <p:sldId id="302"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árbara Maurício" initials="BM" lastIdx="2" clrIdx="0">
    <p:extLst>
      <p:ext uri="{19B8F6BF-5375-455C-9EA6-DF929625EA0E}">
        <p15:presenceInfo xmlns:p15="http://schemas.microsoft.com/office/powerpoint/2012/main" userId="0ab822fbeb60b9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CB05"/>
    <a:srgbClr val="3F7E43"/>
    <a:srgbClr val="FCCE0C"/>
    <a:srgbClr val="7503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75875" autoAdjust="0"/>
  </p:normalViewPr>
  <p:slideViewPr>
    <p:cSldViewPr snapToGrid="0">
      <p:cViewPr varScale="1">
        <p:scale>
          <a:sx n="65" d="100"/>
          <a:sy n="65" d="100"/>
        </p:scale>
        <p:origin x="19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5A8D8-7143-4B4D-BFA3-61C94F9DD360}" type="datetimeFigureOut">
              <a:rPr lang="fr-FR" smtClean="0"/>
              <a:t>08/03/2023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A997F-8BED-4825-8EFD-39D78F1FD334}" type="slidenum">
              <a:rPr lang="fr-FR" smtClean="0"/>
              <a:t>‹#›</a:t>
            </a:fld>
            <a:endParaRPr lang="fr-FR"/>
          </a:p>
        </p:txBody>
      </p:sp>
    </p:spTree>
    <p:extLst>
      <p:ext uri="{BB962C8B-B14F-4D97-AF65-F5344CB8AC3E}">
        <p14:creationId xmlns:p14="http://schemas.microsoft.com/office/powerpoint/2010/main" val="58409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hatis.techtarget.com/definition/gamin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earchmobilecomputing.techtarget.com/definition/iPho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Naming_convention_(programm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C6C6C"/>
                </a:solidFill>
                <a:effectLst/>
                <a:latin typeface="Arial" panose="020B0604020202020204" pitchFamily="34" charset="0"/>
              </a:rPr>
              <a:t>Mobile apps are designed with consideration for the demands and constraints of the devices and also to take advantage of any specialized capabilities they have. A </a:t>
            </a:r>
            <a:r>
              <a:rPr lang="en-US" b="0" i="0" u="sng" dirty="0">
                <a:solidFill>
                  <a:srgbClr val="00B3AC"/>
                </a:solidFill>
                <a:effectLst/>
                <a:latin typeface="Arial" panose="020B0604020202020204" pitchFamily="34" charset="0"/>
                <a:hlinkClick r:id="rId3"/>
              </a:rPr>
              <a:t>gaming</a:t>
            </a:r>
            <a:r>
              <a:rPr lang="en-US" b="0" i="0" dirty="0">
                <a:solidFill>
                  <a:srgbClr val="6C6C6C"/>
                </a:solidFill>
                <a:effectLst/>
                <a:latin typeface="Arial" panose="020B0604020202020204" pitchFamily="34" charset="0"/>
              </a:rPr>
              <a:t> app, for example, might take advantage of the </a:t>
            </a:r>
            <a:r>
              <a:rPr lang="en-US" b="0" i="0" u="sng" dirty="0">
                <a:solidFill>
                  <a:srgbClr val="00B3AC"/>
                </a:solidFill>
                <a:effectLst/>
                <a:latin typeface="Arial" panose="020B0604020202020204" pitchFamily="34" charset="0"/>
              </a:rPr>
              <a:t>p</a:t>
            </a:r>
            <a:r>
              <a:rPr lang="en-US" b="0" i="0" u="sng" dirty="0">
                <a:solidFill>
                  <a:srgbClr val="00B3AC"/>
                </a:solidFill>
                <a:effectLst/>
                <a:latin typeface="Arial" panose="020B0604020202020204" pitchFamily="34" charset="0"/>
                <a:hlinkClick r:id="rId4"/>
              </a:rPr>
              <a:t>hone's</a:t>
            </a:r>
            <a:r>
              <a:rPr lang="en-US" b="0" i="0" dirty="0">
                <a:solidFill>
                  <a:srgbClr val="6C6C6C"/>
                </a:solidFill>
                <a:effectLst/>
                <a:latin typeface="Arial" panose="020B0604020202020204" pitchFamily="34" charset="0"/>
              </a:rPr>
              <a:t> accelerometer. </a:t>
            </a:r>
            <a:r>
              <a:rPr lang="en-US" dirty="0"/>
              <a:t>Even if apps usually have limited function, they still manage to provide users with quality services and experiences. What kind of apps do you use most often? (Productivity apps, lifestyle apps, entertainment apps, , social media apps, educational apps </a:t>
            </a:r>
            <a:r>
              <a:rPr lang="en-US" dirty="0" err="1"/>
              <a:t>etc</a:t>
            </a:r>
            <a:r>
              <a:rPr lang="en-US" dirty="0"/>
              <a:t>)</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a:t>
            </a:fld>
            <a:endParaRPr lang="fr-FR"/>
          </a:p>
        </p:txBody>
      </p:sp>
    </p:spTree>
    <p:extLst>
      <p:ext uri="{BB962C8B-B14F-4D97-AF65-F5344CB8AC3E}">
        <p14:creationId xmlns:p14="http://schemas.microsoft.com/office/powerpoint/2010/main" val="150913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see how our app looks on a mobile device! </a:t>
            </a:r>
          </a:p>
          <a:p>
            <a:endParaRPr lang="en-US" dirty="0"/>
          </a:p>
          <a:p>
            <a:r>
              <a:rPr lang="en-US" dirty="0"/>
              <a:t>To see your app on a device while you build it (also called “Live Testing”), you’ll need to follow the steps below:</a:t>
            </a:r>
          </a:p>
          <a:p>
            <a:pPr marL="228600" indent="-228600">
              <a:buAutoNum type="arabicPeriod"/>
            </a:pPr>
            <a:r>
              <a:rPr lang="en-US" dirty="0"/>
              <a:t>Download and install the MIT AI2 Companion App on your phone from Google </a:t>
            </a:r>
            <a:r>
              <a:rPr lang="en-US" dirty="0" err="1"/>
              <a:t>Playstore</a:t>
            </a:r>
            <a:r>
              <a:rPr lang="en-US" dirty="0"/>
              <a:t>!</a:t>
            </a:r>
          </a:p>
          <a:p>
            <a:pPr marL="228600" indent="-228600">
              <a:buAutoNum type="arabicPeriod"/>
            </a:pPr>
            <a:r>
              <a:rPr lang="en-US" dirty="0"/>
              <a:t>On the menu bar on your computer select Connect -&gt; AI Companion</a:t>
            </a:r>
          </a:p>
          <a:p>
            <a:pPr marL="228600" indent="-228600">
              <a:buAutoNum type="arabicPeriod"/>
            </a:pPr>
            <a:r>
              <a:rPr lang="en-US" dirty="0"/>
              <a:t>Scan the QR code appearing on your computer screen with the companion on the mobile device</a:t>
            </a:r>
          </a:p>
          <a:p>
            <a:pPr marL="0" indent="0">
              <a:buNone/>
            </a:pPr>
            <a:r>
              <a:rPr lang="en-US" dirty="0"/>
              <a:t>Now it should bring you to your App!</a:t>
            </a:r>
          </a:p>
          <a:p>
            <a:pPr marL="0" indent="0">
              <a:buNone/>
            </a:pPr>
            <a:endParaRPr lang="en-US" dirty="0"/>
          </a:p>
          <a:p>
            <a:pPr marL="0" indent="0">
              <a:buNone/>
            </a:pPr>
            <a:r>
              <a:rPr lang="en-US" dirty="0"/>
              <a:t>*Tip: if the connection between the two devices fails from time to time, use the option Reset Connection to reconnect.</a:t>
            </a:r>
          </a:p>
          <a:p>
            <a:pPr marL="0" indent="0">
              <a:buNone/>
            </a:pPr>
            <a:endParaRPr lang="en-US" dirty="0"/>
          </a:p>
          <a:p>
            <a:pPr marL="0" indent="0">
              <a:buNone/>
            </a:pPr>
            <a:r>
              <a:rPr lang="en-US" dirty="0"/>
              <a:t>Remember that we haven’t yet given a behavior to our components. We will do this in the next steps.</a:t>
            </a:r>
          </a:p>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11</a:t>
            </a:fld>
            <a:endParaRPr lang="fr-FR"/>
          </a:p>
        </p:txBody>
      </p:sp>
    </p:spTree>
    <p:extLst>
      <p:ext uri="{BB962C8B-B14F-4D97-AF65-F5344CB8AC3E}">
        <p14:creationId xmlns:p14="http://schemas.microsoft.com/office/powerpoint/2010/main" val="194712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blocks editor is an environment in which app inventors can visually lay out the logic of their apps using color-coded blocks that snap together like puzzle pieces to give your app a behavior. More precisely, it describes how the phone should respond to certain events: a button has been pressed, the phone is being shaken, the user is dragging her finger over a canvas, etc.</a:t>
            </a:r>
          </a:p>
          <a:p>
            <a:r>
              <a:rPr lang="en-US" dirty="0"/>
              <a:t>On the left side of the screen there are the blocks, and in the center there is the </a:t>
            </a:r>
            <a:r>
              <a:rPr lang="en-US" b="1" dirty="0"/>
              <a:t>Viewer </a:t>
            </a:r>
            <a:r>
              <a:rPr lang="en-US" b="0" dirty="0"/>
              <a:t>which is the “working space”</a:t>
            </a:r>
            <a:endParaRPr lang="en-GB" b="0" dirty="0"/>
          </a:p>
        </p:txBody>
      </p:sp>
      <p:sp>
        <p:nvSpPr>
          <p:cNvPr id="4" name="Slide Number Placeholder 3"/>
          <p:cNvSpPr>
            <a:spLocks noGrp="1"/>
          </p:cNvSpPr>
          <p:nvPr>
            <p:ph type="sldNum" sz="quarter" idx="5"/>
          </p:nvPr>
        </p:nvSpPr>
        <p:spPr/>
        <p:txBody>
          <a:bodyPr/>
          <a:lstStyle/>
          <a:p>
            <a:fld id="{43AA997F-8BED-4825-8EFD-39D78F1FD334}" type="slidenum">
              <a:rPr lang="fr-FR" smtClean="0"/>
              <a:t>12</a:t>
            </a:fld>
            <a:endParaRPr lang="fr-FR"/>
          </a:p>
        </p:txBody>
      </p:sp>
    </p:spTree>
    <p:extLst>
      <p:ext uri="{BB962C8B-B14F-4D97-AF65-F5344CB8AC3E}">
        <p14:creationId xmlns:p14="http://schemas.microsoft.com/office/powerpoint/2010/main" val="254188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going back to the steps that we identified in designing our prototype , the first behavior to give to our app is to activate the speech recognizer when the translate button  is pressed. </a:t>
            </a:r>
          </a:p>
          <a:p>
            <a:endParaRPr lang="en-US" dirty="0"/>
          </a:p>
          <a:p>
            <a:r>
              <a:rPr lang="en-US" dirty="0"/>
              <a:t>Therefore, the first behavior should be given to the </a:t>
            </a:r>
            <a:r>
              <a:rPr lang="en-US" b="1" dirty="0"/>
              <a:t>translate button</a:t>
            </a:r>
            <a:r>
              <a:rPr lang="en-US" dirty="0"/>
              <a:t>. If we press the </a:t>
            </a:r>
            <a:r>
              <a:rPr lang="en-US" dirty="0" err="1"/>
              <a:t>TranslateButton</a:t>
            </a:r>
            <a:r>
              <a:rPr lang="en-US" dirty="0"/>
              <a:t> component there are different “puzzle pieces” that appear on the side. The command that we should use is: « When </a:t>
            </a:r>
            <a:r>
              <a:rPr lang="en-US" dirty="0" err="1"/>
              <a:t>TranslationButton.Click</a:t>
            </a:r>
            <a:r>
              <a:rPr lang="en-US" dirty="0"/>
              <a:t> Do », meaning that when the Translation button is clicked the app needs to do some action. See how the puzzle piece is incomplete? Because we need to tell the app </a:t>
            </a:r>
            <a:r>
              <a:rPr lang="en-US" b="1" dirty="0"/>
              <a:t>what to do</a:t>
            </a:r>
            <a:r>
              <a:rPr lang="en-US" dirty="0"/>
              <a:t>.  We want it to activate the speech recognizer. </a:t>
            </a:r>
          </a:p>
          <a:p>
            <a:endParaRPr lang="en-US" dirty="0"/>
          </a:p>
          <a:p>
            <a:r>
              <a:rPr lang="en-US" dirty="0"/>
              <a:t>Clicking the Speech Recognizer component different options of what this component can do will appear from on the side.  We select the « call </a:t>
            </a:r>
            <a:r>
              <a:rPr lang="en-US" dirty="0" err="1"/>
              <a:t>SpeechRecognizer.get</a:t>
            </a:r>
            <a:r>
              <a:rPr lang="en-US" dirty="0"/>
              <a:t> text » command (purple) and add it to the puzzle, meaning that the Speech Recognizer will recognize your spoken words and will transform them into text.</a:t>
            </a:r>
          </a:p>
          <a:p>
            <a:r>
              <a:rPr lang="en-US" dirty="0"/>
              <a:t> </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13</a:t>
            </a:fld>
            <a:endParaRPr lang="fr-FR"/>
          </a:p>
        </p:txBody>
      </p:sp>
    </p:spTree>
    <p:extLst>
      <p:ext uri="{BB962C8B-B14F-4D97-AF65-F5344CB8AC3E}">
        <p14:creationId xmlns:p14="http://schemas.microsoft.com/office/powerpoint/2010/main" val="4035861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need to add another line of code to tell our app what to do once it has the text to translate.</a:t>
            </a:r>
          </a:p>
          <a:p>
            <a:endParaRPr lang="en-US" dirty="0"/>
          </a:p>
          <a:p>
            <a:r>
              <a:rPr lang="en-US" dirty="0"/>
              <a:t>We click the Speech Recognizer component and we select the “When </a:t>
            </a:r>
            <a:r>
              <a:rPr lang="en-US" dirty="0" err="1"/>
              <a:t>SpeechRecognizer.AfterGettingText</a:t>
            </a:r>
            <a:r>
              <a:rPr lang="en-US" dirty="0"/>
              <a:t>” puzzle piece (yellow).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do translation, we need to call the </a:t>
            </a:r>
            <a:r>
              <a:rPr lang="en-US" b="1" dirty="0"/>
              <a:t>Yandex Translate </a:t>
            </a:r>
            <a:r>
              <a:rPr lang="en-US" dirty="0"/>
              <a:t>component. We click on the Yandex Translate component and select “</a:t>
            </a:r>
            <a:r>
              <a:rPr lang="en-US" dirty="0" err="1"/>
              <a:t>callYandexTranslate.RequestTranslation</a:t>
            </a:r>
            <a:r>
              <a:rPr lang="en-US" dirty="0"/>
              <a:t> </a:t>
            </a:r>
            <a:r>
              <a:rPr lang="en-US" dirty="0" err="1"/>
              <a:t>languageToTranslateTo</a:t>
            </a:r>
            <a:r>
              <a:rPr lang="en-US" dirty="0"/>
              <a:t>: </a:t>
            </a:r>
            <a:r>
              <a:rPr lang="en-US" dirty="0" err="1"/>
              <a:t>textToTranslate</a:t>
            </a:r>
            <a:r>
              <a:rPr lang="en-US" dirty="0"/>
              <a:t>” (purple). As you see, this command require further indications to the app.</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 language to translate to: from </a:t>
            </a:r>
            <a:r>
              <a:rPr lang="en-US" b="1" dirty="0"/>
              <a:t>the “Text</a:t>
            </a:r>
            <a:r>
              <a:rPr lang="en-US" dirty="0"/>
              <a:t>” built-in blocks, we select a simple text puzzle piece (pink) and inside the text “box” we write “es” to translate in Spanish – small letters, two letters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we need to ask the app to store the translation once it get it; for this we select from the </a:t>
            </a:r>
            <a:r>
              <a:rPr lang="en-US" b="1" dirty="0"/>
              <a:t>Variable</a:t>
            </a:r>
            <a:r>
              <a:rPr lang="en-US" dirty="0"/>
              <a:t> built-in block (orange): “get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14</a:t>
            </a:fld>
            <a:endParaRPr lang="fr-FR"/>
          </a:p>
        </p:txBody>
      </p:sp>
    </p:spTree>
    <p:extLst>
      <p:ext uri="{BB962C8B-B14F-4D97-AF65-F5344CB8AC3E}">
        <p14:creationId xmlns:p14="http://schemas.microsoft.com/office/powerpoint/2010/main" val="1814668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need to add another line of code to tell our app what to do once it has the translated text.</a:t>
            </a:r>
          </a:p>
          <a:p>
            <a:endParaRPr lang="en-US" dirty="0"/>
          </a:p>
          <a:p>
            <a:r>
              <a:rPr lang="en-US" dirty="0"/>
              <a:t>We click the Yandex Translate component and we select the “when YandexTranslate1.GotTranslation” puzzle piece (yellow).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ask our app to speak the translation, we need to call the </a:t>
            </a:r>
            <a:r>
              <a:rPr lang="en-US" b="1" dirty="0"/>
              <a:t>Text to Speech </a:t>
            </a:r>
            <a:r>
              <a:rPr lang="en-US" dirty="0"/>
              <a:t>component. We click on Text to Speech component and select “</a:t>
            </a:r>
            <a:r>
              <a:rPr lang="en-US" sz="1200" dirty="0">
                <a:solidFill>
                  <a:schemeClr val="tx1">
                    <a:lumMod val="50000"/>
                    <a:lumOff val="50000"/>
                  </a:schemeClr>
                </a:solidFill>
                <a:latin typeface="Posterama" panose="020B0504020200020000" pitchFamily="34" charset="0"/>
                <a:cs typeface="Posterama" panose="020B0504020200020000" pitchFamily="34" charset="0"/>
              </a:rPr>
              <a:t>call TextToSpeech1.SpeakMessage</a:t>
            </a:r>
            <a:r>
              <a:rPr lang="en-US" dirty="0"/>
              <a:t>”</a:t>
            </a:r>
            <a:r>
              <a:rPr lang="en-US" sz="1200" dirty="0">
                <a:solidFill>
                  <a:schemeClr val="tx1">
                    <a:lumMod val="50000"/>
                    <a:lumOff val="50000"/>
                  </a:schemeClr>
                </a:solidFill>
                <a:latin typeface="Posterama" panose="020B0504020200020000" pitchFamily="34" charset="0"/>
                <a:cs typeface="Posterama" panose="020B0504020200020000" pitchFamily="34" charset="0"/>
              </a:rPr>
              <a:t> (purple</a:t>
            </a:r>
            <a:r>
              <a:rPr lang="en-US" dirty="0"/>
              <a:t>). As you see, this command require further indications to the app, namely what text it needs to speak.</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we select from the </a:t>
            </a:r>
            <a:r>
              <a:rPr lang="en-US" b="1" dirty="0"/>
              <a:t>Variable</a:t>
            </a:r>
            <a:r>
              <a:rPr lang="en-US" dirty="0"/>
              <a:t> built-in block (orange): “get translation”. This indicates to our app that it needs to speak out loud the translation it made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15</a:t>
            </a:fld>
            <a:endParaRPr lang="fr-FR"/>
          </a:p>
        </p:txBody>
      </p:sp>
    </p:spTree>
    <p:extLst>
      <p:ext uri="{BB962C8B-B14F-4D97-AF65-F5344CB8AC3E}">
        <p14:creationId xmlns:p14="http://schemas.microsoft.com/office/powerpoint/2010/main" val="323233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add behavior to our About button, which should inform the user what the app is about.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list of components, we click the </a:t>
            </a:r>
            <a:r>
              <a:rPr lang="en-US" b="1" dirty="0" err="1"/>
              <a:t>AboutButton</a:t>
            </a:r>
            <a:r>
              <a:rPr lang="en-US" dirty="0"/>
              <a:t>, and we select the puzzle piece/code “when </a:t>
            </a:r>
            <a:r>
              <a:rPr lang="en-US" dirty="0" err="1"/>
              <a:t>AboutButton.click</a:t>
            </a:r>
            <a:r>
              <a:rPr lang="en-US" dirty="0"/>
              <a:t> do” (yellow), that tell our app that an action should follow once the About button is clicked.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activate the Notifier component, which will display a dialog box on the screen with the message that we will select to explain what the app is about:  “call </a:t>
            </a:r>
            <a:r>
              <a:rPr lang="en-US" dirty="0" err="1"/>
              <a:t>Notifier.ShowMessageDialog</a:t>
            </a:r>
            <a:r>
              <a:rPr lang="en-US" dirty="0"/>
              <a:t>” (purple)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notice the puzzle piece is incomplete, meaning that further action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to add the message to be displayed in the dialog box, we select from the </a:t>
            </a:r>
            <a:r>
              <a:rPr lang="en-US" b="1" dirty="0"/>
              <a:t>Text</a:t>
            </a:r>
            <a:r>
              <a:rPr lang="en-US" dirty="0"/>
              <a:t> block a two-line text “join” and then we select two single line text boxes. On the first line we add the message  “This app translates your speech input in English”, and in the second “into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to add the title that will be displayed in the message bow, we select another simple text box, and we add the title “About </a:t>
            </a:r>
            <a:r>
              <a:rPr lang="en-US" dirty="0" err="1"/>
              <a:t>TranslateIt</a:t>
            </a:r>
            <a:r>
              <a:rPr lang="en-US" dirty="0"/>
              <a:t> App”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 the </a:t>
            </a:r>
            <a:r>
              <a:rPr lang="en-US" dirty="0" err="1"/>
              <a:t>buttonText</a:t>
            </a:r>
            <a:r>
              <a:rPr lang="en-US" dirty="0"/>
              <a:t> displays the message that the user will press to close the dialog box. We select another simple text box, and we add the text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16</a:t>
            </a:fld>
            <a:endParaRPr lang="fr-FR"/>
          </a:p>
        </p:txBody>
      </p:sp>
    </p:spTree>
    <p:extLst>
      <p:ext uri="{BB962C8B-B14F-4D97-AF65-F5344CB8AC3E}">
        <p14:creationId xmlns:p14="http://schemas.microsoft.com/office/powerpoint/2010/main" val="145340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your new app on your phone, using the MIT Inventor Companion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17</a:t>
            </a:fld>
            <a:endParaRPr lang="fr-FR"/>
          </a:p>
        </p:txBody>
      </p:sp>
    </p:spTree>
    <p:extLst>
      <p:ext uri="{BB962C8B-B14F-4D97-AF65-F5344CB8AC3E}">
        <p14:creationId xmlns:p14="http://schemas.microsoft.com/office/powerpoint/2010/main" val="73055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merci</a:t>
            </a: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18</a:t>
            </a:fld>
            <a:endParaRPr lang="fr-FR"/>
          </a:p>
        </p:txBody>
      </p:sp>
    </p:spTree>
    <p:extLst>
      <p:ext uri="{BB962C8B-B14F-4D97-AF65-F5344CB8AC3E}">
        <p14:creationId xmlns:p14="http://schemas.microsoft.com/office/powerpoint/2010/main" val="128394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popularity of mobile application has continued to increase. </a:t>
            </a:r>
            <a:r>
              <a:rPr lang="en-US" b="0" i="0" dirty="0">
                <a:solidFill>
                  <a:srgbClr val="313131"/>
                </a:solidFill>
                <a:effectLst/>
                <a:latin typeface="Inter"/>
              </a:rPr>
              <a:t>Mobile apps are not only a source of entertainment; they’re also a source of numerous conveniences, and they can be a lucrative business for those with the right idea. Whether they’re smartphones or tablets, mobile devices have become items most of us can’t imagine living without. The goal behind this list of app usage statistics is to point out how useful these devices can be, how prominent they’ve become, and how much time we can sometimes waste on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13131"/>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uli"/>
              </a:rPr>
              <a:t>In the future, we would see an exponential increase in mobile and internet users. Hence there would be growing demand for mobile applications to support those consumption requests for various purposes.</a:t>
            </a:r>
            <a:r>
              <a:rPr lang="en-US" b="0" i="0" dirty="0">
                <a:solidFill>
                  <a:srgbClr val="313131"/>
                </a:solidFill>
                <a:effectLst/>
                <a:latin typeface="Inter"/>
              </a:rPr>
              <a:t> Therefore, the demand for the number of developers is expected to increase from 17% to 24% by the year 2026.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131"/>
                </a:solidFill>
                <a:effectLst/>
                <a:latin typeface="Inter"/>
              </a:rPr>
              <a:t>Today, we will give it a try and build our first mobile app to understand how mobile apps work beyond the buttons we see on our mobile devices. </a:t>
            </a:r>
            <a:endParaRPr lang="fr-FR" dirty="0"/>
          </a:p>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3</a:t>
            </a:fld>
            <a:endParaRPr lang="fr-FR"/>
          </a:p>
        </p:txBody>
      </p:sp>
    </p:spTree>
    <p:extLst>
      <p:ext uri="{BB962C8B-B14F-4D97-AF65-F5344CB8AC3E}">
        <p14:creationId xmlns:p14="http://schemas.microsoft.com/office/powerpoint/2010/main" val="428462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App Inventor is a web application integrated development environment originally provided by Google, and now maintained by the Massachusetts Institute of Technology (MIT). It allows newcomers to computer programming to create application software(apps) for two operating systems (OS): Android, and iOS, which, as of 8 July 2019, is in final beta testing. It is free and open-source software. </a:t>
            </a:r>
          </a:p>
          <a:p>
            <a:endParaRPr lang="en-US" dirty="0"/>
          </a:p>
          <a:p>
            <a:r>
              <a:rPr lang="en-US" dirty="0"/>
              <a:t>It uses a graphical user interface (GUI) very similar to a puzzle which allows users to drag and drop visual objects to create an application that can run on android devices. It also uses an App-Inventor Companion, which is the program that allows the app to run and debug on in real time that is installed on a testing mobile device.</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4</a:t>
            </a:fld>
            <a:endParaRPr lang="fr-FR"/>
          </a:p>
        </p:txBody>
      </p:sp>
    </p:spTree>
    <p:extLst>
      <p:ext uri="{BB962C8B-B14F-4D97-AF65-F5344CB8AC3E}">
        <p14:creationId xmlns:p14="http://schemas.microsoft.com/office/powerpoint/2010/main" val="202653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5</a:t>
            </a:fld>
            <a:endParaRPr lang="fr-FR"/>
          </a:p>
        </p:txBody>
      </p:sp>
    </p:spTree>
    <p:extLst>
      <p:ext uri="{BB962C8B-B14F-4D97-AF65-F5344CB8AC3E}">
        <p14:creationId xmlns:p14="http://schemas.microsoft.com/office/powerpoint/2010/main" val="395671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the menu on top of the page, select </a:t>
            </a:r>
            <a:r>
              <a:rPr lang="en-US" b="1" dirty="0"/>
              <a:t>Projects</a:t>
            </a:r>
            <a:r>
              <a:rPr lang="en-US" dirty="0"/>
              <a:t> and then </a:t>
            </a:r>
            <a:r>
              <a:rPr lang="en-US" b="1" dirty="0">
                <a:effectLst>
                  <a:outerShdw blurRad="38100" dist="38100" dir="2700000" algn="tl">
                    <a:srgbClr val="000000">
                      <a:alpha val="43137"/>
                    </a:srgbClr>
                  </a:outerShdw>
                </a:effectLst>
              </a:rPr>
              <a:t>New Project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err="1">
                <a:solidFill>
                  <a:schemeClr val="tx1">
                    <a:lumMod val="50000"/>
                    <a:lumOff val="50000"/>
                  </a:schemeClr>
                </a:solidFill>
                <a:latin typeface="Posterama" panose="020B0504020200020000" pitchFamily="34" charset="0"/>
                <a:cs typeface="Posterama" panose="020B0504020200020000" pitchFamily="34" charset="0"/>
              </a:rPr>
              <a:t>Give</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it</a:t>
            </a:r>
            <a:r>
              <a:rPr lang="fr-FR" dirty="0">
                <a:solidFill>
                  <a:schemeClr val="tx1">
                    <a:lumMod val="50000"/>
                    <a:lumOff val="50000"/>
                  </a:schemeClr>
                </a:solidFill>
                <a:latin typeface="Posterama" panose="020B0504020200020000" pitchFamily="34" charset="0"/>
                <a:cs typeface="Posterama" panose="020B0504020200020000" pitchFamily="34" charset="0"/>
              </a:rPr>
              <a:t> a </a:t>
            </a:r>
            <a:r>
              <a:rPr lang="fr-FR" dirty="0" err="1">
                <a:solidFill>
                  <a:schemeClr val="tx1">
                    <a:lumMod val="50000"/>
                    <a:lumOff val="50000"/>
                  </a:schemeClr>
                </a:solidFill>
                <a:latin typeface="Posterama" panose="020B0504020200020000" pitchFamily="34" charset="0"/>
                <a:cs typeface="Posterama" panose="020B0504020200020000" pitchFamily="34" charset="0"/>
              </a:rPr>
              <a:t>name</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using</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CamelBackCase</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TranslateIt</a:t>
            </a:r>
            <a:r>
              <a:rPr lang="fr-FR" dirty="0">
                <a:solidFill>
                  <a:schemeClr val="tx1">
                    <a:lumMod val="50000"/>
                    <a:lumOff val="50000"/>
                  </a:schemeClr>
                </a:solidFill>
                <a:latin typeface="Posterama" panose="020B0504020200020000" pitchFamily="34" charset="0"/>
                <a:cs typeface="Posterama" panose="020B0504020200020000" pitchFamily="34" charset="0"/>
              </a:rPr>
              <a:t> »  (</a:t>
            </a:r>
            <a:r>
              <a:rPr lang="en-US" dirty="0">
                <a:solidFill>
                  <a:schemeClr val="tx1">
                    <a:lumMod val="50000"/>
                    <a:lumOff val="50000"/>
                  </a:schemeClr>
                </a:solidFill>
                <a:latin typeface="Posterama" panose="020B0504020200020000" pitchFamily="34" charset="0"/>
                <a:cs typeface="Posterama" panose="020B0504020200020000" pitchFamily="34" charset="0"/>
              </a:rPr>
              <a:t>Camel case is the practice of writing phrases without spaces or punctuation, indicating the separation of words with a single capitalized letter, and </a:t>
            </a:r>
            <a:r>
              <a:rPr lang="en-US" b="0" i="0" dirty="0">
                <a:solidFill>
                  <a:srgbClr val="202122"/>
                </a:solidFill>
                <a:effectLst/>
                <a:latin typeface="Arial" panose="020B0604020202020204" pitchFamily="34" charset="0"/>
              </a:rPr>
              <a:t>is often used as a </a:t>
            </a:r>
            <a:r>
              <a:rPr lang="en-US" b="0" i="0" u="none" strike="noStrike" dirty="0">
                <a:solidFill>
                  <a:srgbClr val="0645AD"/>
                </a:solidFill>
                <a:effectLst/>
                <a:latin typeface="Arial" panose="020B0604020202020204" pitchFamily="34" charset="0"/>
                <a:hlinkClick r:id="rId3" tooltip="Naming convention (programming)"/>
              </a:rPr>
              <a:t>naming convention</a:t>
            </a:r>
            <a:r>
              <a:rPr lang="en-US" b="0" i="0" dirty="0">
                <a:solidFill>
                  <a:srgbClr val="202122"/>
                </a:solidFill>
                <a:effectLst/>
                <a:latin typeface="Arial" panose="020B0604020202020204" pitchFamily="34" charset="0"/>
              </a:rPr>
              <a:t> in computer programming (more info: https://en.wikipedia.org/wiki/Camel_case)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202122"/>
                </a:solidFill>
                <a:effectLst/>
                <a:latin typeface="Arial" panose="020B0604020202020204" pitchFamily="34" charset="0"/>
                <a:cs typeface="Posterama" panose="020B0504020200020000" pitchFamily="34" charset="0"/>
              </a:rPr>
              <a:t>The </a:t>
            </a:r>
            <a:r>
              <a:rPr lang="en-US" b="1" i="0" dirty="0">
                <a:solidFill>
                  <a:srgbClr val="202122"/>
                </a:solidFill>
                <a:effectLst>
                  <a:outerShdw blurRad="38100" dist="38100" dir="2700000" algn="tl">
                    <a:srgbClr val="000000">
                      <a:alpha val="43137"/>
                    </a:srgbClr>
                  </a:outerShdw>
                </a:effectLst>
                <a:latin typeface="Arial" panose="020B0604020202020204" pitchFamily="34" charset="0"/>
                <a:cs typeface="Posterama" panose="020B0504020200020000" pitchFamily="34" charset="0"/>
              </a:rPr>
              <a:t>Designer</a:t>
            </a:r>
            <a:r>
              <a:rPr lang="en-US" b="0" i="0" dirty="0">
                <a:solidFill>
                  <a:srgbClr val="202122"/>
                </a:solidFill>
                <a:effectLst/>
                <a:latin typeface="Arial" panose="020B0604020202020204" pitchFamily="34" charset="0"/>
                <a:cs typeface="Posterama" panose="020B0504020200020000" pitchFamily="34" charset="0"/>
              </a:rPr>
              <a:t> part of the App Inventor contains the elements that help us create the User Interface (how the app will look on the user’s device) and their different settings, and the screen shows: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12529"/>
                </a:solidFill>
                <a:effectLst/>
                <a:latin typeface="Roboto" panose="02000000000000000000" pitchFamily="2" charset="0"/>
              </a:rPr>
              <a:t>on the left hand side is the </a:t>
            </a:r>
            <a:r>
              <a:rPr lang="en-US" b="1" i="0" dirty="0" err="1">
                <a:solidFill>
                  <a:srgbClr val="202122"/>
                </a:solidFill>
                <a:effectLst/>
                <a:latin typeface="Arial" panose="020B0604020202020204" pitchFamily="34" charset="0"/>
                <a:cs typeface="Posterama" panose="020B0504020200020000" pitchFamily="34" charset="0"/>
              </a:rPr>
              <a:t>Pallete</a:t>
            </a:r>
            <a:r>
              <a:rPr lang="en-US" b="0" i="0" dirty="0">
                <a:solidFill>
                  <a:srgbClr val="202122"/>
                </a:solidFill>
                <a:effectLst/>
                <a:latin typeface="Arial" panose="020B0604020202020204" pitchFamily="34" charset="0"/>
                <a:cs typeface="Posterama" panose="020B0504020200020000" pitchFamily="34" charset="0"/>
              </a:rPr>
              <a:t>: is where you add all the elements that make the app perform any number of tasks. The components are grouped by functionality, making it easy to find the right component: user interface components, media, sensors etc. There are two main types of components: visible and non-visible. Visible components such as Button, </a:t>
            </a:r>
            <a:r>
              <a:rPr lang="en-US" b="0" i="0" dirty="0" err="1">
                <a:solidFill>
                  <a:srgbClr val="202122"/>
                </a:solidFill>
                <a:effectLst/>
                <a:latin typeface="Arial" panose="020B0604020202020204" pitchFamily="34" charset="0"/>
                <a:cs typeface="Posterama" panose="020B0504020200020000" pitchFamily="34" charset="0"/>
              </a:rPr>
              <a:t>TextBox</a:t>
            </a:r>
            <a:r>
              <a:rPr lang="en-US" b="0" i="0" dirty="0">
                <a:solidFill>
                  <a:srgbClr val="202122"/>
                </a:solidFill>
                <a:effectLst/>
                <a:latin typeface="Arial" panose="020B0604020202020204" pitchFamily="34" charset="0"/>
                <a:cs typeface="Posterama" panose="020B0504020200020000" pitchFamily="34" charset="0"/>
              </a:rPr>
              <a:t>, Label, etc. are part of the User Interface. Non-visible components such as Accelerometer, Sound, </a:t>
            </a:r>
            <a:r>
              <a:rPr lang="en-US" b="0" i="0" dirty="0" err="1">
                <a:solidFill>
                  <a:srgbClr val="202122"/>
                </a:solidFill>
                <a:effectLst/>
                <a:latin typeface="Arial" panose="020B0604020202020204" pitchFamily="34" charset="0"/>
                <a:cs typeface="Posterama" panose="020B0504020200020000" pitchFamily="34" charset="0"/>
              </a:rPr>
              <a:t>OrientationSensor</a:t>
            </a:r>
            <a:r>
              <a:rPr lang="en-US" b="0" i="0" dirty="0">
                <a:solidFill>
                  <a:srgbClr val="202122"/>
                </a:solidFill>
                <a:effectLst/>
                <a:latin typeface="Arial" panose="020B0604020202020204" pitchFamily="34" charset="0"/>
                <a:cs typeface="Posterama" panose="020B0504020200020000" pitchFamily="34" charset="0"/>
              </a:rPr>
              <a:t> are not seen and thus are not a part of the UI screen, but they provide access to built-in functions of the Android device. Take a minute to explore the different components. If you click on the question mark next to each component it will give you more information on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02122"/>
                </a:solidFill>
                <a:effectLst/>
                <a:latin typeface="Arial" panose="020B0604020202020204" pitchFamily="34" charset="0"/>
                <a:cs typeface="Posterama" panose="020B0504020200020000" pitchFamily="34" charset="0"/>
              </a:rPr>
              <a:t>In the center left there is the </a:t>
            </a:r>
            <a:r>
              <a:rPr lang="en-US" b="1" i="0" dirty="0">
                <a:solidFill>
                  <a:srgbClr val="202122"/>
                </a:solidFill>
                <a:effectLst/>
                <a:latin typeface="Arial" panose="020B0604020202020204" pitchFamily="34" charset="0"/>
                <a:cs typeface="Posterama" panose="020B0504020200020000" pitchFamily="34" charset="0"/>
              </a:rPr>
              <a:t>Viewer: </a:t>
            </a:r>
            <a:r>
              <a:rPr lang="en-US" b="0" i="0" dirty="0">
                <a:solidFill>
                  <a:srgbClr val="202122"/>
                </a:solidFill>
                <a:effectLst/>
                <a:latin typeface="Arial" panose="020B0604020202020204" pitchFamily="34" charset="0"/>
                <a:cs typeface="Posterama" panose="020B0504020200020000" pitchFamily="34" charset="0"/>
              </a:rPr>
              <a:t>is where you drag out the different components that will make our app function. It looks like a phone screen and it mirrors how your app looks on the user’s phone.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02122"/>
                </a:solidFill>
                <a:effectLst/>
                <a:latin typeface="Arial" panose="020B0604020202020204" pitchFamily="34" charset="0"/>
                <a:cs typeface="Posterama" panose="020B0504020200020000" pitchFamily="34" charset="0"/>
              </a:rPr>
              <a:t>In the center right side of the screen there is the </a:t>
            </a:r>
            <a:r>
              <a:rPr lang="en-US" b="1" i="0" dirty="0">
                <a:solidFill>
                  <a:srgbClr val="202122"/>
                </a:solidFill>
                <a:effectLst/>
                <a:latin typeface="Arial" panose="020B0604020202020204" pitchFamily="34" charset="0"/>
                <a:cs typeface="Posterama" panose="020B0504020200020000" pitchFamily="34" charset="0"/>
              </a:rPr>
              <a:t>Components </a:t>
            </a:r>
            <a:r>
              <a:rPr lang="en-US" b="0" i="0" dirty="0">
                <a:solidFill>
                  <a:srgbClr val="202122"/>
                </a:solidFill>
                <a:effectLst/>
                <a:latin typeface="Arial" panose="020B0604020202020204" pitchFamily="34" charset="0"/>
                <a:cs typeface="Posterama" panose="020B0504020200020000" pitchFamily="34" charset="0"/>
              </a:rPr>
              <a:t>list: it lists of all components that you have selected (by dragging and dropping in the Viewer) for your app, both visible and non visible.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02122"/>
                </a:solidFill>
                <a:effectLst/>
                <a:latin typeface="Arial" panose="020B0604020202020204" pitchFamily="34" charset="0"/>
                <a:cs typeface="Posterama" panose="020B0504020200020000" pitchFamily="34" charset="0"/>
              </a:rPr>
              <a:t>In the right side there is the </a:t>
            </a:r>
            <a:r>
              <a:rPr lang="en-US" b="1" i="0" dirty="0">
                <a:solidFill>
                  <a:srgbClr val="202122"/>
                </a:solidFill>
                <a:effectLst/>
                <a:latin typeface="Arial" panose="020B0604020202020204" pitchFamily="34" charset="0"/>
                <a:cs typeface="Posterama" panose="020B0504020200020000" pitchFamily="34" charset="0"/>
              </a:rPr>
              <a:t>Properties</a:t>
            </a:r>
            <a:r>
              <a:rPr lang="en-US" b="0" i="0" dirty="0">
                <a:solidFill>
                  <a:srgbClr val="202122"/>
                </a:solidFill>
                <a:effectLst/>
                <a:latin typeface="Arial" panose="020B0604020202020204" pitchFamily="34" charset="0"/>
                <a:cs typeface="Posterama" panose="020B0504020200020000" pitchFamily="34" charset="0"/>
              </a:rPr>
              <a:t> list: clicking on one of the components, in this panel you will see what properties they have and it allows for a certain degree of customization for that specific component of your app.</a:t>
            </a:r>
            <a:endParaRPr lang="fr-FR" dirty="0">
              <a:solidFill>
                <a:schemeClr val="tx1">
                  <a:lumMod val="50000"/>
                  <a:lumOff val="50000"/>
                </a:schemeClr>
              </a:solidFill>
              <a:latin typeface="Posterama" panose="020B0504020200020000" pitchFamily="34" charset="0"/>
              <a:cs typeface="Posterama" panose="020B0504020200020000" pitchFamily="34" charset="0"/>
            </a:endParaRPr>
          </a:p>
          <a:p>
            <a:pPr marL="228600" indent="-228600">
              <a:buAutoNum type="arabicPeriod"/>
            </a:pPr>
            <a:endParaRPr lang="en-US" b="1" dirty="0">
              <a:effectLst>
                <a:outerShdw blurRad="38100" dist="38100" dir="2700000" algn="tl">
                  <a:srgbClr val="000000">
                    <a:alpha val="43137"/>
                  </a:srgbClr>
                </a:outerShdw>
              </a:effectLst>
            </a:endParaRPr>
          </a:p>
          <a:p>
            <a:pPr marL="0" indent="0">
              <a:buNone/>
            </a:pPr>
            <a:r>
              <a:rPr lang="en-GB" b="1" dirty="0">
                <a:effectLst>
                  <a:outerShdw blurRad="38100" dist="38100" dir="2700000" algn="tl">
                    <a:srgbClr val="000000">
                      <a:alpha val="43137"/>
                    </a:srgbClr>
                  </a:outerShdw>
                </a:effectLst>
              </a:rPr>
              <a:t>Let’s start by designing how our app will look. Afterwards we will see how the Blocks editor works.</a:t>
            </a:r>
          </a:p>
        </p:txBody>
      </p:sp>
      <p:sp>
        <p:nvSpPr>
          <p:cNvPr id="4" name="Slide Number Placeholder 3"/>
          <p:cNvSpPr>
            <a:spLocks noGrp="1"/>
          </p:cNvSpPr>
          <p:nvPr>
            <p:ph type="sldNum" sz="quarter" idx="5"/>
          </p:nvPr>
        </p:nvSpPr>
        <p:spPr/>
        <p:txBody>
          <a:bodyPr/>
          <a:lstStyle/>
          <a:p>
            <a:fld id="{43AA997F-8BED-4825-8EFD-39D78F1FD334}" type="slidenum">
              <a:rPr lang="fr-FR" smtClean="0"/>
              <a:t>6</a:t>
            </a:fld>
            <a:endParaRPr lang="fr-FR"/>
          </a:p>
        </p:txBody>
      </p:sp>
    </p:spTree>
    <p:extLst>
      <p:ext uri="{BB962C8B-B14F-4D97-AF65-F5344CB8AC3E}">
        <p14:creationId xmlns:p14="http://schemas.microsoft.com/office/powerpoint/2010/main" val="369892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developing our app, we first need to plan the development process. Let’s do a simple drawing that would represent the first prototype of our translation app.</a:t>
            </a:r>
          </a:p>
          <a:p>
            <a:endParaRPr lang="en-US" dirty="0"/>
          </a:p>
          <a:p>
            <a:r>
              <a:rPr lang="en-US" dirty="0"/>
              <a:t>In terms of User Interface, to make the use of the app simple for the user, we will only add two buttons that will show on the screen: About – that will show a short text explaining what the app is about - , and another button that will activate the translation function, which we will call Translate It. </a:t>
            </a:r>
          </a:p>
          <a:p>
            <a:endParaRPr lang="en-US" dirty="0"/>
          </a:p>
          <a:p>
            <a:r>
              <a:rPr lang="en-US" dirty="0"/>
              <a:t>Regarding the app’s functioning, these are the steps and the order in which the app will do the translation, starting from the text you speak into the phone in English and finishing with the translation of that text in the selected language, spoken back by the phone.</a:t>
            </a:r>
          </a:p>
          <a:p>
            <a:endParaRPr lang="en-US" dirty="0"/>
          </a:p>
          <a:p>
            <a:r>
              <a:rPr lang="en-US" dirty="0"/>
              <a:t>(Read the steps from the slide). </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7</a:t>
            </a:fld>
            <a:endParaRPr lang="fr-FR"/>
          </a:p>
        </p:txBody>
      </p:sp>
    </p:spTree>
    <p:extLst>
      <p:ext uri="{BB962C8B-B14F-4D97-AF65-F5344CB8AC3E}">
        <p14:creationId xmlns:p14="http://schemas.microsoft.com/office/powerpoint/2010/main" val="414649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logic of our prototype, it’s time to select the different components of our app, from the </a:t>
            </a:r>
            <a:r>
              <a:rPr lang="en-US" dirty="0" err="1"/>
              <a:t>Pallete</a:t>
            </a:r>
            <a:r>
              <a:rPr lang="en-US" dirty="0"/>
              <a:t>.</a:t>
            </a:r>
          </a:p>
          <a:p>
            <a:r>
              <a:rPr lang="en-US" dirty="0"/>
              <a:t>1. Add the two buttons to be displayed on the app screen:</a:t>
            </a:r>
          </a:p>
          <a:p>
            <a:pPr marL="171450" indent="-171450">
              <a:buFontTx/>
              <a:buChar char="-"/>
            </a:pPr>
            <a:r>
              <a:rPr lang="en-US" dirty="0"/>
              <a:t>From the </a:t>
            </a:r>
            <a:r>
              <a:rPr lang="en-US" b="1" dirty="0"/>
              <a:t>User Interface </a:t>
            </a:r>
            <a:r>
              <a:rPr lang="en-US" dirty="0"/>
              <a:t>we drag &amp; drop a </a:t>
            </a:r>
            <a:r>
              <a:rPr lang="en-US" b="1" dirty="0"/>
              <a:t>Button</a:t>
            </a:r>
            <a:r>
              <a:rPr lang="en-US" dirty="0"/>
              <a:t> component (it already shows on the Viewer, it is a visible component). In the Components panel, click on Button1 and rename it to </a:t>
            </a:r>
            <a:r>
              <a:rPr lang="en-US" dirty="0" err="1"/>
              <a:t>AboutButton</a:t>
            </a:r>
            <a:r>
              <a:rPr lang="en-US" dirty="0"/>
              <a:t>, using camel back case (this will be the button name that will show in the Blocks editor).  In the Properties panel, go to Text and write About (that will be the button name that will show on the app screen).</a:t>
            </a:r>
          </a:p>
          <a:p>
            <a:pPr marL="171450" indent="-171450">
              <a:buFontTx/>
              <a:buChar char="-"/>
            </a:pPr>
            <a:r>
              <a:rPr lang="en-US" dirty="0"/>
              <a:t>Do the same to add the Translate It button. </a:t>
            </a:r>
          </a:p>
          <a:p>
            <a:pPr marL="171450" indent="-171450">
              <a:buFontTx/>
              <a:buChar char="-"/>
            </a:pPr>
            <a:endParaRPr lang="en-US" dirty="0"/>
          </a:p>
          <a:p>
            <a:pPr marL="0" indent="0">
              <a:buFontTx/>
              <a:buNone/>
            </a:pPr>
            <a:r>
              <a:rPr lang="en-US" dirty="0"/>
              <a:t>Play with the colors, fonts and size of the text to customize your app! </a:t>
            </a:r>
          </a:p>
          <a:p>
            <a:pPr marL="0" indent="0">
              <a:buFontTx/>
              <a:buNone/>
            </a:pPr>
            <a:endParaRPr lang="en-US" dirty="0"/>
          </a:p>
          <a:p>
            <a:pPr marL="0" indent="0">
              <a:buFontTx/>
              <a:buNone/>
            </a:pPr>
            <a:r>
              <a:rPr lang="en-US" dirty="0"/>
              <a:t>2. From the </a:t>
            </a:r>
            <a:r>
              <a:rPr lang="en-US" b="1" dirty="0"/>
              <a:t>User Interface</a:t>
            </a:r>
            <a:r>
              <a:rPr lang="en-US" dirty="0"/>
              <a:t> add a </a:t>
            </a:r>
            <a:r>
              <a:rPr lang="en-US" b="1" dirty="0"/>
              <a:t>Notifier</a:t>
            </a:r>
            <a:r>
              <a:rPr lang="en-US" dirty="0"/>
              <a:t> component: it will display the text of the About button in a message box. It is a non visible component, so it will not show on the app screen.</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From </a:t>
            </a:r>
            <a:r>
              <a:rPr lang="en-US" b="1" dirty="0"/>
              <a:t>Media</a:t>
            </a:r>
            <a:r>
              <a:rPr lang="en-US" dirty="0"/>
              <a:t> add a </a:t>
            </a:r>
            <a:r>
              <a:rPr lang="en-US" b="1" dirty="0"/>
              <a:t>SpeechRecognizer</a:t>
            </a:r>
            <a:r>
              <a:rPr lang="en-US" dirty="0"/>
              <a:t> component: it is using Voice Recognition to convert from speech to text in the background when we will speak the words to be translated into our phone. It is a non visible component, so it will no show on the app screen.</a:t>
            </a:r>
          </a:p>
          <a:p>
            <a:pPr marL="0" indent="0">
              <a:buFontTx/>
              <a:buNone/>
            </a:pPr>
            <a:endParaRPr lang="en-US" dirty="0"/>
          </a:p>
          <a:p>
            <a:pPr marL="0" indent="0">
              <a:buFontTx/>
              <a:buNone/>
            </a:pPr>
            <a:endParaRPr lang="en-US" dirty="0"/>
          </a:p>
          <a:p>
            <a:pPr marL="0" indent="0">
              <a:buFontTx/>
              <a:buNone/>
            </a:pPr>
            <a:r>
              <a:rPr lang="en-US" dirty="0"/>
              <a:t>4. From </a:t>
            </a:r>
            <a:r>
              <a:rPr lang="en-US" b="1" dirty="0"/>
              <a:t>Media</a:t>
            </a:r>
            <a:r>
              <a:rPr lang="en-US" dirty="0"/>
              <a:t> add a </a:t>
            </a:r>
            <a:r>
              <a:rPr lang="en-US" b="1" dirty="0" err="1"/>
              <a:t>TextToSpeech</a:t>
            </a:r>
            <a:r>
              <a:rPr lang="en-US" dirty="0"/>
              <a:t> component: this component speaks a given text aloud. You can set a language of pronunciation by supplying a language code. This changes the pronunciation of words, not the actual language spoken. For example, setting the language to French and speaking English text will sound like someone speaking English (</a:t>
            </a:r>
            <a:r>
              <a:rPr lang="en-US" dirty="0" err="1"/>
              <a:t>en</a:t>
            </a:r>
            <a:r>
              <a:rPr lang="en-US" dirty="0"/>
              <a:t>) with a French accent. We will keep the default pronunciation.</a:t>
            </a:r>
          </a:p>
          <a:p>
            <a:pPr marL="0" indent="0">
              <a:buFontTx/>
              <a:buNone/>
            </a:pPr>
            <a:endParaRPr lang="en-US" dirty="0"/>
          </a:p>
          <a:p>
            <a:pPr marL="0" indent="0">
              <a:buFontTx/>
              <a:buNone/>
            </a:pPr>
            <a:r>
              <a:rPr lang="en-US" dirty="0"/>
              <a:t>5. Finally, the component that will automatically do the translation is </a:t>
            </a:r>
            <a:r>
              <a:rPr lang="en-US" b="1" dirty="0" err="1"/>
              <a:t>Yandex.Translate</a:t>
            </a:r>
            <a:r>
              <a:rPr lang="en-US" dirty="0"/>
              <a:t>, from </a:t>
            </a:r>
            <a:r>
              <a:rPr lang="en-US" b="1" dirty="0"/>
              <a:t>Media</a:t>
            </a:r>
            <a:r>
              <a:rPr lang="en-US" dirty="0"/>
              <a:t>. This component needs Internet access, as it will request translations to the </a:t>
            </a:r>
            <a:r>
              <a:rPr lang="en-US" dirty="0" err="1"/>
              <a:t>Yandex.Translate</a:t>
            </a:r>
            <a:r>
              <a:rPr lang="en-US" dirty="0"/>
              <a:t> service.</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8</a:t>
            </a:fld>
            <a:endParaRPr lang="fr-FR"/>
          </a:p>
        </p:txBody>
      </p:sp>
    </p:spTree>
    <p:extLst>
      <p:ext uri="{BB962C8B-B14F-4D97-AF65-F5344CB8AC3E}">
        <p14:creationId xmlns:p14="http://schemas.microsoft.com/office/powerpoint/2010/main" val="80613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effectLst>
                  <a:outerShdw blurRad="38100" dist="38100" dir="2700000" algn="tl">
                    <a:srgbClr val="000000">
                      <a:alpha val="43137"/>
                    </a:srgbClr>
                  </a:outerShdw>
                </a:effectLst>
              </a:rPr>
              <a:t>This is how the components should look like on your screen.</a:t>
            </a:r>
            <a:endParaRPr lang="en-GB" b="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5"/>
          </p:nvPr>
        </p:nvSpPr>
        <p:spPr/>
        <p:txBody>
          <a:bodyPr/>
          <a:lstStyle/>
          <a:p>
            <a:fld id="{43AA997F-8BED-4825-8EFD-39D78F1FD334}" type="slidenum">
              <a:rPr lang="fr-FR" smtClean="0"/>
              <a:t>9</a:t>
            </a:fld>
            <a:endParaRPr lang="fr-FR"/>
          </a:p>
        </p:txBody>
      </p:sp>
    </p:spTree>
    <p:extLst>
      <p:ext uri="{BB962C8B-B14F-4D97-AF65-F5344CB8AC3E}">
        <p14:creationId xmlns:p14="http://schemas.microsoft.com/office/powerpoint/2010/main" val="124141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choose the language in which the app will translate, you need to specify the target language using two letter language codes.  For example, "es" will translate to Spanish. Other examples are: de - German, </a:t>
            </a:r>
            <a:r>
              <a:rPr lang="en-US" dirty="0" err="1"/>
              <a:t>fr</a:t>
            </a:r>
            <a:r>
              <a:rPr lang="en-US" dirty="0"/>
              <a:t> – French, it – Italian.</a:t>
            </a:r>
          </a:p>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10</a:t>
            </a:fld>
            <a:endParaRPr lang="fr-FR"/>
          </a:p>
        </p:txBody>
      </p:sp>
    </p:spTree>
    <p:extLst>
      <p:ext uri="{BB962C8B-B14F-4D97-AF65-F5344CB8AC3E}">
        <p14:creationId xmlns:p14="http://schemas.microsoft.com/office/powerpoint/2010/main" val="1219372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383F1A40-FE60-4329-B6A1-00EE85CCDF2D}"/>
              </a:ext>
            </a:extLst>
          </p:cNvPr>
          <p:cNvSpPr>
            <a:spLocks noGrp="1"/>
          </p:cNvSpPr>
          <p:nvPr>
            <p:ph type="title" hasCustomPrompt="1"/>
          </p:nvPr>
        </p:nvSpPr>
        <p:spPr>
          <a:xfrm>
            <a:off x="335280" y="1248678"/>
            <a:ext cx="4085995" cy="1325563"/>
          </a:xfrm>
        </p:spPr>
        <p:txBody>
          <a:bodyPr>
            <a:normAutofit/>
          </a:bodyPr>
          <a:lstStyle>
            <a:lvl1pPr>
              <a:defRPr lang="fr-FR" sz="44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pic>
        <p:nvPicPr>
          <p:cNvPr id="8" name="Image 7">
            <a:extLst>
              <a:ext uri="{FF2B5EF4-FFF2-40B4-BE49-F238E27FC236}">
                <a16:creationId xmlns:a16="http://schemas.microsoft.com/office/drawing/2014/main" id="{0AE11527-5083-4A9B-BF72-3153FB276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2485" y="4521200"/>
            <a:ext cx="1878790" cy="2153637"/>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63E8777E-E25D-4AAD-9042-DD52CC9307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243" y="6177281"/>
            <a:ext cx="2180077" cy="530485"/>
          </a:xfrm>
          <a:prstGeom prst="rect">
            <a:avLst/>
          </a:prstGeom>
        </p:spPr>
      </p:pic>
      <p:sp>
        <p:nvSpPr>
          <p:cNvPr id="13" name="Espace réservé pour une image  12">
            <a:extLst>
              <a:ext uri="{FF2B5EF4-FFF2-40B4-BE49-F238E27FC236}">
                <a16:creationId xmlns:a16="http://schemas.microsoft.com/office/drawing/2014/main" id="{64EB9775-27F2-4DF7-A762-7B91B2C9A4B2}"/>
              </a:ext>
            </a:extLst>
          </p:cNvPr>
          <p:cNvSpPr>
            <a:spLocks noGrp="1"/>
          </p:cNvSpPr>
          <p:nvPr>
            <p:ph type="pic" sz="quarter" idx="10"/>
          </p:nvPr>
        </p:nvSpPr>
        <p:spPr>
          <a:xfrm>
            <a:off x="4572000" y="0"/>
            <a:ext cx="4572000" cy="6858000"/>
          </a:xfrm>
          <a:prstGeom prst="rect">
            <a:avLst/>
          </a:prstGeom>
        </p:spPr>
        <p:txBody>
          <a:bodyPr/>
          <a:lstStyle/>
          <a:p>
            <a:endParaRPr lang="fr-FR"/>
          </a:p>
        </p:txBody>
      </p:sp>
      <p:sp>
        <p:nvSpPr>
          <p:cNvPr id="19" name="Espace réservé du texte 18">
            <a:extLst>
              <a:ext uri="{FF2B5EF4-FFF2-40B4-BE49-F238E27FC236}">
                <a16:creationId xmlns:a16="http://schemas.microsoft.com/office/drawing/2014/main" id="{F2483D28-7A9D-4553-B681-380D446BA3EB}"/>
              </a:ext>
            </a:extLst>
          </p:cNvPr>
          <p:cNvSpPr>
            <a:spLocks noGrp="1"/>
          </p:cNvSpPr>
          <p:nvPr>
            <p:ph type="body" sz="quarter" idx="11" hasCustomPrompt="1"/>
          </p:nvPr>
        </p:nvSpPr>
        <p:spPr>
          <a:xfrm>
            <a:off x="335193" y="2621655"/>
            <a:ext cx="4056063" cy="457200"/>
          </a:xfrm>
        </p:spPr>
        <p:txBody>
          <a:bodyPr>
            <a:normAutofit/>
          </a:bodyPr>
          <a:lstStyle>
            <a:lvl1pPr marL="0" indent="0">
              <a:buNone/>
              <a:defRPr lang="fr-FR" sz="2400" kern="1200" dirty="0">
                <a:solidFill>
                  <a:srgbClr val="7503A6"/>
                </a:solidFill>
                <a:latin typeface="+mj-lt"/>
                <a:ea typeface="+mn-ea"/>
                <a:cs typeface="Posterama" panose="020B0504020200020000" pitchFamily="34" charset="0"/>
              </a:defRPr>
            </a:lvl1pPr>
          </a:lstStyle>
          <a:p>
            <a:pPr lvl="0"/>
            <a:r>
              <a:rPr lang="fr-FR" dirty="0" err="1"/>
              <a:t>Subtitle</a:t>
            </a:r>
            <a:endParaRPr lang="fr-FR" dirty="0"/>
          </a:p>
        </p:txBody>
      </p:sp>
      <p:cxnSp>
        <p:nvCxnSpPr>
          <p:cNvPr id="20" name="Connecteur droit 19">
            <a:extLst>
              <a:ext uri="{FF2B5EF4-FFF2-40B4-BE49-F238E27FC236}">
                <a16:creationId xmlns:a16="http://schemas.microsoft.com/office/drawing/2014/main" id="{57F5B1E1-5E22-4119-A52B-FA282E5E99E8}"/>
              </a:ext>
            </a:extLst>
          </p:cNvPr>
          <p:cNvCxnSpPr>
            <a:cxnSpLocks/>
          </p:cNvCxnSpPr>
          <p:nvPr userDrawn="1"/>
        </p:nvCxnSpPr>
        <p:spPr>
          <a:xfrm>
            <a:off x="264160" y="1234440"/>
            <a:ext cx="0" cy="2947680"/>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38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0" y="0"/>
            <a:ext cx="5655365"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3FA24D-02BF-4242-9C50-45CAF77FF531}"/>
              </a:ext>
            </a:extLst>
          </p:cNvPr>
          <p:cNvSpPr>
            <a:spLocks noChangeAspect="1"/>
          </p:cNvSpPr>
          <p:nvPr userDrawn="1"/>
        </p:nvSpPr>
        <p:spPr>
          <a:xfrm>
            <a:off x="4233913" y="-596347"/>
            <a:ext cx="3673270" cy="367327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1BC2B86-0633-4978-90B1-81EB36B03A57}"/>
              </a:ext>
            </a:extLst>
          </p:cNvPr>
          <p:cNvSpPr>
            <a:spLocks noChangeAspect="1"/>
          </p:cNvSpPr>
          <p:nvPr userDrawn="1"/>
        </p:nvSpPr>
        <p:spPr>
          <a:xfrm>
            <a:off x="5301526" y="1876272"/>
            <a:ext cx="4826448" cy="4826448"/>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39889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1" y="0"/>
            <a:ext cx="4572000"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
        <p:nvSpPr>
          <p:cNvPr id="3" name="Espace réservé pour une image  2">
            <a:extLst>
              <a:ext uri="{FF2B5EF4-FFF2-40B4-BE49-F238E27FC236}">
                <a16:creationId xmlns:a16="http://schemas.microsoft.com/office/drawing/2014/main" id="{6E5AD9A6-DBFC-473D-BE0E-12E2459D213C}"/>
              </a:ext>
            </a:extLst>
          </p:cNvPr>
          <p:cNvSpPr>
            <a:spLocks noGrp="1"/>
          </p:cNvSpPr>
          <p:nvPr>
            <p:ph type="pic" sz="quarter" idx="12"/>
          </p:nvPr>
        </p:nvSpPr>
        <p:spPr>
          <a:xfrm>
            <a:off x="4572000" y="0"/>
            <a:ext cx="4572000" cy="6858000"/>
          </a:xfrm>
        </p:spPr>
        <p:txBody>
          <a:bodyPr/>
          <a:lstStyle/>
          <a:p>
            <a:endParaRPr lang="fr-FR"/>
          </a:p>
        </p:txBody>
      </p:sp>
    </p:spTree>
    <p:extLst>
      <p:ext uri="{BB962C8B-B14F-4D97-AF65-F5344CB8AC3E}">
        <p14:creationId xmlns:p14="http://schemas.microsoft.com/office/powerpoint/2010/main" val="318777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2" y="0"/>
            <a:ext cx="9143998" cy="3002507"/>
          </a:xfrm>
          <a:prstGeom prst="rect">
            <a:avLst/>
          </a:prstGeom>
          <a:solidFill>
            <a:srgbClr val="7503A6"/>
          </a:solidFill>
          <a:ln w="38100">
            <a:solidFill>
              <a:srgbClr val="750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612107" y="625867"/>
            <a:ext cx="7740323"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612108" y="2047162"/>
            <a:ext cx="7740323"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399101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BDAA28B4-4DD0-4CBC-8D88-279104BE4506}"/>
              </a:ext>
            </a:extLst>
          </p:cNvPr>
          <p:cNvSpPr>
            <a:spLocks noChangeAspect="1"/>
          </p:cNvSpPr>
          <p:nvPr userDrawn="1"/>
        </p:nvSpPr>
        <p:spPr>
          <a:xfrm>
            <a:off x="6984000" y="2079800"/>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7937E8-70F7-430A-A617-0C02C6D4A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cxnSp>
        <p:nvCxnSpPr>
          <p:cNvPr id="10" name="Connecteur droit 9">
            <a:extLst>
              <a:ext uri="{FF2B5EF4-FFF2-40B4-BE49-F238E27FC236}">
                <a16:creationId xmlns:a16="http://schemas.microsoft.com/office/drawing/2014/main" id="{16EC9D56-F2BF-463D-81F7-9F85076B5FEB}"/>
              </a:ext>
            </a:extLst>
          </p:cNvPr>
          <p:cNvCxnSpPr>
            <a:cxnSpLocks/>
          </p:cNvCxnSpPr>
          <p:nvPr userDrawn="1"/>
        </p:nvCxnSpPr>
        <p:spPr>
          <a:xfrm>
            <a:off x="577525" y="2208205"/>
            <a:ext cx="0" cy="4427862"/>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DE26509-A460-4072-8628-0A429727AAAC}"/>
              </a:ext>
            </a:extLst>
          </p:cNvPr>
          <p:cNvSpPr>
            <a:spLocks noChangeAspect="1"/>
          </p:cNvSpPr>
          <p:nvPr userDrawn="1"/>
        </p:nvSpPr>
        <p:spPr>
          <a:xfrm>
            <a:off x="4913900" y="40112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a:extLst>
              <a:ext uri="{FF2B5EF4-FFF2-40B4-BE49-F238E27FC236}">
                <a16:creationId xmlns:a16="http://schemas.microsoft.com/office/drawing/2014/main" id="{7A1CC159-66F5-456A-8A84-B3E516D77CB6}"/>
              </a:ext>
            </a:extLst>
          </p:cNvPr>
          <p:cNvSpPr>
            <a:spLocks noGrp="1"/>
          </p:cNvSpPr>
          <p:nvPr>
            <p:ph type="title" hasCustomPrompt="1"/>
          </p:nvPr>
        </p:nvSpPr>
        <p:spPr>
          <a:xfrm>
            <a:off x="628650" y="365126"/>
            <a:ext cx="6502400" cy="1325563"/>
          </a:xfrm>
        </p:spPr>
        <p:txBody>
          <a:bodyPr>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320486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BDAA28B4-4DD0-4CBC-8D88-279104BE4506}"/>
              </a:ext>
            </a:extLst>
          </p:cNvPr>
          <p:cNvSpPr>
            <a:spLocks noChangeAspect="1"/>
          </p:cNvSpPr>
          <p:nvPr userDrawn="1"/>
        </p:nvSpPr>
        <p:spPr>
          <a:xfrm>
            <a:off x="6984000" y="2079800"/>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7937E8-70F7-430A-A617-0C02C6D4A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3" name="Ellipse 12">
            <a:extLst>
              <a:ext uri="{FF2B5EF4-FFF2-40B4-BE49-F238E27FC236}">
                <a16:creationId xmlns:a16="http://schemas.microsoft.com/office/drawing/2014/main" id="{0DE26509-A460-4072-8628-0A429727AAAC}"/>
              </a:ext>
            </a:extLst>
          </p:cNvPr>
          <p:cNvSpPr>
            <a:spLocks noChangeAspect="1"/>
          </p:cNvSpPr>
          <p:nvPr userDrawn="1"/>
        </p:nvSpPr>
        <p:spPr>
          <a:xfrm>
            <a:off x="4913900" y="40112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a:extLst>
              <a:ext uri="{FF2B5EF4-FFF2-40B4-BE49-F238E27FC236}">
                <a16:creationId xmlns:a16="http://schemas.microsoft.com/office/drawing/2014/main" id="{7A1CC159-66F5-456A-8A84-B3E516D77CB6}"/>
              </a:ext>
            </a:extLst>
          </p:cNvPr>
          <p:cNvSpPr>
            <a:spLocks noGrp="1"/>
          </p:cNvSpPr>
          <p:nvPr>
            <p:ph type="title" hasCustomPrompt="1"/>
          </p:nvPr>
        </p:nvSpPr>
        <p:spPr>
          <a:xfrm>
            <a:off x="628650" y="365126"/>
            <a:ext cx="6502400" cy="1325563"/>
          </a:xfrm>
        </p:spPr>
        <p:txBody>
          <a:bodyPr>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213927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13" name="Espace réservé du texte 12">
            <a:extLst>
              <a:ext uri="{FF2B5EF4-FFF2-40B4-BE49-F238E27FC236}">
                <a16:creationId xmlns:a16="http://schemas.microsoft.com/office/drawing/2014/main" id="{9344F335-DF9F-4A79-8B83-FCE33E675BD2}"/>
              </a:ext>
            </a:extLst>
          </p:cNvPr>
          <p:cNvSpPr>
            <a:spLocks noGrp="1"/>
          </p:cNvSpPr>
          <p:nvPr>
            <p:ph type="body" sz="quarter" idx="10" hasCustomPrompt="1"/>
          </p:nvPr>
        </p:nvSpPr>
        <p:spPr>
          <a:xfrm>
            <a:off x="481013" y="1978025"/>
            <a:ext cx="8345487" cy="455136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dirty="0" err="1"/>
              <a:t>text</a:t>
            </a:r>
            <a:endParaRPr lang="fr-FR" dirty="0"/>
          </a:p>
        </p:txBody>
      </p:sp>
    </p:spTree>
    <p:extLst>
      <p:ext uri="{BB962C8B-B14F-4D97-AF65-F5344CB8AC3E}">
        <p14:creationId xmlns:p14="http://schemas.microsoft.com/office/powerpoint/2010/main" val="22150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13" name="Espace réservé du texte 12">
            <a:extLst>
              <a:ext uri="{FF2B5EF4-FFF2-40B4-BE49-F238E27FC236}">
                <a16:creationId xmlns:a16="http://schemas.microsoft.com/office/drawing/2014/main" id="{9344F335-DF9F-4A79-8B83-FCE33E675BD2}"/>
              </a:ext>
            </a:extLst>
          </p:cNvPr>
          <p:cNvSpPr>
            <a:spLocks noGrp="1"/>
          </p:cNvSpPr>
          <p:nvPr>
            <p:ph type="body" sz="quarter" idx="10" hasCustomPrompt="1"/>
          </p:nvPr>
        </p:nvSpPr>
        <p:spPr>
          <a:xfrm>
            <a:off x="481013" y="1978025"/>
            <a:ext cx="8345487" cy="455136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dirty="0" err="1"/>
              <a:t>text</a:t>
            </a:r>
            <a:endParaRPr lang="fr-FR" dirty="0"/>
          </a:p>
        </p:txBody>
      </p:sp>
      <p:sp>
        <p:nvSpPr>
          <p:cNvPr id="5" name="Ellipse 4">
            <a:extLst>
              <a:ext uri="{FF2B5EF4-FFF2-40B4-BE49-F238E27FC236}">
                <a16:creationId xmlns:a16="http://schemas.microsoft.com/office/drawing/2014/main" id="{028C574E-1CF6-4916-A138-BAB346D0CC67}"/>
              </a:ext>
            </a:extLst>
          </p:cNvPr>
          <p:cNvSpPr>
            <a:spLocks noChangeAspect="1"/>
          </p:cNvSpPr>
          <p:nvPr userDrawn="1"/>
        </p:nvSpPr>
        <p:spPr>
          <a:xfrm>
            <a:off x="8369454" y="3086448"/>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EEF6F01D-9331-4C83-850D-CE15D7B89B49}"/>
              </a:ext>
            </a:extLst>
          </p:cNvPr>
          <p:cNvSpPr>
            <a:spLocks noChangeAspect="1"/>
          </p:cNvSpPr>
          <p:nvPr userDrawn="1"/>
        </p:nvSpPr>
        <p:spPr>
          <a:xfrm>
            <a:off x="-2632209" y="50580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485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301479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5" name="Ellipse 4">
            <a:extLst>
              <a:ext uri="{FF2B5EF4-FFF2-40B4-BE49-F238E27FC236}">
                <a16:creationId xmlns:a16="http://schemas.microsoft.com/office/drawing/2014/main" id="{01ACB673-BE50-45C8-A71C-D3E2323E3745}"/>
              </a:ext>
            </a:extLst>
          </p:cNvPr>
          <p:cNvSpPr>
            <a:spLocks noChangeAspect="1"/>
          </p:cNvSpPr>
          <p:nvPr userDrawn="1"/>
        </p:nvSpPr>
        <p:spPr>
          <a:xfrm>
            <a:off x="8369454" y="3086448"/>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DE27C5CF-3A28-4379-9BD0-1C32AD6EF3AC}"/>
              </a:ext>
            </a:extLst>
          </p:cNvPr>
          <p:cNvSpPr>
            <a:spLocks noChangeAspect="1"/>
          </p:cNvSpPr>
          <p:nvPr userDrawn="1"/>
        </p:nvSpPr>
        <p:spPr>
          <a:xfrm>
            <a:off x="-2632209" y="50580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202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0" y="0"/>
            <a:ext cx="5655365"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3FA24D-02BF-4242-9C50-45CAF77FF531}"/>
              </a:ext>
            </a:extLst>
          </p:cNvPr>
          <p:cNvSpPr>
            <a:spLocks noChangeAspect="1"/>
          </p:cNvSpPr>
          <p:nvPr userDrawn="1"/>
        </p:nvSpPr>
        <p:spPr>
          <a:xfrm>
            <a:off x="4233913" y="-596347"/>
            <a:ext cx="3673270" cy="367327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1BC2B86-0633-4978-90B1-81EB36B03A57}"/>
              </a:ext>
            </a:extLst>
          </p:cNvPr>
          <p:cNvSpPr>
            <a:spLocks noChangeAspect="1"/>
          </p:cNvSpPr>
          <p:nvPr userDrawn="1"/>
        </p:nvSpPr>
        <p:spPr>
          <a:xfrm>
            <a:off x="5301526" y="1876272"/>
            <a:ext cx="4826448" cy="4826448"/>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cxnSp>
        <p:nvCxnSpPr>
          <p:cNvPr id="9" name="Connecteur droit 8">
            <a:extLst>
              <a:ext uri="{FF2B5EF4-FFF2-40B4-BE49-F238E27FC236}">
                <a16:creationId xmlns:a16="http://schemas.microsoft.com/office/drawing/2014/main" id="{D2824741-BAF6-49F8-B4B6-2B80E5CF127B}"/>
              </a:ext>
            </a:extLst>
          </p:cNvPr>
          <p:cNvCxnSpPr>
            <a:cxnSpLocks/>
          </p:cNvCxnSpPr>
          <p:nvPr userDrawn="1"/>
        </p:nvCxnSpPr>
        <p:spPr>
          <a:xfrm>
            <a:off x="681603" y="2088028"/>
            <a:ext cx="0" cy="278214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282993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1" y="0"/>
            <a:ext cx="4572000"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cxnSp>
        <p:nvCxnSpPr>
          <p:cNvPr id="9" name="Connecteur droit 8">
            <a:extLst>
              <a:ext uri="{FF2B5EF4-FFF2-40B4-BE49-F238E27FC236}">
                <a16:creationId xmlns:a16="http://schemas.microsoft.com/office/drawing/2014/main" id="{D2824741-BAF6-49F8-B4B6-2B80E5CF127B}"/>
              </a:ext>
            </a:extLst>
          </p:cNvPr>
          <p:cNvCxnSpPr>
            <a:cxnSpLocks/>
          </p:cNvCxnSpPr>
          <p:nvPr userDrawn="1"/>
        </p:nvCxnSpPr>
        <p:spPr>
          <a:xfrm>
            <a:off x="681603" y="2088028"/>
            <a:ext cx="0" cy="278214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
        <p:nvSpPr>
          <p:cNvPr id="3" name="Espace réservé pour une image  2">
            <a:extLst>
              <a:ext uri="{FF2B5EF4-FFF2-40B4-BE49-F238E27FC236}">
                <a16:creationId xmlns:a16="http://schemas.microsoft.com/office/drawing/2014/main" id="{6E5AD9A6-DBFC-473D-BE0E-12E2459D213C}"/>
              </a:ext>
            </a:extLst>
          </p:cNvPr>
          <p:cNvSpPr>
            <a:spLocks noGrp="1"/>
          </p:cNvSpPr>
          <p:nvPr>
            <p:ph type="pic" sz="quarter" idx="12"/>
          </p:nvPr>
        </p:nvSpPr>
        <p:spPr>
          <a:xfrm>
            <a:off x="4572000" y="0"/>
            <a:ext cx="4572000" cy="6858000"/>
          </a:xfrm>
        </p:spPr>
        <p:txBody>
          <a:bodyPr/>
          <a:lstStyle/>
          <a:p>
            <a:endParaRPr lang="fr-FR"/>
          </a:p>
        </p:txBody>
      </p:sp>
    </p:spTree>
    <p:extLst>
      <p:ext uri="{BB962C8B-B14F-4D97-AF65-F5344CB8AC3E}">
        <p14:creationId xmlns:p14="http://schemas.microsoft.com/office/powerpoint/2010/main" val="187722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58415-A75C-4BB1-B113-55B9D4435044}" type="datetimeFigureOut">
              <a:rPr lang="fr-FR" smtClean="0"/>
              <a:t>08/03/2023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FB059-D1A5-48A9-BCBD-FC95EB686A4C}" type="slidenum">
              <a:rPr lang="fr-FR" smtClean="0"/>
              <a:t>‹#›</a:t>
            </a:fld>
            <a:endParaRPr lang="fr-FR"/>
          </a:p>
        </p:txBody>
      </p:sp>
    </p:spTree>
    <p:extLst>
      <p:ext uri="{BB962C8B-B14F-4D97-AF65-F5344CB8AC3E}">
        <p14:creationId xmlns:p14="http://schemas.microsoft.com/office/powerpoint/2010/main" val="50335332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0" r:id="rId3"/>
    <p:sldLayoutId id="2147483662" r:id="rId4"/>
    <p:sldLayoutId id="2147483676" r:id="rId5"/>
    <p:sldLayoutId id="2147483675" r:id="rId6"/>
    <p:sldLayoutId id="2147483674" r:id="rId7"/>
    <p:sldLayoutId id="2147483667" r:id="rId8"/>
    <p:sldLayoutId id="2147483673"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appinventor.mit.edu/explor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ai2.appinventor.mit.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8553F-AF0D-4E80-AC40-E639FCFA5625}"/>
              </a:ext>
            </a:extLst>
          </p:cNvPr>
          <p:cNvSpPr>
            <a:spLocks noGrp="1"/>
          </p:cNvSpPr>
          <p:nvPr>
            <p:ph type="title"/>
          </p:nvPr>
        </p:nvSpPr>
        <p:spPr/>
        <p:txBody>
          <a:bodyPr/>
          <a:lstStyle/>
          <a:p>
            <a:r>
              <a:rPr lang="fr-FR" dirty="0"/>
              <a:t>Translate </a:t>
            </a:r>
            <a:r>
              <a:rPr lang="fr-FR" dirty="0" err="1"/>
              <a:t>it!</a:t>
            </a:r>
            <a:endParaRPr lang="fr-FR" dirty="0"/>
          </a:p>
        </p:txBody>
      </p:sp>
      <p:pic>
        <p:nvPicPr>
          <p:cNvPr id="6" name="Picture Placeholder 5">
            <a:extLst>
              <a:ext uri="{FF2B5EF4-FFF2-40B4-BE49-F238E27FC236}">
                <a16:creationId xmlns:a16="http://schemas.microsoft.com/office/drawing/2014/main" id="{13F10F0A-72C7-43CA-A5B1-CCC81B028B3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7643" r="20704"/>
          <a:stretch/>
        </p:blipFill>
        <p:spPr>
          <a:xfrm>
            <a:off x="4989316" y="1411798"/>
            <a:ext cx="3556826" cy="4034404"/>
          </a:xfrm>
          <a:prstGeom prst="rect">
            <a:avLst/>
          </a:prstGeom>
        </p:spPr>
      </p:pic>
      <p:sp>
        <p:nvSpPr>
          <p:cNvPr id="4" name="Espace réservé du texte 3">
            <a:extLst>
              <a:ext uri="{FF2B5EF4-FFF2-40B4-BE49-F238E27FC236}">
                <a16:creationId xmlns:a16="http://schemas.microsoft.com/office/drawing/2014/main" id="{733F7DB9-CD88-4F3D-A0BB-E183F19884E4}"/>
              </a:ext>
            </a:extLst>
          </p:cNvPr>
          <p:cNvSpPr>
            <a:spLocks noGrp="1"/>
          </p:cNvSpPr>
          <p:nvPr>
            <p:ph type="body" sz="quarter" idx="11"/>
          </p:nvPr>
        </p:nvSpPr>
        <p:spPr>
          <a:xfrm>
            <a:off x="335193" y="2621655"/>
            <a:ext cx="4423101" cy="1132198"/>
          </a:xfrm>
        </p:spPr>
        <p:txBody>
          <a:bodyPr>
            <a:normAutofit/>
          </a:bodyPr>
          <a:lstStyle/>
          <a:p>
            <a:r>
              <a:rPr lang="fr-FR" dirty="0">
                <a:effectLst>
                  <a:outerShdw blurRad="38100" dist="38100" dir="2700000" algn="tl">
                    <a:srgbClr val="000000">
                      <a:alpha val="43137"/>
                    </a:srgbClr>
                  </a:outerShdw>
                </a:effectLst>
                <a:latin typeface="Posterama" panose="020B0504020200020000" pitchFamily="34" charset="0"/>
              </a:rPr>
              <a:t>Create a </a:t>
            </a:r>
            <a:r>
              <a:rPr lang="fr-FR" dirty="0" err="1">
                <a:effectLst>
                  <a:outerShdw blurRad="38100" dist="38100" dir="2700000" algn="tl">
                    <a:srgbClr val="000000">
                      <a:alpha val="43137"/>
                    </a:srgbClr>
                  </a:outerShdw>
                </a:effectLst>
                <a:latin typeface="Posterama" panose="020B0504020200020000" pitchFamily="34" charset="0"/>
              </a:rPr>
              <a:t>voice</a:t>
            </a:r>
            <a:r>
              <a:rPr lang="fr-FR" dirty="0">
                <a:effectLst>
                  <a:outerShdw blurRad="38100" dist="38100" dir="2700000" algn="tl">
                    <a:srgbClr val="000000">
                      <a:alpha val="43137"/>
                    </a:srgbClr>
                  </a:outerShdw>
                </a:effectLst>
                <a:latin typeface="Posterama" panose="020B0504020200020000" pitchFamily="34" charset="0"/>
              </a:rPr>
              <a:t> translation app </a:t>
            </a:r>
          </a:p>
          <a:p>
            <a:r>
              <a:rPr lang="fr-FR" dirty="0" err="1">
                <a:effectLst>
                  <a:outerShdw blurRad="38100" dist="38100" dir="2700000" algn="tl">
                    <a:srgbClr val="000000">
                      <a:alpha val="43137"/>
                    </a:srgbClr>
                  </a:outerShdw>
                </a:effectLst>
                <a:latin typeface="Posterama" panose="020B0504020200020000" pitchFamily="34" charset="0"/>
              </a:rPr>
              <a:t>with</a:t>
            </a:r>
            <a:r>
              <a:rPr lang="fr-FR" dirty="0">
                <a:effectLst>
                  <a:outerShdw blurRad="38100" dist="38100" dir="2700000" algn="tl">
                    <a:srgbClr val="000000">
                      <a:alpha val="43137"/>
                    </a:srgbClr>
                  </a:outerShdw>
                </a:effectLst>
                <a:latin typeface="Posterama" panose="020B0504020200020000" pitchFamily="34" charset="0"/>
              </a:rPr>
              <a:t> MIT App </a:t>
            </a:r>
            <a:r>
              <a:rPr lang="fr-FR" dirty="0" err="1">
                <a:effectLst>
                  <a:outerShdw blurRad="38100" dist="38100" dir="2700000" algn="tl">
                    <a:srgbClr val="000000">
                      <a:alpha val="43137"/>
                    </a:srgbClr>
                  </a:outerShdw>
                </a:effectLst>
                <a:latin typeface="Posterama" panose="020B0504020200020000" pitchFamily="34" charset="0"/>
              </a:rPr>
              <a:t>Inventor</a:t>
            </a:r>
            <a:r>
              <a:rPr lang="fr-FR" dirty="0">
                <a:effectLst>
                  <a:outerShdw blurRad="38100" dist="38100" dir="2700000" algn="tl">
                    <a:srgbClr val="000000">
                      <a:alpha val="43137"/>
                    </a:srgbClr>
                  </a:outerShdw>
                </a:effectLst>
                <a:latin typeface="Posterama" panose="020B0504020200020000" pitchFamily="34" charset="0"/>
              </a:rPr>
              <a:t> </a:t>
            </a:r>
          </a:p>
        </p:txBody>
      </p:sp>
    </p:spTree>
    <p:extLst>
      <p:ext uri="{BB962C8B-B14F-4D97-AF65-F5344CB8AC3E}">
        <p14:creationId xmlns:p14="http://schemas.microsoft.com/office/powerpoint/2010/main" val="975135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224403" y="3200006"/>
            <a:ext cx="1925115" cy="1197309"/>
          </a:xfrm>
        </p:spPr>
        <p:txBody>
          <a:bodyPr>
            <a:normAutofit fontScale="77500" lnSpcReduction="20000"/>
          </a:bodyPr>
          <a:lstStyle/>
          <a:p>
            <a:r>
              <a:rPr lang="en-US" sz="2200" b="1" dirty="0" err="1">
                <a:solidFill>
                  <a:schemeClr val="tx1">
                    <a:lumMod val="50000"/>
                    <a:lumOff val="50000"/>
                  </a:schemeClr>
                </a:solidFill>
                <a:latin typeface="Posterama" panose="020B0504020200020000" pitchFamily="34" charset="0"/>
                <a:cs typeface="Posterama" panose="020B0504020200020000" pitchFamily="34" charset="0"/>
              </a:rPr>
              <a:t>TextToSpeech</a:t>
            </a:r>
            <a:r>
              <a:rPr lang="en-US" sz="2200" b="1" dirty="0">
                <a:solidFill>
                  <a:schemeClr val="tx1">
                    <a:lumMod val="50000"/>
                    <a:lumOff val="50000"/>
                  </a:schemeClr>
                </a:solidFill>
                <a:latin typeface="Posterama" panose="020B0504020200020000" pitchFamily="34" charset="0"/>
                <a:cs typeface="Posterama" panose="020B0504020200020000" pitchFamily="34" charset="0"/>
              </a:rPr>
              <a:t> component</a:t>
            </a:r>
          </a:p>
          <a:p>
            <a:pPr marL="342900" indent="-342900">
              <a:buFont typeface="Wingdings" panose="05000000000000000000" pitchFamily="2" charset="2"/>
              <a:buChar char="ü"/>
            </a:pPr>
            <a:r>
              <a:rPr lang="en-US" sz="2200" dirty="0">
                <a:solidFill>
                  <a:schemeClr val="tx1">
                    <a:lumMod val="50000"/>
                    <a:lumOff val="50000"/>
                  </a:schemeClr>
                </a:solidFill>
                <a:latin typeface="Posterama" panose="020B0504020200020000" pitchFamily="34" charset="0"/>
                <a:cs typeface="Posterama" panose="020B0504020200020000" pitchFamily="34" charset="0"/>
              </a:rPr>
              <a:t>Properties: Language (Select)</a:t>
            </a:r>
          </a:p>
          <a:p>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4400" dirty="0" err="1"/>
              <a:t>Step</a:t>
            </a:r>
            <a:r>
              <a:rPr lang="fr-FR" sz="4400" dirty="0"/>
              <a:t> 2</a:t>
            </a:r>
            <a:br>
              <a:rPr lang="fr-FR" sz="4400" dirty="0"/>
            </a:br>
            <a:r>
              <a:rPr lang="fr-FR" sz="4400" dirty="0" err="1">
                <a:solidFill>
                  <a:schemeClr val="bg1"/>
                </a:solidFill>
                <a:highlight>
                  <a:srgbClr val="7503A6"/>
                </a:highlight>
              </a:rPr>
              <a:t>Specify</a:t>
            </a:r>
            <a:r>
              <a:rPr lang="fr-FR" sz="4400" dirty="0">
                <a:solidFill>
                  <a:schemeClr val="bg1"/>
                </a:solidFill>
                <a:highlight>
                  <a:srgbClr val="7503A6"/>
                </a:highlight>
              </a:rPr>
              <a:t> </a:t>
            </a:r>
            <a:r>
              <a:rPr lang="fr-FR" sz="4400" dirty="0" err="1">
                <a:solidFill>
                  <a:schemeClr val="bg1"/>
                </a:solidFill>
                <a:highlight>
                  <a:srgbClr val="7503A6"/>
                </a:highlight>
              </a:rPr>
              <a:t>Language</a:t>
            </a:r>
            <a:endParaRPr lang="fr-FR" sz="4400" dirty="0">
              <a:solidFill>
                <a:schemeClr val="bg1"/>
              </a:solidFill>
              <a:highlight>
                <a:srgbClr val="7503A6"/>
              </a:highlight>
            </a:endParaRPr>
          </a:p>
        </p:txBody>
      </p:sp>
      <p:pic>
        <p:nvPicPr>
          <p:cNvPr id="6" name="Picture 5">
            <a:extLst>
              <a:ext uri="{FF2B5EF4-FFF2-40B4-BE49-F238E27FC236}">
                <a16:creationId xmlns:a16="http://schemas.microsoft.com/office/drawing/2014/main" id="{51AB15ED-2D49-4017-8033-CB53B69EFF3F}"/>
              </a:ext>
            </a:extLst>
          </p:cNvPr>
          <p:cNvPicPr>
            <a:picLocks noChangeAspect="1"/>
          </p:cNvPicPr>
          <p:nvPr/>
        </p:nvPicPr>
        <p:blipFill>
          <a:blip r:embed="rId3"/>
          <a:stretch>
            <a:fillRect/>
          </a:stretch>
        </p:blipFill>
        <p:spPr>
          <a:xfrm>
            <a:off x="1973179" y="1991870"/>
            <a:ext cx="5807429" cy="4937925"/>
          </a:xfrm>
          <a:prstGeom prst="rect">
            <a:avLst/>
          </a:prstGeom>
        </p:spPr>
      </p:pic>
    </p:spTree>
    <p:extLst>
      <p:ext uri="{BB962C8B-B14F-4D97-AF65-F5344CB8AC3E}">
        <p14:creationId xmlns:p14="http://schemas.microsoft.com/office/powerpoint/2010/main" val="296472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1932996"/>
            <a:ext cx="4909134" cy="3075665"/>
          </a:xfrm>
        </p:spPr>
        <p:txBody>
          <a:bodyPr>
            <a:normAutofit fontScale="92500" lnSpcReduction="10000"/>
          </a:bodyPr>
          <a:lstStyle/>
          <a:p>
            <a:r>
              <a:rPr lang="en-US" sz="2200" dirty="0">
                <a:solidFill>
                  <a:schemeClr val="tx1">
                    <a:lumMod val="50000"/>
                    <a:lumOff val="50000"/>
                  </a:schemeClr>
                </a:solidFill>
                <a:latin typeface="Posterama" panose="020B0504020200020000" pitchFamily="34" charset="0"/>
                <a:cs typeface="Posterama" panose="020B0504020200020000" pitchFamily="34" charset="0"/>
              </a:rPr>
              <a:t>Download and install the </a:t>
            </a:r>
            <a:r>
              <a:rPr lang="en-US" sz="2200" b="1" dirty="0">
                <a:solidFill>
                  <a:schemeClr val="tx1">
                    <a:lumMod val="50000"/>
                    <a:lumOff val="50000"/>
                  </a:schemeClr>
                </a:solidFill>
                <a:latin typeface="Posterama" panose="020B0504020200020000" pitchFamily="34" charset="0"/>
                <a:cs typeface="Posterama" panose="020B0504020200020000" pitchFamily="34" charset="0"/>
              </a:rPr>
              <a:t>MIT AI2 Companion App</a:t>
            </a:r>
            <a:r>
              <a:rPr lang="en-US" sz="2200" dirty="0">
                <a:solidFill>
                  <a:schemeClr val="tx1">
                    <a:lumMod val="50000"/>
                    <a:lumOff val="50000"/>
                  </a:schemeClr>
                </a:solidFill>
                <a:latin typeface="Posterama" panose="020B0504020200020000" pitchFamily="34" charset="0"/>
                <a:cs typeface="Posterama" panose="020B0504020200020000" pitchFamily="34" charset="0"/>
              </a:rPr>
              <a:t> on your phone from </a:t>
            </a:r>
            <a:r>
              <a:rPr lang="en-US" sz="2200" b="1" dirty="0">
                <a:solidFill>
                  <a:schemeClr val="tx1">
                    <a:lumMod val="50000"/>
                    <a:lumOff val="50000"/>
                  </a:schemeClr>
                </a:solidFill>
                <a:latin typeface="Posterama" panose="020B0504020200020000" pitchFamily="34" charset="0"/>
                <a:cs typeface="Posterama" panose="020B0504020200020000" pitchFamily="34" charset="0"/>
              </a:rPr>
              <a:t>Google </a:t>
            </a:r>
            <a:r>
              <a:rPr lang="en-US" sz="2200" b="1" dirty="0" err="1">
                <a:solidFill>
                  <a:schemeClr val="tx1">
                    <a:lumMod val="50000"/>
                    <a:lumOff val="50000"/>
                  </a:schemeClr>
                </a:solidFill>
                <a:latin typeface="Posterama" panose="020B0504020200020000" pitchFamily="34" charset="0"/>
                <a:cs typeface="Posterama" panose="020B0504020200020000" pitchFamily="34" charset="0"/>
              </a:rPr>
              <a:t>Playstore</a:t>
            </a:r>
            <a:r>
              <a:rPr lang="en-US" sz="2200" dirty="0">
                <a:solidFill>
                  <a:schemeClr val="tx1">
                    <a:lumMod val="50000"/>
                    <a:lumOff val="50000"/>
                  </a:schemeClr>
                </a:solidFill>
                <a:latin typeface="Posterama" panose="020B0504020200020000" pitchFamily="34" charset="0"/>
                <a:cs typeface="Posterama" panose="020B0504020200020000" pitchFamily="34" charset="0"/>
              </a:rPr>
              <a:t>!</a:t>
            </a:r>
          </a:p>
          <a:p>
            <a:endParaRPr lang="en-US" sz="2200" b="1" dirty="0">
              <a:solidFill>
                <a:schemeClr val="tx1">
                  <a:lumMod val="50000"/>
                  <a:lumOff val="50000"/>
                </a:schemeClr>
              </a:solidFill>
              <a:latin typeface="Posterama" panose="020B0504020200020000" pitchFamily="34" charset="0"/>
              <a:cs typeface="Posterama" panose="020B0504020200020000" pitchFamily="34" charset="0"/>
            </a:endParaRPr>
          </a:p>
          <a:p>
            <a:r>
              <a:rPr lang="en-US" sz="2200" b="1" dirty="0">
                <a:solidFill>
                  <a:schemeClr val="tx1">
                    <a:lumMod val="50000"/>
                    <a:lumOff val="50000"/>
                  </a:schemeClr>
                </a:solidFill>
                <a:latin typeface="Posterama" panose="020B0504020200020000" pitchFamily="34" charset="0"/>
                <a:cs typeface="Posterama" panose="020B0504020200020000" pitchFamily="34" charset="0"/>
              </a:rPr>
              <a:t>Try it out already:</a:t>
            </a:r>
          </a:p>
          <a:p>
            <a:pPr marL="342900" indent="-342900">
              <a:buFont typeface="Wingdings" panose="05000000000000000000" pitchFamily="2" charset="2"/>
              <a:buChar char="ü"/>
            </a:pPr>
            <a:r>
              <a:rPr lang="en-US" sz="2200" b="1" dirty="0">
                <a:solidFill>
                  <a:schemeClr val="tx1">
                    <a:lumMod val="50000"/>
                    <a:lumOff val="50000"/>
                  </a:schemeClr>
                </a:solidFill>
                <a:latin typeface="Posterama" panose="020B0504020200020000" pitchFamily="34" charset="0"/>
                <a:cs typeface="Posterama" panose="020B0504020200020000" pitchFamily="34" charset="0"/>
              </a:rPr>
              <a:t>Connect:  AI Companion</a:t>
            </a:r>
          </a:p>
          <a:p>
            <a:pPr marL="342900" indent="-342900">
              <a:buFont typeface="Wingdings" panose="05000000000000000000" pitchFamily="2" charset="2"/>
              <a:buChar char="ü"/>
            </a:pPr>
            <a:r>
              <a:rPr lang="en-US" sz="2200" b="1" dirty="0">
                <a:solidFill>
                  <a:schemeClr val="tx1">
                    <a:lumMod val="50000"/>
                    <a:lumOff val="50000"/>
                  </a:schemeClr>
                </a:solidFill>
                <a:latin typeface="Posterama" panose="020B0504020200020000" pitchFamily="34" charset="0"/>
                <a:cs typeface="Posterama" panose="020B0504020200020000" pitchFamily="34" charset="0"/>
              </a:rPr>
              <a:t>Use Companion to Scan QR Code</a:t>
            </a:r>
          </a:p>
          <a:p>
            <a:endParaRPr lang="en-US" sz="2200" b="1" dirty="0">
              <a:solidFill>
                <a:schemeClr val="tx1">
                  <a:lumMod val="50000"/>
                  <a:lumOff val="50000"/>
                </a:schemeClr>
              </a:solidFill>
              <a:latin typeface="Posterama" panose="020B0504020200020000" pitchFamily="34" charset="0"/>
              <a:cs typeface="Posterama" panose="020B0504020200020000" pitchFamily="34" charset="0"/>
            </a:endParaRPr>
          </a:p>
          <a:p>
            <a:r>
              <a:rPr lang="en-US" sz="2200" b="1" dirty="0">
                <a:solidFill>
                  <a:schemeClr val="tx1">
                    <a:lumMod val="50000"/>
                    <a:lumOff val="50000"/>
                  </a:schemeClr>
                </a:solidFill>
                <a:latin typeface="Posterama" panose="020B0504020200020000" pitchFamily="34" charset="0"/>
                <a:cs typeface="Posterama" panose="020B0504020200020000" pitchFamily="34" charset="0"/>
              </a:rPr>
              <a:t>Should bring you to your App!!!</a:t>
            </a:r>
          </a:p>
          <a:p>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br>
              <a:rPr lang="fr-FR" sz="4400" dirty="0"/>
            </a:br>
            <a:r>
              <a:rPr lang="fr-FR" sz="4400" dirty="0">
                <a:solidFill>
                  <a:schemeClr val="bg1"/>
                </a:solidFill>
                <a:highlight>
                  <a:srgbClr val="7503A6"/>
                </a:highlight>
              </a:rPr>
              <a:t>Setup </a:t>
            </a:r>
            <a:r>
              <a:rPr lang="fr-FR" sz="4400" dirty="0" err="1">
                <a:solidFill>
                  <a:schemeClr val="bg1"/>
                </a:solidFill>
                <a:highlight>
                  <a:srgbClr val="7503A6"/>
                </a:highlight>
              </a:rPr>
              <a:t>Companion</a:t>
            </a:r>
            <a:endParaRPr lang="fr-FR" sz="4400" dirty="0">
              <a:solidFill>
                <a:schemeClr val="bg1"/>
              </a:solidFill>
              <a:highlight>
                <a:srgbClr val="7503A6"/>
              </a:highlight>
            </a:endParaRPr>
          </a:p>
        </p:txBody>
      </p:sp>
      <p:pic>
        <p:nvPicPr>
          <p:cNvPr id="5" name="Picture 4">
            <a:extLst>
              <a:ext uri="{FF2B5EF4-FFF2-40B4-BE49-F238E27FC236}">
                <a16:creationId xmlns:a16="http://schemas.microsoft.com/office/drawing/2014/main" id="{E45D05B3-81E8-4AEE-9542-5FC0C9780588}"/>
              </a:ext>
            </a:extLst>
          </p:cNvPr>
          <p:cNvPicPr>
            <a:picLocks noChangeAspect="1"/>
          </p:cNvPicPr>
          <p:nvPr/>
        </p:nvPicPr>
        <p:blipFill>
          <a:blip r:embed="rId3"/>
          <a:stretch>
            <a:fillRect/>
          </a:stretch>
        </p:blipFill>
        <p:spPr>
          <a:xfrm>
            <a:off x="1431843" y="5154132"/>
            <a:ext cx="3007473" cy="1386562"/>
          </a:xfrm>
          <a:prstGeom prst="rect">
            <a:avLst/>
          </a:prstGeom>
        </p:spPr>
      </p:pic>
      <p:pic>
        <p:nvPicPr>
          <p:cNvPr id="1026" name="Picture 2" descr="Connect your Phone or Tablet over WiFi">
            <a:extLst>
              <a:ext uri="{FF2B5EF4-FFF2-40B4-BE49-F238E27FC236}">
                <a16:creationId xmlns:a16="http://schemas.microsoft.com/office/drawing/2014/main" id="{EB6A6EAB-5755-439D-983F-9F9D82E7A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147" y="4782684"/>
            <a:ext cx="2919913" cy="1758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4DF4B0D-3A56-42B6-A24F-01F86B7B3C40}"/>
              </a:ext>
            </a:extLst>
          </p:cNvPr>
          <p:cNvPicPr>
            <a:picLocks noChangeAspect="1"/>
          </p:cNvPicPr>
          <p:nvPr/>
        </p:nvPicPr>
        <p:blipFill>
          <a:blip r:embed="rId5"/>
          <a:stretch>
            <a:fillRect/>
          </a:stretch>
        </p:blipFill>
        <p:spPr>
          <a:xfrm>
            <a:off x="5584561" y="1787525"/>
            <a:ext cx="2531084" cy="2952932"/>
          </a:xfrm>
          <a:prstGeom prst="rect">
            <a:avLst/>
          </a:prstGeom>
        </p:spPr>
      </p:pic>
    </p:spTree>
    <p:extLst>
      <p:ext uri="{BB962C8B-B14F-4D97-AF65-F5344CB8AC3E}">
        <p14:creationId xmlns:p14="http://schemas.microsoft.com/office/powerpoint/2010/main" val="158973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759745" y="1787525"/>
            <a:ext cx="5133724" cy="4551362"/>
          </a:xfrm>
        </p:spPr>
        <p:txBody>
          <a:bodyPr>
            <a:normAutofit/>
          </a:bodyPr>
          <a:lstStyle/>
          <a:p>
            <a:r>
              <a:rPr lang="en-US" sz="2000" b="1" dirty="0">
                <a:solidFill>
                  <a:schemeClr val="tx1">
                    <a:lumMod val="50000"/>
                    <a:lumOff val="50000"/>
                  </a:schemeClr>
                </a:solidFill>
                <a:latin typeface="Posterama" panose="020B0504020200020000" pitchFamily="34" charset="0"/>
                <a:cs typeface="Posterama" panose="020B0504020200020000" pitchFamily="34" charset="0"/>
              </a:rPr>
              <a:t>Give all your components a behavior!</a:t>
            </a:r>
          </a:p>
          <a:p>
            <a:pPr marL="342900" indent="-342900">
              <a:buFont typeface="Wingdings" panose="05000000000000000000" pitchFamily="2" charset="2"/>
              <a:buChar char="ü"/>
            </a:pPr>
            <a:r>
              <a:rPr lang="en-US" sz="2000" b="1" dirty="0">
                <a:solidFill>
                  <a:schemeClr val="tx1">
                    <a:lumMod val="50000"/>
                    <a:lumOff val="50000"/>
                  </a:schemeClr>
                </a:solidFill>
                <a:latin typeface="Posterama" panose="020B0504020200020000" pitchFamily="34" charset="0"/>
                <a:cs typeface="Posterama" panose="020B0504020200020000" pitchFamily="34" charset="0"/>
              </a:rPr>
              <a:t>Built-in blocks </a:t>
            </a:r>
            <a:r>
              <a:rPr lang="en-US" sz="2000" dirty="0">
                <a:solidFill>
                  <a:schemeClr val="tx1">
                    <a:lumMod val="50000"/>
                    <a:lumOff val="50000"/>
                  </a:schemeClr>
                </a:solidFill>
                <a:latin typeface="Posterama" panose="020B0504020200020000" pitchFamily="34" charset="0"/>
                <a:cs typeface="Posterama" panose="020B0504020200020000" pitchFamily="34" charset="0"/>
              </a:rPr>
              <a:t>are available regardless of which components are in your project. </a:t>
            </a:r>
          </a:p>
          <a:p>
            <a:pPr marL="342900" indent="-342900">
              <a:buFont typeface="Wingdings" panose="05000000000000000000" pitchFamily="2" charset="2"/>
              <a:buChar char="ü"/>
            </a:pPr>
            <a:r>
              <a:rPr lang="en-US" sz="2000" dirty="0">
                <a:solidFill>
                  <a:schemeClr val="tx1">
                    <a:lumMod val="50000"/>
                    <a:lumOff val="50000"/>
                  </a:schemeClr>
                </a:solidFill>
                <a:latin typeface="Posterama" panose="020B0504020200020000" pitchFamily="34" charset="0"/>
                <a:cs typeface="Posterama" panose="020B0504020200020000" pitchFamily="34" charset="0"/>
              </a:rPr>
              <a:t>In addition to these language blocks, each component in your project has </a:t>
            </a:r>
            <a:r>
              <a:rPr lang="en-US" sz="2000" b="1" dirty="0">
                <a:solidFill>
                  <a:schemeClr val="tx1">
                    <a:lumMod val="50000"/>
                    <a:lumOff val="50000"/>
                  </a:schemeClr>
                </a:solidFill>
                <a:latin typeface="Posterama" panose="020B0504020200020000" pitchFamily="34" charset="0"/>
                <a:cs typeface="Posterama" panose="020B0504020200020000" pitchFamily="34" charset="0"/>
              </a:rPr>
              <a:t>its own set of blocks specific to its own events, methods, and properties</a:t>
            </a:r>
            <a:r>
              <a:rPr lang="en-US" sz="2000" dirty="0">
                <a:solidFill>
                  <a:schemeClr val="tx1">
                    <a:lumMod val="50000"/>
                    <a:lumOff val="50000"/>
                  </a:schemeClr>
                </a:solidFill>
                <a:latin typeface="Posterama" panose="020B0504020200020000" pitchFamily="34" charset="0"/>
                <a:cs typeface="Posterama" panose="020B0504020200020000" pitchFamily="34" charset="0"/>
              </a:rPr>
              <a:t>. This is an overview of all the Built-In Blocks available in the Blocks Editor.</a:t>
            </a:r>
          </a:p>
          <a:p>
            <a:r>
              <a:rPr lang="en-US" sz="2000" dirty="0">
                <a:solidFill>
                  <a:schemeClr val="tx1">
                    <a:lumMod val="50000"/>
                    <a:lumOff val="50000"/>
                  </a:schemeClr>
                </a:solidFill>
                <a:latin typeface="Posterama" panose="020B0504020200020000" pitchFamily="34" charset="0"/>
                <a:cs typeface="Posterama" panose="020B0504020200020000" pitchFamily="34" charset="0"/>
              </a:rPr>
              <a:t>Hover over elements to see what you can do with them.</a:t>
            </a:r>
          </a:p>
          <a:p>
            <a:r>
              <a:rPr lang="en-US" sz="2000" b="1" dirty="0">
                <a:solidFill>
                  <a:schemeClr val="tx1">
                    <a:lumMod val="50000"/>
                    <a:lumOff val="50000"/>
                  </a:schemeClr>
                </a:solidFill>
                <a:latin typeface="Posterama" panose="020B0504020200020000" pitchFamily="34" charset="0"/>
                <a:cs typeface="Posterama" panose="020B0504020200020000" pitchFamily="34" charset="0"/>
              </a:rPr>
              <a:t>Screen1:  Everything you’ve made! :) </a:t>
            </a:r>
          </a:p>
          <a:p>
            <a:endParaRPr lang="en-GB" dirty="0"/>
          </a:p>
        </p:txBody>
      </p:sp>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481013" y="461963"/>
            <a:ext cx="7588166" cy="1325562"/>
          </a:xfrm>
        </p:spPr>
        <p:txBody>
          <a:bodyPr>
            <a:normAutofit/>
          </a:bodyPr>
          <a:lstStyle/>
          <a:p>
            <a:br>
              <a:rPr lang="fr-FR" sz="4400" dirty="0"/>
            </a:br>
            <a:r>
              <a:rPr lang="fr-FR" sz="4400" dirty="0">
                <a:solidFill>
                  <a:schemeClr val="bg1"/>
                </a:solidFill>
                <a:highlight>
                  <a:srgbClr val="7503A6"/>
                </a:highlight>
              </a:rPr>
              <a:t>Blocks editor</a:t>
            </a:r>
          </a:p>
        </p:txBody>
      </p:sp>
      <p:pic>
        <p:nvPicPr>
          <p:cNvPr id="5" name="Picture 4">
            <a:extLst>
              <a:ext uri="{FF2B5EF4-FFF2-40B4-BE49-F238E27FC236}">
                <a16:creationId xmlns:a16="http://schemas.microsoft.com/office/drawing/2014/main" id="{F3298977-EA88-4811-A784-7A17FFE4AEAF}"/>
              </a:ext>
            </a:extLst>
          </p:cNvPr>
          <p:cNvPicPr>
            <a:picLocks noChangeAspect="1"/>
          </p:cNvPicPr>
          <p:nvPr/>
        </p:nvPicPr>
        <p:blipFill>
          <a:blip r:embed="rId3"/>
          <a:stretch>
            <a:fillRect/>
          </a:stretch>
        </p:blipFill>
        <p:spPr>
          <a:xfrm>
            <a:off x="5893469" y="842994"/>
            <a:ext cx="2031332" cy="5553043"/>
          </a:xfrm>
          <a:prstGeom prst="rect">
            <a:avLst/>
          </a:prstGeom>
        </p:spPr>
      </p:pic>
    </p:spTree>
    <p:extLst>
      <p:ext uri="{BB962C8B-B14F-4D97-AF65-F5344CB8AC3E}">
        <p14:creationId xmlns:p14="http://schemas.microsoft.com/office/powerpoint/2010/main" val="381558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0" y="1961983"/>
            <a:ext cx="3144253" cy="4551363"/>
          </a:xfrm>
        </p:spPr>
        <p:txBody>
          <a:bodyPr/>
          <a:lstStyle/>
          <a:p>
            <a:pPr marL="342900" indent="-342900">
              <a:buFont typeface="Wingdings" panose="05000000000000000000" pitchFamily="2" charset="2"/>
              <a:buChar char="ü"/>
            </a:pPr>
            <a:r>
              <a:rPr lang="en-US" sz="1800" b="1" dirty="0">
                <a:solidFill>
                  <a:schemeClr val="tx1">
                    <a:lumMod val="50000"/>
                    <a:lumOff val="50000"/>
                  </a:schemeClr>
                </a:solidFill>
                <a:latin typeface="Posterama" panose="020B0504020200020000" pitchFamily="34" charset="0"/>
                <a:cs typeface="Posterama" panose="020B0504020200020000" pitchFamily="34" charset="0"/>
              </a:rPr>
              <a:t>TranslationButton:  </a:t>
            </a:r>
            <a:r>
              <a:rPr lang="en-US" sz="1800" dirty="0">
                <a:solidFill>
                  <a:schemeClr val="tx1">
                    <a:lumMod val="50000"/>
                    <a:lumOff val="50000"/>
                  </a:schemeClr>
                </a:solidFill>
                <a:latin typeface="Posterama" panose="020B0504020200020000" pitchFamily="34" charset="0"/>
                <a:cs typeface="Posterama" panose="020B0504020200020000" pitchFamily="34" charset="0"/>
              </a:rPr>
              <a:t>When </a:t>
            </a:r>
            <a:r>
              <a:rPr lang="en-US" sz="1800" dirty="0" err="1">
                <a:solidFill>
                  <a:schemeClr val="tx1">
                    <a:lumMod val="50000"/>
                    <a:lumOff val="50000"/>
                  </a:schemeClr>
                </a:solidFill>
                <a:latin typeface="Posterama" panose="020B0504020200020000" pitchFamily="34" charset="0"/>
                <a:cs typeface="Posterama" panose="020B0504020200020000" pitchFamily="34" charset="0"/>
              </a:rPr>
              <a:t>TranslationButton.Click</a:t>
            </a:r>
            <a:r>
              <a:rPr lang="en-US" sz="1800" dirty="0">
                <a:solidFill>
                  <a:schemeClr val="tx1">
                    <a:lumMod val="50000"/>
                    <a:lumOff val="50000"/>
                  </a:schemeClr>
                </a:solidFill>
                <a:latin typeface="Posterama" panose="020B0504020200020000" pitchFamily="34" charset="0"/>
                <a:cs typeface="Posterama" panose="020B0504020200020000" pitchFamily="34" charset="0"/>
              </a:rPr>
              <a:t> Do (Brown)</a:t>
            </a:r>
          </a:p>
          <a:p>
            <a:endParaRPr lang="en-US" sz="18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n-US" sz="1800" b="1" dirty="0">
                <a:solidFill>
                  <a:schemeClr val="tx1">
                    <a:lumMod val="50000"/>
                    <a:lumOff val="50000"/>
                  </a:schemeClr>
                </a:solidFill>
                <a:latin typeface="Posterama" panose="020B0504020200020000" pitchFamily="34" charset="0"/>
                <a:cs typeface="Posterama" panose="020B0504020200020000" pitchFamily="34" charset="0"/>
              </a:rPr>
              <a:t>SpeechRecognizer:  </a:t>
            </a:r>
            <a:r>
              <a:rPr lang="en-US" sz="1800" dirty="0">
                <a:solidFill>
                  <a:schemeClr val="tx1">
                    <a:lumMod val="50000"/>
                    <a:lumOff val="50000"/>
                  </a:schemeClr>
                </a:solidFill>
                <a:latin typeface="Posterama" panose="020B0504020200020000" pitchFamily="34" charset="0"/>
                <a:cs typeface="Posterama" panose="020B0504020200020000" pitchFamily="34" charset="0"/>
              </a:rPr>
              <a:t>call </a:t>
            </a:r>
            <a:r>
              <a:rPr lang="en-US" sz="1800" dirty="0" err="1">
                <a:solidFill>
                  <a:schemeClr val="tx1">
                    <a:lumMod val="50000"/>
                    <a:lumOff val="50000"/>
                  </a:schemeClr>
                </a:solidFill>
                <a:latin typeface="Posterama" panose="020B0504020200020000" pitchFamily="34" charset="0"/>
                <a:cs typeface="Posterama" panose="020B0504020200020000" pitchFamily="34" charset="0"/>
              </a:rPr>
              <a:t>SpeechRecognizer.get</a:t>
            </a:r>
            <a:r>
              <a:rPr lang="en-US" sz="1800" dirty="0">
                <a:solidFill>
                  <a:schemeClr val="tx1">
                    <a:lumMod val="50000"/>
                    <a:lumOff val="50000"/>
                  </a:schemeClr>
                </a:solidFill>
                <a:latin typeface="Posterama" panose="020B0504020200020000" pitchFamily="34" charset="0"/>
                <a:cs typeface="Posterama" panose="020B0504020200020000" pitchFamily="34" charset="0"/>
              </a:rPr>
              <a:t> text (Purple)</a:t>
            </a:r>
          </a:p>
          <a:p>
            <a:endParaRPr lang="en-GB" dirty="0"/>
          </a:p>
        </p:txBody>
      </p:sp>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481013" y="461963"/>
            <a:ext cx="7588166" cy="1325562"/>
          </a:xfrm>
        </p:spPr>
        <p:txBody>
          <a:bodyPr>
            <a:normAutofit/>
          </a:bodyPr>
          <a:lstStyle/>
          <a:p>
            <a:r>
              <a:rPr lang="fr-FR" sz="4400" dirty="0" err="1"/>
              <a:t>Step</a:t>
            </a:r>
            <a:r>
              <a:rPr lang="fr-FR" sz="4400" dirty="0"/>
              <a:t> 3</a:t>
            </a:r>
            <a:br>
              <a:rPr lang="fr-FR" sz="4400" dirty="0"/>
            </a:br>
            <a:r>
              <a:rPr lang="fr-FR" sz="4400" dirty="0">
                <a:solidFill>
                  <a:schemeClr val="bg1"/>
                </a:solidFill>
                <a:highlight>
                  <a:srgbClr val="7503A6"/>
                </a:highlight>
              </a:rPr>
              <a:t>Enable Speech Recognizer</a:t>
            </a:r>
          </a:p>
        </p:txBody>
      </p:sp>
      <p:pic>
        <p:nvPicPr>
          <p:cNvPr id="5" name="Picture 4">
            <a:extLst>
              <a:ext uri="{FF2B5EF4-FFF2-40B4-BE49-F238E27FC236}">
                <a16:creationId xmlns:a16="http://schemas.microsoft.com/office/drawing/2014/main" id="{250E06CC-C2ED-4E15-B89D-B7F93AB51247}"/>
              </a:ext>
            </a:extLst>
          </p:cNvPr>
          <p:cNvPicPr>
            <a:picLocks noChangeAspect="1"/>
          </p:cNvPicPr>
          <p:nvPr/>
        </p:nvPicPr>
        <p:blipFill>
          <a:blip r:embed="rId3"/>
          <a:stretch>
            <a:fillRect/>
          </a:stretch>
        </p:blipFill>
        <p:spPr>
          <a:xfrm>
            <a:off x="3144253" y="2306897"/>
            <a:ext cx="6009886" cy="4551103"/>
          </a:xfrm>
          <a:prstGeom prst="rect">
            <a:avLst/>
          </a:prstGeom>
        </p:spPr>
      </p:pic>
    </p:spTree>
    <p:extLst>
      <p:ext uri="{BB962C8B-B14F-4D97-AF65-F5344CB8AC3E}">
        <p14:creationId xmlns:p14="http://schemas.microsoft.com/office/powerpoint/2010/main" val="305527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481013" y="461963"/>
            <a:ext cx="7588166" cy="1325562"/>
          </a:xfrm>
        </p:spPr>
        <p:txBody>
          <a:bodyPr>
            <a:normAutofit/>
          </a:bodyPr>
          <a:lstStyle/>
          <a:p>
            <a:r>
              <a:rPr lang="fr-FR" sz="4400" dirty="0" err="1"/>
              <a:t>Step</a:t>
            </a:r>
            <a:r>
              <a:rPr lang="fr-FR" sz="4400" dirty="0"/>
              <a:t> 4</a:t>
            </a:r>
            <a:br>
              <a:rPr lang="fr-FR" sz="4400" dirty="0"/>
            </a:br>
            <a:r>
              <a:rPr lang="fr-FR" sz="4400" dirty="0">
                <a:solidFill>
                  <a:schemeClr val="bg1"/>
                </a:solidFill>
                <a:highlight>
                  <a:srgbClr val="7503A6"/>
                </a:highlight>
              </a:rPr>
              <a:t>Use </a:t>
            </a:r>
            <a:r>
              <a:rPr lang="fr-FR" sz="4400" dirty="0" err="1">
                <a:solidFill>
                  <a:schemeClr val="bg1"/>
                </a:solidFill>
                <a:highlight>
                  <a:srgbClr val="7503A6"/>
                </a:highlight>
              </a:rPr>
              <a:t>Yandex</a:t>
            </a:r>
            <a:r>
              <a:rPr lang="fr-FR" sz="4400" dirty="0">
                <a:solidFill>
                  <a:schemeClr val="bg1"/>
                </a:solidFill>
                <a:highlight>
                  <a:srgbClr val="7503A6"/>
                </a:highlight>
              </a:rPr>
              <a:t> Translate</a:t>
            </a:r>
          </a:p>
        </p:txBody>
      </p:sp>
      <p:pic>
        <p:nvPicPr>
          <p:cNvPr id="2" name="Picture 1">
            <a:extLst>
              <a:ext uri="{FF2B5EF4-FFF2-40B4-BE49-F238E27FC236}">
                <a16:creationId xmlns:a16="http://schemas.microsoft.com/office/drawing/2014/main" id="{FB47ACED-A16B-4610-953B-865C4252B26C}"/>
              </a:ext>
            </a:extLst>
          </p:cNvPr>
          <p:cNvPicPr>
            <a:picLocks noChangeAspect="1"/>
          </p:cNvPicPr>
          <p:nvPr/>
        </p:nvPicPr>
        <p:blipFill>
          <a:blip r:embed="rId3"/>
          <a:stretch>
            <a:fillRect/>
          </a:stretch>
        </p:blipFill>
        <p:spPr>
          <a:xfrm>
            <a:off x="0" y="1787525"/>
            <a:ext cx="8337593" cy="5070475"/>
          </a:xfrm>
          <a:prstGeom prst="rect">
            <a:avLst/>
          </a:prstGeom>
        </p:spPr>
      </p:pic>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2574634" y="4964572"/>
            <a:ext cx="6777914" cy="2510003"/>
          </a:xfrm>
        </p:spPr>
        <p:txBody>
          <a:bodyPr>
            <a:normAutofit/>
          </a:bodyPr>
          <a:lstStyle/>
          <a:p>
            <a:pPr marL="342900" indent="-342900">
              <a:buFont typeface="Wingdings" panose="05000000000000000000" pitchFamily="2" charset="2"/>
              <a:buChar char="ü"/>
            </a:pPr>
            <a:r>
              <a:rPr lang="en-US" sz="1800" b="1" dirty="0">
                <a:solidFill>
                  <a:schemeClr val="tx1">
                    <a:lumMod val="50000"/>
                    <a:lumOff val="50000"/>
                  </a:schemeClr>
                </a:solidFill>
                <a:latin typeface="Posterama" panose="020B0504020200020000" pitchFamily="34" charset="0"/>
                <a:cs typeface="Posterama" panose="020B0504020200020000" pitchFamily="34" charset="0"/>
              </a:rPr>
              <a:t>SpeechRecognizer: </a:t>
            </a:r>
            <a:r>
              <a:rPr lang="en-US" sz="1800" dirty="0">
                <a:solidFill>
                  <a:schemeClr val="tx1">
                    <a:lumMod val="50000"/>
                    <a:lumOff val="50000"/>
                  </a:schemeClr>
                </a:solidFill>
                <a:latin typeface="Posterama" panose="020B0504020200020000" pitchFamily="34" charset="0"/>
                <a:cs typeface="Posterama" panose="020B0504020200020000" pitchFamily="34" charset="0"/>
              </a:rPr>
              <a:t>When </a:t>
            </a:r>
            <a:r>
              <a:rPr lang="en-US" sz="1800" dirty="0" err="1">
                <a:solidFill>
                  <a:schemeClr val="tx1">
                    <a:lumMod val="50000"/>
                    <a:lumOff val="50000"/>
                  </a:schemeClr>
                </a:solidFill>
                <a:latin typeface="Posterama" panose="020B0504020200020000" pitchFamily="34" charset="0"/>
                <a:cs typeface="Posterama" panose="020B0504020200020000" pitchFamily="34" charset="0"/>
              </a:rPr>
              <a:t>SpeechRecognizer.AfterGettingText</a:t>
            </a:r>
            <a:r>
              <a:rPr lang="en-US" sz="1800" dirty="0">
                <a:solidFill>
                  <a:schemeClr val="tx1">
                    <a:lumMod val="50000"/>
                    <a:lumOff val="50000"/>
                  </a:schemeClr>
                </a:solidFill>
                <a:latin typeface="Posterama" panose="020B0504020200020000" pitchFamily="34" charset="0"/>
                <a:cs typeface="Posterama" panose="020B0504020200020000" pitchFamily="34" charset="0"/>
              </a:rPr>
              <a:t> (yellow)</a:t>
            </a:r>
            <a:endParaRPr lang="en-GB" dirty="0"/>
          </a:p>
          <a:p>
            <a:pPr marL="285750" indent="-285750">
              <a:buFont typeface="Wingdings" panose="05000000000000000000" pitchFamily="2" charset="2"/>
              <a:buChar char="ü"/>
            </a:pPr>
            <a:r>
              <a:rPr lang="en-GB" sz="1800" b="1" dirty="0">
                <a:solidFill>
                  <a:schemeClr val="tx1">
                    <a:lumMod val="50000"/>
                    <a:lumOff val="50000"/>
                  </a:schemeClr>
                </a:solidFill>
                <a:latin typeface="Posterama" panose="020B0504020200020000" pitchFamily="34" charset="0"/>
                <a:cs typeface="Posterama" panose="020B0504020200020000" pitchFamily="34" charset="0"/>
              </a:rPr>
              <a:t>YandexTranslate</a:t>
            </a:r>
            <a:r>
              <a:rPr lang="en-GB" sz="1800" dirty="0">
                <a:solidFill>
                  <a:schemeClr val="tx1">
                    <a:lumMod val="50000"/>
                    <a:lumOff val="50000"/>
                  </a:schemeClr>
                </a:solidFill>
                <a:latin typeface="Posterama" panose="020B0504020200020000" pitchFamily="34" charset="0"/>
                <a:cs typeface="Posterama" panose="020B0504020200020000" pitchFamily="34" charset="0"/>
              </a:rPr>
              <a:t>: </a:t>
            </a:r>
            <a:r>
              <a:rPr lang="en-GB" sz="1800" dirty="0" err="1">
                <a:solidFill>
                  <a:schemeClr val="tx1">
                    <a:lumMod val="50000"/>
                    <a:lumOff val="50000"/>
                  </a:schemeClr>
                </a:solidFill>
                <a:latin typeface="Posterama" panose="020B0504020200020000" pitchFamily="34" charset="0"/>
                <a:cs typeface="Posterama" panose="020B0504020200020000" pitchFamily="34" charset="0"/>
              </a:rPr>
              <a:t>callYandexTranslate.RequestTranslation</a:t>
            </a:r>
            <a:r>
              <a:rPr lang="en-GB" sz="1800" dirty="0">
                <a:solidFill>
                  <a:schemeClr val="tx1">
                    <a:lumMod val="50000"/>
                    <a:lumOff val="50000"/>
                  </a:schemeClr>
                </a:solidFill>
                <a:latin typeface="Posterama" panose="020B0504020200020000" pitchFamily="34" charset="0"/>
                <a:cs typeface="Posterama" panose="020B0504020200020000" pitchFamily="34" charset="0"/>
              </a:rPr>
              <a:t> (purple)</a:t>
            </a:r>
          </a:p>
          <a:p>
            <a:pPr marL="742950" lvl="1" indent="-285750">
              <a:buFont typeface="Arial" panose="020B0604020202020204" pitchFamily="34" charset="0"/>
              <a:buChar char="•"/>
            </a:pPr>
            <a:r>
              <a:rPr lang="en-GB" sz="1800" dirty="0">
                <a:solidFill>
                  <a:schemeClr val="tx1">
                    <a:lumMod val="50000"/>
                    <a:lumOff val="50000"/>
                  </a:schemeClr>
                </a:solidFill>
                <a:latin typeface="Posterama" panose="020B0504020200020000" pitchFamily="34" charset="0"/>
                <a:cs typeface="Posterama" panose="020B0504020200020000" pitchFamily="34" charset="0"/>
              </a:rPr>
              <a:t>languageToTranslateTo: </a:t>
            </a:r>
            <a:r>
              <a:rPr lang="en-GB" sz="1800" b="1" dirty="0">
                <a:solidFill>
                  <a:schemeClr val="tx1">
                    <a:lumMod val="50000"/>
                    <a:lumOff val="50000"/>
                  </a:schemeClr>
                </a:solidFill>
                <a:latin typeface="Posterama" panose="020B0504020200020000" pitchFamily="34" charset="0"/>
                <a:cs typeface="Posterama" panose="020B0504020200020000" pitchFamily="34" charset="0"/>
              </a:rPr>
              <a:t>Text (pink) </a:t>
            </a:r>
            <a:r>
              <a:rPr lang="en-GB" sz="1800" dirty="0">
                <a:solidFill>
                  <a:schemeClr val="tx1">
                    <a:lumMod val="50000"/>
                    <a:lumOff val="50000"/>
                  </a:schemeClr>
                </a:solidFill>
                <a:latin typeface="Posterama" panose="020B0504020200020000" pitchFamily="34" charset="0"/>
                <a:cs typeface="Posterama" panose="020B0504020200020000" pitchFamily="34" charset="0"/>
              </a:rPr>
              <a:t>: es (Spanish)</a:t>
            </a:r>
          </a:p>
          <a:p>
            <a:pPr marL="742950" lvl="1" indent="-285750">
              <a:buFont typeface="Arial" panose="020B0604020202020204" pitchFamily="34" charset="0"/>
              <a:buChar char="•"/>
            </a:pPr>
            <a:r>
              <a:rPr lang="en-GB" sz="1800" dirty="0">
                <a:solidFill>
                  <a:schemeClr val="tx1">
                    <a:lumMod val="50000"/>
                    <a:lumOff val="50000"/>
                  </a:schemeClr>
                </a:solidFill>
                <a:latin typeface="Posterama" panose="020B0504020200020000" pitchFamily="34" charset="0"/>
                <a:cs typeface="Posterama" panose="020B0504020200020000" pitchFamily="34" charset="0"/>
              </a:rPr>
              <a:t>textToTranslate: </a:t>
            </a:r>
            <a:r>
              <a:rPr lang="en-GB" sz="1800" b="1" dirty="0">
                <a:solidFill>
                  <a:schemeClr val="tx1">
                    <a:lumMod val="50000"/>
                    <a:lumOff val="50000"/>
                  </a:schemeClr>
                </a:solidFill>
                <a:latin typeface="Posterama" panose="020B0504020200020000" pitchFamily="34" charset="0"/>
                <a:cs typeface="Posterama" panose="020B0504020200020000" pitchFamily="34" charset="0"/>
              </a:rPr>
              <a:t>Variable (orange): </a:t>
            </a:r>
            <a:r>
              <a:rPr lang="en-GB" sz="1800" dirty="0">
                <a:solidFill>
                  <a:schemeClr val="tx1">
                    <a:lumMod val="50000"/>
                    <a:lumOff val="50000"/>
                  </a:schemeClr>
                </a:solidFill>
                <a:latin typeface="Posterama" panose="020B0504020200020000" pitchFamily="34" charset="0"/>
                <a:cs typeface="Posterama" panose="020B0504020200020000" pitchFamily="34" charset="0"/>
              </a:rPr>
              <a:t>get result</a:t>
            </a:r>
          </a:p>
          <a:p>
            <a:endParaRPr lang="en-GB" dirty="0"/>
          </a:p>
        </p:txBody>
      </p:sp>
    </p:spTree>
    <p:extLst>
      <p:ext uri="{BB962C8B-B14F-4D97-AF65-F5344CB8AC3E}">
        <p14:creationId xmlns:p14="http://schemas.microsoft.com/office/powerpoint/2010/main" val="814270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481013" y="461963"/>
            <a:ext cx="7588166" cy="1325562"/>
          </a:xfrm>
        </p:spPr>
        <p:txBody>
          <a:bodyPr>
            <a:normAutofit/>
          </a:bodyPr>
          <a:lstStyle/>
          <a:p>
            <a:r>
              <a:rPr lang="fr-FR" sz="4400" dirty="0" err="1"/>
              <a:t>Step</a:t>
            </a:r>
            <a:r>
              <a:rPr lang="fr-FR" sz="4400" dirty="0"/>
              <a:t> 5</a:t>
            </a:r>
            <a:br>
              <a:rPr lang="fr-FR" sz="4400" dirty="0"/>
            </a:br>
            <a:r>
              <a:rPr lang="fr-FR" sz="4400" dirty="0">
                <a:solidFill>
                  <a:schemeClr val="bg1"/>
                </a:solidFill>
                <a:highlight>
                  <a:srgbClr val="7503A6"/>
                </a:highlight>
              </a:rPr>
              <a:t>Use </a:t>
            </a:r>
            <a:r>
              <a:rPr lang="fr-FR" sz="4400" dirty="0" err="1">
                <a:solidFill>
                  <a:schemeClr val="bg1"/>
                </a:solidFill>
                <a:highlight>
                  <a:srgbClr val="7503A6"/>
                </a:highlight>
              </a:rPr>
              <a:t>TextToSpeech</a:t>
            </a:r>
            <a:endParaRPr lang="fr-FR" sz="4400" dirty="0">
              <a:solidFill>
                <a:schemeClr val="bg1"/>
              </a:solidFill>
              <a:highlight>
                <a:srgbClr val="7503A6"/>
              </a:highlight>
            </a:endParaRPr>
          </a:p>
        </p:txBody>
      </p:sp>
      <p:pic>
        <p:nvPicPr>
          <p:cNvPr id="7" name="Picture 6">
            <a:extLst>
              <a:ext uri="{FF2B5EF4-FFF2-40B4-BE49-F238E27FC236}">
                <a16:creationId xmlns:a16="http://schemas.microsoft.com/office/drawing/2014/main" id="{9D4A9306-8EBD-4B92-B744-7E5EB49AD604}"/>
              </a:ext>
            </a:extLst>
          </p:cNvPr>
          <p:cNvPicPr>
            <a:picLocks noChangeAspect="1"/>
          </p:cNvPicPr>
          <p:nvPr/>
        </p:nvPicPr>
        <p:blipFill>
          <a:blip r:embed="rId3"/>
          <a:stretch>
            <a:fillRect/>
          </a:stretch>
        </p:blipFill>
        <p:spPr>
          <a:xfrm>
            <a:off x="0" y="2308608"/>
            <a:ext cx="6603709" cy="4549392"/>
          </a:xfrm>
          <a:prstGeom prst="rect">
            <a:avLst/>
          </a:prstGeom>
        </p:spPr>
      </p:pic>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2301919" y="2847014"/>
            <a:ext cx="6842081" cy="1901450"/>
          </a:xfrm>
        </p:spPr>
        <p:txBody>
          <a:bodyPr>
            <a:normAutofit/>
          </a:bodyPr>
          <a:lstStyle/>
          <a:p>
            <a:pPr marL="342900" indent="-342900">
              <a:buFont typeface="Wingdings" panose="05000000000000000000" pitchFamily="2" charset="2"/>
              <a:buChar char="ü"/>
            </a:pPr>
            <a:r>
              <a:rPr lang="en-US" sz="1800" b="1" dirty="0" err="1">
                <a:solidFill>
                  <a:schemeClr val="tx1">
                    <a:lumMod val="50000"/>
                    <a:lumOff val="50000"/>
                  </a:schemeClr>
                </a:solidFill>
                <a:latin typeface="Posterama" panose="020B0504020200020000" pitchFamily="34" charset="0"/>
                <a:cs typeface="Posterama" panose="020B0504020200020000" pitchFamily="34" charset="0"/>
              </a:rPr>
              <a:t>YandexTranslate</a:t>
            </a:r>
            <a:r>
              <a:rPr lang="en-US" sz="1800" b="1" dirty="0">
                <a:solidFill>
                  <a:schemeClr val="tx1">
                    <a:lumMod val="50000"/>
                    <a:lumOff val="50000"/>
                  </a:schemeClr>
                </a:solidFill>
                <a:latin typeface="Posterama" panose="020B0504020200020000" pitchFamily="34" charset="0"/>
                <a:cs typeface="Posterama" panose="020B0504020200020000" pitchFamily="34" charset="0"/>
              </a:rPr>
              <a:t>: </a:t>
            </a:r>
            <a:r>
              <a:rPr lang="en-US" sz="1800" dirty="0">
                <a:solidFill>
                  <a:schemeClr val="tx1">
                    <a:lumMod val="50000"/>
                    <a:lumOff val="50000"/>
                  </a:schemeClr>
                </a:solidFill>
                <a:latin typeface="Posterama" panose="020B0504020200020000" pitchFamily="34" charset="0"/>
                <a:cs typeface="Posterama" panose="020B0504020200020000" pitchFamily="34" charset="0"/>
              </a:rPr>
              <a:t>when YandexTranslate1.GotTranslation</a:t>
            </a:r>
            <a:endParaRPr lang="en-US" sz="1800" b="1"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n-US" sz="1800" b="1" dirty="0" err="1">
                <a:solidFill>
                  <a:schemeClr val="tx1">
                    <a:lumMod val="50000"/>
                    <a:lumOff val="50000"/>
                  </a:schemeClr>
                </a:solidFill>
                <a:latin typeface="Posterama" panose="020B0504020200020000" pitchFamily="34" charset="0"/>
                <a:cs typeface="Posterama" panose="020B0504020200020000" pitchFamily="34" charset="0"/>
              </a:rPr>
              <a:t>TextToSpeech</a:t>
            </a:r>
            <a:r>
              <a:rPr lang="en-US" sz="1800" b="1" dirty="0">
                <a:solidFill>
                  <a:schemeClr val="tx1">
                    <a:lumMod val="50000"/>
                    <a:lumOff val="50000"/>
                  </a:schemeClr>
                </a:solidFill>
                <a:latin typeface="Posterama" panose="020B0504020200020000" pitchFamily="34" charset="0"/>
                <a:cs typeface="Posterama" panose="020B0504020200020000" pitchFamily="34" charset="0"/>
              </a:rPr>
              <a:t>: </a:t>
            </a:r>
            <a:r>
              <a:rPr lang="en-US" sz="1800" dirty="0">
                <a:solidFill>
                  <a:schemeClr val="tx1">
                    <a:lumMod val="50000"/>
                    <a:lumOff val="50000"/>
                  </a:schemeClr>
                </a:solidFill>
                <a:latin typeface="Posterama" panose="020B0504020200020000" pitchFamily="34" charset="0"/>
                <a:cs typeface="Posterama" panose="020B0504020200020000" pitchFamily="34" charset="0"/>
              </a:rPr>
              <a:t> call TextToSpeech1.SpeakMessage (purple) </a:t>
            </a:r>
          </a:p>
          <a:p>
            <a:pPr marL="742950" lvl="1" indent="-285750">
              <a:buFont typeface="Arial" panose="020B0604020202020204" pitchFamily="34" charset="0"/>
              <a:buChar char="•"/>
            </a:pPr>
            <a:r>
              <a:rPr lang="en-US" sz="1800" b="1" dirty="0">
                <a:solidFill>
                  <a:schemeClr val="tx1">
                    <a:lumMod val="50000"/>
                    <a:lumOff val="50000"/>
                  </a:schemeClr>
                </a:solidFill>
                <a:latin typeface="Posterama" panose="020B0504020200020000" pitchFamily="34" charset="0"/>
                <a:cs typeface="Posterama" panose="020B0504020200020000" pitchFamily="34" charset="0"/>
              </a:rPr>
              <a:t>Variable:  </a:t>
            </a:r>
            <a:r>
              <a:rPr lang="en-US" sz="1800" dirty="0">
                <a:solidFill>
                  <a:schemeClr val="tx1">
                    <a:lumMod val="50000"/>
                    <a:lumOff val="50000"/>
                  </a:schemeClr>
                </a:solidFill>
                <a:latin typeface="Posterama" panose="020B0504020200020000" pitchFamily="34" charset="0"/>
                <a:cs typeface="Posterama" panose="020B0504020200020000" pitchFamily="34" charset="0"/>
              </a:rPr>
              <a:t>get translation (orange)</a:t>
            </a:r>
          </a:p>
          <a:p>
            <a:endParaRPr lang="en-GB" dirty="0"/>
          </a:p>
        </p:txBody>
      </p:sp>
    </p:spTree>
    <p:extLst>
      <p:ext uri="{BB962C8B-B14F-4D97-AF65-F5344CB8AC3E}">
        <p14:creationId xmlns:p14="http://schemas.microsoft.com/office/powerpoint/2010/main" val="56613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701529" y="235969"/>
            <a:ext cx="7588166" cy="1325562"/>
          </a:xfrm>
        </p:spPr>
        <p:txBody>
          <a:bodyPr>
            <a:normAutofit fontScale="90000"/>
          </a:bodyPr>
          <a:lstStyle/>
          <a:p>
            <a:r>
              <a:rPr lang="fr-FR" sz="4400" dirty="0" err="1"/>
              <a:t>Step</a:t>
            </a:r>
            <a:r>
              <a:rPr lang="fr-FR" sz="4400" dirty="0"/>
              <a:t> 6</a:t>
            </a:r>
            <a:br>
              <a:rPr lang="fr-FR" sz="4400" dirty="0"/>
            </a:br>
            <a:r>
              <a:rPr lang="fr-FR" sz="4400" dirty="0" err="1">
                <a:solidFill>
                  <a:schemeClr val="bg1"/>
                </a:solidFill>
                <a:highlight>
                  <a:srgbClr val="7503A6"/>
                </a:highlight>
              </a:rPr>
              <a:t>Add</a:t>
            </a:r>
            <a:r>
              <a:rPr lang="fr-FR" sz="4400" dirty="0">
                <a:solidFill>
                  <a:schemeClr val="bg1"/>
                </a:solidFill>
                <a:highlight>
                  <a:srgbClr val="7503A6"/>
                </a:highlight>
              </a:rPr>
              <a:t> About Button (</a:t>
            </a:r>
            <a:r>
              <a:rPr lang="fr-FR" sz="4400" dirty="0" err="1">
                <a:solidFill>
                  <a:schemeClr val="bg1"/>
                </a:solidFill>
                <a:highlight>
                  <a:srgbClr val="7503A6"/>
                </a:highlight>
              </a:rPr>
              <a:t>optional</a:t>
            </a:r>
            <a:r>
              <a:rPr lang="fr-FR" sz="4400" dirty="0">
                <a:solidFill>
                  <a:schemeClr val="bg1"/>
                </a:solidFill>
                <a:highlight>
                  <a:srgbClr val="7503A6"/>
                </a:highlight>
              </a:rPr>
              <a:t>)</a:t>
            </a:r>
          </a:p>
        </p:txBody>
      </p:sp>
      <p:pic>
        <p:nvPicPr>
          <p:cNvPr id="2" name="Picture 1">
            <a:extLst>
              <a:ext uri="{FF2B5EF4-FFF2-40B4-BE49-F238E27FC236}">
                <a16:creationId xmlns:a16="http://schemas.microsoft.com/office/drawing/2014/main" id="{A8661195-36DB-490B-A83B-090493373751}"/>
              </a:ext>
            </a:extLst>
          </p:cNvPr>
          <p:cNvPicPr>
            <a:picLocks noChangeAspect="1"/>
          </p:cNvPicPr>
          <p:nvPr/>
        </p:nvPicPr>
        <p:blipFill>
          <a:blip r:embed="rId3"/>
          <a:stretch>
            <a:fillRect/>
          </a:stretch>
        </p:blipFill>
        <p:spPr>
          <a:xfrm>
            <a:off x="0" y="1290165"/>
            <a:ext cx="8341895" cy="3096225"/>
          </a:xfrm>
          <a:prstGeom prst="rect">
            <a:avLst/>
          </a:prstGeom>
        </p:spPr>
      </p:pic>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2117558" y="4039961"/>
            <a:ext cx="6842081" cy="2438301"/>
          </a:xfrm>
        </p:spPr>
        <p:txBody>
          <a:bodyPr>
            <a:normAutofit fontScale="25000" lnSpcReduction="20000"/>
          </a:bodyPr>
          <a:lstStyle/>
          <a:p>
            <a:pPr marL="685800" marR="0" lvl="0" indent="-685800" fontAlgn="auto">
              <a:lnSpc>
                <a:spcPct val="110000"/>
              </a:lnSpc>
              <a:spcBef>
                <a:spcPts val="1200"/>
              </a:spcBef>
              <a:spcAft>
                <a:spcPts val="0"/>
              </a:spcAft>
              <a:buClrTx/>
              <a:buSzPct val="75000"/>
              <a:buFont typeface="Wingdings" panose="05000000000000000000" pitchFamily="2" charset="2"/>
              <a:buChar char="ü"/>
              <a:tabLst/>
              <a:defRPr/>
            </a:pPr>
            <a:r>
              <a:rPr lang="fr-BE" sz="6400" b="1" dirty="0">
                <a:solidFill>
                  <a:schemeClr val="tx1">
                    <a:lumMod val="50000"/>
                    <a:lumOff val="50000"/>
                  </a:schemeClr>
                </a:solidFill>
                <a:latin typeface="Posterama" panose="020B0504020200020000" pitchFamily="34" charset="0"/>
                <a:cs typeface="Posterama" panose="020B0504020200020000" pitchFamily="34" charset="0"/>
                <a:sym typeface="Avenir Book"/>
              </a:rPr>
              <a:t>About Button</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when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AboutButton.click</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do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yellow</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a:t>
            </a:r>
          </a:p>
          <a:p>
            <a:pPr marL="685800" marR="0" lvl="0" indent="-685800" fontAlgn="auto">
              <a:lnSpc>
                <a:spcPct val="110000"/>
              </a:lnSpc>
              <a:spcBef>
                <a:spcPts val="1200"/>
              </a:spcBef>
              <a:spcAft>
                <a:spcPts val="0"/>
              </a:spcAft>
              <a:buClrTx/>
              <a:buSzPct val="75000"/>
              <a:buFont typeface="Wingdings" panose="05000000000000000000" pitchFamily="2" charset="2"/>
              <a:buChar char="ü"/>
              <a:tabLst/>
              <a:defRPr/>
            </a:pPr>
            <a:r>
              <a:rPr lang="fr-BE" sz="6400" b="1" dirty="0">
                <a:solidFill>
                  <a:schemeClr val="tx1">
                    <a:lumMod val="50000"/>
                    <a:lumOff val="50000"/>
                  </a:schemeClr>
                </a:solidFill>
                <a:latin typeface="Posterama" panose="020B0504020200020000" pitchFamily="34" charset="0"/>
                <a:cs typeface="Posterama" panose="020B0504020200020000" pitchFamily="34" charset="0"/>
                <a:sym typeface="Avenir Book"/>
              </a:rPr>
              <a:t>Notifier</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call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Notifier.ShowMessageDialog</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purple</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a:t>
            </a:r>
          </a:p>
          <a:p>
            <a:pPr marL="1143000" lvl="1" indent="-685800">
              <a:lnSpc>
                <a:spcPct val="110000"/>
              </a:lnSpc>
              <a:spcBef>
                <a:spcPts val="1200"/>
              </a:spcBef>
              <a:buSzPct val="75000"/>
              <a:buFont typeface="Arial" panose="020B0604020202020204" pitchFamily="34" charset="0"/>
              <a:buChar char="•"/>
              <a:defRPr/>
            </a:pP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Oblique"/>
              </a:rPr>
              <a:t>Message</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Text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Join</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(2 sentences): “nul" &amp; “nul”:</a:t>
            </a:r>
          </a:p>
          <a:p>
            <a:pPr marL="1371600" marR="0" lvl="3" indent="-342900" fontAlgn="auto">
              <a:lnSpc>
                <a:spcPct val="110000"/>
              </a:lnSpc>
              <a:spcBef>
                <a:spcPts val="1200"/>
              </a:spcBef>
              <a:spcAft>
                <a:spcPts val="0"/>
              </a:spcAft>
              <a:buClrTx/>
              <a:buSzPct val="75000"/>
              <a:buFontTx/>
              <a:buChar char="★"/>
              <a:tabLst/>
              <a:defRPr/>
            </a:pP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First line: This app translates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your</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speech input in English</a:t>
            </a:r>
          </a:p>
          <a:p>
            <a:pPr marL="1371600" marR="0" lvl="3" indent="-342900" fontAlgn="auto">
              <a:lnSpc>
                <a:spcPct val="110000"/>
              </a:lnSpc>
              <a:spcBef>
                <a:spcPts val="1200"/>
              </a:spcBef>
              <a:spcAft>
                <a:spcPts val="0"/>
              </a:spcAft>
              <a:buClrTx/>
              <a:buSzPct val="75000"/>
              <a:buFontTx/>
              <a:buChar char="★"/>
              <a:tabLst/>
              <a:defRPr/>
            </a:pP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Second line: into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Spanish</a:t>
            </a:r>
            <a:endPar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endParaRPr>
          </a:p>
          <a:p>
            <a:pPr marL="1028700" marR="0" lvl="2" indent="-342900" fontAlgn="auto">
              <a:lnSpc>
                <a:spcPct val="110000"/>
              </a:lnSpc>
              <a:spcBef>
                <a:spcPts val="1200"/>
              </a:spcBef>
              <a:spcAft>
                <a:spcPts val="0"/>
              </a:spcAft>
              <a:buClrTx/>
              <a:buSzPct val="75000"/>
              <a:buFontTx/>
              <a:buChar char="✦"/>
              <a:tabLst/>
              <a:defRPr/>
            </a:pPr>
            <a:r>
              <a:rPr lang="fr-BE" sz="6400" b="1" dirty="0" err="1">
                <a:solidFill>
                  <a:schemeClr val="tx1">
                    <a:lumMod val="50000"/>
                    <a:lumOff val="50000"/>
                  </a:schemeClr>
                </a:solidFill>
                <a:latin typeface="Posterama" panose="020B0504020200020000" pitchFamily="34" charset="0"/>
                <a:cs typeface="Posterama" panose="020B0504020200020000" pitchFamily="34" charset="0"/>
                <a:sym typeface="Avenir Book Oblique"/>
              </a:rPr>
              <a:t>Title</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Text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 “nul”:  About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TranslateIt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App</a:t>
            </a:r>
          </a:p>
          <a:p>
            <a:pPr marL="1028700" marR="0" lvl="2" indent="-342900" fontAlgn="auto">
              <a:lnSpc>
                <a:spcPct val="110000"/>
              </a:lnSpc>
              <a:spcBef>
                <a:spcPts val="1200"/>
              </a:spcBef>
              <a:spcAft>
                <a:spcPts val="0"/>
              </a:spcAft>
              <a:buClrTx/>
              <a:buSzPct val="75000"/>
              <a:buFontTx/>
              <a:buChar char="✦"/>
              <a:tabLst/>
              <a:defRPr/>
            </a:pPr>
            <a:r>
              <a:rPr lang="fr-BE" sz="6400" b="1" dirty="0" err="1">
                <a:solidFill>
                  <a:schemeClr val="tx1">
                    <a:lumMod val="50000"/>
                    <a:lumOff val="50000"/>
                  </a:schemeClr>
                </a:solidFill>
                <a:latin typeface="Posterama" panose="020B0504020200020000" pitchFamily="34" charset="0"/>
                <a:cs typeface="Posterama" panose="020B0504020200020000" pitchFamily="34" charset="0"/>
                <a:sym typeface="Avenir Book Oblique"/>
              </a:rPr>
              <a:t>ButtonText</a:t>
            </a:r>
            <a:r>
              <a:rPr lang="fr-BE" sz="6400" b="1" dirty="0">
                <a:solidFill>
                  <a:schemeClr val="tx1">
                    <a:lumMod val="50000"/>
                    <a:lumOff val="50000"/>
                  </a:schemeClr>
                </a:solidFill>
                <a:latin typeface="Posterama" panose="020B0504020200020000" pitchFamily="34" charset="0"/>
                <a:cs typeface="Posterama" panose="020B0504020200020000" pitchFamily="34" charset="0"/>
                <a:sym typeface="Avenir Book"/>
              </a:rPr>
              <a: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Text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 “nul”:  OK</a:t>
            </a:r>
          </a:p>
          <a:p>
            <a:endParaRPr lang="en-GB" dirty="0"/>
          </a:p>
        </p:txBody>
      </p:sp>
    </p:spTree>
    <p:extLst>
      <p:ext uri="{BB962C8B-B14F-4D97-AF65-F5344CB8AC3E}">
        <p14:creationId xmlns:p14="http://schemas.microsoft.com/office/powerpoint/2010/main" val="203256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701529" y="235969"/>
            <a:ext cx="7588166" cy="1325562"/>
          </a:xfrm>
        </p:spPr>
        <p:txBody>
          <a:bodyPr>
            <a:normAutofit/>
          </a:bodyPr>
          <a:lstStyle/>
          <a:p>
            <a:r>
              <a:rPr lang="fr-FR" sz="4400" dirty="0" err="1"/>
              <a:t>Step</a:t>
            </a:r>
            <a:r>
              <a:rPr lang="fr-FR" sz="4400" dirty="0"/>
              <a:t> 7</a:t>
            </a:r>
            <a:br>
              <a:rPr lang="fr-FR" sz="4400" dirty="0"/>
            </a:br>
            <a:r>
              <a:rPr lang="fr-FR" sz="4400" dirty="0">
                <a:solidFill>
                  <a:schemeClr val="bg1"/>
                </a:solidFill>
                <a:highlight>
                  <a:srgbClr val="7503A6"/>
                </a:highlight>
              </a:rPr>
              <a:t>You </a:t>
            </a:r>
            <a:r>
              <a:rPr lang="fr-FR" sz="4400" dirty="0" err="1">
                <a:solidFill>
                  <a:schemeClr val="bg1"/>
                </a:solidFill>
                <a:highlight>
                  <a:srgbClr val="7503A6"/>
                </a:highlight>
              </a:rPr>
              <a:t>did</a:t>
            </a:r>
            <a:r>
              <a:rPr lang="fr-FR" sz="4400" dirty="0">
                <a:solidFill>
                  <a:schemeClr val="bg1"/>
                </a:solidFill>
                <a:highlight>
                  <a:srgbClr val="7503A6"/>
                </a:highlight>
              </a:rPr>
              <a:t> </a:t>
            </a:r>
            <a:r>
              <a:rPr lang="fr-FR" sz="4400" dirty="0" err="1">
                <a:solidFill>
                  <a:schemeClr val="bg1"/>
                </a:solidFill>
                <a:highlight>
                  <a:srgbClr val="7503A6"/>
                </a:highlight>
              </a:rPr>
              <a:t>it!</a:t>
            </a:r>
            <a:r>
              <a:rPr lang="fr-FR" sz="4400" dirty="0">
                <a:solidFill>
                  <a:schemeClr val="bg1"/>
                </a:solidFill>
                <a:highlight>
                  <a:srgbClr val="7503A6"/>
                </a:highlight>
              </a:rPr>
              <a:t> </a:t>
            </a:r>
            <a:r>
              <a:rPr lang="fr-FR" sz="4400" dirty="0" err="1">
                <a:solidFill>
                  <a:schemeClr val="bg1"/>
                </a:solidFill>
                <a:highlight>
                  <a:srgbClr val="7503A6"/>
                </a:highlight>
              </a:rPr>
              <a:t>Now</a:t>
            </a:r>
            <a:r>
              <a:rPr lang="fr-FR" sz="4400" dirty="0">
                <a:solidFill>
                  <a:schemeClr val="bg1"/>
                </a:solidFill>
                <a:highlight>
                  <a:srgbClr val="7503A6"/>
                </a:highlight>
              </a:rPr>
              <a:t> test!</a:t>
            </a:r>
          </a:p>
        </p:txBody>
      </p:sp>
      <p:pic>
        <p:nvPicPr>
          <p:cNvPr id="7" name="Picture 6">
            <a:extLst>
              <a:ext uri="{FF2B5EF4-FFF2-40B4-BE49-F238E27FC236}">
                <a16:creationId xmlns:a16="http://schemas.microsoft.com/office/drawing/2014/main" id="{1C8415EF-4C12-4120-9AFF-C68FB94EC073}"/>
              </a:ext>
            </a:extLst>
          </p:cNvPr>
          <p:cNvPicPr>
            <a:picLocks noChangeAspect="1"/>
          </p:cNvPicPr>
          <p:nvPr/>
        </p:nvPicPr>
        <p:blipFill>
          <a:blip r:embed="rId3"/>
          <a:stretch>
            <a:fillRect/>
          </a:stretch>
        </p:blipFill>
        <p:spPr>
          <a:xfrm>
            <a:off x="701529" y="1656317"/>
            <a:ext cx="7387394" cy="5201683"/>
          </a:xfrm>
          <a:prstGeom prst="rect">
            <a:avLst/>
          </a:prstGeom>
        </p:spPr>
      </p:pic>
    </p:spTree>
    <p:extLst>
      <p:ext uri="{BB962C8B-B14F-4D97-AF65-F5344CB8AC3E}">
        <p14:creationId xmlns:p14="http://schemas.microsoft.com/office/powerpoint/2010/main" val="329790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62B0BE9-79B9-4268-AD6B-4F3A8229C319}"/>
              </a:ext>
            </a:extLst>
          </p:cNvPr>
          <p:cNvSpPr>
            <a:spLocks noGrp="1"/>
          </p:cNvSpPr>
          <p:nvPr>
            <p:ph type="title"/>
          </p:nvPr>
        </p:nvSpPr>
        <p:spPr>
          <a:xfrm>
            <a:off x="351692" y="2332036"/>
            <a:ext cx="3821606" cy="1325563"/>
          </a:xfrm>
        </p:spPr>
        <p:txBody>
          <a:bodyPr/>
          <a:lstStyle/>
          <a:p>
            <a:r>
              <a:rPr lang="fr-FR" dirty="0"/>
              <a:t>THANK YOU !</a:t>
            </a:r>
          </a:p>
        </p:txBody>
      </p:sp>
      <p:sp>
        <p:nvSpPr>
          <p:cNvPr id="6" name="Espace réservé du texte 5">
            <a:extLst>
              <a:ext uri="{FF2B5EF4-FFF2-40B4-BE49-F238E27FC236}">
                <a16:creationId xmlns:a16="http://schemas.microsoft.com/office/drawing/2014/main" id="{BEBC36F2-FA04-4CD1-B4B0-21B36EC4AF8C}"/>
              </a:ext>
            </a:extLst>
          </p:cNvPr>
          <p:cNvSpPr>
            <a:spLocks noGrp="1"/>
          </p:cNvSpPr>
          <p:nvPr>
            <p:ph type="body" sz="quarter" idx="11"/>
          </p:nvPr>
        </p:nvSpPr>
        <p:spPr>
          <a:xfrm>
            <a:off x="351692" y="3657599"/>
            <a:ext cx="4906107" cy="1325563"/>
          </a:xfrm>
        </p:spPr>
        <p:txBody>
          <a:bodyPr>
            <a:normAutofit/>
          </a:bodyPr>
          <a:lstStyle/>
          <a:p>
            <a:r>
              <a:rPr lang="fr-FR" dirty="0" err="1">
                <a:latin typeface="Posterama" panose="020B0504020200020000" pitchFamily="34" charset="0"/>
              </a:rPr>
              <a:t>Find</a:t>
            </a:r>
            <a:r>
              <a:rPr lang="fr-FR" dirty="0">
                <a:latin typeface="Posterama" panose="020B0504020200020000" pitchFamily="34" charset="0"/>
              </a:rPr>
              <a:t> more </a:t>
            </a:r>
            <a:r>
              <a:rPr lang="fr-FR" dirty="0" err="1">
                <a:latin typeface="Posterama" panose="020B0504020200020000" pitchFamily="34" charset="0"/>
              </a:rPr>
              <a:t>resources</a:t>
            </a:r>
            <a:r>
              <a:rPr lang="fr-FR" dirty="0">
                <a:latin typeface="Posterama" panose="020B0504020200020000" pitchFamily="34" charset="0"/>
              </a:rPr>
              <a:t> on</a:t>
            </a:r>
          </a:p>
          <a:p>
            <a:r>
              <a:rPr lang="fr-FR" dirty="0">
                <a:latin typeface="Posterama" panose="020B0504020200020000" pitchFamily="34" charset="0"/>
              </a:rPr>
              <a:t>http://we4change.eu/</a:t>
            </a:r>
          </a:p>
          <a:p>
            <a:endParaRPr lang="fr-FR" dirty="0"/>
          </a:p>
        </p:txBody>
      </p:sp>
    </p:spTree>
    <p:extLst>
      <p:ext uri="{BB962C8B-B14F-4D97-AF65-F5344CB8AC3E}">
        <p14:creationId xmlns:p14="http://schemas.microsoft.com/office/powerpoint/2010/main" val="53762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E2CC3D-FBA6-4BF8-9FD6-B819D4822AD2}"/>
              </a:ext>
            </a:extLst>
          </p:cNvPr>
          <p:cNvPicPr>
            <a:picLocks noChangeAspect="1"/>
          </p:cNvPicPr>
          <p:nvPr/>
        </p:nvPicPr>
        <p:blipFill>
          <a:blip r:embed="rId3"/>
          <a:stretch>
            <a:fillRect/>
          </a:stretch>
        </p:blipFill>
        <p:spPr>
          <a:xfrm>
            <a:off x="4144001" y="1495136"/>
            <a:ext cx="2873292" cy="2260020"/>
          </a:xfrm>
          <a:prstGeom prst="rect">
            <a:avLst/>
          </a:prstGeom>
        </p:spPr>
      </p:pic>
      <p:sp>
        <p:nvSpPr>
          <p:cNvPr id="2" name="Titre 1">
            <a:extLst>
              <a:ext uri="{FF2B5EF4-FFF2-40B4-BE49-F238E27FC236}">
                <a16:creationId xmlns:a16="http://schemas.microsoft.com/office/drawing/2014/main" id="{F96D8216-75FB-466D-9F62-DF343FBA0C5D}"/>
              </a:ext>
            </a:extLst>
          </p:cNvPr>
          <p:cNvSpPr>
            <a:spLocks noGrp="1"/>
          </p:cNvSpPr>
          <p:nvPr>
            <p:ph type="title"/>
          </p:nvPr>
        </p:nvSpPr>
        <p:spPr/>
        <p:txBody>
          <a:bodyPr/>
          <a:lstStyle/>
          <a:p>
            <a:r>
              <a:rPr lang="fr-FR" dirty="0"/>
              <a:t>About </a:t>
            </a:r>
            <a:br>
              <a:rPr lang="fr-FR" dirty="0"/>
            </a:br>
            <a:r>
              <a:rPr lang="fr-FR" dirty="0">
                <a:solidFill>
                  <a:schemeClr val="bg1"/>
                </a:solidFill>
                <a:highlight>
                  <a:srgbClr val="7503A6"/>
                </a:highlight>
              </a:rPr>
              <a:t>mobile applications</a:t>
            </a:r>
            <a:endParaRPr lang="fr-FR" dirty="0"/>
          </a:p>
        </p:txBody>
      </p:sp>
      <p:sp>
        <p:nvSpPr>
          <p:cNvPr id="4" name="TextBox 3">
            <a:extLst>
              <a:ext uri="{FF2B5EF4-FFF2-40B4-BE49-F238E27FC236}">
                <a16:creationId xmlns:a16="http://schemas.microsoft.com/office/drawing/2014/main" id="{519C09B1-A2D0-4495-B281-2297F581BEB0}"/>
              </a:ext>
            </a:extLst>
          </p:cNvPr>
          <p:cNvSpPr txBox="1"/>
          <p:nvPr/>
        </p:nvSpPr>
        <p:spPr>
          <a:xfrm>
            <a:off x="770021" y="2550446"/>
            <a:ext cx="3930316" cy="3539430"/>
          </a:xfrm>
          <a:prstGeom prst="rect">
            <a:avLst/>
          </a:prstGeom>
          <a:noFill/>
        </p:spPr>
        <p:txBody>
          <a:bodyPr wrap="square" rtlCol="0">
            <a:spAutoFit/>
          </a:bodyPr>
          <a:lstStyle/>
          <a:p>
            <a:r>
              <a:rPr lang="en-US" sz="2800" dirty="0">
                <a:solidFill>
                  <a:schemeClr val="tx1">
                    <a:lumMod val="50000"/>
                    <a:lumOff val="50000"/>
                  </a:schemeClr>
                </a:solidFill>
                <a:latin typeface="Posterama" panose="020B0504020200020000" pitchFamily="34" charset="0"/>
                <a:cs typeface="Posterama" panose="020B0504020200020000" pitchFamily="34" charset="0"/>
              </a:rPr>
              <a:t>A </a:t>
            </a:r>
            <a:r>
              <a:rPr lang="en-US" sz="2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mobile application</a:t>
            </a:r>
            <a:r>
              <a:rPr lang="en-US" sz="2800" dirty="0">
                <a:solidFill>
                  <a:schemeClr val="tx1">
                    <a:lumMod val="50000"/>
                    <a:lumOff val="50000"/>
                  </a:schemeClr>
                </a:solidFill>
                <a:latin typeface="Posterama" panose="020B0504020200020000" pitchFamily="34" charset="0"/>
                <a:cs typeface="Posterama" panose="020B0504020200020000" pitchFamily="34" charset="0"/>
              </a:rPr>
              <a:t>  - or simply, an </a:t>
            </a:r>
            <a:r>
              <a:rPr lang="en-US" sz="2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app</a:t>
            </a:r>
            <a:r>
              <a:rPr lang="en-US" sz="2800" dirty="0">
                <a:solidFill>
                  <a:schemeClr val="tx1">
                    <a:lumMod val="50000"/>
                    <a:lumOff val="50000"/>
                  </a:schemeClr>
                </a:solidFill>
                <a:latin typeface="Posterama" panose="020B0504020200020000" pitchFamily="34" charset="0"/>
                <a:cs typeface="Posterama" panose="020B0504020200020000" pitchFamily="34" charset="0"/>
              </a:rPr>
              <a:t> -  is a software application developed specifically to run on a mobile device, which can be a smartphone or tablet computer. </a:t>
            </a:r>
            <a:endParaRPr lang="en-GB" sz="2800" dirty="0">
              <a:solidFill>
                <a:schemeClr val="tx1">
                  <a:lumMod val="50000"/>
                  <a:lumOff val="50000"/>
                </a:schemeClr>
              </a:solidFill>
              <a:latin typeface="Posterama" panose="020B0504020200020000" pitchFamily="34" charset="0"/>
              <a:cs typeface="Posterama" panose="020B0504020200020000" pitchFamily="34" charset="0"/>
            </a:endParaRPr>
          </a:p>
        </p:txBody>
      </p:sp>
      <p:pic>
        <p:nvPicPr>
          <p:cNvPr id="17" name="Picture 16">
            <a:extLst>
              <a:ext uri="{FF2B5EF4-FFF2-40B4-BE49-F238E27FC236}">
                <a16:creationId xmlns:a16="http://schemas.microsoft.com/office/drawing/2014/main" id="{C39C7560-B73F-452C-B4B7-8859E9A0ADCE}"/>
              </a:ext>
            </a:extLst>
          </p:cNvPr>
          <p:cNvPicPr>
            <a:picLocks noChangeAspect="1"/>
          </p:cNvPicPr>
          <p:nvPr/>
        </p:nvPicPr>
        <p:blipFill>
          <a:blip r:embed="rId4"/>
          <a:stretch>
            <a:fillRect/>
          </a:stretch>
        </p:blipFill>
        <p:spPr>
          <a:xfrm>
            <a:off x="5228222" y="4885166"/>
            <a:ext cx="2905125" cy="15716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2183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288633" y="2138446"/>
            <a:ext cx="8277975" cy="4551363"/>
          </a:xfrm>
        </p:spPr>
        <p:txBody>
          <a:bodyPr/>
          <a:lstStyle/>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There were more than </a:t>
            </a:r>
            <a:r>
              <a:rPr lang="en-US" sz="24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250 million daily app downloads </a:t>
            </a:r>
            <a:r>
              <a:rPr lang="en-US" sz="2400" dirty="0">
                <a:solidFill>
                  <a:schemeClr val="tx1">
                    <a:lumMod val="50000"/>
                    <a:lumOff val="50000"/>
                  </a:schemeClr>
                </a:solidFill>
                <a:latin typeface="Posterama" panose="020B0504020200020000" pitchFamily="34" charset="0"/>
                <a:cs typeface="Posterama" panose="020B0504020200020000" pitchFamily="34" charset="0"/>
              </a:rPr>
              <a:t>between 2019–2020</a:t>
            </a:r>
          </a:p>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Social media mobile apps are </a:t>
            </a:r>
            <a:r>
              <a:rPr lang="en-US" sz="24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the most used </a:t>
            </a:r>
            <a:r>
              <a:rPr lang="en-US" sz="2400" dirty="0">
                <a:solidFill>
                  <a:schemeClr val="tx1">
                    <a:lumMod val="50000"/>
                    <a:lumOff val="50000"/>
                  </a:schemeClr>
                </a:solidFill>
                <a:latin typeface="Posterama" panose="020B0504020200020000" pitchFamily="34" charset="0"/>
                <a:cs typeface="Posterama" panose="020B0504020200020000" pitchFamily="34" charset="0"/>
              </a:rPr>
              <a:t>app category.</a:t>
            </a:r>
          </a:p>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2% of app users open an app over </a:t>
            </a:r>
            <a:r>
              <a:rPr lang="en-US" sz="24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100 times per day</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p>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 65% of females over the age of 18 </a:t>
            </a:r>
            <a:r>
              <a:rPr lang="en-US" sz="24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use mobile devices</a:t>
            </a:r>
          </a:p>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The demand for the number of developers </a:t>
            </a:r>
            <a:r>
              <a:rPr lang="en-US" sz="24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is expected to increase</a:t>
            </a:r>
            <a:r>
              <a:rPr lang="en-US" sz="2400" dirty="0">
                <a:solidFill>
                  <a:schemeClr val="tx1">
                    <a:lumMod val="50000"/>
                    <a:lumOff val="50000"/>
                  </a:schemeClr>
                </a:solidFill>
                <a:latin typeface="Posterama" panose="020B0504020200020000" pitchFamily="34" charset="0"/>
                <a:cs typeface="Posterama" panose="020B0504020200020000" pitchFamily="34" charset="0"/>
              </a:rPr>
              <a:t> from 17% to 24% by the year 2026</a:t>
            </a:r>
            <a:endParaRPr lang="fr-FR" sz="2400" dirty="0">
              <a:solidFill>
                <a:schemeClr val="tx1">
                  <a:lumMod val="50000"/>
                  <a:lumOff val="50000"/>
                </a:schemeClr>
              </a:solidFill>
              <a:latin typeface="Posterama" panose="020B0504020200020000" pitchFamily="34" charset="0"/>
              <a:cs typeface="Posterama" panose="020B0504020200020000" pitchFamily="34" charset="0"/>
            </a:endParaRPr>
          </a:p>
          <a:p>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fontScale="90000"/>
          </a:bodyPr>
          <a:lstStyle/>
          <a:p>
            <a:r>
              <a:rPr lang="fr-FR" sz="4400" dirty="0"/>
              <a:t>How do </a:t>
            </a:r>
            <a:r>
              <a:rPr lang="fr-FR" sz="4400" dirty="0" err="1"/>
              <a:t>we</a:t>
            </a:r>
            <a:r>
              <a:rPr lang="fr-FR" sz="4400" dirty="0"/>
              <a:t> use mobile apps?</a:t>
            </a:r>
            <a:br>
              <a:rPr lang="fr-FR" dirty="0"/>
            </a:br>
            <a:r>
              <a:rPr lang="fr-FR" sz="4400" dirty="0">
                <a:solidFill>
                  <a:schemeClr val="bg1"/>
                </a:solidFill>
                <a:highlight>
                  <a:srgbClr val="7503A6"/>
                </a:highlight>
              </a:rPr>
              <a:t>And </a:t>
            </a:r>
            <a:r>
              <a:rPr lang="fr-FR" sz="4400" dirty="0" err="1">
                <a:solidFill>
                  <a:schemeClr val="bg1"/>
                </a:solidFill>
                <a:highlight>
                  <a:srgbClr val="7503A6"/>
                </a:highlight>
              </a:rPr>
              <a:t>looking</a:t>
            </a:r>
            <a:r>
              <a:rPr lang="fr-FR" sz="4400" dirty="0">
                <a:solidFill>
                  <a:schemeClr val="bg1"/>
                </a:solidFill>
                <a:highlight>
                  <a:srgbClr val="7503A6"/>
                </a:highlight>
              </a:rPr>
              <a:t> </a:t>
            </a:r>
            <a:r>
              <a:rPr lang="fr-FR" sz="4400" dirty="0" err="1">
                <a:solidFill>
                  <a:schemeClr val="bg1"/>
                </a:solidFill>
                <a:highlight>
                  <a:srgbClr val="7503A6"/>
                </a:highlight>
              </a:rPr>
              <a:t>into</a:t>
            </a:r>
            <a:r>
              <a:rPr lang="fr-FR" sz="4400" dirty="0">
                <a:solidFill>
                  <a:schemeClr val="bg1"/>
                </a:solidFill>
                <a:highlight>
                  <a:srgbClr val="7503A6"/>
                </a:highlight>
              </a:rPr>
              <a:t> the future</a:t>
            </a:r>
          </a:p>
        </p:txBody>
      </p:sp>
    </p:spTree>
    <p:extLst>
      <p:ext uri="{BB962C8B-B14F-4D97-AF65-F5344CB8AC3E}">
        <p14:creationId xmlns:p14="http://schemas.microsoft.com/office/powerpoint/2010/main" val="41253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7406AE7-7DC0-4F46-AB7E-B0108E07C7C2}"/>
              </a:ext>
            </a:extLst>
          </p:cNvPr>
          <p:cNvSpPr>
            <a:spLocks noGrp="1"/>
          </p:cNvSpPr>
          <p:nvPr>
            <p:ph type="title"/>
          </p:nvPr>
        </p:nvSpPr>
        <p:spPr>
          <a:xfrm>
            <a:off x="580523" y="461378"/>
            <a:ext cx="7520739" cy="1325563"/>
          </a:xfrm>
        </p:spPr>
        <p:txBody>
          <a:bodyPr>
            <a:noAutofit/>
          </a:bodyPr>
          <a:lstStyle/>
          <a:p>
            <a:r>
              <a:rPr lang="fr-FR" sz="3600" dirty="0"/>
              <a:t>Translate </a:t>
            </a:r>
            <a:r>
              <a:rPr lang="fr-FR" sz="3600" dirty="0" err="1"/>
              <a:t>it!</a:t>
            </a:r>
            <a:br>
              <a:rPr lang="fr-FR" sz="3600" dirty="0"/>
            </a:br>
            <a:r>
              <a:rPr lang="fr-FR" sz="3600" dirty="0" err="1">
                <a:solidFill>
                  <a:schemeClr val="bg1"/>
                </a:solidFill>
                <a:highlight>
                  <a:srgbClr val="7503A6"/>
                </a:highlight>
              </a:rPr>
              <a:t>Build</a:t>
            </a:r>
            <a:r>
              <a:rPr lang="fr-FR" sz="3600" dirty="0">
                <a:solidFill>
                  <a:schemeClr val="bg1"/>
                </a:solidFill>
                <a:highlight>
                  <a:srgbClr val="7503A6"/>
                </a:highlight>
              </a:rPr>
              <a:t> </a:t>
            </a:r>
            <a:r>
              <a:rPr lang="fr-FR" sz="3600" dirty="0" err="1">
                <a:solidFill>
                  <a:schemeClr val="bg1"/>
                </a:solidFill>
                <a:highlight>
                  <a:srgbClr val="7503A6"/>
                </a:highlight>
              </a:rPr>
              <a:t>your</a:t>
            </a:r>
            <a:r>
              <a:rPr lang="fr-FR" sz="3600" dirty="0">
                <a:solidFill>
                  <a:schemeClr val="bg1"/>
                </a:solidFill>
                <a:highlight>
                  <a:srgbClr val="7503A6"/>
                </a:highlight>
              </a:rPr>
              <a:t> first </a:t>
            </a:r>
            <a:r>
              <a:rPr lang="fr-FR" sz="3600" dirty="0" err="1">
                <a:solidFill>
                  <a:schemeClr val="bg1"/>
                </a:solidFill>
                <a:highlight>
                  <a:srgbClr val="7503A6"/>
                </a:highlight>
              </a:rPr>
              <a:t>voice</a:t>
            </a:r>
            <a:r>
              <a:rPr lang="fr-FR" sz="3600" dirty="0">
                <a:solidFill>
                  <a:schemeClr val="bg1"/>
                </a:solidFill>
                <a:highlight>
                  <a:srgbClr val="7503A6"/>
                </a:highlight>
              </a:rPr>
              <a:t> translation app </a:t>
            </a:r>
            <a:r>
              <a:rPr lang="fr-FR" sz="3600" dirty="0" err="1">
                <a:solidFill>
                  <a:schemeClr val="bg1"/>
                </a:solidFill>
                <a:highlight>
                  <a:srgbClr val="7503A6"/>
                </a:highlight>
              </a:rPr>
              <a:t>with</a:t>
            </a:r>
            <a:r>
              <a:rPr lang="fr-FR" sz="3600" dirty="0">
                <a:solidFill>
                  <a:schemeClr val="bg1"/>
                </a:solidFill>
                <a:highlight>
                  <a:srgbClr val="7503A6"/>
                </a:highlight>
              </a:rPr>
              <a:t> MIT App </a:t>
            </a:r>
            <a:r>
              <a:rPr lang="fr-FR" sz="3600" dirty="0" err="1">
                <a:solidFill>
                  <a:schemeClr val="bg1"/>
                </a:solidFill>
                <a:highlight>
                  <a:srgbClr val="7503A6"/>
                </a:highlight>
              </a:rPr>
              <a:t>Inventor</a:t>
            </a:r>
            <a:r>
              <a:rPr lang="fr-FR" sz="3600" dirty="0">
                <a:solidFill>
                  <a:schemeClr val="bg1"/>
                </a:solidFill>
                <a:highlight>
                  <a:srgbClr val="7503A6"/>
                </a:highlight>
              </a:rPr>
              <a:t> </a:t>
            </a:r>
          </a:p>
        </p:txBody>
      </p:sp>
      <p:sp>
        <p:nvSpPr>
          <p:cNvPr id="5" name="TextBox 4">
            <a:extLst>
              <a:ext uri="{FF2B5EF4-FFF2-40B4-BE49-F238E27FC236}">
                <a16:creationId xmlns:a16="http://schemas.microsoft.com/office/drawing/2014/main" id="{051D5CEE-CA04-460E-9A1C-82972A50A382}"/>
              </a:ext>
            </a:extLst>
          </p:cNvPr>
          <p:cNvSpPr txBox="1"/>
          <p:nvPr/>
        </p:nvSpPr>
        <p:spPr>
          <a:xfrm>
            <a:off x="408069" y="5068360"/>
            <a:ext cx="4745456" cy="1631216"/>
          </a:xfrm>
          <a:prstGeom prst="rect">
            <a:avLst/>
          </a:prstGeom>
          <a:noFill/>
        </p:spPr>
        <p:txBody>
          <a:bodyPr wrap="square" rtlCol="0">
            <a:spAutoFit/>
          </a:bodyPr>
          <a:lstStyle/>
          <a:p>
            <a:r>
              <a:rPr lang="en-US" sz="20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Why MIT App Inventor?</a:t>
            </a:r>
          </a:p>
          <a:p>
            <a:pPr marL="342900" indent="-342900">
              <a:buFont typeface="Wingdings" panose="05000000000000000000" pitchFamily="2" charset="2"/>
              <a:buChar char="ü"/>
            </a:pPr>
            <a:r>
              <a:rPr lang="en-US" sz="2000" dirty="0">
                <a:solidFill>
                  <a:schemeClr val="tx1">
                    <a:lumMod val="50000"/>
                    <a:lumOff val="50000"/>
                  </a:schemeClr>
                </a:solidFill>
                <a:latin typeface="Posterama" panose="020B0504020200020000" pitchFamily="34" charset="0"/>
                <a:cs typeface="Posterama" panose="020B0504020200020000" pitchFamily="34" charset="0"/>
              </a:rPr>
              <a:t>Open Source</a:t>
            </a:r>
          </a:p>
          <a:p>
            <a:pPr marL="342900" indent="-342900">
              <a:buFont typeface="Wingdings" panose="05000000000000000000" pitchFamily="2" charset="2"/>
              <a:buChar char="ü"/>
            </a:pPr>
            <a:r>
              <a:rPr lang="en-US" sz="2000" dirty="0">
                <a:solidFill>
                  <a:schemeClr val="tx1">
                    <a:lumMod val="50000"/>
                    <a:lumOff val="50000"/>
                  </a:schemeClr>
                </a:solidFill>
                <a:latin typeface="Posterama" panose="020B0504020200020000" pitchFamily="34" charset="0"/>
                <a:cs typeface="Posterama" panose="020B0504020200020000" pitchFamily="34" charset="0"/>
              </a:rPr>
              <a:t>Computational thinking, powerful, REAL coding in Android</a:t>
            </a:r>
          </a:p>
          <a:p>
            <a:endParaRPr lang="en-US" sz="20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8" name="TextBox 7">
            <a:extLst>
              <a:ext uri="{FF2B5EF4-FFF2-40B4-BE49-F238E27FC236}">
                <a16:creationId xmlns:a16="http://schemas.microsoft.com/office/drawing/2014/main" id="{08932A65-970E-45CC-A3DA-CC2F490F723F}"/>
              </a:ext>
            </a:extLst>
          </p:cNvPr>
          <p:cNvSpPr txBox="1"/>
          <p:nvPr/>
        </p:nvSpPr>
        <p:spPr>
          <a:xfrm>
            <a:off x="5265820" y="4716378"/>
            <a:ext cx="3224463" cy="2031325"/>
          </a:xfrm>
          <a:prstGeom prst="rect">
            <a:avLst/>
          </a:prstGeom>
          <a:noFill/>
        </p:spPr>
        <p:txBody>
          <a:bodyPr wrap="square" rtlCol="0">
            <a:spAutoFit/>
          </a:bodyPr>
          <a:lstStyle/>
          <a:p>
            <a:r>
              <a:rPr lang="en-US" sz="1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Resources: </a:t>
            </a:r>
          </a:p>
          <a:p>
            <a:pPr marL="342900" indent="-342900">
              <a:buFont typeface="Wingdings" panose="05000000000000000000" pitchFamily="2" charset="2"/>
              <a:buChar char="ü"/>
            </a:pPr>
            <a:r>
              <a:rPr lang="en-US" sz="1800" dirty="0">
                <a:solidFill>
                  <a:schemeClr val="tx1">
                    <a:lumMod val="50000"/>
                    <a:lumOff val="50000"/>
                  </a:schemeClr>
                </a:solidFill>
                <a:latin typeface="Posterama" panose="020B0504020200020000" pitchFamily="34" charset="0"/>
                <a:cs typeface="Posterama" panose="020B0504020200020000" pitchFamily="34" charset="0"/>
              </a:rPr>
              <a:t>MIT App Inventor:  </a:t>
            </a:r>
            <a:r>
              <a:rPr lang="en-US" sz="1800" dirty="0">
                <a:solidFill>
                  <a:schemeClr val="tx1">
                    <a:lumMod val="50000"/>
                    <a:lumOff val="50000"/>
                  </a:schemeClr>
                </a:solidFill>
                <a:latin typeface="Posterama" panose="020B0504020200020000" pitchFamily="34" charset="0"/>
                <a:cs typeface="Posterama" panose="020B0504020200020000" pitchFamily="34" charset="0"/>
                <a:hlinkClick r:id="rId3"/>
              </a:rPr>
              <a:t>http://appinventor.mit.edu/explore</a:t>
            </a:r>
            <a:endParaRPr lang="en-US" sz="18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n-US" sz="1800" dirty="0">
                <a:solidFill>
                  <a:schemeClr val="tx1">
                    <a:lumMod val="50000"/>
                    <a:lumOff val="50000"/>
                  </a:schemeClr>
                </a:solidFill>
                <a:latin typeface="Posterama" panose="020B0504020200020000" pitchFamily="34" charset="0"/>
                <a:cs typeface="Posterama" panose="020B0504020200020000" pitchFamily="34" charset="0"/>
              </a:rPr>
              <a:t>Coding:  http://hourofcode.org</a:t>
            </a:r>
          </a:p>
          <a:p>
            <a:pPr algn="ctr"/>
            <a:r>
              <a:rPr lang="en-US" sz="1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GOOGLE!!!!</a:t>
            </a:r>
          </a:p>
        </p:txBody>
      </p:sp>
      <p:pic>
        <p:nvPicPr>
          <p:cNvPr id="10" name="Picture 9">
            <a:extLst>
              <a:ext uri="{FF2B5EF4-FFF2-40B4-BE49-F238E27FC236}">
                <a16:creationId xmlns:a16="http://schemas.microsoft.com/office/drawing/2014/main" id="{783B9EBC-E4AA-4325-A8DF-6A14DE2CACD7}"/>
              </a:ext>
            </a:extLst>
          </p:cNvPr>
          <p:cNvPicPr>
            <a:picLocks noChangeAspect="1"/>
          </p:cNvPicPr>
          <p:nvPr/>
        </p:nvPicPr>
        <p:blipFill>
          <a:blip r:embed="rId4"/>
          <a:stretch>
            <a:fillRect/>
          </a:stretch>
        </p:blipFill>
        <p:spPr>
          <a:xfrm>
            <a:off x="284746" y="1973179"/>
            <a:ext cx="6902117" cy="2632115"/>
          </a:xfrm>
          <a:prstGeom prst="rect">
            <a:avLst/>
          </a:prstGeom>
        </p:spPr>
      </p:pic>
    </p:spTree>
    <p:extLst>
      <p:ext uri="{BB962C8B-B14F-4D97-AF65-F5344CB8AC3E}">
        <p14:creationId xmlns:p14="http://schemas.microsoft.com/office/powerpoint/2010/main" val="8588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F8CC2-1F19-468B-B9B1-90E4ED349EC0}"/>
              </a:ext>
            </a:extLst>
          </p:cNvPr>
          <p:cNvSpPr>
            <a:spLocks noGrp="1"/>
          </p:cNvSpPr>
          <p:nvPr>
            <p:ph type="title"/>
          </p:nvPr>
        </p:nvSpPr>
        <p:spPr>
          <a:xfrm>
            <a:off x="481599" y="461802"/>
            <a:ext cx="6945895" cy="837609"/>
          </a:xfrm>
        </p:spPr>
        <p:txBody>
          <a:bodyPr>
            <a:normAutofit/>
          </a:bodyPr>
          <a:lstStyle/>
          <a:p>
            <a:r>
              <a:rPr lang="fr-FR" sz="4400" dirty="0" err="1">
                <a:solidFill>
                  <a:schemeClr val="bg1"/>
                </a:solidFill>
                <a:highlight>
                  <a:srgbClr val="7503A6"/>
                </a:highlight>
              </a:rPr>
              <a:t>Let’s</a:t>
            </a:r>
            <a:r>
              <a:rPr lang="fr-FR" sz="4400" dirty="0">
                <a:solidFill>
                  <a:schemeClr val="bg1"/>
                </a:solidFill>
                <a:highlight>
                  <a:srgbClr val="7503A6"/>
                </a:highlight>
              </a:rPr>
              <a:t> </a:t>
            </a:r>
            <a:r>
              <a:rPr lang="fr-FR" sz="4400" dirty="0" err="1">
                <a:solidFill>
                  <a:schemeClr val="bg1"/>
                </a:solidFill>
                <a:highlight>
                  <a:srgbClr val="7503A6"/>
                </a:highlight>
              </a:rPr>
              <a:t>get</a:t>
            </a:r>
            <a:r>
              <a:rPr lang="fr-FR" sz="4400" dirty="0">
                <a:solidFill>
                  <a:schemeClr val="bg1"/>
                </a:solidFill>
                <a:highlight>
                  <a:srgbClr val="7503A6"/>
                </a:highlight>
              </a:rPr>
              <a:t> </a:t>
            </a:r>
            <a:r>
              <a:rPr lang="fr-FR" sz="4400" dirty="0" err="1">
                <a:solidFill>
                  <a:schemeClr val="bg1"/>
                </a:solidFill>
                <a:highlight>
                  <a:srgbClr val="7503A6"/>
                </a:highlight>
              </a:rPr>
              <a:t>started</a:t>
            </a:r>
            <a:r>
              <a:rPr lang="fr-FR" sz="4400" dirty="0">
                <a:solidFill>
                  <a:schemeClr val="bg1"/>
                </a:solidFill>
                <a:highlight>
                  <a:srgbClr val="7503A6"/>
                </a:highlight>
              </a:rPr>
              <a:t>!</a:t>
            </a:r>
          </a:p>
        </p:txBody>
      </p:sp>
      <p:sp>
        <p:nvSpPr>
          <p:cNvPr id="3" name="Espace réservé du texte 2">
            <a:extLst>
              <a:ext uri="{FF2B5EF4-FFF2-40B4-BE49-F238E27FC236}">
                <a16:creationId xmlns:a16="http://schemas.microsoft.com/office/drawing/2014/main" id="{13ECDE96-D0AD-4272-BFC9-7E9232BC933D}"/>
              </a:ext>
            </a:extLst>
          </p:cNvPr>
          <p:cNvSpPr>
            <a:spLocks noGrp="1"/>
          </p:cNvSpPr>
          <p:nvPr>
            <p:ph type="body" sz="quarter" idx="10"/>
          </p:nvPr>
        </p:nvSpPr>
        <p:spPr>
          <a:xfrm>
            <a:off x="399256" y="1299411"/>
            <a:ext cx="8345487" cy="5558590"/>
          </a:xfrm>
          <a:ln>
            <a:noFill/>
          </a:ln>
        </p:spPr>
        <p:txBody>
          <a:bodyPr>
            <a:normAutofit/>
          </a:bodyPr>
          <a:lstStyle/>
          <a:p>
            <a:r>
              <a:rPr lang="fr-FR" sz="22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Basic </a:t>
            </a:r>
            <a:r>
              <a:rPr lang="fr-FR" sz="2200" dirty="0" err="1">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Necessities</a:t>
            </a:r>
            <a:endParaRPr lang="fr-FR" sz="22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fr-FR" sz="2200" dirty="0">
                <a:solidFill>
                  <a:schemeClr val="tx1">
                    <a:lumMod val="50000"/>
                    <a:lumOff val="50000"/>
                  </a:schemeClr>
                </a:solidFill>
                <a:latin typeface="Posterama" panose="020B0504020200020000" pitchFamily="34" charset="0"/>
                <a:cs typeface="Posterama" panose="020B0504020200020000" pitchFamily="34" charset="0"/>
              </a:rPr>
              <a:t>Computer</a:t>
            </a:r>
          </a:p>
          <a:p>
            <a:pPr marL="342900" indent="-342900">
              <a:buFont typeface="Wingdings" panose="05000000000000000000" pitchFamily="2" charset="2"/>
              <a:buChar char="ü"/>
            </a:pPr>
            <a:r>
              <a:rPr lang="fr-FR" sz="2200" dirty="0" err="1">
                <a:solidFill>
                  <a:schemeClr val="tx1">
                    <a:lumMod val="50000"/>
                    <a:lumOff val="50000"/>
                  </a:schemeClr>
                </a:solidFill>
                <a:latin typeface="Posterama" panose="020B0504020200020000" pitchFamily="34" charset="0"/>
                <a:cs typeface="Posterama" panose="020B0504020200020000" pitchFamily="34" charset="0"/>
              </a:rPr>
              <a:t>Device</a:t>
            </a:r>
            <a:r>
              <a:rPr lang="fr-FR" sz="2200" dirty="0">
                <a:solidFill>
                  <a:schemeClr val="tx1">
                    <a:lumMod val="50000"/>
                    <a:lumOff val="50000"/>
                  </a:schemeClr>
                </a:solidFill>
                <a:latin typeface="Posterama" panose="020B0504020200020000" pitchFamily="34" charset="0"/>
                <a:cs typeface="Posterama" panose="020B0504020200020000" pitchFamily="34" charset="0"/>
              </a:rPr>
              <a:t> – phone or </a:t>
            </a:r>
            <a:r>
              <a:rPr lang="fr-FR" sz="2200" dirty="0" err="1">
                <a:solidFill>
                  <a:schemeClr val="tx1">
                    <a:lumMod val="50000"/>
                    <a:lumOff val="50000"/>
                  </a:schemeClr>
                </a:solidFill>
                <a:latin typeface="Posterama" panose="020B0504020200020000" pitchFamily="34" charset="0"/>
                <a:cs typeface="Posterama" panose="020B0504020200020000" pitchFamily="34" charset="0"/>
              </a:rPr>
              <a:t>tablet</a:t>
            </a:r>
            <a:r>
              <a:rPr lang="fr-FR" sz="2200" dirty="0">
                <a:solidFill>
                  <a:schemeClr val="tx1">
                    <a:lumMod val="50000"/>
                    <a:lumOff val="50000"/>
                  </a:schemeClr>
                </a:solidFill>
                <a:latin typeface="Posterama" panose="020B0504020200020000" pitchFamily="34" charset="0"/>
                <a:cs typeface="Posterama" panose="020B0504020200020000" pitchFamily="34" charset="0"/>
              </a:rPr>
              <a:t> -  </a:t>
            </a:r>
            <a:r>
              <a:rPr lang="fr-FR" sz="2200" dirty="0" err="1">
                <a:solidFill>
                  <a:schemeClr val="tx1">
                    <a:lumMod val="50000"/>
                    <a:lumOff val="50000"/>
                  </a:schemeClr>
                </a:solidFill>
                <a:latin typeface="Posterama" panose="020B0504020200020000" pitchFamily="34" charset="0"/>
                <a:cs typeface="Posterama" panose="020B0504020200020000" pitchFamily="34" charset="0"/>
              </a:rPr>
              <a:t>with</a:t>
            </a:r>
            <a:r>
              <a:rPr lang="fr-FR" sz="2200" dirty="0">
                <a:solidFill>
                  <a:schemeClr val="tx1">
                    <a:lumMod val="50000"/>
                    <a:lumOff val="50000"/>
                  </a:schemeClr>
                </a:solidFill>
                <a:latin typeface="Posterama" panose="020B0504020200020000" pitchFamily="34" charset="0"/>
                <a:cs typeface="Posterama" panose="020B0504020200020000" pitchFamily="34" charset="0"/>
              </a:rPr>
              <a:t> "MIT App </a:t>
            </a:r>
          </a:p>
          <a:p>
            <a:r>
              <a:rPr lang="fr-FR" sz="2200" dirty="0" err="1">
                <a:solidFill>
                  <a:schemeClr val="tx1">
                    <a:lumMod val="50000"/>
                    <a:lumOff val="50000"/>
                  </a:schemeClr>
                </a:solidFill>
                <a:latin typeface="Posterama" panose="020B0504020200020000" pitchFamily="34" charset="0"/>
                <a:cs typeface="Posterama" panose="020B0504020200020000" pitchFamily="34" charset="0"/>
              </a:rPr>
              <a:t>Inventor</a:t>
            </a:r>
            <a:r>
              <a:rPr lang="fr-FR" sz="2200" dirty="0">
                <a:solidFill>
                  <a:schemeClr val="tx1">
                    <a:lumMod val="50000"/>
                    <a:lumOff val="50000"/>
                  </a:schemeClr>
                </a:solidFill>
                <a:latin typeface="Posterama" panose="020B0504020200020000" pitchFamily="34" charset="0"/>
                <a:cs typeface="Posterama" panose="020B0504020200020000" pitchFamily="34" charset="0"/>
              </a:rPr>
              <a:t> </a:t>
            </a:r>
            <a:r>
              <a:rPr lang="fr-FR" sz="2200" dirty="0" err="1">
                <a:solidFill>
                  <a:schemeClr val="tx1">
                    <a:lumMod val="50000"/>
                    <a:lumOff val="50000"/>
                  </a:schemeClr>
                </a:solidFill>
                <a:latin typeface="Posterama" panose="020B0504020200020000" pitchFamily="34" charset="0"/>
                <a:cs typeface="Posterama" panose="020B0504020200020000" pitchFamily="34" charset="0"/>
              </a:rPr>
              <a:t>Companion</a:t>
            </a:r>
            <a:r>
              <a:rPr lang="fr-FR" sz="2200" dirty="0">
                <a:solidFill>
                  <a:schemeClr val="tx1">
                    <a:lumMod val="50000"/>
                    <a:lumOff val="50000"/>
                  </a:schemeClr>
                </a:solidFill>
                <a:latin typeface="Posterama" panose="020B0504020200020000" pitchFamily="34" charset="0"/>
                <a:cs typeface="Posterama" panose="020B0504020200020000" pitchFamily="34" charset="0"/>
              </a:rPr>
              <a:t>  App” </a:t>
            </a:r>
            <a:r>
              <a:rPr lang="fr-FR" sz="2200" dirty="0" err="1">
                <a:solidFill>
                  <a:schemeClr val="tx1">
                    <a:lumMod val="50000"/>
                    <a:lumOff val="50000"/>
                  </a:schemeClr>
                </a:solidFill>
                <a:latin typeface="Posterama" panose="020B0504020200020000" pitchFamily="34" charset="0"/>
                <a:cs typeface="Posterama" panose="020B0504020200020000" pitchFamily="34" charset="0"/>
              </a:rPr>
              <a:t>from</a:t>
            </a:r>
            <a:r>
              <a:rPr lang="fr-FR" sz="2200" dirty="0">
                <a:solidFill>
                  <a:schemeClr val="tx1">
                    <a:lumMod val="50000"/>
                    <a:lumOff val="50000"/>
                  </a:schemeClr>
                </a:solidFill>
                <a:latin typeface="Posterama" panose="020B0504020200020000" pitchFamily="34" charset="0"/>
                <a:cs typeface="Posterama" panose="020B0504020200020000" pitchFamily="34" charset="0"/>
              </a:rPr>
              <a:t> Google Play Store! </a:t>
            </a:r>
          </a:p>
          <a:p>
            <a:r>
              <a:rPr lang="fr-FR" sz="2200" dirty="0">
                <a:solidFill>
                  <a:schemeClr val="bg2">
                    <a:lumMod val="75000"/>
                  </a:schemeClr>
                </a:solidFill>
                <a:latin typeface="Posterama" panose="020B0504020200020000" pitchFamily="34" charset="0"/>
                <a:cs typeface="Posterama" panose="020B0504020200020000" pitchFamily="34" charset="0"/>
              </a:rPr>
              <a:t>        </a:t>
            </a:r>
          </a:p>
          <a:p>
            <a:r>
              <a:rPr lang="fr-FR" sz="2200" dirty="0">
                <a:solidFill>
                  <a:schemeClr val="bg2">
                    <a:lumMod val="75000"/>
                  </a:schemeClr>
                </a:solidFill>
                <a:latin typeface="Posterama" panose="020B0504020200020000" pitchFamily="34" charset="0"/>
                <a:cs typeface="Posterama" panose="020B0504020200020000" pitchFamily="34" charset="0"/>
              </a:rPr>
              <a:t>               </a:t>
            </a:r>
            <a:r>
              <a:rPr lang="fr-FR" sz="2200" dirty="0" err="1">
                <a:solidFill>
                  <a:schemeClr val="bg2">
                    <a:lumMod val="75000"/>
                  </a:schemeClr>
                </a:solidFill>
                <a:latin typeface="Posterama" panose="020B0504020200020000" pitchFamily="34" charset="0"/>
                <a:cs typeface="Posterama" panose="020B0504020200020000" pitchFamily="34" charset="0"/>
              </a:rPr>
              <a:t>Same</a:t>
            </a:r>
            <a:r>
              <a:rPr lang="fr-FR" sz="2200" dirty="0">
                <a:solidFill>
                  <a:schemeClr val="bg2">
                    <a:lumMod val="75000"/>
                  </a:schemeClr>
                </a:solidFill>
                <a:latin typeface="Posterama" panose="020B0504020200020000" pitchFamily="34" charset="0"/>
                <a:cs typeface="Posterama" panose="020B0504020200020000" pitchFamily="34" charset="0"/>
              </a:rPr>
              <a:t> </a:t>
            </a:r>
            <a:r>
              <a:rPr lang="fr-FR" sz="2200" dirty="0" err="1">
                <a:solidFill>
                  <a:schemeClr val="bg2">
                    <a:lumMod val="75000"/>
                  </a:schemeClr>
                </a:solidFill>
                <a:latin typeface="Posterama" panose="020B0504020200020000" pitchFamily="34" charset="0"/>
                <a:cs typeface="Posterama" panose="020B0504020200020000" pitchFamily="34" charset="0"/>
              </a:rPr>
              <a:t>WiFi</a:t>
            </a:r>
            <a:r>
              <a:rPr lang="fr-FR" sz="2200" dirty="0">
                <a:solidFill>
                  <a:schemeClr val="bg2">
                    <a:lumMod val="75000"/>
                  </a:schemeClr>
                </a:solidFill>
                <a:latin typeface="Posterama" panose="020B0504020200020000" pitchFamily="34" charset="0"/>
                <a:cs typeface="Posterama" panose="020B0504020200020000" pitchFamily="34" charset="0"/>
              </a:rPr>
              <a:t> for </a:t>
            </a:r>
            <a:r>
              <a:rPr lang="fr-FR" sz="2200" dirty="0" err="1">
                <a:solidFill>
                  <a:schemeClr val="bg2">
                    <a:lumMod val="75000"/>
                  </a:schemeClr>
                </a:solidFill>
                <a:latin typeface="Posterama" panose="020B0504020200020000" pitchFamily="34" charset="0"/>
                <a:cs typeface="Posterama" panose="020B0504020200020000" pitchFamily="34" charset="0"/>
              </a:rPr>
              <a:t>Both</a:t>
            </a:r>
            <a:r>
              <a:rPr lang="fr-FR" sz="2200" dirty="0">
                <a:solidFill>
                  <a:schemeClr val="bg2">
                    <a:lumMod val="75000"/>
                  </a:schemeClr>
                </a:solidFill>
                <a:latin typeface="Posterama" panose="020B0504020200020000" pitchFamily="34" charset="0"/>
                <a:cs typeface="Posterama" panose="020B0504020200020000" pitchFamily="34" charset="0"/>
              </a:rPr>
              <a:t> </a:t>
            </a:r>
            <a:r>
              <a:rPr lang="fr-FR" sz="2200" dirty="0" err="1">
                <a:solidFill>
                  <a:schemeClr val="bg2">
                    <a:lumMod val="75000"/>
                  </a:schemeClr>
                </a:solidFill>
                <a:latin typeface="Posterama" panose="020B0504020200020000" pitchFamily="34" charset="0"/>
                <a:cs typeface="Posterama" panose="020B0504020200020000" pitchFamily="34" charset="0"/>
              </a:rPr>
              <a:t>Devices</a:t>
            </a:r>
            <a:r>
              <a:rPr lang="fr-FR" sz="2200" dirty="0">
                <a:solidFill>
                  <a:schemeClr val="bg2">
                    <a:lumMod val="75000"/>
                  </a:schemeClr>
                </a:solidFill>
                <a:latin typeface="Posterama" panose="020B0504020200020000" pitchFamily="34" charset="0"/>
                <a:cs typeface="Posterama" panose="020B0504020200020000" pitchFamily="34" charset="0"/>
              </a:rPr>
              <a:t>!!!</a:t>
            </a:r>
          </a:p>
          <a:p>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fr-FR" sz="2200" dirty="0">
                <a:solidFill>
                  <a:schemeClr val="tx1">
                    <a:lumMod val="50000"/>
                    <a:lumOff val="50000"/>
                  </a:schemeClr>
                </a:solidFill>
                <a:latin typeface="Posterama" panose="020B0504020200020000" pitchFamily="34" charset="0"/>
                <a:cs typeface="Posterama" panose="020B0504020200020000" pitchFamily="34" charset="0"/>
              </a:rPr>
              <a:t>Login:  </a:t>
            </a:r>
            <a:r>
              <a:rPr lang="fr-FR" sz="2200" dirty="0">
                <a:solidFill>
                  <a:schemeClr val="tx1">
                    <a:lumMod val="50000"/>
                    <a:lumOff val="50000"/>
                  </a:schemeClr>
                </a:solidFill>
                <a:latin typeface="Posterama" panose="020B0504020200020000" pitchFamily="34" charset="0"/>
                <a:cs typeface="Posterama" panose="020B0504020200020000" pitchFamily="34" charset="0"/>
                <a:hlinkClick r:id="rId3"/>
              </a:rPr>
              <a:t>http://ai2.appinventor.mit.edu/</a:t>
            </a: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fr-FR" sz="2200" dirty="0">
                <a:solidFill>
                  <a:schemeClr val="tx1">
                    <a:lumMod val="50000"/>
                    <a:lumOff val="50000"/>
                  </a:schemeClr>
                </a:solidFill>
                <a:latin typeface="Posterama" panose="020B0504020200020000" pitchFamily="34" charset="0"/>
                <a:cs typeface="Posterama" panose="020B0504020200020000" pitchFamily="34" charset="0"/>
              </a:rPr>
              <a:t>Gmail </a:t>
            </a:r>
            <a:r>
              <a:rPr lang="fr-FR" sz="2200" dirty="0" err="1">
                <a:solidFill>
                  <a:schemeClr val="tx1">
                    <a:lumMod val="50000"/>
                    <a:lumOff val="50000"/>
                  </a:schemeClr>
                </a:solidFill>
                <a:latin typeface="Posterama" panose="020B0504020200020000" pitchFamily="34" charset="0"/>
                <a:cs typeface="Posterama" panose="020B0504020200020000" pitchFamily="34" charset="0"/>
              </a:rPr>
              <a:t>Account</a:t>
            </a: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fr-FR" sz="2200" dirty="0">
                <a:solidFill>
                  <a:schemeClr val="tx1">
                    <a:lumMod val="50000"/>
                    <a:lumOff val="50000"/>
                  </a:schemeClr>
                </a:solidFill>
                <a:latin typeface="Posterama" panose="020B0504020200020000" pitchFamily="34" charset="0"/>
                <a:cs typeface="Posterama" panose="020B0504020200020000" pitchFamily="34" charset="0"/>
              </a:rPr>
              <a:t>Create apps!</a:t>
            </a: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285750" indent="-285750">
              <a:buFont typeface="Wingdings" panose="05000000000000000000" pitchFamily="2" charset="2"/>
              <a:buChar char="ü"/>
            </a:pPr>
            <a:endParaRPr lang="fr-FR" sz="2400" dirty="0">
              <a:solidFill>
                <a:schemeClr val="tx1">
                  <a:lumMod val="50000"/>
                  <a:lumOff val="50000"/>
                </a:schemeClr>
              </a:solidFill>
              <a:latin typeface="Posterama" panose="020B0504020200020000" pitchFamily="34" charset="0"/>
              <a:cs typeface="Posterama" panose="020B0504020200020000" pitchFamily="34" charset="0"/>
            </a:endParaRPr>
          </a:p>
        </p:txBody>
      </p:sp>
      <p:pic>
        <p:nvPicPr>
          <p:cNvPr id="6" name="Picture 5">
            <a:extLst>
              <a:ext uri="{FF2B5EF4-FFF2-40B4-BE49-F238E27FC236}">
                <a16:creationId xmlns:a16="http://schemas.microsoft.com/office/drawing/2014/main" id="{4DD9D8B7-86F4-45E2-A7DA-6DC57866FD5A}"/>
              </a:ext>
            </a:extLst>
          </p:cNvPr>
          <p:cNvPicPr>
            <a:picLocks noChangeAspect="1"/>
          </p:cNvPicPr>
          <p:nvPr/>
        </p:nvPicPr>
        <p:blipFill>
          <a:blip r:embed="rId4"/>
          <a:stretch>
            <a:fillRect/>
          </a:stretch>
        </p:blipFill>
        <p:spPr>
          <a:xfrm>
            <a:off x="5266843" y="4935660"/>
            <a:ext cx="3571875" cy="838200"/>
          </a:xfrm>
          <a:prstGeom prst="rect">
            <a:avLst/>
          </a:prstGeom>
        </p:spPr>
      </p:pic>
      <p:pic>
        <p:nvPicPr>
          <p:cNvPr id="7" name="Picture 6">
            <a:extLst>
              <a:ext uri="{FF2B5EF4-FFF2-40B4-BE49-F238E27FC236}">
                <a16:creationId xmlns:a16="http://schemas.microsoft.com/office/drawing/2014/main" id="{84A9435C-8415-467F-B9D6-6A98AEF72128}"/>
              </a:ext>
            </a:extLst>
          </p:cNvPr>
          <p:cNvPicPr>
            <a:picLocks noChangeAspect="1"/>
          </p:cNvPicPr>
          <p:nvPr/>
        </p:nvPicPr>
        <p:blipFill>
          <a:blip r:embed="rId5"/>
          <a:stretch>
            <a:fillRect/>
          </a:stretch>
        </p:blipFill>
        <p:spPr>
          <a:xfrm>
            <a:off x="6275218" y="2137020"/>
            <a:ext cx="2657475" cy="1714500"/>
          </a:xfrm>
          <a:prstGeom prst="rect">
            <a:avLst/>
          </a:prstGeom>
        </p:spPr>
      </p:pic>
    </p:spTree>
    <p:extLst>
      <p:ext uri="{BB962C8B-B14F-4D97-AF65-F5344CB8AC3E}">
        <p14:creationId xmlns:p14="http://schemas.microsoft.com/office/powerpoint/2010/main" val="420952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0961AC-9B3E-476E-BE3F-F925E9A6B0B4}"/>
              </a:ext>
            </a:extLst>
          </p:cNvPr>
          <p:cNvSpPr txBox="1"/>
          <p:nvPr/>
        </p:nvSpPr>
        <p:spPr>
          <a:xfrm>
            <a:off x="3465094" y="124668"/>
            <a:ext cx="4411579" cy="2831544"/>
          </a:xfrm>
          <a:prstGeom prst="rect">
            <a:avLst/>
          </a:prstGeom>
          <a:noFill/>
        </p:spPr>
        <p:txBody>
          <a:bodyPr wrap="square" rtlCol="0">
            <a:spAutoFit/>
          </a:bodyPr>
          <a:lstStyle/>
          <a:p>
            <a:endPar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Start New Project</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Give</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it</a:t>
            </a:r>
            <a:r>
              <a:rPr lang="fr-FR" dirty="0">
                <a:solidFill>
                  <a:schemeClr val="tx1">
                    <a:lumMod val="50000"/>
                    <a:lumOff val="50000"/>
                  </a:schemeClr>
                </a:solidFill>
                <a:latin typeface="Posterama" panose="020B0504020200020000" pitchFamily="34" charset="0"/>
                <a:cs typeface="Posterama" panose="020B0504020200020000" pitchFamily="34" charset="0"/>
              </a:rPr>
              <a:t> a </a:t>
            </a:r>
            <a:r>
              <a:rPr lang="fr-FR" dirty="0" err="1">
                <a:solidFill>
                  <a:schemeClr val="tx1">
                    <a:lumMod val="50000"/>
                    <a:lumOff val="50000"/>
                  </a:schemeClr>
                </a:solidFill>
                <a:latin typeface="Posterama" panose="020B0504020200020000" pitchFamily="34" charset="0"/>
                <a:cs typeface="Posterama" panose="020B0504020200020000" pitchFamily="34" charset="0"/>
              </a:rPr>
              <a:t>name</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using</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CamelBackCase</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TranslateIt</a:t>
            </a:r>
            <a:r>
              <a:rPr lang="fr-FR" dirty="0">
                <a:solidFill>
                  <a:schemeClr val="tx1">
                    <a:lumMod val="50000"/>
                    <a:lumOff val="50000"/>
                  </a:schemeClr>
                </a:solidFill>
                <a:latin typeface="Posterama" panose="020B0504020200020000" pitchFamily="34" charset="0"/>
                <a:cs typeface="Posterama" panose="020B0504020200020000" pitchFamily="34" charset="0"/>
              </a:rPr>
              <a:t>"</a:t>
            </a:r>
            <a:endPar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Designer</a:t>
            </a:r>
            <a:r>
              <a:rPr lang="fr-FR" dirty="0">
                <a:solidFill>
                  <a:schemeClr val="tx1">
                    <a:lumMod val="50000"/>
                    <a:lumOff val="50000"/>
                  </a:schemeClr>
                </a:solidFill>
                <a:latin typeface="Posterama" panose="020B0504020200020000" pitchFamily="34" charset="0"/>
                <a:cs typeface="Posterama" panose="020B0504020200020000" pitchFamily="34" charset="0"/>
              </a:rPr>
              <a:t>:  to </a:t>
            </a:r>
            <a:r>
              <a:rPr lang="fr-FR" dirty="0" err="1">
                <a:solidFill>
                  <a:schemeClr val="tx1">
                    <a:lumMod val="50000"/>
                    <a:lumOff val="50000"/>
                  </a:schemeClr>
                </a:solidFill>
                <a:latin typeface="Posterama" panose="020B0504020200020000" pitchFamily="34" charset="0"/>
                <a:cs typeface="Posterama" panose="020B0504020200020000" pitchFamily="34" charset="0"/>
              </a:rPr>
              <a:t>create</a:t>
            </a:r>
            <a:r>
              <a:rPr lang="fr-FR" dirty="0">
                <a:solidFill>
                  <a:schemeClr val="tx1">
                    <a:lumMod val="50000"/>
                    <a:lumOff val="50000"/>
                  </a:schemeClr>
                </a:solidFill>
                <a:latin typeface="Posterama" panose="020B0504020200020000" pitchFamily="34" charset="0"/>
                <a:cs typeface="Posterama" panose="020B0504020200020000" pitchFamily="34" charset="0"/>
              </a:rPr>
              <a:t> the User Interface: </a:t>
            </a:r>
            <a:r>
              <a:rPr lang="fr-FR" dirty="0" err="1">
                <a:solidFill>
                  <a:schemeClr val="tx1">
                    <a:lumMod val="50000"/>
                    <a:lumOff val="50000"/>
                  </a:schemeClr>
                </a:solidFill>
                <a:latin typeface="Posterama" panose="020B0504020200020000" pitchFamily="34" charset="0"/>
                <a:cs typeface="Posterama" panose="020B0504020200020000" pitchFamily="34" charset="0"/>
              </a:rPr>
              <a:t>Elements</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Properties</a:t>
            </a:r>
            <a:r>
              <a:rPr lang="fr-FR" dirty="0">
                <a:solidFill>
                  <a:schemeClr val="tx1">
                    <a:lumMod val="50000"/>
                    <a:lumOff val="50000"/>
                  </a:schemeClr>
                </a:solidFill>
                <a:latin typeface="Posterama" panose="020B0504020200020000" pitchFamily="34" charset="0"/>
                <a:cs typeface="Posterama" panose="020B0504020200020000" pitchFamily="34" charset="0"/>
              </a:rPr>
              <a:t>, etc.</a:t>
            </a:r>
          </a:p>
          <a:p>
            <a:pPr marL="342900" indent="-342900">
              <a:buFont typeface="Wingdings" panose="05000000000000000000" pitchFamily="2" charset="2"/>
              <a:buChar char="ü"/>
            </a:pPr>
            <a:r>
              <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Blocks: </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includes</a:t>
            </a:r>
            <a:r>
              <a:rPr lang="fr-FR" dirty="0">
                <a:solidFill>
                  <a:schemeClr val="tx1">
                    <a:lumMod val="50000"/>
                    <a:lumOff val="50000"/>
                  </a:schemeClr>
                </a:solidFill>
                <a:latin typeface="Posterama" panose="020B0504020200020000" pitchFamily="34" charset="0"/>
                <a:cs typeface="Posterama" panose="020B0504020200020000" pitchFamily="34" charset="0"/>
              </a:rPr>
              <a:t> the code </a:t>
            </a:r>
            <a:r>
              <a:rPr lang="fr-FR" dirty="0" err="1">
                <a:solidFill>
                  <a:schemeClr val="tx1">
                    <a:lumMod val="50000"/>
                    <a:lumOff val="50000"/>
                  </a:schemeClr>
                </a:solidFill>
                <a:latin typeface="Posterama" panose="020B0504020200020000" pitchFamily="34" charset="0"/>
                <a:cs typeface="Posterama" panose="020B0504020200020000" pitchFamily="34" charset="0"/>
              </a:rPr>
              <a:t>that</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gives</a:t>
            </a:r>
            <a:r>
              <a:rPr lang="fr-FR" dirty="0">
                <a:solidFill>
                  <a:schemeClr val="tx1">
                    <a:lumMod val="50000"/>
                    <a:lumOff val="50000"/>
                  </a:schemeClr>
                </a:solidFill>
                <a:latin typeface="Posterama" panose="020B0504020200020000" pitchFamily="34" charset="0"/>
                <a:cs typeface="Posterama" panose="020B0504020200020000" pitchFamily="34" charset="0"/>
              </a:rPr>
              <a:t> the  </a:t>
            </a:r>
            <a:r>
              <a:rPr lang="fr-FR" dirty="0" err="1">
                <a:solidFill>
                  <a:schemeClr val="tx1">
                    <a:lumMod val="50000"/>
                    <a:lumOff val="50000"/>
                  </a:schemeClr>
                </a:solidFill>
                <a:latin typeface="Posterama" panose="020B0504020200020000" pitchFamily="34" charset="0"/>
                <a:cs typeface="Posterama" panose="020B0504020200020000" pitchFamily="34" charset="0"/>
              </a:rPr>
              <a:t>behavior</a:t>
            </a:r>
            <a:r>
              <a:rPr lang="fr-FR" dirty="0">
                <a:solidFill>
                  <a:schemeClr val="tx1">
                    <a:lumMod val="50000"/>
                    <a:lumOff val="50000"/>
                  </a:schemeClr>
                </a:solidFill>
                <a:latin typeface="Posterama" panose="020B0504020200020000" pitchFamily="34" charset="0"/>
                <a:cs typeface="Posterama" panose="020B0504020200020000" pitchFamily="34" charset="0"/>
              </a:rPr>
              <a:t> of </a:t>
            </a:r>
            <a:r>
              <a:rPr lang="fr-FR" dirty="0" err="1">
                <a:solidFill>
                  <a:schemeClr val="tx1">
                    <a:lumMod val="50000"/>
                    <a:lumOff val="50000"/>
                  </a:schemeClr>
                </a:solidFill>
                <a:latin typeface="Posterama" panose="020B0504020200020000" pitchFamily="34" charset="0"/>
                <a:cs typeface="Posterama" panose="020B0504020200020000" pitchFamily="34" charset="0"/>
              </a:rPr>
              <a:t>our</a:t>
            </a:r>
            <a:r>
              <a:rPr lang="fr-FR" dirty="0">
                <a:solidFill>
                  <a:schemeClr val="tx1">
                    <a:lumMod val="50000"/>
                    <a:lumOff val="50000"/>
                  </a:schemeClr>
                </a:solidFill>
                <a:latin typeface="Posterama" panose="020B0504020200020000" pitchFamily="34" charset="0"/>
                <a:cs typeface="Posterama" panose="020B0504020200020000" pitchFamily="34" charset="0"/>
              </a:rPr>
              <a:t> app</a:t>
            </a:r>
          </a:p>
          <a:p>
            <a:pPr marL="342900" indent="-342900">
              <a:buFont typeface="Wingdings" panose="05000000000000000000" pitchFamily="2" charset="2"/>
              <a:buChar char="ü"/>
            </a:pPr>
            <a:endParaRPr lang="fr-FR" sz="16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1800" dirty="0">
              <a:solidFill>
                <a:schemeClr val="tx1">
                  <a:lumMod val="50000"/>
                  <a:lumOff val="50000"/>
                </a:schemeClr>
              </a:solidFill>
              <a:latin typeface="Posterama" panose="020B0504020200020000" pitchFamily="34" charset="0"/>
              <a:cs typeface="Posterama" panose="020B0504020200020000" pitchFamily="34" charset="0"/>
            </a:endParaRPr>
          </a:p>
          <a:p>
            <a:endParaRPr lang="en-GB" dirty="0"/>
          </a:p>
        </p:txBody>
      </p:sp>
      <p:sp>
        <p:nvSpPr>
          <p:cNvPr id="5" name="Titre 1">
            <a:extLst>
              <a:ext uri="{FF2B5EF4-FFF2-40B4-BE49-F238E27FC236}">
                <a16:creationId xmlns:a16="http://schemas.microsoft.com/office/drawing/2014/main" id="{C02D1C0E-A133-4646-9433-C0CC87BA4D8D}"/>
              </a:ext>
            </a:extLst>
          </p:cNvPr>
          <p:cNvSpPr>
            <a:spLocks noGrp="1"/>
          </p:cNvSpPr>
          <p:nvPr>
            <p:ph type="title"/>
          </p:nvPr>
        </p:nvSpPr>
        <p:spPr>
          <a:xfrm>
            <a:off x="289094" y="755286"/>
            <a:ext cx="3480801" cy="837609"/>
          </a:xfrm>
        </p:spPr>
        <p:txBody>
          <a:bodyPr>
            <a:normAutofit fontScale="90000"/>
          </a:bodyPr>
          <a:lstStyle/>
          <a:p>
            <a:r>
              <a:rPr lang="fr-FR" sz="2800" dirty="0" err="1">
                <a:solidFill>
                  <a:schemeClr val="bg1"/>
                </a:solidFill>
                <a:highlight>
                  <a:srgbClr val="7503A6"/>
                </a:highlight>
              </a:rPr>
              <a:t>Navigating</a:t>
            </a:r>
            <a:r>
              <a:rPr lang="fr-FR" sz="2800" dirty="0">
                <a:solidFill>
                  <a:schemeClr val="bg1"/>
                </a:solidFill>
                <a:highlight>
                  <a:srgbClr val="7503A6"/>
                </a:highlight>
              </a:rPr>
              <a:t> the </a:t>
            </a:r>
            <a:br>
              <a:rPr lang="fr-FR" sz="2800" dirty="0">
                <a:solidFill>
                  <a:schemeClr val="bg1"/>
                </a:solidFill>
                <a:highlight>
                  <a:srgbClr val="7503A6"/>
                </a:highlight>
              </a:rPr>
            </a:br>
            <a:r>
              <a:rPr lang="fr-FR" sz="2800" dirty="0">
                <a:solidFill>
                  <a:schemeClr val="bg1"/>
                </a:solidFill>
                <a:highlight>
                  <a:srgbClr val="7503A6"/>
                </a:highlight>
              </a:rPr>
              <a:t>MIT App </a:t>
            </a:r>
            <a:r>
              <a:rPr lang="fr-FR" sz="2800" dirty="0" err="1">
                <a:solidFill>
                  <a:schemeClr val="bg1"/>
                </a:solidFill>
                <a:highlight>
                  <a:srgbClr val="7503A6"/>
                </a:highlight>
              </a:rPr>
              <a:t>inventor</a:t>
            </a:r>
            <a:endParaRPr lang="fr-FR" sz="2800" dirty="0">
              <a:solidFill>
                <a:schemeClr val="bg1"/>
              </a:solidFill>
              <a:highlight>
                <a:srgbClr val="7503A6"/>
              </a:highlight>
            </a:endParaRPr>
          </a:p>
        </p:txBody>
      </p:sp>
      <p:pic>
        <p:nvPicPr>
          <p:cNvPr id="10" name="Picture 9">
            <a:extLst>
              <a:ext uri="{FF2B5EF4-FFF2-40B4-BE49-F238E27FC236}">
                <a16:creationId xmlns:a16="http://schemas.microsoft.com/office/drawing/2014/main" id="{BD95CBA9-93BD-4C28-A21A-F190279B51E4}"/>
              </a:ext>
            </a:extLst>
          </p:cNvPr>
          <p:cNvPicPr>
            <a:picLocks noChangeAspect="1"/>
          </p:cNvPicPr>
          <p:nvPr/>
        </p:nvPicPr>
        <p:blipFill>
          <a:blip r:embed="rId3"/>
          <a:stretch>
            <a:fillRect/>
          </a:stretch>
        </p:blipFill>
        <p:spPr>
          <a:xfrm>
            <a:off x="0" y="2089783"/>
            <a:ext cx="9144000" cy="4892244"/>
          </a:xfrm>
          <a:prstGeom prst="rect">
            <a:avLst/>
          </a:prstGeom>
        </p:spPr>
      </p:pic>
    </p:spTree>
    <p:extLst>
      <p:ext uri="{BB962C8B-B14F-4D97-AF65-F5344CB8AC3E}">
        <p14:creationId xmlns:p14="http://schemas.microsoft.com/office/powerpoint/2010/main" val="111894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58B10-E677-4117-847E-54D39D152E21}"/>
              </a:ext>
            </a:extLst>
          </p:cNvPr>
          <p:cNvSpPr>
            <a:spLocks noGrp="1"/>
          </p:cNvSpPr>
          <p:nvPr>
            <p:ph type="title"/>
          </p:nvPr>
        </p:nvSpPr>
        <p:spPr>
          <a:xfrm>
            <a:off x="465221" y="616052"/>
            <a:ext cx="3684540" cy="1325563"/>
          </a:xfrm>
        </p:spPr>
        <p:txBody>
          <a:bodyPr/>
          <a:lstStyle/>
          <a:p>
            <a:r>
              <a:rPr lang="fr-FR" sz="2800" dirty="0"/>
              <a:t>First prototype of </a:t>
            </a:r>
            <a:r>
              <a:rPr lang="fr-FR" sz="2800" dirty="0" err="1"/>
              <a:t>our</a:t>
            </a:r>
            <a:r>
              <a:rPr lang="fr-FR" sz="2800" dirty="0"/>
              <a:t> translation app</a:t>
            </a:r>
          </a:p>
        </p:txBody>
      </p:sp>
      <p:sp>
        <p:nvSpPr>
          <p:cNvPr id="5" name="TextBox 4">
            <a:extLst>
              <a:ext uri="{FF2B5EF4-FFF2-40B4-BE49-F238E27FC236}">
                <a16:creationId xmlns:a16="http://schemas.microsoft.com/office/drawing/2014/main" id="{4B4D20B1-8B16-4FD7-96D7-96D0E2959AD0}"/>
              </a:ext>
            </a:extLst>
          </p:cNvPr>
          <p:cNvSpPr txBox="1"/>
          <p:nvPr/>
        </p:nvSpPr>
        <p:spPr>
          <a:xfrm>
            <a:off x="465221" y="2181726"/>
            <a:ext cx="3684540" cy="3416320"/>
          </a:xfrm>
          <a:prstGeom prst="rect">
            <a:avLst/>
          </a:prstGeom>
          <a:noFill/>
        </p:spPr>
        <p:txBody>
          <a:bodyPr wrap="square" rtlCol="0">
            <a:spAutoFit/>
          </a:bodyPr>
          <a:lstStyle/>
          <a:p>
            <a:r>
              <a:rPr lang="en-US" sz="2400" dirty="0">
                <a:solidFill>
                  <a:schemeClr val="bg1"/>
                </a:solidFill>
                <a:latin typeface="Posterama" panose="020B0504020200020000" pitchFamily="34" charset="0"/>
                <a:cs typeface="Posterama" panose="020B0504020200020000" pitchFamily="34" charset="0"/>
              </a:rPr>
              <a:t>1. Once the Translate It button is  activated</a:t>
            </a:r>
          </a:p>
          <a:p>
            <a:r>
              <a:rPr lang="en-US" sz="2400" dirty="0">
                <a:solidFill>
                  <a:schemeClr val="bg1"/>
                </a:solidFill>
                <a:latin typeface="Posterama" panose="020B0504020200020000" pitchFamily="34" charset="0"/>
                <a:cs typeface="Posterama" panose="020B0504020200020000" pitchFamily="34" charset="0"/>
              </a:rPr>
              <a:t>2. It recognizes the words you speak</a:t>
            </a:r>
          </a:p>
          <a:p>
            <a:r>
              <a:rPr lang="en-US" sz="2400" dirty="0">
                <a:solidFill>
                  <a:schemeClr val="bg1"/>
                </a:solidFill>
                <a:latin typeface="Posterama" panose="020B0504020200020000" pitchFamily="34" charset="0"/>
                <a:cs typeface="Posterama" panose="020B0504020200020000" pitchFamily="34" charset="0"/>
              </a:rPr>
              <a:t>3.Translates them</a:t>
            </a:r>
          </a:p>
          <a:p>
            <a:r>
              <a:rPr lang="en-US" sz="2400" dirty="0">
                <a:solidFill>
                  <a:schemeClr val="bg1"/>
                </a:solidFill>
                <a:latin typeface="Posterama" panose="020B0504020200020000" pitchFamily="34" charset="0"/>
                <a:cs typeface="Posterama" panose="020B0504020200020000" pitchFamily="34" charset="0"/>
              </a:rPr>
              <a:t>4. Into the language you selected</a:t>
            </a:r>
          </a:p>
          <a:p>
            <a:r>
              <a:rPr lang="en-US" sz="2400" dirty="0">
                <a:solidFill>
                  <a:schemeClr val="bg1"/>
                </a:solidFill>
                <a:latin typeface="Posterama" panose="020B0504020200020000" pitchFamily="34" charset="0"/>
                <a:cs typeface="Posterama" panose="020B0504020200020000" pitchFamily="34" charset="0"/>
              </a:rPr>
              <a:t>5. And speaks back the translated text</a:t>
            </a:r>
            <a:endParaRPr lang="en-GB" sz="2400" dirty="0">
              <a:solidFill>
                <a:schemeClr val="bg1"/>
              </a:solidFill>
              <a:latin typeface="Posterama" panose="020B0504020200020000" pitchFamily="34" charset="0"/>
              <a:cs typeface="Posterama" panose="020B0504020200020000" pitchFamily="34" charset="0"/>
            </a:endParaRPr>
          </a:p>
        </p:txBody>
      </p:sp>
      <p:sp>
        <p:nvSpPr>
          <p:cNvPr id="6" name="Rectangle: Rounded Corners 5">
            <a:extLst>
              <a:ext uri="{FF2B5EF4-FFF2-40B4-BE49-F238E27FC236}">
                <a16:creationId xmlns:a16="http://schemas.microsoft.com/office/drawing/2014/main" id="{726E51D5-76B2-4EF8-B60C-05F93F95C5F3}"/>
              </a:ext>
            </a:extLst>
          </p:cNvPr>
          <p:cNvSpPr/>
          <p:nvPr/>
        </p:nvSpPr>
        <p:spPr>
          <a:xfrm>
            <a:off x="5133474" y="898358"/>
            <a:ext cx="3427866" cy="5438274"/>
          </a:xfrm>
          <a:prstGeom prst="roundRect">
            <a:avLst/>
          </a:prstGeom>
          <a:solidFill>
            <a:srgbClr val="3F7E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AA7E449A-25A1-441A-A607-600928DC5187}"/>
              </a:ext>
            </a:extLst>
          </p:cNvPr>
          <p:cNvSpPr/>
          <p:nvPr/>
        </p:nvSpPr>
        <p:spPr>
          <a:xfrm>
            <a:off x="5928996" y="2232548"/>
            <a:ext cx="1836822" cy="775953"/>
          </a:xfrm>
          <a:prstGeom prst="roundRect">
            <a:avLst/>
          </a:prstGeom>
          <a:solidFill>
            <a:srgbClr val="F2CB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C6D2E75-6977-42B0-8429-C1303CE45B3A}"/>
              </a:ext>
            </a:extLst>
          </p:cNvPr>
          <p:cNvSpPr/>
          <p:nvPr/>
        </p:nvSpPr>
        <p:spPr>
          <a:xfrm>
            <a:off x="5928996" y="3460350"/>
            <a:ext cx="1836822" cy="775953"/>
          </a:xfrm>
          <a:prstGeom prst="roundRect">
            <a:avLst/>
          </a:prstGeom>
          <a:solidFill>
            <a:srgbClr val="F2CB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A57DC4F-C147-4D3C-AFF5-386832782059}"/>
              </a:ext>
            </a:extLst>
          </p:cNvPr>
          <p:cNvSpPr txBox="1"/>
          <p:nvPr/>
        </p:nvSpPr>
        <p:spPr>
          <a:xfrm>
            <a:off x="6285933" y="2389691"/>
            <a:ext cx="1122947" cy="461665"/>
          </a:xfrm>
          <a:prstGeom prst="rect">
            <a:avLst/>
          </a:prstGeom>
          <a:noFill/>
        </p:spPr>
        <p:txBody>
          <a:bodyPr wrap="square" rtlCol="0">
            <a:spAutoFit/>
          </a:bodyPr>
          <a:lstStyle/>
          <a:p>
            <a:r>
              <a:rPr lang="en-US" sz="2400" dirty="0">
                <a:solidFill>
                  <a:schemeClr val="bg1"/>
                </a:solidFill>
                <a:latin typeface="Posterama" panose="020B0504020200020000" pitchFamily="34" charset="0"/>
                <a:cs typeface="Posterama" panose="020B0504020200020000" pitchFamily="34" charset="0"/>
              </a:rPr>
              <a:t>About</a:t>
            </a:r>
            <a:endParaRPr lang="en-GB" sz="2400" dirty="0">
              <a:solidFill>
                <a:schemeClr val="bg1"/>
              </a:solidFill>
              <a:latin typeface="Posterama" panose="020B0504020200020000" pitchFamily="34" charset="0"/>
              <a:cs typeface="Posterama" panose="020B0504020200020000" pitchFamily="34" charset="0"/>
            </a:endParaRPr>
          </a:p>
        </p:txBody>
      </p:sp>
      <p:sp>
        <p:nvSpPr>
          <p:cNvPr id="10" name="TextBox 9">
            <a:extLst>
              <a:ext uri="{FF2B5EF4-FFF2-40B4-BE49-F238E27FC236}">
                <a16:creationId xmlns:a16="http://schemas.microsoft.com/office/drawing/2014/main" id="{AEACC8DE-AAF8-4860-81FF-C2053E79AA92}"/>
              </a:ext>
            </a:extLst>
          </p:cNvPr>
          <p:cNvSpPr txBox="1"/>
          <p:nvPr/>
        </p:nvSpPr>
        <p:spPr>
          <a:xfrm>
            <a:off x="6011777" y="3662061"/>
            <a:ext cx="1836822" cy="461665"/>
          </a:xfrm>
          <a:prstGeom prst="rect">
            <a:avLst/>
          </a:prstGeom>
          <a:noFill/>
        </p:spPr>
        <p:txBody>
          <a:bodyPr wrap="square" rtlCol="0">
            <a:spAutoFit/>
          </a:bodyPr>
          <a:lstStyle/>
          <a:p>
            <a:r>
              <a:rPr lang="en-US" sz="2400" dirty="0">
                <a:solidFill>
                  <a:schemeClr val="bg1"/>
                </a:solidFill>
                <a:latin typeface="Posterama" panose="020B0504020200020000" pitchFamily="34" charset="0"/>
                <a:cs typeface="Posterama" panose="020B0504020200020000" pitchFamily="34" charset="0"/>
              </a:rPr>
              <a:t>Translate It</a:t>
            </a:r>
            <a:endParaRPr lang="en-GB" sz="2400" dirty="0">
              <a:solidFill>
                <a:schemeClr val="bg1"/>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48992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721708" y="1979028"/>
            <a:ext cx="3850230" cy="4551363"/>
          </a:xfrm>
        </p:spPr>
        <p:txBody>
          <a:bodyPr>
            <a:normAutofit fontScale="92500" lnSpcReduction="20000"/>
          </a:bodyPr>
          <a:lstStyle/>
          <a:p>
            <a:r>
              <a:rPr lang="en-US" sz="2400" b="1" dirty="0">
                <a:solidFill>
                  <a:schemeClr val="tx1">
                    <a:lumMod val="50000"/>
                    <a:lumOff val="50000"/>
                  </a:schemeClr>
                </a:solidFill>
                <a:latin typeface="Posterama" panose="020B0504020200020000" pitchFamily="34" charset="0"/>
                <a:cs typeface="Posterama" panose="020B0504020200020000" pitchFamily="34" charset="0"/>
              </a:rPr>
              <a:t>User Interface: Button</a:t>
            </a:r>
          </a:p>
          <a:p>
            <a:pPr marL="342900" indent="-34290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Rename Button to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AboutButton</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p>
          <a:p>
            <a:pPr marL="342900" indent="-34290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Properties - Text:  “About"</a:t>
            </a:r>
          </a:p>
          <a:p>
            <a:r>
              <a:rPr lang="en-US" sz="2400" b="1" dirty="0">
                <a:solidFill>
                  <a:schemeClr val="tx1">
                    <a:lumMod val="50000"/>
                    <a:lumOff val="50000"/>
                  </a:schemeClr>
                </a:solidFill>
                <a:latin typeface="Posterama" panose="020B0504020200020000" pitchFamily="34" charset="0"/>
                <a:cs typeface="Posterama" panose="020B0504020200020000" pitchFamily="34" charset="0"/>
              </a:rPr>
              <a:t>User Interface:  Button</a:t>
            </a:r>
          </a:p>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Rename to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TranslateButton</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p>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Properties - Text:  Translation </a:t>
            </a:r>
          </a:p>
          <a:p>
            <a:r>
              <a:rPr lang="en-US" sz="2400" b="1" dirty="0">
                <a:solidFill>
                  <a:schemeClr val="tx1">
                    <a:lumMod val="50000"/>
                    <a:lumOff val="50000"/>
                  </a:schemeClr>
                </a:solidFill>
                <a:latin typeface="Posterama" panose="020B0504020200020000" pitchFamily="34" charset="0"/>
                <a:cs typeface="Posterama" panose="020B0504020200020000" pitchFamily="34" charset="0"/>
              </a:rPr>
              <a:t>User Interface:  Notifier</a:t>
            </a:r>
          </a:p>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Nonvisible Component</a:t>
            </a:r>
          </a:p>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Displays Alerts</a:t>
            </a:r>
          </a:p>
          <a:p>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4400" dirty="0" err="1"/>
              <a:t>Step</a:t>
            </a:r>
            <a:r>
              <a:rPr lang="fr-FR" sz="4400" dirty="0"/>
              <a:t> 1</a:t>
            </a:r>
            <a:br>
              <a:rPr lang="fr-FR" sz="4400" dirty="0"/>
            </a:br>
            <a:r>
              <a:rPr lang="fr-FR" sz="4400" dirty="0">
                <a:solidFill>
                  <a:schemeClr val="bg1"/>
                </a:solidFill>
                <a:highlight>
                  <a:srgbClr val="7503A6"/>
                </a:highlight>
              </a:rPr>
              <a:t>Select the app components</a:t>
            </a:r>
          </a:p>
        </p:txBody>
      </p:sp>
      <p:sp>
        <p:nvSpPr>
          <p:cNvPr id="5" name="Espace réservé du texte 2">
            <a:extLst>
              <a:ext uri="{FF2B5EF4-FFF2-40B4-BE49-F238E27FC236}">
                <a16:creationId xmlns:a16="http://schemas.microsoft.com/office/drawing/2014/main" id="{ED79ACBC-BFDC-404F-92D5-4772FBBE5BBD}"/>
              </a:ext>
            </a:extLst>
          </p:cNvPr>
          <p:cNvSpPr txBox="1">
            <a:spLocks/>
          </p:cNvSpPr>
          <p:nvPr/>
        </p:nvSpPr>
        <p:spPr>
          <a:xfrm>
            <a:off x="4572062" y="1923632"/>
            <a:ext cx="3850230" cy="49343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0317" indent="-250317" defTabSz="426466" hangingPunct="1">
              <a:spcBef>
                <a:spcPts val="800"/>
              </a:spcBef>
              <a:defRPr sz="2044">
                <a:latin typeface="Avenir Heavy"/>
                <a:ea typeface="Avenir Heavy"/>
                <a:cs typeface="Avenir Heavy"/>
                <a:sym typeface="Avenir Heavy"/>
              </a:defRPr>
            </a:pPr>
            <a:r>
              <a:rPr lang="en-US" sz="2400" b="1" dirty="0">
                <a:solidFill>
                  <a:schemeClr val="tx1">
                    <a:lumMod val="50000"/>
                    <a:lumOff val="50000"/>
                  </a:schemeClr>
                </a:solidFill>
                <a:latin typeface="Posterama" panose="020B0504020200020000" pitchFamily="34" charset="0"/>
                <a:cs typeface="Posterama" panose="020B0504020200020000" pitchFamily="34" charset="0"/>
                <a:sym typeface="Avenir Heavy"/>
              </a:rPr>
              <a:t>Media: SpeechRecognizer</a:t>
            </a: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n-US" sz="2400" dirty="0">
                <a:solidFill>
                  <a:schemeClr val="tx1">
                    <a:lumMod val="50000"/>
                    <a:lumOff val="50000"/>
                  </a:schemeClr>
                </a:solidFill>
                <a:latin typeface="Posterama" panose="020B0504020200020000" pitchFamily="34" charset="0"/>
                <a:cs typeface="Posterama" panose="020B0504020200020000" pitchFamily="34" charset="0"/>
                <a:sym typeface="Avenir Heavy"/>
              </a:rPr>
              <a:t>Nonvisible Component</a:t>
            </a: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n-US" sz="2400" dirty="0">
                <a:solidFill>
                  <a:schemeClr val="tx1">
                    <a:lumMod val="50000"/>
                    <a:lumOff val="50000"/>
                  </a:schemeClr>
                </a:solidFill>
                <a:latin typeface="Posterama" panose="020B0504020200020000" pitchFamily="34" charset="0"/>
                <a:cs typeface="Posterama" panose="020B0504020200020000" pitchFamily="34" charset="0"/>
                <a:sym typeface="Avenir Heavy"/>
              </a:rPr>
              <a:t>Component for using Voice Recognition to convert from speech to text</a:t>
            </a:r>
            <a:endParaRPr lang="en-GB" sz="2400" dirty="0">
              <a:solidFill>
                <a:schemeClr val="tx1">
                  <a:lumMod val="50000"/>
                  <a:lumOff val="50000"/>
                </a:schemeClr>
              </a:solidFill>
              <a:latin typeface="Posterama" panose="020B0504020200020000" pitchFamily="34" charset="0"/>
              <a:cs typeface="Posterama" panose="020B0504020200020000" pitchFamily="34" charset="0"/>
              <a:sym typeface="Avenir Heavy"/>
            </a:endParaRPr>
          </a:p>
          <a:p>
            <a:pPr marL="250317" indent="-250317" defTabSz="426466" hangingPunct="1">
              <a:spcBef>
                <a:spcPts val="800"/>
              </a:spcBef>
              <a:defRPr sz="2044">
                <a:latin typeface="Avenir Heavy"/>
                <a:ea typeface="Avenir Heavy"/>
                <a:cs typeface="Avenir Heavy"/>
                <a:sym typeface="Avenir Heavy"/>
              </a:defRPr>
            </a:pPr>
            <a:r>
              <a:rPr lang="en-GB" sz="2400" b="1" dirty="0">
                <a:solidFill>
                  <a:schemeClr val="tx1">
                    <a:lumMod val="50000"/>
                    <a:lumOff val="50000"/>
                  </a:schemeClr>
                </a:solidFill>
                <a:latin typeface="Posterama" panose="020B0504020200020000" pitchFamily="34" charset="0"/>
                <a:cs typeface="Posterama" panose="020B0504020200020000" pitchFamily="34" charset="0"/>
                <a:sym typeface="Avenir Heavy"/>
              </a:rPr>
              <a:t>Media: </a:t>
            </a:r>
            <a:r>
              <a:rPr lang="en-GB" sz="2400" b="1" dirty="0" err="1">
                <a:solidFill>
                  <a:schemeClr val="tx1">
                    <a:lumMod val="50000"/>
                    <a:lumOff val="50000"/>
                  </a:schemeClr>
                </a:solidFill>
                <a:latin typeface="Posterama" panose="020B0504020200020000" pitchFamily="34" charset="0"/>
                <a:cs typeface="Posterama" panose="020B0504020200020000" pitchFamily="34" charset="0"/>
                <a:sym typeface="Avenir Heavy"/>
              </a:rPr>
              <a:t>TextToSpeech</a:t>
            </a:r>
            <a:endParaRPr lang="en-GB" sz="2400" b="1" dirty="0">
              <a:solidFill>
                <a:schemeClr val="tx1">
                  <a:lumMod val="50000"/>
                  <a:lumOff val="50000"/>
                </a:schemeClr>
              </a:solidFill>
              <a:latin typeface="Posterama" panose="020B0504020200020000" pitchFamily="34" charset="0"/>
              <a:cs typeface="Posterama" panose="020B0504020200020000" pitchFamily="34" charset="0"/>
              <a:sym typeface="Avenir Heavy"/>
            </a:endParaRP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n-GB" sz="2400" dirty="0">
                <a:solidFill>
                  <a:schemeClr val="tx1">
                    <a:lumMod val="50000"/>
                    <a:lumOff val="50000"/>
                  </a:schemeClr>
                </a:solidFill>
                <a:latin typeface="Posterama" panose="020B0504020200020000" pitchFamily="34" charset="0"/>
                <a:cs typeface="Posterama" panose="020B0504020200020000" pitchFamily="34" charset="0"/>
              </a:rPr>
              <a:t>Nonvisible Component</a:t>
            </a: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n-US" sz="2400" dirty="0">
                <a:solidFill>
                  <a:schemeClr val="tx1">
                    <a:lumMod val="50000"/>
                    <a:lumOff val="50000"/>
                  </a:schemeClr>
                </a:solidFill>
                <a:latin typeface="Posterama" panose="020B0504020200020000" pitchFamily="34" charset="0"/>
                <a:cs typeface="Posterama" panose="020B0504020200020000" pitchFamily="34" charset="0"/>
              </a:rPr>
              <a:t>Component speaks a given text aloud.</a:t>
            </a:r>
            <a:endParaRPr lang="en-GB" sz="2400" dirty="0">
              <a:solidFill>
                <a:schemeClr val="tx1">
                  <a:lumMod val="50000"/>
                  <a:lumOff val="50000"/>
                </a:schemeClr>
              </a:solidFill>
              <a:latin typeface="Posterama" panose="020B0504020200020000" pitchFamily="34" charset="0"/>
              <a:cs typeface="Posterama" panose="020B0504020200020000" pitchFamily="34" charset="0"/>
            </a:endParaRPr>
          </a:p>
          <a:p>
            <a:pPr marL="250317" indent="-250317" defTabSz="426466" hangingPunct="1">
              <a:spcBef>
                <a:spcPts val="800"/>
              </a:spcBef>
              <a:defRPr sz="2044">
                <a:latin typeface="Avenir Heavy"/>
                <a:ea typeface="Avenir Heavy"/>
                <a:cs typeface="Avenir Heavy"/>
                <a:sym typeface="Avenir Heavy"/>
              </a:defRPr>
            </a:pPr>
            <a:r>
              <a:rPr lang="en-GB" sz="2400" b="1" dirty="0">
                <a:solidFill>
                  <a:schemeClr val="tx1">
                    <a:lumMod val="50000"/>
                    <a:lumOff val="50000"/>
                  </a:schemeClr>
                </a:solidFill>
                <a:latin typeface="Posterama" panose="020B0504020200020000" pitchFamily="34" charset="0"/>
                <a:cs typeface="Posterama" panose="020B0504020200020000" pitchFamily="34" charset="0"/>
                <a:sym typeface="Avenir Heavy"/>
              </a:rPr>
              <a:t>Media:  </a:t>
            </a:r>
            <a:r>
              <a:rPr lang="en-GB" sz="2400" b="1" dirty="0" err="1">
                <a:solidFill>
                  <a:schemeClr val="tx1">
                    <a:lumMod val="50000"/>
                    <a:lumOff val="50000"/>
                  </a:schemeClr>
                </a:solidFill>
                <a:latin typeface="Posterama" panose="020B0504020200020000" pitchFamily="34" charset="0"/>
                <a:cs typeface="Posterama" panose="020B0504020200020000" pitchFamily="34" charset="0"/>
                <a:sym typeface="Avenir Heavy"/>
              </a:rPr>
              <a:t>YandexTranslate</a:t>
            </a:r>
            <a:endParaRPr lang="en-GB" sz="2400" b="1" dirty="0">
              <a:solidFill>
                <a:schemeClr val="tx1">
                  <a:lumMod val="50000"/>
                  <a:lumOff val="50000"/>
                </a:schemeClr>
              </a:solidFill>
              <a:latin typeface="Posterama" panose="020B0504020200020000" pitchFamily="34" charset="0"/>
              <a:cs typeface="Posterama" panose="020B0504020200020000" pitchFamily="34" charset="0"/>
              <a:sym typeface="Avenir Heavy"/>
            </a:endParaRP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n-GB" sz="2400" dirty="0">
                <a:solidFill>
                  <a:schemeClr val="tx1">
                    <a:lumMod val="50000"/>
                    <a:lumOff val="50000"/>
                  </a:schemeClr>
                </a:solidFill>
                <a:latin typeface="Posterama" panose="020B0504020200020000" pitchFamily="34" charset="0"/>
                <a:cs typeface="Posterama" panose="020B0504020200020000" pitchFamily="34" charset="0"/>
              </a:rPr>
              <a:t>Nonvisible Component</a:t>
            </a: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n-GB" sz="2400" dirty="0">
                <a:solidFill>
                  <a:schemeClr val="tx1">
                    <a:lumMod val="50000"/>
                    <a:lumOff val="50000"/>
                  </a:schemeClr>
                </a:solidFill>
                <a:latin typeface="Posterama" panose="020B0504020200020000" pitchFamily="34" charset="0"/>
                <a:cs typeface="Posterama" panose="020B0504020200020000" pitchFamily="34" charset="0"/>
              </a:rPr>
              <a:t>C</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omponent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to translate words and sentences between different languages</a:t>
            </a:r>
          </a:p>
          <a:p>
            <a:endParaRPr lang="fr-FR" dirty="0"/>
          </a:p>
        </p:txBody>
      </p:sp>
    </p:spTree>
    <p:extLst>
      <p:ext uri="{BB962C8B-B14F-4D97-AF65-F5344CB8AC3E}">
        <p14:creationId xmlns:p14="http://schemas.microsoft.com/office/powerpoint/2010/main" val="319001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C83574-06C2-4FC3-A97B-59F9FB14FD31}"/>
              </a:ext>
            </a:extLst>
          </p:cNvPr>
          <p:cNvPicPr>
            <a:picLocks noChangeAspect="1"/>
          </p:cNvPicPr>
          <p:nvPr/>
        </p:nvPicPr>
        <p:blipFill>
          <a:blip r:embed="rId3"/>
          <a:stretch>
            <a:fillRect/>
          </a:stretch>
        </p:blipFill>
        <p:spPr>
          <a:xfrm>
            <a:off x="150260" y="1840490"/>
            <a:ext cx="8993740" cy="4299284"/>
          </a:xfrm>
          <a:prstGeom prst="rect">
            <a:avLst/>
          </a:prstGeom>
        </p:spPr>
      </p:pic>
      <p:sp>
        <p:nvSpPr>
          <p:cNvPr id="7" name="Titre 1">
            <a:extLst>
              <a:ext uri="{FF2B5EF4-FFF2-40B4-BE49-F238E27FC236}">
                <a16:creationId xmlns:a16="http://schemas.microsoft.com/office/drawing/2014/main" id="{733AD36B-0866-4E3B-A033-5DE9B70F7EE8}"/>
              </a:ext>
            </a:extLst>
          </p:cNvPr>
          <p:cNvSpPr>
            <a:spLocks noGrp="1"/>
          </p:cNvSpPr>
          <p:nvPr>
            <p:ph type="title"/>
          </p:nvPr>
        </p:nvSpPr>
        <p:spPr>
          <a:xfrm>
            <a:off x="400803" y="381752"/>
            <a:ext cx="7588166" cy="1325562"/>
          </a:xfrm>
        </p:spPr>
        <p:txBody>
          <a:bodyPr>
            <a:normAutofit/>
          </a:bodyPr>
          <a:lstStyle/>
          <a:p>
            <a:r>
              <a:rPr lang="fr-FR" sz="4400" dirty="0" err="1"/>
              <a:t>Step</a:t>
            </a:r>
            <a:r>
              <a:rPr lang="fr-FR" sz="4400" dirty="0"/>
              <a:t> 1</a:t>
            </a:r>
            <a:br>
              <a:rPr lang="fr-FR" sz="4400" dirty="0"/>
            </a:br>
            <a:r>
              <a:rPr lang="fr-FR" sz="4400" dirty="0">
                <a:solidFill>
                  <a:schemeClr val="bg1"/>
                </a:solidFill>
                <a:highlight>
                  <a:srgbClr val="7503A6"/>
                </a:highlight>
              </a:rPr>
              <a:t>Select the app components</a:t>
            </a:r>
          </a:p>
        </p:txBody>
      </p:sp>
    </p:spTree>
    <p:extLst>
      <p:ext uri="{BB962C8B-B14F-4D97-AF65-F5344CB8AC3E}">
        <p14:creationId xmlns:p14="http://schemas.microsoft.com/office/powerpoint/2010/main" val="62083311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1A265137757140ADDDDCE420A58E94" ma:contentTypeVersion="4" ma:contentTypeDescription="Crée un document." ma:contentTypeScope="" ma:versionID="5556e93d339b2038eb723732e74baf9b">
  <xsd:schema xmlns:xsd="http://www.w3.org/2001/XMLSchema" xmlns:xs="http://www.w3.org/2001/XMLSchema" xmlns:p="http://schemas.microsoft.com/office/2006/metadata/properties" xmlns:ns3="a9a919eb-c4d9-4e75-aea7-5eab5cbc04b2" targetNamespace="http://schemas.microsoft.com/office/2006/metadata/properties" ma:root="true" ma:fieldsID="f854ff260ede827b1f719f887f03467a" ns3:_="">
    <xsd:import namespace="a9a919eb-c4d9-4e75-aea7-5eab5cbc04b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a919eb-c4d9-4e75-aea7-5eab5cbc0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61CA95-E5D1-4C25-BB0D-EEAC62BA4539}">
  <ds:schemaRefs>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a9a919eb-c4d9-4e75-aea7-5eab5cbc04b2"/>
  </ds:schemaRefs>
</ds:datastoreItem>
</file>

<file path=customXml/itemProps2.xml><?xml version="1.0" encoding="utf-8"?>
<ds:datastoreItem xmlns:ds="http://schemas.openxmlformats.org/officeDocument/2006/customXml" ds:itemID="{086DF88B-EA51-4324-8D47-B7A7D97EC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a919eb-c4d9-4e75-aea7-5eab5cbc0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764-7600-4DD2-B931-CFA73ABEC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3174</Words>
  <Application>Microsoft Office PowerPoint</Application>
  <PresentationFormat>On-screen Show (4:3)</PresentationFormat>
  <Paragraphs>222</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Inter</vt:lpstr>
      <vt:lpstr>Muli</vt:lpstr>
      <vt:lpstr>Posterama</vt:lpstr>
      <vt:lpstr>Roboto</vt:lpstr>
      <vt:lpstr>Wingdings</vt:lpstr>
      <vt:lpstr>Thème Office</vt:lpstr>
      <vt:lpstr>Translate it!</vt:lpstr>
      <vt:lpstr>About  mobile applications</vt:lpstr>
      <vt:lpstr>How do we use mobile apps? And looking into the future</vt:lpstr>
      <vt:lpstr>Translate it! Build your first voice translation app with MIT App Inventor </vt:lpstr>
      <vt:lpstr>Let’s get started!</vt:lpstr>
      <vt:lpstr>Navigating the  MIT App inventor</vt:lpstr>
      <vt:lpstr>First prototype of our translation app</vt:lpstr>
      <vt:lpstr>Step 1 Select the app components</vt:lpstr>
      <vt:lpstr>Step 1 Select the app components</vt:lpstr>
      <vt:lpstr>Step 2 Specify Language</vt:lpstr>
      <vt:lpstr> Setup Companion</vt:lpstr>
      <vt:lpstr> Blocks editor</vt:lpstr>
      <vt:lpstr>Step 3 Enable Speech Recognizer</vt:lpstr>
      <vt:lpstr>Step 4 Use Yandex Translate</vt:lpstr>
      <vt:lpstr>Step 5 Use TextToSpeech</vt:lpstr>
      <vt:lpstr>Step 6 Add About Button (optional)</vt:lpstr>
      <vt:lpstr>Step 7 You did it! Now test!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PRUDHOMME Camille</dc:creator>
  <cp:lastModifiedBy>Loredana Bucseneanu</cp:lastModifiedBy>
  <cp:revision>42</cp:revision>
  <dcterms:created xsi:type="dcterms:W3CDTF">2021-08-25T17:08:04Z</dcterms:created>
  <dcterms:modified xsi:type="dcterms:W3CDTF">2023-03-08T14:18:58Z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0x010100211A265137757140ADDDDCE420A58E94</vt:lpwstr>
  </property>
</Properties>
</file>