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1" r:id="rId5"/>
    <p:sldId id="282" r:id="rId6"/>
    <p:sldId id="283" r:id="rId7"/>
    <p:sldId id="289" r:id="rId8"/>
    <p:sldId id="284" r:id="rId9"/>
    <p:sldId id="290" r:id="rId10"/>
    <p:sldId id="291" r:id="rId11"/>
    <p:sldId id="293" r:id="rId12"/>
    <p:sldId id="295" r:id="rId13"/>
    <p:sldId id="296" r:id="rId14"/>
    <p:sldId id="297" r:id="rId15"/>
    <p:sldId id="294" r:id="rId16"/>
    <p:sldId id="298" r:id="rId17"/>
    <p:sldId id="300" r:id="rId18"/>
    <p:sldId id="299" r:id="rId19"/>
    <p:sldId id="301" r:id="rId20"/>
    <p:sldId id="302"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árbara Maurício" initials="BM" lastIdx="2" clrIdx="0">
    <p:extLst>
      <p:ext uri="{19B8F6BF-5375-455C-9EA6-DF929625EA0E}">
        <p15:presenceInfo xmlns:p15="http://schemas.microsoft.com/office/powerpoint/2012/main" userId="0ab822fbeb60b94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B05"/>
    <a:srgbClr val="3F7E43"/>
    <a:srgbClr val="FCCE0C"/>
    <a:srgbClr val="750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2337" autoAdjust="0"/>
  </p:normalViewPr>
  <p:slideViewPr>
    <p:cSldViewPr snapToGrid="0">
      <p:cViewPr>
        <p:scale>
          <a:sx n="100" d="100"/>
          <a:sy n="100" d="100"/>
        </p:scale>
        <p:origin x="1253"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5A8D8-7143-4B4D-BFA3-61C94F9DD360}" type="datetimeFigureOut">
              <a:rPr lang="fr-FR" smtClean="0"/>
              <a:t>27/04/2023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997F-8BED-4825-8EFD-39D78F1FD334}" type="slidenum">
              <a:rPr lang="fr-FR" smtClean="0"/>
              <a:t>‹#›</a:t>
            </a:fld>
            <a:endParaRPr lang="fr-FR"/>
          </a:p>
        </p:txBody>
      </p:sp>
    </p:spTree>
    <p:extLst>
      <p:ext uri="{BB962C8B-B14F-4D97-AF65-F5344CB8AC3E}">
        <p14:creationId xmlns:p14="http://schemas.microsoft.com/office/powerpoint/2010/main" val="5840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3AA997F-8BED-4825-8EFD-39D78F1FD334}" type="slidenum">
              <a:rPr lang="fr-FR" smtClean="0"/>
              <a:t>1</a:t>
            </a:fld>
            <a:endParaRPr lang="fr-FR"/>
          </a:p>
        </p:txBody>
      </p:sp>
    </p:spTree>
    <p:extLst>
      <p:ext uri="{BB962C8B-B14F-4D97-AF65-F5344CB8AC3E}">
        <p14:creationId xmlns:p14="http://schemas.microsoft.com/office/powerpoint/2010/main" val="230866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να επιλέξετε τη γλώσσα στην οποία θα μεταφράσει η εφαρμογή, πρέπει να καθορίσετε τη γλώσσα-στόχο χρησιμοποιώντας κωδικούς γλώσσας με δύο γράμματα.  Για παράδειγμα, το "es" θα μεταφραστεί στα ισπανικά. Άλλα παραδείγματα είναι: de - γερμανικά, </a:t>
            </a:r>
            <a:r>
              <a:rPr lang="el-GR" dirty="0" err="1"/>
              <a:t>fr</a:t>
            </a:r>
            <a:r>
              <a:rPr lang="el-GR" dirty="0"/>
              <a:t> - γαλλικά, </a:t>
            </a:r>
            <a:r>
              <a:rPr lang="el-GR" dirty="0" err="1"/>
              <a:t>it</a:t>
            </a:r>
            <a:r>
              <a:rPr lang="el-GR" dirty="0"/>
              <a:t> - ιταλικά.</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10</a:t>
            </a:fld>
            <a:endParaRPr lang="fr-FR"/>
          </a:p>
        </p:txBody>
      </p:sp>
    </p:spTree>
    <p:extLst>
      <p:ext uri="{BB962C8B-B14F-4D97-AF65-F5344CB8AC3E}">
        <p14:creationId xmlns:p14="http://schemas.microsoft.com/office/powerpoint/2010/main" val="121937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Ήρθε η ώρα να δούμε πώς φαίνεται η εφαρμογή μας σε μια κινητή συσκευή! </a:t>
            </a:r>
          </a:p>
          <a:p>
            <a:endParaRPr lang="en-US" dirty="0"/>
          </a:p>
          <a:p>
            <a:r>
              <a:rPr lang="el-GR" dirty="0"/>
              <a:t>Για να δείτε την εφαρμογή σας σε μια συσκευή ενώ την κατασκευάζετε (ονομάζεται επίσης "Ζωντανή δοκιμή’’ /</a:t>
            </a:r>
            <a:r>
              <a:rPr lang="en-US" dirty="0"/>
              <a:t>“Live Testing”)</a:t>
            </a:r>
            <a:r>
              <a:rPr lang="el-GR" dirty="0"/>
              <a:t>, θα πρέπει να ακολουθήσετε τα παρακάτω βήματα:</a:t>
            </a:r>
            <a:endParaRPr lang="en-US" dirty="0"/>
          </a:p>
          <a:p>
            <a:pPr marL="228600" indent="-228600">
              <a:buAutoNum type="arabicPeriod"/>
            </a:pPr>
            <a:r>
              <a:rPr lang="el-GR" dirty="0"/>
              <a:t>Κατεβάστε και εγκαταστήστε την εφαρμογή </a:t>
            </a:r>
            <a:r>
              <a:rPr lang="en-US" dirty="0"/>
              <a:t>MIT AI2 Companion App </a:t>
            </a:r>
            <a:r>
              <a:rPr lang="el-GR" dirty="0"/>
              <a:t>στο κινητό σας από το </a:t>
            </a:r>
            <a:r>
              <a:rPr lang="en-US" dirty="0"/>
              <a:t>Google </a:t>
            </a:r>
            <a:r>
              <a:rPr lang="en-US" dirty="0" err="1"/>
              <a:t>Playstore</a:t>
            </a:r>
            <a:r>
              <a:rPr lang="en-US" dirty="0"/>
              <a:t>!</a:t>
            </a:r>
          </a:p>
          <a:p>
            <a:pPr marL="228600" indent="-228600">
              <a:buAutoNum type="arabicPeriod"/>
            </a:pPr>
            <a:r>
              <a:rPr lang="el-GR" dirty="0"/>
              <a:t>Στη γραμμή μενού του υπολογιστή σας επιλέξτε </a:t>
            </a:r>
            <a:r>
              <a:rPr lang="en-US" dirty="0"/>
              <a:t>Connect -&gt; AI Companion</a:t>
            </a:r>
          </a:p>
          <a:p>
            <a:pPr marL="228600" indent="-228600">
              <a:buAutoNum type="arabicPeriod"/>
            </a:pPr>
            <a:r>
              <a:rPr lang="el-GR" dirty="0"/>
              <a:t>Σαρώστε τον κωδικό QR που εμφανίζεται στην οθόνη του υπολογιστή σας με το </a:t>
            </a:r>
            <a:r>
              <a:rPr lang="el-GR" dirty="0" err="1"/>
              <a:t>companion</a:t>
            </a:r>
            <a:r>
              <a:rPr lang="el-GR" dirty="0"/>
              <a:t> στην κινητή συσκευή</a:t>
            </a:r>
          </a:p>
          <a:p>
            <a:pPr marL="0" indent="0">
              <a:buNone/>
            </a:pPr>
            <a:r>
              <a:rPr lang="el-GR" dirty="0"/>
              <a:t>Τώρα θα πρέπει να σας μεταφέρει στην εφαρμογή σας!</a:t>
            </a:r>
          </a:p>
          <a:p>
            <a:pPr marL="0" indent="0">
              <a:buNone/>
            </a:pPr>
            <a:endParaRPr lang="en-US" dirty="0"/>
          </a:p>
          <a:p>
            <a:pPr marL="0" indent="0">
              <a:buNone/>
            </a:pPr>
            <a:r>
              <a:rPr lang="el-GR" dirty="0"/>
              <a:t>*Συμβουλή: αν η σύνδεση μεταξύ των δύο συσκευών αποτυγχάνει κατά καιρούς, χρησιμοποιήστε την επιλογή Επαναφορά σύνδεσης/ </a:t>
            </a:r>
            <a:r>
              <a:rPr lang="en-US" dirty="0"/>
              <a:t>Reset Connection </a:t>
            </a:r>
            <a:r>
              <a:rPr lang="el-GR" dirty="0"/>
              <a:t>για να επανασυνδεθείτε.</a:t>
            </a:r>
          </a:p>
          <a:p>
            <a:pPr marL="0" indent="0">
              <a:buNone/>
            </a:pPr>
            <a:endParaRPr lang="en-US" dirty="0"/>
          </a:p>
          <a:p>
            <a:pPr marL="0" indent="0">
              <a:buNone/>
            </a:pPr>
            <a:r>
              <a:rPr lang="el-GR" dirty="0"/>
              <a:t>Θυμηθείτε ότι δεν έχουμε δώσει ακόμα συμπεριφορά στα στοιχεία μας. Θα το κάνουμε αυτό στα επόμενα βήματα.</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11</a:t>
            </a:fld>
            <a:endParaRPr lang="fr-FR"/>
          </a:p>
        </p:txBody>
      </p:sp>
    </p:spTree>
    <p:extLst>
      <p:ext uri="{BB962C8B-B14F-4D97-AF65-F5344CB8AC3E}">
        <p14:creationId xmlns:p14="http://schemas.microsoft.com/office/powerpoint/2010/main" val="194712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 επεξεργαστής των </a:t>
            </a:r>
            <a:r>
              <a:rPr lang="el-GR" dirty="0" err="1"/>
              <a:t>blocks</a:t>
            </a:r>
            <a:r>
              <a:rPr lang="el-GR" dirty="0"/>
              <a:t> είναι ένα περιβάλλον στο οποίο οι εφευρέτες εφαρμογών μπορούν να σχεδιάσουν οπτικά τη λογική των εφαρμογών τους χρησιμοποιώντας μπλοκ με χρωματική κωδικοποίηση που </a:t>
            </a:r>
            <a:r>
              <a:rPr lang="el-GR" dirty="0" err="1"/>
              <a:t>συναρμολογούνται</a:t>
            </a:r>
            <a:r>
              <a:rPr lang="el-GR" dirty="0"/>
              <a:t> σαν κομμάτια παζλ για να δώσουν στην εφαρμογή σας μια συμπεριφορά. Πιο συγκεκριμένα, περιγράφει τον τρόπο με τον οποίο το τηλέφωνο θα πρέπει να ανταποκρίνεται σε ορισμένα συμβάντα: έχει πατηθεί ένα κουμπί, το τηλέφωνο κουνιέται, ο χρήστης σέρνει το δάχτυλό του πάνω σε έναν καμβά κ.λπ. Στην αριστερή πλευρά της οθόνης υπάρχουν τα μπλοκ, και στο κέντρο υπάρχει το </a:t>
            </a:r>
            <a:r>
              <a:rPr lang="el-GR" dirty="0" err="1"/>
              <a:t>Viewer</a:t>
            </a:r>
            <a:r>
              <a:rPr lang="el-GR" dirty="0"/>
              <a:t> που είναι ο "χώρος εργασίας</a:t>
            </a:r>
            <a:r>
              <a:rPr lang="en-US" dirty="0"/>
              <a:t>”. </a:t>
            </a:r>
            <a:endParaRPr lang="en-GB" b="0" dirty="0"/>
          </a:p>
        </p:txBody>
      </p:sp>
      <p:sp>
        <p:nvSpPr>
          <p:cNvPr id="4" name="Slide Number Placeholder 3"/>
          <p:cNvSpPr>
            <a:spLocks noGrp="1"/>
          </p:cNvSpPr>
          <p:nvPr>
            <p:ph type="sldNum" sz="quarter" idx="5"/>
          </p:nvPr>
        </p:nvSpPr>
        <p:spPr/>
        <p:txBody>
          <a:bodyPr/>
          <a:lstStyle/>
          <a:p>
            <a:fld id="{43AA997F-8BED-4825-8EFD-39D78F1FD334}" type="slidenum">
              <a:rPr lang="fr-FR" smtClean="0"/>
              <a:t>12</a:t>
            </a:fld>
            <a:endParaRPr lang="fr-FR"/>
          </a:p>
        </p:txBody>
      </p:sp>
    </p:spTree>
    <p:extLst>
      <p:ext uri="{BB962C8B-B14F-4D97-AF65-F5344CB8AC3E}">
        <p14:creationId xmlns:p14="http://schemas.microsoft.com/office/powerpoint/2010/main" val="2541880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Τώρα επιστρέφοντας στα βήματα που προσδιορίσαμε κατά το σχεδιασμό του πρωτοτύπου μας , η πρώτη συμπεριφορά που πρέπει να δώσουμε στην εφαρμογή μας είναι να ενεργοποιήσουμε την αναγνώριση ομιλίας όταν πατηθεί το κουμπί μετάφρασης.  </a:t>
            </a:r>
          </a:p>
          <a:p>
            <a:endParaRPr lang="en-US" dirty="0"/>
          </a:p>
          <a:p>
            <a:r>
              <a:rPr lang="el-GR" dirty="0"/>
              <a:t>Επομένως, η πρώτη συμπεριφορά πρέπει να δοθεί στο κουμπί μετάφρασης/ </a:t>
            </a:r>
            <a:r>
              <a:rPr lang="en-US" b="0" dirty="0"/>
              <a:t>translate button. </a:t>
            </a:r>
            <a:r>
              <a:rPr lang="el-GR" b="0" dirty="0"/>
              <a:t> Αν </a:t>
            </a:r>
            <a:r>
              <a:rPr lang="el-GR" dirty="0"/>
              <a:t>πατήσουμε το συστατικό </a:t>
            </a:r>
            <a:r>
              <a:rPr lang="el-GR" dirty="0" err="1"/>
              <a:t>TranslateButton</a:t>
            </a:r>
            <a:r>
              <a:rPr lang="el-GR" dirty="0"/>
              <a:t> υπάρχουν διάφορα "κομμάτια παζλ" που εμφανίζονται στο πλάι. Η εντολή που θα πρέπει να χρησιμοποιήσουμε είναι η εξής: " </a:t>
            </a:r>
            <a:r>
              <a:rPr lang="el-GR" dirty="0" err="1"/>
              <a:t>When</a:t>
            </a:r>
            <a:r>
              <a:rPr lang="el-GR" dirty="0"/>
              <a:t> </a:t>
            </a:r>
            <a:r>
              <a:rPr lang="el-GR" dirty="0" err="1"/>
              <a:t>TranslationButton.Click</a:t>
            </a:r>
            <a:r>
              <a:rPr lang="el-GR" dirty="0"/>
              <a:t> </a:t>
            </a:r>
            <a:r>
              <a:rPr lang="el-GR" dirty="0" err="1"/>
              <a:t>Do</a:t>
            </a:r>
            <a:r>
              <a:rPr lang="el-GR" dirty="0"/>
              <a:t> ", που σημαίνει ότι όταν πατηθεί το κουμπί μετάφρασης η εφαρμογή πρέπει να κάνει κάποια ενέργεια. Βλέπετε πώς το κομμάτι του παζλ είναι ελλιπές; Επειδή πρέπει να πούμε στην εφαρμογή τι να κάνει.  Θέλουμε να ενεργοποιήσει την αναγνώριση ομιλίας. </a:t>
            </a:r>
            <a:endParaRPr lang="en-US" dirty="0"/>
          </a:p>
          <a:p>
            <a:endParaRPr lang="en-US" dirty="0"/>
          </a:p>
          <a:p>
            <a:r>
              <a:rPr lang="el-GR" dirty="0"/>
              <a:t>Κάνοντας κλικ στο στοιχείο </a:t>
            </a:r>
            <a:r>
              <a:rPr lang="el-GR" dirty="0" err="1"/>
              <a:t>Speech</a:t>
            </a:r>
            <a:r>
              <a:rPr lang="el-GR" dirty="0"/>
              <a:t> </a:t>
            </a:r>
            <a:r>
              <a:rPr lang="el-GR" dirty="0" err="1"/>
              <a:t>Recognizer</a:t>
            </a:r>
            <a:r>
              <a:rPr lang="el-GR" dirty="0"/>
              <a:t> θα εμφανιστούν από το πλάι διάφορες επιλογές για το τι μπορεί να κάνει αυτό το στοιχείο.  Επιλέξτε την εντολή " call </a:t>
            </a:r>
            <a:r>
              <a:rPr lang="el-GR" dirty="0" err="1"/>
              <a:t>SpeechRecognizer.get</a:t>
            </a:r>
            <a:r>
              <a:rPr lang="el-GR" dirty="0"/>
              <a:t> </a:t>
            </a:r>
            <a:r>
              <a:rPr lang="el-GR" dirty="0" err="1"/>
              <a:t>text</a:t>
            </a:r>
            <a:r>
              <a:rPr lang="el-GR" dirty="0"/>
              <a:t> " (μωβ) και προσθέστε την στο παζλ, που σημαίνει ότι η αναγνώριση ομιλίας θα αναγνωρίσει τις προφορικές σας λέξεις και θα τις μετατρέψει σε κείμενο.</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13</a:t>
            </a:fld>
            <a:endParaRPr lang="fr-FR"/>
          </a:p>
        </p:txBody>
      </p:sp>
    </p:spTree>
    <p:extLst>
      <p:ext uri="{BB962C8B-B14F-4D97-AF65-F5344CB8AC3E}">
        <p14:creationId xmlns:p14="http://schemas.microsoft.com/office/powerpoint/2010/main" val="4035861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συνέχεια, πρέπει να προσθέσουμε μια άλλη γραμμή κώδικα για να πούμε στην εφαρμογή μας τι να κάνει όταν έχει το κείμενο προς μετάφραση.</a:t>
            </a:r>
          </a:p>
          <a:p>
            <a:endParaRPr lang="en-US" dirty="0"/>
          </a:p>
          <a:p>
            <a:r>
              <a:rPr lang="el-GR" dirty="0"/>
              <a:t>Πατήστε το </a:t>
            </a:r>
            <a:r>
              <a:rPr lang="en-US" dirty="0"/>
              <a:t>Speech Recognizer component </a:t>
            </a:r>
            <a:r>
              <a:rPr lang="el-GR" dirty="0"/>
              <a:t>και επιλέξτε το </a:t>
            </a:r>
            <a:r>
              <a:rPr lang="en-US" dirty="0"/>
              <a:t>“When </a:t>
            </a:r>
            <a:r>
              <a:rPr lang="en-US" dirty="0" err="1"/>
              <a:t>SpeechRecognizer.AfterGettingText</a:t>
            </a:r>
            <a:r>
              <a:rPr lang="en-US" dirty="0"/>
              <a:t>” </a:t>
            </a:r>
            <a:r>
              <a:rPr lang="el-GR" dirty="0"/>
              <a:t>κομμάτι παζλ </a:t>
            </a:r>
            <a:r>
              <a:rPr lang="en-US" dirty="0"/>
              <a:t>(</a:t>
            </a:r>
            <a:r>
              <a:rPr lang="el-GR" dirty="0"/>
              <a:t>κίτρινο</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να κάνετε τη μετάφραση,</a:t>
            </a:r>
            <a:r>
              <a:rPr lang="en-US" dirty="0"/>
              <a:t> </a:t>
            </a:r>
            <a:r>
              <a:rPr lang="el-GR" dirty="0"/>
              <a:t>πρέπει να πατήσετε το στοιχείο </a:t>
            </a:r>
            <a:r>
              <a:rPr lang="en-US" b="1" dirty="0"/>
              <a:t>Yandex Translate</a:t>
            </a:r>
            <a:r>
              <a:rPr lang="en-US" dirty="0"/>
              <a:t>. </a:t>
            </a:r>
            <a:r>
              <a:rPr lang="el-GR" dirty="0"/>
              <a:t>Κάνουμε κλικ στο στοιχείο </a:t>
            </a:r>
            <a:r>
              <a:rPr lang="en-US" dirty="0"/>
              <a:t>Yandex Translate </a:t>
            </a:r>
            <a:r>
              <a:rPr lang="el-GR" dirty="0"/>
              <a:t>και επιλέγουμε το παζλ "</a:t>
            </a:r>
            <a:r>
              <a:rPr lang="en-US" dirty="0" err="1"/>
              <a:t>callYandexTranslate.RequestTranslation</a:t>
            </a:r>
            <a:r>
              <a:rPr lang="en-US" dirty="0"/>
              <a:t> </a:t>
            </a:r>
            <a:r>
              <a:rPr lang="en-US" dirty="0" err="1"/>
              <a:t>languageToTranslateTo</a:t>
            </a:r>
            <a:r>
              <a:rPr lang="en-US" dirty="0"/>
              <a:t>: </a:t>
            </a:r>
            <a:r>
              <a:rPr lang="en-US" dirty="0" err="1"/>
              <a:t>textToTranslate</a:t>
            </a:r>
            <a:r>
              <a:rPr lang="en-US" dirty="0"/>
              <a:t>" (</a:t>
            </a:r>
            <a:r>
              <a:rPr lang="el-GR" dirty="0"/>
              <a:t>μωβ). Όπως βλέπετε, αυτή η εντολή απαιτεί περαιτέρω ενδείξεις στην εφαρμογή.</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Πρώτα η γλώσσα προς μετάφραση</a:t>
            </a:r>
            <a:r>
              <a:rPr lang="en-US" dirty="0"/>
              <a:t>: </a:t>
            </a:r>
            <a:r>
              <a:rPr lang="el-GR" dirty="0"/>
              <a:t>από το </a:t>
            </a:r>
            <a:r>
              <a:rPr lang="en-US" b="1" dirty="0"/>
              <a:t> “Text</a:t>
            </a:r>
            <a:r>
              <a:rPr lang="en-US" dirty="0"/>
              <a:t>” built-in blocks, </a:t>
            </a:r>
            <a:r>
              <a:rPr lang="el-GR" dirty="0"/>
              <a:t>επιλέγουμε ένα απλό κομμάτι παζλ (ροζ) και μέσα στο «κουτί» γράφουμε </a:t>
            </a:r>
            <a:r>
              <a:rPr lang="en-US" dirty="0"/>
              <a:t>“es” </a:t>
            </a:r>
            <a:r>
              <a:rPr lang="el-GR" dirty="0"/>
              <a:t>για να το μεταφράσει στα Ισπανικά</a:t>
            </a:r>
            <a:r>
              <a:rPr lang="en-US" dirty="0"/>
              <a:t>– </a:t>
            </a:r>
            <a:r>
              <a:rPr lang="el-GR" dirty="0"/>
              <a:t>μικρότερα γράμματα, κωδικούς δύο γραμμάτων.</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Δεύτερον, πρέπει να ζητήσουμε από την εφαρμογή να αποθηκεύσει τη μετάφραση μόλις την πάρει- για αυτό επιλέγουμε από το ενσωματωμένο μπλοκ </a:t>
            </a:r>
            <a:r>
              <a:rPr lang="el-GR" dirty="0" err="1"/>
              <a:t>Variable</a:t>
            </a:r>
            <a:r>
              <a:rPr lang="el-GR" dirty="0"/>
              <a:t> (πορτοκαλί): "</a:t>
            </a:r>
            <a:r>
              <a:rPr lang="el-GR" dirty="0" err="1"/>
              <a:t>get</a:t>
            </a:r>
            <a:r>
              <a:rPr lang="el-GR" dirty="0"/>
              <a:t> </a:t>
            </a:r>
            <a:r>
              <a:rPr lang="el-GR" dirty="0" err="1"/>
              <a:t>result</a:t>
            </a:r>
            <a:r>
              <a:rPr lang="el-GR"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14</a:t>
            </a:fld>
            <a:endParaRPr lang="fr-FR"/>
          </a:p>
        </p:txBody>
      </p:sp>
    </p:spTree>
    <p:extLst>
      <p:ext uri="{BB962C8B-B14F-4D97-AF65-F5344CB8AC3E}">
        <p14:creationId xmlns:p14="http://schemas.microsoft.com/office/powerpoint/2010/main" val="181466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συνέχεια, πρέπει να προσθέσουμε μια άλλη γραμμή κώδικα για να πούμε στην εφαρμογή μας τι να κάνει μόλις λάβει το μεταφρασμένο κείμενο.</a:t>
            </a:r>
          </a:p>
          <a:p>
            <a:endParaRPr lang="en-US" dirty="0"/>
          </a:p>
          <a:p>
            <a:r>
              <a:rPr lang="el-GR" dirty="0"/>
              <a:t>΄Κάνουμε κλικ στο στοιχείο </a:t>
            </a:r>
            <a:r>
              <a:rPr lang="en-US" dirty="0"/>
              <a:t>Yandex Translate </a:t>
            </a:r>
            <a:r>
              <a:rPr lang="el-GR" dirty="0"/>
              <a:t>και επιλέγουμε το</a:t>
            </a:r>
            <a:r>
              <a:rPr lang="en-US" dirty="0"/>
              <a:t> “when YandexTranslate1.GotTranslation” </a:t>
            </a:r>
            <a:r>
              <a:rPr lang="el-GR" dirty="0"/>
              <a:t>κομμάτι του παζλ </a:t>
            </a:r>
            <a:r>
              <a:rPr lang="en-US" dirty="0"/>
              <a:t>(</a:t>
            </a:r>
            <a:r>
              <a:rPr lang="el-GR" dirty="0"/>
              <a:t>κίτρινο</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να ζητήσουμε να </a:t>
            </a:r>
            <a:r>
              <a:rPr lang="el-GR" dirty="0" err="1"/>
              <a:t>ακούοσουμε</a:t>
            </a:r>
            <a:r>
              <a:rPr lang="el-GR" dirty="0"/>
              <a:t> τη μετάφραση, πρέπει να πατήσουμε το στοιχείο </a:t>
            </a:r>
            <a:r>
              <a:rPr lang="en-US" b="1" dirty="0"/>
              <a:t>Text to Speech</a:t>
            </a:r>
            <a:r>
              <a:rPr lang="en-US" dirty="0"/>
              <a:t>.</a:t>
            </a:r>
            <a:r>
              <a:rPr lang="el-GR" dirty="0"/>
              <a:t> Κάνουμε κλικ στο στοιχείο</a:t>
            </a:r>
            <a:r>
              <a:rPr lang="en-US" dirty="0"/>
              <a:t> Text to Speech </a:t>
            </a:r>
            <a:r>
              <a:rPr lang="el-GR" dirty="0"/>
              <a:t>και επιλέγουμε το </a:t>
            </a:r>
            <a:r>
              <a:rPr lang="en-US" dirty="0"/>
              <a:t>“</a:t>
            </a:r>
            <a:r>
              <a:rPr lang="en-US" sz="1200" dirty="0">
                <a:solidFill>
                  <a:schemeClr val="tx1">
                    <a:lumMod val="50000"/>
                    <a:lumOff val="50000"/>
                  </a:schemeClr>
                </a:solidFill>
                <a:latin typeface="Posterama" panose="020B0504020200020000" pitchFamily="34" charset="0"/>
                <a:cs typeface="Posterama" panose="020B0504020200020000" pitchFamily="34" charset="0"/>
              </a:rPr>
              <a:t>call TextToSpeech1.SpeakMessage</a:t>
            </a:r>
            <a:r>
              <a:rPr lang="en-US" dirty="0"/>
              <a:t>”</a:t>
            </a:r>
            <a:r>
              <a:rPr lang="en-US" sz="1200" dirty="0">
                <a:solidFill>
                  <a:schemeClr val="tx1">
                    <a:lumMod val="50000"/>
                    <a:lumOff val="50000"/>
                  </a:schemeClr>
                </a:solidFill>
                <a:latin typeface="Posterama" panose="020B0504020200020000" pitchFamily="34" charset="0"/>
                <a:cs typeface="Posterama" panose="020B0504020200020000" pitchFamily="34" charset="0"/>
              </a:rPr>
              <a:t> (</a:t>
            </a:r>
            <a:r>
              <a:rPr lang="el-GR" sz="1200" dirty="0">
                <a:solidFill>
                  <a:schemeClr val="tx1">
                    <a:lumMod val="50000"/>
                    <a:lumOff val="50000"/>
                  </a:schemeClr>
                </a:solidFill>
                <a:latin typeface="Posterama" panose="020B0504020200020000" pitchFamily="34" charset="0"/>
                <a:cs typeface="Posterama" panose="020B0504020200020000" pitchFamily="34" charset="0"/>
              </a:rPr>
              <a:t>μωβ</a:t>
            </a:r>
            <a:r>
              <a:rPr lang="en-US" dirty="0"/>
              <a:t>). </a:t>
            </a:r>
            <a:r>
              <a:rPr lang="el-GR" dirty="0"/>
              <a:t>Όπως βλέπουμε, αυτή η εντολή απαιτεί περαιτέρω ενδείξεις προς την εφαρμογή, δηλαδή να ονομάσουμε ποιο είναι το κείμενο που πρέπει να ‘’μιλήσει’’.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Για αυτό επιλέγουμε από το ενσωματωμένο </a:t>
            </a:r>
            <a:r>
              <a:rPr lang="en-US" dirty="0"/>
              <a:t>built-in block </a:t>
            </a:r>
            <a:r>
              <a:rPr lang="en-US" b="1" dirty="0"/>
              <a:t>Variable</a:t>
            </a:r>
            <a:r>
              <a:rPr lang="en-US" dirty="0"/>
              <a:t> </a:t>
            </a:r>
            <a:r>
              <a:rPr lang="el-GR" dirty="0"/>
              <a:t> (πορτοκαλί): "</a:t>
            </a:r>
            <a:r>
              <a:rPr lang="el-GR" dirty="0" err="1"/>
              <a:t>get</a:t>
            </a:r>
            <a:r>
              <a:rPr lang="el-GR" dirty="0"/>
              <a:t> </a:t>
            </a:r>
            <a:r>
              <a:rPr lang="el-GR" dirty="0" err="1"/>
              <a:t>translation</a:t>
            </a:r>
            <a:r>
              <a:rPr lang="el-GR" dirty="0"/>
              <a:t>". Αυτό υποδεικνύει στην εφαρμογή μας ότι πρέπει να μιλήσει δυνατά τη μετάφραση που έκανε νωρίτερα.</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15</a:t>
            </a:fld>
            <a:endParaRPr lang="fr-FR"/>
          </a:p>
        </p:txBody>
      </p:sp>
    </p:spTree>
    <p:extLst>
      <p:ext uri="{BB962C8B-B14F-4D97-AF65-F5344CB8AC3E}">
        <p14:creationId xmlns:p14="http://schemas.microsoft.com/office/powerpoint/2010/main" val="323233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Τέλος, θα προσθέσουμε συμπεριφορά στο κουμπί </a:t>
            </a:r>
            <a:r>
              <a:rPr lang="en-US" dirty="0"/>
              <a:t>About</a:t>
            </a:r>
            <a:r>
              <a:rPr lang="el-GR" dirty="0"/>
              <a:t>, το οποίο θα πρέπει να ενημερώνει τον χρήστη για το τι αφορά η εφαρμογή.</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Από τη λίστα των στοιχείων, κάνουμε κλικ στο κουμπί </a:t>
            </a:r>
            <a:r>
              <a:rPr lang="el-GR" dirty="0" err="1"/>
              <a:t>AboutButton</a:t>
            </a:r>
            <a:r>
              <a:rPr lang="el-GR" dirty="0"/>
              <a:t> και επιλέγουμε το κομμάτι παζλ/κώδικα "</a:t>
            </a:r>
            <a:r>
              <a:rPr lang="el-GR" dirty="0" err="1"/>
              <a:t>when</a:t>
            </a:r>
            <a:r>
              <a:rPr lang="el-GR" dirty="0"/>
              <a:t> </a:t>
            </a:r>
            <a:r>
              <a:rPr lang="el-GR" dirty="0" err="1"/>
              <a:t>AboutButton.click</a:t>
            </a:r>
            <a:r>
              <a:rPr lang="el-GR" dirty="0"/>
              <a:t> </a:t>
            </a:r>
            <a:r>
              <a:rPr lang="el-GR" dirty="0" err="1"/>
              <a:t>do</a:t>
            </a:r>
            <a:r>
              <a:rPr lang="el-GR" dirty="0"/>
              <a:t>" (κίτρινο), που λέει στην εφαρμογή μας ότι θα πρέπει να ακολουθήσει μια ενέργεια μόλις γίνει κλικ στο κουμπί </a:t>
            </a:r>
            <a:r>
              <a:rPr lang="el-GR" dirty="0" err="1"/>
              <a:t>About</a:t>
            </a:r>
            <a:r>
              <a:rPr lang="el-G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Στη συνέχεια, ενεργοποιούμε το </a:t>
            </a:r>
            <a:r>
              <a:rPr lang="el-GR" dirty="0" err="1"/>
              <a:t>Notifier</a:t>
            </a:r>
            <a:r>
              <a:rPr lang="el-GR" dirty="0"/>
              <a:t>, το οποίο θα εμφανίσει στην οθόνη ένα πλαίσιο διαλόγου με το μήνυμα που θα επιλέξουμε για να εξηγήσουμε περί τίνος πρόκειται η εφαρμογή:  "call </a:t>
            </a:r>
            <a:r>
              <a:rPr lang="el-GR" dirty="0" err="1"/>
              <a:t>Notifier.ShowMessageDialog</a:t>
            </a:r>
            <a:r>
              <a:rPr lang="el-GR" dirty="0"/>
              <a:t>" (μωβ)</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Παρατηρείτε ότι το κομμάτι του παζλ είναι ελλιπές, που σημαίνει ότι χρειάζεται περαιτέρω ενέργεια.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Αρχικά, για να προσθέσουμε το μήνυμα που θα εμφανιστεί στο πλαίσιο διαλόγου, επιλέγουμε από το </a:t>
            </a:r>
            <a:r>
              <a:rPr lang="en-US" b="1" dirty="0"/>
              <a:t>Text</a:t>
            </a:r>
            <a:r>
              <a:rPr lang="en-US" dirty="0"/>
              <a:t> block </a:t>
            </a:r>
            <a:r>
              <a:rPr lang="el-GR" dirty="0"/>
              <a:t>ένα κείμενο δύο γραμμών "</a:t>
            </a:r>
            <a:r>
              <a:rPr lang="el-GR" dirty="0" err="1"/>
              <a:t>join</a:t>
            </a:r>
            <a:r>
              <a:rPr lang="el-GR" dirty="0"/>
              <a:t>" και στη συνέχεια επιλέγουμε δύο πλαίσια κειμένου μίας γραμμής. Στην πρώτη γραμμή προσθέτουμε το μήνυμα "</a:t>
            </a:r>
            <a:r>
              <a:rPr lang="el-GR" dirty="0" err="1"/>
              <a:t>This</a:t>
            </a:r>
            <a:r>
              <a:rPr lang="el-GR" dirty="0"/>
              <a:t> </a:t>
            </a:r>
            <a:r>
              <a:rPr lang="el-GR" dirty="0" err="1"/>
              <a:t>app</a:t>
            </a:r>
            <a:r>
              <a:rPr lang="el-GR" dirty="0"/>
              <a:t> </a:t>
            </a:r>
            <a:r>
              <a:rPr lang="el-GR" dirty="0" err="1"/>
              <a:t>translates</a:t>
            </a:r>
            <a:r>
              <a:rPr lang="el-GR" dirty="0"/>
              <a:t> </a:t>
            </a:r>
            <a:r>
              <a:rPr lang="el-GR" dirty="0" err="1"/>
              <a:t>your</a:t>
            </a:r>
            <a:r>
              <a:rPr lang="el-GR" dirty="0"/>
              <a:t> </a:t>
            </a:r>
            <a:r>
              <a:rPr lang="el-GR" dirty="0" err="1"/>
              <a:t>speech</a:t>
            </a:r>
            <a:r>
              <a:rPr lang="el-GR" dirty="0"/>
              <a:t> </a:t>
            </a:r>
            <a:r>
              <a:rPr lang="el-GR" dirty="0" err="1"/>
              <a:t>input</a:t>
            </a:r>
            <a:r>
              <a:rPr lang="el-GR" dirty="0"/>
              <a:t> in </a:t>
            </a:r>
            <a:r>
              <a:rPr lang="el-GR" dirty="0" err="1"/>
              <a:t>English</a:t>
            </a:r>
            <a:r>
              <a:rPr lang="el-GR" dirty="0"/>
              <a:t>", και στη δεύτερη "</a:t>
            </a:r>
            <a:r>
              <a:rPr lang="el-GR" dirty="0" err="1"/>
              <a:t>into</a:t>
            </a:r>
            <a:r>
              <a:rPr lang="el-GR" dirty="0"/>
              <a:t> </a:t>
            </a:r>
            <a:r>
              <a:rPr lang="el-GR" dirty="0" err="1"/>
              <a:t>Spanish</a:t>
            </a:r>
            <a:r>
              <a:rPr lang="el-G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Δεύτερον, για να προσθέσουμε τον τίτλο που θα εμφανίζεται στο τόξο του μηνύματος, επιλέγουμε ένα άλλο απλό πλαίσιο κειμένου και προσθέτουμε τον τίτλο "About </a:t>
            </a:r>
            <a:r>
              <a:rPr lang="el-GR" dirty="0" err="1"/>
              <a:t>TranslateIt</a:t>
            </a:r>
            <a:r>
              <a:rPr lang="el-GR" dirty="0"/>
              <a:t> </a:t>
            </a:r>
            <a:r>
              <a:rPr lang="el-GR" dirty="0" err="1"/>
              <a:t>App</a:t>
            </a:r>
            <a:r>
              <a:rPr lang="en-US" dirty="0"/>
              <a:t>”</a:t>
            </a:r>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Τρίτον, το </a:t>
            </a:r>
            <a:r>
              <a:rPr lang="el-GR" dirty="0" err="1"/>
              <a:t>buttonText</a:t>
            </a:r>
            <a:r>
              <a:rPr lang="el-GR" dirty="0"/>
              <a:t> εμφανίζει το μήνυμα που θα πατήσει ο χρήστης για να κλείσει το πλαίσιο διαλόγου. Επιλέγουμε ένα άλλο απλό πλαίσιο κειμένου και προσθέτουμε το κείμενο "OK</a:t>
            </a:r>
            <a:r>
              <a:rPr lang="en-US" dirty="0"/>
              <a:t>”</a:t>
            </a:r>
            <a:r>
              <a:rPr lang="el-GR"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16</a:t>
            </a:fld>
            <a:endParaRPr lang="fr-FR"/>
          </a:p>
        </p:txBody>
      </p:sp>
    </p:spTree>
    <p:extLst>
      <p:ext uri="{BB962C8B-B14F-4D97-AF65-F5344CB8AC3E}">
        <p14:creationId xmlns:p14="http://schemas.microsoft.com/office/powerpoint/2010/main" val="145340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Δοκιμάστε τη νέα σας εφαρμογή στο κινητό σας, χρησιμοποιώντας την εφαρμογή MIT </a:t>
            </a:r>
            <a:r>
              <a:rPr lang="el-GR" dirty="0" err="1"/>
              <a:t>Inventor</a:t>
            </a:r>
            <a:r>
              <a:rPr lang="el-GR" dirty="0"/>
              <a:t> </a:t>
            </a:r>
            <a:r>
              <a:rPr lang="el-GR" dirty="0" err="1"/>
              <a:t>Companion</a:t>
            </a:r>
            <a:r>
              <a:rPr lang="el-GR" dirty="0"/>
              <a:t> </a:t>
            </a:r>
            <a:r>
              <a:rPr lang="el-GR" dirty="0" err="1"/>
              <a:t>App</a:t>
            </a:r>
            <a:r>
              <a:rPr lang="el-GR" dirty="0"/>
              <a:t>!</a:t>
            </a:r>
            <a:r>
              <a:rPr lang="en-US" dirty="0"/>
              <a:t>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17</a:t>
            </a:fld>
            <a:endParaRPr lang="fr-FR"/>
          </a:p>
        </p:txBody>
      </p:sp>
    </p:spTree>
    <p:extLst>
      <p:ext uri="{BB962C8B-B14F-4D97-AF65-F5344CB8AC3E}">
        <p14:creationId xmlns:p14="http://schemas.microsoft.com/office/powerpoint/2010/main" val="7305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merci</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18</a:t>
            </a:fld>
            <a:endParaRPr lang="fr-FR"/>
          </a:p>
        </p:txBody>
      </p:sp>
    </p:spTree>
    <p:extLst>
      <p:ext uri="{BB962C8B-B14F-4D97-AF65-F5344CB8AC3E}">
        <p14:creationId xmlns:p14="http://schemas.microsoft.com/office/powerpoint/2010/main" val="12839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6C6C6C"/>
                </a:solidFill>
                <a:effectLst/>
                <a:latin typeface="Arial" panose="020B0604020202020204" pitchFamily="34" charset="0"/>
              </a:rPr>
              <a:t>Οι εφαρμογές για κινητά σχεδιάζονται με γνώμονα τα ανάγκες αλλά και τους περιορισμούς των συσκευών, καθώς και για να εκμεταλλεύονται τις τυχόν εξειδικευμένες δυνατότητες που διαθέτουν. Μια </a:t>
            </a:r>
            <a:r>
              <a:rPr lang="en-US" b="0" i="0" dirty="0">
                <a:solidFill>
                  <a:srgbClr val="6C6C6C"/>
                </a:solidFill>
                <a:effectLst/>
                <a:latin typeface="Arial" panose="020B0604020202020204" pitchFamily="34" charset="0"/>
              </a:rPr>
              <a:t> </a:t>
            </a:r>
            <a:r>
              <a:rPr lang="el-GR" b="0" i="0" u="sng" dirty="0">
                <a:solidFill>
                  <a:srgbClr val="00B0F0"/>
                </a:solidFill>
                <a:effectLst/>
                <a:latin typeface="Arial" panose="020B0604020202020204" pitchFamily="34" charset="0"/>
              </a:rPr>
              <a:t>εφαρμογή παιχνιδιών</a:t>
            </a:r>
            <a:r>
              <a:rPr lang="en-US" b="0" i="0" dirty="0">
                <a:solidFill>
                  <a:srgbClr val="00B0F0"/>
                </a:solidFill>
                <a:effectLst/>
                <a:latin typeface="Arial" panose="020B0604020202020204" pitchFamily="34" charset="0"/>
              </a:rPr>
              <a:t>, </a:t>
            </a:r>
            <a:r>
              <a:rPr lang="el-GR" b="0" i="0" dirty="0">
                <a:solidFill>
                  <a:srgbClr val="00B0F0"/>
                </a:solidFill>
                <a:effectLst/>
                <a:latin typeface="Arial" panose="020B0604020202020204" pitchFamily="34" charset="0"/>
              </a:rPr>
              <a:t>για παράδειγμα</a:t>
            </a:r>
            <a:r>
              <a:rPr lang="en-US" b="0" i="0" dirty="0">
                <a:solidFill>
                  <a:srgbClr val="6C6C6C"/>
                </a:solidFill>
                <a:effectLst/>
                <a:latin typeface="Arial" panose="020B0604020202020204" pitchFamily="34" charset="0"/>
              </a:rPr>
              <a:t>, </a:t>
            </a:r>
            <a:r>
              <a:rPr lang="el-GR" b="0" i="0" dirty="0">
                <a:solidFill>
                  <a:srgbClr val="6C6C6C"/>
                </a:solidFill>
                <a:effectLst/>
                <a:latin typeface="Arial" panose="020B0604020202020204" pitchFamily="34" charset="0"/>
              </a:rPr>
              <a:t>μπορεί να εκμεταλλεύεται </a:t>
            </a:r>
            <a:r>
              <a:rPr lang="el-GR" b="0" i="0" u="sng" dirty="0">
                <a:solidFill>
                  <a:srgbClr val="00B0F0"/>
                </a:solidFill>
                <a:effectLst/>
                <a:latin typeface="Arial" panose="020B0604020202020204" pitchFamily="34" charset="0"/>
              </a:rPr>
              <a:t>το μετρητή επιτάχυνσης ενός κινητού</a:t>
            </a:r>
            <a:r>
              <a:rPr lang="el-GR" b="0" i="0" dirty="0">
                <a:solidFill>
                  <a:srgbClr val="6C6C6C"/>
                </a:solidFill>
                <a:effectLst/>
                <a:latin typeface="Arial" panose="020B0604020202020204" pitchFamily="34" charset="0"/>
              </a:rPr>
              <a:t>.</a:t>
            </a:r>
            <a:r>
              <a:rPr lang="en-US" b="0" i="0" dirty="0">
                <a:solidFill>
                  <a:srgbClr val="6C6C6C"/>
                </a:solidFill>
                <a:effectLst/>
                <a:latin typeface="Arial" panose="020B0604020202020204" pitchFamily="34" charset="0"/>
              </a:rPr>
              <a:t> </a:t>
            </a:r>
            <a:r>
              <a:rPr lang="el-GR" b="0" i="0" dirty="0">
                <a:solidFill>
                  <a:srgbClr val="6C6C6C"/>
                </a:solidFill>
                <a:effectLst/>
                <a:latin typeface="Arial" panose="020B0604020202020204" pitchFamily="34" charset="0"/>
              </a:rPr>
              <a:t>Ακόμη και αν οι εφαρμογές έχουν συνήθως περιορισμένη λειτουργία, παρέχουν στους χρήστες ποιοτικές υπηρεσίες και εμπειρίες. Τί είδος εφαρμογές χρησιμοποιείτε πιο συχνά; (Εφαρμογές παραγωγικότητας, τρόπου ζωής, εφαρμογές ψυχαγωγίας, μέσων κοινωνικής δικτύωσης, εκπαιδευτικές εφαρμογές κ.λπ.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2</a:t>
            </a:fld>
            <a:endParaRPr lang="fr-FR"/>
          </a:p>
        </p:txBody>
      </p:sp>
    </p:spTree>
    <p:extLst>
      <p:ext uri="{BB962C8B-B14F-4D97-AF65-F5344CB8AC3E}">
        <p14:creationId xmlns:p14="http://schemas.microsoft.com/office/powerpoint/2010/main" val="150913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Η δημοτικότητα των κινητών εφαρμογών συνεχίζει να αυξάνεται. Οι εφαρμογές για κινητά δεν αποτελούν μόνο πηγή ψυχαγωγίας- είναι επίσης πηγή πολυάριθμων ευκολιών και μπορούν να αποτελέσουν μια επικερδή επιχείρηση για όσους έχουν τη σωστή ιδέα. Είτε πρόκειται για </a:t>
            </a:r>
            <a:r>
              <a:rPr lang="el-GR" dirty="0" err="1"/>
              <a:t>smartphones</a:t>
            </a:r>
            <a:r>
              <a:rPr lang="el-GR" dirty="0"/>
              <a:t> είτε για </a:t>
            </a:r>
            <a:r>
              <a:rPr lang="el-GR" dirty="0" err="1"/>
              <a:t>tablets</a:t>
            </a:r>
            <a:r>
              <a:rPr lang="el-GR" dirty="0"/>
              <a:t>, οι κινητές συσκευές έχουν γίνει αντικείμενα που οι περισσότεροι από εμάς δεν μπορούμε να φανταστούμε να ζούμε χωρίς αυτά. Ο στόχος πίσω από αυτόν τον κατάλογο στατιστικών στοιχείων χρήσης εφαρμογών είναι να επισημάνουμε πόσο χρήσιμες μπορούν να είναι αυτές οι συσκευές, πόσο εξέχουσες έχουν γίνει και πόσο χρόνο μπορούμε μερικές φορές να σπαταλήσουμε σε αυτές. Στο μέλλον, θα δούμε μια ραγδαία αύξηση των χρηστών κινητών τηλεφώνων και του διαδικτύου. Ως εκ τούτου, θα υπήρχε αυξανόμενη ζήτηση για εφαρμογές κινητών τηλεφώνων που θα υποστήριζαν αυτά τα αιτήματα κατανάλωσης για διάφορους σκοπούς. Ως εκ τούτου, η ζήτηση για τον αριθμό των προγραμματιστών αναμένεται να αυξηθεί από 17% σε 24% μέχρι το έτος 2026.Σήμερα, θα κάνουμε μια δοκιμή και θα δημιουργήσουμε την πρώτη μας εφαρμογή για κινητά για να κατανοήσουμε πώς λειτουργούν οι εφαρμογές για κινητά πέρα από τα κουμπιά που βλέπουμε στις κινητές συσκευές μας.</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3</a:t>
            </a:fld>
            <a:endParaRPr lang="fr-FR"/>
          </a:p>
        </p:txBody>
      </p:sp>
    </p:spTree>
    <p:extLst>
      <p:ext uri="{BB962C8B-B14F-4D97-AF65-F5344CB8AC3E}">
        <p14:creationId xmlns:p14="http://schemas.microsoft.com/office/powerpoint/2010/main" val="428462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MIT </a:t>
            </a:r>
            <a:r>
              <a:rPr lang="el-GR" dirty="0" err="1"/>
              <a:t>App</a:t>
            </a:r>
            <a:r>
              <a:rPr lang="el-GR" dirty="0"/>
              <a:t> </a:t>
            </a:r>
            <a:r>
              <a:rPr lang="el-GR" dirty="0" err="1"/>
              <a:t>Inventor</a:t>
            </a:r>
            <a:r>
              <a:rPr lang="el-GR" dirty="0"/>
              <a:t> είναι ένα ολοκληρωμένο περιβάλλον ανάπτυξης εφαρμογών ιστού που αρχικά παρέχεται από την </a:t>
            </a:r>
            <a:r>
              <a:rPr lang="el-GR" dirty="0" err="1"/>
              <a:t>Google</a:t>
            </a:r>
            <a:r>
              <a:rPr lang="el-GR" dirty="0"/>
              <a:t> και τώρα συντηρείται από το Τεχνολογικό Ινστιτούτο της Μασαχουσέτης (MIT). Επιτρέπει σε αρχάριους στον προγραμματισμό υπολογιστών να δημιουργήσουν λογισμικό εφαρμογών(</a:t>
            </a:r>
            <a:r>
              <a:rPr lang="el-GR" dirty="0" err="1"/>
              <a:t>apps</a:t>
            </a:r>
            <a:r>
              <a:rPr lang="el-GR" dirty="0"/>
              <a:t>) για δύο λειτουργικά συστήματα (OS): </a:t>
            </a:r>
            <a:r>
              <a:rPr lang="el-GR" dirty="0" err="1"/>
              <a:t>Android</a:t>
            </a:r>
            <a:r>
              <a:rPr lang="el-GR" dirty="0"/>
              <a:t> και </a:t>
            </a:r>
            <a:r>
              <a:rPr lang="el-GR" dirty="0" err="1"/>
              <a:t>iOS</a:t>
            </a:r>
            <a:r>
              <a:rPr lang="el-GR" dirty="0"/>
              <a:t>, το οποίο, από τις 8 Ιουλίου 2019, βρίσκεται σε τελική δοκιμαστική έκδοση </a:t>
            </a:r>
            <a:r>
              <a:rPr lang="el-GR" dirty="0" err="1"/>
              <a:t>beta</a:t>
            </a:r>
            <a:r>
              <a:rPr lang="el-GR" dirty="0"/>
              <a:t>. Πρόκειται για δωρεάν λογισμικό ανοικτού κώδικα. </a:t>
            </a:r>
          </a:p>
          <a:p>
            <a:endParaRPr lang="en-US" dirty="0"/>
          </a:p>
          <a:p>
            <a:r>
              <a:rPr lang="el-GR" dirty="0"/>
              <a:t>Χρησιμοποιεί μια γραφική επιφάνεια χρήστη (GUI) που μοιάζει πολύ με παζλ και επιτρέπει στους χρήστες να σύρουν και να αποθέτουν οπτικά αντικείμενα για να δημιουργήσουν μια εφαρμογή που μπορεί να τρέξει σε συσκευές </a:t>
            </a:r>
            <a:r>
              <a:rPr lang="el-GR" dirty="0" err="1"/>
              <a:t>android</a:t>
            </a:r>
            <a:r>
              <a:rPr lang="el-GR" dirty="0"/>
              <a:t>. Χρησιμοποιεί επίσης ένα </a:t>
            </a:r>
            <a:r>
              <a:rPr lang="el-GR" dirty="0" err="1"/>
              <a:t>App-Inventor</a:t>
            </a:r>
            <a:r>
              <a:rPr lang="el-GR" dirty="0"/>
              <a:t> </a:t>
            </a:r>
            <a:r>
              <a:rPr lang="el-GR" dirty="0" err="1"/>
              <a:t>Companion</a:t>
            </a:r>
            <a:r>
              <a:rPr lang="el-GR" dirty="0"/>
              <a:t>, το οποίο είναι το πρόγραμμα που επιτρέπει την εκτέλεση και την ανίχνευση σφαλμάτων στην εφαρμογή σε πραγματικό χρόνο, το οποίο είναι εγκατεστημένο σε μια κινητή συσκευή δοκιμής.</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4</a:t>
            </a:fld>
            <a:endParaRPr lang="fr-FR"/>
          </a:p>
        </p:txBody>
      </p:sp>
    </p:spTree>
    <p:extLst>
      <p:ext uri="{BB962C8B-B14F-4D97-AF65-F5344CB8AC3E}">
        <p14:creationId xmlns:p14="http://schemas.microsoft.com/office/powerpoint/2010/main" val="202653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5</a:t>
            </a:fld>
            <a:endParaRPr lang="fr-FR"/>
          </a:p>
        </p:txBody>
      </p:sp>
    </p:spTree>
    <p:extLst>
      <p:ext uri="{BB962C8B-B14F-4D97-AF65-F5344CB8AC3E}">
        <p14:creationId xmlns:p14="http://schemas.microsoft.com/office/powerpoint/2010/main" val="395671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l-GR" dirty="0"/>
              <a:t>Στο μενού στο επάνω μέρος της σελίδας, επιλέξτε </a:t>
            </a:r>
            <a:r>
              <a:rPr lang="en-US" b="1" dirty="0"/>
              <a:t>Projects</a:t>
            </a:r>
            <a:r>
              <a:rPr lang="el-GR" dirty="0"/>
              <a:t> και στη συνέχεια </a:t>
            </a:r>
            <a:r>
              <a:rPr lang="en-US" b="1" dirty="0">
                <a:effectLst>
                  <a:outerShdw blurRad="38100" dist="38100" dir="2700000" algn="tl">
                    <a:srgbClr val="000000">
                      <a:alpha val="43137"/>
                    </a:srgbClr>
                  </a:outerShdw>
                </a:effectLst>
              </a:rPr>
              <a:t>New Project</a:t>
            </a:r>
            <a:r>
              <a:rPr lang="el-GR"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dirty="0">
                <a:solidFill>
                  <a:schemeClr val="tx1">
                    <a:lumMod val="50000"/>
                    <a:lumOff val="50000"/>
                  </a:schemeClr>
                </a:solidFill>
                <a:latin typeface="Posterama" panose="020B0504020200020000" pitchFamily="34" charset="0"/>
                <a:cs typeface="Posterama" panose="020B0504020200020000" pitchFamily="34" charset="0"/>
              </a:rPr>
              <a:t>Δώστε του ένα όνομα χρησιμοποιώντας το </a:t>
            </a:r>
            <a:r>
              <a:rPr lang="el-GR" dirty="0" err="1">
                <a:solidFill>
                  <a:schemeClr val="tx1">
                    <a:lumMod val="50000"/>
                    <a:lumOff val="50000"/>
                  </a:schemeClr>
                </a:solidFill>
                <a:latin typeface="Posterama" panose="020B0504020200020000" pitchFamily="34" charset="0"/>
                <a:cs typeface="Posterama" panose="020B0504020200020000" pitchFamily="34" charset="0"/>
              </a:rPr>
              <a:t>CamelBackCase</a:t>
            </a:r>
            <a:r>
              <a:rPr lang="el-GR" dirty="0">
                <a:solidFill>
                  <a:schemeClr val="tx1">
                    <a:lumMod val="50000"/>
                    <a:lumOff val="50000"/>
                  </a:schemeClr>
                </a:solidFill>
                <a:latin typeface="Posterama" panose="020B0504020200020000" pitchFamily="34" charset="0"/>
                <a:cs typeface="Posterama" panose="020B0504020200020000" pitchFamily="34" charset="0"/>
              </a:rPr>
              <a:t>: "</a:t>
            </a:r>
            <a:r>
              <a:rPr lang="el-GR" dirty="0" err="1">
                <a:solidFill>
                  <a:schemeClr val="tx1">
                    <a:lumMod val="50000"/>
                    <a:lumOff val="50000"/>
                  </a:schemeClr>
                </a:solidFill>
                <a:latin typeface="Posterama" panose="020B0504020200020000" pitchFamily="34" charset="0"/>
                <a:cs typeface="Posterama" panose="020B0504020200020000" pitchFamily="34" charset="0"/>
              </a:rPr>
              <a:t>TranslateIt</a:t>
            </a:r>
            <a:r>
              <a:rPr lang="el-GR" dirty="0">
                <a:solidFill>
                  <a:schemeClr val="tx1">
                    <a:lumMod val="50000"/>
                    <a:lumOff val="50000"/>
                  </a:schemeClr>
                </a:solidFill>
                <a:latin typeface="Posterama" panose="020B0504020200020000" pitchFamily="34" charset="0"/>
                <a:cs typeface="Posterama" panose="020B0504020200020000" pitchFamily="34" charset="0"/>
              </a:rPr>
              <a:t> " (Η περίπτωση </a:t>
            </a:r>
            <a:r>
              <a:rPr lang="el-GR" dirty="0" err="1">
                <a:solidFill>
                  <a:schemeClr val="tx1">
                    <a:lumMod val="50000"/>
                    <a:lumOff val="50000"/>
                  </a:schemeClr>
                </a:solidFill>
                <a:latin typeface="Posterama" panose="020B0504020200020000" pitchFamily="34" charset="0"/>
                <a:cs typeface="Posterama" panose="020B0504020200020000" pitchFamily="34" charset="0"/>
              </a:rPr>
              <a:t>Camel</a:t>
            </a:r>
            <a:r>
              <a:rPr lang="el-GR" dirty="0">
                <a:solidFill>
                  <a:schemeClr val="tx1">
                    <a:lumMod val="50000"/>
                    <a:lumOff val="50000"/>
                  </a:schemeClr>
                </a:solidFill>
                <a:latin typeface="Posterama" panose="020B0504020200020000" pitchFamily="34" charset="0"/>
                <a:cs typeface="Posterama" panose="020B0504020200020000" pitchFamily="34" charset="0"/>
              </a:rPr>
              <a:t> είναι η πρακτική της γραφής φράσεων χωρίς κενά ή σημεία στίξης, υποδεικνύοντας το διαχωρισμό των λέξεων με ένα μόνο κεφαλαίο γράμμα, και χρησιμοποιείται συχνά ως σύμβαση </a:t>
            </a:r>
            <a:r>
              <a:rPr lang="el-GR" dirty="0" err="1">
                <a:solidFill>
                  <a:schemeClr val="tx1">
                    <a:lumMod val="50000"/>
                    <a:lumOff val="50000"/>
                  </a:schemeClr>
                </a:solidFill>
                <a:latin typeface="Posterama" panose="020B0504020200020000" pitchFamily="34" charset="0"/>
                <a:cs typeface="Posterama" panose="020B0504020200020000" pitchFamily="34" charset="0"/>
              </a:rPr>
              <a:t>ονοματοδοσίας</a:t>
            </a:r>
            <a:r>
              <a:rPr lang="el-GR" dirty="0">
                <a:solidFill>
                  <a:schemeClr val="tx1">
                    <a:lumMod val="50000"/>
                    <a:lumOff val="50000"/>
                  </a:schemeClr>
                </a:solidFill>
                <a:latin typeface="Posterama" panose="020B0504020200020000" pitchFamily="34" charset="0"/>
                <a:cs typeface="Posterama" panose="020B0504020200020000" pitchFamily="34" charset="0"/>
              </a:rPr>
              <a:t> στον προγραμματισμό υπολογιστών (περισσότερες πληροφορίες: </a:t>
            </a:r>
            <a:r>
              <a:rPr lang="en-US" b="0" i="0" dirty="0">
                <a:solidFill>
                  <a:srgbClr val="202122"/>
                </a:solidFill>
                <a:effectLst/>
                <a:latin typeface="Arial" panose="020B0604020202020204" pitchFamily="34" charset="0"/>
              </a:rPr>
              <a:t>https://en.wikipedia.org/wiki/Camel_case</a:t>
            </a:r>
            <a:r>
              <a:rPr lang="el-GR" b="0" i="0" dirty="0">
                <a:solidFill>
                  <a:srgbClr val="202122"/>
                </a:solidFill>
                <a:effectLst/>
                <a:latin typeface="Arial" panose="020B0604020202020204" pitchFamily="34" charset="0"/>
              </a:rPr>
              <a:t>)</a:t>
            </a:r>
            <a:endParaRPr lang="en-US" b="0" i="0" dirty="0">
              <a:solidFill>
                <a:srgbClr val="202122"/>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GR" b="0" i="0" dirty="0">
                <a:solidFill>
                  <a:srgbClr val="202122"/>
                </a:solidFill>
                <a:effectLst/>
                <a:latin typeface="Arial" panose="020B0604020202020204" pitchFamily="34" charset="0"/>
                <a:cs typeface="Posterama" panose="020B0504020200020000" pitchFamily="34" charset="0"/>
              </a:rPr>
              <a:t>Το τμήμα </a:t>
            </a:r>
            <a:r>
              <a:rPr lang="en-US" b="1" i="0" dirty="0">
                <a:solidFill>
                  <a:srgbClr val="202122"/>
                </a:solidFill>
                <a:effectLst>
                  <a:outerShdw blurRad="38100" dist="38100" dir="2700000" algn="tl">
                    <a:srgbClr val="000000">
                      <a:alpha val="43137"/>
                    </a:srgbClr>
                  </a:outerShdw>
                </a:effectLst>
                <a:latin typeface="Arial" panose="020B0604020202020204" pitchFamily="34" charset="0"/>
                <a:cs typeface="Posterama" panose="020B0504020200020000" pitchFamily="34" charset="0"/>
              </a:rPr>
              <a:t>Designer</a:t>
            </a:r>
            <a:r>
              <a:rPr lang="en-US" b="0" i="0" dirty="0">
                <a:solidFill>
                  <a:srgbClr val="202122"/>
                </a:solidFill>
                <a:effectLst/>
                <a:latin typeface="Arial" panose="020B0604020202020204" pitchFamily="34" charset="0"/>
                <a:cs typeface="Posterama" panose="020B0504020200020000" pitchFamily="34" charset="0"/>
              </a:rPr>
              <a:t> of the App Inventor </a:t>
            </a:r>
            <a:r>
              <a:rPr lang="el-GR" b="0" i="0" dirty="0">
                <a:solidFill>
                  <a:srgbClr val="202122"/>
                </a:solidFill>
                <a:effectLst/>
                <a:latin typeface="Arial" panose="020B0604020202020204" pitchFamily="34" charset="0"/>
                <a:cs typeface="Posterama" panose="020B0504020200020000" pitchFamily="34" charset="0"/>
              </a:rPr>
              <a:t>περιέχει τα στοιχεία που μας βοηθούν να δημιουργήσουμε τη </a:t>
            </a:r>
            <a:r>
              <a:rPr lang="el-GR" b="0" i="0" dirty="0" err="1">
                <a:solidFill>
                  <a:srgbClr val="202122"/>
                </a:solidFill>
                <a:effectLst/>
                <a:latin typeface="Arial" panose="020B0604020202020204" pitchFamily="34" charset="0"/>
                <a:cs typeface="Posterama" panose="020B0504020200020000" pitchFamily="34" charset="0"/>
              </a:rPr>
              <a:t>διεπαφή</a:t>
            </a:r>
            <a:r>
              <a:rPr lang="el-GR" b="0" i="0" dirty="0">
                <a:solidFill>
                  <a:srgbClr val="202122"/>
                </a:solidFill>
                <a:effectLst/>
                <a:latin typeface="Arial" panose="020B0604020202020204" pitchFamily="34" charset="0"/>
                <a:cs typeface="Posterama" panose="020B0504020200020000" pitchFamily="34" charset="0"/>
              </a:rPr>
              <a:t> χρήστη (πώς θα φαίνεται η εφαρμογή στη συσκευή του χρήστη) και τις διάφορες ρυθμίσεις τους, καθώς και τις εμφανίσεις οθόνης:</a:t>
            </a:r>
            <a:endParaRPr lang="en-US" b="0" i="0" dirty="0">
              <a:solidFill>
                <a:srgbClr val="202122"/>
              </a:solidFill>
              <a:effectLst/>
              <a:latin typeface="Arial" panose="020B0604020202020204" pitchFamily="34" charset="0"/>
              <a:cs typeface="Posterama" panose="020B0504020200020000"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0" i="0" dirty="0">
                <a:solidFill>
                  <a:srgbClr val="212529"/>
                </a:solidFill>
                <a:effectLst/>
                <a:latin typeface="Roboto" panose="02000000000000000000" pitchFamily="2" charset="0"/>
              </a:rPr>
              <a:t>στην αριστερή πλευρά βρίσκεται η </a:t>
            </a:r>
            <a:r>
              <a:rPr lang="en-US" b="1" i="0" dirty="0" err="1">
                <a:solidFill>
                  <a:srgbClr val="202122"/>
                </a:solidFill>
                <a:effectLst/>
                <a:latin typeface="Arial" panose="020B0604020202020204" pitchFamily="34" charset="0"/>
                <a:cs typeface="Posterama" panose="020B0504020200020000" pitchFamily="34" charset="0"/>
              </a:rPr>
              <a:t>Pallete</a:t>
            </a:r>
            <a:r>
              <a:rPr lang="el-GR" b="0" i="0" dirty="0">
                <a:solidFill>
                  <a:srgbClr val="212529"/>
                </a:solidFill>
                <a:effectLst/>
                <a:latin typeface="Roboto" panose="02000000000000000000" pitchFamily="2" charset="0"/>
              </a:rPr>
              <a:t>: είναι το σημείο όπου προσθέτουμε όλα τα στοιχεία που κάνουν την εφαρμογή να εκτελεί οποιονδήποτε αριθμό εργασιών. Τα στοιχεία είναι ομαδοποιημένα ανά λειτουργικότητα, διευκολύνοντας την εύρεση του κατάλληλου στοιχείου: στοιχεία </a:t>
            </a:r>
            <a:r>
              <a:rPr lang="el-GR" b="0" i="0" dirty="0" err="1">
                <a:solidFill>
                  <a:srgbClr val="212529"/>
                </a:solidFill>
                <a:effectLst/>
                <a:latin typeface="Roboto" panose="02000000000000000000" pitchFamily="2" charset="0"/>
              </a:rPr>
              <a:t>διεπαφής</a:t>
            </a:r>
            <a:r>
              <a:rPr lang="el-GR" b="0" i="0" dirty="0">
                <a:solidFill>
                  <a:srgbClr val="212529"/>
                </a:solidFill>
                <a:effectLst/>
                <a:latin typeface="Roboto" panose="02000000000000000000" pitchFamily="2" charset="0"/>
              </a:rPr>
              <a:t> χρήστη, μέσα, αισθητήρες κ.λπ. Υπάρχουν δύο βασικοί τύποι στοιχείων: ορατά και μη ορατά. Τα ορατά συστατικά, όπως </a:t>
            </a:r>
            <a:r>
              <a:rPr lang="el-GR" b="0" i="0" dirty="0" err="1">
                <a:solidFill>
                  <a:srgbClr val="212529"/>
                </a:solidFill>
                <a:effectLst/>
                <a:latin typeface="Roboto" panose="02000000000000000000" pitchFamily="2" charset="0"/>
              </a:rPr>
              <a:t>Button</a:t>
            </a:r>
            <a:r>
              <a:rPr lang="el-GR" b="0" i="0" dirty="0">
                <a:solidFill>
                  <a:srgbClr val="212529"/>
                </a:solidFill>
                <a:effectLst/>
                <a:latin typeface="Roboto" panose="02000000000000000000" pitchFamily="2" charset="0"/>
              </a:rPr>
              <a:t>, </a:t>
            </a:r>
            <a:r>
              <a:rPr lang="el-GR" b="0" i="0" dirty="0" err="1">
                <a:solidFill>
                  <a:srgbClr val="212529"/>
                </a:solidFill>
                <a:effectLst/>
                <a:latin typeface="Roboto" panose="02000000000000000000" pitchFamily="2" charset="0"/>
              </a:rPr>
              <a:t>TextBox</a:t>
            </a:r>
            <a:r>
              <a:rPr lang="el-GR" b="0" i="0" dirty="0">
                <a:solidFill>
                  <a:srgbClr val="212529"/>
                </a:solidFill>
                <a:effectLst/>
                <a:latin typeface="Roboto" panose="02000000000000000000" pitchFamily="2" charset="0"/>
              </a:rPr>
              <a:t>, </a:t>
            </a:r>
            <a:r>
              <a:rPr lang="el-GR" b="0" i="0" dirty="0" err="1">
                <a:solidFill>
                  <a:srgbClr val="212529"/>
                </a:solidFill>
                <a:effectLst/>
                <a:latin typeface="Roboto" panose="02000000000000000000" pitchFamily="2" charset="0"/>
              </a:rPr>
              <a:t>Label</a:t>
            </a:r>
            <a:r>
              <a:rPr lang="el-GR" b="0" i="0" dirty="0">
                <a:solidFill>
                  <a:srgbClr val="212529"/>
                </a:solidFill>
                <a:effectLst/>
                <a:latin typeface="Roboto" panose="02000000000000000000" pitchFamily="2" charset="0"/>
              </a:rPr>
              <a:t> κ.λπ. αποτελούν μέρος της </a:t>
            </a:r>
            <a:r>
              <a:rPr lang="el-GR" b="0" i="0" dirty="0" err="1">
                <a:solidFill>
                  <a:srgbClr val="212529"/>
                </a:solidFill>
                <a:effectLst/>
                <a:latin typeface="Roboto" panose="02000000000000000000" pitchFamily="2" charset="0"/>
              </a:rPr>
              <a:t>διεπαφής</a:t>
            </a:r>
            <a:r>
              <a:rPr lang="el-GR" b="0" i="0" dirty="0">
                <a:solidFill>
                  <a:srgbClr val="212529"/>
                </a:solidFill>
                <a:effectLst/>
                <a:latin typeface="Roboto" panose="02000000000000000000" pitchFamily="2" charset="0"/>
              </a:rPr>
              <a:t> χρήστη. Τα μη ορατά συστατικά όπως </a:t>
            </a:r>
            <a:r>
              <a:rPr lang="el-GR" b="0" i="0" dirty="0" err="1">
                <a:solidFill>
                  <a:srgbClr val="212529"/>
                </a:solidFill>
                <a:effectLst/>
                <a:latin typeface="Roboto" panose="02000000000000000000" pitchFamily="2" charset="0"/>
              </a:rPr>
              <a:t>Accelerometer</a:t>
            </a:r>
            <a:r>
              <a:rPr lang="el-GR" b="0" i="0" dirty="0">
                <a:solidFill>
                  <a:srgbClr val="212529"/>
                </a:solidFill>
                <a:effectLst/>
                <a:latin typeface="Roboto" panose="02000000000000000000" pitchFamily="2" charset="0"/>
              </a:rPr>
              <a:t>, </a:t>
            </a:r>
            <a:r>
              <a:rPr lang="el-GR" b="0" i="0" dirty="0" err="1">
                <a:solidFill>
                  <a:srgbClr val="212529"/>
                </a:solidFill>
                <a:effectLst/>
                <a:latin typeface="Roboto" panose="02000000000000000000" pitchFamily="2" charset="0"/>
              </a:rPr>
              <a:t>Sound</a:t>
            </a:r>
            <a:r>
              <a:rPr lang="el-GR" b="0" i="0" dirty="0">
                <a:solidFill>
                  <a:srgbClr val="212529"/>
                </a:solidFill>
                <a:effectLst/>
                <a:latin typeface="Roboto" panose="02000000000000000000" pitchFamily="2" charset="0"/>
              </a:rPr>
              <a:t>, </a:t>
            </a:r>
            <a:r>
              <a:rPr lang="el-GR" b="0" i="0" dirty="0" err="1">
                <a:solidFill>
                  <a:srgbClr val="212529"/>
                </a:solidFill>
                <a:effectLst/>
                <a:latin typeface="Roboto" panose="02000000000000000000" pitchFamily="2" charset="0"/>
              </a:rPr>
              <a:t>OrientationSensor</a:t>
            </a:r>
            <a:r>
              <a:rPr lang="el-GR" b="0" i="0" dirty="0">
                <a:solidFill>
                  <a:srgbClr val="212529"/>
                </a:solidFill>
                <a:effectLst/>
                <a:latin typeface="Roboto" panose="02000000000000000000" pitchFamily="2" charset="0"/>
              </a:rPr>
              <a:t> δεν φαίνονται και συνεπώς δεν αποτελούν μέρος της οθόνης του UI, αλλά παρέχουν πρόσβαση σε ενσωματωμένες λειτουργίες της συσκευής </a:t>
            </a:r>
            <a:r>
              <a:rPr lang="el-GR" b="0" i="0" dirty="0" err="1">
                <a:solidFill>
                  <a:srgbClr val="212529"/>
                </a:solidFill>
                <a:effectLst/>
                <a:latin typeface="Roboto" panose="02000000000000000000" pitchFamily="2" charset="0"/>
              </a:rPr>
              <a:t>Android</a:t>
            </a:r>
            <a:r>
              <a:rPr lang="el-GR" b="0" i="0" dirty="0">
                <a:solidFill>
                  <a:srgbClr val="212529"/>
                </a:solidFill>
                <a:effectLst/>
                <a:latin typeface="Roboto" panose="02000000000000000000" pitchFamily="2" charset="0"/>
              </a:rPr>
              <a:t>. Αφιερώστε ένα λεπτό για να εξερευνήσετε τα διάφορα συστατικά. Αν κάνετε κλικ στο ερωτηματικό δίπλα σε κάθε συστατικό, θα σας δώσει περισσότερες πληροφορίες σχετικά με αυτό.</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0" i="0" dirty="0">
                <a:solidFill>
                  <a:srgbClr val="202122"/>
                </a:solidFill>
                <a:effectLst/>
                <a:latin typeface="Arial" panose="020B0604020202020204" pitchFamily="34" charset="0"/>
                <a:cs typeface="Posterama" panose="020B0504020200020000" pitchFamily="34" charset="0"/>
              </a:rPr>
              <a:t>Στο κέντρο αριστερά υπάρχει το </a:t>
            </a:r>
            <a:r>
              <a:rPr lang="en-US" b="1" i="0" dirty="0">
                <a:solidFill>
                  <a:srgbClr val="202122"/>
                </a:solidFill>
                <a:effectLst/>
                <a:latin typeface="Arial" panose="020B0604020202020204" pitchFamily="34" charset="0"/>
                <a:cs typeface="Posterama" panose="020B0504020200020000" pitchFamily="34" charset="0"/>
              </a:rPr>
              <a:t>Viewer</a:t>
            </a:r>
            <a:r>
              <a:rPr lang="el-GR" b="0" i="0" dirty="0">
                <a:solidFill>
                  <a:srgbClr val="202122"/>
                </a:solidFill>
                <a:effectLst/>
                <a:latin typeface="Arial" panose="020B0604020202020204" pitchFamily="34" charset="0"/>
                <a:cs typeface="Posterama" panose="020B0504020200020000" pitchFamily="34" charset="0"/>
              </a:rPr>
              <a:t>: είναι το σημείο όπου θα σύρετε τα διάφορα στοιχεία που θα κάνουν την εφαρμογή μας να λειτουργήσει. Μοιάζει με οθόνη τηλεφώνου και αντικατοπτρίζει το πώς φαίνεται η εφαρμογή σας στο τηλέφωνο του χρήστη.</a:t>
            </a:r>
            <a:endParaRPr lang="en-US" b="0" i="0" dirty="0">
              <a:solidFill>
                <a:srgbClr val="202122"/>
              </a:solidFill>
              <a:effectLst/>
              <a:latin typeface="Arial" panose="020B0604020202020204" pitchFamily="34" charset="0"/>
              <a:cs typeface="Posterama" panose="020B0504020200020000"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0" i="0" dirty="0">
                <a:solidFill>
                  <a:srgbClr val="202122"/>
                </a:solidFill>
                <a:effectLst/>
                <a:latin typeface="Arial" panose="020B0604020202020204" pitchFamily="34" charset="0"/>
                <a:cs typeface="Posterama" panose="020B0504020200020000" pitchFamily="34" charset="0"/>
              </a:rPr>
              <a:t>Στο κέντρο της δεξιάς πλευράς της οθόνης υπάρχει η λίστα </a:t>
            </a:r>
            <a:r>
              <a:rPr lang="en-US" b="1" i="0" dirty="0">
                <a:solidFill>
                  <a:srgbClr val="202122"/>
                </a:solidFill>
                <a:effectLst/>
                <a:latin typeface="Arial" panose="020B0604020202020204" pitchFamily="34" charset="0"/>
                <a:cs typeface="Posterama" panose="020B0504020200020000" pitchFamily="34" charset="0"/>
              </a:rPr>
              <a:t>Components</a:t>
            </a:r>
            <a:r>
              <a:rPr lang="el-GR" b="0" i="0" dirty="0">
                <a:solidFill>
                  <a:srgbClr val="202122"/>
                </a:solidFill>
                <a:effectLst/>
                <a:latin typeface="Arial" panose="020B0604020202020204" pitchFamily="34" charset="0"/>
                <a:cs typeface="Posterama" panose="020B0504020200020000" pitchFamily="34" charset="0"/>
              </a:rPr>
              <a:t> (Στοιχεία): περιλαμβάνει όλα τα στοιχεία που έχετε επιλέξει (με σύρσιμο και απόθεση στο </a:t>
            </a:r>
            <a:r>
              <a:rPr lang="el-GR" b="0" i="0" dirty="0" err="1">
                <a:solidFill>
                  <a:srgbClr val="202122"/>
                </a:solidFill>
                <a:effectLst/>
                <a:latin typeface="Arial" panose="020B0604020202020204" pitchFamily="34" charset="0"/>
                <a:cs typeface="Posterama" panose="020B0504020200020000" pitchFamily="34" charset="0"/>
              </a:rPr>
              <a:t>Viewer</a:t>
            </a:r>
            <a:r>
              <a:rPr lang="el-GR" b="0" i="0" dirty="0">
                <a:solidFill>
                  <a:srgbClr val="202122"/>
                </a:solidFill>
                <a:effectLst/>
                <a:latin typeface="Arial" panose="020B0604020202020204" pitchFamily="34" charset="0"/>
                <a:cs typeface="Posterama" panose="020B0504020200020000" pitchFamily="34" charset="0"/>
              </a:rPr>
              <a:t>) για την εφαρμογή σας, τόσο τα ορατά όσο και τα μη ορατά.</a:t>
            </a:r>
            <a:r>
              <a:rPr lang="en-US" b="0" i="0" dirty="0">
                <a:solidFill>
                  <a:srgbClr val="202122"/>
                </a:solidFill>
                <a:effectLst/>
                <a:latin typeface="Arial" panose="020B0604020202020204" pitchFamily="34" charset="0"/>
                <a:cs typeface="Posterama" panose="020B0504020200020000" pitchFamily="34" charset="0"/>
              </a:rPr>
              <a:t> </a:t>
            </a:r>
            <a:endParaRPr lang="el-GR" b="0" i="0" dirty="0">
              <a:solidFill>
                <a:srgbClr val="202122"/>
              </a:solidFill>
              <a:effectLst/>
              <a:latin typeface="Arial" panose="020B0604020202020204" pitchFamily="34" charset="0"/>
              <a:cs typeface="Posterama" panose="020B0504020200020000"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b="0" i="0" dirty="0">
                <a:solidFill>
                  <a:srgbClr val="202122"/>
                </a:solidFill>
                <a:effectLst/>
                <a:latin typeface="Arial" panose="020B0604020202020204" pitchFamily="34" charset="0"/>
                <a:cs typeface="Posterama" panose="020B0504020200020000" pitchFamily="34" charset="0"/>
              </a:rPr>
              <a:t>Στη δεξιά πλευρά υπάρχει η λίστα </a:t>
            </a:r>
            <a:r>
              <a:rPr lang="en-US" b="1" i="0" dirty="0">
                <a:solidFill>
                  <a:srgbClr val="202122"/>
                </a:solidFill>
                <a:effectLst/>
                <a:latin typeface="Arial" panose="020B0604020202020204" pitchFamily="34" charset="0"/>
                <a:cs typeface="Posterama" panose="020B0504020200020000" pitchFamily="34" charset="0"/>
              </a:rPr>
              <a:t>Properties</a:t>
            </a:r>
            <a:r>
              <a:rPr lang="en-US" b="0" i="0" dirty="0">
                <a:solidFill>
                  <a:srgbClr val="202122"/>
                </a:solidFill>
                <a:effectLst/>
                <a:latin typeface="Arial" panose="020B0604020202020204" pitchFamily="34" charset="0"/>
                <a:cs typeface="Posterama" panose="020B0504020200020000" pitchFamily="34" charset="0"/>
              </a:rPr>
              <a:t> </a:t>
            </a:r>
            <a:r>
              <a:rPr lang="el-GR" b="0" i="0" dirty="0">
                <a:solidFill>
                  <a:srgbClr val="202122"/>
                </a:solidFill>
                <a:effectLst/>
                <a:latin typeface="Arial" panose="020B0604020202020204" pitchFamily="34" charset="0"/>
                <a:cs typeface="Posterama" panose="020B0504020200020000" pitchFamily="34" charset="0"/>
              </a:rPr>
              <a:t>(Ιδιότητες): κάνοντας κλικ σε ένα από τα συστατικά, σε αυτό το πάνελ θα δείτε ποιες ιδιότητες υπάρχουν και ότι επιτρέπει έναν ορισμένο βαθμό προσαρμογής για το συγκεκριμένο συστατικό της εφαρμογής σας.</a:t>
            </a:r>
            <a:endParaRPr lang="fr-FR" dirty="0">
              <a:solidFill>
                <a:schemeClr val="tx1">
                  <a:lumMod val="50000"/>
                  <a:lumOff val="50000"/>
                </a:schemeClr>
              </a:solidFill>
              <a:latin typeface="Posterama" panose="020B0504020200020000" pitchFamily="34" charset="0"/>
              <a:cs typeface="Posterama" panose="020B0504020200020000" pitchFamily="34" charset="0"/>
            </a:endParaRPr>
          </a:p>
          <a:p>
            <a:pPr marL="228600" indent="-228600">
              <a:buAutoNum type="arabicPeriod"/>
            </a:pPr>
            <a:endParaRPr lang="en-US" b="1" dirty="0">
              <a:effectLst>
                <a:outerShdw blurRad="38100" dist="38100" dir="2700000" algn="tl">
                  <a:srgbClr val="000000">
                    <a:alpha val="43137"/>
                  </a:srgbClr>
                </a:outerShdw>
              </a:effectLst>
            </a:endParaRPr>
          </a:p>
          <a:p>
            <a:pPr marL="0" indent="0">
              <a:buNone/>
            </a:pPr>
            <a:r>
              <a:rPr lang="el-GR" b="1" dirty="0">
                <a:effectLst>
                  <a:outerShdw blurRad="38100" dist="38100" dir="2700000" algn="tl">
                    <a:srgbClr val="000000">
                      <a:alpha val="43137"/>
                    </a:srgbClr>
                  </a:outerShdw>
                </a:effectLst>
              </a:rPr>
              <a:t>Ας ξεκινήσουμε σχεδιάζοντας το πώς θα φαίνεται η εφαρμογή μας. Στη συνέχεια θα δούμε πώς λειτουργεί ο επεξεργαστής </a:t>
            </a:r>
            <a:r>
              <a:rPr lang="el-GR" b="1" dirty="0" err="1">
                <a:effectLst>
                  <a:outerShdw blurRad="38100" dist="38100" dir="2700000" algn="tl">
                    <a:srgbClr val="000000">
                      <a:alpha val="43137"/>
                    </a:srgbClr>
                  </a:outerShdw>
                </a:effectLst>
              </a:rPr>
              <a:t>Blocks</a:t>
            </a:r>
            <a:r>
              <a:rPr lang="en-GB" b="1" dirty="0">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5"/>
          </p:nvPr>
        </p:nvSpPr>
        <p:spPr/>
        <p:txBody>
          <a:bodyPr/>
          <a:lstStyle/>
          <a:p>
            <a:fld id="{43AA997F-8BED-4825-8EFD-39D78F1FD334}" type="slidenum">
              <a:rPr lang="fr-FR" smtClean="0"/>
              <a:t>6</a:t>
            </a:fld>
            <a:endParaRPr lang="fr-FR"/>
          </a:p>
        </p:txBody>
      </p:sp>
    </p:spTree>
    <p:extLst>
      <p:ext uri="{BB962C8B-B14F-4D97-AF65-F5344CB8AC3E}">
        <p14:creationId xmlns:p14="http://schemas.microsoft.com/office/powerpoint/2010/main" val="3698925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Πριν ξεκινήσουμε την ανάπτυξη της εφαρμογής μας, πρέπει πρώτα να σχεδιάσουμε τη διαδικασία ανάπτυξης. Ας κάνουμε ένα απλό σχέδιο που θα αντιπροσωπεύει το πρώτο πρωτότυπο της μεταφραστικής μας εφαρμογής.</a:t>
            </a:r>
          </a:p>
          <a:p>
            <a:endParaRPr lang="en-US" dirty="0"/>
          </a:p>
          <a:p>
            <a:r>
              <a:rPr lang="el-GR" dirty="0"/>
              <a:t>Όσον αφορά το περιβάλλον του χρήστη, για να κάνουμε τη χρήση της εφαρμογής απλή για τον χρήστη, θα προσθέσουμε μόνο δύο κουμπιά που θα εμφανίζονται στην οθόνη: About - που θα εμφανίζει ένα σύντομο κείμενο που θα εξηγεί περί τίνος πρόκειται η εφαρμογή - , και ένα άλλο κουμπί που θα ενεργοποιεί τη λειτουργία μετάφρασης, την οποία θα ονομάζουμε </a:t>
            </a:r>
            <a:r>
              <a:rPr lang="el-GR" dirty="0" err="1"/>
              <a:t>Translate</a:t>
            </a:r>
            <a:r>
              <a:rPr lang="el-GR" dirty="0"/>
              <a:t> It.</a:t>
            </a:r>
          </a:p>
          <a:p>
            <a:endParaRPr lang="en-US" dirty="0"/>
          </a:p>
          <a:p>
            <a:r>
              <a:rPr lang="el-GR" dirty="0"/>
              <a:t>Όσον αφορά τη λειτουργία της εφαρμογής, αυτά είναι τα βήματα και η σειρά με την οποία η εφαρμογή θα κάνει τη μετάφραση, ξεκινώντας από το κείμενο που μιλάτε στο τηλέφωνο στα αγγλικά και τελειώνοντας με τη μετάφραση αυτού του κειμένου στην επιλεγμένη γλώσσα, που εκφωνείται από το τηλέφωνο.</a:t>
            </a:r>
          </a:p>
          <a:p>
            <a:endParaRPr lang="en-US" dirty="0"/>
          </a:p>
          <a:p>
            <a:r>
              <a:rPr lang="en-US" dirty="0"/>
              <a:t>(</a:t>
            </a:r>
            <a:r>
              <a:rPr lang="el-GR" dirty="0"/>
              <a:t>Διαβάστε τα βήματα στην επόμενη διαφάνεια</a:t>
            </a:r>
            <a:r>
              <a:rPr lang="en-US" dirty="0"/>
              <a:t>). </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7</a:t>
            </a:fld>
            <a:endParaRPr lang="fr-FR"/>
          </a:p>
        </p:txBody>
      </p:sp>
    </p:spTree>
    <p:extLst>
      <p:ext uri="{BB962C8B-B14F-4D97-AF65-F5344CB8AC3E}">
        <p14:creationId xmlns:p14="http://schemas.microsoft.com/office/powerpoint/2010/main" val="414649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Ακολουθώντας τη λογική του πρωτοτύπου μας, ήρθε η ώρα να επιλέξουμε τα διάφορα στοιχεία της εφαρμογής μας, από την Παλέτα.</a:t>
            </a:r>
            <a:endParaRPr lang="en-US" dirty="0"/>
          </a:p>
          <a:p>
            <a:r>
              <a:rPr lang="en-US" dirty="0"/>
              <a:t>1. </a:t>
            </a:r>
            <a:r>
              <a:rPr lang="el-GR" dirty="0"/>
              <a:t>Προσθέστε 2 κουμπιά που θα εμφανίζονται στην οθόνη της εφαρμογής</a:t>
            </a:r>
            <a:r>
              <a:rPr lang="en-US" dirty="0"/>
              <a:t>:</a:t>
            </a:r>
          </a:p>
          <a:p>
            <a:pPr marL="171450" indent="-171450">
              <a:buFontTx/>
              <a:buChar char="-"/>
            </a:pPr>
            <a:r>
              <a:rPr lang="el-GR" dirty="0"/>
              <a:t>Από το User </a:t>
            </a:r>
            <a:r>
              <a:rPr lang="el-GR" dirty="0" err="1"/>
              <a:t>Interface</a:t>
            </a:r>
            <a:r>
              <a:rPr lang="el-GR" dirty="0"/>
              <a:t> σύρουμε και αφήνουμε ένα στοιχείο </a:t>
            </a:r>
            <a:r>
              <a:rPr lang="el-GR" dirty="0" err="1"/>
              <a:t>Button</a:t>
            </a:r>
            <a:r>
              <a:rPr lang="el-GR" dirty="0"/>
              <a:t> (εμφανίζεται ήδη στο </a:t>
            </a:r>
            <a:r>
              <a:rPr lang="el-GR" dirty="0" err="1"/>
              <a:t>Viewer</a:t>
            </a:r>
            <a:r>
              <a:rPr lang="el-GR" dirty="0"/>
              <a:t>, είναι ένα ορατό στοιχείο). Στο πάνελ </a:t>
            </a:r>
            <a:r>
              <a:rPr lang="el-GR" dirty="0" err="1"/>
              <a:t>Components</a:t>
            </a:r>
            <a:r>
              <a:rPr lang="el-GR" dirty="0"/>
              <a:t>, κάνουμε κλικ στο Button1 και το μετονομάζουμε σε </a:t>
            </a:r>
            <a:r>
              <a:rPr lang="el-GR" dirty="0" err="1"/>
              <a:t>AboutButton</a:t>
            </a:r>
            <a:r>
              <a:rPr lang="el-GR" dirty="0"/>
              <a:t>, χρησιμοποιώντας το </a:t>
            </a:r>
            <a:r>
              <a:rPr lang="el-GR" dirty="0" err="1"/>
              <a:t>camel</a:t>
            </a:r>
            <a:r>
              <a:rPr lang="el-GR" dirty="0"/>
              <a:t> </a:t>
            </a:r>
            <a:r>
              <a:rPr lang="el-GR" dirty="0" err="1"/>
              <a:t>back</a:t>
            </a:r>
            <a:r>
              <a:rPr lang="el-GR" dirty="0"/>
              <a:t> </a:t>
            </a:r>
            <a:r>
              <a:rPr lang="el-GR" dirty="0" err="1"/>
              <a:t>case</a:t>
            </a:r>
            <a:r>
              <a:rPr lang="el-GR" dirty="0"/>
              <a:t> (αυτό θα είναι το όνομα του κουμπιού που θα εμφανίζεται στον επεξεργαστή </a:t>
            </a:r>
            <a:r>
              <a:rPr lang="el-GR" dirty="0" err="1"/>
              <a:t>Blocks</a:t>
            </a:r>
            <a:r>
              <a:rPr lang="el-GR" dirty="0"/>
              <a:t>).  Στο πάνελ </a:t>
            </a:r>
            <a:r>
              <a:rPr lang="el-GR" dirty="0" err="1"/>
              <a:t>Properties</a:t>
            </a:r>
            <a:r>
              <a:rPr lang="el-GR" dirty="0"/>
              <a:t>, πηγαίνετε στο </a:t>
            </a:r>
            <a:r>
              <a:rPr lang="el-GR" dirty="0" err="1"/>
              <a:t>Text</a:t>
            </a:r>
            <a:r>
              <a:rPr lang="el-GR" dirty="0"/>
              <a:t> και γράψτε </a:t>
            </a:r>
            <a:r>
              <a:rPr lang="el-GR" dirty="0" err="1"/>
              <a:t>About</a:t>
            </a:r>
            <a:r>
              <a:rPr lang="el-GR" dirty="0"/>
              <a:t> (αυτό θα είναι το όνομα του κουμπιού που θα εμφανίζεται στην οθόνη της εφαρμογής).</a:t>
            </a:r>
          </a:p>
          <a:p>
            <a:pPr marL="171450" indent="-171450">
              <a:buFontTx/>
              <a:buChar char="-"/>
            </a:pPr>
            <a:r>
              <a:rPr lang="el-GR" dirty="0"/>
              <a:t>Κάντε το ίδιο για να προσθέσετε το κουμπί </a:t>
            </a:r>
            <a:r>
              <a:rPr lang="el-GR" dirty="0" err="1"/>
              <a:t>Translate</a:t>
            </a:r>
            <a:r>
              <a:rPr lang="el-GR" dirty="0"/>
              <a:t> </a:t>
            </a:r>
            <a:r>
              <a:rPr lang="el-GR" dirty="0" err="1"/>
              <a:t>It</a:t>
            </a:r>
            <a:r>
              <a:rPr lang="el-GR" dirty="0"/>
              <a:t>.</a:t>
            </a:r>
          </a:p>
          <a:p>
            <a:pPr marL="171450" indent="-171450">
              <a:buFontTx/>
              <a:buChar char="-"/>
            </a:pPr>
            <a:endParaRPr lang="en-US" dirty="0"/>
          </a:p>
          <a:p>
            <a:pPr marL="0" indent="0">
              <a:buFontTx/>
              <a:buNone/>
            </a:pPr>
            <a:r>
              <a:rPr lang="el-GR" dirty="0"/>
              <a:t>Παίξτε με τα χρώματα, τις γραμματοσειρές και το μέγεθος του κειμένου για να προσαρμόσετε την εφαρμογή σας!</a:t>
            </a:r>
          </a:p>
          <a:p>
            <a:pPr marL="0" indent="0">
              <a:buFontTx/>
              <a:buNone/>
            </a:pPr>
            <a:endParaRPr lang="en-US" dirty="0"/>
          </a:p>
          <a:p>
            <a:pPr marL="0" indent="0">
              <a:buFontTx/>
              <a:buNone/>
            </a:pPr>
            <a:r>
              <a:rPr lang="en-US" dirty="0"/>
              <a:t>2. </a:t>
            </a:r>
            <a:r>
              <a:rPr lang="el-GR" dirty="0"/>
              <a:t>Από το </a:t>
            </a:r>
            <a:r>
              <a:rPr lang="en-US" b="1" dirty="0"/>
              <a:t>User Interface</a:t>
            </a:r>
            <a:r>
              <a:rPr lang="en-US" dirty="0"/>
              <a:t> </a:t>
            </a:r>
            <a:r>
              <a:rPr lang="el-GR" dirty="0"/>
              <a:t>προσθέστε ένα στοιχείο</a:t>
            </a:r>
            <a:r>
              <a:rPr lang="en-US" dirty="0"/>
              <a:t> </a:t>
            </a:r>
            <a:r>
              <a:rPr lang="en-US" b="1" dirty="0"/>
              <a:t>Notifier</a:t>
            </a:r>
            <a:r>
              <a:rPr lang="en-US" dirty="0"/>
              <a:t>: </a:t>
            </a:r>
            <a:r>
              <a:rPr lang="el-GR" dirty="0"/>
              <a:t>θα εμφανιστεί το κείμενο του κουμπιού </a:t>
            </a:r>
            <a:r>
              <a:rPr lang="el-GR" dirty="0" err="1"/>
              <a:t>About</a:t>
            </a:r>
            <a:r>
              <a:rPr lang="el-GR" dirty="0"/>
              <a:t> σε ένα πλαίσιο μηνυμάτων. Πρόκειται για ένα μη ορατό στοιχείο, επομένως δεν θα εμφανίζεται στην οθόνη της εφαρμογής.</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l-GR" dirty="0"/>
              <a:t>Από το</a:t>
            </a:r>
            <a:r>
              <a:rPr lang="en-US" dirty="0"/>
              <a:t> </a:t>
            </a:r>
            <a:r>
              <a:rPr lang="en-US" b="1" dirty="0"/>
              <a:t>Media</a:t>
            </a:r>
            <a:r>
              <a:rPr lang="en-US" dirty="0"/>
              <a:t> </a:t>
            </a:r>
            <a:r>
              <a:rPr lang="el-GR" dirty="0"/>
              <a:t>προσθέστε ένα στοιχείο</a:t>
            </a:r>
            <a:r>
              <a:rPr lang="en-US" dirty="0"/>
              <a:t> </a:t>
            </a:r>
            <a:r>
              <a:rPr lang="en-US" b="1" dirty="0" err="1"/>
              <a:t>SpeechRecognizer</a:t>
            </a:r>
            <a:r>
              <a:rPr lang="en-US" dirty="0"/>
              <a:t>: </a:t>
            </a:r>
            <a:r>
              <a:rPr lang="el-GR" dirty="0"/>
              <a:t>χρησιμοποιεί τη φωνητική αναγνώριση για τη μετατροπή της ομιλίας σε κείμενο στο περιβάλλον, όταν θα μιλάμε τις λέξεις που θα μεταφραστούν στο τηλέφωνό μας. Πρόκειται για ένα μη ορατό στοιχείο, επομένως δεν θα εμφανίζεται στην οθόνη της εφαρμογής.</a:t>
            </a:r>
            <a:endParaRPr lang="en-US" dirty="0"/>
          </a:p>
          <a:p>
            <a:pPr marL="0" indent="0">
              <a:buFontTx/>
              <a:buNone/>
            </a:pPr>
            <a:endParaRPr lang="en-US" dirty="0"/>
          </a:p>
          <a:p>
            <a:pPr marL="0" indent="0">
              <a:buFontTx/>
              <a:buNone/>
            </a:pPr>
            <a:endParaRPr lang="en-US" dirty="0"/>
          </a:p>
          <a:p>
            <a:pPr marL="0" indent="0">
              <a:buFontTx/>
              <a:buNone/>
            </a:pPr>
            <a:r>
              <a:rPr lang="en-US" dirty="0"/>
              <a:t>4. </a:t>
            </a:r>
            <a:r>
              <a:rPr lang="el-GR" dirty="0"/>
              <a:t>Από το </a:t>
            </a:r>
            <a:r>
              <a:rPr lang="en-US" b="1" dirty="0"/>
              <a:t>Media</a:t>
            </a:r>
            <a:r>
              <a:rPr lang="en-US" dirty="0"/>
              <a:t> </a:t>
            </a:r>
            <a:r>
              <a:rPr lang="el-GR" dirty="0"/>
              <a:t>προσθέστε ένα στοιχείο</a:t>
            </a:r>
            <a:r>
              <a:rPr lang="en-US" dirty="0"/>
              <a:t> </a:t>
            </a:r>
            <a:r>
              <a:rPr lang="en-US" b="1" dirty="0" err="1"/>
              <a:t>TextToSpeech</a:t>
            </a:r>
            <a:r>
              <a:rPr lang="en-US" dirty="0"/>
              <a:t> : </a:t>
            </a:r>
            <a:r>
              <a:rPr lang="el-GR" dirty="0"/>
              <a:t>αυτό το στοιχείο εκφωνεί δυνατά ένα δεδομένο κείμενο. Μπορείτε να ορίσετε μια γλώσσα προφοράς παρέχοντας έναν κωδικό γλώσσας. Αυτό αλλάζει την προφορά των λέξεων, όχι την πραγματική γλώσσα που </a:t>
            </a:r>
            <a:r>
              <a:rPr lang="el-GR" dirty="0" err="1"/>
              <a:t>ομιλείται</a:t>
            </a:r>
            <a:r>
              <a:rPr lang="el-GR" dirty="0"/>
              <a:t>. Για παράδειγμα, ορίζοντας τη γλώσσα σε γαλλικά και μιλώντας αγγλικό κείμενο θα ακούγεται σαν κάποιος να μιλάει αγγλικά (</a:t>
            </a:r>
            <a:r>
              <a:rPr lang="el-GR" dirty="0" err="1"/>
              <a:t>en</a:t>
            </a:r>
            <a:r>
              <a:rPr lang="el-GR" dirty="0"/>
              <a:t>) με γαλλική προφορά. Θα διατηρήσουμε την προεπιλεγμένη προφορά.</a:t>
            </a:r>
          </a:p>
          <a:p>
            <a:pPr marL="0" indent="0">
              <a:buFontTx/>
              <a:buNone/>
            </a:pPr>
            <a:endParaRPr lang="en-US" dirty="0"/>
          </a:p>
          <a:p>
            <a:pPr marL="0" indent="0">
              <a:buFontTx/>
              <a:buNone/>
            </a:pPr>
            <a:r>
              <a:rPr lang="en-US" dirty="0"/>
              <a:t>5. </a:t>
            </a:r>
            <a:r>
              <a:rPr lang="el-GR" dirty="0"/>
              <a:t>Τέλος, το στοιχείο που θα κάνει αυτόματα τη μετάφραση είναι το </a:t>
            </a:r>
            <a:r>
              <a:rPr lang="en-US" b="1" dirty="0" err="1"/>
              <a:t>Yandex.Translate</a:t>
            </a:r>
            <a:r>
              <a:rPr lang="en-US" dirty="0"/>
              <a:t>, </a:t>
            </a:r>
            <a:r>
              <a:rPr lang="el-GR" dirty="0"/>
              <a:t>από τα </a:t>
            </a:r>
            <a:r>
              <a:rPr lang="en-US" b="1" dirty="0"/>
              <a:t>Media</a:t>
            </a:r>
            <a:r>
              <a:rPr lang="en-US" dirty="0"/>
              <a:t>. </a:t>
            </a:r>
            <a:r>
              <a:rPr lang="el-GR" dirty="0"/>
              <a:t>Αυτό το συστατικό χρειάζεται πρόσβαση στο Internet, καθώς θα ζητήσει μεταφράσεις στην υπηρεσία </a:t>
            </a:r>
            <a:r>
              <a:rPr lang="el-GR" dirty="0" err="1"/>
              <a:t>Yandex.Translate</a:t>
            </a:r>
            <a:r>
              <a:rPr lang="el-GR" dirty="0"/>
              <a:t>.</a:t>
            </a:r>
            <a:endParaRPr lang="en-GB" dirty="0"/>
          </a:p>
        </p:txBody>
      </p:sp>
      <p:sp>
        <p:nvSpPr>
          <p:cNvPr id="4" name="Slide Number Placeholder 3"/>
          <p:cNvSpPr>
            <a:spLocks noGrp="1"/>
          </p:cNvSpPr>
          <p:nvPr>
            <p:ph type="sldNum" sz="quarter" idx="5"/>
          </p:nvPr>
        </p:nvSpPr>
        <p:spPr/>
        <p:txBody>
          <a:bodyPr/>
          <a:lstStyle/>
          <a:p>
            <a:fld id="{43AA997F-8BED-4825-8EFD-39D78F1FD334}" type="slidenum">
              <a:rPr lang="fr-FR" smtClean="0"/>
              <a:t>8</a:t>
            </a:fld>
            <a:endParaRPr lang="fr-FR"/>
          </a:p>
        </p:txBody>
      </p:sp>
    </p:spTree>
    <p:extLst>
      <p:ext uri="{BB962C8B-B14F-4D97-AF65-F5344CB8AC3E}">
        <p14:creationId xmlns:p14="http://schemas.microsoft.com/office/powerpoint/2010/main" val="80613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b="0" dirty="0">
                <a:effectLst>
                  <a:outerShdw blurRad="38100" dist="38100" dir="2700000" algn="tl">
                    <a:srgbClr val="000000">
                      <a:alpha val="43137"/>
                    </a:srgbClr>
                  </a:outerShdw>
                </a:effectLst>
              </a:rPr>
              <a:t>Έτσι θα πρέπει να φαίνονται τα στοιχεία στην οθόνη σας.</a:t>
            </a:r>
            <a:endParaRPr lang="en-GB" b="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43AA997F-8BED-4825-8EFD-39D78F1FD334}" type="slidenum">
              <a:rPr lang="fr-FR" smtClean="0"/>
              <a:t>9</a:t>
            </a:fld>
            <a:endParaRPr lang="fr-FR"/>
          </a:p>
        </p:txBody>
      </p:sp>
    </p:spTree>
    <p:extLst>
      <p:ext uri="{BB962C8B-B14F-4D97-AF65-F5344CB8AC3E}">
        <p14:creationId xmlns:p14="http://schemas.microsoft.com/office/powerpoint/2010/main" val="124141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83F1A40-FE60-4329-B6A1-00EE85CCDF2D}"/>
              </a:ext>
            </a:extLst>
          </p:cNvPr>
          <p:cNvSpPr>
            <a:spLocks noGrp="1"/>
          </p:cNvSpPr>
          <p:nvPr>
            <p:ph type="title" hasCustomPrompt="1"/>
          </p:nvPr>
        </p:nvSpPr>
        <p:spPr>
          <a:xfrm>
            <a:off x="335280" y="1248678"/>
            <a:ext cx="4085995" cy="1325563"/>
          </a:xfrm>
        </p:spPr>
        <p:txBody>
          <a:bodyPr>
            <a:normAutofit/>
          </a:bodyPr>
          <a:lstStyle>
            <a:lvl1pPr>
              <a:defRPr lang="fr-FR" sz="44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pic>
        <p:nvPicPr>
          <p:cNvPr id="8" name="Image 7">
            <a:extLst>
              <a:ext uri="{FF2B5EF4-FFF2-40B4-BE49-F238E27FC236}">
                <a16:creationId xmlns:a16="http://schemas.microsoft.com/office/drawing/2014/main" id="{0AE11527-5083-4A9B-BF72-3153FB276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2485" y="4521200"/>
            <a:ext cx="1878790" cy="2153637"/>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63E8777E-E25D-4AAD-9042-DD52CC9307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243" y="6177281"/>
            <a:ext cx="2180077" cy="530485"/>
          </a:xfrm>
          <a:prstGeom prst="rect">
            <a:avLst/>
          </a:prstGeom>
        </p:spPr>
      </p:pic>
      <p:sp>
        <p:nvSpPr>
          <p:cNvPr id="13" name="Espace réservé pour une image  12">
            <a:extLst>
              <a:ext uri="{FF2B5EF4-FFF2-40B4-BE49-F238E27FC236}">
                <a16:creationId xmlns:a16="http://schemas.microsoft.com/office/drawing/2014/main" id="{64EB9775-27F2-4DF7-A762-7B91B2C9A4B2}"/>
              </a:ext>
            </a:extLst>
          </p:cNvPr>
          <p:cNvSpPr>
            <a:spLocks noGrp="1"/>
          </p:cNvSpPr>
          <p:nvPr>
            <p:ph type="pic" sz="quarter" idx="10"/>
          </p:nvPr>
        </p:nvSpPr>
        <p:spPr>
          <a:xfrm>
            <a:off x="4572000" y="0"/>
            <a:ext cx="4572000" cy="6858000"/>
          </a:xfrm>
          <a:prstGeom prst="rect">
            <a:avLst/>
          </a:prstGeom>
        </p:spPr>
        <p:txBody>
          <a:bodyPr/>
          <a:lstStyle/>
          <a:p>
            <a:endParaRPr lang="fr-FR"/>
          </a:p>
        </p:txBody>
      </p:sp>
      <p:sp>
        <p:nvSpPr>
          <p:cNvPr id="19" name="Espace réservé du texte 18">
            <a:extLst>
              <a:ext uri="{FF2B5EF4-FFF2-40B4-BE49-F238E27FC236}">
                <a16:creationId xmlns:a16="http://schemas.microsoft.com/office/drawing/2014/main" id="{F2483D28-7A9D-4553-B681-380D446BA3EB}"/>
              </a:ext>
            </a:extLst>
          </p:cNvPr>
          <p:cNvSpPr>
            <a:spLocks noGrp="1"/>
          </p:cNvSpPr>
          <p:nvPr>
            <p:ph type="body" sz="quarter" idx="11" hasCustomPrompt="1"/>
          </p:nvPr>
        </p:nvSpPr>
        <p:spPr>
          <a:xfrm>
            <a:off x="335193" y="2621655"/>
            <a:ext cx="4056063" cy="457200"/>
          </a:xfrm>
        </p:spPr>
        <p:txBody>
          <a:bodyPr>
            <a:normAutofit/>
          </a:bodyPr>
          <a:lstStyle>
            <a:lvl1pPr marL="0" indent="0">
              <a:buNone/>
              <a:defRPr lang="fr-FR" sz="2400" kern="1200" dirty="0">
                <a:solidFill>
                  <a:srgbClr val="7503A6"/>
                </a:solidFill>
                <a:latin typeface="+mj-lt"/>
                <a:ea typeface="+mn-ea"/>
                <a:cs typeface="Posterama" panose="020B0504020200020000" pitchFamily="34" charset="0"/>
              </a:defRPr>
            </a:lvl1pPr>
          </a:lstStyle>
          <a:p>
            <a:pPr lvl="0"/>
            <a:r>
              <a:rPr lang="fr-FR" dirty="0" err="1"/>
              <a:t>Subtitle</a:t>
            </a:r>
            <a:endParaRPr lang="fr-FR" dirty="0"/>
          </a:p>
        </p:txBody>
      </p:sp>
      <p:cxnSp>
        <p:nvCxnSpPr>
          <p:cNvPr id="20" name="Connecteur droit 19">
            <a:extLst>
              <a:ext uri="{FF2B5EF4-FFF2-40B4-BE49-F238E27FC236}">
                <a16:creationId xmlns:a16="http://schemas.microsoft.com/office/drawing/2014/main" id="{57F5B1E1-5E22-4119-A52B-FA282E5E99E8}"/>
              </a:ext>
            </a:extLst>
          </p:cNvPr>
          <p:cNvCxnSpPr>
            <a:cxnSpLocks/>
          </p:cNvCxnSpPr>
          <p:nvPr userDrawn="1"/>
        </p:nvCxnSpPr>
        <p:spPr>
          <a:xfrm>
            <a:off x="264160" y="1234440"/>
            <a:ext cx="0" cy="2947680"/>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8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88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31877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2" y="0"/>
            <a:ext cx="9143998" cy="3002507"/>
          </a:xfrm>
          <a:prstGeom prst="rect">
            <a:avLst/>
          </a:prstGeom>
          <a:solidFill>
            <a:srgbClr val="7503A6"/>
          </a:solidFill>
          <a:ln w="3810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612107" y="625867"/>
            <a:ext cx="7740323"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612108" y="2047162"/>
            <a:ext cx="7740323"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910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cxnSp>
        <p:nvCxnSpPr>
          <p:cNvPr id="10" name="Connecteur droit 9">
            <a:extLst>
              <a:ext uri="{FF2B5EF4-FFF2-40B4-BE49-F238E27FC236}">
                <a16:creationId xmlns:a16="http://schemas.microsoft.com/office/drawing/2014/main" id="{16EC9D56-F2BF-463D-81F7-9F85076B5FEB}"/>
              </a:ext>
            </a:extLst>
          </p:cNvPr>
          <p:cNvCxnSpPr>
            <a:cxnSpLocks/>
          </p:cNvCxnSpPr>
          <p:nvPr userDrawn="1"/>
        </p:nvCxnSpPr>
        <p:spPr>
          <a:xfrm>
            <a:off x="577525" y="2208205"/>
            <a:ext cx="0" cy="4427862"/>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20486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213927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Tree>
    <p:extLst>
      <p:ext uri="{BB962C8B-B14F-4D97-AF65-F5344CB8AC3E}">
        <p14:creationId xmlns:p14="http://schemas.microsoft.com/office/powerpoint/2010/main" val="22150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
        <p:nvSpPr>
          <p:cNvPr id="5" name="Ellipse 4">
            <a:extLst>
              <a:ext uri="{FF2B5EF4-FFF2-40B4-BE49-F238E27FC236}">
                <a16:creationId xmlns:a16="http://schemas.microsoft.com/office/drawing/2014/main" id="{028C574E-1CF6-4916-A138-BAB346D0CC67}"/>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EF6F01D-9331-4C83-850D-CE15D7B89B49}"/>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85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01479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5" name="Ellipse 4">
            <a:extLst>
              <a:ext uri="{FF2B5EF4-FFF2-40B4-BE49-F238E27FC236}">
                <a16:creationId xmlns:a16="http://schemas.microsoft.com/office/drawing/2014/main" id="{01ACB673-BE50-45C8-A71C-D3E2323E3745}"/>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E27C5CF-3A28-4379-9BD0-1C32AD6EF3AC}"/>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202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282993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187722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8415-A75C-4BB1-B113-55B9D4435044}" type="datetimeFigureOut">
              <a:rPr lang="fr-FR" smtClean="0"/>
              <a:t>27/04/2023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B059-D1A5-48A9-BCBD-FC95EB686A4C}" type="slidenum">
              <a:rPr lang="fr-FR" smtClean="0"/>
              <a:t>‹#›</a:t>
            </a:fld>
            <a:endParaRPr lang="fr-FR"/>
          </a:p>
        </p:txBody>
      </p:sp>
    </p:spTree>
    <p:extLst>
      <p:ext uri="{BB962C8B-B14F-4D97-AF65-F5344CB8AC3E}">
        <p14:creationId xmlns:p14="http://schemas.microsoft.com/office/powerpoint/2010/main" val="50335332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2" r:id="rId4"/>
    <p:sldLayoutId id="2147483676" r:id="rId5"/>
    <p:sldLayoutId id="2147483675" r:id="rId6"/>
    <p:sldLayoutId id="2147483674" r:id="rId7"/>
    <p:sldLayoutId id="2147483667" r:id="rId8"/>
    <p:sldLayoutId id="2147483673"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e4change.eu/"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appinventor.mit.edu/explor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ai2.appinventor.mit.edu/"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8553F-AF0D-4E80-AC40-E639FCFA5625}"/>
              </a:ext>
            </a:extLst>
          </p:cNvPr>
          <p:cNvSpPr>
            <a:spLocks noGrp="1"/>
          </p:cNvSpPr>
          <p:nvPr>
            <p:ph type="title"/>
          </p:nvPr>
        </p:nvSpPr>
        <p:spPr>
          <a:xfrm>
            <a:off x="335280" y="1248678"/>
            <a:ext cx="4654036" cy="1325563"/>
          </a:xfrm>
        </p:spPr>
        <p:txBody>
          <a:bodyPr/>
          <a:lstStyle/>
          <a:p>
            <a:r>
              <a:rPr lang="el-GR" dirty="0"/>
              <a:t>Μεταφράστε το</a:t>
            </a:r>
            <a:r>
              <a:rPr lang="fr-FR" dirty="0"/>
              <a:t>!</a:t>
            </a:r>
          </a:p>
        </p:txBody>
      </p:sp>
      <p:pic>
        <p:nvPicPr>
          <p:cNvPr id="6" name="Picture Placeholder 5">
            <a:extLst>
              <a:ext uri="{FF2B5EF4-FFF2-40B4-BE49-F238E27FC236}">
                <a16:creationId xmlns:a16="http://schemas.microsoft.com/office/drawing/2014/main" id="{13F10F0A-72C7-43CA-A5B1-CCC81B028B3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7643" r="20704"/>
          <a:stretch/>
        </p:blipFill>
        <p:spPr>
          <a:xfrm>
            <a:off x="4989316" y="1411798"/>
            <a:ext cx="3556826" cy="4034404"/>
          </a:xfrm>
          <a:prstGeom prst="rect">
            <a:avLst/>
          </a:prstGeom>
        </p:spPr>
      </p:pic>
      <p:sp>
        <p:nvSpPr>
          <p:cNvPr id="4" name="Espace réservé du texte 3">
            <a:extLst>
              <a:ext uri="{FF2B5EF4-FFF2-40B4-BE49-F238E27FC236}">
                <a16:creationId xmlns:a16="http://schemas.microsoft.com/office/drawing/2014/main" id="{733F7DB9-CD88-4F3D-A0BB-E183F19884E4}"/>
              </a:ext>
            </a:extLst>
          </p:cNvPr>
          <p:cNvSpPr>
            <a:spLocks noGrp="1"/>
          </p:cNvSpPr>
          <p:nvPr>
            <p:ph type="body" sz="quarter" idx="11"/>
          </p:nvPr>
        </p:nvSpPr>
        <p:spPr>
          <a:xfrm>
            <a:off x="335193" y="2621654"/>
            <a:ext cx="4954259" cy="1325563"/>
          </a:xfrm>
        </p:spPr>
        <p:txBody>
          <a:bodyPr>
            <a:normAutofit/>
          </a:bodyPr>
          <a:lstStyle/>
          <a:p>
            <a:r>
              <a:rPr lang="el-GR" dirty="0">
                <a:effectLst>
                  <a:outerShdw blurRad="38100" dist="38100" dir="2700000" algn="tl">
                    <a:srgbClr val="000000">
                      <a:alpha val="43137"/>
                    </a:srgbClr>
                  </a:outerShdw>
                </a:effectLst>
                <a:latin typeface="Posterama" panose="020B0504020200020000" pitchFamily="34" charset="0"/>
              </a:rPr>
              <a:t>Δημιουργήστε εφαρμογές φωνητικής μετάφρασης μέσα από το MIT </a:t>
            </a:r>
            <a:r>
              <a:rPr lang="el-GR" dirty="0" err="1">
                <a:effectLst>
                  <a:outerShdw blurRad="38100" dist="38100" dir="2700000" algn="tl">
                    <a:srgbClr val="000000">
                      <a:alpha val="43137"/>
                    </a:srgbClr>
                  </a:outerShdw>
                </a:effectLst>
                <a:latin typeface="Posterama" panose="020B0504020200020000" pitchFamily="34" charset="0"/>
              </a:rPr>
              <a:t>App</a:t>
            </a:r>
            <a:r>
              <a:rPr lang="el-GR" dirty="0">
                <a:effectLst>
                  <a:outerShdw blurRad="38100" dist="38100" dir="2700000" algn="tl">
                    <a:srgbClr val="000000">
                      <a:alpha val="43137"/>
                    </a:srgbClr>
                  </a:outerShdw>
                </a:effectLst>
                <a:latin typeface="Posterama" panose="020B0504020200020000" pitchFamily="34" charset="0"/>
              </a:rPr>
              <a:t> </a:t>
            </a:r>
            <a:r>
              <a:rPr lang="el-GR" dirty="0" err="1">
                <a:effectLst>
                  <a:outerShdw blurRad="38100" dist="38100" dir="2700000" algn="tl">
                    <a:srgbClr val="000000">
                      <a:alpha val="43137"/>
                    </a:srgbClr>
                  </a:outerShdw>
                </a:effectLst>
                <a:latin typeface="Posterama" panose="020B0504020200020000" pitchFamily="34" charset="0"/>
              </a:rPr>
              <a:t>Inventor</a:t>
            </a:r>
            <a:endParaRPr lang="fr-FR" dirty="0">
              <a:effectLst>
                <a:outerShdw blurRad="38100" dist="38100" dir="2700000" algn="tl">
                  <a:srgbClr val="000000">
                    <a:alpha val="43137"/>
                  </a:srgbClr>
                </a:outerShdw>
              </a:effectLst>
              <a:latin typeface="Posterama" panose="020B0504020200020000" pitchFamily="34" charset="0"/>
            </a:endParaRPr>
          </a:p>
        </p:txBody>
      </p:sp>
    </p:spTree>
    <p:extLst>
      <p:ext uri="{BB962C8B-B14F-4D97-AF65-F5344CB8AC3E}">
        <p14:creationId xmlns:p14="http://schemas.microsoft.com/office/powerpoint/2010/main" val="97513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224403" y="3200007"/>
            <a:ext cx="1581537" cy="1067194"/>
          </a:xfrm>
        </p:spPr>
        <p:txBody>
          <a:bodyPr>
            <a:normAutofit fontScale="55000" lnSpcReduction="20000"/>
          </a:bodyPr>
          <a:lstStyle/>
          <a:p>
            <a:r>
              <a:rPr lang="el-GR" sz="2600" b="1" dirty="0">
                <a:solidFill>
                  <a:schemeClr val="tx1">
                    <a:lumMod val="50000"/>
                    <a:lumOff val="50000"/>
                  </a:schemeClr>
                </a:solidFill>
                <a:latin typeface="Posterama" panose="020B0504020200020000" pitchFamily="34" charset="0"/>
                <a:cs typeface="Posterama" panose="020B0504020200020000" pitchFamily="34" charset="0"/>
              </a:rPr>
              <a:t>Επιλογή </a:t>
            </a:r>
            <a:r>
              <a:rPr lang="en-US" sz="2600" b="1" dirty="0" err="1">
                <a:solidFill>
                  <a:schemeClr val="tx1">
                    <a:lumMod val="50000"/>
                    <a:lumOff val="50000"/>
                  </a:schemeClr>
                </a:solidFill>
                <a:latin typeface="Posterama" panose="020B0504020200020000" pitchFamily="34" charset="0"/>
                <a:cs typeface="Posterama" panose="020B0504020200020000" pitchFamily="34" charset="0"/>
              </a:rPr>
              <a:t>TextToSpeech</a:t>
            </a:r>
            <a:r>
              <a:rPr lang="en-US" sz="2600" b="1" dirty="0">
                <a:solidFill>
                  <a:schemeClr val="tx1">
                    <a:lumMod val="50000"/>
                    <a:lumOff val="50000"/>
                  </a:schemeClr>
                </a:solidFill>
                <a:latin typeface="Posterama" panose="020B0504020200020000" pitchFamily="34" charset="0"/>
                <a:cs typeface="Posterama" panose="020B0504020200020000" pitchFamily="34" charset="0"/>
              </a:rPr>
              <a:t> </a:t>
            </a:r>
            <a:r>
              <a:rPr lang="en-US" sz="2600" dirty="0">
                <a:solidFill>
                  <a:schemeClr val="tx1">
                    <a:lumMod val="50000"/>
                    <a:lumOff val="50000"/>
                  </a:schemeClr>
                </a:solidFill>
                <a:latin typeface="Posterama" panose="020B0504020200020000" pitchFamily="34" charset="0"/>
                <a:cs typeface="Posterama" panose="020B0504020200020000" pitchFamily="34" charset="0"/>
              </a:rPr>
              <a:t>Properties: Language</a:t>
            </a:r>
            <a:r>
              <a:rPr lang="el-GR" sz="2600" dirty="0">
                <a:solidFill>
                  <a:schemeClr val="tx1">
                    <a:lumMod val="50000"/>
                    <a:lumOff val="50000"/>
                  </a:schemeClr>
                </a:solidFill>
                <a:latin typeface="Posterama" panose="020B0504020200020000" pitchFamily="34" charset="0"/>
                <a:cs typeface="Posterama" panose="020B0504020200020000" pitchFamily="34" charset="0"/>
              </a:rPr>
              <a:t> – Γλώσσα </a:t>
            </a:r>
            <a:r>
              <a:rPr lang="en-US" sz="2600" dirty="0">
                <a:solidFill>
                  <a:schemeClr val="tx1">
                    <a:lumMod val="50000"/>
                    <a:lumOff val="50000"/>
                  </a:schemeClr>
                </a:solidFill>
                <a:latin typeface="Posterama" panose="020B0504020200020000" pitchFamily="34" charset="0"/>
                <a:cs typeface="Posterama" panose="020B0504020200020000" pitchFamily="34" charset="0"/>
              </a:rPr>
              <a:t> (</a:t>
            </a:r>
            <a:r>
              <a:rPr lang="el-GR" sz="2600" dirty="0">
                <a:solidFill>
                  <a:schemeClr val="tx1">
                    <a:lumMod val="50000"/>
                    <a:lumOff val="50000"/>
                  </a:schemeClr>
                </a:solidFill>
                <a:latin typeface="Posterama" panose="020B0504020200020000" pitchFamily="34" charset="0"/>
                <a:cs typeface="Posterama" panose="020B0504020200020000" pitchFamily="34" charset="0"/>
              </a:rPr>
              <a:t>επιλέξτε</a:t>
            </a:r>
            <a:r>
              <a:rPr lang="en-US" sz="2600" dirty="0">
                <a:solidFill>
                  <a:schemeClr val="tx1">
                    <a:lumMod val="50000"/>
                    <a:lumOff val="50000"/>
                  </a:schemeClr>
                </a:solidFill>
                <a:latin typeface="Posterama" panose="020B0504020200020000" pitchFamily="34" charset="0"/>
                <a:cs typeface="Posterama" panose="020B0504020200020000" pitchFamily="34" charset="0"/>
              </a:rPr>
              <a:t>)</a:t>
            </a: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81013" y="461963"/>
            <a:ext cx="7588166" cy="1325562"/>
          </a:xfrm>
        </p:spPr>
        <p:txBody>
          <a:bodyPr>
            <a:normAutofit fontScale="90000"/>
          </a:bodyPr>
          <a:lstStyle/>
          <a:p>
            <a:pPr>
              <a:lnSpc>
                <a:spcPct val="100000"/>
              </a:lnSpc>
            </a:pPr>
            <a:r>
              <a:rPr lang="fr-FR" sz="4400" dirty="0"/>
              <a:t>2</a:t>
            </a:r>
            <a:r>
              <a:rPr lang="el-GR" sz="4400" baseline="30000" dirty="0"/>
              <a:t>ο</a:t>
            </a:r>
            <a:r>
              <a:rPr lang="el-GR" sz="4400" dirty="0"/>
              <a:t> βήμα </a:t>
            </a:r>
            <a:br>
              <a:rPr lang="fr-FR" sz="4400" dirty="0"/>
            </a:br>
            <a:r>
              <a:rPr lang="el-GR" sz="4400" dirty="0">
                <a:solidFill>
                  <a:schemeClr val="bg1"/>
                </a:solidFill>
                <a:highlight>
                  <a:srgbClr val="7503A6"/>
                </a:highlight>
              </a:rPr>
              <a:t>Καθορίστε τη γλώσσα</a:t>
            </a:r>
            <a:endParaRPr lang="fr-FR" sz="4400" dirty="0">
              <a:solidFill>
                <a:schemeClr val="bg1"/>
              </a:solidFill>
              <a:highlight>
                <a:srgbClr val="7503A6"/>
              </a:highlight>
            </a:endParaRPr>
          </a:p>
        </p:txBody>
      </p:sp>
      <p:pic>
        <p:nvPicPr>
          <p:cNvPr id="6" name="Picture 5">
            <a:extLst>
              <a:ext uri="{FF2B5EF4-FFF2-40B4-BE49-F238E27FC236}">
                <a16:creationId xmlns:a16="http://schemas.microsoft.com/office/drawing/2014/main" id="{51AB15ED-2D49-4017-8033-CB53B69EFF3F}"/>
              </a:ext>
            </a:extLst>
          </p:cNvPr>
          <p:cNvPicPr>
            <a:picLocks noChangeAspect="1"/>
          </p:cNvPicPr>
          <p:nvPr/>
        </p:nvPicPr>
        <p:blipFill>
          <a:blip r:embed="rId3"/>
          <a:stretch>
            <a:fillRect/>
          </a:stretch>
        </p:blipFill>
        <p:spPr>
          <a:xfrm>
            <a:off x="1973179" y="1991870"/>
            <a:ext cx="5807429" cy="4937925"/>
          </a:xfrm>
          <a:prstGeom prst="rect">
            <a:avLst/>
          </a:prstGeom>
        </p:spPr>
      </p:pic>
    </p:spTree>
    <p:extLst>
      <p:ext uri="{BB962C8B-B14F-4D97-AF65-F5344CB8AC3E}">
        <p14:creationId xmlns:p14="http://schemas.microsoft.com/office/powerpoint/2010/main" val="296472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378279" y="1482725"/>
            <a:ext cx="4909134" cy="3075665"/>
          </a:xfrm>
        </p:spPr>
        <p:txBody>
          <a:bodyPr>
            <a:normAutofit fontScale="77500" lnSpcReduction="20000"/>
          </a:bodyPr>
          <a:lstStyle/>
          <a:p>
            <a:r>
              <a:rPr lang="el-GR" sz="2200" dirty="0">
                <a:solidFill>
                  <a:schemeClr val="tx1">
                    <a:lumMod val="50000"/>
                    <a:lumOff val="50000"/>
                  </a:schemeClr>
                </a:solidFill>
                <a:latin typeface="Posterama" panose="020B0504020200020000" pitchFamily="34" charset="0"/>
                <a:cs typeface="Posterama" panose="020B0504020200020000" pitchFamily="34" charset="0"/>
              </a:rPr>
              <a:t>Κατεβάστε και εγκαταστήστε το</a:t>
            </a:r>
            <a:r>
              <a:rPr lang="en-US" sz="2200" dirty="0">
                <a:solidFill>
                  <a:schemeClr val="tx1">
                    <a:lumMod val="50000"/>
                    <a:lumOff val="50000"/>
                  </a:schemeClr>
                </a:solidFill>
                <a:latin typeface="Posterama" panose="020B0504020200020000" pitchFamily="34" charset="0"/>
                <a:cs typeface="Posterama" panose="020B0504020200020000" pitchFamily="34" charset="0"/>
              </a:rPr>
              <a:t> </a:t>
            </a:r>
            <a:r>
              <a:rPr lang="en-US" sz="2200" b="1" dirty="0">
                <a:solidFill>
                  <a:schemeClr val="tx1">
                    <a:lumMod val="50000"/>
                    <a:lumOff val="50000"/>
                  </a:schemeClr>
                </a:solidFill>
                <a:latin typeface="Posterama" panose="020B0504020200020000" pitchFamily="34" charset="0"/>
                <a:cs typeface="Posterama" panose="020B0504020200020000" pitchFamily="34" charset="0"/>
              </a:rPr>
              <a:t>MIT AI2 Companion App</a:t>
            </a:r>
            <a:r>
              <a:rPr lang="el-GR" sz="2200" b="1" dirty="0">
                <a:solidFill>
                  <a:schemeClr val="tx1">
                    <a:lumMod val="50000"/>
                    <a:lumOff val="50000"/>
                  </a:schemeClr>
                </a:solidFill>
                <a:latin typeface="Posterama" panose="020B0504020200020000" pitchFamily="34" charset="0"/>
                <a:cs typeface="Posterama" panose="020B0504020200020000" pitchFamily="34" charset="0"/>
              </a:rPr>
              <a:t> </a:t>
            </a:r>
            <a:r>
              <a:rPr lang="el-GR" sz="2200" dirty="0">
                <a:solidFill>
                  <a:schemeClr val="tx1">
                    <a:lumMod val="50000"/>
                    <a:lumOff val="50000"/>
                  </a:schemeClr>
                </a:solidFill>
                <a:latin typeface="Posterama" panose="020B0504020200020000" pitchFamily="34" charset="0"/>
                <a:cs typeface="Posterama" panose="020B0504020200020000" pitchFamily="34" charset="0"/>
              </a:rPr>
              <a:t>στο κινητό σας από το </a:t>
            </a:r>
            <a:r>
              <a:rPr lang="en-US" sz="2200" b="1" dirty="0">
                <a:solidFill>
                  <a:schemeClr val="tx1">
                    <a:lumMod val="50000"/>
                    <a:lumOff val="50000"/>
                  </a:schemeClr>
                </a:solidFill>
                <a:latin typeface="Posterama" panose="020B0504020200020000" pitchFamily="34" charset="0"/>
                <a:cs typeface="Posterama" panose="020B0504020200020000" pitchFamily="34" charset="0"/>
              </a:rPr>
              <a:t>Google </a:t>
            </a:r>
            <a:r>
              <a:rPr lang="en-US" sz="2200" b="1" dirty="0" err="1">
                <a:solidFill>
                  <a:schemeClr val="tx1">
                    <a:lumMod val="50000"/>
                    <a:lumOff val="50000"/>
                  </a:schemeClr>
                </a:solidFill>
                <a:latin typeface="Posterama" panose="020B0504020200020000" pitchFamily="34" charset="0"/>
                <a:cs typeface="Posterama" panose="020B0504020200020000" pitchFamily="34" charset="0"/>
              </a:rPr>
              <a:t>Playstore</a:t>
            </a:r>
            <a:r>
              <a:rPr lang="en-US" sz="2200" dirty="0">
                <a:solidFill>
                  <a:schemeClr val="tx1">
                    <a:lumMod val="50000"/>
                    <a:lumOff val="50000"/>
                  </a:schemeClr>
                </a:solidFill>
                <a:latin typeface="Posterama" panose="020B0504020200020000" pitchFamily="34" charset="0"/>
                <a:cs typeface="Posterama" panose="020B0504020200020000" pitchFamily="34" charset="0"/>
              </a:rPr>
              <a:t>!</a:t>
            </a:r>
          </a:p>
          <a:p>
            <a:endParaRPr lang="en-US" sz="2200" b="1" dirty="0">
              <a:solidFill>
                <a:schemeClr val="tx1">
                  <a:lumMod val="50000"/>
                  <a:lumOff val="50000"/>
                </a:schemeClr>
              </a:solidFill>
              <a:latin typeface="Posterama" panose="020B0504020200020000" pitchFamily="34" charset="0"/>
              <a:cs typeface="Posterama" panose="020B0504020200020000" pitchFamily="34" charset="0"/>
            </a:endParaRPr>
          </a:p>
          <a:p>
            <a:r>
              <a:rPr lang="el-GR" sz="2200" b="1" dirty="0">
                <a:solidFill>
                  <a:schemeClr val="tx1">
                    <a:lumMod val="50000"/>
                    <a:lumOff val="50000"/>
                  </a:schemeClr>
                </a:solidFill>
                <a:latin typeface="Posterama" panose="020B0504020200020000" pitchFamily="34" charset="0"/>
                <a:cs typeface="Posterama" panose="020B0504020200020000" pitchFamily="34" charset="0"/>
              </a:rPr>
              <a:t>Δοκιμάστε το ήδη:</a:t>
            </a:r>
            <a:endParaRPr lang="en-US" sz="2200" b="1"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l-GR" sz="2200" b="1">
                <a:solidFill>
                  <a:schemeClr val="tx1">
                    <a:lumMod val="50000"/>
                    <a:lumOff val="50000"/>
                  </a:schemeClr>
                </a:solidFill>
                <a:latin typeface="Posterama" panose="020B0504020200020000" pitchFamily="34" charset="0"/>
                <a:cs typeface="Posterama" panose="020B0504020200020000" pitchFamily="34" charset="0"/>
              </a:rPr>
              <a:t>Συνδέστε</a:t>
            </a:r>
            <a:r>
              <a:rPr lang="en-US" sz="2200" b="1">
                <a:solidFill>
                  <a:schemeClr val="tx1">
                    <a:lumMod val="50000"/>
                    <a:lumOff val="50000"/>
                  </a:schemeClr>
                </a:solidFill>
                <a:latin typeface="Posterama" panose="020B0504020200020000" pitchFamily="34" charset="0"/>
                <a:cs typeface="Posterama" panose="020B0504020200020000" pitchFamily="34" charset="0"/>
              </a:rPr>
              <a:t>:  </a:t>
            </a:r>
            <a:r>
              <a:rPr lang="en-US" sz="2200" b="1" dirty="0">
                <a:solidFill>
                  <a:schemeClr val="tx1">
                    <a:lumMod val="50000"/>
                    <a:lumOff val="50000"/>
                  </a:schemeClr>
                </a:solidFill>
                <a:latin typeface="Posterama" panose="020B0504020200020000" pitchFamily="34" charset="0"/>
                <a:cs typeface="Posterama" panose="020B0504020200020000" pitchFamily="34" charset="0"/>
              </a:rPr>
              <a:t>AI Companion</a:t>
            </a:r>
          </a:p>
          <a:p>
            <a:pPr marL="342900" indent="-342900">
              <a:buFont typeface="Wingdings" panose="05000000000000000000" pitchFamily="2" charset="2"/>
              <a:buChar char="ü"/>
            </a:pPr>
            <a:r>
              <a:rPr lang="el-GR" sz="2200" b="1" dirty="0">
                <a:solidFill>
                  <a:schemeClr val="tx1">
                    <a:lumMod val="50000"/>
                    <a:lumOff val="50000"/>
                  </a:schemeClr>
                </a:solidFill>
                <a:latin typeface="Posterama" panose="020B0504020200020000" pitchFamily="34" charset="0"/>
                <a:cs typeface="Posterama" panose="020B0504020200020000" pitchFamily="34" charset="0"/>
              </a:rPr>
              <a:t>Χρησιμοποιήστε το βοηθό για να </a:t>
            </a:r>
            <a:r>
              <a:rPr lang="el-GR" sz="2200" b="1" dirty="0" err="1">
                <a:solidFill>
                  <a:schemeClr val="tx1">
                    <a:lumMod val="50000"/>
                    <a:lumOff val="50000"/>
                  </a:schemeClr>
                </a:solidFill>
                <a:latin typeface="Posterama" panose="020B0504020200020000" pitchFamily="34" charset="0"/>
                <a:cs typeface="Posterama" panose="020B0504020200020000" pitchFamily="34" charset="0"/>
              </a:rPr>
              <a:t>σκανάρετε</a:t>
            </a:r>
            <a:r>
              <a:rPr lang="el-GR" sz="2200" b="1" dirty="0">
                <a:solidFill>
                  <a:schemeClr val="tx1">
                    <a:lumMod val="50000"/>
                    <a:lumOff val="50000"/>
                  </a:schemeClr>
                </a:solidFill>
                <a:latin typeface="Posterama" panose="020B0504020200020000" pitchFamily="34" charset="0"/>
                <a:cs typeface="Posterama" panose="020B0504020200020000" pitchFamily="34" charset="0"/>
              </a:rPr>
              <a:t> το</a:t>
            </a:r>
            <a:r>
              <a:rPr lang="en-US" sz="2200" b="1" dirty="0">
                <a:solidFill>
                  <a:schemeClr val="tx1">
                    <a:lumMod val="50000"/>
                    <a:lumOff val="50000"/>
                  </a:schemeClr>
                </a:solidFill>
                <a:latin typeface="Posterama" panose="020B0504020200020000" pitchFamily="34" charset="0"/>
                <a:cs typeface="Posterama" panose="020B0504020200020000" pitchFamily="34" charset="0"/>
              </a:rPr>
              <a:t> Scan QR Code</a:t>
            </a:r>
          </a:p>
          <a:p>
            <a:endParaRPr lang="en-US" sz="2200" b="1" dirty="0">
              <a:solidFill>
                <a:schemeClr val="tx1">
                  <a:lumMod val="50000"/>
                  <a:lumOff val="50000"/>
                </a:schemeClr>
              </a:solidFill>
              <a:latin typeface="Posterama" panose="020B0504020200020000" pitchFamily="34" charset="0"/>
              <a:cs typeface="Posterama" panose="020B0504020200020000" pitchFamily="34" charset="0"/>
            </a:endParaRPr>
          </a:p>
          <a:p>
            <a:r>
              <a:rPr lang="el-GR" sz="2200" b="1" dirty="0">
                <a:solidFill>
                  <a:schemeClr val="tx1">
                    <a:lumMod val="50000"/>
                    <a:lumOff val="50000"/>
                  </a:schemeClr>
                </a:solidFill>
                <a:latin typeface="Posterama" panose="020B0504020200020000" pitchFamily="34" charset="0"/>
                <a:cs typeface="Posterama" panose="020B0504020200020000" pitchFamily="34" charset="0"/>
              </a:rPr>
              <a:t>Θα πρέπει να σας μεταφέρει στο </a:t>
            </a:r>
            <a:r>
              <a:rPr lang="el-GR" sz="2200" b="1" dirty="0" err="1">
                <a:solidFill>
                  <a:schemeClr val="tx1">
                    <a:lumMod val="50000"/>
                    <a:lumOff val="50000"/>
                  </a:schemeClr>
                </a:solidFill>
                <a:latin typeface="Posterama" panose="020B0504020200020000" pitchFamily="34" charset="0"/>
                <a:cs typeface="Posterama" panose="020B0504020200020000" pitchFamily="34" charset="0"/>
              </a:rPr>
              <a:t>App</a:t>
            </a:r>
            <a:r>
              <a:rPr lang="el-GR" sz="2200" b="1" dirty="0">
                <a:solidFill>
                  <a:schemeClr val="tx1">
                    <a:lumMod val="50000"/>
                    <a:lumOff val="50000"/>
                  </a:schemeClr>
                </a:solidFill>
                <a:latin typeface="Posterama" panose="020B0504020200020000" pitchFamily="34" charset="0"/>
                <a:cs typeface="Posterama" panose="020B0504020200020000" pitchFamily="34" charset="0"/>
              </a:rPr>
              <a:t> σας!!!</a:t>
            </a:r>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352059" y="157163"/>
            <a:ext cx="7588166" cy="1325562"/>
          </a:xfrm>
        </p:spPr>
        <p:txBody>
          <a:bodyPr>
            <a:normAutofit/>
          </a:bodyPr>
          <a:lstStyle/>
          <a:p>
            <a:br>
              <a:rPr lang="fr-FR" sz="3600" dirty="0"/>
            </a:br>
            <a:r>
              <a:rPr lang="el-GR" sz="3600" dirty="0">
                <a:solidFill>
                  <a:schemeClr val="bg1"/>
                </a:solidFill>
                <a:highlight>
                  <a:srgbClr val="7503A6"/>
                </a:highlight>
              </a:rPr>
              <a:t>Βοηθός εγκατάστασης</a:t>
            </a:r>
            <a:endParaRPr lang="fr-FR" sz="3600" dirty="0">
              <a:solidFill>
                <a:schemeClr val="bg1"/>
              </a:solidFill>
              <a:highlight>
                <a:srgbClr val="7503A6"/>
              </a:highlight>
            </a:endParaRPr>
          </a:p>
        </p:txBody>
      </p:sp>
      <p:pic>
        <p:nvPicPr>
          <p:cNvPr id="5" name="Picture 4">
            <a:extLst>
              <a:ext uri="{FF2B5EF4-FFF2-40B4-BE49-F238E27FC236}">
                <a16:creationId xmlns:a16="http://schemas.microsoft.com/office/drawing/2014/main" id="{E45D05B3-81E8-4AEE-9542-5FC0C9780588}"/>
              </a:ext>
            </a:extLst>
          </p:cNvPr>
          <p:cNvPicPr>
            <a:picLocks noChangeAspect="1"/>
          </p:cNvPicPr>
          <p:nvPr/>
        </p:nvPicPr>
        <p:blipFill>
          <a:blip r:embed="rId3"/>
          <a:stretch>
            <a:fillRect/>
          </a:stretch>
        </p:blipFill>
        <p:spPr>
          <a:xfrm>
            <a:off x="1329109" y="4209252"/>
            <a:ext cx="3007473" cy="1386562"/>
          </a:xfrm>
          <a:prstGeom prst="rect">
            <a:avLst/>
          </a:prstGeom>
        </p:spPr>
      </p:pic>
      <p:pic>
        <p:nvPicPr>
          <p:cNvPr id="1026" name="Picture 2" descr="Connect your Phone or Tablet over WiFi">
            <a:extLst>
              <a:ext uri="{FF2B5EF4-FFF2-40B4-BE49-F238E27FC236}">
                <a16:creationId xmlns:a16="http://schemas.microsoft.com/office/drawing/2014/main" id="{EB6A6EAB-5755-439D-983F-9F9D82E7A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479" y="3710336"/>
            <a:ext cx="2919913" cy="17580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4DF4B0D-3A56-42B6-A24F-01F86B7B3C40}"/>
              </a:ext>
            </a:extLst>
          </p:cNvPr>
          <p:cNvPicPr>
            <a:picLocks noChangeAspect="1"/>
          </p:cNvPicPr>
          <p:nvPr/>
        </p:nvPicPr>
        <p:blipFill>
          <a:blip r:embed="rId5"/>
          <a:stretch>
            <a:fillRect/>
          </a:stretch>
        </p:blipFill>
        <p:spPr>
          <a:xfrm>
            <a:off x="5566366" y="1132365"/>
            <a:ext cx="2236141" cy="2608832"/>
          </a:xfrm>
          <a:prstGeom prst="rect">
            <a:avLst/>
          </a:prstGeom>
        </p:spPr>
      </p:pic>
    </p:spTree>
    <p:extLst>
      <p:ext uri="{BB962C8B-B14F-4D97-AF65-F5344CB8AC3E}">
        <p14:creationId xmlns:p14="http://schemas.microsoft.com/office/powerpoint/2010/main" val="158973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381953" y="960437"/>
            <a:ext cx="5133724" cy="4551362"/>
          </a:xfrm>
        </p:spPr>
        <p:txBody>
          <a:bodyPr>
            <a:normAutofit/>
          </a:bodyPr>
          <a:lstStyle/>
          <a:p>
            <a:r>
              <a:rPr lang="el-GR" sz="1800" b="1" dirty="0">
                <a:solidFill>
                  <a:schemeClr val="tx1">
                    <a:lumMod val="50000"/>
                    <a:lumOff val="50000"/>
                  </a:schemeClr>
                </a:solidFill>
                <a:latin typeface="Posterama" panose="020B0504020200020000" pitchFamily="34" charset="0"/>
                <a:cs typeface="Posterama" panose="020B0504020200020000" pitchFamily="34" charset="0"/>
              </a:rPr>
              <a:t>Δώστε σε όλα τα στοιχεία σας μια συμπεριφορά!</a:t>
            </a:r>
          </a:p>
          <a:p>
            <a:r>
              <a:rPr lang="el-GR" sz="1800" b="1" dirty="0">
                <a:solidFill>
                  <a:schemeClr val="tx1">
                    <a:lumMod val="50000"/>
                    <a:lumOff val="50000"/>
                  </a:schemeClr>
                </a:solidFill>
                <a:latin typeface="Posterama" panose="020B0504020200020000" pitchFamily="34" charset="0"/>
                <a:cs typeface="Posterama" panose="020B0504020200020000" pitchFamily="34" charset="0"/>
              </a:rPr>
              <a:t>Τα ενσωματωμένα μπλοκ </a:t>
            </a:r>
            <a:r>
              <a:rPr lang="el-GR" sz="1800" dirty="0">
                <a:solidFill>
                  <a:schemeClr val="tx1">
                    <a:lumMod val="50000"/>
                    <a:lumOff val="50000"/>
                  </a:schemeClr>
                </a:solidFill>
                <a:latin typeface="Posterama" panose="020B0504020200020000" pitchFamily="34" charset="0"/>
                <a:cs typeface="Posterama" panose="020B0504020200020000" pitchFamily="34" charset="0"/>
              </a:rPr>
              <a:t>είναι διαθέσιμα ανεξάρτητα από τα στοιχεία που υπάρχουν στο έργο σας.</a:t>
            </a:r>
          </a:p>
          <a:p>
            <a:pPr marL="342900" indent="-342900">
              <a:buFont typeface="Wingdings" panose="05000000000000000000" pitchFamily="2" charset="2"/>
              <a:buChar char="ü"/>
            </a:pPr>
            <a:r>
              <a:rPr lang="el-GR" sz="1800" dirty="0">
                <a:solidFill>
                  <a:schemeClr val="tx1">
                    <a:lumMod val="50000"/>
                    <a:lumOff val="50000"/>
                  </a:schemeClr>
                </a:solidFill>
                <a:latin typeface="Posterama" panose="020B0504020200020000" pitchFamily="34" charset="0"/>
                <a:cs typeface="Posterama" panose="020B0504020200020000" pitchFamily="34" charset="0"/>
              </a:rPr>
              <a:t>Εκτός από τα </a:t>
            </a:r>
            <a:r>
              <a:rPr lang="en-US" sz="1800" dirty="0">
                <a:solidFill>
                  <a:schemeClr val="tx1">
                    <a:lumMod val="50000"/>
                    <a:lumOff val="50000"/>
                  </a:schemeClr>
                </a:solidFill>
                <a:latin typeface="Posterama" panose="020B0504020200020000" pitchFamily="34" charset="0"/>
                <a:cs typeface="Posterama" panose="020B0504020200020000" pitchFamily="34" charset="0"/>
              </a:rPr>
              <a:t>language blocks, </a:t>
            </a:r>
            <a:r>
              <a:rPr lang="el-GR" sz="1800" dirty="0">
                <a:solidFill>
                  <a:schemeClr val="tx1">
                    <a:lumMod val="50000"/>
                    <a:lumOff val="50000"/>
                  </a:schemeClr>
                </a:solidFill>
                <a:latin typeface="Posterama" panose="020B0504020200020000" pitchFamily="34" charset="0"/>
                <a:cs typeface="Posterama" panose="020B0504020200020000" pitchFamily="34" charset="0"/>
              </a:rPr>
              <a:t> κάθε στοιχείο του έργου </a:t>
            </a:r>
            <a:r>
              <a:rPr lang="el-GR" sz="1800" b="1" dirty="0">
                <a:solidFill>
                  <a:schemeClr val="tx1">
                    <a:lumMod val="50000"/>
                    <a:lumOff val="50000"/>
                  </a:schemeClr>
                </a:solidFill>
                <a:latin typeface="Posterama" panose="020B0504020200020000" pitchFamily="34" charset="0"/>
                <a:cs typeface="Posterama" panose="020B0504020200020000" pitchFamily="34" charset="0"/>
              </a:rPr>
              <a:t>έχει το δικό του σύνολο από </a:t>
            </a:r>
            <a:r>
              <a:rPr lang="en-US" sz="1800" b="1" dirty="0">
                <a:solidFill>
                  <a:schemeClr val="tx1">
                    <a:lumMod val="50000"/>
                    <a:lumOff val="50000"/>
                  </a:schemeClr>
                </a:solidFill>
                <a:latin typeface="Posterama" panose="020B0504020200020000" pitchFamily="34" charset="0"/>
                <a:cs typeface="Posterama" panose="020B0504020200020000" pitchFamily="34" charset="0"/>
              </a:rPr>
              <a:t>blocks </a:t>
            </a:r>
            <a:r>
              <a:rPr lang="el-GR" sz="1800" b="1" dirty="0">
                <a:solidFill>
                  <a:schemeClr val="tx1">
                    <a:lumMod val="50000"/>
                    <a:lumOff val="50000"/>
                  </a:schemeClr>
                </a:solidFill>
                <a:latin typeface="Posterama" panose="020B0504020200020000" pitchFamily="34" charset="0"/>
                <a:cs typeface="Posterama" panose="020B0504020200020000" pitchFamily="34" charset="0"/>
              </a:rPr>
              <a:t>ειδικά για τα δικά του συμβάντα, μεθόδους και ιδιότητες</a:t>
            </a:r>
            <a:r>
              <a:rPr lang="en-US" sz="1800" dirty="0">
                <a:solidFill>
                  <a:schemeClr val="tx1">
                    <a:lumMod val="50000"/>
                    <a:lumOff val="50000"/>
                  </a:schemeClr>
                </a:solidFill>
                <a:latin typeface="Posterama" panose="020B0504020200020000" pitchFamily="34" charset="0"/>
                <a:cs typeface="Posterama" panose="020B0504020200020000" pitchFamily="34" charset="0"/>
              </a:rPr>
              <a:t>. </a:t>
            </a:r>
            <a:r>
              <a:rPr lang="el-GR" sz="1800" dirty="0">
                <a:solidFill>
                  <a:schemeClr val="tx1">
                    <a:lumMod val="50000"/>
                    <a:lumOff val="50000"/>
                  </a:schemeClr>
                </a:solidFill>
                <a:latin typeface="Posterama" panose="020B0504020200020000" pitchFamily="34" charset="0"/>
                <a:cs typeface="Posterama" panose="020B0504020200020000" pitchFamily="34" charset="0"/>
              </a:rPr>
              <a:t>Αυτή είναι μια επισκόπηση όλων των </a:t>
            </a:r>
            <a:r>
              <a:rPr lang="en-US" sz="1800" dirty="0">
                <a:solidFill>
                  <a:schemeClr val="tx1">
                    <a:lumMod val="50000"/>
                    <a:lumOff val="50000"/>
                  </a:schemeClr>
                </a:solidFill>
                <a:latin typeface="Posterama" panose="020B0504020200020000" pitchFamily="34" charset="0"/>
                <a:cs typeface="Posterama" panose="020B0504020200020000" pitchFamily="34" charset="0"/>
              </a:rPr>
              <a:t>Built-In Blocks </a:t>
            </a:r>
            <a:r>
              <a:rPr lang="el-GR" sz="1800" dirty="0">
                <a:solidFill>
                  <a:schemeClr val="tx1">
                    <a:lumMod val="50000"/>
                    <a:lumOff val="50000"/>
                  </a:schemeClr>
                </a:solidFill>
                <a:latin typeface="Posterama" panose="020B0504020200020000" pitchFamily="34" charset="0"/>
                <a:cs typeface="Posterama" panose="020B0504020200020000" pitchFamily="34" charset="0"/>
              </a:rPr>
              <a:t>που είναι διαθέσιμα στον επεξεργαστής των </a:t>
            </a:r>
            <a:r>
              <a:rPr lang="en-US" sz="1800" dirty="0">
                <a:solidFill>
                  <a:schemeClr val="tx1">
                    <a:lumMod val="50000"/>
                    <a:lumOff val="50000"/>
                  </a:schemeClr>
                </a:solidFill>
                <a:latin typeface="Posterama" panose="020B0504020200020000" pitchFamily="34" charset="0"/>
                <a:cs typeface="Posterama" panose="020B0504020200020000" pitchFamily="34" charset="0"/>
              </a:rPr>
              <a:t>blocks/ </a:t>
            </a:r>
            <a:r>
              <a:rPr lang="el-GR" sz="1800" dirty="0">
                <a:solidFill>
                  <a:schemeClr val="tx1">
                    <a:lumMod val="50000"/>
                    <a:lumOff val="50000"/>
                  </a:schemeClr>
                </a:solidFill>
                <a:latin typeface="Posterama" panose="020B0504020200020000" pitchFamily="34" charset="0"/>
                <a:cs typeface="Posterama" panose="020B0504020200020000" pitchFamily="34" charset="0"/>
              </a:rPr>
              <a:t>(</a:t>
            </a:r>
            <a:r>
              <a:rPr lang="en-US" sz="1800" dirty="0">
                <a:solidFill>
                  <a:schemeClr val="tx1">
                    <a:lumMod val="50000"/>
                    <a:lumOff val="50000"/>
                  </a:schemeClr>
                </a:solidFill>
                <a:latin typeface="Posterama" panose="020B0504020200020000" pitchFamily="34" charset="0"/>
                <a:cs typeface="Posterama" panose="020B0504020200020000" pitchFamily="34" charset="0"/>
              </a:rPr>
              <a:t>Blocks Editor</a:t>
            </a:r>
            <a:r>
              <a:rPr lang="el-GR" sz="1800" dirty="0">
                <a:solidFill>
                  <a:schemeClr val="tx1">
                    <a:lumMod val="50000"/>
                    <a:lumOff val="50000"/>
                  </a:schemeClr>
                </a:solidFill>
                <a:latin typeface="Posterama" panose="020B0504020200020000" pitchFamily="34" charset="0"/>
                <a:cs typeface="Posterama" panose="020B0504020200020000" pitchFamily="34" charset="0"/>
              </a:rPr>
              <a:t>)</a:t>
            </a:r>
            <a:r>
              <a:rPr lang="en-US" sz="1800" dirty="0">
                <a:solidFill>
                  <a:schemeClr val="tx1">
                    <a:lumMod val="50000"/>
                    <a:lumOff val="50000"/>
                  </a:schemeClr>
                </a:solidFill>
                <a:latin typeface="Posterama" panose="020B0504020200020000" pitchFamily="34" charset="0"/>
                <a:cs typeface="Posterama" panose="020B0504020200020000" pitchFamily="34" charset="0"/>
              </a:rPr>
              <a:t>.</a:t>
            </a:r>
          </a:p>
          <a:p>
            <a:r>
              <a:rPr lang="el-GR" sz="1800" dirty="0">
                <a:solidFill>
                  <a:schemeClr val="tx1">
                    <a:lumMod val="50000"/>
                    <a:lumOff val="50000"/>
                  </a:schemeClr>
                </a:solidFill>
                <a:latin typeface="Posterama" panose="020B0504020200020000" pitchFamily="34" charset="0"/>
                <a:cs typeface="Posterama" panose="020B0504020200020000" pitchFamily="34" charset="0"/>
              </a:rPr>
              <a:t>Τοποθετήστε τον δείκτη του ποντικιού πάνω από τα στοιχεία για να δείτε τι μπορείτε να κάνετε με αυτά.</a:t>
            </a:r>
          </a:p>
          <a:p>
            <a:r>
              <a:rPr lang="en-US" sz="1800" b="1" dirty="0">
                <a:solidFill>
                  <a:schemeClr val="tx1">
                    <a:lumMod val="50000"/>
                    <a:lumOff val="50000"/>
                  </a:schemeClr>
                </a:solidFill>
                <a:latin typeface="Posterama" panose="020B0504020200020000" pitchFamily="34" charset="0"/>
                <a:cs typeface="Posterama" panose="020B0504020200020000" pitchFamily="34" charset="0"/>
              </a:rPr>
              <a:t>Screen1: </a:t>
            </a:r>
            <a:r>
              <a:rPr lang="el-GR" sz="1800" b="1" dirty="0">
                <a:solidFill>
                  <a:schemeClr val="tx1">
                    <a:lumMod val="50000"/>
                    <a:lumOff val="50000"/>
                  </a:schemeClr>
                </a:solidFill>
                <a:latin typeface="Posterama" panose="020B0504020200020000" pitchFamily="34" charset="0"/>
                <a:cs typeface="Posterama" panose="020B0504020200020000" pitchFamily="34" charset="0"/>
              </a:rPr>
              <a:t>Όλα όσα φτιάξατε!</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 </a:t>
            </a:r>
          </a:p>
          <a:p>
            <a:endParaRPr lang="en-GB" dirty="0"/>
          </a:p>
        </p:txBody>
      </p:sp>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381953" y="-103536"/>
            <a:ext cx="7588166" cy="1063973"/>
          </a:xfrm>
        </p:spPr>
        <p:txBody>
          <a:bodyPr>
            <a:normAutofit/>
          </a:bodyPr>
          <a:lstStyle/>
          <a:p>
            <a:br>
              <a:rPr lang="fr-FR" sz="3200" dirty="0"/>
            </a:br>
            <a:r>
              <a:rPr lang="fr-FR" sz="3200" dirty="0">
                <a:solidFill>
                  <a:schemeClr val="bg1"/>
                </a:solidFill>
                <a:highlight>
                  <a:srgbClr val="7503A6"/>
                </a:highlight>
              </a:rPr>
              <a:t>Blocks editor</a:t>
            </a:r>
          </a:p>
        </p:txBody>
      </p:sp>
      <p:pic>
        <p:nvPicPr>
          <p:cNvPr id="5" name="Picture 4">
            <a:extLst>
              <a:ext uri="{FF2B5EF4-FFF2-40B4-BE49-F238E27FC236}">
                <a16:creationId xmlns:a16="http://schemas.microsoft.com/office/drawing/2014/main" id="{F3298977-EA88-4811-A784-7A17FFE4AEAF}"/>
              </a:ext>
            </a:extLst>
          </p:cNvPr>
          <p:cNvPicPr>
            <a:picLocks noChangeAspect="1"/>
          </p:cNvPicPr>
          <p:nvPr/>
        </p:nvPicPr>
        <p:blipFill>
          <a:blip r:embed="rId3"/>
          <a:stretch>
            <a:fillRect/>
          </a:stretch>
        </p:blipFill>
        <p:spPr>
          <a:xfrm>
            <a:off x="5893469" y="842994"/>
            <a:ext cx="2031332" cy="5553043"/>
          </a:xfrm>
          <a:prstGeom prst="rect">
            <a:avLst/>
          </a:prstGeom>
        </p:spPr>
      </p:pic>
    </p:spTree>
    <p:extLst>
      <p:ext uri="{BB962C8B-B14F-4D97-AF65-F5344CB8AC3E}">
        <p14:creationId xmlns:p14="http://schemas.microsoft.com/office/powerpoint/2010/main" val="381558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121920" y="1814028"/>
            <a:ext cx="3716215" cy="3423599"/>
          </a:xfrm>
        </p:spPr>
        <p:txBody>
          <a:bodyPr/>
          <a:lstStyle/>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TranslationButton</a:t>
            </a:r>
            <a:r>
              <a:rPr lang="el-GR" sz="1800" b="1" dirty="0">
                <a:solidFill>
                  <a:schemeClr val="tx1">
                    <a:lumMod val="50000"/>
                    <a:lumOff val="50000"/>
                  </a:schemeClr>
                </a:solidFill>
                <a:latin typeface="Posterama" panose="020B0504020200020000" pitchFamily="34" charset="0"/>
                <a:cs typeface="Posterama" panose="020B0504020200020000" pitchFamily="34" charset="0"/>
              </a:rPr>
              <a:t> (Πλήκτρο μετάφρασης)</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TranslationButton.Click</a:t>
            </a:r>
            <a:r>
              <a:rPr lang="en-US" sz="1800" dirty="0">
                <a:solidFill>
                  <a:schemeClr val="tx1">
                    <a:lumMod val="50000"/>
                    <a:lumOff val="50000"/>
                  </a:schemeClr>
                </a:solidFill>
                <a:latin typeface="Posterama" panose="020B0504020200020000" pitchFamily="34" charset="0"/>
                <a:cs typeface="Posterama" panose="020B0504020200020000" pitchFamily="34" charset="0"/>
              </a:rPr>
              <a:t> Do (Brown)</a:t>
            </a:r>
          </a:p>
          <a:p>
            <a:endParaRPr lang="en-US" sz="18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SpeechRecognizer</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l-GR" sz="1800" b="1" dirty="0">
                <a:solidFill>
                  <a:schemeClr val="tx1">
                    <a:lumMod val="50000"/>
                    <a:lumOff val="50000"/>
                  </a:schemeClr>
                </a:solidFill>
                <a:latin typeface="Posterama" panose="020B0504020200020000" pitchFamily="34" charset="0"/>
                <a:cs typeface="Posterama" panose="020B0504020200020000" pitchFamily="34" charset="0"/>
              </a:rPr>
              <a:t>Αναγνώριση ομιλίας: </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call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SpeechRecognizer.get</a:t>
            </a:r>
            <a:r>
              <a:rPr lang="en-US" sz="1800" dirty="0">
                <a:solidFill>
                  <a:schemeClr val="tx1">
                    <a:lumMod val="50000"/>
                    <a:lumOff val="50000"/>
                  </a:schemeClr>
                </a:solidFill>
                <a:latin typeface="Posterama" panose="020B0504020200020000" pitchFamily="34" charset="0"/>
                <a:cs typeface="Posterama" panose="020B0504020200020000" pitchFamily="34" charset="0"/>
              </a:rPr>
              <a:t> text (Purple)</a:t>
            </a:r>
          </a:p>
          <a:p>
            <a:endParaRPr lang="en-GB" dirty="0"/>
          </a:p>
        </p:txBody>
      </p:sp>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Autofit/>
          </a:bodyPr>
          <a:lstStyle/>
          <a:p>
            <a:pPr>
              <a:lnSpc>
                <a:spcPct val="100000"/>
              </a:lnSpc>
            </a:pPr>
            <a:r>
              <a:rPr lang="el-GR" sz="3200" dirty="0"/>
              <a:t>3</a:t>
            </a:r>
            <a:r>
              <a:rPr lang="el-GR" sz="3200" baseline="30000" dirty="0"/>
              <a:t>ο</a:t>
            </a:r>
            <a:r>
              <a:rPr lang="el-GR" sz="3200" dirty="0"/>
              <a:t> βήμα </a:t>
            </a:r>
            <a:br>
              <a:rPr lang="fr-FR" sz="3200" dirty="0"/>
            </a:br>
            <a:r>
              <a:rPr lang="el-GR" sz="3200" dirty="0">
                <a:solidFill>
                  <a:schemeClr val="bg1"/>
                </a:solidFill>
                <a:highlight>
                  <a:srgbClr val="7503A6"/>
                </a:highlight>
              </a:rPr>
              <a:t>Ενεργοποίηση αναγνώρισης ομιλίας</a:t>
            </a:r>
            <a:endParaRPr lang="fr-FR" sz="3200" dirty="0">
              <a:solidFill>
                <a:schemeClr val="bg1"/>
              </a:solidFill>
              <a:highlight>
                <a:srgbClr val="7503A6"/>
              </a:highlight>
            </a:endParaRPr>
          </a:p>
        </p:txBody>
      </p:sp>
      <p:pic>
        <p:nvPicPr>
          <p:cNvPr id="5" name="Picture 4">
            <a:extLst>
              <a:ext uri="{FF2B5EF4-FFF2-40B4-BE49-F238E27FC236}">
                <a16:creationId xmlns:a16="http://schemas.microsoft.com/office/drawing/2014/main" id="{250E06CC-C2ED-4E15-B89D-B7F93AB51247}"/>
              </a:ext>
            </a:extLst>
          </p:cNvPr>
          <p:cNvPicPr>
            <a:picLocks noChangeAspect="1"/>
          </p:cNvPicPr>
          <p:nvPr/>
        </p:nvPicPr>
        <p:blipFill>
          <a:blip r:embed="rId3"/>
          <a:stretch>
            <a:fillRect/>
          </a:stretch>
        </p:blipFill>
        <p:spPr>
          <a:xfrm>
            <a:off x="3691360" y="1672423"/>
            <a:ext cx="5077676" cy="3845169"/>
          </a:xfrm>
          <a:prstGeom prst="rect">
            <a:avLst/>
          </a:prstGeom>
        </p:spPr>
      </p:pic>
    </p:spTree>
    <p:extLst>
      <p:ext uri="{BB962C8B-B14F-4D97-AF65-F5344CB8AC3E}">
        <p14:creationId xmlns:p14="http://schemas.microsoft.com/office/powerpoint/2010/main" val="3055276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241862" y="202791"/>
            <a:ext cx="7588166" cy="1431465"/>
          </a:xfrm>
        </p:spPr>
        <p:txBody>
          <a:bodyPr>
            <a:noAutofit/>
          </a:bodyPr>
          <a:lstStyle/>
          <a:p>
            <a:pPr>
              <a:lnSpc>
                <a:spcPct val="100000"/>
              </a:lnSpc>
            </a:pPr>
            <a:r>
              <a:rPr lang="el-GR" sz="3200" dirty="0"/>
              <a:t>4</a:t>
            </a:r>
            <a:r>
              <a:rPr lang="el-GR" sz="3200" baseline="30000" dirty="0"/>
              <a:t>ο</a:t>
            </a:r>
            <a:r>
              <a:rPr lang="el-GR" sz="3200" dirty="0"/>
              <a:t> βήμα </a:t>
            </a:r>
            <a:br>
              <a:rPr lang="fr-FR" sz="3200" dirty="0"/>
            </a:br>
            <a:r>
              <a:rPr lang="el-GR" sz="3200" dirty="0">
                <a:solidFill>
                  <a:schemeClr val="bg1"/>
                </a:solidFill>
                <a:highlight>
                  <a:srgbClr val="7503A6"/>
                </a:highlight>
              </a:rPr>
              <a:t>Χρησιμοποιήστε τη μετάφραση </a:t>
            </a:r>
            <a:r>
              <a:rPr lang="fr-FR" sz="3200" dirty="0" err="1">
                <a:solidFill>
                  <a:schemeClr val="bg1"/>
                </a:solidFill>
                <a:highlight>
                  <a:srgbClr val="7503A6"/>
                </a:highlight>
              </a:rPr>
              <a:t>Yandex</a:t>
            </a:r>
            <a:r>
              <a:rPr lang="fr-FR" sz="3200" dirty="0">
                <a:solidFill>
                  <a:schemeClr val="bg1"/>
                </a:solidFill>
                <a:highlight>
                  <a:srgbClr val="7503A6"/>
                </a:highlight>
              </a:rPr>
              <a:t> Translate</a:t>
            </a:r>
          </a:p>
        </p:txBody>
      </p:sp>
      <p:pic>
        <p:nvPicPr>
          <p:cNvPr id="2" name="Picture 1">
            <a:extLst>
              <a:ext uri="{FF2B5EF4-FFF2-40B4-BE49-F238E27FC236}">
                <a16:creationId xmlns:a16="http://schemas.microsoft.com/office/drawing/2014/main" id="{FB47ACED-A16B-4610-953B-865C4252B26C}"/>
              </a:ext>
            </a:extLst>
          </p:cNvPr>
          <p:cNvPicPr>
            <a:picLocks noChangeAspect="1"/>
          </p:cNvPicPr>
          <p:nvPr/>
        </p:nvPicPr>
        <p:blipFill>
          <a:blip r:embed="rId3"/>
          <a:stretch>
            <a:fillRect/>
          </a:stretch>
        </p:blipFill>
        <p:spPr>
          <a:xfrm>
            <a:off x="241862" y="1893428"/>
            <a:ext cx="8337593" cy="4480560"/>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574634" y="4964572"/>
            <a:ext cx="6777914" cy="2510003"/>
          </a:xfrm>
        </p:spPr>
        <p:txBody>
          <a:bodyPr>
            <a:normAutofit/>
          </a:bodyPr>
          <a:lstStyle/>
          <a:p>
            <a:pPr marL="342900" indent="-342900">
              <a:buFont typeface="Wingdings" panose="05000000000000000000" pitchFamily="2" charset="2"/>
              <a:buChar char="ü"/>
            </a:pPr>
            <a:r>
              <a:rPr lang="en-US" sz="1800" b="1" dirty="0">
                <a:solidFill>
                  <a:schemeClr val="tx1">
                    <a:lumMod val="50000"/>
                    <a:lumOff val="50000"/>
                  </a:schemeClr>
                </a:solidFill>
                <a:latin typeface="Posterama" panose="020B0504020200020000" pitchFamily="34" charset="0"/>
                <a:cs typeface="Posterama" panose="020B0504020200020000" pitchFamily="34" charset="0"/>
              </a:rPr>
              <a:t>SpeechRecognizer: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a:t>
            </a:r>
            <a:r>
              <a:rPr lang="en-US" sz="1800" dirty="0" err="1">
                <a:solidFill>
                  <a:schemeClr val="tx1">
                    <a:lumMod val="50000"/>
                    <a:lumOff val="50000"/>
                  </a:schemeClr>
                </a:solidFill>
                <a:latin typeface="Posterama" panose="020B0504020200020000" pitchFamily="34" charset="0"/>
                <a:cs typeface="Posterama" panose="020B0504020200020000" pitchFamily="34" charset="0"/>
              </a:rPr>
              <a:t>SpeechRecognizer.AfterGettingText</a:t>
            </a:r>
            <a:r>
              <a:rPr lang="en-US" sz="1800" dirty="0">
                <a:solidFill>
                  <a:schemeClr val="tx1">
                    <a:lumMod val="50000"/>
                    <a:lumOff val="50000"/>
                  </a:schemeClr>
                </a:solidFill>
                <a:latin typeface="Posterama" panose="020B0504020200020000" pitchFamily="34" charset="0"/>
                <a:cs typeface="Posterama" panose="020B0504020200020000" pitchFamily="34" charset="0"/>
              </a:rPr>
              <a:t> (yellow)</a:t>
            </a:r>
            <a:endParaRPr lang="en-GB" dirty="0"/>
          </a:p>
          <a:p>
            <a:pPr marL="285750" indent="-285750">
              <a:buFont typeface="Wingdings" panose="05000000000000000000" pitchFamily="2" charset="2"/>
              <a:buChar char="ü"/>
            </a:pPr>
            <a:r>
              <a:rPr lang="en-GB" sz="1800" b="1" dirty="0">
                <a:solidFill>
                  <a:schemeClr val="tx1">
                    <a:lumMod val="50000"/>
                    <a:lumOff val="50000"/>
                  </a:schemeClr>
                </a:solidFill>
                <a:latin typeface="Posterama" panose="020B0504020200020000" pitchFamily="34" charset="0"/>
                <a:cs typeface="Posterama" panose="020B0504020200020000" pitchFamily="34" charset="0"/>
              </a:rPr>
              <a:t>YandexTranslate</a:t>
            </a:r>
            <a:r>
              <a:rPr lang="en-GB" sz="1800" dirty="0">
                <a:solidFill>
                  <a:schemeClr val="tx1">
                    <a:lumMod val="50000"/>
                    <a:lumOff val="50000"/>
                  </a:schemeClr>
                </a:solidFill>
                <a:latin typeface="Posterama" panose="020B0504020200020000" pitchFamily="34" charset="0"/>
                <a:cs typeface="Posterama" panose="020B0504020200020000" pitchFamily="34" charset="0"/>
              </a:rPr>
              <a:t>: </a:t>
            </a:r>
            <a:r>
              <a:rPr lang="en-GB" sz="1800" dirty="0" err="1">
                <a:solidFill>
                  <a:schemeClr val="tx1">
                    <a:lumMod val="50000"/>
                    <a:lumOff val="50000"/>
                  </a:schemeClr>
                </a:solidFill>
                <a:latin typeface="Posterama" panose="020B0504020200020000" pitchFamily="34" charset="0"/>
                <a:cs typeface="Posterama" panose="020B0504020200020000" pitchFamily="34" charset="0"/>
              </a:rPr>
              <a:t>callYandexTranslate.RequestTranslation</a:t>
            </a:r>
            <a:r>
              <a:rPr lang="en-GB" sz="1800" dirty="0">
                <a:solidFill>
                  <a:schemeClr val="tx1">
                    <a:lumMod val="50000"/>
                    <a:lumOff val="50000"/>
                  </a:schemeClr>
                </a:solidFill>
                <a:latin typeface="Posterama" panose="020B0504020200020000" pitchFamily="34" charset="0"/>
                <a:cs typeface="Posterama" panose="020B0504020200020000" pitchFamily="34" charset="0"/>
              </a:rPr>
              <a:t> (purple)</a:t>
            </a:r>
          </a:p>
          <a:p>
            <a:pPr marL="742950" lvl="1" indent="-285750">
              <a:buFont typeface="Arial" panose="020B0604020202020204" pitchFamily="34" charset="0"/>
              <a:buChar char="•"/>
            </a:pPr>
            <a:r>
              <a:rPr lang="en-GB" sz="1800" dirty="0">
                <a:solidFill>
                  <a:schemeClr val="tx1">
                    <a:lumMod val="50000"/>
                    <a:lumOff val="50000"/>
                  </a:schemeClr>
                </a:solidFill>
                <a:latin typeface="Posterama" panose="020B0504020200020000" pitchFamily="34" charset="0"/>
                <a:cs typeface="Posterama" panose="020B0504020200020000" pitchFamily="34" charset="0"/>
              </a:rPr>
              <a:t>languageToTranslateTo: </a:t>
            </a:r>
            <a:r>
              <a:rPr lang="en-GB" sz="1800" b="1" dirty="0">
                <a:solidFill>
                  <a:schemeClr val="tx1">
                    <a:lumMod val="50000"/>
                    <a:lumOff val="50000"/>
                  </a:schemeClr>
                </a:solidFill>
                <a:latin typeface="Posterama" panose="020B0504020200020000" pitchFamily="34" charset="0"/>
                <a:cs typeface="Posterama" panose="020B0504020200020000" pitchFamily="34" charset="0"/>
              </a:rPr>
              <a:t>Text (pink) </a:t>
            </a:r>
            <a:r>
              <a:rPr lang="en-GB" sz="1800" dirty="0">
                <a:solidFill>
                  <a:schemeClr val="tx1">
                    <a:lumMod val="50000"/>
                    <a:lumOff val="50000"/>
                  </a:schemeClr>
                </a:solidFill>
                <a:latin typeface="Posterama" panose="020B0504020200020000" pitchFamily="34" charset="0"/>
                <a:cs typeface="Posterama" panose="020B0504020200020000" pitchFamily="34" charset="0"/>
              </a:rPr>
              <a:t>: es (Spanish)</a:t>
            </a:r>
          </a:p>
          <a:p>
            <a:pPr marL="742950" lvl="1" indent="-285750">
              <a:buFont typeface="Arial" panose="020B0604020202020204" pitchFamily="34" charset="0"/>
              <a:buChar char="•"/>
            </a:pPr>
            <a:r>
              <a:rPr lang="en-GB" sz="1800" dirty="0">
                <a:solidFill>
                  <a:schemeClr val="tx1">
                    <a:lumMod val="50000"/>
                    <a:lumOff val="50000"/>
                  </a:schemeClr>
                </a:solidFill>
                <a:latin typeface="Posterama" panose="020B0504020200020000" pitchFamily="34" charset="0"/>
                <a:cs typeface="Posterama" panose="020B0504020200020000" pitchFamily="34" charset="0"/>
              </a:rPr>
              <a:t>textToTranslate: </a:t>
            </a:r>
            <a:r>
              <a:rPr lang="en-GB" sz="1800" b="1" dirty="0">
                <a:solidFill>
                  <a:schemeClr val="tx1">
                    <a:lumMod val="50000"/>
                    <a:lumOff val="50000"/>
                  </a:schemeClr>
                </a:solidFill>
                <a:latin typeface="Posterama" panose="020B0504020200020000" pitchFamily="34" charset="0"/>
                <a:cs typeface="Posterama" panose="020B0504020200020000" pitchFamily="34" charset="0"/>
              </a:rPr>
              <a:t>Variable (orange): </a:t>
            </a:r>
            <a:r>
              <a:rPr lang="en-GB" sz="1800" dirty="0">
                <a:solidFill>
                  <a:schemeClr val="tx1">
                    <a:lumMod val="50000"/>
                    <a:lumOff val="50000"/>
                  </a:schemeClr>
                </a:solidFill>
                <a:latin typeface="Posterama" panose="020B0504020200020000" pitchFamily="34" charset="0"/>
                <a:cs typeface="Posterama" panose="020B0504020200020000" pitchFamily="34" charset="0"/>
              </a:rPr>
              <a:t>get result</a:t>
            </a:r>
          </a:p>
          <a:p>
            <a:endParaRPr lang="en-GB" dirty="0"/>
          </a:p>
        </p:txBody>
      </p:sp>
    </p:spTree>
    <p:extLst>
      <p:ext uri="{BB962C8B-B14F-4D97-AF65-F5344CB8AC3E}">
        <p14:creationId xmlns:p14="http://schemas.microsoft.com/office/powerpoint/2010/main" val="81427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481013" y="461963"/>
            <a:ext cx="7588166" cy="1325562"/>
          </a:xfrm>
        </p:spPr>
        <p:txBody>
          <a:bodyPr>
            <a:normAutofit fontScale="90000"/>
          </a:bodyPr>
          <a:lstStyle/>
          <a:p>
            <a:pPr>
              <a:lnSpc>
                <a:spcPct val="100000"/>
              </a:lnSpc>
            </a:pPr>
            <a:r>
              <a:rPr lang="el-GR" sz="4400" dirty="0"/>
              <a:t>5</a:t>
            </a:r>
            <a:r>
              <a:rPr lang="el-GR" sz="4400" baseline="30000" dirty="0"/>
              <a:t>ο</a:t>
            </a:r>
            <a:r>
              <a:rPr lang="el-GR" sz="4400" dirty="0"/>
              <a:t> βήμα </a:t>
            </a:r>
            <a:br>
              <a:rPr lang="fr-FR" sz="4400" dirty="0"/>
            </a:br>
            <a:r>
              <a:rPr lang="el-GR" sz="3600" dirty="0">
                <a:solidFill>
                  <a:schemeClr val="bg1"/>
                </a:solidFill>
                <a:highlight>
                  <a:srgbClr val="7503A6"/>
                </a:highlight>
              </a:rPr>
              <a:t>Χρησιμοποιήστε το </a:t>
            </a:r>
            <a:r>
              <a:rPr lang="fr-FR" sz="3600" dirty="0">
                <a:solidFill>
                  <a:schemeClr val="bg1"/>
                </a:solidFill>
                <a:highlight>
                  <a:srgbClr val="7503A6"/>
                </a:highlight>
              </a:rPr>
              <a:t> </a:t>
            </a:r>
            <a:r>
              <a:rPr lang="fr-FR" sz="3600" dirty="0" err="1">
                <a:solidFill>
                  <a:schemeClr val="bg1"/>
                </a:solidFill>
                <a:highlight>
                  <a:srgbClr val="7503A6"/>
                </a:highlight>
              </a:rPr>
              <a:t>TextToSpeech</a:t>
            </a:r>
            <a:endParaRPr lang="fr-FR" sz="4400" dirty="0">
              <a:solidFill>
                <a:schemeClr val="bg1"/>
              </a:solidFill>
              <a:highlight>
                <a:srgbClr val="7503A6"/>
              </a:highlight>
            </a:endParaRPr>
          </a:p>
        </p:txBody>
      </p:sp>
      <p:pic>
        <p:nvPicPr>
          <p:cNvPr id="7" name="Picture 6">
            <a:extLst>
              <a:ext uri="{FF2B5EF4-FFF2-40B4-BE49-F238E27FC236}">
                <a16:creationId xmlns:a16="http://schemas.microsoft.com/office/drawing/2014/main" id="{9D4A9306-8EBD-4B92-B744-7E5EB49AD604}"/>
              </a:ext>
            </a:extLst>
          </p:cNvPr>
          <p:cNvPicPr>
            <a:picLocks noChangeAspect="1"/>
          </p:cNvPicPr>
          <p:nvPr/>
        </p:nvPicPr>
        <p:blipFill>
          <a:blip r:embed="rId3"/>
          <a:stretch>
            <a:fillRect/>
          </a:stretch>
        </p:blipFill>
        <p:spPr>
          <a:xfrm>
            <a:off x="211016" y="1787525"/>
            <a:ext cx="6603709" cy="4549392"/>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344984" y="2478275"/>
            <a:ext cx="6842081" cy="1237940"/>
          </a:xfrm>
        </p:spPr>
        <p:txBody>
          <a:bodyPr>
            <a:normAutofit/>
          </a:bodyPr>
          <a:lstStyle/>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YandexTranslate</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when YandexTranslate1.GotTranslation</a:t>
            </a:r>
            <a:endParaRPr lang="en-US" sz="1800" b="1"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800" b="1" dirty="0" err="1">
                <a:solidFill>
                  <a:schemeClr val="tx1">
                    <a:lumMod val="50000"/>
                    <a:lumOff val="50000"/>
                  </a:schemeClr>
                </a:solidFill>
                <a:latin typeface="Posterama" panose="020B0504020200020000" pitchFamily="34" charset="0"/>
                <a:cs typeface="Posterama" panose="020B0504020200020000" pitchFamily="34" charset="0"/>
              </a:rPr>
              <a:t>TextToSpeech</a:t>
            </a:r>
            <a:r>
              <a:rPr lang="en-US" sz="1800" b="1" dirty="0">
                <a:solidFill>
                  <a:schemeClr val="tx1">
                    <a:lumMod val="50000"/>
                    <a:lumOff val="50000"/>
                  </a:schemeClr>
                </a:solidFill>
                <a:latin typeface="Posterama" panose="020B0504020200020000" pitchFamily="34" charset="0"/>
                <a:cs typeface="Posterama" panose="020B0504020200020000" pitchFamily="34" charset="0"/>
              </a:rPr>
              <a:t>: </a:t>
            </a:r>
            <a:r>
              <a:rPr lang="en-US" sz="1800" dirty="0">
                <a:solidFill>
                  <a:schemeClr val="tx1">
                    <a:lumMod val="50000"/>
                    <a:lumOff val="50000"/>
                  </a:schemeClr>
                </a:solidFill>
                <a:latin typeface="Posterama" panose="020B0504020200020000" pitchFamily="34" charset="0"/>
                <a:cs typeface="Posterama" panose="020B0504020200020000" pitchFamily="34" charset="0"/>
              </a:rPr>
              <a:t> call TextToSpeech1.SpeakMessage (</a:t>
            </a:r>
            <a:r>
              <a:rPr lang="el-GR" sz="1800" dirty="0">
                <a:solidFill>
                  <a:schemeClr val="tx1">
                    <a:lumMod val="50000"/>
                    <a:lumOff val="50000"/>
                  </a:schemeClr>
                </a:solidFill>
                <a:latin typeface="Posterama" panose="020B0504020200020000" pitchFamily="34" charset="0"/>
                <a:cs typeface="Posterama" panose="020B0504020200020000" pitchFamily="34" charset="0"/>
              </a:rPr>
              <a:t>μωβ</a:t>
            </a:r>
            <a:r>
              <a:rPr lang="en-US" sz="1800" dirty="0">
                <a:solidFill>
                  <a:schemeClr val="tx1">
                    <a:lumMod val="50000"/>
                    <a:lumOff val="50000"/>
                  </a:schemeClr>
                </a:solidFill>
                <a:latin typeface="Posterama" panose="020B0504020200020000" pitchFamily="34" charset="0"/>
                <a:cs typeface="Posterama" panose="020B0504020200020000" pitchFamily="34" charset="0"/>
              </a:rPr>
              <a:t>) </a:t>
            </a:r>
          </a:p>
          <a:p>
            <a:pPr marL="742950" lvl="1" indent="-285750">
              <a:buFont typeface="Arial" panose="020B0604020202020204" pitchFamily="34" charset="0"/>
              <a:buChar char="•"/>
            </a:pPr>
            <a:r>
              <a:rPr lang="en-US" sz="1800" b="1" dirty="0">
                <a:solidFill>
                  <a:schemeClr val="tx1">
                    <a:lumMod val="50000"/>
                    <a:lumOff val="50000"/>
                  </a:schemeClr>
                </a:solidFill>
                <a:latin typeface="Posterama" panose="020B0504020200020000" pitchFamily="34" charset="0"/>
                <a:cs typeface="Posterama" panose="020B0504020200020000" pitchFamily="34" charset="0"/>
              </a:rPr>
              <a:t>Variable:  </a:t>
            </a:r>
            <a:r>
              <a:rPr lang="en-US" sz="1800" dirty="0">
                <a:solidFill>
                  <a:schemeClr val="tx1">
                    <a:lumMod val="50000"/>
                    <a:lumOff val="50000"/>
                  </a:schemeClr>
                </a:solidFill>
                <a:latin typeface="Posterama" panose="020B0504020200020000" pitchFamily="34" charset="0"/>
                <a:cs typeface="Posterama" panose="020B0504020200020000" pitchFamily="34" charset="0"/>
              </a:rPr>
              <a:t>get translation (</a:t>
            </a:r>
            <a:r>
              <a:rPr lang="el-GR" sz="1800" dirty="0">
                <a:solidFill>
                  <a:schemeClr val="tx1">
                    <a:lumMod val="50000"/>
                    <a:lumOff val="50000"/>
                  </a:schemeClr>
                </a:solidFill>
                <a:latin typeface="Posterama" panose="020B0504020200020000" pitchFamily="34" charset="0"/>
                <a:cs typeface="Posterama" panose="020B0504020200020000" pitchFamily="34" charset="0"/>
              </a:rPr>
              <a:t>πορτοκαλί</a:t>
            </a:r>
            <a:r>
              <a:rPr lang="en-US" sz="1800" dirty="0">
                <a:solidFill>
                  <a:schemeClr val="tx1">
                    <a:lumMod val="50000"/>
                    <a:lumOff val="50000"/>
                  </a:schemeClr>
                </a:solidFill>
                <a:latin typeface="Posterama" panose="020B0504020200020000" pitchFamily="34" charset="0"/>
                <a:cs typeface="Posterama" panose="020B0504020200020000" pitchFamily="34" charset="0"/>
              </a:rPr>
              <a:t>)</a:t>
            </a:r>
          </a:p>
          <a:p>
            <a:endParaRPr lang="en-GB" dirty="0"/>
          </a:p>
        </p:txBody>
      </p:sp>
    </p:spTree>
    <p:extLst>
      <p:ext uri="{BB962C8B-B14F-4D97-AF65-F5344CB8AC3E}">
        <p14:creationId xmlns:p14="http://schemas.microsoft.com/office/powerpoint/2010/main" val="56613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701529" y="235969"/>
            <a:ext cx="7588166" cy="1325562"/>
          </a:xfrm>
        </p:spPr>
        <p:txBody>
          <a:bodyPr>
            <a:noAutofit/>
          </a:bodyPr>
          <a:lstStyle/>
          <a:p>
            <a:pPr>
              <a:lnSpc>
                <a:spcPct val="100000"/>
              </a:lnSpc>
            </a:pPr>
            <a:r>
              <a:rPr lang="fr-FR" sz="3200" dirty="0"/>
              <a:t>6</a:t>
            </a:r>
            <a:r>
              <a:rPr lang="el-GR" sz="3200" baseline="30000" dirty="0"/>
              <a:t>ο</a:t>
            </a:r>
            <a:r>
              <a:rPr lang="el-GR" sz="3200" dirty="0"/>
              <a:t> βήμα</a:t>
            </a:r>
            <a:br>
              <a:rPr lang="fr-FR" sz="3200" dirty="0"/>
            </a:br>
            <a:r>
              <a:rPr lang="el-GR" sz="3200" dirty="0">
                <a:solidFill>
                  <a:schemeClr val="bg1"/>
                </a:solidFill>
                <a:highlight>
                  <a:srgbClr val="7503A6"/>
                </a:highlight>
              </a:rPr>
              <a:t>Προσθήκη κουμπιού </a:t>
            </a:r>
            <a:r>
              <a:rPr lang="fr-FR" sz="3200" dirty="0">
                <a:solidFill>
                  <a:schemeClr val="bg1"/>
                </a:solidFill>
                <a:highlight>
                  <a:srgbClr val="7503A6"/>
                </a:highlight>
              </a:rPr>
              <a:t>About</a:t>
            </a:r>
            <a:r>
              <a:rPr lang="el-GR" sz="3200" dirty="0">
                <a:solidFill>
                  <a:schemeClr val="bg1"/>
                </a:solidFill>
                <a:highlight>
                  <a:srgbClr val="7503A6"/>
                </a:highlight>
              </a:rPr>
              <a:t> (προαιρετικό)</a:t>
            </a:r>
            <a:endParaRPr lang="fr-FR" sz="3200" dirty="0">
              <a:solidFill>
                <a:schemeClr val="bg1"/>
              </a:solidFill>
              <a:highlight>
                <a:srgbClr val="7503A6"/>
              </a:highlight>
            </a:endParaRPr>
          </a:p>
        </p:txBody>
      </p:sp>
      <p:pic>
        <p:nvPicPr>
          <p:cNvPr id="2" name="Picture 1">
            <a:extLst>
              <a:ext uri="{FF2B5EF4-FFF2-40B4-BE49-F238E27FC236}">
                <a16:creationId xmlns:a16="http://schemas.microsoft.com/office/drawing/2014/main" id="{A8661195-36DB-490B-A83B-090493373751}"/>
              </a:ext>
            </a:extLst>
          </p:cNvPr>
          <p:cNvPicPr>
            <a:picLocks noChangeAspect="1"/>
          </p:cNvPicPr>
          <p:nvPr/>
        </p:nvPicPr>
        <p:blipFill>
          <a:blip r:embed="rId3"/>
          <a:stretch>
            <a:fillRect/>
          </a:stretch>
        </p:blipFill>
        <p:spPr>
          <a:xfrm>
            <a:off x="445477" y="1823551"/>
            <a:ext cx="5908431" cy="2437787"/>
          </a:xfrm>
          <a:prstGeom prst="rect">
            <a:avLst/>
          </a:prstGeom>
        </p:spPr>
      </p:pic>
      <p:sp>
        <p:nvSpPr>
          <p:cNvPr id="3" name="Text Placeholder 2">
            <a:extLst>
              <a:ext uri="{FF2B5EF4-FFF2-40B4-BE49-F238E27FC236}">
                <a16:creationId xmlns:a16="http://schemas.microsoft.com/office/drawing/2014/main" id="{EADB91B3-0C58-4E59-8980-192F10A0CA70}"/>
              </a:ext>
            </a:extLst>
          </p:cNvPr>
          <p:cNvSpPr>
            <a:spLocks noGrp="1"/>
          </p:cNvSpPr>
          <p:nvPr>
            <p:ph type="body" sz="quarter" idx="10"/>
          </p:nvPr>
        </p:nvSpPr>
        <p:spPr>
          <a:xfrm>
            <a:off x="2063261" y="3974122"/>
            <a:ext cx="6779147" cy="2883877"/>
          </a:xfrm>
        </p:spPr>
        <p:txBody>
          <a:bodyPr>
            <a:normAutofit fontScale="25000" lnSpcReduction="20000"/>
          </a:bodyPr>
          <a:lstStyle/>
          <a:p>
            <a:pPr marL="685800" marR="0" lvl="0" indent="-685800" fontAlgn="auto">
              <a:lnSpc>
                <a:spcPct val="110000"/>
              </a:lnSpc>
              <a:spcBef>
                <a:spcPts val="1200"/>
              </a:spcBef>
              <a:spcAft>
                <a:spcPts val="0"/>
              </a:spcAft>
              <a:buClrTx/>
              <a:buSzPct val="75000"/>
              <a:buFont typeface="Wingdings" panose="05000000000000000000" pitchFamily="2" charset="2"/>
              <a:buChar char="ü"/>
              <a:tabLst/>
              <a:defRPr/>
            </a:pP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About Button</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when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AboutButton.click</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do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yellow</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a:t>
            </a:r>
          </a:p>
          <a:p>
            <a:pPr marL="685800" marR="0" lvl="0" indent="-685800" fontAlgn="auto">
              <a:lnSpc>
                <a:spcPct val="110000"/>
              </a:lnSpc>
              <a:spcBef>
                <a:spcPts val="1200"/>
              </a:spcBef>
              <a:spcAft>
                <a:spcPts val="0"/>
              </a:spcAft>
              <a:buClrTx/>
              <a:buSzPct val="75000"/>
              <a:buFont typeface="Wingdings" panose="05000000000000000000" pitchFamily="2" charset="2"/>
              <a:buChar char="ü"/>
              <a:tabLst/>
              <a:defRPr/>
            </a:pP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Notifier</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call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Notifier.ShowMessageDialog</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purple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a:t>
            </a:r>
          </a:p>
          <a:p>
            <a:pPr marL="1143000" lvl="1" indent="-685800">
              <a:lnSpc>
                <a:spcPct val="110000"/>
              </a:lnSpc>
              <a:spcBef>
                <a:spcPts val="1200"/>
              </a:spcBef>
              <a:buSzPct val="75000"/>
              <a:buFont typeface="Arial" panose="020B0604020202020204" pitchFamily="34" charset="0"/>
              <a:buChar char="•"/>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Oblique"/>
              </a:rPr>
              <a:t>Message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Join</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(2 sentences): “nul" &amp; “nul”:</a:t>
            </a:r>
          </a:p>
          <a:p>
            <a:pPr marL="1371600" marR="0" lvl="3" indent="-342900" fontAlgn="auto">
              <a:lnSpc>
                <a:spcPct val="110000"/>
              </a:lnSpc>
              <a:spcBef>
                <a:spcPts val="1200"/>
              </a:spcBef>
              <a:spcAft>
                <a:spcPts val="0"/>
              </a:spcAft>
              <a:buClrTx/>
              <a:buSzPct val="75000"/>
              <a:buFontTx/>
              <a:buChar char="★"/>
              <a:tabLst/>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First line: This app translates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your</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speech input in English</a:t>
            </a:r>
          </a:p>
          <a:p>
            <a:pPr marL="1371600" marR="0" lvl="3" indent="-342900" fontAlgn="auto">
              <a:lnSpc>
                <a:spcPct val="110000"/>
              </a:lnSpc>
              <a:spcBef>
                <a:spcPts val="1200"/>
              </a:spcBef>
              <a:spcAft>
                <a:spcPts val="0"/>
              </a:spcAft>
              <a:buClrTx/>
              <a:buSzPct val="75000"/>
              <a:buFontTx/>
              <a:buChar char="★"/>
              <a:tabLst/>
              <a:defRPr/>
            </a:pP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Second line: into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Spanish</a:t>
            </a:r>
            <a:endPar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endParaRPr>
          </a:p>
          <a:p>
            <a:pPr marL="1028700" marR="0" lvl="2" indent="-342900" fontAlgn="auto">
              <a:lnSpc>
                <a:spcPct val="110000"/>
              </a:lnSpc>
              <a:spcBef>
                <a:spcPts val="1200"/>
              </a:spcBef>
              <a:spcAft>
                <a:spcPts val="0"/>
              </a:spcAft>
              <a:buClrTx/>
              <a:buSzPct val="75000"/>
              <a:buFontTx/>
              <a:buChar char="✦"/>
              <a:tabLst/>
              <a:defRPr/>
            </a:pPr>
            <a:r>
              <a:rPr lang="fr-BE" sz="6400" b="1" dirty="0" err="1">
                <a:solidFill>
                  <a:schemeClr val="tx1">
                    <a:lumMod val="50000"/>
                    <a:lumOff val="50000"/>
                  </a:schemeClr>
                </a:solidFill>
                <a:latin typeface="Posterama" panose="020B0504020200020000" pitchFamily="34" charset="0"/>
                <a:cs typeface="Posterama" panose="020B0504020200020000" pitchFamily="34" charset="0"/>
                <a:sym typeface="Avenir Book Oblique"/>
              </a:rPr>
              <a:t>Title</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 “nul”:  About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TranslateIt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App</a:t>
            </a:r>
          </a:p>
          <a:p>
            <a:pPr marL="1028700" marR="0" lvl="2" indent="-342900" fontAlgn="auto">
              <a:lnSpc>
                <a:spcPct val="110000"/>
              </a:lnSpc>
              <a:spcBef>
                <a:spcPts val="1200"/>
              </a:spcBef>
              <a:spcAft>
                <a:spcPts val="0"/>
              </a:spcAft>
              <a:buClrTx/>
              <a:buSzPct val="75000"/>
              <a:buFontTx/>
              <a:buChar char="✦"/>
              <a:tabLst/>
              <a:defRPr/>
            </a:pPr>
            <a:r>
              <a:rPr lang="en-US" sz="6400" b="1" dirty="0">
                <a:solidFill>
                  <a:schemeClr val="tx1">
                    <a:lumMod val="50000"/>
                    <a:lumOff val="50000"/>
                  </a:schemeClr>
                </a:solidFill>
                <a:latin typeface="Posterama" panose="020B0504020200020000" pitchFamily="34" charset="0"/>
                <a:cs typeface="Posterama" panose="020B0504020200020000" pitchFamily="34" charset="0"/>
                <a:sym typeface="Avenir Book Oblique"/>
              </a:rPr>
              <a:t>b</a:t>
            </a:r>
            <a:r>
              <a:rPr lang="fr-BE" sz="6400" b="1" dirty="0" err="1">
                <a:solidFill>
                  <a:schemeClr val="tx1">
                    <a:lumMod val="50000"/>
                    <a:lumOff val="50000"/>
                  </a:schemeClr>
                </a:solidFill>
                <a:latin typeface="Posterama" panose="020B0504020200020000" pitchFamily="34" charset="0"/>
                <a:cs typeface="Posterama" panose="020B0504020200020000" pitchFamily="34" charset="0"/>
                <a:sym typeface="Avenir Book Oblique"/>
              </a:rPr>
              <a:t>uttonText</a:t>
            </a:r>
            <a:r>
              <a:rPr lang="fr-BE" sz="6400" b="1" dirty="0">
                <a:solidFill>
                  <a:schemeClr val="tx1">
                    <a:lumMod val="50000"/>
                    <a:lumOff val="50000"/>
                  </a:schemeClr>
                </a:solidFill>
                <a:latin typeface="Posterama" panose="020B0504020200020000" pitchFamily="34" charset="0"/>
                <a:cs typeface="Posterama" panose="020B0504020200020000" pitchFamily="34" charset="0"/>
                <a:sym typeface="Avenir Book"/>
              </a:rPr>
              <a: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a:t>
            </a:r>
            <a:r>
              <a:rPr lang="fr-BE" sz="6400" dirty="0" err="1">
                <a:solidFill>
                  <a:schemeClr val="tx1">
                    <a:lumMod val="50000"/>
                    <a:lumOff val="50000"/>
                  </a:schemeClr>
                </a:solidFill>
                <a:latin typeface="Posterama" panose="020B0504020200020000" pitchFamily="34" charset="0"/>
                <a:cs typeface="Posterama" panose="020B0504020200020000" pitchFamily="34" charset="0"/>
                <a:sym typeface="Avenir Book"/>
              </a:rPr>
              <a:t>Text</a:t>
            </a:r>
            <a:r>
              <a:rPr lang="fr-BE" sz="6400" dirty="0">
                <a:solidFill>
                  <a:schemeClr val="tx1">
                    <a:lumMod val="50000"/>
                    <a:lumOff val="50000"/>
                  </a:schemeClr>
                </a:solidFill>
                <a:latin typeface="Posterama" panose="020B0504020200020000" pitchFamily="34" charset="0"/>
                <a:cs typeface="Posterama" panose="020B0504020200020000" pitchFamily="34" charset="0"/>
                <a:sym typeface="Avenir Book"/>
              </a:rPr>
              <a:t> - “nul”:  OK</a:t>
            </a:r>
          </a:p>
          <a:p>
            <a:endParaRPr lang="en-GB" dirty="0"/>
          </a:p>
        </p:txBody>
      </p:sp>
    </p:spTree>
    <p:extLst>
      <p:ext uri="{BB962C8B-B14F-4D97-AF65-F5344CB8AC3E}">
        <p14:creationId xmlns:p14="http://schemas.microsoft.com/office/powerpoint/2010/main" val="203256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589D185-1D3B-449A-B1A9-656C51CCA541}"/>
              </a:ext>
            </a:extLst>
          </p:cNvPr>
          <p:cNvSpPr>
            <a:spLocks noGrp="1"/>
          </p:cNvSpPr>
          <p:nvPr>
            <p:ph type="title"/>
          </p:nvPr>
        </p:nvSpPr>
        <p:spPr>
          <a:xfrm>
            <a:off x="701528" y="235968"/>
            <a:ext cx="7159259" cy="2071133"/>
          </a:xfrm>
        </p:spPr>
        <p:txBody>
          <a:bodyPr>
            <a:normAutofit/>
          </a:bodyPr>
          <a:lstStyle/>
          <a:p>
            <a:pPr>
              <a:lnSpc>
                <a:spcPct val="100000"/>
              </a:lnSpc>
            </a:pPr>
            <a:r>
              <a:rPr lang="fr-FR" sz="3200" dirty="0"/>
              <a:t> 7</a:t>
            </a:r>
            <a:r>
              <a:rPr lang="el-GR" sz="3200" baseline="30000" dirty="0"/>
              <a:t>ο</a:t>
            </a:r>
            <a:r>
              <a:rPr lang="el-GR" sz="3200" dirty="0"/>
              <a:t> βήμα</a:t>
            </a:r>
            <a:br>
              <a:rPr lang="fr-FR" sz="3200" dirty="0"/>
            </a:br>
            <a:r>
              <a:rPr lang="el-GR" sz="3200" dirty="0">
                <a:solidFill>
                  <a:schemeClr val="bg1"/>
                </a:solidFill>
                <a:highlight>
                  <a:srgbClr val="7503A6"/>
                </a:highlight>
              </a:rPr>
              <a:t>Τα κατάφερες!</a:t>
            </a:r>
            <a:r>
              <a:rPr lang="fr-FR" sz="3200" dirty="0">
                <a:solidFill>
                  <a:schemeClr val="bg1"/>
                </a:solidFill>
                <a:highlight>
                  <a:srgbClr val="7503A6"/>
                </a:highlight>
              </a:rPr>
              <a:t> </a:t>
            </a:r>
            <a:r>
              <a:rPr lang="el-GR" sz="3200" dirty="0">
                <a:solidFill>
                  <a:schemeClr val="bg1"/>
                </a:solidFill>
                <a:highlight>
                  <a:srgbClr val="7503A6"/>
                </a:highlight>
              </a:rPr>
              <a:t>Τώρα δοκίμασέ το</a:t>
            </a:r>
            <a:r>
              <a:rPr lang="fr-FR" sz="3200" dirty="0">
                <a:solidFill>
                  <a:schemeClr val="bg1"/>
                </a:solidFill>
                <a:highlight>
                  <a:srgbClr val="7503A6"/>
                </a:highlight>
              </a:rPr>
              <a:t>!</a:t>
            </a:r>
          </a:p>
        </p:txBody>
      </p:sp>
      <p:pic>
        <p:nvPicPr>
          <p:cNvPr id="7" name="Picture 6">
            <a:extLst>
              <a:ext uri="{FF2B5EF4-FFF2-40B4-BE49-F238E27FC236}">
                <a16:creationId xmlns:a16="http://schemas.microsoft.com/office/drawing/2014/main" id="{1C8415EF-4C12-4120-9AFF-C68FB94EC073}"/>
              </a:ext>
            </a:extLst>
          </p:cNvPr>
          <p:cNvPicPr>
            <a:picLocks noChangeAspect="1"/>
          </p:cNvPicPr>
          <p:nvPr/>
        </p:nvPicPr>
        <p:blipFill>
          <a:blip r:embed="rId3"/>
          <a:stretch>
            <a:fillRect/>
          </a:stretch>
        </p:blipFill>
        <p:spPr>
          <a:xfrm>
            <a:off x="1069145" y="1677218"/>
            <a:ext cx="6791642" cy="4782197"/>
          </a:xfrm>
          <a:prstGeom prst="rect">
            <a:avLst/>
          </a:prstGeom>
        </p:spPr>
      </p:pic>
    </p:spTree>
    <p:extLst>
      <p:ext uri="{BB962C8B-B14F-4D97-AF65-F5344CB8AC3E}">
        <p14:creationId xmlns:p14="http://schemas.microsoft.com/office/powerpoint/2010/main" val="3297907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62B0BE9-79B9-4268-AD6B-4F3A8229C319}"/>
              </a:ext>
            </a:extLst>
          </p:cNvPr>
          <p:cNvSpPr>
            <a:spLocks noGrp="1"/>
          </p:cNvSpPr>
          <p:nvPr>
            <p:ph type="title"/>
          </p:nvPr>
        </p:nvSpPr>
        <p:spPr>
          <a:xfrm>
            <a:off x="351691" y="2332036"/>
            <a:ext cx="4093699" cy="1325563"/>
          </a:xfrm>
        </p:spPr>
        <p:txBody>
          <a:bodyPr/>
          <a:lstStyle/>
          <a:p>
            <a:r>
              <a:rPr lang="el-GR" dirty="0"/>
              <a:t>Ευχαριστούμε</a:t>
            </a:r>
            <a:r>
              <a:rPr lang="fr-FR" dirty="0"/>
              <a:t>!</a:t>
            </a:r>
          </a:p>
        </p:txBody>
      </p:sp>
      <p:sp>
        <p:nvSpPr>
          <p:cNvPr id="6" name="Espace réservé du texte 5">
            <a:extLst>
              <a:ext uri="{FF2B5EF4-FFF2-40B4-BE49-F238E27FC236}">
                <a16:creationId xmlns:a16="http://schemas.microsoft.com/office/drawing/2014/main" id="{BEBC36F2-FA04-4CD1-B4B0-21B36EC4AF8C}"/>
              </a:ext>
            </a:extLst>
          </p:cNvPr>
          <p:cNvSpPr>
            <a:spLocks noGrp="1"/>
          </p:cNvSpPr>
          <p:nvPr>
            <p:ph type="body" sz="quarter" idx="11"/>
          </p:nvPr>
        </p:nvSpPr>
        <p:spPr>
          <a:xfrm>
            <a:off x="351693" y="3657599"/>
            <a:ext cx="4806462" cy="867509"/>
          </a:xfrm>
        </p:spPr>
        <p:txBody>
          <a:bodyPr>
            <a:normAutofit/>
          </a:bodyPr>
          <a:lstStyle/>
          <a:p>
            <a:r>
              <a:rPr lang="el-GR" sz="2000" dirty="0">
                <a:latin typeface="Posterama" panose="020B0504020200020000" pitchFamily="34" charset="0"/>
              </a:rPr>
              <a:t>Βρείτε περισσότερες πληροφορίες στο</a:t>
            </a:r>
            <a:endParaRPr lang="fr-FR" sz="2000" dirty="0">
              <a:latin typeface="Posterama" panose="020B0504020200020000" pitchFamily="34" charset="0"/>
            </a:endParaRPr>
          </a:p>
          <a:p>
            <a:r>
              <a:rPr lang="fr-FR" sz="2000" dirty="0">
                <a:latin typeface="Posterama" panose="020B0504020200020000" pitchFamily="34" charset="0"/>
                <a:hlinkClick r:id="rId3"/>
              </a:rPr>
              <a:t>http://we4change.eu/</a:t>
            </a:r>
            <a:r>
              <a:rPr lang="fr-FR" sz="2000" dirty="0">
                <a:latin typeface="Posterama" panose="020B0504020200020000" pitchFamily="34" charset="0"/>
              </a:rPr>
              <a:t> </a:t>
            </a:r>
          </a:p>
          <a:p>
            <a:endParaRPr lang="fr-FR" dirty="0"/>
          </a:p>
        </p:txBody>
      </p:sp>
    </p:spTree>
    <p:extLst>
      <p:ext uri="{BB962C8B-B14F-4D97-AF65-F5344CB8AC3E}">
        <p14:creationId xmlns:p14="http://schemas.microsoft.com/office/powerpoint/2010/main" val="53762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E2CC3D-FBA6-4BF8-9FD6-B819D4822AD2}"/>
              </a:ext>
            </a:extLst>
          </p:cNvPr>
          <p:cNvPicPr>
            <a:picLocks noChangeAspect="1"/>
          </p:cNvPicPr>
          <p:nvPr/>
        </p:nvPicPr>
        <p:blipFill>
          <a:blip r:embed="rId3"/>
          <a:stretch>
            <a:fillRect/>
          </a:stretch>
        </p:blipFill>
        <p:spPr>
          <a:xfrm>
            <a:off x="4144001" y="1495136"/>
            <a:ext cx="2873292" cy="2260020"/>
          </a:xfrm>
          <a:prstGeom prst="rect">
            <a:avLst/>
          </a:prstGeom>
        </p:spPr>
      </p:pic>
      <p:sp>
        <p:nvSpPr>
          <p:cNvPr id="2" name="Titre 1">
            <a:extLst>
              <a:ext uri="{FF2B5EF4-FFF2-40B4-BE49-F238E27FC236}">
                <a16:creationId xmlns:a16="http://schemas.microsoft.com/office/drawing/2014/main" id="{F96D8216-75FB-466D-9F62-DF343FBA0C5D}"/>
              </a:ext>
            </a:extLst>
          </p:cNvPr>
          <p:cNvSpPr>
            <a:spLocks noGrp="1"/>
          </p:cNvSpPr>
          <p:nvPr>
            <p:ph type="title"/>
          </p:nvPr>
        </p:nvSpPr>
        <p:spPr/>
        <p:txBody>
          <a:bodyPr>
            <a:normAutofit fontScale="90000"/>
          </a:bodyPr>
          <a:lstStyle/>
          <a:p>
            <a:r>
              <a:rPr lang="el-GR" dirty="0"/>
              <a:t>Σχετικά με τις</a:t>
            </a:r>
            <a:br>
              <a:rPr lang="fr-FR" dirty="0"/>
            </a:br>
            <a:r>
              <a:rPr lang="el-GR" dirty="0">
                <a:solidFill>
                  <a:schemeClr val="bg1"/>
                </a:solidFill>
                <a:highlight>
                  <a:srgbClr val="7503A6"/>
                </a:highlight>
              </a:rPr>
              <a:t>εφαρμογές για κινητά τηλέφωνα</a:t>
            </a:r>
            <a:endParaRPr lang="fr-FR" dirty="0"/>
          </a:p>
        </p:txBody>
      </p:sp>
      <p:sp>
        <p:nvSpPr>
          <p:cNvPr id="4" name="TextBox 3">
            <a:extLst>
              <a:ext uri="{FF2B5EF4-FFF2-40B4-BE49-F238E27FC236}">
                <a16:creationId xmlns:a16="http://schemas.microsoft.com/office/drawing/2014/main" id="{519C09B1-A2D0-4495-B281-2297F581BEB0}"/>
              </a:ext>
            </a:extLst>
          </p:cNvPr>
          <p:cNvSpPr txBox="1"/>
          <p:nvPr/>
        </p:nvSpPr>
        <p:spPr>
          <a:xfrm>
            <a:off x="730302" y="2269092"/>
            <a:ext cx="4458202" cy="3416320"/>
          </a:xfrm>
          <a:prstGeom prst="rect">
            <a:avLst/>
          </a:prstGeom>
          <a:noFill/>
        </p:spPr>
        <p:txBody>
          <a:bodyPr wrap="square" rtlCol="0">
            <a:spAutoFit/>
          </a:bodyPr>
          <a:lstStyle/>
          <a:p>
            <a:r>
              <a:rPr lang="el-GR" sz="2400" dirty="0">
                <a:solidFill>
                  <a:schemeClr val="tx1">
                    <a:lumMod val="50000"/>
                    <a:lumOff val="50000"/>
                  </a:schemeClr>
                </a:solidFill>
                <a:latin typeface="Posterama" panose="020B0504020200020000" pitchFamily="34" charset="0"/>
                <a:cs typeface="Posterama" panose="020B0504020200020000" pitchFamily="34" charset="0"/>
              </a:rPr>
              <a:t>Μια </a:t>
            </a:r>
            <a:r>
              <a:rPr lang="el-GR"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εφαρμογή κινητής τηλεφωνίας</a:t>
            </a:r>
            <a:r>
              <a:rPr lang="en-US"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 </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l-GR" sz="2400" dirty="0">
                <a:solidFill>
                  <a:schemeClr val="tx1">
                    <a:lumMod val="50000"/>
                    <a:lumOff val="50000"/>
                  </a:schemeClr>
                </a:solidFill>
                <a:latin typeface="Posterama" panose="020B0504020200020000" pitchFamily="34" charset="0"/>
                <a:cs typeface="Posterama" panose="020B0504020200020000" pitchFamily="34" charset="0"/>
              </a:rPr>
              <a:t>ή πιο απλά, μια </a:t>
            </a:r>
            <a:r>
              <a:rPr lang="el-GR" sz="24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εφαρμογή</a:t>
            </a:r>
            <a:r>
              <a:rPr lang="en-US" sz="2400" dirty="0">
                <a:solidFill>
                  <a:schemeClr val="tx1">
                    <a:lumMod val="50000"/>
                    <a:lumOff val="50000"/>
                  </a:schemeClr>
                </a:solidFill>
                <a:latin typeface="Posterama" panose="020B0504020200020000" pitchFamily="34" charset="0"/>
                <a:cs typeface="Posterama" panose="020B0504020200020000" pitchFamily="34" charset="0"/>
              </a:rPr>
              <a:t> -  </a:t>
            </a:r>
            <a:r>
              <a:rPr lang="el-GR" sz="2400" dirty="0">
                <a:solidFill>
                  <a:schemeClr val="tx1">
                    <a:lumMod val="50000"/>
                    <a:lumOff val="50000"/>
                  </a:schemeClr>
                </a:solidFill>
                <a:latin typeface="Posterama" panose="020B0504020200020000" pitchFamily="34" charset="0"/>
                <a:cs typeface="Posterama" panose="020B0504020200020000" pitchFamily="34" charset="0"/>
              </a:rPr>
              <a:t>είναι μια υπηρεσία λογισμικού που αναπτύχθηκε συγκεκριμένα για να λειτουργεί σε μια κινητή συσκευή</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r>
              <a:rPr lang="el-GR" sz="2400" dirty="0">
                <a:solidFill>
                  <a:schemeClr val="tx1">
                    <a:lumMod val="50000"/>
                    <a:lumOff val="50000"/>
                  </a:schemeClr>
                </a:solidFill>
                <a:latin typeface="Posterama" panose="020B0504020200020000" pitchFamily="34" charset="0"/>
                <a:cs typeface="Posterama" panose="020B0504020200020000" pitchFamily="34" charset="0"/>
              </a:rPr>
              <a:t> η οποία μπορεί να είναι υπολογιστής, </a:t>
            </a:r>
            <a:r>
              <a:rPr lang="en-US" sz="2400" dirty="0">
                <a:solidFill>
                  <a:schemeClr val="tx1">
                    <a:lumMod val="50000"/>
                    <a:lumOff val="50000"/>
                  </a:schemeClr>
                </a:solidFill>
                <a:latin typeface="Posterama" panose="020B0504020200020000" pitchFamily="34" charset="0"/>
                <a:cs typeface="Posterama" panose="020B0504020200020000" pitchFamily="34" charset="0"/>
              </a:rPr>
              <a:t>smartphone </a:t>
            </a:r>
            <a:r>
              <a:rPr lang="el-GR" sz="2400" dirty="0">
                <a:solidFill>
                  <a:schemeClr val="tx1">
                    <a:lumMod val="50000"/>
                    <a:lumOff val="50000"/>
                  </a:schemeClr>
                </a:solidFill>
                <a:latin typeface="Posterama" panose="020B0504020200020000" pitchFamily="34" charset="0"/>
                <a:cs typeface="Posterama" panose="020B0504020200020000" pitchFamily="34" charset="0"/>
              </a:rPr>
              <a:t>ή</a:t>
            </a:r>
            <a:r>
              <a:rPr lang="en-US" sz="2400" dirty="0">
                <a:solidFill>
                  <a:schemeClr val="tx1">
                    <a:lumMod val="50000"/>
                    <a:lumOff val="50000"/>
                  </a:schemeClr>
                </a:solidFill>
                <a:latin typeface="Posterama" panose="020B0504020200020000" pitchFamily="34" charset="0"/>
                <a:cs typeface="Posterama" panose="020B0504020200020000" pitchFamily="34" charset="0"/>
              </a:rPr>
              <a:t> tablet. </a:t>
            </a:r>
            <a:endParaRPr lang="en-GB" sz="2400" dirty="0">
              <a:solidFill>
                <a:schemeClr val="tx1">
                  <a:lumMod val="50000"/>
                  <a:lumOff val="50000"/>
                </a:schemeClr>
              </a:solidFill>
              <a:latin typeface="Posterama" panose="020B0504020200020000" pitchFamily="34" charset="0"/>
              <a:cs typeface="Posterama" panose="020B0504020200020000" pitchFamily="34" charset="0"/>
            </a:endParaRPr>
          </a:p>
        </p:txBody>
      </p:sp>
      <p:pic>
        <p:nvPicPr>
          <p:cNvPr id="17" name="Picture 16">
            <a:extLst>
              <a:ext uri="{FF2B5EF4-FFF2-40B4-BE49-F238E27FC236}">
                <a16:creationId xmlns:a16="http://schemas.microsoft.com/office/drawing/2014/main" id="{C39C7560-B73F-452C-B4B7-8859E9A0ADCE}"/>
              </a:ext>
            </a:extLst>
          </p:cNvPr>
          <p:cNvPicPr>
            <a:picLocks noChangeAspect="1"/>
          </p:cNvPicPr>
          <p:nvPr/>
        </p:nvPicPr>
        <p:blipFill>
          <a:blip r:embed="rId4"/>
          <a:stretch>
            <a:fillRect/>
          </a:stretch>
        </p:blipFill>
        <p:spPr>
          <a:xfrm>
            <a:off x="5228222" y="4885166"/>
            <a:ext cx="2905125" cy="15716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02183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342095" y="1935637"/>
            <a:ext cx="8109779" cy="2964023"/>
          </a:xfrm>
        </p:spPr>
        <p:txBody>
          <a:bodyPr/>
          <a:lstStyle/>
          <a:p>
            <a:pPr marL="285750" indent="-285750">
              <a:buFont typeface="Wingdings" panose="05000000000000000000" pitchFamily="2" charset="2"/>
              <a:buChar char="ü"/>
            </a:pPr>
            <a:r>
              <a:rPr lang="el-GR" sz="1800" dirty="0">
                <a:solidFill>
                  <a:schemeClr val="tx1">
                    <a:lumMod val="50000"/>
                    <a:lumOff val="50000"/>
                  </a:schemeClr>
                </a:solidFill>
                <a:latin typeface="Posterama" panose="020B0504020200020000" pitchFamily="34" charset="0"/>
                <a:cs typeface="Posterama" panose="020B0504020200020000" pitchFamily="34" charset="0"/>
              </a:rPr>
              <a:t>Μεταξύ του 2019-2020 υπήρξαν περισσότερες από </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250 εκατομμύρια καθημερινές λήψεις εφαρμογών.</a:t>
            </a:r>
          </a:p>
          <a:p>
            <a:pPr marL="285750" indent="-285750">
              <a:buFont typeface="Wingdings" panose="05000000000000000000" pitchFamily="2" charset="2"/>
              <a:buChar char="ü"/>
            </a:pPr>
            <a:r>
              <a:rPr lang="el-GR" sz="1800" dirty="0">
                <a:solidFill>
                  <a:schemeClr val="tx1">
                    <a:lumMod val="50000"/>
                    <a:lumOff val="50000"/>
                  </a:schemeClr>
                </a:solidFill>
                <a:latin typeface="Posterama" panose="020B0504020200020000" pitchFamily="34" charset="0"/>
                <a:cs typeface="Posterama" panose="020B0504020200020000" pitchFamily="34" charset="0"/>
              </a:rPr>
              <a:t> Οι εφαρμογές των μέσων κοινωνικής δικτύωσης</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 </a:t>
            </a:r>
            <a:r>
              <a:rPr lang="el-GR" sz="1800" dirty="0">
                <a:solidFill>
                  <a:schemeClr val="tx1">
                    <a:lumMod val="50000"/>
                    <a:lumOff val="50000"/>
                  </a:schemeClr>
                </a:solidFill>
                <a:latin typeface="Posterama" panose="020B0504020200020000" pitchFamily="34" charset="0"/>
                <a:cs typeface="Posterama" panose="020B0504020200020000" pitchFamily="34" charset="0"/>
              </a:rPr>
              <a:t>είναι </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η κατηγόρια που χρησιμοποιείται περισσότερο.</a:t>
            </a:r>
          </a:p>
          <a:p>
            <a:pPr marL="285750" indent="-285750">
              <a:buFont typeface="Wingdings" panose="05000000000000000000" pitchFamily="2" charset="2"/>
              <a:buChar char="ü"/>
            </a:pPr>
            <a:r>
              <a:rPr lang="el-GR" sz="1800" dirty="0">
                <a:solidFill>
                  <a:schemeClr val="tx1">
                    <a:lumMod val="50000"/>
                    <a:lumOff val="50000"/>
                  </a:schemeClr>
                </a:solidFill>
                <a:latin typeface="Posterama" panose="020B0504020200020000" pitchFamily="34" charset="0"/>
                <a:cs typeface="Posterama" panose="020B0504020200020000" pitchFamily="34" charset="0"/>
              </a:rPr>
              <a:t>Το </a:t>
            </a:r>
            <a:r>
              <a:rPr lang="en-US" sz="1800" dirty="0">
                <a:solidFill>
                  <a:schemeClr val="tx1">
                    <a:lumMod val="50000"/>
                    <a:lumOff val="50000"/>
                  </a:schemeClr>
                </a:solidFill>
                <a:latin typeface="Posterama" panose="020B0504020200020000" pitchFamily="34" charset="0"/>
                <a:cs typeface="Posterama" panose="020B0504020200020000" pitchFamily="34" charset="0"/>
              </a:rPr>
              <a:t>2% </a:t>
            </a:r>
            <a:r>
              <a:rPr lang="el-GR" sz="1800" dirty="0">
                <a:solidFill>
                  <a:schemeClr val="tx1">
                    <a:lumMod val="50000"/>
                    <a:lumOff val="50000"/>
                  </a:schemeClr>
                </a:solidFill>
                <a:latin typeface="Posterama" panose="020B0504020200020000" pitchFamily="34" charset="0"/>
                <a:cs typeface="Posterama" panose="020B0504020200020000" pitchFamily="34" charset="0"/>
              </a:rPr>
              <a:t>των χρηστών ανοίγουν τις εφαρμογές πάνω από </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100 φορές τη μέρα.</a:t>
            </a:r>
            <a:r>
              <a:rPr lang="el-GR" sz="1800" dirty="0">
                <a:solidFill>
                  <a:schemeClr val="tx1">
                    <a:lumMod val="50000"/>
                    <a:lumOff val="50000"/>
                  </a:schemeClr>
                </a:solidFill>
                <a:latin typeface="Posterama" panose="020B0504020200020000" pitchFamily="34" charset="0"/>
                <a:cs typeface="Posterama" panose="020B0504020200020000" pitchFamily="34" charset="0"/>
              </a:rPr>
              <a:t> </a:t>
            </a:r>
            <a:endParaRPr lang="en-US" sz="18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Wingdings" panose="05000000000000000000" pitchFamily="2" charset="2"/>
              <a:buChar char="ü"/>
            </a:pPr>
            <a:r>
              <a:rPr lang="en-US" sz="1800" dirty="0">
                <a:solidFill>
                  <a:schemeClr val="tx1">
                    <a:lumMod val="50000"/>
                    <a:lumOff val="50000"/>
                  </a:schemeClr>
                </a:solidFill>
                <a:latin typeface="Posterama" panose="020B0504020200020000" pitchFamily="34" charset="0"/>
                <a:cs typeface="Posterama" panose="020B0504020200020000" pitchFamily="34" charset="0"/>
              </a:rPr>
              <a:t> </a:t>
            </a:r>
            <a:r>
              <a:rPr lang="el-GR" sz="1800" dirty="0">
                <a:solidFill>
                  <a:schemeClr val="tx1">
                    <a:lumMod val="50000"/>
                    <a:lumOff val="50000"/>
                  </a:schemeClr>
                </a:solidFill>
                <a:latin typeface="Posterama" panose="020B0504020200020000" pitchFamily="34" charset="0"/>
                <a:cs typeface="Posterama" panose="020B0504020200020000" pitchFamily="34" charset="0"/>
              </a:rPr>
              <a:t>Το </a:t>
            </a:r>
            <a:r>
              <a:rPr lang="en-US" sz="1800" dirty="0">
                <a:solidFill>
                  <a:schemeClr val="tx1">
                    <a:lumMod val="50000"/>
                    <a:lumOff val="50000"/>
                  </a:schemeClr>
                </a:solidFill>
                <a:latin typeface="Posterama" panose="020B0504020200020000" pitchFamily="34" charset="0"/>
                <a:cs typeface="Posterama" panose="020B0504020200020000" pitchFamily="34" charset="0"/>
              </a:rPr>
              <a:t>65% </a:t>
            </a:r>
            <a:r>
              <a:rPr lang="el-GR" sz="1800" dirty="0">
                <a:solidFill>
                  <a:schemeClr val="tx1">
                    <a:lumMod val="50000"/>
                    <a:lumOff val="50000"/>
                  </a:schemeClr>
                </a:solidFill>
                <a:latin typeface="Posterama" panose="020B0504020200020000" pitchFamily="34" charset="0"/>
                <a:cs typeface="Posterama" panose="020B0504020200020000" pitchFamily="34" charset="0"/>
              </a:rPr>
              <a:t>των </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γυναικών που χρησιμοποιούν κινητό </a:t>
            </a:r>
            <a:r>
              <a:rPr lang="el-GR" sz="1800" dirty="0">
                <a:solidFill>
                  <a:schemeClr val="tx1">
                    <a:lumMod val="50000"/>
                    <a:lumOff val="50000"/>
                  </a:schemeClr>
                </a:solidFill>
                <a:latin typeface="Posterama" panose="020B0504020200020000" pitchFamily="34" charset="0"/>
                <a:cs typeface="Posterama" panose="020B0504020200020000" pitchFamily="34" charset="0"/>
              </a:rPr>
              <a:t>είναι άνω των 18. </a:t>
            </a:r>
          </a:p>
          <a:p>
            <a:pPr marL="285750" indent="-285750">
              <a:buFont typeface="Wingdings" panose="05000000000000000000" pitchFamily="2" charset="2"/>
              <a:buChar char="ü"/>
            </a:pPr>
            <a:r>
              <a:rPr lang="el-GR" sz="1800" dirty="0">
                <a:solidFill>
                  <a:schemeClr val="tx1">
                    <a:lumMod val="50000"/>
                    <a:lumOff val="50000"/>
                  </a:schemeClr>
                </a:solidFill>
                <a:latin typeface="Posterama" panose="020B0504020200020000" pitchFamily="34" charset="0"/>
                <a:cs typeface="Posterama" panose="020B0504020200020000" pitchFamily="34" charset="0"/>
              </a:rPr>
              <a:t>Η ζήτηση των προγραμματιστών </a:t>
            </a:r>
            <a:r>
              <a:rPr lang="el-GR" sz="18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αναμένεται να αυξηθεί </a:t>
            </a:r>
            <a:r>
              <a:rPr lang="el-GR" sz="1800" dirty="0">
                <a:solidFill>
                  <a:schemeClr val="tx1">
                    <a:lumMod val="50000"/>
                    <a:lumOff val="50000"/>
                  </a:schemeClr>
                </a:solidFill>
                <a:latin typeface="Posterama" panose="020B0504020200020000" pitchFamily="34" charset="0"/>
                <a:cs typeface="Posterama" panose="020B0504020200020000" pitchFamily="34" charset="0"/>
              </a:rPr>
              <a:t>από </a:t>
            </a:r>
            <a:r>
              <a:rPr lang="en-US" sz="1800" dirty="0">
                <a:solidFill>
                  <a:schemeClr val="tx1">
                    <a:lumMod val="50000"/>
                    <a:lumOff val="50000"/>
                  </a:schemeClr>
                </a:solidFill>
                <a:latin typeface="Posterama" panose="020B0504020200020000" pitchFamily="34" charset="0"/>
                <a:cs typeface="Posterama" panose="020B0504020200020000" pitchFamily="34" charset="0"/>
              </a:rPr>
              <a:t>17% </a:t>
            </a:r>
            <a:r>
              <a:rPr lang="el-GR" sz="1800" dirty="0">
                <a:solidFill>
                  <a:schemeClr val="tx1">
                    <a:lumMod val="50000"/>
                    <a:lumOff val="50000"/>
                  </a:schemeClr>
                </a:solidFill>
                <a:latin typeface="Posterama" panose="020B0504020200020000" pitchFamily="34" charset="0"/>
                <a:cs typeface="Posterama" panose="020B0504020200020000" pitchFamily="34" charset="0"/>
              </a:rPr>
              <a:t>στο</a:t>
            </a:r>
            <a:r>
              <a:rPr lang="en-US" sz="1800" dirty="0">
                <a:solidFill>
                  <a:schemeClr val="tx1">
                    <a:lumMod val="50000"/>
                    <a:lumOff val="50000"/>
                  </a:schemeClr>
                </a:solidFill>
                <a:latin typeface="Posterama" panose="020B0504020200020000" pitchFamily="34" charset="0"/>
                <a:cs typeface="Posterama" panose="020B0504020200020000" pitchFamily="34" charset="0"/>
              </a:rPr>
              <a:t>24% </a:t>
            </a:r>
            <a:r>
              <a:rPr lang="el-GR" sz="1800" dirty="0">
                <a:solidFill>
                  <a:schemeClr val="tx1">
                    <a:lumMod val="50000"/>
                    <a:lumOff val="50000"/>
                  </a:schemeClr>
                </a:solidFill>
                <a:latin typeface="Posterama" panose="020B0504020200020000" pitchFamily="34" charset="0"/>
                <a:cs typeface="Posterama" panose="020B0504020200020000" pitchFamily="34" charset="0"/>
              </a:rPr>
              <a:t>μέχρι το 2026.</a:t>
            </a:r>
            <a:endParaRPr lang="fr-FR" sz="1800" dirty="0">
              <a:solidFill>
                <a:schemeClr val="tx1">
                  <a:lumMod val="50000"/>
                  <a:lumOff val="50000"/>
                </a:schemeClr>
              </a:solidFill>
              <a:latin typeface="Posterama" panose="020B0504020200020000" pitchFamily="34" charset="0"/>
              <a:cs typeface="Posterama" panose="020B0504020200020000" pitchFamily="34" charset="0"/>
            </a:endParaRPr>
          </a:p>
          <a:p>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410675" y="250947"/>
            <a:ext cx="7588166" cy="944806"/>
          </a:xfrm>
        </p:spPr>
        <p:txBody>
          <a:bodyPr>
            <a:noAutofit/>
          </a:bodyPr>
          <a:lstStyle/>
          <a:p>
            <a:r>
              <a:rPr lang="el-GR" sz="2800" dirty="0"/>
              <a:t>Πως χρησιμοποιείτε τις εφαρμογές των κινητών;</a:t>
            </a:r>
            <a:br>
              <a:rPr lang="el-GR" sz="2800" dirty="0"/>
            </a:br>
            <a:br>
              <a:rPr lang="fr-FR" sz="2800" dirty="0"/>
            </a:br>
            <a:r>
              <a:rPr lang="el-GR" sz="2800" dirty="0">
                <a:solidFill>
                  <a:schemeClr val="bg1"/>
                </a:solidFill>
                <a:highlight>
                  <a:srgbClr val="7503A6"/>
                </a:highlight>
              </a:rPr>
              <a:t>Ατενίζοντας το μέλλον</a:t>
            </a:r>
            <a:endParaRPr lang="fr-FR" sz="2800" dirty="0">
              <a:solidFill>
                <a:schemeClr val="bg1"/>
              </a:solidFill>
              <a:highlight>
                <a:srgbClr val="7503A6"/>
              </a:highlight>
            </a:endParaRPr>
          </a:p>
        </p:txBody>
      </p:sp>
    </p:spTree>
    <p:extLst>
      <p:ext uri="{BB962C8B-B14F-4D97-AF65-F5344CB8AC3E}">
        <p14:creationId xmlns:p14="http://schemas.microsoft.com/office/powerpoint/2010/main" val="4125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7406AE7-7DC0-4F46-AB7E-B0108E07C7C2}"/>
              </a:ext>
            </a:extLst>
          </p:cNvPr>
          <p:cNvSpPr>
            <a:spLocks noGrp="1"/>
          </p:cNvSpPr>
          <p:nvPr>
            <p:ph type="title"/>
          </p:nvPr>
        </p:nvSpPr>
        <p:spPr>
          <a:xfrm>
            <a:off x="580523" y="463502"/>
            <a:ext cx="7520739" cy="1323439"/>
          </a:xfrm>
        </p:spPr>
        <p:txBody>
          <a:bodyPr>
            <a:noAutofit/>
          </a:bodyPr>
          <a:lstStyle/>
          <a:p>
            <a:r>
              <a:rPr lang="el-GR" sz="2800" dirty="0"/>
              <a:t>Μεταφράστε το</a:t>
            </a:r>
            <a:r>
              <a:rPr lang="fr-FR" sz="2800" dirty="0"/>
              <a:t>!</a:t>
            </a:r>
            <a:br>
              <a:rPr lang="fr-FR" sz="2800" dirty="0"/>
            </a:br>
            <a:r>
              <a:rPr lang="el-GR" sz="2800" dirty="0">
                <a:solidFill>
                  <a:schemeClr val="bg1"/>
                </a:solidFill>
                <a:highlight>
                  <a:srgbClr val="7503A6"/>
                </a:highlight>
              </a:rPr>
              <a:t>Φτιάξτε τη πρώτη εφαρμογή φωνητικής μετάφρασης μέσα από το MIT </a:t>
            </a:r>
            <a:r>
              <a:rPr lang="el-GR" sz="2800" dirty="0" err="1">
                <a:solidFill>
                  <a:schemeClr val="bg1"/>
                </a:solidFill>
                <a:highlight>
                  <a:srgbClr val="7503A6"/>
                </a:highlight>
              </a:rPr>
              <a:t>App</a:t>
            </a:r>
            <a:r>
              <a:rPr lang="el-GR" sz="2800" dirty="0">
                <a:solidFill>
                  <a:schemeClr val="bg1"/>
                </a:solidFill>
                <a:highlight>
                  <a:srgbClr val="7503A6"/>
                </a:highlight>
              </a:rPr>
              <a:t> </a:t>
            </a:r>
            <a:r>
              <a:rPr lang="el-GR" sz="2800" dirty="0" err="1">
                <a:solidFill>
                  <a:schemeClr val="bg1"/>
                </a:solidFill>
                <a:highlight>
                  <a:srgbClr val="7503A6"/>
                </a:highlight>
              </a:rPr>
              <a:t>Inventor</a:t>
            </a:r>
            <a:endParaRPr lang="fr-FR" sz="2800" dirty="0">
              <a:solidFill>
                <a:schemeClr val="bg1"/>
              </a:solidFill>
              <a:highlight>
                <a:srgbClr val="7503A6"/>
              </a:highlight>
            </a:endParaRPr>
          </a:p>
        </p:txBody>
      </p:sp>
      <p:sp>
        <p:nvSpPr>
          <p:cNvPr id="5" name="TextBox 4">
            <a:extLst>
              <a:ext uri="{FF2B5EF4-FFF2-40B4-BE49-F238E27FC236}">
                <a16:creationId xmlns:a16="http://schemas.microsoft.com/office/drawing/2014/main" id="{051D5CEE-CA04-460E-9A1C-82972A50A382}"/>
              </a:ext>
            </a:extLst>
          </p:cNvPr>
          <p:cNvSpPr txBox="1"/>
          <p:nvPr/>
        </p:nvSpPr>
        <p:spPr>
          <a:xfrm>
            <a:off x="339489" y="4427601"/>
            <a:ext cx="4745456" cy="1323439"/>
          </a:xfrm>
          <a:prstGeom prst="rect">
            <a:avLst/>
          </a:prstGeom>
          <a:noFill/>
        </p:spPr>
        <p:txBody>
          <a:bodyPr wrap="square" rtlCol="0">
            <a:spAutoFit/>
          </a:bodyPr>
          <a:lstStyle/>
          <a:p>
            <a:r>
              <a:rPr lang="el-GR" sz="20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Γιατί το</a:t>
            </a:r>
            <a:r>
              <a:rPr lang="en-US" sz="20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 MIT App Inventor?</a:t>
            </a:r>
          </a:p>
          <a:p>
            <a:pPr marL="342900" indent="-342900">
              <a:buFont typeface="Wingdings" panose="05000000000000000000" pitchFamily="2" charset="2"/>
              <a:buChar char="ü"/>
            </a:pPr>
            <a:r>
              <a:rPr lang="el-GR" sz="2000" dirty="0">
                <a:solidFill>
                  <a:schemeClr val="tx1">
                    <a:lumMod val="50000"/>
                    <a:lumOff val="50000"/>
                  </a:schemeClr>
                </a:solidFill>
                <a:latin typeface="Posterama" panose="020B0504020200020000" pitchFamily="34" charset="0"/>
                <a:cs typeface="Posterama" panose="020B0504020200020000" pitchFamily="34" charset="0"/>
              </a:rPr>
              <a:t>Ανοιχτός κώδικας</a:t>
            </a:r>
          </a:p>
          <a:p>
            <a:pPr marL="342900" indent="-342900">
              <a:buFont typeface="Wingdings" panose="05000000000000000000" pitchFamily="2" charset="2"/>
              <a:buChar char="ü"/>
            </a:pPr>
            <a:r>
              <a:rPr lang="el-GR" sz="2000" dirty="0">
                <a:solidFill>
                  <a:schemeClr val="tx1">
                    <a:lumMod val="50000"/>
                    <a:lumOff val="50000"/>
                  </a:schemeClr>
                </a:solidFill>
                <a:latin typeface="Posterama" panose="020B0504020200020000" pitchFamily="34" charset="0"/>
                <a:cs typeface="Posterama" panose="020B0504020200020000" pitchFamily="34" charset="0"/>
              </a:rPr>
              <a:t>Υπολογιστική σκέψη, ισχυρή, REAL κωδικοποίηση στο </a:t>
            </a:r>
            <a:r>
              <a:rPr lang="el-GR" sz="2000" dirty="0" err="1">
                <a:solidFill>
                  <a:schemeClr val="tx1">
                    <a:lumMod val="50000"/>
                    <a:lumOff val="50000"/>
                  </a:schemeClr>
                </a:solidFill>
                <a:latin typeface="Posterama" panose="020B0504020200020000" pitchFamily="34" charset="0"/>
                <a:cs typeface="Posterama" panose="020B0504020200020000" pitchFamily="34" charset="0"/>
              </a:rPr>
              <a:t>Android</a:t>
            </a:r>
            <a:endParaRPr lang="en-US" sz="2000" dirty="0">
              <a:solidFill>
                <a:schemeClr val="tx1">
                  <a:lumMod val="50000"/>
                  <a:lumOff val="50000"/>
                </a:schemeClr>
              </a:solidFill>
              <a:latin typeface="Posterama" panose="020B0504020200020000" pitchFamily="34" charset="0"/>
              <a:cs typeface="Posterama" panose="020B0504020200020000" pitchFamily="34" charset="0"/>
            </a:endParaRPr>
          </a:p>
        </p:txBody>
      </p:sp>
      <p:sp>
        <p:nvSpPr>
          <p:cNvPr id="8" name="TextBox 7">
            <a:extLst>
              <a:ext uri="{FF2B5EF4-FFF2-40B4-BE49-F238E27FC236}">
                <a16:creationId xmlns:a16="http://schemas.microsoft.com/office/drawing/2014/main" id="{08932A65-970E-45CC-A3DA-CC2F490F723F}"/>
              </a:ext>
            </a:extLst>
          </p:cNvPr>
          <p:cNvSpPr txBox="1"/>
          <p:nvPr/>
        </p:nvSpPr>
        <p:spPr>
          <a:xfrm>
            <a:off x="5580048" y="4309877"/>
            <a:ext cx="3224463" cy="1815882"/>
          </a:xfrm>
          <a:prstGeom prst="rect">
            <a:avLst/>
          </a:prstGeom>
          <a:noFill/>
        </p:spPr>
        <p:txBody>
          <a:bodyPr wrap="square" rtlCol="0">
            <a:spAutoFit/>
          </a:bodyPr>
          <a:lstStyle/>
          <a:p>
            <a:r>
              <a:rPr lang="el-GR" sz="16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Πηγές</a:t>
            </a:r>
            <a:r>
              <a:rPr lang="en-US" sz="16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 </a:t>
            </a:r>
          </a:p>
          <a:p>
            <a:pPr marL="342900" indent="-342900">
              <a:buFont typeface="Wingdings" panose="05000000000000000000" pitchFamily="2" charset="2"/>
              <a:buChar char="ü"/>
            </a:pPr>
            <a:r>
              <a:rPr lang="en-US" sz="1600" dirty="0">
                <a:solidFill>
                  <a:schemeClr val="tx1">
                    <a:lumMod val="50000"/>
                    <a:lumOff val="50000"/>
                  </a:schemeClr>
                </a:solidFill>
                <a:latin typeface="Posterama" panose="020B0504020200020000" pitchFamily="34" charset="0"/>
                <a:cs typeface="Posterama" panose="020B0504020200020000" pitchFamily="34" charset="0"/>
              </a:rPr>
              <a:t>MIT App Inventor:  </a:t>
            </a:r>
            <a:r>
              <a:rPr lang="en-US" sz="1600" dirty="0">
                <a:solidFill>
                  <a:schemeClr val="tx1">
                    <a:lumMod val="50000"/>
                    <a:lumOff val="50000"/>
                  </a:schemeClr>
                </a:solidFill>
                <a:latin typeface="Posterama" panose="020B0504020200020000" pitchFamily="34" charset="0"/>
                <a:cs typeface="Posterama" panose="020B0504020200020000" pitchFamily="34" charset="0"/>
                <a:hlinkClick r:id="rId3"/>
              </a:rPr>
              <a:t>http://appinventor.mit.edu/explore</a:t>
            </a:r>
            <a:endParaRPr lang="en-US" sz="16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n-US" sz="1600" dirty="0">
                <a:solidFill>
                  <a:schemeClr val="tx1">
                    <a:lumMod val="50000"/>
                    <a:lumOff val="50000"/>
                  </a:schemeClr>
                </a:solidFill>
                <a:latin typeface="Posterama" panose="020B0504020200020000" pitchFamily="34" charset="0"/>
                <a:cs typeface="Posterama" panose="020B0504020200020000" pitchFamily="34" charset="0"/>
              </a:rPr>
              <a:t>Coding:  http://hourofcode.org</a:t>
            </a:r>
          </a:p>
          <a:p>
            <a:pPr algn="ctr"/>
            <a:r>
              <a:rPr lang="en-US" sz="16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GOOGLE!!!!</a:t>
            </a:r>
          </a:p>
        </p:txBody>
      </p:sp>
      <p:pic>
        <p:nvPicPr>
          <p:cNvPr id="10" name="Picture 9">
            <a:extLst>
              <a:ext uri="{FF2B5EF4-FFF2-40B4-BE49-F238E27FC236}">
                <a16:creationId xmlns:a16="http://schemas.microsoft.com/office/drawing/2014/main" id="{783B9EBC-E4AA-4325-A8DF-6A14DE2CACD7}"/>
              </a:ext>
            </a:extLst>
          </p:cNvPr>
          <p:cNvPicPr>
            <a:picLocks noChangeAspect="1"/>
          </p:cNvPicPr>
          <p:nvPr/>
        </p:nvPicPr>
        <p:blipFill>
          <a:blip r:embed="rId4"/>
          <a:stretch>
            <a:fillRect/>
          </a:stretch>
        </p:blipFill>
        <p:spPr>
          <a:xfrm>
            <a:off x="670559" y="2309435"/>
            <a:ext cx="5060977" cy="1929998"/>
          </a:xfrm>
          <a:prstGeom prst="rect">
            <a:avLst/>
          </a:prstGeom>
        </p:spPr>
      </p:pic>
    </p:spTree>
    <p:extLst>
      <p:ext uri="{BB962C8B-B14F-4D97-AF65-F5344CB8AC3E}">
        <p14:creationId xmlns:p14="http://schemas.microsoft.com/office/powerpoint/2010/main" val="85884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F8CC2-1F19-468B-B9B1-90E4ED349EC0}"/>
              </a:ext>
            </a:extLst>
          </p:cNvPr>
          <p:cNvSpPr>
            <a:spLocks noGrp="1"/>
          </p:cNvSpPr>
          <p:nvPr>
            <p:ph type="title"/>
          </p:nvPr>
        </p:nvSpPr>
        <p:spPr>
          <a:xfrm>
            <a:off x="481599" y="461802"/>
            <a:ext cx="6945895" cy="837609"/>
          </a:xfrm>
        </p:spPr>
        <p:txBody>
          <a:bodyPr>
            <a:normAutofit/>
          </a:bodyPr>
          <a:lstStyle/>
          <a:p>
            <a:r>
              <a:rPr lang="el-GR" sz="4400" dirty="0">
                <a:solidFill>
                  <a:schemeClr val="bg1"/>
                </a:solidFill>
                <a:highlight>
                  <a:srgbClr val="7503A6"/>
                </a:highlight>
              </a:rPr>
              <a:t>Ας ξεκινήσουμε</a:t>
            </a:r>
            <a:r>
              <a:rPr lang="fr-FR" sz="4400" dirty="0">
                <a:solidFill>
                  <a:schemeClr val="bg1"/>
                </a:solidFill>
                <a:highlight>
                  <a:srgbClr val="7503A6"/>
                </a:highlight>
              </a:rPr>
              <a:t>!</a:t>
            </a:r>
          </a:p>
        </p:txBody>
      </p:sp>
      <p:sp>
        <p:nvSpPr>
          <p:cNvPr id="3" name="Espace réservé du texte 2">
            <a:extLst>
              <a:ext uri="{FF2B5EF4-FFF2-40B4-BE49-F238E27FC236}">
                <a16:creationId xmlns:a16="http://schemas.microsoft.com/office/drawing/2014/main" id="{13ECDE96-D0AD-4272-BFC9-7E9232BC933D}"/>
              </a:ext>
            </a:extLst>
          </p:cNvPr>
          <p:cNvSpPr>
            <a:spLocks noGrp="1"/>
          </p:cNvSpPr>
          <p:nvPr>
            <p:ph type="body" sz="quarter" idx="10"/>
          </p:nvPr>
        </p:nvSpPr>
        <p:spPr>
          <a:xfrm>
            <a:off x="399256" y="1299411"/>
            <a:ext cx="8345487" cy="5558590"/>
          </a:xfrm>
          <a:ln>
            <a:noFill/>
          </a:ln>
        </p:spPr>
        <p:txBody>
          <a:bodyPr>
            <a:normAutofit/>
          </a:bodyPr>
          <a:lstStyle/>
          <a:p>
            <a:r>
              <a:rPr lang="el-GR" sz="22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Βασικές προϋποθέσεις :</a:t>
            </a:r>
            <a:endParaRPr lang="fr-FR" sz="2200"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l-GR" sz="2200" dirty="0">
                <a:solidFill>
                  <a:schemeClr val="tx1">
                    <a:lumMod val="50000"/>
                    <a:lumOff val="50000"/>
                  </a:schemeClr>
                </a:solidFill>
                <a:latin typeface="Posterama" panose="020B0504020200020000" pitchFamily="34" charset="0"/>
                <a:cs typeface="Posterama" panose="020B0504020200020000" pitchFamily="34" charset="0"/>
              </a:rPr>
              <a:t>Υπολογιστής </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l-GR" sz="2200" dirty="0">
                <a:solidFill>
                  <a:schemeClr val="tx1">
                    <a:lumMod val="50000"/>
                    <a:lumOff val="50000"/>
                  </a:schemeClr>
                </a:solidFill>
                <a:latin typeface="Posterama" panose="020B0504020200020000" pitchFamily="34" charset="0"/>
                <a:cs typeface="Posterama" panose="020B0504020200020000" pitchFamily="34" charset="0"/>
              </a:rPr>
              <a:t>Συσκευή</a:t>
            </a:r>
            <a:r>
              <a:rPr lang="fr-FR" sz="2200" dirty="0">
                <a:solidFill>
                  <a:schemeClr val="tx1">
                    <a:lumMod val="50000"/>
                    <a:lumOff val="50000"/>
                  </a:schemeClr>
                </a:solidFill>
                <a:latin typeface="Posterama" panose="020B0504020200020000" pitchFamily="34" charset="0"/>
                <a:cs typeface="Posterama" panose="020B0504020200020000" pitchFamily="34" charset="0"/>
              </a:rPr>
              <a:t> – </a:t>
            </a:r>
            <a:r>
              <a:rPr lang="el-GR" sz="2200" dirty="0">
                <a:solidFill>
                  <a:schemeClr val="tx1">
                    <a:lumMod val="50000"/>
                    <a:lumOff val="50000"/>
                  </a:schemeClr>
                </a:solidFill>
                <a:latin typeface="Posterama" panose="020B0504020200020000" pitchFamily="34" charset="0"/>
                <a:cs typeface="Posterama" panose="020B0504020200020000" pitchFamily="34" charset="0"/>
              </a:rPr>
              <a:t>κινητό ή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tablet</a:t>
            </a:r>
            <a:r>
              <a:rPr lang="fr-FR" sz="2200" dirty="0">
                <a:solidFill>
                  <a:schemeClr val="tx1">
                    <a:lumMod val="50000"/>
                    <a:lumOff val="50000"/>
                  </a:schemeClr>
                </a:solidFill>
                <a:latin typeface="Posterama" panose="020B0504020200020000" pitchFamily="34" charset="0"/>
                <a:cs typeface="Posterama" panose="020B0504020200020000" pitchFamily="34" charset="0"/>
              </a:rPr>
              <a:t> -  </a:t>
            </a:r>
            <a:r>
              <a:rPr lang="el-GR" sz="2200" dirty="0">
                <a:solidFill>
                  <a:schemeClr val="tx1">
                    <a:lumMod val="50000"/>
                    <a:lumOff val="50000"/>
                  </a:schemeClr>
                </a:solidFill>
                <a:latin typeface="Posterama" panose="020B0504020200020000" pitchFamily="34" charset="0"/>
                <a:cs typeface="Posterama" panose="020B0504020200020000" pitchFamily="34" charset="0"/>
              </a:rPr>
              <a:t>με το </a:t>
            </a:r>
            <a:r>
              <a:rPr lang="fr-FR" sz="2200" dirty="0">
                <a:solidFill>
                  <a:schemeClr val="tx1">
                    <a:lumMod val="50000"/>
                    <a:lumOff val="50000"/>
                  </a:schemeClr>
                </a:solidFill>
                <a:latin typeface="Posterama" panose="020B0504020200020000" pitchFamily="34" charset="0"/>
                <a:cs typeface="Posterama" panose="020B0504020200020000" pitchFamily="34" charset="0"/>
              </a:rPr>
              <a:t>"MIT App </a:t>
            </a:r>
          </a:p>
          <a:p>
            <a:r>
              <a:rPr lang="fr-FR" sz="2200" dirty="0" err="1">
                <a:solidFill>
                  <a:schemeClr val="tx1">
                    <a:lumMod val="50000"/>
                    <a:lumOff val="50000"/>
                  </a:schemeClr>
                </a:solidFill>
                <a:latin typeface="Posterama" panose="020B0504020200020000" pitchFamily="34" charset="0"/>
                <a:cs typeface="Posterama" panose="020B0504020200020000" pitchFamily="34" charset="0"/>
              </a:rPr>
              <a:t>Inventor</a:t>
            </a:r>
            <a:r>
              <a:rPr lang="fr-FR" sz="2200" dirty="0">
                <a:solidFill>
                  <a:schemeClr val="tx1">
                    <a:lumMod val="50000"/>
                    <a:lumOff val="50000"/>
                  </a:schemeClr>
                </a:solidFill>
                <a:latin typeface="Posterama" panose="020B0504020200020000" pitchFamily="34" charset="0"/>
                <a:cs typeface="Posterama" panose="020B0504020200020000" pitchFamily="34" charset="0"/>
              </a:rPr>
              <a:t>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Companion</a:t>
            </a:r>
            <a:r>
              <a:rPr lang="fr-FR" sz="2200" dirty="0">
                <a:solidFill>
                  <a:schemeClr val="tx1">
                    <a:lumMod val="50000"/>
                    <a:lumOff val="50000"/>
                  </a:schemeClr>
                </a:solidFill>
                <a:latin typeface="Posterama" panose="020B0504020200020000" pitchFamily="34" charset="0"/>
                <a:cs typeface="Posterama" panose="020B0504020200020000" pitchFamily="34" charset="0"/>
              </a:rPr>
              <a:t>  App” </a:t>
            </a:r>
            <a:r>
              <a:rPr lang="el-GR" sz="2200" dirty="0">
                <a:solidFill>
                  <a:schemeClr val="tx1">
                    <a:lumMod val="50000"/>
                    <a:lumOff val="50000"/>
                  </a:schemeClr>
                </a:solidFill>
                <a:latin typeface="Posterama" panose="020B0504020200020000" pitchFamily="34" charset="0"/>
                <a:cs typeface="Posterama" panose="020B0504020200020000" pitchFamily="34" charset="0"/>
              </a:rPr>
              <a:t> από το </a:t>
            </a:r>
            <a:r>
              <a:rPr lang="fr-FR" sz="2200" dirty="0">
                <a:solidFill>
                  <a:schemeClr val="tx1">
                    <a:lumMod val="50000"/>
                    <a:lumOff val="50000"/>
                  </a:schemeClr>
                </a:solidFill>
                <a:latin typeface="Posterama" panose="020B0504020200020000" pitchFamily="34" charset="0"/>
                <a:cs typeface="Posterama" panose="020B0504020200020000" pitchFamily="34" charset="0"/>
              </a:rPr>
              <a:t> Google Play Store! </a:t>
            </a:r>
          </a:p>
          <a:p>
            <a:r>
              <a:rPr lang="fr-FR" sz="2200" dirty="0">
                <a:solidFill>
                  <a:schemeClr val="bg2">
                    <a:lumMod val="75000"/>
                  </a:schemeClr>
                </a:solidFill>
                <a:latin typeface="Posterama" panose="020B0504020200020000" pitchFamily="34" charset="0"/>
                <a:cs typeface="Posterama" panose="020B0504020200020000" pitchFamily="34" charset="0"/>
              </a:rPr>
              <a:t>        </a:t>
            </a:r>
          </a:p>
          <a:p>
            <a:r>
              <a:rPr lang="fr-FR" sz="2200" dirty="0">
                <a:solidFill>
                  <a:schemeClr val="bg2">
                    <a:lumMod val="75000"/>
                  </a:schemeClr>
                </a:solidFill>
                <a:latin typeface="Posterama" panose="020B0504020200020000" pitchFamily="34" charset="0"/>
                <a:cs typeface="Posterama" panose="020B0504020200020000" pitchFamily="34" charset="0"/>
              </a:rPr>
              <a:t>        </a:t>
            </a:r>
            <a:r>
              <a:rPr lang="el-GR" sz="2200" dirty="0">
                <a:solidFill>
                  <a:schemeClr val="bg2">
                    <a:lumMod val="75000"/>
                  </a:schemeClr>
                </a:solidFill>
                <a:latin typeface="Posterama" panose="020B0504020200020000" pitchFamily="34" charset="0"/>
                <a:cs typeface="Posterama" panose="020B0504020200020000" pitchFamily="34" charset="0"/>
              </a:rPr>
              <a:t>Ίδια σύνδεση στο </a:t>
            </a:r>
            <a:r>
              <a:rPr lang="fr-FR" sz="2200" dirty="0" err="1">
                <a:solidFill>
                  <a:schemeClr val="bg2">
                    <a:lumMod val="75000"/>
                  </a:schemeClr>
                </a:solidFill>
                <a:latin typeface="Posterama" panose="020B0504020200020000" pitchFamily="34" charset="0"/>
                <a:cs typeface="Posterama" panose="020B0504020200020000" pitchFamily="34" charset="0"/>
              </a:rPr>
              <a:t>WiFi</a:t>
            </a:r>
            <a:r>
              <a:rPr lang="fr-FR" sz="2200" dirty="0">
                <a:solidFill>
                  <a:schemeClr val="bg2">
                    <a:lumMod val="75000"/>
                  </a:schemeClr>
                </a:solidFill>
                <a:latin typeface="Posterama" panose="020B0504020200020000" pitchFamily="34" charset="0"/>
                <a:cs typeface="Posterama" panose="020B0504020200020000" pitchFamily="34" charset="0"/>
              </a:rPr>
              <a:t> </a:t>
            </a:r>
            <a:r>
              <a:rPr lang="el-GR" sz="2200" dirty="0">
                <a:solidFill>
                  <a:schemeClr val="bg2">
                    <a:lumMod val="75000"/>
                  </a:schemeClr>
                </a:solidFill>
                <a:latin typeface="Posterama" panose="020B0504020200020000" pitchFamily="34" charset="0"/>
                <a:cs typeface="Posterama" panose="020B0504020200020000" pitchFamily="34" charset="0"/>
              </a:rPr>
              <a:t>και στις δύο συσκευές </a:t>
            </a:r>
            <a:r>
              <a:rPr lang="fr-FR" sz="2200" dirty="0">
                <a:solidFill>
                  <a:schemeClr val="bg2">
                    <a:lumMod val="75000"/>
                  </a:schemeClr>
                </a:solidFill>
                <a:latin typeface="Posterama" panose="020B0504020200020000" pitchFamily="34" charset="0"/>
                <a:cs typeface="Posterama" panose="020B0504020200020000" pitchFamily="34" charset="0"/>
              </a:rPr>
              <a:t>!!!</a:t>
            </a:r>
          </a:p>
          <a:p>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l-GR" sz="2200" dirty="0">
                <a:solidFill>
                  <a:schemeClr val="tx1">
                    <a:lumMod val="50000"/>
                    <a:lumOff val="50000"/>
                  </a:schemeClr>
                </a:solidFill>
                <a:latin typeface="Posterama" panose="020B0504020200020000" pitchFamily="34" charset="0"/>
                <a:cs typeface="Posterama" panose="020B0504020200020000" pitchFamily="34" charset="0"/>
              </a:rPr>
              <a:t>Συνδεθείτε</a:t>
            </a:r>
            <a:r>
              <a:rPr lang="fr-FR" sz="2200" dirty="0">
                <a:solidFill>
                  <a:schemeClr val="tx1">
                    <a:lumMod val="50000"/>
                    <a:lumOff val="50000"/>
                  </a:schemeClr>
                </a:solidFill>
                <a:latin typeface="Posterama" panose="020B0504020200020000" pitchFamily="34" charset="0"/>
                <a:cs typeface="Posterama" panose="020B0504020200020000" pitchFamily="34" charset="0"/>
              </a:rPr>
              <a:t>:  </a:t>
            </a:r>
            <a:r>
              <a:rPr lang="fr-FR" sz="2200" dirty="0">
                <a:solidFill>
                  <a:schemeClr val="tx1">
                    <a:lumMod val="50000"/>
                    <a:lumOff val="50000"/>
                  </a:schemeClr>
                </a:solidFill>
                <a:latin typeface="Posterama" panose="020B0504020200020000" pitchFamily="34" charset="0"/>
                <a:cs typeface="Posterama" panose="020B0504020200020000" pitchFamily="34" charset="0"/>
                <a:hlinkClick r:id="rId3"/>
              </a:rPr>
              <a:t>http://ai2.appinventor.mit.edu/</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sz="2200" dirty="0">
                <a:solidFill>
                  <a:schemeClr val="tx1">
                    <a:lumMod val="50000"/>
                    <a:lumOff val="50000"/>
                  </a:schemeClr>
                </a:solidFill>
                <a:latin typeface="Posterama" panose="020B0504020200020000" pitchFamily="34" charset="0"/>
                <a:cs typeface="Posterama" panose="020B0504020200020000" pitchFamily="34" charset="0"/>
              </a:rPr>
              <a:t>Gmail </a:t>
            </a:r>
            <a:r>
              <a:rPr lang="fr-FR" sz="2200" dirty="0" err="1">
                <a:solidFill>
                  <a:schemeClr val="tx1">
                    <a:lumMod val="50000"/>
                    <a:lumOff val="50000"/>
                  </a:schemeClr>
                </a:solidFill>
                <a:latin typeface="Posterama" panose="020B0504020200020000" pitchFamily="34" charset="0"/>
                <a:cs typeface="Posterama" panose="020B0504020200020000" pitchFamily="34" charset="0"/>
              </a:rPr>
              <a:t>Account</a:t>
            </a: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el-GR" sz="2200" dirty="0">
                <a:solidFill>
                  <a:schemeClr val="tx1">
                    <a:lumMod val="50000"/>
                    <a:lumOff val="50000"/>
                  </a:schemeClr>
                </a:solidFill>
                <a:latin typeface="Posterama" panose="020B0504020200020000" pitchFamily="34" charset="0"/>
                <a:cs typeface="Posterama" panose="020B0504020200020000" pitchFamily="34" charset="0"/>
              </a:rPr>
              <a:t>Δημιουργήστε εφαρμογές</a:t>
            </a:r>
            <a:r>
              <a:rPr lang="fr-FR" sz="2200" dirty="0">
                <a:solidFill>
                  <a:schemeClr val="tx1">
                    <a:lumMod val="50000"/>
                    <a:lumOff val="50000"/>
                  </a:schemeClr>
                </a:solidFill>
                <a:latin typeface="Posterama" panose="020B0504020200020000" pitchFamily="34" charset="0"/>
                <a:cs typeface="Posterama" panose="020B0504020200020000" pitchFamily="34" charset="0"/>
              </a:rPr>
              <a:t>!</a:t>
            </a: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endParaRPr lang="fr-FR" sz="22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Wingdings" panose="05000000000000000000" pitchFamily="2" charset="2"/>
              <a:buChar char="ü"/>
            </a:pPr>
            <a:endParaRPr lang="fr-FR" sz="2400" dirty="0">
              <a:solidFill>
                <a:schemeClr val="tx1">
                  <a:lumMod val="50000"/>
                  <a:lumOff val="50000"/>
                </a:schemeClr>
              </a:solidFill>
              <a:latin typeface="Posterama" panose="020B0504020200020000" pitchFamily="34" charset="0"/>
              <a:cs typeface="Posterama" panose="020B0504020200020000" pitchFamily="34" charset="0"/>
            </a:endParaRPr>
          </a:p>
        </p:txBody>
      </p:sp>
      <p:pic>
        <p:nvPicPr>
          <p:cNvPr id="6" name="Picture 5">
            <a:extLst>
              <a:ext uri="{FF2B5EF4-FFF2-40B4-BE49-F238E27FC236}">
                <a16:creationId xmlns:a16="http://schemas.microsoft.com/office/drawing/2014/main" id="{4DD9D8B7-86F4-45E2-A7DA-6DC57866FD5A}"/>
              </a:ext>
            </a:extLst>
          </p:cNvPr>
          <p:cNvPicPr>
            <a:picLocks noChangeAspect="1"/>
          </p:cNvPicPr>
          <p:nvPr/>
        </p:nvPicPr>
        <p:blipFill>
          <a:blip r:embed="rId4"/>
          <a:stretch>
            <a:fillRect/>
          </a:stretch>
        </p:blipFill>
        <p:spPr>
          <a:xfrm>
            <a:off x="5172868" y="5735509"/>
            <a:ext cx="3571875" cy="838200"/>
          </a:xfrm>
          <a:prstGeom prst="rect">
            <a:avLst/>
          </a:prstGeom>
        </p:spPr>
      </p:pic>
      <p:pic>
        <p:nvPicPr>
          <p:cNvPr id="7" name="Picture 6">
            <a:extLst>
              <a:ext uri="{FF2B5EF4-FFF2-40B4-BE49-F238E27FC236}">
                <a16:creationId xmlns:a16="http://schemas.microsoft.com/office/drawing/2014/main" id="{84A9435C-8415-467F-B9D6-6A98AEF72128}"/>
              </a:ext>
            </a:extLst>
          </p:cNvPr>
          <p:cNvPicPr>
            <a:picLocks noChangeAspect="1"/>
          </p:cNvPicPr>
          <p:nvPr/>
        </p:nvPicPr>
        <p:blipFill>
          <a:blip r:embed="rId5"/>
          <a:stretch>
            <a:fillRect/>
          </a:stretch>
        </p:blipFill>
        <p:spPr>
          <a:xfrm>
            <a:off x="6486525" y="3844089"/>
            <a:ext cx="2657475" cy="1714500"/>
          </a:xfrm>
          <a:prstGeom prst="rect">
            <a:avLst/>
          </a:prstGeom>
        </p:spPr>
      </p:pic>
    </p:spTree>
    <p:extLst>
      <p:ext uri="{BB962C8B-B14F-4D97-AF65-F5344CB8AC3E}">
        <p14:creationId xmlns:p14="http://schemas.microsoft.com/office/powerpoint/2010/main" val="420952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0961AC-9B3E-476E-BE3F-F925E9A6B0B4}"/>
              </a:ext>
            </a:extLst>
          </p:cNvPr>
          <p:cNvSpPr txBox="1"/>
          <p:nvPr/>
        </p:nvSpPr>
        <p:spPr>
          <a:xfrm>
            <a:off x="3127469" y="43458"/>
            <a:ext cx="5144334" cy="3139321"/>
          </a:xfrm>
          <a:prstGeom prst="rect">
            <a:avLst/>
          </a:prstGeom>
          <a:noFill/>
        </p:spPr>
        <p:txBody>
          <a:bodyPr wrap="square" rtlCol="0">
            <a:spAutoFit/>
          </a:bodyPr>
          <a:lstStyle/>
          <a:p>
            <a:endPar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Start New Project</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el-GR" dirty="0">
                <a:solidFill>
                  <a:schemeClr val="tx1">
                    <a:lumMod val="50000"/>
                    <a:lumOff val="50000"/>
                  </a:schemeClr>
                </a:solidFill>
                <a:latin typeface="Posterama" panose="020B0504020200020000" pitchFamily="34" charset="0"/>
                <a:cs typeface="Posterama" panose="020B0504020200020000" pitchFamily="34" charset="0"/>
              </a:rPr>
              <a:t>Δώστε του όνομα χρησιμοποιώντας το </a:t>
            </a:r>
            <a:r>
              <a:rPr lang="fr-FR" dirty="0" err="1">
                <a:solidFill>
                  <a:schemeClr val="tx1">
                    <a:lumMod val="50000"/>
                    <a:lumOff val="50000"/>
                  </a:schemeClr>
                </a:solidFill>
                <a:latin typeface="Posterama" panose="020B0504020200020000" pitchFamily="34" charset="0"/>
                <a:cs typeface="Posterama" panose="020B0504020200020000" pitchFamily="34" charset="0"/>
              </a:rPr>
              <a:t>CamelBackCase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fr-FR" dirty="0" err="1">
                <a:solidFill>
                  <a:schemeClr val="tx1">
                    <a:lumMod val="50000"/>
                    <a:lumOff val="50000"/>
                  </a:schemeClr>
                </a:solidFill>
                <a:latin typeface="Posterama" panose="020B0504020200020000" pitchFamily="34" charset="0"/>
                <a:cs typeface="Posterama" panose="020B0504020200020000" pitchFamily="34" charset="0"/>
              </a:rPr>
              <a:t>TranslateIt</a:t>
            </a:r>
            <a:r>
              <a:rPr lang="fr-FR" dirty="0">
                <a:solidFill>
                  <a:schemeClr val="tx1">
                    <a:lumMod val="50000"/>
                    <a:lumOff val="50000"/>
                  </a:schemeClr>
                </a:solidFill>
                <a:latin typeface="Posterama" panose="020B0504020200020000" pitchFamily="34" charset="0"/>
                <a:cs typeface="Posterama" panose="020B0504020200020000" pitchFamily="34" charset="0"/>
              </a:rPr>
              <a:t>"</a:t>
            </a:r>
            <a:endPar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Designer</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el-GR" dirty="0">
                <a:solidFill>
                  <a:schemeClr val="tx1">
                    <a:lumMod val="50000"/>
                    <a:lumOff val="50000"/>
                  </a:schemeClr>
                </a:solidFill>
                <a:latin typeface="Posterama" panose="020B0504020200020000" pitchFamily="34" charset="0"/>
                <a:cs typeface="Posterama" panose="020B0504020200020000" pitchFamily="34" charset="0"/>
              </a:rPr>
              <a:t>για να δημιουργήσετε τον χρήστη </a:t>
            </a: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Interface</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el-GR" dirty="0">
                <a:solidFill>
                  <a:schemeClr val="tx1">
                    <a:lumMod val="50000"/>
                    <a:lumOff val="50000"/>
                  </a:schemeClr>
                </a:solidFill>
                <a:latin typeface="Posterama" panose="020B0504020200020000" pitchFamily="34" charset="0"/>
                <a:cs typeface="Posterama" panose="020B0504020200020000" pitchFamily="34" charset="0"/>
              </a:rPr>
              <a:t>Στοιχεία, ιδιότητες, κ.λπ.</a:t>
            </a:r>
            <a:r>
              <a:rPr lang="fr-FR" dirty="0">
                <a:solidFill>
                  <a:schemeClr val="tx1">
                    <a:lumMod val="50000"/>
                    <a:lumOff val="50000"/>
                  </a:schemeClr>
                </a:solidFill>
                <a:latin typeface="Posterama" panose="020B0504020200020000" pitchFamily="34" charset="0"/>
                <a:cs typeface="Posterama" panose="020B0504020200020000" pitchFamily="34" charset="0"/>
              </a:rPr>
              <a:t>.</a:t>
            </a:r>
          </a:p>
          <a:p>
            <a:pPr marL="342900" indent="-342900">
              <a:buFont typeface="Wingdings" panose="05000000000000000000" pitchFamily="2" charset="2"/>
              <a:buChar char="ü"/>
            </a:pPr>
            <a:r>
              <a:rPr lang="fr-FR" dirty="0">
                <a:solidFill>
                  <a:schemeClr val="tx1">
                    <a:lumMod val="50000"/>
                    <a:lumOff val="50000"/>
                  </a:schemeClr>
                </a:solidFill>
                <a:effectLst>
                  <a:outerShdw blurRad="38100" dist="38100" dir="2700000" algn="tl">
                    <a:srgbClr val="000000">
                      <a:alpha val="43137"/>
                    </a:srgbClr>
                  </a:outerShdw>
                </a:effectLst>
                <a:latin typeface="Posterama" panose="020B0504020200020000" pitchFamily="34" charset="0"/>
                <a:cs typeface="Posterama" panose="020B0504020200020000" pitchFamily="34" charset="0"/>
              </a:rPr>
              <a:t>Blocks: </a:t>
            </a:r>
            <a:r>
              <a:rPr lang="fr-FR" dirty="0">
                <a:solidFill>
                  <a:schemeClr val="tx1">
                    <a:lumMod val="50000"/>
                    <a:lumOff val="50000"/>
                  </a:schemeClr>
                </a:solidFill>
                <a:latin typeface="Posterama" panose="020B0504020200020000" pitchFamily="34" charset="0"/>
                <a:cs typeface="Posterama" panose="020B0504020200020000" pitchFamily="34" charset="0"/>
              </a:rPr>
              <a:t> </a:t>
            </a:r>
            <a:r>
              <a:rPr lang="el-GR" dirty="0">
                <a:solidFill>
                  <a:schemeClr val="tx1">
                    <a:lumMod val="50000"/>
                    <a:lumOff val="50000"/>
                  </a:schemeClr>
                </a:solidFill>
                <a:latin typeface="Posterama" panose="020B0504020200020000" pitchFamily="34" charset="0"/>
                <a:cs typeface="Posterama" panose="020B0504020200020000" pitchFamily="34" charset="0"/>
              </a:rPr>
              <a:t>περιλαμβάνει τον κώδικα που δίνει τη συμπεριφορά της εφαρμογής μας</a:t>
            </a:r>
            <a:endParaRPr lang="fr-FR" sz="1600" dirty="0">
              <a:solidFill>
                <a:schemeClr val="tx1">
                  <a:lumMod val="50000"/>
                  <a:lumOff val="50000"/>
                </a:schemeClr>
              </a:solidFill>
              <a:latin typeface="Posterama" panose="020B0504020200020000" pitchFamily="34" charset="0"/>
              <a:cs typeface="Posterama" panose="020B0504020200020000" pitchFamily="34" charset="0"/>
            </a:endParaRPr>
          </a:p>
          <a:p>
            <a:pPr marL="342900" indent="-342900">
              <a:buFont typeface="Wingdings" panose="05000000000000000000" pitchFamily="2" charset="2"/>
              <a:buChar char="ü"/>
            </a:pPr>
            <a:endParaRPr lang="fr-FR" sz="1800" dirty="0">
              <a:solidFill>
                <a:schemeClr val="tx1">
                  <a:lumMod val="50000"/>
                  <a:lumOff val="50000"/>
                </a:schemeClr>
              </a:solidFill>
              <a:latin typeface="Posterama" panose="020B0504020200020000" pitchFamily="34" charset="0"/>
              <a:cs typeface="Posterama" panose="020B0504020200020000" pitchFamily="34" charset="0"/>
            </a:endParaRPr>
          </a:p>
          <a:p>
            <a:endParaRPr lang="en-GB" dirty="0"/>
          </a:p>
        </p:txBody>
      </p:sp>
      <p:sp>
        <p:nvSpPr>
          <p:cNvPr id="5" name="Titre 1">
            <a:extLst>
              <a:ext uri="{FF2B5EF4-FFF2-40B4-BE49-F238E27FC236}">
                <a16:creationId xmlns:a16="http://schemas.microsoft.com/office/drawing/2014/main" id="{C02D1C0E-A133-4646-9433-C0CC87BA4D8D}"/>
              </a:ext>
            </a:extLst>
          </p:cNvPr>
          <p:cNvSpPr>
            <a:spLocks noGrp="1"/>
          </p:cNvSpPr>
          <p:nvPr>
            <p:ph type="title"/>
          </p:nvPr>
        </p:nvSpPr>
        <p:spPr>
          <a:xfrm>
            <a:off x="289094" y="755286"/>
            <a:ext cx="3480801" cy="837609"/>
          </a:xfrm>
        </p:spPr>
        <p:txBody>
          <a:bodyPr>
            <a:normAutofit fontScale="90000"/>
          </a:bodyPr>
          <a:lstStyle/>
          <a:p>
            <a:r>
              <a:rPr lang="el-GR" sz="2800" dirty="0">
                <a:solidFill>
                  <a:schemeClr val="bg1"/>
                </a:solidFill>
                <a:highlight>
                  <a:srgbClr val="7503A6"/>
                </a:highlight>
              </a:rPr>
              <a:t>Η πλοήγηση στο</a:t>
            </a:r>
            <a:r>
              <a:rPr lang="fr-FR" sz="2800" dirty="0">
                <a:solidFill>
                  <a:schemeClr val="bg1"/>
                </a:solidFill>
                <a:highlight>
                  <a:srgbClr val="7503A6"/>
                </a:highlight>
              </a:rPr>
              <a:t> </a:t>
            </a:r>
            <a:br>
              <a:rPr lang="fr-FR" sz="2800" dirty="0">
                <a:solidFill>
                  <a:schemeClr val="bg1"/>
                </a:solidFill>
                <a:highlight>
                  <a:srgbClr val="7503A6"/>
                </a:highlight>
              </a:rPr>
            </a:br>
            <a:r>
              <a:rPr lang="fr-FR" sz="2800" dirty="0">
                <a:solidFill>
                  <a:schemeClr val="bg1"/>
                </a:solidFill>
                <a:highlight>
                  <a:srgbClr val="7503A6"/>
                </a:highlight>
              </a:rPr>
              <a:t>MIT App </a:t>
            </a:r>
            <a:r>
              <a:rPr lang="fr-FR" sz="2800" dirty="0" err="1">
                <a:solidFill>
                  <a:schemeClr val="bg1"/>
                </a:solidFill>
                <a:highlight>
                  <a:srgbClr val="7503A6"/>
                </a:highlight>
              </a:rPr>
              <a:t>inventor</a:t>
            </a:r>
            <a:endParaRPr lang="fr-FR" sz="2800" dirty="0">
              <a:solidFill>
                <a:schemeClr val="bg1"/>
              </a:solidFill>
              <a:highlight>
                <a:srgbClr val="7503A6"/>
              </a:highlight>
            </a:endParaRPr>
          </a:p>
        </p:txBody>
      </p:sp>
      <p:pic>
        <p:nvPicPr>
          <p:cNvPr id="10" name="Picture 9">
            <a:extLst>
              <a:ext uri="{FF2B5EF4-FFF2-40B4-BE49-F238E27FC236}">
                <a16:creationId xmlns:a16="http://schemas.microsoft.com/office/drawing/2014/main" id="{BD95CBA9-93BD-4C28-A21A-F190279B51E4}"/>
              </a:ext>
            </a:extLst>
          </p:cNvPr>
          <p:cNvPicPr>
            <a:picLocks noChangeAspect="1"/>
          </p:cNvPicPr>
          <p:nvPr/>
        </p:nvPicPr>
        <p:blipFill rotWithShape="1">
          <a:blip r:embed="rId3"/>
          <a:srcRect t="13110"/>
          <a:stretch/>
        </p:blipFill>
        <p:spPr>
          <a:xfrm>
            <a:off x="0" y="2708351"/>
            <a:ext cx="9144000" cy="4250836"/>
          </a:xfrm>
          <a:prstGeom prst="rect">
            <a:avLst/>
          </a:prstGeom>
        </p:spPr>
      </p:pic>
    </p:spTree>
    <p:extLst>
      <p:ext uri="{BB962C8B-B14F-4D97-AF65-F5344CB8AC3E}">
        <p14:creationId xmlns:p14="http://schemas.microsoft.com/office/powerpoint/2010/main" val="111894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8B10-E677-4117-847E-54D39D152E21}"/>
              </a:ext>
            </a:extLst>
          </p:cNvPr>
          <p:cNvSpPr>
            <a:spLocks noGrp="1"/>
          </p:cNvSpPr>
          <p:nvPr>
            <p:ph type="title"/>
          </p:nvPr>
        </p:nvSpPr>
        <p:spPr>
          <a:xfrm>
            <a:off x="465221" y="235576"/>
            <a:ext cx="3962400" cy="1325563"/>
          </a:xfrm>
        </p:spPr>
        <p:txBody>
          <a:bodyPr/>
          <a:lstStyle/>
          <a:p>
            <a:r>
              <a:rPr lang="el-GR" sz="2800" dirty="0"/>
              <a:t>Πρώτο πρωτότυπο της μεταφραστικής μας εφαρμογής</a:t>
            </a:r>
            <a:endParaRPr lang="fr-FR" sz="2800" dirty="0"/>
          </a:p>
        </p:txBody>
      </p:sp>
      <p:sp>
        <p:nvSpPr>
          <p:cNvPr id="5" name="TextBox 4">
            <a:extLst>
              <a:ext uri="{FF2B5EF4-FFF2-40B4-BE49-F238E27FC236}">
                <a16:creationId xmlns:a16="http://schemas.microsoft.com/office/drawing/2014/main" id="{4B4D20B1-8B16-4FD7-96D7-96D0E2959AD0}"/>
              </a:ext>
            </a:extLst>
          </p:cNvPr>
          <p:cNvSpPr txBox="1"/>
          <p:nvPr/>
        </p:nvSpPr>
        <p:spPr>
          <a:xfrm>
            <a:off x="443577" y="1724669"/>
            <a:ext cx="3684540" cy="3785652"/>
          </a:xfrm>
          <a:prstGeom prst="rect">
            <a:avLst/>
          </a:prstGeom>
          <a:noFill/>
        </p:spPr>
        <p:txBody>
          <a:bodyPr wrap="square" rtlCol="0">
            <a:spAutoFit/>
          </a:bodyPr>
          <a:lstStyle/>
          <a:p>
            <a:r>
              <a:rPr lang="en-US" sz="2400" dirty="0">
                <a:solidFill>
                  <a:schemeClr val="bg1"/>
                </a:solidFill>
                <a:latin typeface="Posterama" panose="020B0504020200020000" pitchFamily="34" charset="0"/>
                <a:cs typeface="Posterama" panose="020B0504020200020000" pitchFamily="34" charset="0"/>
              </a:rPr>
              <a:t>1. </a:t>
            </a:r>
            <a:r>
              <a:rPr lang="el-GR" sz="2400" dirty="0">
                <a:solidFill>
                  <a:schemeClr val="bg1"/>
                </a:solidFill>
                <a:latin typeface="Posterama" panose="020B0504020200020000" pitchFamily="34" charset="0"/>
                <a:cs typeface="Posterama" panose="020B0504020200020000" pitchFamily="34" charset="0"/>
              </a:rPr>
              <a:t>Όταν το κουμπί</a:t>
            </a:r>
            <a:r>
              <a:rPr lang="en-US" sz="2400" dirty="0">
                <a:solidFill>
                  <a:schemeClr val="bg1"/>
                </a:solidFill>
                <a:latin typeface="Posterama" panose="020B0504020200020000" pitchFamily="34" charset="0"/>
                <a:cs typeface="Posterama" panose="020B0504020200020000" pitchFamily="34" charset="0"/>
              </a:rPr>
              <a:t> Translate It </a:t>
            </a:r>
            <a:r>
              <a:rPr lang="el-GR" sz="2400" dirty="0">
                <a:solidFill>
                  <a:schemeClr val="bg1"/>
                </a:solidFill>
                <a:latin typeface="Posterama" panose="020B0504020200020000" pitchFamily="34" charset="0"/>
                <a:cs typeface="Posterama" panose="020B0504020200020000" pitchFamily="34" charset="0"/>
              </a:rPr>
              <a:t>έχει ενεργοποιηθεί</a:t>
            </a:r>
            <a:endParaRPr lang="en-US" sz="2400" dirty="0">
              <a:solidFill>
                <a:schemeClr val="bg1"/>
              </a:solidFill>
              <a:latin typeface="Posterama" panose="020B0504020200020000" pitchFamily="34" charset="0"/>
              <a:cs typeface="Posterama" panose="020B0504020200020000" pitchFamily="34" charset="0"/>
            </a:endParaRPr>
          </a:p>
          <a:p>
            <a:r>
              <a:rPr lang="en-US" sz="2400" dirty="0">
                <a:solidFill>
                  <a:schemeClr val="bg1"/>
                </a:solidFill>
                <a:latin typeface="Posterama" panose="020B0504020200020000" pitchFamily="34" charset="0"/>
                <a:cs typeface="Posterama" panose="020B0504020200020000" pitchFamily="34" charset="0"/>
              </a:rPr>
              <a:t>2. </a:t>
            </a:r>
            <a:r>
              <a:rPr lang="el-GR" sz="2400" dirty="0">
                <a:solidFill>
                  <a:schemeClr val="bg1"/>
                </a:solidFill>
                <a:latin typeface="Posterama" panose="020B0504020200020000" pitchFamily="34" charset="0"/>
                <a:cs typeface="Posterama" panose="020B0504020200020000" pitchFamily="34" charset="0"/>
              </a:rPr>
              <a:t>Αναγνωρίζει τις λέξεις που λέτε </a:t>
            </a:r>
          </a:p>
          <a:p>
            <a:r>
              <a:rPr lang="en-US" sz="2400" dirty="0">
                <a:solidFill>
                  <a:schemeClr val="bg1"/>
                </a:solidFill>
                <a:latin typeface="Posterama" panose="020B0504020200020000" pitchFamily="34" charset="0"/>
                <a:cs typeface="Posterama" panose="020B0504020200020000" pitchFamily="34" charset="0"/>
              </a:rPr>
              <a:t>3.</a:t>
            </a:r>
            <a:r>
              <a:rPr lang="el-GR" sz="2400" dirty="0">
                <a:solidFill>
                  <a:schemeClr val="bg1"/>
                </a:solidFill>
                <a:latin typeface="Posterama" panose="020B0504020200020000" pitchFamily="34" charset="0"/>
                <a:cs typeface="Posterama" panose="020B0504020200020000" pitchFamily="34" charset="0"/>
              </a:rPr>
              <a:t>Μεταφράζει κείμενο</a:t>
            </a:r>
            <a:endParaRPr lang="en-US" sz="2400" dirty="0">
              <a:solidFill>
                <a:schemeClr val="bg1"/>
              </a:solidFill>
              <a:latin typeface="Posterama" panose="020B0504020200020000" pitchFamily="34" charset="0"/>
              <a:cs typeface="Posterama" panose="020B0504020200020000" pitchFamily="34" charset="0"/>
            </a:endParaRPr>
          </a:p>
          <a:p>
            <a:r>
              <a:rPr lang="en-US" sz="2400" dirty="0">
                <a:solidFill>
                  <a:schemeClr val="bg1"/>
                </a:solidFill>
                <a:latin typeface="Posterama" panose="020B0504020200020000" pitchFamily="34" charset="0"/>
                <a:cs typeface="Posterama" panose="020B0504020200020000" pitchFamily="34" charset="0"/>
              </a:rPr>
              <a:t>4. </a:t>
            </a:r>
            <a:r>
              <a:rPr lang="el-GR" sz="2400" dirty="0">
                <a:solidFill>
                  <a:schemeClr val="bg1"/>
                </a:solidFill>
                <a:latin typeface="Posterama" panose="020B0504020200020000" pitchFamily="34" charset="0"/>
                <a:cs typeface="Posterama" panose="020B0504020200020000" pitchFamily="34" charset="0"/>
              </a:rPr>
              <a:t>Στη γλώσσα που επιλέξατε</a:t>
            </a:r>
          </a:p>
          <a:p>
            <a:r>
              <a:rPr lang="en-US" sz="2400" dirty="0">
                <a:solidFill>
                  <a:schemeClr val="bg1"/>
                </a:solidFill>
                <a:latin typeface="Posterama" panose="020B0504020200020000" pitchFamily="34" charset="0"/>
                <a:cs typeface="Posterama" panose="020B0504020200020000" pitchFamily="34" charset="0"/>
              </a:rPr>
              <a:t>5. </a:t>
            </a:r>
            <a:r>
              <a:rPr lang="el-GR" sz="2400" dirty="0">
                <a:solidFill>
                  <a:schemeClr val="bg1"/>
                </a:solidFill>
                <a:latin typeface="Posterama" panose="020B0504020200020000" pitchFamily="34" charset="0"/>
                <a:cs typeface="Posterama" panose="020B0504020200020000" pitchFamily="34" charset="0"/>
              </a:rPr>
              <a:t>Και απαντά στο μεταφρασμένο κείμενο</a:t>
            </a:r>
            <a:endParaRPr lang="en-GB" sz="2400" dirty="0">
              <a:solidFill>
                <a:schemeClr val="bg1"/>
              </a:solidFill>
              <a:latin typeface="Posterama" panose="020B0504020200020000" pitchFamily="34" charset="0"/>
              <a:cs typeface="Posterama" panose="020B0504020200020000" pitchFamily="34" charset="0"/>
            </a:endParaRPr>
          </a:p>
        </p:txBody>
      </p:sp>
      <p:sp>
        <p:nvSpPr>
          <p:cNvPr id="6" name="Rectangle: Rounded Corners 5">
            <a:extLst>
              <a:ext uri="{FF2B5EF4-FFF2-40B4-BE49-F238E27FC236}">
                <a16:creationId xmlns:a16="http://schemas.microsoft.com/office/drawing/2014/main" id="{726E51D5-76B2-4EF8-B60C-05F93F95C5F3}"/>
              </a:ext>
            </a:extLst>
          </p:cNvPr>
          <p:cNvSpPr/>
          <p:nvPr/>
        </p:nvSpPr>
        <p:spPr>
          <a:xfrm>
            <a:off x="5133474" y="289364"/>
            <a:ext cx="3427866" cy="5438274"/>
          </a:xfrm>
          <a:prstGeom prst="roundRect">
            <a:avLst>
              <a:gd name="adj" fmla="val 16667"/>
            </a:avLst>
          </a:prstGeom>
          <a:solidFill>
            <a:srgbClr val="3F7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AA7E449A-25A1-441A-A607-600928DC5187}"/>
              </a:ext>
            </a:extLst>
          </p:cNvPr>
          <p:cNvSpPr/>
          <p:nvPr/>
        </p:nvSpPr>
        <p:spPr>
          <a:xfrm>
            <a:off x="5875656" y="1452426"/>
            <a:ext cx="1836822" cy="775953"/>
          </a:xfrm>
          <a:prstGeom prst="roundRect">
            <a:avLst/>
          </a:prstGeom>
          <a:solidFill>
            <a:srgbClr val="F2C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4C6D2E75-6977-42B0-8429-C1303CE45B3A}"/>
              </a:ext>
            </a:extLst>
          </p:cNvPr>
          <p:cNvSpPr/>
          <p:nvPr/>
        </p:nvSpPr>
        <p:spPr>
          <a:xfrm>
            <a:off x="5875656" y="2807329"/>
            <a:ext cx="1836822" cy="775953"/>
          </a:xfrm>
          <a:prstGeom prst="roundRect">
            <a:avLst/>
          </a:prstGeom>
          <a:solidFill>
            <a:srgbClr val="F2CB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A57DC4F-C147-4D3C-AFF5-386832782059}"/>
              </a:ext>
            </a:extLst>
          </p:cNvPr>
          <p:cNvSpPr txBox="1"/>
          <p:nvPr/>
        </p:nvSpPr>
        <p:spPr>
          <a:xfrm>
            <a:off x="5928996" y="1547397"/>
            <a:ext cx="1836822" cy="646331"/>
          </a:xfrm>
          <a:prstGeom prst="rect">
            <a:avLst/>
          </a:prstGeom>
          <a:noFill/>
        </p:spPr>
        <p:txBody>
          <a:bodyPr wrap="square" rtlCol="0">
            <a:spAutoFit/>
          </a:bodyPr>
          <a:lstStyle/>
          <a:p>
            <a:r>
              <a:rPr lang="el-GR" dirty="0">
                <a:solidFill>
                  <a:schemeClr val="bg1"/>
                </a:solidFill>
                <a:latin typeface="Posterama" panose="020B0504020200020000" pitchFamily="34" charset="0"/>
                <a:cs typeface="Posterama" panose="020B0504020200020000" pitchFamily="34" charset="0"/>
              </a:rPr>
              <a:t>Σχετικά με την εφαρμογή </a:t>
            </a:r>
            <a:endParaRPr lang="en-GB" dirty="0">
              <a:solidFill>
                <a:schemeClr val="bg1"/>
              </a:solidFill>
              <a:latin typeface="Posterama" panose="020B0504020200020000" pitchFamily="34" charset="0"/>
              <a:cs typeface="Posterama" panose="020B0504020200020000" pitchFamily="34" charset="0"/>
            </a:endParaRPr>
          </a:p>
        </p:txBody>
      </p:sp>
      <p:sp>
        <p:nvSpPr>
          <p:cNvPr id="10" name="TextBox 9">
            <a:extLst>
              <a:ext uri="{FF2B5EF4-FFF2-40B4-BE49-F238E27FC236}">
                <a16:creationId xmlns:a16="http://schemas.microsoft.com/office/drawing/2014/main" id="{AEACC8DE-AAF8-4860-81FF-C2053E79AA92}"/>
              </a:ext>
            </a:extLst>
          </p:cNvPr>
          <p:cNvSpPr txBox="1"/>
          <p:nvPr/>
        </p:nvSpPr>
        <p:spPr>
          <a:xfrm>
            <a:off x="5875656" y="2931225"/>
            <a:ext cx="1836822" cy="369332"/>
          </a:xfrm>
          <a:prstGeom prst="rect">
            <a:avLst/>
          </a:prstGeom>
          <a:noFill/>
        </p:spPr>
        <p:txBody>
          <a:bodyPr wrap="square" rtlCol="0">
            <a:spAutoFit/>
          </a:bodyPr>
          <a:lstStyle/>
          <a:p>
            <a:r>
              <a:rPr lang="el-GR" dirty="0">
                <a:solidFill>
                  <a:schemeClr val="bg1"/>
                </a:solidFill>
                <a:latin typeface="Posterama" panose="020B0504020200020000" pitchFamily="34" charset="0"/>
                <a:cs typeface="Posterama" panose="020B0504020200020000" pitchFamily="34" charset="0"/>
              </a:rPr>
              <a:t>Μεταφράστε το </a:t>
            </a:r>
            <a:endParaRPr lang="en-GB" dirty="0">
              <a:solidFill>
                <a:schemeClr val="bg1"/>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489921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B3020E0-F409-4875-8578-AA27112A71C3}"/>
              </a:ext>
            </a:extLst>
          </p:cNvPr>
          <p:cNvSpPr>
            <a:spLocks noGrp="1"/>
          </p:cNvSpPr>
          <p:nvPr>
            <p:ph type="body" sz="quarter" idx="10"/>
          </p:nvPr>
        </p:nvSpPr>
        <p:spPr>
          <a:xfrm>
            <a:off x="505139" y="1765668"/>
            <a:ext cx="3850230" cy="4551363"/>
          </a:xfrm>
        </p:spPr>
        <p:txBody>
          <a:bodyPr>
            <a:normAutofit fontScale="92500" lnSpcReduction="20000"/>
          </a:bodyPr>
          <a:lstStyle/>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Button</a:t>
            </a:r>
          </a:p>
          <a:p>
            <a:pPr marL="342900" indent="-342900">
              <a:buFont typeface="Wingdings" panose="05000000000000000000" pitchFamily="2" charset="2"/>
              <a:buChar char="ü"/>
            </a:pPr>
            <a:r>
              <a:rPr lang="el-GR" sz="2400" dirty="0">
                <a:solidFill>
                  <a:schemeClr val="tx1">
                    <a:lumMod val="50000"/>
                    <a:lumOff val="50000"/>
                  </a:schemeClr>
                </a:solidFill>
                <a:latin typeface="Posterama" panose="020B0504020200020000" pitchFamily="34" charset="0"/>
                <a:cs typeface="Posterama" panose="020B0504020200020000" pitchFamily="34" charset="0"/>
              </a:rPr>
              <a:t>Μετονομασία</a:t>
            </a:r>
            <a:r>
              <a:rPr lang="en-US" sz="2400" dirty="0">
                <a:solidFill>
                  <a:schemeClr val="tx1">
                    <a:lumMod val="50000"/>
                    <a:lumOff val="50000"/>
                  </a:schemeClr>
                </a:solidFill>
                <a:latin typeface="Posterama" panose="020B0504020200020000" pitchFamily="34" charset="0"/>
                <a:cs typeface="Posterama" panose="020B0504020200020000" pitchFamily="34" charset="0"/>
              </a:rPr>
              <a:t> Button </a:t>
            </a:r>
            <a:r>
              <a:rPr lang="el-GR" sz="2400" dirty="0">
                <a:solidFill>
                  <a:schemeClr val="tx1">
                    <a:lumMod val="50000"/>
                    <a:lumOff val="50000"/>
                  </a:schemeClr>
                </a:solidFill>
                <a:latin typeface="Posterama" panose="020B0504020200020000" pitchFamily="34" charset="0"/>
                <a:cs typeface="Posterama" panose="020B0504020200020000" pitchFamily="34" charset="0"/>
              </a:rPr>
              <a:t>σε</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AboutButton</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342900" indent="-34290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Properties - Text:  “About"</a:t>
            </a:r>
          </a:p>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Button</a:t>
            </a:r>
          </a:p>
          <a:p>
            <a:pPr marL="285750" indent="-285750">
              <a:buFont typeface="Wingdings" panose="05000000000000000000" pitchFamily="2" charset="2"/>
              <a:buChar char="ü"/>
            </a:pPr>
            <a:r>
              <a:rPr lang="el-GR" sz="2400" dirty="0">
                <a:solidFill>
                  <a:schemeClr val="tx1">
                    <a:lumMod val="50000"/>
                    <a:lumOff val="50000"/>
                  </a:schemeClr>
                </a:solidFill>
                <a:latin typeface="Posterama" panose="020B0504020200020000" pitchFamily="34" charset="0"/>
                <a:cs typeface="Posterama" panose="020B0504020200020000" pitchFamily="34" charset="0"/>
              </a:rPr>
              <a:t>Μετονομασία σε</a:t>
            </a:r>
            <a:r>
              <a:rPr lang="en-US" sz="2400" dirty="0">
                <a:solidFill>
                  <a:schemeClr val="tx1">
                    <a:lumMod val="50000"/>
                    <a:lumOff val="50000"/>
                  </a:schemeClr>
                </a:solidFill>
                <a:latin typeface="Posterama" panose="020B0504020200020000" pitchFamily="34" charset="0"/>
                <a:cs typeface="Posterama" panose="020B0504020200020000" pitchFamily="34" charset="0"/>
              </a:rPr>
              <a:t> “</a:t>
            </a:r>
            <a:r>
              <a:rPr lang="en-US" sz="2400" dirty="0" err="1">
                <a:solidFill>
                  <a:schemeClr val="tx1">
                    <a:lumMod val="50000"/>
                    <a:lumOff val="50000"/>
                  </a:schemeClr>
                </a:solidFill>
                <a:latin typeface="Posterama" panose="020B0504020200020000" pitchFamily="34" charset="0"/>
                <a:cs typeface="Posterama" panose="020B0504020200020000" pitchFamily="34" charset="0"/>
              </a:rPr>
              <a:t>TranslateButton</a:t>
            </a:r>
            <a:r>
              <a:rPr lang="en-US" sz="2400" dirty="0">
                <a:solidFill>
                  <a:schemeClr val="tx1">
                    <a:lumMod val="50000"/>
                    <a:lumOff val="50000"/>
                  </a:schemeClr>
                </a:solidFill>
                <a:latin typeface="Posterama" panose="020B0504020200020000" pitchFamily="34" charset="0"/>
                <a:cs typeface="Posterama" panose="020B0504020200020000" pitchFamily="34" charset="0"/>
              </a:rPr>
              <a:t>”</a:t>
            </a:r>
          </a:p>
          <a:p>
            <a:pPr marL="285750" indent="-285750">
              <a:buFont typeface="Wingdings" panose="05000000000000000000" pitchFamily="2" charset="2"/>
              <a:buChar char="ü"/>
            </a:pPr>
            <a:r>
              <a:rPr lang="en-US" sz="2400" dirty="0">
                <a:solidFill>
                  <a:schemeClr val="tx1">
                    <a:lumMod val="50000"/>
                    <a:lumOff val="50000"/>
                  </a:schemeClr>
                </a:solidFill>
                <a:latin typeface="Posterama" panose="020B0504020200020000" pitchFamily="34" charset="0"/>
                <a:cs typeface="Posterama" panose="020B0504020200020000" pitchFamily="34" charset="0"/>
              </a:rPr>
              <a:t>Properties - Text:  Translation </a:t>
            </a:r>
          </a:p>
          <a:p>
            <a:r>
              <a:rPr lang="en-US" sz="2400" b="1" dirty="0">
                <a:solidFill>
                  <a:schemeClr val="tx1">
                    <a:lumMod val="50000"/>
                    <a:lumOff val="50000"/>
                  </a:schemeClr>
                </a:solidFill>
                <a:latin typeface="Posterama" panose="020B0504020200020000" pitchFamily="34" charset="0"/>
                <a:cs typeface="Posterama" panose="020B0504020200020000" pitchFamily="34" charset="0"/>
              </a:rPr>
              <a:t>User Interface:  Notifier</a:t>
            </a:r>
          </a:p>
          <a:p>
            <a:pPr marL="285750" indent="-285750">
              <a:buFont typeface="Wingdings" panose="05000000000000000000" pitchFamily="2" charset="2"/>
              <a:buChar char="ü"/>
            </a:pPr>
            <a:r>
              <a:rPr lang="el-GR" sz="2400" dirty="0">
                <a:solidFill>
                  <a:schemeClr val="tx1">
                    <a:lumMod val="50000"/>
                    <a:lumOff val="50000"/>
                  </a:schemeClr>
                </a:solidFill>
                <a:latin typeface="Posterama" panose="020B0504020200020000" pitchFamily="34" charset="0"/>
                <a:cs typeface="Posterama" panose="020B0504020200020000" pitchFamily="34" charset="0"/>
              </a:rPr>
              <a:t>Μη-ορατό στοιχείο</a:t>
            </a:r>
            <a:endParaRPr lang="en-US" sz="2400" dirty="0">
              <a:solidFill>
                <a:schemeClr val="tx1">
                  <a:lumMod val="50000"/>
                  <a:lumOff val="50000"/>
                </a:schemeClr>
              </a:solidFill>
              <a:latin typeface="Posterama" panose="020B0504020200020000" pitchFamily="34" charset="0"/>
              <a:cs typeface="Posterama" panose="020B0504020200020000" pitchFamily="34" charset="0"/>
            </a:endParaRPr>
          </a:p>
          <a:p>
            <a:pPr marL="285750" indent="-285750">
              <a:buFont typeface="Wingdings" panose="05000000000000000000" pitchFamily="2" charset="2"/>
              <a:buChar char="ü"/>
            </a:pPr>
            <a:r>
              <a:rPr lang="el-GR" sz="2400" dirty="0">
                <a:solidFill>
                  <a:schemeClr val="tx1">
                    <a:lumMod val="50000"/>
                    <a:lumOff val="50000"/>
                  </a:schemeClr>
                </a:solidFill>
                <a:latin typeface="Posterama" panose="020B0504020200020000" pitchFamily="34" charset="0"/>
                <a:cs typeface="Posterama" panose="020B0504020200020000" pitchFamily="34" charset="0"/>
              </a:rPr>
              <a:t>Εμφανίζει ειδοποιήσεις</a:t>
            </a:r>
            <a:endParaRPr lang="fr-FR" dirty="0"/>
          </a:p>
        </p:txBody>
      </p:sp>
      <p:sp>
        <p:nvSpPr>
          <p:cNvPr id="4" name="Titre 1">
            <a:extLst>
              <a:ext uri="{FF2B5EF4-FFF2-40B4-BE49-F238E27FC236}">
                <a16:creationId xmlns:a16="http://schemas.microsoft.com/office/drawing/2014/main" id="{90F83919-0948-4DDA-8C58-2F93BA49AF0C}"/>
              </a:ext>
            </a:extLst>
          </p:cNvPr>
          <p:cNvSpPr>
            <a:spLocks noGrp="1"/>
          </p:cNvSpPr>
          <p:nvPr>
            <p:ph type="title"/>
          </p:nvPr>
        </p:nvSpPr>
        <p:spPr>
          <a:xfrm>
            <a:off x="505139" y="231356"/>
            <a:ext cx="6473177" cy="1176338"/>
          </a:xfrm>
        </p:spPr>
        <p:txBody>
          <a:bodyPr>
            <a:noAutofit/>
          </a:bodyPr>
          <a:lstStyle/>
          <a:p>
            <a:pPr>
              <a:lnSpc>
                <a:spcPct val="100000"/>
              </a:lnSpc>
            </a:pPr>
            <a:r>
              <a:rPr lang="el-GR" sz="3200" dirty="0"/>
              <a:t>1</a:t>
            </a:r>
            <a:r>
              <a:rPr lang="el-GR" sz="3200" baseline="30000" dirty="0"/>
              <a:t>ο</a:t>
            </a:r>
            <a:r>
              <a:rPr lang="el-GR" sz="3200" dirty="0"/>
              <a:t> βήμα </a:t>
            </a:r>
            <a:br>
              <a:rPr lang="fr-FR" sz="3200" dirty="0"/>
            </a:br>
            <a:r>
              <a:rPr lang="el-GR" sz="3200" dirty="0">
                <a:solidFill>
                  <a:schemeClr val="bg1"/>
                </a:solidFill>
                <a:highlight>
                  <a:srgbClr val="7503A6"/>
                </a:highlight>
              </a:rPr>
              <a:t>Επιλέξτε τα στοιχεία της εφαρμογής</a:t>
            </a:r>
            <a:endParaRPr lang="fr-FR" sz="3200" dirty="0">
              <a:solidFill>
                <a:schemeClr val="bg1"/>
              </a:solidFill>
              <a:highlight>
                <a:srgbClr val="7503A6"/>
              </a:highlight>
            </a:endParaRPr>
          </a:p>
        </p:txBody>
      </p:sp>
      <p:sp>
        <p:nvSpPr>
          <p:cNvPr id="5" name="Espace réservé du texte 2">
            <a:extLst>
              <a:ext uri="{FF2B5EF4-FFF2-40B4-BE49-F238E27FC236}">
                <a16:creationId xmlns:a16="http://schemas.microsoft.com/office/drawing/2014/main" id="{ED79ACBC-BFDC-404F-92D5-4772FBBE5BBD}"/>
              </a:ext>
            </a:extLst>
          </p:cNvPr>
          <p:cNvSpPr txBox="1">
            <a:spLocks/>
          </p:cNvSpPr>
          <p:nvPr/>
        </p:nvSpPr>
        <p:spPr>
          <a:xfrm>
            <a:off x="4572062" y="1923632"/>
            <a:ext cx="3850230" cy="49343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0317" indent="-250317" defTabSz="426466" hangingPunct="1">
              <a:spcBef>
                <a:spcPts val="800"/>
              </a:spcBef>
              <a:defRPr sz="2044">
                <a:latin typeface="Avenir Heavy"/>
                <a:ea typeface="Avenir Heavy"/>
                <a:cs typeface="Avenir Heavy"/>
                <a:sym typeface="Avenir Heavy"/>
              </a:defRPr>
            </a:pPr>
            <a:r>
              <a:rPr lang="en-US"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SpeechRecognizer</a:t>
            </a: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Μη-ορατό στοιχείο </a:t>
            </a:r>
            <a:endParaRPr lang="en-US" sz="2400"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Στοιχείο για τη χρήση φωνητικής αναγνώρισης για τη μετατροπή από ομιλία σε κείμενο</a:t>
            </a:r>
          </a:p>
          <a:p>
            <a:pPr defTabSz="426466" hangingPunct="1">
              <a:spcBef>
                <a:spcPts val="800"/>
              </a:spcBef>
              <a:defRPr sz="2044">
                <a:latin typeface="Avenir Heavy"/>
                <a:ea typeface="Avenir Heavy"/>
                <a:cs typeface="Avenir Heavy"/>
                <a:sym typeface="Avenir Heavy"/>
              </a:defRPr>
            </a:pPr>
            <a:r>
              <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a:t>
            </a:r>
            <a:r>
              <a:rPr lang="en-GB" sz="2400" b="1" dirty="0" err="1">
                <a:solidFill>
                  <a:schemeClr val="tx1">
                    <a:lumMod val="50000"/>
                    <a:lumOff val="50000"/>
                  </a:schemeClr>
                </a:solidFill>
                <a:latin typeface="Posterama" panose="020B0504020200020000" pitchFamily="34" charset="0"/>
                <a:cs typeface="Posterama" panose="020B0504020200020000" pitchFamily="34" charset="0"/>
                <a:sym typeface="Avenir Heavy"/>
              </a:rPr>
              <a:t>TextToSpeech</a:t>
            </a:r>
            <a:endPar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Μη-ορατό στοιχείο</a:t>
            </a:r>
            <a:endParaRPr lang="en-US" sz="2400"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rPr>
              <a:t>Το στοιχείο εκφωνεί δυνατά ένα δεδομένο κείμενο.</a:t>
            </a:r>
          </a:p>
          <a:p>
            <a:pPr defTabSz="426466" hangingPunct="1">
              <a:spcBef>
                <a:spcPts val="800"/>
              </a:spcBef>
              <a:defRPr sz="2044">
                <a:latin typeface="Avenir Heavy"/>
                <a:ea typeface="Avenir Heavy"/>
                <a:cs typeface="Avenir Heavy"/>
                <a:sym typeface="Avenir Heavy"/>
              </a:defRPr>
            </a:pPr>
            <a:r>
              <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rPr>
              <a:t>Media:  </a:t>
            </a:r>
            <a:r>
              <a:rPr lang="en-GB" sz="2400" b="1" dirty="0" err="1">
                <a:solidFill>
                  <a:schemeClr val="tx1">
                    <a:lumMod val="50000"/>
                    <a:lumOff val="50000"/>
                  </a:schemeClr>
                </a:solidFill>
                <a:latin typeface="Posterama" panose="020B0504020200020000" pitchFamily="34" charset="0"/>
                <a:cs typeface="Posterama" panose="020B0504020200020000" pitchFamily="34" charset="0"/>
                <a:sym typeface="Avenir Heavy"/>
              </a:rPr>
              <a:t>YandexTranslate</a:t>
            </a:r>
            <a:endParaRPr lang="en-GB" sz="2400" b="1"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sym typeface="Avenir Heavy"/>
              </a:rPr>
              <a:t>Μη-ορατό στοιχείο</a:t>
            </a:r>
            <a:endParaRPr lang="en-US" sz="2400" dirty="0">
              <a:solidFill>
                <a:schemeClr val="tx1">
                  <a:lumMod val="50000"/>
                  <a:lumOff val="50000"/>
                </a:schemeClr>
              </a:solidFill>
              <a:latin typeface="Posterama" panose="020B0504020200020000" pitchFamily="34" charset="0"/>
              <a:cs typeface="Posterama" panose="020B0504020200020000" pitchFamily="34" charset="0"/>
              <a:sym typeface="Avenir Heavy"/>
            </a:endParaRPr>
          </a:p>
          <a:p>
            <a:pPr marL="342900" indent="-342900" defTabSz="426466" hangingPunct="1">
              <a:spcBef>
                <a:spcPts val="800"/>
              </a:spcBef>
              <a:buFont typeface="Wingdings" panose="05000000000000000000" pitchFamily="2" charset="2"/>
              <a:buChar char="ü"/>
              <a:defRPr sz="2044">
                <a:latin typeface="Avenir Heavy"/>
                <a:ea typeface="Avenir Heavy"/>
                <a:cs typeface="Avenir Heavy"/>
                <a:sym typeface="Avenir Heavy"/>
              </a:defRPr>
            </a:pPr>
            <a:r>
              <a:rPr lang="el-GR" sz="2400" dirty="0">
                <a:solidFill>
                  <a:schemeClr val="tx1">
                    <a:lumMod val="50000"/>
                    <a:lumOff val="50000"/>
                  </a:schemeClr>
                </a:solidFill>
                <a:latin typeface="Posterama" panose="020B0504020200020000" pitchFamily="34" charset="0"/>
                <a:cs typeface="Posterama" panose="020B0504020200020000" pitchFamily="34" charset="0"/>
              </a:rPr>
              <a:t>Στοιχείο για τη μετάφραση λέξεων και προτάσεων μεταξύ διαφορετικών γλωσσών</a:t>
            </a:r>
            <a:endParaRPr lang="fr-FR" dirty="0"/>
          </a:p>
        </p:txBody>
      </p:sp>
    </p:spTree>
    <p:extLst>
      <p:ext uri="{BB962C8B-B14F-4D97-AF65-F5344CB8AC3E}">
        <p14:creationId xmlns:p14="http://schemas.microsoft.com/office/powerpoint/2010/main" val="3190016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C83574-06C2-4FC3-A97B-59F9FB14FD31}"/>
              </a:ext>
            </a:extLst>
          </p:cNvPr>
          <p:cNvPicPr>
            <a:picLocks noChangeAspect="1"/>
          </p:cNvPicPr>
          <p:nvPr/>
        </p:nvPicPr>
        <p:blipFill>
          <a:blip r:embed="rId3"/>
          <a:stretch>
            <a:fillRect/>
          </a:stretch>
        </p:blipFill>
        <p:spPr>
          <a:xfrm>
            <a:off x="150260" y="2304724"/>
            <a:ext cx="8993740" cy="4299284"/>
          </a:xfrm>
          <a:prstGeom prst="rect">
            <a:avLst/>
          </a:prstGeom>
        </p:spPr>
      </p:pic>
      <p:sp>
        <p:nvSpPr>
          <p:cNvPr id="7" name="Titre 1">
            <a:extLst>
              <a:ext uri="{FF2B5EF4-FFF2-40B4-BE49-F238E27FC236}">
                <a16:creationId xmlns:a16="http://schemas.microsoft.com/office/drawing/2014/main" id="{733AD36B-0866-4E3B-A033-5DE9B70F7EE8}"/>
              </a:ext>
            </a:extLst>
          </p:cNvPr>
          <p:cNvSpPr>
            <a:spLocks noGrp="1"/>
          </p:cNvSpPr>
          <p:nvPr>
            <p:ph type="title"/>
          </p:nvPr>
        </p:nvSpPr>
        <p:spPr>
          <a:xfrm>
            <a:off x="400803" y="381752"/>
            <a:ext cx="8377437" cy="1325562"/>
          </a:xfrm>
        </p:spPr>
        <p:txBody>
          <a:bodyPr>
            <a:noAutofit/>
          </a:bodyPr>
          <a:lstStyle/>
          <a:p>
            <a:pPr>
              <a:lnSpc>
                <a:spcPct val="100000"/>
              </a:lnSpc>
            </a:pPr>
            <a:r>
              <a:rPr lang="el-GR" sz="3700" dirty="0"/>
              <a:t>1</a:t>
            </a:r>
            <a:r>
              <a:rPr lang="el-GR" sz="3700" baseline="30000" dirty="0"/>
              <a:t>ο</a:t>
            </a:r>
            <a:r>
              <a:rPr lang="el-GR" sz="3700" dirty="0"/>
              <a:t> βήμα </a:t>
            </a:r>
            <a:br>
              <a:rPr lang="fr-FR" sz="3700" dirty="0"/>
            </a:br>
            <a:r>
              <a:rPr lang="el-GR" sz="3700" dirty="0">
                <a:solidFill>
                  <a:schemeClr val="bg1"/>
                </a:solidFill>
                <a:highlight>
                  <a:srgbClr val="7503A6"/>
                </a:highlight>
              </a:rPr>
              <a:t>Επιλέξτε τα στοιχεία της εφαρμογής</a:t>
            </a:r>
            <a:endParaRPr lang="fr-FR" sz="3700" dirty="0">
              <a:solidFill>
                <a:schemeClr val="bg1"/>
              </a:solidFill>
              <a:highlight>
                <a:srgbClr val="7503A6"/>
              </a:highlight>
            </a:endParaRPr>
          </a:p>
        </p:txBody>
      </p:sp>
    </p:spTree>
    <p:extLst>
      <p:ext uri="{BB962C8B-B14F-4D97-AF65-F5344CB8AC3E}">
        <p14:creationId xmlns:p14="http://schemas.microsoft.com/office/powerpoint/2010/main" val="6208331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A265137757140ADDDDCE420A58E94" ma:contentTypeVersion="4" ma:contentTypeDescription="Crée un document." ma:contentTypeScope="" ma:versionID="5556e93d339b2038eb723732e74baf9b">
  <xsd:schema xmlns:xsd="http://www.w3.org/2001/XMLSchema" xmlns:xs="http://www.w3.org/2001/XMLSchema" xmlns:p="http://schemas.microsoft.com/office/2006/metadata/properties" xmlns:ns3="a9a919eb-c4d9-4e75-aea7-5eab5cbc04b2" targetNamespace="http://schemas.microsoft.com/office/2006/metadata/properties" ma:root="true" ma:fieldsID="f854ff260ede827b1f719f887f03467a" ns3:_="">
    <xsd:import namespace="a9a919eb-c4d9-4e75-aea7-5eab5cbc04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919eb-c4d9-4e75-aea7-5eab5cbc0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DF88B-EA51-4324-8D47-B7A7D97EC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919eb-c4d9-4e75-aea7-5eab5cbc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61CA95-E5D1-4C25-BB0D-EEAC62BA4539}">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a9a919eb-c4d9-4e75-aea7-5eab5cbc04b2"/>
  </ds:schemaRefs>
</ds:datastoreItem>
</file>

<file path=customXml/itemProps3.xml><?xml version="1.0" encoding="utf-8"?>
<ds:datastoreItem xmlns:ds="http://schemas.openxmlformats.org/officeDocument/2006/customXml" ds:itemID="{4445B764-7600-4DD2-B931-CFA73ABEC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175</TotalTime>
  <Words>3289</Words>
  <Application>Microsoft Office PowerPoint</Application>
  <PresentationFormat>Προβολή στην οθόνη (4:3)</PresentationFormat>
  <Paragraphs>213</Paragraphs>
  <Slides>18</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18</vt:i4>
      </vt:variant>
    </vt:vector>
  </HeadingPairs>
  <TitlesOfParts>
    <vt:vector size="26" baseType="lpstr">
      <vt:lpstr>Arial</vt:lpstr>
      <vt:lpstr>Avenir Heavy</vt:lpstr>
      <vt:lpstr>Calibri</vt:lpstr>
      <vt:lpstr>Calibri Light</vt:lpstr>
      <vt:lpstr>Posterama</vt:lpstr>
      <vt:lpstr>Roboto</vt:lpstr>
      <vt:lpstr>Wingdings</vt:lpstr>
      <vt:lpstr>Thème Office</vt:lpstr>
      <vt:lpstr>Μεταφράστε το!</vt:lpstr>
      <vt:lpstr>Σχετικά με τις εφαρμογές για κινητά τηλέφωνα</vt:lpstr>
      <vt:lpstr>Πως χρησιμοποιείτε τις εφαρμογές των κινητών;  Ατενίζοντας το μέλλον</vt:lpstr>
      <vt:lpstr>Μεταφράστε το! Φτιάξτε τη πρώτη εφαρμογή φωνητικής μετάφρασης μέσα από το MIT App Inventor</vt:lpstr>
      <vt:lpstr>Ας ξεκινήσουμε!</vt:lpstr>
      <vt:lpstr>Η πλοήγηση στο  MIT App inventor</vt:lpstr>
      <vt:lpstr>Πρώτο πρωτότυπο της μεταφραστικής μας εφαρμογής</vt:lpstr>
      <vt:lpstr>1ο βήμα  Επιλέξτε τα στοιχεία της εφαρμογής</vt:lpstr>
      <vt:lpstr>1ο βήμα  Επιλέξτε τα στοιχεία της εφαρμογής</vt:lpstr>
      <vt:lpstr>2ο βήμα  Καθορίστε τη γλώσσα</vt:lpstr>
      <vt:lpstr> Βοηθός εγκατάστασης</vt:lpstr>
      <vt:lpstr> Blocks editor</vt:lpstr>
      <vt:lpstr>3ο βήμα  Ενεργοποίηση αναγνώρισης ομιλίας</vt:lpstr>
      <vt:lpstr>4ο βήμα  Χρησιμοποιήστε τη μετάφραση Yandex Translate</vt:lpstr>
      <vt:lpstr>5ο βήμα  Χρησιμοποιήστε το  TextToSpeech</vt:lpstr>
      <vt:lpstr>6ο βήμα Προσθήκη κουμπιού About (προαιρετικό)</vt:lpstr>
      <vt:lpstr> 7ο βήμα Τα κατάφερες! Τώρα δοκίμασέ το!</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PRUDHOMME Camille</dc:creator>
  <cp:lastModifiedBy>Christina Galani</cp:lastModifiedBy>
  <cp:revision>61</cp:revision>
  <dcterms:created xsi:type="dcterms:W3CDTF">2021-08-25T17:08:04Z</dcterms:created>
  <dcterms:modified xsi:type="dcterms:W3CDTF">2023-04-27T16:57:35Z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