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embeddedFontLst>
    <p:embeddedFont>
      <p:font typeface="Assistant" panose="020B0604020202020204" pitchFamily="2" charset="-79"/>
      <p:regular r:id="rId30"/>
      <p:bold r:id="rId31"/>
    </p:embeddedFon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Posterama" panose="020B0504020200020000" pitchFamily="34" charset="0"/>
      <p:regular r:id="rId40"/>
      <p:bold r:id="rId41"/>
    </p:embeddedFont>
    <p:embeddedFont>
      <p:font typeface="Ubuntu" panose="020B0604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XnMRsWpRP84Z1Re1giw3xay3s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62"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amazon.com/Helping-Offer-Give-Receive-Help/dp/1605098566/ref=asap_bc?ie=UTF8" TargetMode="External"/><Relationship Id="rId3" Type="http://schemas.openxmlformats.org/officeDocument/2006/relationships/hyperlink" Target="http://www.amazon.com/Helping-Offer-Give-Receive-Help/dp/1605098566/ref=asap_bc?ie=UTF8" TargetMode="External"/><Relationship Id="rId7" Type="http://schemas.openxmlformats.org/officeDocument/2006/relationships/hyperlink" Target="https://www.resultsmap.com/blog/exploring-the-consultants-helping-rol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deparkes.co.uk/2017/03/03/how-you-can-help-process-consultation/" TargetMode="External"/><Relationship Id="rId5" Type="http://schemas.openxmlformats.org/officeDocument/2006/relationships/hyperlink" Target="https://www.leadersbeacon.com/are-you-the-expert-the-doctor-or-the-process-guy/" TargetMode="External"/><Relationship Id="rId4" Type="http://schemas.openxmlformats.org/officeDocument/2006/relationships/hyperlink" Target="https://mitsloan.mit.edu/faculty/directory/edgar-h-schei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resencing.org/" TargetMode="External"/><Relationship Id="rId7" Type="http://schemas.openxmlformats.org/officeDocument/2006/relationships/hyperlink" Target="https://www.businessballs.com/building-relationships/four-levels-of-listening/"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orldofwork.io/2020/10/otto-scharmers-4-levels-of-listening-be-a-better-listener/" TargetMode="External"/><Relationship Id="rId5" Type="http://schemas.openxmlformats.org/officeDocument/2006/relationships/hyperlink" Target="https://www.ottoscharmer.com/bio" TargetMode="External"/><Relationship Id="rId4" Type="http://schemas.openxmlformats.org/officeDocument/2006/relationships/hyperlink" Target="http://book.ottoscharmer.co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managementhelp.org/blogs/personal-and-professional-coaching/2012/01/26/useful-communications-skills-how-to-paraphrase-and-summariz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idahotc.com/Portals/6/Docs/coaches%20institute/Day%202/2.6%203%20Types%20of%20Paraphrases.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Session de formation et d'information pour les mentors et les entraîneurs</a:t>
            </a:r>
            <a:endParaRPr/>
          </a:p>
          <a:p>
            <a:pPr marL="0" lvl="0" indent="0" algn="l" rtl="0">
              <a:spcBef>
                <a:spcPts val="0"/>
              </a:spcBef>
              <a:spcAft>
                <a:spcPts val="0"/>
              </a:spcAft>
              <a:buNone/>
            </a:pPr>
            <a:r>
              <a:rPr lang="fr-FR"/>
              <a:t>2h15 prévues</a:t>
            </a:r>
            <a:endParaRPr/>
          </a:p>
          <a:p>
            <a:pPr marL="0" lvl="0" indent="0" algn="l" rtl="0">
              <a:spcBef>
                <a:spcPts val="0"/>
              </a:spcBef>
              <a:spcAft>
                <a:spcPts val="0"/>
              </a:spcAft>
              <a:buNone/>
            </a:pPr>
            <a:r>
              <a:rPr lang="fr-FR"/>
              <a:t>Il est préférable de prévoir une réunion de 2h30 pour avoir le temps de répondre à toutes les questions.</a:t>
            </a:r>
            <a:endParaRPr/>
          </a:p>
          <a:p>
            <a:pPr marL="0" lvl="0" indent="0" algn="l" rtl="0">
              <a:spcBef>
                <a:spcPts val="0"/>
              </a:spcBef>
              <a:spcAft>
                <a:spcPts val="0"/>
              </a:spcAft>
              <a:buNone/>
            </a:pPr>
            <a:endParaRPr/>
          </a:p>
          <a:p>
            <a:pPr marL="0" lvl="0" indent="0" algn="l" rtl="0">
              <a:spcBef>
                <a:spcPts val="0"/>
              </a:spcBef>
              <a:spcAft>
                <a:spcPts val="0"/>
              </a:spcAft>
              <a:buNone/>
            </a:pPr>
            <a:r>
              <a:rPr lang="fr-FR"/>
              <a:t>Première diapositive : Bienvenue et remerciements à tous, présentez-vous et présentez l'ordre du jour de la journée. </a:t>
            </a:r>
            <a:endParaRPr/>
          </a:p>
          <a:p>
            <a:pPr marL="457200" lvl="0" indent="-317500" algn="l" rtl="0">
              <a:spcBef>
                <a:spcPts val="0"/>
              </a:spcBef>
              <a:spcAft>
                <a:spcPts val="0"/>
              </a:spcAft>
              <a:buSzPts val="1400"/>
              <a:buChar char="-"/>
            </a:pPr>
            <a:r>
              <a:rPr lang="fr-FR"/>
              <a:t>Mieux présenter le projet We4Change et les événements We4Change changemakers</a:t>
            </a:r>
            <a:endParaRPr/>
          </a:p>
          <a:p>
            <a:pPr marL="457200" lvl="0" indent="-317500" algn="l" rtl="0">
              <a:spcBef>
                <a:spcPts val="0"/>
              </a:spcBef>
              <a:spcAft>
                <a:spcPts val="0"/>
              </a:spcAft>
              <a:buSzPts val="1400"/>
              <a:buChar char="-"/>
            </a:pPr>
            <a:r>
              <a:rPr lang="fr-FR"/>
              <a:t>Expliquez-leur leur rôle pendant les événements</a:t>
            </a:r>
            <a:endParaRPr/>
          </a:p>
          <a:p>
            <a:pPr marL="457200" lvl="0" indent="-317500" algn="l" rtl="0">
              <a:spcBef>
                <a:spcPts val="0"/>
              </a:spcBef>
              <a:spcAft>
                <a:spcPts val="0"/>
              </a:spcAft>
              <a:buSzPts val="1400"/>
              <a:buChar char="-"/>
            </a:pPr>
            <a:r>
              <a:rPr lang="fr-FR"/>
              <a:t>Leur fournir des conseils et des outils pour guider les filles de la meilleure façon possible</a:t>
            </a:r>
            <a:endParaRPr/>
          </a:p>
          <a:p>
            <a:pPr marL="457200" lvl="0" indent="-317500" algn="l" rtl="0">
              <a:spcBef>
                <a:spcPts val="0"/>
              </a:spcBef>
              <a:spcAft>
                <a:spcPts val="0"/>
              </a:spcAft>
              <a:buSzPts val="1400"/>
              <a:buChar char="-"/>
            </a:pPr>
            <a:r>
              <a:rPr lang="fr-FR"/>
              <a:t>Leur permettre de se rencontrer avant les événements</a:t>
            </a:r>
            <a:endParaRPr/>
          </a:p>
          <a:p>
            <a:pPr marL="457200" lvl="0" indent="-317500" algn="l" rtl="0">
              <a:spcBef>
                <a:spcPts val="0"/>
              </a:spcBef>
              <a:spcAft>
                <a:spcPts val="0"/>
              </a:spcAft>
              <a:buSzPts val="1400"/>
              <a:buChar char="-"/>
            </a:pPr>
            <a:r>
              <a:rPr lang="fr-FR"/>
              <a:t>Répondre à toutes leurs questions avant les événements</a:t>
            </a:r>
            <a:endParaRPr/>
          </a:p>
        </p:txBody>
      </p:sp>
      <p:sp>
        <p:nvSpPr>
          <p:cNvPr id="152" name="Google Shape;15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ec6e49503_1_1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eec6e49503_1_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En résumé : aujourd'hui, nous allons leur fournir des outils et des ressources pour atteindre les 5 objectifs, ainsi que des ressources pour la suite. </a:t>
            </a:r>
            <a:endParaRPr/>
          </a:p>
          <a:p>
            <a:pPr marL="0" lvl="0" indent="0" algn="l" rtl="0">
              <a:spcBef>
                <a:spcPts val="0"/>
              </a:spcBef>
              <a:spcAft>
                <a:spcPts val="0"/>
              </a:spcAft>
              <a:buNone/>
            </a:pPr>
            <a:endParaRPr/>
          </a:p>
          <a:p>
            <a:pPr marL="0" lvl="0" indent="0" algn="l" rtl="0">
              <a:spcBef>
                <a:spcPts val="0"/>
              </a:spcBef>
              <a:spcAft>
                <a:spcPts val="0"/>
              </a:spcAft>
              <a:buNone/>
            </a:pPr>
            <a:r>
              <a:rPr lang="fr-FR"/>
              <a:t>L'ordre du jour d'aujourd'hui : 3 outils clés pour les aider à faire du mentorat pendant les événements. </a:t>
            </a:r>
            <a:endParaRPr/>
          </a:p>
          <a:p>
            <a:pPr marL="171450" lvl="0" indent="-9525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fr-FR"/>
              <a:t>Nous les passerons tous en revue et nous leur donnerons des conseils. Bien entendu, tous ces outils et conseils sont subjectifs et ouverts à la discussion ! Encouragez-les à partager leurs pensées et leurs réactions dans le chat, et assurez-vous de les prendre en compte lors de la présentation. </a:t>
            </a:r>
            <a:endParaRPr/>
          </a:p>
          <a:p>
            <a:pPr marL="0" lvl="0" indent="0" algn="l" rtl="0">
              <a:spcBef>
                <a:spcPts val="0"/>
              </a:spcBef>
              <a:spcAft>
                <a:spcPts val="0"/>
              </a:spcAft>
              <a:buNone/>
            </a:pPr>
            <a:endParaRPr/>
          </a:p>
        </p:txBody>
      </p:sp>
      <p:sp>
        <p:nvSpPr>
          <p:cNvPr id="272" name="Google Shape;272;geec6e49503_1_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5 minutes (1h passée, 1h15 restante) : Pause !</a:t>
            </a:r>
            <a:endParaRPr/>
          </a:p>
          <a:p>
            <a:pPr marL="0" lvl="0" indent="0" algn="l" rtl="0">
              <a:spcBef>
                <a:spcPts val="0"/>
              </a:spcBef>
              <a:spcAft>
                <a:spcPts val="0"/>
              </a:spcAft>
              <a:buNone/>
            </a:pPr>
            <a:endParaRPr/>
          </a:p>
        </p:txBody>
      </p:sp>
      <p:sp>
        <p:nvSpPr>
          <p:cNvPr id="301" name="Google Shape;30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15 minutes (1h15 passées, reste : 1h)</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9" name="Google Shape;30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ec6e49503_1_1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eec6e49503_1_1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b="0" i="0">
                <a:solidFill>
                  <a:srgbClr val="000000"/>
                </a:solidFill>
                <a:latin typeface="Assistant"/>
                <a:ea typeface="Assistant"/>
                <a:cs typeface="Assistant"/>
                <a:sym typeface="Assistant"/>
              </a:rPr>
              <a:t>5 minutes : L'approche d'Edgar Schein en matière d'interactions dans le cadre de la relation d'aide</a:t>
            </a:r>
            <a:endParaRPr/>
          </a:p>
          <a:p>
            <a:pPr marL="0" lvl="0" indent="0" algn="l" rtl="0">
              <a:spcBef>
                <a:spcPts val="0"/>
              </a:spcBef>
              <a:spcAft>
                <a:spcPts val="0"/>
              </a:spcAft>
              <a:buNone/>
            </a:pPr>
            <a:endParaRPr b="0" i="0">
              <a:solidFill>
                <a:srgbClr val="000000"/>
              </a:solidFill>
              <a:latin typeface="Assistant"/>
              <a:ea typeface="Assistant"/>
              <a:cs typeface="Assistant"/>
              <a:sym typeface="Assistant"/>
            </a:endParaRPr>
          </a:p>
          <a:p>
            <a:pPr marL="0" lvl="0" indent="0" algn="l" rtl="0">
              <a:spcBef>
                <a:spcPts val="0"/>
              </a:spcBef>
              <a:spcAft>
                <a:spcPts val="0"/>
              </a:spcAft>
              <a:buNone/>
            </a:pPr>
            <a:r>
              <a:rPr lang="fr-FR" b="0" i="0">
                <a:solidFill>
                  <a:srgbClr val="000000"/>
                </a:solidFill>
                <a:latin typeface="Assistant"/>
                <a:ea typeface="Assistant"/>
                <a:cs typeface="Assistant"/>
                <a:sym typeface="Assistant"/>
              </a:rPr>
              <a:t>Edgar Schein (voir biographie ci-dessous) a étudié la relation d'aide dans le domaine du conseil et propose des conseils dans son livre </a:t>
            </a:r>
            <a:r>
              <a:rPr lang="fr-FR" b="0" i="0" u="sng">
                <a:solidFill>
                  <a:schemeClr val="hlink"/>
                </a:solidFill>
                <a:latin typeface="Arial"/>
                <a:ea typeface="Arial"/>
                <a:cs typeface="Arial"/>
                <a:sym typeface="Arial"/>
                <a:hlinkClick r:id="rId3"/>
              </a:rPr>
              <a:t>Helping : How to Offer, Give and Receive Help </a:t>
            </a:r>
            <a:r>
              <a:rPr lang="fr-FR" b="0" i="0" u="sng">
                <a:solidFill>
                  <a:srgbClr val="007FC4"/>
                </a:solidFill>
                <a:latin typeface="Arial"/>
                <a:ea typeface="Arial"/>
                <a:cs typeface="Arial"/>
                <a:sym typeface="Arial"/>
              </a:rPr>
              <a:t>(2011)</a:t>
            </a:r>
            <a:r>
              <a:rPr lang="fr-FR" b="0" i="0">
                <a:solidFill>
                  <a:srgbClr val="000000"/>
                </a:solidFill>
                <a:latin typeface="Assistant"/>
                <a:ea typeface="Assistant"/>
                <a:cs typeface="Assistant"/>
                <a:sym typeface="Assistant"/>
              </a:rPr>
              <a:t>.</a:t>
            </a:r>
            <a:endParaRPr/>
          </a:p>
          <a:p>
            <a:pPr marL="0" lvl="0" indent="0" algn="l" rtl="0">
              <a:spcBef>
                <a:spcPts val="0"/>
              </a:spcBef>
              <a:spcAft>
                <a:spcPts val="0"/>
              </a:spcAft>
              <a:buNone/>
            </a:pPr>
            <a:endParaRPr/>
          </a:p>
          <a:p>
            <a:pPr marL="0" lvl="0" indent="0" algn="l" rtl="0">
              <a:spcBef>
                <a:spcPts val="0"/>
              </a:spcBef>
              <a:spcAft>
                <a:spcPts val="0"/>
              </a:spcAft>
              <a:buNone/>
            </a:pPr>
            <a:r>
              <a:rPr lang="fr-FR" b="0" i="0">
                <a:solidFill>
                  <a:srgbClr val="444444"/>
                </a:solidFill>
                <a:latin typeface="Ubuntu"/>
                <a:ea typeface="Ubuntu"/>
                <a:cs typeface="Ubuntu"/>
                <a:sym typeface="Ubuntu"/>
              </a:rPr>
              <a:t>Chaque approche semble adaptée à des situations différentes </a:t>
            </a:r>
            <a:r>
              <a:rPr lang="fr-FR">
                <a:solidFill>
                  <a:srgbClr val="444444"/>
                </a:solidFill>
                <a:latin typeface="Ubuntu"/>
                <a:ea typeface="Ubuntu"/>
                <a:cs typeface="Ubuntu"/>
                <a:sym typeface="Ubuntu"/>
              </a:rPr>
              <a:t>:</a:t>
            </a:r>
            <a:endParaRPr/>
          </a:p>
          <a:p>
            <a:pPr marL="0" lvl="0" indent="0" algn="l" rtl="0">
              <a:spcBef>
                <a:spcPts val="0"/>
              </a:spcBef>
              <a:spcAft>
                <a:spcPts val="0"/>
              </a:spcAft>
              <a:buNone/>
            </a:pPr>
            <a:endParaRPr>
              <a:solidFill>
                <a:srgbClr val="444444"/>
              </a:solidFill>
              <a:latin typeface="Ubuntu"/>
              <a:ea typeface="Ubuntu"/>
              <a:cs typeface="Ubuntu"/>
              <a:sym typeface="Ubuntu"/>
            </a:endParaRPr>
          </a:p>
          <a:p>
            <a:pPr marL="0" lvl="0" indent="0" algn="l" rtl="0">
              <a:spcBef>
                <a:spcPts val="0"/>
              </a:spcBef>
              <a:spcAft>
                <a:spcPts val="0"/>
              </a:spcAft>
              <a:buNone/>
            </a:pPr>
            <a:r>
              <a:rPr lang="fr-FR">
                <a:solidFill>
                  <a:srgbClr val="444444"/>
                </a:solidFill>
                <a:latin typeface="Ubuntu"/>
                <a:ea typeface="Ubuntu"/>
                <a:cs typeface="Ubuntu"/>
                <a:sym typeface="Ubuntu"/>
              </a:rPr>
              <a:t>Expert :</a:t>
            </a:r>
            <a:endParaRPr>
              <a:solidFill>
                <a:srgbClr val="444444"/>
              </a:solidFill>
              <a:latin typeface="Ubuntu"/>
              <a:ea typeface="Ubuntu"/>
              <a:cs typeface="Ubuntu"/>
              <a:sym typeface="Ubuntu"/>
            </a:endParaRPr>
          </a:p>
          <a:p>
            <a:pPr marL="0" lvl="0" indent="0" algn="l" rtl="0">
              <a:spcBef>
                <a:spcPts val="0"/>
              </a:spcBef>
              <a:spcAft>
                <a:spcPts val="0"/>
              </a:spcAft>
              <a:buNone/>
            </a:pPr>
            <a:r>
              <a:rPr lang="fr-FR" b="0" i="0">
                <a:solidFill>
                  <a:srgbClr val="444444"/>
                </a:solidFill>
                <a:latin typeface="Ubuntu"/>
                <a:ea typeface="Ubuntu"/>
                <a:cs typeface="Ubuntu"/>
                <a:sym typeface="Ubuntu"/>
              </a:rPr>
              <a:t>L'expert est sollicité pour effectuer une tâche spécifique ou résoudre un problème spécifique. L'expert est nécessaire lorsque le mentoré a diagnostiqué et identifié le problème lui-même et qu'il a besoin d'aide pour mettre en œuvre une solution.</a:t>
            </a:r>
            <a:endParaRPr/>
          </a:p>
          <a:p>
            <a:pPr marL="0" lvl="0" indent="0" algn="l" rtl="0">
              <a:spcBef>
                <a:spcPts val="0"/>
              </a:spcBef>
              <a:spcAft>
                <a:spcPts val="0"/>
              </a:spcAft>
              <a:buNone/>
            </a:pPr>
            <a:endParaRPr b="0" i="0">
              <a:solidFill>
                <a:srgbClr val="444444"/>
              </a:solidFill>
              <a:latin typeface="Ubuntu"/>
              <a:ea typeface="Ubuntu"/>
              <a:cs typeface="Ubuntu"/>
              <a:sym typeface="Ubuntu"/>
            </a:endParaRPr>
          </a:p>
          <a:p>
            <a:pPr marL="0" lvl="0" indent="0" algn="l" rtl="0">
              <a:spcBef>
                <a:spcPts val="0"/>
              </a:spcBef>
              <a:spcAft>
                <a:spcPts val="0"/>
              </a:spcAft>
              <a:buNone/>
            </a:pPr>
            <a:r>
              <a:rPr lang="fr-FR">
                <a:solidFill>
                  <a:srgbClr val="444444"/>
                </a:solidFill>
                <a:latin typeface="Ubuntu"/>
                <a:ea typeface="Ubuntu"/>
                <a:cs typeface="Ubuntu"/>
                <a:sym typeface="Ubuntu"/>
              </a:rPr>
              <a:t>Médecin :</a:t>
            </a:r>
            <a:endParaRPr b="0" i="0">
              <a:solidFill>
                <a:srgbClr val="444444"/>
              </a:solidFill>
              <a:latin typeface="Ubuntu"/>
              <a:ea typeface="Ubuntu"/>
              <a:cs typeface="Ubuntu"/>
              <a:sym typeface="Ubuntu"/>
            </a:endParaRPr>
          </a:p>
          <a:p>
            <a:pPr marL="0" lvl="0" indent="0" algn="l" rtl="0">
              <a:spcBef>
                <a:spcPts val="0"/>
              </a:spcBef>
              <a:spcAft>
                <a:spcPts val="0"/>
              </a:spcAft>
              <a:buNone/>
            </a:pPr>
            <a:r>
              <a:rPr lang="fr-FR" b="0" i="0">
                <a:solidFill>
                  <a:srgbClr val="444444"/>
                </a:solidFill>
                <a:latin typeface="Ubuntu"/>
                <a:ea typeface="Ubuntu"/>
                <a:cs typeface="Ubuntu"/>
                <a:sym typeface="Ubuntu"/>
              </a:rPr>
              <a:t>Similaire à l'expert, mais doté de pouvoirs de diagnostic supplémentaires. Dans ces situations, le </a:t>
            </a:r>
            <a:r>
              <a:rPr lang="fr-FR">
                <a:solidFill>
                  <a:srgbClr val="444444"/>
                </a:solidFill>
                <a:latin typeface="Ubuntu"/>
                <a:ea typeface="Ubuntu"/>
                <a:cs typeface="Ubuntu"/>
                <a:sym typeface="Ubuntu"/>
              </a:rPr>
              <a:t>mentoré se </a:t>
            </a:r>
            <a:r>
              <a:rPr lang="fr-FR" b="0" i="0">
                <a:solidFill>
                  <a:srgbClr val="444444"/>
                </a:solidFill>
                <a:latin typeface="Ubuntu"/>
                <a:ea typeface="Ubuntu"/>
                <a:cs typeface="Ubuntu"/>
                <a:sym typeface="Ubuntu"/>
              </a:rPr>
              <a:t>présente au consultant avec des symptômes, sans en connaître la cause. </a:t>
            </a:r>
            <a:endParaRPr/>
          </a:p>
          <a:p>
            <a:pPr marL="0" lvl="0" indent="0" algn="l" rtl="0">
              <a:spcBef>
                <a:spcPts val="0"/>
              </a:spcBef>
              <a:spcAft>
                <a:spcPts val="0"/>
              </a:spcAft>
              <a:buNone/>
            </a:pPr>
            <a:endParaRPr b="0" i="0">
              <a:solidFill>
                <a:srgbClr val="444444"/>
              </a:solidFill>
              <a:latin typeface="Ubuntu"/>
              <a:ea typeface="Ubuntu"/>
              <a:cs typeface="Ubuntu"/>
              <a:sym typeface="Ubuntu"/>
            </a:endParaRPr>
          </a:p>
          <a:p>
            <a:pPr marL="0" lvl="0" indent="0" algn="l" rtl="0">
              <a:spcBef>
                <a:spcPts val="0"/>
              </a:spcBef>
              <a:spcAft>
                <a:spcPts val="0"/>
              </a:spcAft>
              <a:buNone/>
            </a:pPr>
            <a:endParaRPr b="0" i="0">
              <a:solidFill>
                <a:srgbClr val="444444"/>
              </a:solidFill>
              <a:latin typeface="Ubuntu"/>
              <a:ea typeface="Ubuntu"/>
              <a:cs typeface="Ubuntu"/>
              <a:sym typeface="Ubuntu"/>
            </a:endParaRPr>
          </a:p>
          <a:p>
            <a:pPr marL="0" lvl="0" indent="0" algn="l" rtl="0">
              <a:spcBef>
                <a:spcPts val="0"/>
              </a:spcBef>
              <a:spcAft>
                <a:spcPts val="0"/>
              </a:spcAft>
              <a:buNone/>
            </a:pPr>
            <a:r>
              <a:rPr lang="fr-FR" b="0" i="0">
                <a:solidFill>
                  <a:srgbClr val="444444"/>
                </a:solidFill>
                <a:latin typeface="Ubuntu"/>
                <a:ea typeface="Ubuntu"/>
                <a:cs typeface="Ubuntu"/>
                <a:sym typeface="Ubuntu"/>
              </a:rPr>
              <a:t>Le consultant en processus : </a:t>
            </a:r>
            <a:endParaRPr>
              <a:solidFill>
                <a:srgbClr val="444444"/>
              </a:solidFill>
              <a:latin typeface="Ubuntu"/>
              <a:ea typeface="Ubuntu"/>
              <a:cs typeface="Ubuntu"/>
              <a:sym typeface="Ubuntu"/>
            </a:endParaRPr>
          </a:p>
          <a:p>
            <a:pPr marL="0" lvl="0" indent="0" algn="l" rtl="0">
              <a:spcBef>
                <a:spcPts val="0"/>
              </a:spcBef>
              <a:spcAft>
                <a:spcPts val="0"/>
              </a:spcAft>
              <a:buNone/>
            </a:pPr>
            <a:r>
              <a:rPr lang="fr-FR" b="0" i="0">
                <a:solidFill>
                  <a:srgbClr val="444444"/>
                </a:solidFill>
                <a:latin typeface="Ubuntu"/>
                <a:ea typeface="Ubuntu"/>
                <a:cs typeface="Ubuntu"/>
                <a:sym typeface="Ubuntu"/>
              </a:rPr>
              <a:t>Plutôt que d'essayer de fournir une solution ou de diagnostiquer le problème de l'extérieur, il place la responsabilité sur les </a:t>
            </a:r>
            <a:r>
              <a:rPr lang="fr-FR">
                <a:solidFill>
                  <a:srgbClr val="444444"/>
                </a:solidFill>
                <a:latin typeface="Ubuntu"/>
                <a:ea typeface="Ubuntu"/>
                <a:cs typeface="Ubuntu"/>
                <a:sym typeface="Ubuntu"/>
              </a:rPr>
              <a:t>mentorés </a:t>
            </a:r>
            <a:r>
              <a:rPr lang="fr-FR" b="0" i="0">
                <a:solidFill>
                  <a:srgbClr val="444444"/>
                </a:solidFill>
                <a:latin typeface="Ubuntu"/>
                <a:ea typeface="Ubuntu"/>
                <a:cs typeface="Ubuntu"/>
                <a:sym typeface="Ubuntu"/>
              </a:rPr>
              <a:t>eux-mêmes. Ce </a:t>
            </a:r>
            <a:r>
              <a:rPr lang="fr-FR" b="0" i="0">
                <a:solidFill>
                  <a:srgbClr val="444444"/>
                </a:solidFill>
                <a:latin typeface="Ubuntu"/>
                <a:ea typeface="Ubuntu"/>
                <a:cs typeface="Ubuntu"/>
                <a:sym typeface="Ubuntu"/>
              </a:rPr>
              <a:t>sont eux </a:t>
            </a:r>
            <a:r>
              <a:rPr lang="fr-FR" b="0" i="0">
                <a:solidFill>
                  <a:srgbClr val="444444"/>
                </a:solidFill>
                <a:latin typeface="Ubuntu"/>
                <a:ea typeface="Ubuntu"/>
                <a:cs typeface="Ubuntu"/>
                <a:sym typeface="Ubuntu"/>
              </a:rPr>
              <a:t>qui connaissent le </a:t>
            </a:r>
            <a:r>
              <a:rPr lang="fr-FR">
                <a:solidFill>
                  <a:srgbClr val="444444"/>
                </a:solidFill>
                <a:latin typeface="Ubuntu"/>
                <a:ea typeface="Ubuntu"/>
                <a:cs typeface="Ubuntu"/>
                <a:sym typeface="Ubuntu"/>
              </a:rPr>
              <a:t>mieux l'idée et le problème qu'ils souhaitent résoudre dans ce contexte, </a:t>
            </a:r>
            <a:r>
              <a:rPr lang="fr-FR" b="0" i="0">
                <a:solidFill>
                  <a:srgbClr val="444444"/>
                </a:solidFill>
                <a:latin typeface="Ubuntu"/>
                <a:ea typeface="Ubuntu"/>
                <a:cs typeface="Ubuntu"/>
                <a:sym typeface="Ubuntu"/>
              </a:rPr>
              <a:t>et qui peuvent avoir une bien meilleure idée de ce qui fonctionnera ou ne fonctionnera pas.</a:t>
            </a:r>
            <a:endParaRPr/>
          </a:p>
          <a:p>
            <a:pPr marL="0" lvl="0" indent="0" algn="l" rtl="0">
              <a:spcBef>
                <a:spcPts val="0"/>
              </a:spcBef>
              <a:spcAft>
                <a:spcPts val="0"/>
              </a:spcAft>
              <a:buNone/>
            </a:pPr>
            <a:r>
              <a:rPr lang="fr-FR" b="0" i="0">
                <a:solidFill>
                  <a:srgbClr val="444444"/>
                </a:solidFill>
                <a:latin typeface="Ubuntu"/>
                <a:ea typeface="Ubuntu"/>
                <a:cs typeface="Ubuntu"/>
                <a:sym typeface="Ubuntu"/>
              </a:rPr>
              <a:t>Contrairement aux modèles d'aide de type "expert" ou "médecin", la </a:t>
            </a:r>
            <a:r>
              <a:rPr lang="fr-FR">
                <a:solidFill>
                  <a:srgbClr val="444444"/>
                </a:solidFill>
                <a:latin typeface="Ubuntu"/>
                <a:ea typeface="Ubuntu"/>
                <a:cs typeface="Ubuntu"/>
                <a:sym typeface="Ubuntu"/>
              </a:rPr>
              <a:t>personne guidée </a:t>
            </a:r>
            <a:r>
              <a:rPr lang="fr-FR" b="0" i="0">
                <a:solidFill>
                  <a:srgbClr val="444444"/>
                </a:solidFill>
                <a:latin typeface="Ubuntu"/>
                <a:ea typeface="Ubuntu"/>
                <a:cs typeface="Ubuntu"/>
                <a:sym typeface="Ubuntu"/>
              </a:rPr>
              <a:t>continue à s'approprier le processus et ne s'en décharge pas sur la personne qui l'aide. C'est le </a:t>
            </a:r>
            <a:r>
              <a:rPr lang="fr-FR" b="0" i="0">
                <a:solidFill>
                  <a:srgbClr val="444444"/>
                </a:solidFill>
                <a:latin typeface="Ubuntu"/>
                <a:ea typeface="Ubuntu"/>
                <a:cs typeface="Ubuntu"/>
                <a:sym typeface="Ubuntu"/>
              </a:rPr>
              <a:t>problème du </a:t>
            </a:r>
            <a:r>
              <a:rPr lang="fr-FR">
                <a:solidFill>
                  <a:srgbClr val="444444"/>
                </a:solidFill>
                <a:latin typeface="Ubuntu"/>
                <a:ea typeface="Ubuntu"/>
                <a:cs typeface="Ubuntu"/>
                <a:sym typeface="Ubuntu"/>
              </a:rPr>
              <a:t>mentoré</a:t>
            </a:r>
            <a:r>
              <a:rPr lang="fr-FR" b="0" i="0">
                <a:solidFill>
                  <a:srgbClr val="444444"/>
                </a:solidFill>
                <a:latin typeface="Ubuntu"/>
                <a:ea typeface="Ubuntu"/>
                <a:cs typeface="Ubuntu"/>
                <a:sym typeface="Ubuntu"/>
              </a:rPr>
              <a:t>, le consultant se contente de l'aider à trouver une solution viable.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fr-FR"/>
              <a:t>Biographie :</a:t>
            </a:r>
            <a:endParaRPr/>
          </a:p>
          <a:p>
            <a:pPr marL="0" lvl="0" indent="0" algn="l" rtl="0">
              <a:spcBef>
                <a:spcPts val="0"/>
              </a:spcBef>
              <a:spcAft>
                <a:spcPts val="0"/>
              </a:spcAft>
              <a:buNone/>
            </a:pPr>
            <a:endParaRPr/>
          </a:p>
          <a:p>
            <a:pPr marL="457200" lvl="1" indent="0" algn="l" rtl="0">
              <a:spcBef>
                <a:spcPts val="0"/>
              </a:spcBef>
              <a:spcAft>
                <a:spcPts val="0"/>
              </a:spcAft>
              <a:buNone/>
            </a:pPr>
            <a:r>
              <a:rPr lang="fr-FR" b="0" i="0">
                <a:solidFill>
                  <a:srgbClr val="272727"/>
                </a:solidFill>
                <a:latin typeface="Arial"/>
                <a:ea typeface="Arial"/>
                <a:cs typeface="Arial"/>
                <a:sym typeface="Arial"/>
              </a:rPr>
              <a:t>Edgar Schein est </a:t>
            </a:r>
            <a:r>
              <a:rPr lang="fr-FR" b="0" i="1">
                <a:solidFill>
                  <a:srgbClr val="272727"/>
                </a:solidFill>
                <a:latin typeface="Arial"/>
                <a:ea typeface="Arial"/>
                <a:cs typeface="Arial"/>
                <a:sym typeface="Arial"/>
              </a:rPr>
              <a:t>professeur émérite de gestion à la Society of Sloan Fellows </a:t>
            </a:r>
            <a:r>
              <a:rPr lang="fr-FR" b="0" i="0">
                <a:solidFill>
                  <a:srgbClr val="272727"/>
                </a:solidFill>
                <a:latin typeface="Arial"/>
                <a:ea typeface="Arial"/>
                <a:cs typeface="Arial"/>
                <a:sym typeface="Arial"/>
              </a:rPr>
              <a:t>et professeur émérite à la MIT Sloan School of Management.</a:t>
            </a:r>
            <a:endParaRPr/>
          </a:p>
          <a:p>
            <a:pPr marL="457200" lvl="1" indent="0" algn="l" rtl="0">
              <a:spcBef>
                <a:spcPts val="0"/>
              </a:spcBef>
              <a:spcAft>
                <a:spcPts val="0"/>
              </a:spcAft>
              <a:buNone/>
            </a:pPr>
            <a:r>
              <a:rPr lang="fr-FR" b="0" i="0">
                <a:solidFill>
                  <a:srgbClr val="272727"/>
                </a:solidFill>
                <a:latin typeface="Arial"/>
                <a:ea typeface="Arial"/>
                <a:cs typeface="Arial"/>
                <a:sym typeface="Arial"/>
              </a:rPr>
              <a:t>Schein étudie la culture organisationnelle, le processus de consultation, le processus de recherche, la dynamique de carrière et l'apprentissage et le changement au sein de l'organisation. Dans </a:t>
            </a:r>
            <a:r>
              <a:rPr lang="fr-FR" b="0" i="1">
                <a:solidFill>
                  <a:srgbClr val="272727"/>
                </a:solidFill>
                <a:latin typeface="Arial"/>
                <a:ea typeface="Arial"/>
                <a:cs typeface="Arial"/>
                <a:sym typeface="Arial"/>
              </a:rPr>
              <a:t>Career Anchors</a:t>
            </a:r>
            <a:r>
              <a:rPr lang="fr-FR" b="0" i="0">
                <a:solidFill>
                  <a:srgbClr val="272727"/>
                </a:solidFill>
                <a:latin typeface="Arial"/>
                <a:ea typeface="Arial"/>
                <a:cs typeface="Arial"/>
                <a:sym typeface="Arial"/>
              </a:rPr>
              <a:t>, troisième édition (Wiley, 2006), il montre comment les individus peuvent diagnostiquer leurs propres besoins en matière de carrière et comment les managers peuvent diagnostiquer l'avenir des emplois. Ses recherches sur la culture montrent comment les cultures nationales, organisationnelles et professionnelles influencent les performances organisationnelles (</a:t>
            </a:r>
            <a:r>
              <a:rPr lang="fr-FR" b="0" i="1">
                <a:solidFill>
                  <a:srgbClr val="272727"/>
                </a:solidFill>
                <a:latin typeface="Arial"/>
                <a:ea typeface="Arial"/>
                <a:cs typeface="Arial"/>
                <a:sym typeface="Arial"/>
              </a:rPr>
              <a:t>Organizational Culture and Leadership</a:t>
            </a:r>
            <a:r>
              <a:rPr lang="fr-FR" b="0" i="0">
                <a:solidFill>
                  <a:srgbClr val="272727"/>
                </a:solidFill>
                <a:latin typeface="Arial"/>
                <a:ea typeface="Arial"/>
                <a:cs typeface="Arial"/>
                <a:sym typeface="Arial"/>
              </a:rPr>
              <a:t>, quatrième édition, 2010). Dans </a:t>
            </a:r>
            <a:r>
              <a:rPr lang="fr-FR" b="0" i="1">
                <a:solidFill>
                  <a:srgbClr val="272727"/>
                </a:solidFill>
                <a:latin typeface="Arial"/>
                <a:ea typeface="Arial"/>
                <a:cs typeface="Arial"/>
                <a:sym typeface="Arial"/>
              </a:rPr>
              <a:t>Process Consultation Revisited </a:t>
            </a:r>
            <a:r>
              <a:rPr lang="fr-FR" b="0" i="0">
                <a:solidFill>
                  <a:srgbClr val="272727"/>
                </a:solidFill>
                <a:latin typeface="Arial"/>
                <a:ea typeface="Arial"/>
                <a:cs typeface="Arial"/>
                <a:sym typeface="Arial"/>
              </a:rPr>
              <a:t>(1999) et </a:t>
            </a:r>
            <a:r>
              <a:rPr lang="fr-FR" b="0" i="1">
                <a:solidFill>
                  <a:srgbClr val="272727"/>
                </a:solidFill>
                <a:latin typeface="Arial"/>
                <a:ea typeface="Arial"/>
                <a:cs typeface="Arial"/>
                <a:sym typeface="Arial"/>
              </a:rPr>
              <a:t>Helping </a:t>
            </a:r>
            <a:r>
              <a:rPr lang="fr-FR" b="0" i="0">
                <a:solidFill>
                  <a:srgbClr val="272727"/>
                </a:solidFill>
                <a:latin typeface="Arial"/>
                <a:ea typeface="Arial"/>
                <a:cs typeface="Arial"/>
                <a:sym typeface="Arial"/>
              </a:rPr>
              <a:t>(2009), il analyse la manière dont les consultants travaillent sur les problèmes des systèmes humains et la dynamique du processus d'aide. Schein a rédigé deux études de cas culturelles : "Strategic Pragmatism : The Culture of Singapore's Economic Development Board" (MIT Press, 1996) et "DEC is Dead ; Long Live DEC" (Berett-Kohler, 2003). Son </a:t>
            </a:r>
            <a:r>
              <a:rPr lang="fr-FR" b="0" i="1">
                <a:solidFill>
                  <a:srgbClr val="272727"/>
                </a:solidFill>
                <a:latin typeface="Arial"/>
                <a:ea typeface="Arial"/>
                <a:cs typeface="Arial"/>
                <a:sym typeface="Arial"/>
              </a:rPr>
              <a:t>Corporate Culture Survival Guide</a:t>
            </a:r>
            <a:r>
              <a:rPr lang="fr-FR" b="0" i="0">
                <a:solidFill>
                  <a:srgbClr val="272727"/>
                </a:solidFill>
                <a:latin typeface="Arial"/>
                <a:ea typeface="Arial"/>
                <a:cs typeface="Arial"/>
                <a:sym typeface="Arial"/>
              </a:rPr>
              <a:t>, deuxième édition (Jossey-Bass, 2009) explique aux managers comment traiter les questions culturelles au sein de leur organisation.</a:t>
            </a:r>
            <a:endParaRPr/>
          </a:p>
          <a:p>
            <a:pPr marL="457200" lvl="1" indent="0" algn="l" rtl="0">
              <a:spcBef>
                <a:spcPts val="0"/>
              </a:spcBef>
              <a:spcAft>
                <a:spcPts val="0"/>
              </a:spcAft>
              <a:buNone/>
            </a:pPr>
            <a:r>
              <a:rPr lang="fr-FR" b="0" i="0">
                <a:solidFill>
                  <a:srgbClr val="272727"/>
                </a:solidFill>
                <a:latin typeface="Arial"/>
                <a:ea typeface="Arial"/>
                <a:cs typeface="Arial"/>
                <a:sym typeface="Arial"/>
              </a:rPr>
              <a:t>Schein est titulaire d'une licence de l'université de Chicago, d'une licence et d'une maîtrise en psychologie sociale de l'université de Stanford et d'un doctorat en psychologie sociale de l'université de Harvard. </a:t>
            </a:r>
            <a:endParaRPr/>
          </a:p>
          <a:p>
            <a:pPr marL="0" lvl="0" indent="0" algn="l" rtl="0">
              <a:spcBef>
                <a:spcPts val="0"/>
              </a:spcBef>
              <a:spcAft>
                <a:spcPts val="0"/>
              </a:spcAft>
              <a:buNone/>
            </a:pPr>
            <a:endParaRPr b="0" i="0">
              <a:solidFill>
                <a:srgbClr val="272727"/>
              </a:solidFill>
              <a:latin typeface="Arial"/>
              <a:ea typeface="Arial"/>
              <a:cs typeface="Arial"/>
              <a:sym typeface="Arial"/>
            </a:endParaRPr>
          </a:p>
          <a:p>
            <a:pPr marL="0" lvl="0" indent="0" algn="l" rtl="0">
              <a:spcBef>
                <a:spcPts val="0"/>
              </a:spcBef>
              <a:spcAft>
                <a:spcPts val="0"/>
              </a:spcAft>
              <a:buNone/>
            </a:pPr>
            <a:endParaRPr>
              <a:solidFill>
                <a:srgbClr val="272727"/>
              </a:solidFill>
              <a:latin typeface="Arial"/>
              <a:ea typeface="Arial"/>
              <a:cs typeface="Arial"/>
              <a:sym typeface="Arial"/>
            </a:endParaRPr>
          </a:p>
          <a:p>
            <a:pPr marL="0" lvl="0" indent="0" algn="l" rtl="0">
              <a:spcBef>
                <a:spcPts val="0"/>
              </a:spcBef>
              <a:spcAft>
                <a:spcPts val="0"/>
              </a:spcAft>
              <a:buNone/>
            </a:pPr>
            <a:r>
              <a:rPr lang="fr-FR">
                <a:solidFill>
                  <a:srgbClr val="272727"/>
                </a:solidFill>
                <a:latin typeface="Arial"/>
                <a:ea typeface="Arial"/>
                <a:cs typeface="Arial"/>
                <a:sym typeface="Arial"/>
              </a:rPr>
              <a:t>Ressources : </a:t>
            </a:r>
            <a:endParaRPr>
              <a:solidFill>
                <a:srgbClr val="272727"/>
              </a:solidFill>
              <a:latin typeface="Arial"/>
              <a:ea typeface="Arial"/>
              <a:cs typeface="Arial"/>
              <a:sym typeface="Arial"/>
            </a:endParaRPr>
          </a:p>
          <a:p>
            <a:pPr marL="0" lvl="0" indent="0" algn="l" rtl="0">
              <a:spcBef>
                <a:spcPts val="0"/>
              </a:spcBef>
              <a:spcAft>
                <a:spcPts val="0"/>
              </a:spcAft>
              <a:buNone/>
            </a:pPr>
            <a:r>
              <a:rPr lang="fr-FR" u="sng">
                <a:solidFill>
                  <a:schemeClr val="hlink"/>
                </a:solidFill>
                <a:hlinkClick r:id="rId4"/>
              </a:rPr>
              <a:t>Edgar H. Schein | MIT Sloan</a:t>
            </a:r>
            <a:endParaRPr/>
          </a:p>
          <a:p>
            <a:pPr marL="0" lvl="0" indent="0" algn="l" rtl="0">
              <a:spcBef>
                <a:spcPts val="0"/>
              </a:spcBef>
              <a:spcAft>
                <a:spcPts val="0"/>
              </a:spcAft>
              <a:buNone/>
            </a:pPr>
            <a:r>
              <a:rPr lang="fr-FR" u="sng">
                <a:solidFill>
                  <a:schemeClr val="hlink"/>
                </a:solidFill>
                <a:hlinkClick r:id="rId5"/>
              </a:rPr>
              <a:t>Êtes-vous l'expert, le médecin ou le responsable du processus ? | Leader's Beacon : Knowledge is Power (leadersbeacon.com)</a:t>
            </a:r>
            <a:endParaRPr/>
          </a:p>
          <a:p>
            <a:pPr marL="0" lvl="0" indent="0" algn="l" rtl="0">
              <a:spcBef>
                <a:spcPts val="0"/>
              </a:spcBef>
              <a:spcAft>
                <a:spcPts val="0"/>
              </a:spcAft>
              <a:buNone/>
            </a:pPr>
            <a:r>
              <a:rPr lang="fr-FR" u="sng">
                <a:solidFill>
                  <a:schemeClr val="hlink"/>
                </a:solidFill>
                <a:hlinkClick r:id="rId6"/>
              </a:rPr>
              <a:t>Comment vous pouvez aider - Consultation du processus - deparkes</a:t>
            </a:r>
            <a:endParaRPr/>
          </a:p>
          <a:p>
            <a:pPr marL="0" lvl="0" indent="0" algn="l" rtl="0">
              <a:spcBef>
                <a:spcPts val="0"/>
              </a:spcBef>
              <a:spcAft>
                <a:spcPts val="0"/>
              </a:spcAft>
              <a:buNone/>
            </a:pPr>
            <a:r>
              <a:rPr lang="fr-FR" u="sng">
                <a:solidFill>
                  <a:schemeClr val="hlink"/>
                </a:solidFill>
                <a:hlinkClick r:id="rId7"/>
              </a:rPr>
              <a:t>Exploration du rôle d'aide du consultant - Results Map® (en anglais)</a:t>
            </a:r>
            <a:endParaRPr/>
          </a:p>
          <a:p>
            <a:pPr marL="0" lvl="0" indent="0" algn="l" rtl="0">
              <a:spcBef>
                <a:spcPts val="0"/>
              </a:spcBef>
              <a:spcAft>
                <a:spcPts val="0"/>
              </a:spcAft>
              <a:buNone/>
            </a:pPr>
            <a:r>
              <a:rPr lang="fr-FR" u="sng">
                <a:solidFill>
                  <a:schemeClr val="hlink"/>
                </a:solidFill>
                <a:hlinkClick r:id="rId8"/>
              </a:rPr>
              <a:t>Aider : Comment offrir, donner et recevoir de l'aide : Edgar H. Schein : 8601400277584 : Amazon.com : Livres</a:t>
            </a:r>
            <a:endParaRPr/>
          </a:p>
          <a:p>
            <a:pPr marL="0" lvl="0" indent="0" algn="l" rtl="0">
              <a:spcBef>
                <a:spcPts val="0"/>
              </a:spcBef>
              <a:spcAft>
                <a:spcPts val="0"/>
              </a:spcAft>
              <a:buNone/>
            </a:pPr>
            <a:endParaRPr b="0" i="0">
              <a:solidFill>
                <a:srgbClr val="272727"/>
              </a:solidFill>
              <a:latin typeface="Arial"/>
              <a:ea typeface="Arial"/>
              <a:cs typeface="Arial"/>
              <a:sym typeface="Arial"/>
            </a:endParaRPr>
          </a:p>
        </p:txBody>
      </p:sp>
      <p:sp>
        <p:nvSpPr>
          <p:cNvPr id="316" name="Google Shape;316;geec6e49503_1_1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eec6e49503_1_1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geec6e49503_1_1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10 minutes : 5 minutes d'échange en petits groupes et 5 minutes de partage dans la salle principale</a:t>
            </a:r>
            <a:endParaRPr/>
          </a:p>
          <a:p>
            <a:pPr marL="0" lvl="0" indent="0" algn="l" rtl="0">
              <a:spcBef>
                <a:spcPts val="0"/>
              </a:spcBef>
              <a:spcAft>
                <a:spcPts val="0"/>
              </a:spcAft>
              <a:buNone/>
            </a:pPr>
            <a:endParaRPr/>
          </a:p>
          <a:p>
            <a:pPr marL="0" lvl="0" indent="0" algn="l" rtl="0">
              <a:spcBef>
                <a:spcPts val="0"/>
              </a:spcBef>
              <a:spcAft>
                <a:spcPts val="0"/>
              </a:spcAft>
              <a:buNone/>
            </a:pPr>
            <a:r>
              <a:rPr lang="fr-FR"/>
              <a:t>Et vous : comment vous comportez-vous habituellement ? Quelle serait la meilleure posture à adopter dans le cadre d'un mentorat ? Pensez-vous à d'autres approches ?</a:t>
            </a:r>
            <a:endParaRPr/>
          </a:p>
          <a:p>
            <a:pPr marL="0" lvl="0" indent="0" algn="l" rtl="0">
              <a:spcBef>
                <a:spcPts val="0"/>
              </a:spcBef>
              <a:spcAft>
                <a:spcPts val="0"/>
              </a:spcAft>
              <a:buNone/>
            </a:pPr>
            <a:endParaRPr/>
          </a:p>
          <a:p>
            <a:pPr marL="0" lvl="0" indent="0" algn="l" rtl="0">
              <a:spcBef>
                <a:spcPts val="0"/>
              </a:spcBef>
              <a:spcAft>
                <a:spcPts val="0"/>
              </a:spcAft>
              <a:buNone/>
            </a:pPr>
            <a:r>
              <a:rPr lang="fr-FR"/>
              <a:t>Selon Schein, la meilleure posture dans le processus de conseil est celle du consultant. Elle responsabilise la personne guidée car elle est impliquée dans le processus d'identification du problème et de la solution. À l'avenir, elle permettra au mentoré de mieux faire face aux difficultés. Pour adopter cette posture, le consultant en processus doit accepter le fait que la décision finale sera prise par la personne guidée et doit pratiquer l'écoute active (voir le point suivant).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3" name="Google Shape;333;geec6e49503_1_1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25 minutes (1h40 passées, 35 minutes restantes)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40" name="Google Shape;34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ec6e49503_1_2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eec6e49503_1_2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12529"/>
              </a:buClr>
              <a:buSzPts val="1200"/>
              <a:buFont typeface="Arial"/>
              <a:buNone/>
            </a:pPr>
            <a:r>
              <a:rPr lang="fr-FR" b="0" i="0">
                <a:solidFill>
                  <a:srgbClr val="212529"/>
                </a:solidFill>
                <a:latin typeface="Open Sans"/>
                <a:ea typeface="Open Sans"/>
                <a:cs typeface="Open Sans"/>
                <a:sym typeface="Open Sans"/>
              </a:rPr>
              <a:t>7 minutes : L'écoute générative d'Otto Scharmer</a:t>
            </a:r>
            <a:endParaRPr/>
          </a:p>
          <a:p>
            <a:pPr marL="171450" lvl="0" indent="-95250" algn="l" rtl="0">
              <a:spcBef>
                <a:spcPts val="0"/>
              </a:spcBef>
              <a:spcAft>
                <a:spcPts val="0"/>
              </a:spcAft>
              <a:buClr>
                <a:schemeClr val="dk1"/>
              </a:buClr>
              <a:buSzPts val="1200"/>
              <a:buFont typeface="Arial"/>
              <a:buNone/>
            </a:pPr>
            <a:endParaRPr b="0" i="0">
              <a:solidFill>
                <a:srgbClr val="212529"/>
              </a:solidFill>
              <a:latin typeface="Open Sans"/>
              <a:ea typeface="Open Sans"/>
              <a:cs typeface="Open Sans"/>
              <a:sym typeface="Open Sans"/>
            </a:endParaRPr>
          </a:p>
          <a:p>
            <a:pPr marL="171450" lvl="0" indent="-95250" algn="l" rtl="0">
              <a:spcBef>
                <a:spcPts val="0"/>
              </a:spcBef>
              <a:spcAft>
                <a:spcPts val="0"/>
              </a:spcAft>
              <a:buClr>
                <a:schemeClr val="dk1"/>
              </a:buClr>
              <a:buSzPts val="1200"/>
              <a:buFont typeface="Arial"/>
              <a:buNone/>
            </a:pPr>
            <a:endParaRPr b="0" i="0">
              <a:solidFill>
                <a:srgbClr val="212529"/>
              </a:solidFill>
              <a:latin typeface="Open Sans"/>
              <a:ea typeface="Open Sans"/>
              <a:cs typeface="Open Sans"/>
              <a:sym typeface="Open Sans"/>
            </a:endParaRPr>
          </a:p>
          <a:p>
            <a:pPr marL="171450" lvl="0" indent="-171450" algn="l" rtl="0">
              <a:spcBef>
                <a:spcPts val="0"/>
              </a:spcBef>
              <a:spcAft>
                <a:spcPts val="0"/>
              </a:spcAft>
              <a:buClr>
                <a:srgbClr val="212529"/>
              </a:buClr>
              <a:buSzPts val="1200"/>
              <a:buFont typeface="Arial"/>
              <a:buChar char="•"/>
            </a:pPr>
            <a:r>
              <a:rPr lang="fr-FR" b="0" i="0">
                <a:solidFill>
                  <a:srgbClr val="212529"/>
                </a:solidFill>
                <a:latin typeface="Open Sans"/>
                <a:ea typeface="Open Sans"/>
                <a:cs typeface="Open Sans"/>
                <a:sym typeface="Open Sans"/>
              </a:rPr>
              <a:t>Le téléchargement : Il s'agit de la forme d'écoute la plus basique et la plus habituelle. Elle est très directe et ne se produit généralement que lorsque l'individu est familier avec ce qu'il entend ou ce qu'on lui dit, et n'écoute donc que pour confirmer ce qu'il sait déjà ou son opinion actuelle, qui ne changera probablement pas. Tout ce qu'il entend est projeté sur des idées préconçues de la situation et reflète le passé plutôt que le moment présent. </a:t>
            </a:r>
            <a:br>
              <a:rPr lang="fr-FR" b="0" i="0">
                <a:solidFill>
                  <a:srgbClr val="212529"/>
                </a:solidFill>
                <a:latin typeface="Open Sans"/>
                <a:ea typeface="Open Sans"/>
                <a:cs typeface="Open Sans"/>
                <a:sym typeface="Open Sans"/>
              </a:rPr>
            </a:br>
            <a:endParaRPr b="0" i="0">
              <a:solidFill>
                <a:srgbClr val="212529"/>
              </a:solidFill>
              <a:latin typeface="Open Sans"/>
              <a:ea typeface="Open Sans"/>
              <a:cs typeface="Open Sans"/>
              <a:sym typeface="Open Sans"/>
            </a:endParaRPr>
          </a:p>
          <a:p>
            <a:pPr marL="171450" lvl="0" indent="-171450" algn="l" rtl="0">
              <a:spcBef>
                <a:spcPts val="0"/>
              </a:spcBef>
              <a:spcAft>
                <a:spcPts val="0"/>
              </a:spcAft>
              <a:buClr>
                <a:srgbClr val="212529"/>
              </a:buClr>
              <a:buSzPts val="1200"/>
              <a:buFont typeface="Arial"/>
              <a:buChar char="•"/>
            </a:pPr>
            <a:r>
              <a:rPr lang="fr-FR" b="0" i="0">
                <a:solidFill>
                  <a:srgbClr val="212529"/>
                </a:solidFill>
                <a:latin typeface="Open Sans"/>
                <a:ea typeface="Open Sans"/>
                <a:cs typeface="Open Sans"/>
                <a:sym typeface="Open Sans"/>
              </a:rPr>
              <a:t>L'écoute factuelle : Il s'agit de l'étape suivante, qui implique d'écouter avec un esprit totalement ouvert et sans aucune présomption ni jugement préalable. Les personnes qui pratiquent l'écoute factuelle sont attentives aux nouvelles idées et données, et acceptent toute différence par rapport à ce qu'elles savent déjà. Le résultat est que leurs opinions ou leurs points de vue sur une situation peuvent être modifiés par de nouvelles informations qui leur sont désormais accessibles. Cette méthode convient aux scientifiques ou aux personnes en situation d'analyse, mais elle n'est pas encore adaptée aux personnes qui doivent être plus visionnaires, telles que les dirigeants.</a:t>
            </a:r>
            <a:br>
              <a:rPr lang="fr-FR" b="0" i="0">
                <a:solidFill>
                  <a:srgbClr val="212529"/>
                </a:solidFill>
                <a:latin typeface="Open Sans"/>
                <a:ea typeface="Open Sans"/>
                <a:cs typeface="Open Sans"/>
                <a:sym typeface="Open Sans"/>
              </a:rPr>
            </a:br>
            <a:endParaRPr b="0" i="0">
              <a:solidFill>
                <a:srgbClr val="212529"/>
              </a:solidFill>
              <a:latin typeface="Open Sans"/>
              <a:ea typeface="Open Sans"/>
              <a:cs typeface="Open Sans"/>
              <a:sym typeface="Open Sans"/>
            </a:endParaRPr>
          </a:p>
          <a:p>
            <a:pPr marL="171450" lvl="0" indent="-171450" algn="l" rtl="0">
              <a:spcBef>
                <a:spcPts val="0"/>
              </a:spcBef>
              <a:spcAft>
                <a:spcPts val="0"/>
              </a:spcAft>
              <a:buClr>
                <a:srgbClr val="212529"/>
              </a:buClr>
              <a:buSzPts val="1200"/>
              <a:buFont typeface="Arial"/>
              <a:buChar char="•"/>
            </a:pPr>
            <a:r>
              <a:rPr lang="fr-FR" b="0" i="0">
                <a:solidFill>
                  <a:srgbClr val="212529"/>
                </a:solidFill>
                <a:latin typeface="Open Sans"/>
                <a:ea typeface="Open Sans"/>
                <a:cs typeface="Open Sans"/>
                <a:sym typeface="Open Sans"/>
              </a:rPr>
              <a:t>L'écoute empathique : L'écoute empathique requiert un niveau d'écoute encore plus profond et nécessite que l'individu concerné ait un certain niveau d'intelligence émotionnelle. Il s'agit de la capacité à se connecter véritablement avec la personne écoutée et à voir le monde, la situation, le sujet ou l'opinion comme elle le fait, à travers ses yeux, ce qui lui permet d'établir un lien émotionnel avec l'orateur. Cela permet à l'auditeur d'avoir d'autres perspectives qui peuvent l'aider à sculpter et à définir sa prise de décision. </a:t>
            </a:r>
            <a:br>
              <a:rPr lang="fr-FR" b="0" i="0">
                <a:solidFill>
                  <a:srgbClr val="212529"/>
                </a:solidFill>
                <a:latin typeface="Open Sans"/>
                <a:ea typeface="Open Sans"/>
                <a:cs typeface="Open Sans"/>
                <a:sym typeface="Open Sans"/>
              </a:rPr>
            </a:br>
            <a:endParaRPr b="0" i="0">
              <a:solidFill>
                <a:srgbClr val="212529"/>
              </a:solidFill>
              <a:latin typeface="Open Sans"/>
              <a:ea typeface="Open Sans"/>
              <a:cs typeface="Open Sans"/>
              <a:sym typeface="Open Sans"/>
            </a:endParaRPr>
          </a:p>
          <a:p>
            <a:pPr marL="171450" lvl="0" indent="-171450" algn="l" rtl="0">
              <a:spcBef>
                <a:spcPts val="0"/>
              </a:spcBef>
              <a:spcAft>
                <a:spcPts val="0"/>
              </a:spcAft>
              <a:buClr>
                <a:srgbClr val="212529"/>
              </a:buClr>
              <a:buSzPts val="1200"/>
              <a:buFont typeface="Arial"/>
              <a:buChar char="•"/>
            </a:pPr>
            <a:r>
              <a:rPr lang="fr-FR" b="0" i="0">
                <a:solidFill>
                  <a:srgbClr val="212529"/>
                </a:solidFill>
                <a:latin typeface="Open Sans"/>
                <a:ea typeface="Open Sans"/>
                <a:cs typeface="Open Sans"/>
                <a:sym typeface="Open Sans"/>
              </a:rPr>
              <a:t>L'écoute générative : Il s'agit du niveau d'écoute le plus élevé, le plus informatif, et d'une compétence très importante à acquérir pour les dirigeants. Il exige de l'individu qu'il se connecte au meilleur avenir possible, un avenir émergent et en développement, ou des avenirs possibles. Il en résulte un changement profond et un sentiment de connaissance vraiment profond. Cela peut être utilisé pour envisager le développement individuel, mais aussi pour concevoir et planifier le changement organisationnel. </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fr-FR"/>
              <a:t>Biographie : </a:t>
            </a:r>
            <a:endParaRPr/>
          </a:p>
          <a:p>
            <a:pPr marL="0" lvl="0" indent="0" algn="l" rtl="0">
              <a:spcBef>
                <a:spcPts val="0"/>
              </a:spcBef>
              <a:spcAft>
                <a:spcPts val="0"/>
              </a:spcAft>
              <a:buClr>
                <a:schemeClr val="dk1"/>
              </a:buClr>
              <a:buSzPts val="1200"/>
              <a:buFont typeface="Arial"/>
              <a:buNone/>
            </a:pPr>
            <a:r>
              <a:rPr lang="fr-FR" sz="1350"/>
              <a:t>Otto Scharmer est maître de conférences à la MIT Sloan School of Management et cofondateur du </a:t>
            </a:r>
            <a:r>
              <a:rPr lang="fr-FR" sz="1350">
                <a:uFill>
                  <a:noFill/>
                </a:uFill>
                <a:hlinkClick r:id="rId3"/>
              </a:rPr>
              <a:t>Presencing Institute</a:t>
            </a:r>
            <a:r>
              <a:rPr lang="fr-FR" sz="1350"/>
              <a:t>. Il </a:t>
            </a:r>
            <a:r>
              <a:rPr lang="fr-FR" sz="1350"/>
              <a:t>préside le programme IDEAS du MIT pour l'innovation intersectorielle et a introduit le concept de </a:t>
            </a:r>
            <a:r>
              <a:rPr lang="fr-FR" sz="1350" i="1"/>
              <a:t>"</a:t>
            </a:r>
            <a:r>
              <a:rPr lang="fr-FR" sz="1350"/>
              <a:t>presencing</a:t>
            </a:r>
            <a:r>
              <a:rPr lang="fr-FR" sz="1350" i="1"/>
              <a:t>" (apprentissage à </a:t>
            </a:r>
            <a:r>
              <a:rPr lang="fr-FR" sz="1350"/>
              <a:t>partir de l'avenir émergent) dans ses livres à succès </a:t>
            </a:r>
            <a:r>
              <a:rPr lang="fr-FR" sz="1350" i="1"/>
              <a:t>Theory U </a:t>
            </a:r>
            <a:r>
              <a:rPr lang="fr-FR" sz="1350"/>
              <a:t>et </a:t>
            </a:r>
            <a:r>
              <a:rPr lang="fr-FR" sz="1350" i="1"/>
              <a:t>Presence </a:t>
            </a:r>
            <a:r>
              <a:rPr lang="fr-FR" sz="1350"/>
              <a:t>(ce dernier en collaboration avec Peter Senge et d'autres auteurs). Son dernier ouvrage, </a:t>
            </a:r>
            <a:r>
              <a:rPr lang="fr-FR" sz="1350" i="1">
                <a:uFill>
                  <a:noFill/>
                </a:uFill>
                <a:hlinkClick r:id="rId4"/>
              </a:rPr>
              <a:t>The Essentials of Theory U</a:t>
            </a:r>
            <a:r>
              <a:rPr lang="fr-FR" sz="1350"/>
              <a:t>, résume les principes fondamentaux et les applications du changement de système basé sur la prise de conscience.</a:t>
            </a:r>
            <a:endParaRPr sz="1350"/>
          </a:p>
          <a:p>
            <a:pPr marL="0" lvl="0" indent="0" algn="l" rtl="0">
              <a:spcBef>
                <a:spcPts val="0"/>
              </a:spcBef>
              <a:spcAft>
                <a:spcPts val="0"/>
              </a:spcAft>
              <a:buClr>
                <a:schemeClr val="dk1"/>
              </a:buClr>
              <a:buSzPts val="1200"/>
              <a:buFont typeface="Arial"/>
              <a:buNone/>
            </a:pPr>
            <a:r>
              <a:rPr lang="fr-FR" sz="1100" u="sng">
                <a:solidFill>
                  <a:schemeClr val="hlink"/>
                </a:solidFill>
                <a:latin typeface="Arial"/>
                <a:ea typeface="Arial"/>
                <a:cs typeface="Arial"/>
                <a:sym typeface="Arial"/>
                <a:hlinkClick r:id="rId5"/>
              </a:rPr>
              <a:t>Dr. C. Otto Scharmer | Otto Scharmer</a:t>
            </a:r>
            <a:endParaRPr sz="1350"/>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fr-FR"/>
              <a:t>Ressources : </a:t>
            </a:r>
            <a:endParaRPr/>
          </a:p>
          <a:p>
            <a:pPr marL="0" lvl="0" indent="0" algn="l" rtl="0">
              <a:spcBef>
                <a:spcPts val="0"/>
              </a:spcBef>
              <a:spcAft>
                <a:spcPts val="0"/>
              </a:spcAft>
              <a:buClr>
                <a:schemeClr val="dk1"/>
              </a:buClr>
              <a:buSzPts val="1200"/>
              <a:buFont typeface="Arial"/>
              <a:buNone/>
            </a:pPr>
            <a:r>
              <a:rPr lang="fr-FR" u="sng">
                <a:solidFill>
                  <a:schemeClr val="hlink"/>
                </a:solidFill>
                <a:hlinkClick r:id="rId6"/>
              </a:rPr>
              <a:t>Les 4 niveaux d'écoute d'Otto Scharmer : Mieux écouter - The World of Work Project</a:t>
            </a:r>
            <a:endParaRPr/>
          </a:p>
          <a:p>
            <a:pPr marL="0" lvl="0" indent="0" algn="l" rtl="0">
              <a:spcBef>
                <a:spcPts val="0"/>
              </a:spcBef>
              <a:spcAft>
                <a:spcPts val="0"/>
              </a:spcAft>
              <a:buClr>
                <a:schemeClr val="dk1"/>
              </a:buClr>
              <a:buSzPts val="1200"/>
              <a:buFont typeface="Arial"/>
              <a:buNone/>
            </a:pPr>
            <a:r>
              <a:rPr lang="fr-FR" u="sng">
                <a:solidFill>
                  <a:schemeClr val="hlink"/>
                </a:solidFill>
                <a:hlinkClick r:id="rId7"/>
              </a:rPr>
              <a:t>Quatre niveaux d'écoute (businessballs.com)</a:t>
            </a:r>
            <a:endParaRPr/>
          </a:p>
          <a:p>
            <a:pPr marL="0" lvl="0" indent="0" algn="l" rtl="0">
              <a:spcBef>
                <a:spcPts val="0"/>
              </a:spcBef>
              <a:spcAft>
                <a:spcPts val="0"/>
              </a:spcAft>
              <a:buNone/>
            </a:pPr>
            <a:endParaRPr/>
          </a:p>
        </p:txBody>
      </p:sp>
      <p:sp>
        <p:nvSpPr>
          <p:cNvPr id="347" name="Google Shape;347;geec6e49503_1_2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eec6e49503_1_2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eec6e49503_1_2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15 minutes : En salle de réunion et par groupes de deux. Chaque participant devra parler pendant 5 minutes d'affilée sans être interrompu par son partenaire, qui l'écoutera activement. Et inversement.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fr-FR"/>
              <a:t>Répondez à la question : Pourquoi aimeriez-vous être un mentor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fr-FR"/>
              <a:t>De retour dans la salle principale à la fin de l'exercice, encouragez-les à partager leurs réflexions sur cette théorie. Cela leur rappelle-t-il quelque chose ? Comment réfléchissent-ils à ce sujet ? Ont-ils déjà fait l'expérience de l'écoute générative ? Comprennent-ils la différence avec l'empathie ? </a:t>
            </a:r>
            <a:endParaRPr/>
          </a:p>
        </p:txBody>
      </p:sp>
      <p:sp>
        <p:nvSpPr>
          <p:cNvPr id="362" name="Google Shape;362;geec6e49503_1_2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ec6e49503_1_2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eec6e49503_1_2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 5 minutes : gardez à l'esprit qu'ils peuvent également utiliser ces outils pour aider le groupe à travailler en équipe (veillez à garder à l'esprit le point d'attention afin de vous assurer que tout le monde se sente inclus et en sécurité).</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fr-FR"/>
              <a:t>→ Pensent-ils à d'autres points d'attention ?</a:t>
            </a:r>
            <a:endParaRPr/>
          </a:p>
        </p:txBody>
      </p:sp>
      <p:sp>
        <p:nvSpPr>
          <p:cNvPr id="369" name="Google Shape;369;geec6e49503_1_2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eec6e49503_1_2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eec6e49503_1_2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fr-FR"/>
              <a:t> </a:t>
            </a:r>
            <a:endParaRPr/>
          </a:p>
        </p:txBody>
      </p:sp>
      <p:sp>
        <p:nvSpPr>
          <p:cNvPr id="382" name="Google Shape;382;geec6e49503_1_2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10 minutes (durée restante 2h05) : Présentation générale du projet et des événements We4Change changemakers</a:t>
            </a:r>
            <a:endParaRPr/>
          </a:p>
        </p:txBody>
      </p:sp>
      <p:sp>
        <p:nvSpPr>
          <p:cNvPr id="162" name="Google Shape;16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25 minutes (2h05 passées, 10 minutes restantes)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2" name="Google Shape;39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eec6e49503_1_2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geec6e49503_1_2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5 minutes : aidez-les en les paraphrasant</a:t>
            </a:r>
            <a:endParaRPr/>
          </a:p>
          <a:p>
            <a:pPr marL="0" lvl="0" indent="0" algn="l" rtl="0">
              <a:spcBef>
                <a:spcPts val="0"/>
              </a:spcBef>
              <a:spcAft>
                <a:spcPts val="0"/>
              </a:spcAft>
              <a:buNone/>
            </a:pPr>
            <a:endParaRPr/>
          </a:p>
          <a:p>
            <a:pPr marL="0" lvl="0" indent="0" algn="l" rtl="0">
              <a:spcBef>
                <a:spcPts val="0"/>
              </a:spcBef>
              <a:spcAft>
                <a:spcPts val="0"/>
              </a:spcAft>
              <a:buNone/>
            </a:pPr>
            <a:r>
              <a:rPr lang="fr-FR"/>
              <a:t>Ressources :</a:t>
            </a:r>
            <a:endParaRPr u="sng">
              <a:solidFill>
                <a:schemeClr val="hlink"/>
              </a:solidFill>
              <a:hlinkClick r:id="rId3"/>
            </a:endParaRPr>
          </a:p>
          <a:p>
            <a:pPr marL="0" lvl="0" indent="0" algn="l" rtl="0">
              <a:spcBef>
                <a:spcPts val="0"/>
              </a:spcBef>
              <a:spcAft>
                <a:spcPts val="0"/>
              </a:spcAft>
              <a:buNone/>
            </a:pPr>
            <a:r>
              <a:rPr lang="fr-FR" u="sng">
                <a:solidFill>
                  <a:schemeClr val="hlink"/>
                </a:solidFill>
                <a:hlinkClick r:id="rId3"/>
              </a:rPr>
              <a:t>Compétences utiles en matière de communication - Comment paraphraser et résumer - Coaching and Action Learning (managementhelp.org)</a:t>
            </a:r>
            <a:endParaRPr/>
          </a:p>
          <a:p>
            <a:pPr marL="0" lvl="0" indent="0" algn="l" rtl="0">
              <a:spcBef>
                <a:spcPts val="0"/>
              </a:spcBef>
              <a:spcAft>
                <a:spcPts val="0"/>
              </a:spcAft>
              <a:buNone/>
            </a:pPr>
            <a:r>
              <a:rPr lang="fr-FR" u="sng">
                <a:solidFill>
                  <a:schemeClr val="hlink"/>
                </a:solidFill>
                <a:hlinkClick r:id="rId4"/>
              </a:rPr>
              <a:t>2.6 3 Types de paraphrases.pdf (idahotc.com)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9" name="Google Shape;399;geec6e49503_1_2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ec6e49503_6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eec6e49503_6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5 minutes : L'outil 5W2H peut être utilisé par les mentors pour approfondir l'idée du mentoré, identifier les prochaines étapes et une vision à partager avec le jury.</a:t>
            </a:r>
            <a:endParaRPr/>
          </a:p>
          <a:p>
            <a:pPr marL="0" lvl="0" indent="0" algn="l" rtl="0">
              <a:spcBef>
                <a:spcPts val="0"/>
              </a:spcBef>
              <a:spcAft>
                <a:spcPts val="0"/>
              </a:spcAft>
              <a:buNone/>
            </a:pPr>
            <a:r>
              <a:rPr lang="fr-FR"/>
              <a:t>Cet exercice peut également encourager les mentorés à continuer à travailler ensemble sur le projet après les événements, car ils auront déjà identifié les prochaines étapes.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12" name="Google Shape;412;geec6e49503_6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eec6e49503_1_2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eec6e49503_1_2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a:t>15 minutes : Un autre outil est le " questionnement puissant " : au-delà de la question à laquelle vous essayez de répondre peut se cacher une autre question, la vraie question à laquelle vous voulez répondre. </a:t>
            </a:r>
            <a:endParaRPr/>
          </a:p>
          <a:p>
            <a:pPr marL="0" marR="0" lvl="0" indent="0" algn="l" rtl="0">
              <a:lnSpc>
                <a:spcPct val="100000"/>
              </a:lnSpc>
              <a:spcBef>
                <a:spcPts val="0"/>
              </a:spcBef>
              <a:spcAft>
                <a:spcPts val="0"/>
              </a:spcAft>
              <a:buClr>
                <a:schemeClr val="dk1"/>
              </a:buClr>
              <a:buSzPts val="1200"/>
              <a:buFont typeface="Calibri"/>
              <a:buNone/>
            </a:pPr>
            <a:r>
              <a:rPr lang="fr-FR"/>
              <a:t>Essayez de vous exercer par groupes de 2 : l'un d'entre vous commence par poser une question ouverte à laquelle il/elle essaie de répondre (elle peut être liée au travail ou à la famille, personnelle, à l'équilibre de la vie, à la famille, etc.</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fr-FR"/>
              <a:t>Votre partenaire paraphrase alors la question en une autre question ouverte et vous faites de même. La paraphrase de la question devrait conduire à une question puissante : quelle est la véritable question à laquelle vous voulez répondre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40" name="Google Shape;440;geec6e49503_1_2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eec6e49503_1_2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eec6e49503_1_2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10 minutes</a:t>
            </a:r>
            <a:endParaRPr/>
          </a:p>
          <a:p>
            <a:pPr marL="0" lvl="0" indent="0" algn="l" rtl="0">
              <a:spcBef>
                <a:spcPts val="0"/>
              </a:spcBef>
              <a:spcAft>
                <a:spcPts val="0"/>
              </a:spcAft>
              <a:buNone/>
            </a:pPr>
            <a:r>
              <a:rPr lang="fr-FR"/>
              <a:t>5 minutes pour qu'ils partagent leurs réflexions sur la session d'aujourd'hui et les événements à venir</a:t>
            </a:r>
            <a:endParaRPr/>
          </a:p>
          <a:p>
            <a:pPr marL="0" lvl="0" indent="0" algn="l" rtl="0">
              <a:spcBef>
                <a:spcPts val="0"/>
              </a:spcBef>
              <a:spcAft>
                <a:spcPts val="0"/>
              </a:spcAft>
              <a:buNone/>
            </a:pPr>
            <a:r>
              <a:rPr lang="fr-FR"/>
              <a:t>5 minutes pour partager les prochaines étapes et l'accès aux ressources : </a:t>
            </a:r>
            <a:endParaRPr/>
          </a:p>
          <a:p>
            <a:pPr marL="171450" lvl="0" indent="-171450" algn="l" rtl="0">
              <a:spcBef>
                <a:spcPts val="0"/>
              </a:spcBef>
              <a:spcAft>
                <a:spcPts val="0"/>
              </a:spcAft>
              <a:buClr>
                <a:schemeClr val="dk1"/>
              </a:buClr>
              <a:buSzPts val="1200"/>
              <a:buFont typeface="Calibri"/>
              <a:buChar char="-"/>
            </a:pPr>
            <a:r>
              <a:rPr lang="fr-FR"/>
              <a:t>Cette présentation</a:t>
            </a:r>
            <a:endParaRPr/>
          </a:p>
          <a:p>
            <a:pPr marL="171450" lvl="0" indent="-171450" algn="l" rtl="0">
              <a:spcBef>
                <a:spcPts val="0"/>
              </a:spcBef>
              <a:spcAft>
                <a:spcPts val="0"/>
              </a:spcAft>
              <a:buClr>
                <a:schemeClr val="dk1"/>
              </a:buClr>
              <a:buSzPts val="1200"/>
              <a:buFont typeface="Calibri"/>
              <a:buChar char="-"/>
            </a:pPr>
            <a:r>
              <a:rPr lang="fr-FR"/>
              <a:t>La bibliographie de la session d'aujourd'hui pour approfondir les concepts</a:t>
            </a:r>
            <a:endParaRPr/>
          </a:p>
          <a:p>
            <a:pPr marL="171450" lvl="0" indent="-171450" algn="l" rtl="0">
              <a:spcBef>
                <a:spcPts val="0"/>
              </a:spcBef>
              <a:spcAft>
                <a:spcPts val="0"/>
              </a:spcAft>
              <a:buClr>
                <a:schemeClr val="dk1"/>
              </a:buClr>
              <a:buSzPts val="1200"/>
              <a:buFont typeface="Calibri"/>
              <a:buChar char="-"/>
            </a:pPr>
            <a:r>
              <a:rPr lang="fr-FR"/>
              <a:t>Les contacts des uns et des autres</a:t>
            </a:r>
            <a:endParaRPr/>
          </a:p>
          <a:p>
            <a:pPr marL="171450" lvl="0" indent="-171450" algn="l" rtl="0">
              <a:spcBef>
                <a:spcPts val="0"/>
              </a:spcBef>
              <a:spcAft>
                <a:spcPts val="0"/>
              </a:spcAft>
              <a:buClr>
                <a:schemeClr val="dk1"/>
              </a:buClr>
              <a:buSzPts val="1200"/>
              <a:buFont typeface="Calibri"/>
              <a:buChar char="-"/>
            </a:pPr>
            <a:r>
              <a:rPr lang="fr-FR"/>
              <a:t>Le contenu de l'événement</a:t>
            </a:r>
            <a:endParaRPr/>
          </a:p>
          <a:p>
            <a:pPr marL="171450" lvl="0" indent="-171450" algn="l" rtl="0">
              <a:spcBef>
                <a:spcPts val="0"/>
              </a:spcBef>
              <a:spcAft>
                <a:spcPts val="0"/>
              </a:spcAft>
              <a:buClr>
                <a:schemeClr val="dk1"/>
              </a:buClr>
              <a:buSzPts val="1200"/>
              <a:buFont typeface="Calibri"/>
              <a:buChar char="-"/>
            </a:pPr>
            <a:r>
              <a:rPr lang="fr-FR"/>
              <a:t>Outils pour une bonne présentation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48" name="Google Shape;448;geec6e49503_1_2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eedd483c5f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eedd483c5f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geedd483c5f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eec6e49503_1_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eec6e49503_1_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eec6e49503_1_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ec6e49503_1_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eec6e49503_1_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geec6e49503_1_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45 minutes (55 minutes passées, 1h20 restante) : Icebreaker + revue détaillée de leurs rôles durant la journée et des objectifs de leur mentorat.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2" name="Google Shape;2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eec6e49503_1_1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eec6e49503_1_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20 minutes : Brise-glace </a:t>
            </a:r>
            <a:endParaRPr/>
          </a:p>
          <a:p>
            <a:pPr marL="0" lvl="0" indent="0" algn="l" rtl="0">
              <a:spcBef>
                <a:spcPts val="0"/>
              </a:spcBef>
              <a:spcAft>
                <a:spcPts val="0"/>
              </a:spcAft>
              <a:buNone/>
            </a:pPr>
            <a:endParaRPr/>
          </a:p>
          <a:p>
            <a:pPr marL="0" lvl="0" indent="0" algn="l" rtl="0">
              <a:spcBef>
                <a:spcPts val="0"/>
              </a:spcBef>
              <a:spcAft>
                <a:spcPts val="0"/>
              </a:spcAft>
              <a:buNone/>
            </a:pPr>
            <a:r>
              <a:rPr lang="fr-FR"/>
              <a:t>Environ 15 participants (pour la session pilote qui réunira les mentors des 5 pays, environ 50 participants 🡪 à organiser en petits groupes de 10 personnes). </a:t>
            </a:r>
            <a:endParaRPr/>
          </a:p>
          <a:p>
            <a:pPr marL="0" lvl="0" indent="0" algn="l" rtl="0">
              <a:spcBef>
                <a:spcPts val="0"/>
              </a:spcBef>
              <a:spcAft>
                <a:spcPts val="0"/>
              </a:spcAft>
              <a:buNone/>
            </a:pPr>
            <a:endParaRPr/>
          </a:p>
          <a:p>
            <a:pPr marL="0" lvl="0" indent="0" algn="l" rtl="0">
              <a:spcBef>
                <a:spcPts val="0"/>
              </a:spcBef>
              <a:spcAft>
                <a:spcPts val="0"/>
              </a:spcAft>
              <a:buNone/>
            </a:pPr>
            <a:r>
              <a:rPr lang="fr-FR"/>
              <a:t>1- Invitez-les à mettre à jour leur nom sur Zoom avec leur super pouvoir (xx expert, super entrepreneur, changemakers, etc.)</a:t>
            </a:r>
            <a:endParaRPr/>
          </a:p>
          <a:p>
            <a:pPr marL="0" lvl="0" indent="0" algn="l" rtl="0">
              <a:spcBef>
                <a:spcPts val="0"/>
              </a:spcBef>
              <a:spcAft>
                <a:spcPts val="0"/>
              </a:spcAft>
              <a:buNone/>
            </a:pPr>
            <a:r>
              <a:rPr lang="fr-FR"/>
              <a:t>2- Faisons un rapide tour de table (1min/personne), en commençant par les hôtes : Partagez votre nom, votre super-pouvoir, quelle est la principale chose que vous aimeriez transmettre aux filles et aux femmes qui assistent aux événements ?</a:t>
            </a:r>
            <a:endParaRPr/>
          </a:p>
          <a:p>
            <a:pPr marL="0" lvl="0" indent="0" algn="l" rtl="0">
              <a:spcBef>
                <a:spcPts val="0"/>
              </a:spcBef>
              <a:spcAft>
                <a:spcPts val="0"/>
              </a:spcAft>
              <a:buNone/>
            </a:pPr>
            <a:endParaRPr/>
          </a:p>
        </p:txBody>
      </p:sp>
      <p:sp>
        <p:nvSpPr>
          <p:cNvPr id="229" name="Google Shape;229;geec6e49503_1_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ec6e49503_1_1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eec6e49503_1_1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Plus de détails sur leur intervention pendant la journée : </a:t>
            </a:r>
            <a:endParaRPr/>
          </a:p>
          <a:p>
            <a:pPr marL="171450" lvl="0" indent="-171450" algn="l" rtl="0">
              <a:spcBef>
                <a:spcPts val="0"/>
              </a:spcBef>
              <a:spcAft>
                <a:spcPts val="0"/>
              </a:spcAft>
              <a:buClr>
                <a:schemeClr val="dk1"/>
              </a:buClr>
              <a:buSzPts val="1200"/>
              <a:buFont typeface="Calibri"/>
              <a:buChar char="-"/>
            </a:pPr>
            <a:r>
              <a:rPr lang="fr-FR"/>
              <a:t>Quand : Jour 2, pendant 4 heures</a:t>
            </a:r>
            <a:endParaRPr/>
          </a:p>
          <a:p>
            <a:pPr marL="171450" lvl="0" indent="-171450" algn="l" rtl="0">
              <a:spcBef>
                <a:spcPts val="0"/>
              </a:spcBef>
              <a:spcAft>
                <a:spcPts val="0"/>
              </a:spcAft>
              <a:buClr>
                <a:schemeClr val="dk1"/>
              </a:buClr>
              <a:buSzPts val="1200"/>
              <a:buFont typeface="Calibri"/>
              <a:buChar char="-"/>
            </a:pPr>
            <a:r>
              <a:rPr lang="fr-FR"/>
              <a:t>Quels sont les objectifs ? Leur rôle sera de : </a:t>
            </a:r>
            <a:endParaRPr/>
          </a:p>
          <a:p>
            <a:pPr marL="742950" lvl="1" indent="-285750" algn="l" rtl="0">
              <a:spcBef>
                <a:spcPts val="0"/>
              </a:spcBef>
              <a:spcAft>
                <a:spcPts val="0"/>
              </a:spcAft>
              <a:buClr>
                <a:schemeClr val="dk1"/>
              </a:buClr>
              <a:buSzPts val="1200"/>
              <a:buFont typeface="Calibri"/>
              <a:buChar char="-"/>
            </a:pPr>
            <a:r>
              <a:rPr lang="fr-FR"/>
              <a:t>Mieux comprendre leurs idées et les encourager à approfondir leur réflexion</a:t>
            </a:r>
            <a:endParaRPr/>
          </a:p>
          <a:p>
            <a:pPr marL="742950" lvl="1" indent="-285750" algn="l" rtl="0">
              <a:spcBef>
                <a:spcPts val="0"/>
              </a:spcBef>
              <a:spcAft>
                <a:spcPts val="0"/>
              </a:spcAft>
              <a:buClr>
                <a:schemeClr val="dk1"/>
              </a:buClr>
              <a:buSzPts val="1200"/>
              <a:buFont typeface="Calibri"/>
              <a:buChar char="-"/>
            </a:pPr>
            <a:r>
              <a:rPr lang="fr-FR"/>
              <a:t>Les aider à travailler en groupe</a:t>
            </a:r>
            <a:endParaRPr/>
          </a:p>
          <a:p>
            <a:pPr marL="742950" lvl="1" indent="-285750" algn="l" rtl="0">
              <a:spcBef>
                <a:spcPts val="0"/>
              </a:spcBef>
              <a:spcAft>
                <a:spcPts val="0"/>
              </a:spcAft>
              <a:buClr>
                <a:schemeClr val="dk1"/>
              </a:buClr>
              <a:buSzPts val="1200"/>
              <a:buFont typeface="Calibri"/>
              <a:buChar char="-"/>
            </a:pPr>
            <a:r>
              <a:rPr lang="fr-FR"/>
              <a:t>Les rassurer et leur donner confiance dans le développement de ce projet</a:t>
            </a:r>
            <a:endParaRPr/>
          </a:p>
          <a:p>
            <a:pPr marL="742950" lvl="1" indent="-285750" algn="l" rtl="0">
              <a:spcBef>
                <a:spcPts val="0"/>
              </a:spcBef>
              <a:spcAft>
                <a:spcPts val="0"/>
              </a:spcAft>
              <a:buClr>
                <a:schemeClr val="dk1"/>
              </a:buClr>
              <a:buSzPts val="1200"/>
              <a:buFont typeface="Calibri"/>
              <a:buChar char="-"/>
            </a:pPr>
            <a:r>
              <a:rPr lang="fr-FR"/>
              <a:t>Les guider dans le développement et les prochaines étapes de ce projet</a:t>
            </a:r>
            <a:endParaRPr/>
          </a:p>
          <a:p>
            <a:pPr marL="742950" lvl="1" indent="-285750" algn="l" rtl="0">
              <a:spcBef>
                <a:spcPts val="0"/>
              </a:spcBef>
              <a:spcAft>
                <a:spcPts val="0"/>
              </a:spcAft>
              <a:buClr>
                <a:schemeClr val="dk1"/>
              </a:buClr>
              <a:buSzPts val="1200"/>
              <a:buFont typeface="Calibri"/>
              <a:buChar char="-"/>
            </a:pPr>
            <a:r>
              <a:rPr lang="fr-FR"/>
              <a:t>Les préparer à la présentation devant le jury</a:t>
            </a:r>
            <a:endParaRPr/>
          </a:p>
          <a:p>
            <a:pPr marL="0" lvl="0" indent="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fr-FR"/>
              <a:t>Comment ? Ils iront de groupe en groupe et leur apporteront leur propre expertise.</a:t>
            </a:r>
            <a:endParaRPr/>
          </a:p>
          <a:p>
            <a:pPr marL="171450" lvl="0" indent="-171450" algn="l" rtl="0">
              <a:spcBef>
                <a:spcPts val="0"/>
              </a:spcBef>
              <a:spcAft>
                <a:spcPts val="0"/>
              </a:spcAft>
              <a:buClr>
                <a:schemeClr val="dk1"/>
              </a:buClr>
              <a:buSzPts val="1200"/>
              <a:buFont typeface="Calibri"/>
              <a:buChar char="-"/>
            </a:pPr>
            <a:r>
              <a:rPr lang="fr-FR"/>
              <a:t>Qu'auront fait les participants avant cette session ? Cf. diapositive 5 avec la planification de l'événement : </a:t>
            </a:r>
            <a:endParaRPr/>
          </a:p>
          <a:p>
            <a:pPr marL="628650" lvl="1" indent="-171450" algn="l" rtl="0">
              <a:spcBef>
                <a:spcPts val="0"/>
              </a:spcBef>
              <a:spcAft>
                <a:spcPts val="0"/>
              </a:spcAft>
              <a:buClr>
                <a:schemeClr val="dk1"/>
              </a:buClr>
              <a:buSzPts val="1200"/>
              <a:buFont typeface="Calibri"/>
              <a:buChar char="-"/>
            </a:pPr>
            <a:r>
              <a:rPr lang="fr-FR"/>
              <a:t>Atelier pour développer leurs connaissances sur un sujet numérique</a:t>
            </a:r>
            <a:endParaRPr/>
          </a:p>
          <a:p>
            <a:pPr marL="628650" lvl="1" indent="-171450" algn="l" rtl="0">
              <a:spcBef>
                <a:spcPts val="0"/>
              </a:spcBef>
              <a:spcAft>
                <a:spcPts val="0"/>
              </a:spcAft>
              <a:buClr>
                <a:schemeClr val="dk1"/>
              </a:buClr>
              <a:buSzPts val="1200"/>
              <a:buFont typeface="Calibri"/>
              <a:buChar char="-"/>
            </a:pPr>
            <a:r>
              <a:rPr lang="fr-FR"/>
              <a:t>Atelier pour développer leurs connaissances sur le thème de l'événement lié au changement climatique</a:t>
            </a:r>
            <a:endParaRPr/>
          </a:p>
          <a:p>
            <a:pPr marL="628650" lvl="1" indent="-171450" algn="l" rtl="0">
              <a:spcBef>
                <a:spcPts val="0"/>
              </a:spcBef>
              <a:spcAft>
                <a:spcPts val="0"/>
              </a:spcAft>
              <a:buClr>
                <a:schemeClr val="dk1"/>
              </a:buClr>
              <a:buSzPts val="1200"/>
              <a:buFont typeface="Calibri"/>
              <a:buChar char="-"/>
            </a:pPr>
            <a:r>
              <a:rPr lang="fr-FR"/>
              <a:t>Atelier sur la pensée design</a:t>
            </a:r>
            <a:endParaRPr/>
          </a:p>
          <a:p>
            <a:pPr marL="628650" lvl="1" indent="-171450" algn="l" rtl="0">
              <a:spcBef>
                <a:spcPts val="0"/>
              </a:spcBef>
              <a:spcAft>
                <a:spcPts val="0"/>
              </a:spcAft>
              <a:buClr>
                <a:schemeClr val="dk1"/>
              </a:buClr>
              <a:buSzPts val="1200"/>
              <a:buFont typeface="Calibri"/>
              <a:buChar char="-"/>
            </a:pPr>
            <a:r>
              <a:rPr lang="fr-FR"/>
              <a:t>Moment d'idéation et de définition des groupes</a:t>
            </a:r>
            <a:endParaRPr/>
          </a:p>
          <a:p>
            <a:pPr marL="628650" lvl="1"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fr-FR"/>
              <a:t>L'événement portera sur les thèmes suivants : </a:t>
            </a:r>
            <a:endParaRPr/>
          </a:p>
          <a:p>
            <a:pPr marL="457200" lvl="1" indent="0" algn="just" rtl="0">
              <a:spcBef>
                <a:spcPts val="0"/>
              </a:spcBef>
              <a:spcAft>
                <a:spcPts val="0"/>
              </a:spcAft>
              <a:buNone/>
            </a:pPr>
            <a:r>
              <a:rPr lang="fr-FR" sz="1200"/>
              <a:t>1. les filles et les femmes pour les villes intelligentes et la mobilité</a:t>
            </a:r>
            <a:endParaRPr/>
          </a:p>
          <a:p>
            <a:pPr marL="457200" lvl="1" indent="0" algn="just" rtl="0">
              <a:spcBef>
                <a:spcPts val="0"/>
              </a:spcBef>
              <a:spcAft>
                <a:spcPts val="0"/>
              </a:spcAft>
              <a:buNone/>
            </a:pPr>
            <a:r>
              <a:rPr lang="fr-FR" sz="1200"/>
              <a:t>2. les filles et les femmes pour une énergie propre</a:t>
            </a:r>
            <a:endParaRPr/>
          </a:p>
          <a:p>
            <a:pPr marL="457200" lvl="1" indent="0" algn="just" rtl="0">
              <a:spcBef>
                <a:spcPts val="0"/>
              </a:spcBef>
              <a:spcAft>
                <a:spcPts val="0"/>
              </a:spcAft>
              <a:buNone/>
            </a:pPr>
            <a:r>
              <a:rPr lang="fr-FR" sz="1200"/>
              <a:t>3. les filles et les femmes pour une consommation durable</a:t>
            </a:r>
            <a:endParaRPr/>
          </a:p>
          <a:p>
            <a:pPr marL="171450" lvl="0" indent="-95250" algn="l" rtl="0">
              <a:spcBef>
                <a:spcPts val="0"/>
              </a:spcBef>
              <a:spcAft>
                <a:spcPts val="0"/>
              </a:spcAft>
              <a:buClr>
                <a:schemeClr val="dk1"/>
              </a:buClr>
              <a:buSzPts val="1200"/>
              <a:buFont typeface="Calibri"/>
              <a:buNone/>
            </a:pPr>
            <a:endParaRPr/>
          </a:p>
        </p:txBody>
      </p:sp>
      <p:sp>
        <p:nvSpPr>
          <p:cNvPr id="240" name="Google Shape;240;geec6e49503_1_1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ec6e49503_1_1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eec6e49503_1_1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7 minutes : Échange</a:t>
            </a:r>
            <a:endParaRPr/>
          </a:p>
          <a:p>
            <a:pPr marL="0" lvl="0" indent="0" algn="l" rtl="0">
              <a:spcBef>
                <a:spcPts val="0"/>
              </a:spcBef>
              <a:spcAft>
                <a:spcPts val="0"/>
              </a:spcAft>
              <a:buNone/>
            </a:pPr>
            <a:endParaRPr/>
          </a:p>
          <a:p>
            <a:pPr marL="0" lvl="0" indent="0" algn="l" rtl="0">
              <a:spcBef>
                <a:spcPts val="0"/>
              </a:spcBef>
              <a:spcAft>
                <a:spcPts val="0"/>
              </a:spcAft>
              <a:buNone/>
            </a:pPr>
            <a:r>
              <a:rPr lang="fr-FR"/>
              <a:t>Encouragez-les à partager leurs réflexions : selon eux, quelles sont les principales caractéristiques d'un bon mentor ? Qu'est-ce qu'un bon mentor ? Ils peuvent donner des mots-clés, des qualités, parler des éléments indispensables à une relation entre un mentor et un mentoré, etc.</a:t>
            </a:r>
            <a:endParaRPr/>
          </a:p>
          <a:p>
            <a:pPr marL="0" lvl="0" indent="0" algn="l" rtl="0">
              <a:spcBef>
                <a:spcPts val="0"/>
              </a:spcBef>
              <a:spcAft>
                <a:spcPts val="0"/>
              </a:spcAft>
              <a:buNone/>
            </a:pPr>
            <a:endParaRPr/>
          </a:p>
        </p:txBody>
      </p:sp>
      <p:sp>
        <p:nvSpPr>
          <p:cNvPr id="264" name="Google Shape;264;geec6e49503_1_1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5"/>
        <p:cNvGrpSpPr/>
        <p:nvPr/>
      </p:nvGrpSpPr>
      <p:grpSpPr>
        <a:xfrm>
          <a:off x="0" y="0"/>
          <a:ext cx="0" cy="0"/>
          <a:chOff x="0" y="0"/>
          <a:chExt cx="0" cy="0"/>
        </a:xfrm>
      </p:grpSpPr>
      <p:sp>
        <p:nvSpPr>
          <p:cNvPr id="16" name="Google Shape;16;p25"/>
          <p:cNvSpPr txBox="1">
            <a:spLocks noGrp="1"/>
          </p:cNvSpPr>
          <p:nvPr>
            <p:ph type="title"/>
          </p:nvPr>
        </p:nvSpPr>
        <p:spPr>
          <a:xfrm>
            <a:off x="335280" y="1248678"/>
            <a:ext cx="40859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400"/>
              <a:buFont typeface="Arial"/>
              <a:buNone/>
              <a:defRPr sz="44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 name="Google Shape;17;p25"/>
          <p:cNvPicPr preferRelativeResize="0"/>
          <p:nvPr/>
        </p:nvPicPr>
        <p:blipFill rotWithShape="1">
          <a:blip r:embed="rId2">
            <a:alphaModFix/>
          </a:blip>
          <a:srcRect/>
          <a:stretch/>
        </p:blipFill>
        <p:spPr>
          <a:xfrm>
            <a:off x="2542485" y="4521200"/>
            <a:ext cx="1878790" cy="2153637"/>
          </a:xfrm>
          <a:prstGeom prst="rect">
            <a:avLst/>
          </a:prstGeom>
          <a:noFill/>
          <a:ln>
            <a:noFill/>
          </a:ln>
        </p:spPr>
      </p:pic>
      <p:pic>
        <p:nvPicPr>
          <p:cNvPr id="18" name="Google Shape;18;p25" descr="Une image contenant texte&#10;&#10;Description générée automatiquement"/>
          <p:cNvPicPr preferRelativeResize="0"/>
          <p:nvPr/>
        </p:nvPicPr>
        <p:blipFill rotWithShape="1">
          <a:blip r:embed="rId3">
            <a:alphaModFix/>
          </a:blip>
          <a:srcRect/>
          <a:stretch/>
        </p:blipFill>
        <p:spPr>
          <a:xfrm>
            <a:off x="126243" y="6177281"/>
            <a:ext cx="2180077" cy="530485"/>
          </a:xfrm>
          <a:prstGeom prst="rect">
            <a:avLst/>
          </a:prstGeom>
          <a:noFill/>
          <a:ln>
            <a:noFill/>
          </a:ln>
        </p:spPr>
      </p:pic>
      <p:sp>
        <p:nvSpPr>
          <p:cNvPr id="19" name="Google Shape;19;p25"/>
          <p:cNvSpPr>
            <a:spLocks noGrp="1"/>
          </p:cNvSpPr>
          <p:nvPr>
            <p:ph type="pic" idx="2"/>
          </p:nvPr>
        </p:nvSpPr>
        <p:spPr>
          <a:xfrm>
            <a:off x="4572000" y="0"/>
            <a:ext cx="4572000" cy="6858000"/>
          </a:xfrm>
          <a:prstGeom prst="rect">
            <a:avLst/>
          </a:prstGeom>
          <a:noFill/>
          <a:ln>
            <a:noFill/>
          </a:ln>
        </p:spPr>
      </p:sp>
      <p:sp>
        <p:nvSpPr>
          <p:cNvPr id="20" name="Google Shape;20;p25"/>
          <p:cNvSpPr txBox="1">
            <a:spLocks noGrp="1"/>
          </p:cNvSpPr>
          <p:nvPr>
            <p:ph type="body" idx="1"/>
          </p:nvPr>
        </p:nvSpPr>
        <p:spPr>
          <a:xfrm>
            <a:off x="335193" y="2621655"/>
            <a:ext cx="4056063"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03A6"/>
              </a:buClr>
              <a:buSzPts val="2400"/>
              <a:buNone/>
              <a:defRPr sz="2400">
                <a:solidFill>
                  <a:srgbClr val="7503A6"/>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 name="Google Shape;21;p25"/>
          <p:cNvCxnSpPr/>
          <p:nvPr/>
        </p:nvCxnSpPr>
        <p:spPr>
          <a:xfrm>
            <a:off x="264160" y="1234440"/>
            <a:ext cx="0" cy="2947680"/>
          </a:xfrm>
          <a:prstGeom prst="straightConnector1">
            <a:avLst/>
          </a:prstGeom>
          <a:noFill/>
          <a:ln w="57150" cap="flat" cmpd="sng">
            <a:solidFill>
              <a:srgbClr val="7503A6"/>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Vide">
  <p:cSld name="2_Vide">
    <p:spTree>
      <p:nvGrpSpPr>
        <p:cNvPr id="1" name="Shape 62"/>
        <p:cNvGrpSpPr/>
        <p:nvPr/>
      </p:nvGrpSpPr>
      <p:grpSpPr>
        <a:xfrm>
          <a:off x="0" y="0"/>
          <a:ext cx="0" cy="0"/>
          <a:chOff x="0" y="0"/>
          <a:chExt cx="0" cy="0"/>
        </a:xfrm>
      </p:grpSpPr>
      <p:sp>
        <p:nvSpPr>
          <p:cNvPr id="63" name="Google Shape;63;p34"/>
          <p:cNvSpPr/>
          <p:nvPr/>
        </p:nvSpPr>
        <p:spPr>
          <a:xfrm>
            <a:off x="0" y="0"/>
            <a:ext cx="5655365"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34"/>
          <p:cNvSpPr/>
          <p:nvPr/>
        </p:nvSpPr>
        <p:spPr>
          <a:xfrm>
            <a:off x="4233913" y="-596347"/>
            <a:ext cx="3673270" cy="367327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34"/>
          <p:cNvSpPr/>
          <p:nvPr/>
        </p:nvSpPr>
        <p:spPr>
          <a:xfrm>
            <a:off x="5301526" y="1876272"/>
            <a:ext cx="4826448" cy="482644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4"/>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re de section">
  <p:cSld name="1_Titre de section">
    <p:spTree>
      <p:nvGrpSpPr>
        <p:cNvPr id="1" name="Shape 68"/>
        <p:cNvGrpSpPr/>
        <p:nvPr/>
      </p:nvGrpSpPr>
      <p:grpSpPr>
        <a:xfrm>
          <a:off x="0" y="0"/>
          <a:ext cx="0" cy="0"/>
          <a:chOff x="0" y="0"/>
          <a:chExt cx="0" cy="0"/>
        </a:xfrm>
      </p:grpSpPr>
      <p:sp>
        <p:nvSpPr>
          <p:cNvPr id="69" name="Google Shape;69;p35"/>
          <p:cNvSpPr/>
          <p:nvPr/>
        </p:nvSpPr>
        <p:spPr>
          <a:xfrm>
            <a:off x="6984000" y="2079800"/>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0" name="Google Shape;70;p35"/>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71" name="Google Shape;71;p35"/>
          <p:cNvSpPr/>
          <p:nvPr/>
        </p:nvSpPr>
        <p:spPr>
          <a:xfrm>
            <a:off x="4913900" y="40112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35"/>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Vide">
  <p:cSld name="1_Vide">
    <p:spTree>
      <p:nvGrpSpPr>
        <p:cNvPr id="1" name="Shape 73"/>
        <p:cNvGrpSpPr/>
        <p:nvPr/>
      </p:nvGrpSpPr>
      <p:grpSpPr>
        <a:xfrm>
          <a:off x="0" y="0"/>
          <a:ext cx="0" cy="0"/>
          <a:chOff x="0" y="0"/>
          <a:chExt cx="0" cy="0"/>
        </a:xfrm>
      </p:grpSpPr>
      <p:sp>
        <p:nvSpPr>
          <p:cNvPr id="74" name="Google Shape;74;p36"/>
          <p:cNvSpPr/>
          <p:nvPr/>
        </p:nvSpPr>
        <p:spPr>
          <a:xfrm>
            <a:off x="1" y="0"/>
            <a:ext cx="4572000"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36"/>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6" name="Google Shape;76;p36"/>
          <p:cNvCxnSpPr/>
          <p:nvPr/>
        </p:nvCxnSpPr>
        <p:spPr>
          <a:xfrm>
            <a:off x="681603" y="2088028"/>
            <a:ext cx="0" cy="2782146"/>
          </a:xfrm>
          <a:prstGeom prst="straightConnector1">
            <a:avLst/>
          </a:prstGeom>
          <a:noFill/>
          <a:ln w="57150" cap="flat" cmpd="sng">
            <a:solidFill>
              <a:schemeClr val="lt1"/>
            </a:solidFill>
            <a:prstDash val="solid"/>
            <a:miter lim="800000"/>
            <a:headEnd type="none" w="sm" len="sm"/>
            <a:tailEnd type="none" w="sm" len="sm"/>
          </a:ln>
        </p:spPr>
      </p:cxnSp>
      <p:sp>
        <p:nvSpPr>
          <p:cNvPr id="77" name="Google Shape;77;p36"/>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6"/>
          <p:cNvSpPr>
            <a:spLocks noGrp="1"/>
          </p:cNvSpPr>
          <p:nvPr>
            <p:ph type="pic" idx="2"/>
          </p:nvPr>
        </p:nvSpPr>
        <p:spPr>
          <a:xfrm>
            <a:off x="4572000" y="0"/>
            <a:ext cx="4572000" cy="68580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85"/>
        <p:cNvGrpSpPr/>
        <p:nvPr/>
      </p:nvGrpSpPr>
      <p:grpSpPr>
        <a:xfrm>
          <a:off x="0" y="0"/>
          <a:ext cx="0" cy="0"/>
          <a:chOff x="0" y="0"/>
          <a:chExt cx="0" cy="0"/>
        </a:xfrm>
      </p:grpSpPr>
      <p:sp>
        <p:nvSpPr>
          <p:cNvPr id="86" name="Google Shape;86;geec6e49503_1_6"/>
          <p:cNvSpPr txBox="1">
            <a:spLocks noGrp="1"/>
          </p:cNvSpPr>
          <p:nvPr>
            <p:ph type="title"/>
          </p:nvPr>
        </p:nvSpPr>
        <p:spPr>
          <a:xfrm>
            <a:off x="335280" y="1248678"/>
            <a:ext cx="408599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400"/>
              <a:buFont typeface="Arial"/>
              <a:buNone/>
              <a:defRPr sz="44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7" name="Google Shape;87;geec6e49503_1_6"/>
          <p:cNvPicPr preferRelativeResize="0"/>
          <p:nvPr/>
        </p:nvPicPr>
        <p:blipFill rotWithShape="1">
          <a:blip r:embed="rId2">
            <a:alphaModFix/>
          </a:blip>
          <a:srcRect/>
          <a:stretch/>
        </p:blipFill>
        <p:spPr>
          <a:xfrm>
            <a:off x="2542485" y="4521200"/>
            <a:ext cx="1878790" cy="2153637"/>
          </a:xfrm>
          <a:prstGeom prst="rect">
            <a:avLst/>
          </a:prstGeom>
          <a:noFill/>
          <a:ln>
            <a:noFill/>
          </a:ln>
        </p:spPr>
      </p:pic>
      <p:pic>
        <p:nvPicPr>
          <p:cNvPr id="88" name="Google Shape;88;geec6e49503_1_6" descr="Une image contenant texte&#10;&#10;Description générée automatiquement"/>
          <p:cNvPicPr preferRelativeResize="0"/>
          <p:nvPr/>
        </p:nvPicPr>
        <p:blipFill rotWithShape="1">
          <a:blip r:embed="rId3">
            <a:alphaModFix/>
          </a:blip>
          <a:srcRect/>
          <a:stretch/>
        </p:blipFill>
        <p:spPr>
          <a:xfrm>
            <a:off x="126243" y="6177281"/>
            <a:ext cx="2180077" cy="530485"/>
          </a:xfrm>
          <a:prstGeom prst="rect">
            <a:avLst/>
          </a:prstGeom>
          <a:noFill/>
          <a:ln>
            <a:noFill/>
          </a:ln>
        </p:spPr>
      </p:pic>
      <p:sp>
        <p:nvSpPr>
          <p:cNvPr id="89" name="Google Shape;89;geec6e49503_1_6"/>
          <p:cNvSpPr>
            <a:spLocks noGrp="1"/>
          </p:cNvSpPr>
          <p:nvPr>
            <p:ph type="pic" idx="2"/>
          </p:nvPr>
        </p:nvSpPr>
        <p:spPr>
          <a:xfrm>
            <a:off x="4572000" y="0"/>
            <a:ext cx="4572000" cy="6858000"/>
          </a:xfrm>
          <a:prstGeom prst="rect">
            <a:avLst/>
          </a:prstGeom>
          <a:noFill/>
          <a:ln>
            <a:noFill/>
          </a:ln>
        </p:spPr>
      </p:sp>
      <p:sp>
        <p:nvSpPr>
          <p:cNvPr id="90" name="Google Shape;90;geec6e49503_1_6"/>
          <p:cNvSpPr txBox="1">
            <a:spLocks noGrp="1"/>
          </p:cNvSpPr>
          <p:nvPr>
            <p:ph type="body" idx="1"/>
          </p:nvPr>
        </p:nvSpPr>
        <p:spPr>
          <a:xfrm>
            <a:off x="335193" y="2621655"/>
            <a:ext cx="4056063"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03A6"/>
              </a:buClr>
              <a:buSzPts val="2400"/>
              <a:buNone/>
              <a:defRPr sz="2400">
                <a:solidFill>
                  <a:srgbClr val="7503A6"/>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1" name="Google Shape;91;geec6e49503_1_6"/>
          <p:cNvCxnSpPr/>
          <p:nvPr/>
        </p:nvCxnSpPr>
        <p:spPr>
          <a:xfrm>
            <a:off x="264160" y="1234440"/>
            <a:ext cx="0" cy="2947680"/>
          </a:xfrm>
          <a:prstGeom prst="straightConnector1">
            <a:avLst/>
          </a:prstGeom>
          <a:noFill/>
          <a:ln w="57150" cap="flat" cmpd="sng">
            <a:solidFill>
              <a:srgbClr val="7503A6"/>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ide">
  <p:cSld name="Vide">
    <p:spTree>
      <p:nvGrpSpPr>
        <p:cNvPr id="1" name="Shape 92"/>
        <p:cNvGrpSpPr/>
        <p:nvPr/>
      </p:nvGrpSpPr>
      <p:grpSpPr>
        <a:xfrm>
          <a:off x="0" y="0"/>
          <a:ext cx="0" cy="0"/>
          <a:chOff x="0" y="0"/>
          <a:chExt cx="0" cy="0"/>
        </a:xfrm>
      </p:grpSpPr>
      <p:sp>
        <p:nvSpPr>
          <p:cNvPr id="93" name="Google Shape;93;geec6e49503_1_13"/>
          <p:cNvSpPr/>
          <p:nvPr/>
        </p:nvSpPr>
        <p:spPr>
          <a:xfrm>
            <a:off x="0" y="0"/>
            <a:ext cx="5655365"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geec6e49503_1_13"/>
          <p:cNvSpPr/>
          <p:nvPr/>
        </p:nvSpPr>
        <p:spPr>
          <a:xfrm>
            <a:off x="4233913" y="-596347"/>
            <a:ext cx="3673270" cy="367327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geec6e49503_1_13"/>
          <p:cNvSpPr/>
          <p:nvPr/>
        </p:nvSpPr>
        <p:spPr>
          <a:xfrm>
            <a:off x="5301526" y="1876272"/>
            <a:ext cx="4826448" cy="482644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geec6e49503_1_13"/>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7" name="Google Shape;97;geec6e49503_1_13"/>
          <p:cNvCxnSpPr/>
          <p:nvPr/>
        </p:nvCxnSpPr>
        <p:spPr>
          <a:xfrm>
            <a:off x="681603" y="2088028"/>
            <a:ext cx="0" cy="2782146"/>
          </a:xfrm>
          <a:prstGeom prst="straightConnector1">
            <a:avLst/>
          </a:prstGeom>
          <a:noFill/>
          <a:ln w="57150" cap="flat" cmpd="sng">
            <a:solidFill>
              <a:schemeClr val="lt1"/>
            </a:solidFill>
            <a:prstDash val="solid"/>
            <a:miter lim="800000"/>
            <a:headEnd type="none" w="sm" len="sm"/>
            <a:tailEnd type="none" w="sm" len="sm"/>
          </a:ln>
        </p:spPr>
      </p:cxnSp>
      <p:sp>
        <p:nvSpPr>
          <p:cNvPr id="98" name="Google Shape;98;geec6e49503_1_13"/>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99"/>
        <p:cNvGrpSpPr/>
        <p:nvPr/>
      </p:nvGrpSpPr>
      <p:grpSpPr>
        <a:xfrm>
          <a:off x="0" y="0"/>
          <a:ext cx="0" cy="0"/>
          <a:chOff x="0" y="0"/>
          <a:chExt cx="0" cy="0"/>
        </a:xfrm>
      </p:grpSpPr>
      <p:sp>
        <p:nvSpPr>
          <p:cNvPr id="100" name="Google Shape;100;geec6e49503_1_20"/>
          <p:cNvSpPr/>
          <p:nvPr/>
        </p:nvSpPr>
        <p:spPr>
          <a:xfrm>
            <a:off x="6984000" y="2079800"/>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1" name="Google Shape;101;geec6e49503_1_20"/>
          <p:cNvPicPr preferRelativeResize="0"/>
          <p:nvPr/>
        </p:nvPicPr>
        <p:blipFill rotWithShape="1">
          <a:blip r:embed="rId2">
            <a:alphaModFix/>
          </a:blip>
          <a:srcRect/>
          <a:stretch/>
        </p:blipFill>
        <p:spPr>
          <a:xfrm>
            <a:off x="8013492" y="458200"/>
            <a:ext cx="1000815" cy="1147224"/>
          </a:xfrm>
          <a:prstGeom prst="rect">
            <a:avLst/>
          </a:prstGeom>
          <a:noFill/>
          <a:ln>
            <a:noFill/>
          </a:ln>
        </p:spPr>
      </p:pic>
      <p:cxnSp>
        <p:nvCxnSpPr>
          <p:cNvPr id="102" name="Google Shape;102;geec6e49503_1_20"/>
          <p:cNvCxnSpPr/>
          <p:nvPr/>
        </p:nvCxnSpPr>
        <p:spPr>
          <a:xfrm>
            <a:off x="577525" y="2208205"/>
            <a:ext cx="0" cy="4427862"/>
          </a:xfrm>
          <a:prstGeom prst="straightConnector1">
            <a:avLst/>
          </a:prstGeom>
          <a:noFill/>
          <a:ln w="57150" cap="flat" cmpd="sng">
            <a:solidFill>
              <a:srgbClr val="7503A6"/>
            </a:solidFill>
            <a:prstDash val="solid"/>
            <a:miter lim="800000"/>
            <a:headEnd type="none" w="sm" len="sm"/>
            <a:tailEnd type="none" w="sm" len="sm"/>
          </a:ln>
        </p:spPr>
      </p:cxnSp>
      <p:sp>
        <p:nvSpPr>
          <p:cNvPr id="103" name="Google Shape;103;geec6e49503_1_20"/>
          <p:cNvSpPr/>
          <p:nvPr/>
        </p:nvSpPr>
        <p:spPr>
          <a:xfrm>
            <a:off x="4913900" y="40112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geec6e49503_1_20"/>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105"/>
        <p:cNvGrpSpPr/>
        <p:nvPr/>
      </p:nvGrpSpPr>
      <p:grpSpPr>
        <a:xfrm>
          <a:off x="0" y="0"/>
          <a:ext cx="0" cy="0"/>
          <a:chOff x="0" y="0"/>
          <a:chExt cx="0" cy="0"/>
        </a:xfrm>
      </p:grpSpPr>
      <p:pic>
        <p:nvPicPr>
          <p:cNvPr id="106" name="Google Shape;106;geec6e49503_1_26"/>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107" name="Google Shape;107;geec6e49503_1_26"/>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geec6e49503_1_26"/>
          <p:cNvSpPr txBox="1">
            <a:spLocks noGrp="1"/>
          </p:cNvSpPr>
          <p:nvPr>
            <p:ph type="body" idx="1"/>
          </p:nvPr>
        </p:nvSpPr>
        <p:spPr>
          <a:xfrm>
            <a:off x="481013" y="1978025"/>
            <a:ext cx="8345487" cy="45513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geec6e49503_1_26"/>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geec6e49503_1_26"/>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111"/>
        <p:cNvGrpSpPr/>
        <p:nvPr/>
      </p:nvGrpSpPr>
      <p:grpSpPr>
        <a:xfrm>
          <a:off x="0" y="0"/>
          <a:ext cx="0" cy="0"/>
          <a:chOff x="0" y="0"/>
          <a:chExt cx="0" cy="0"/>
        </a:xfrm>
      </p:grpSpPr>
      <p:pic>
        <p:nvPicPr>
          <p:cNvPr id="112" name="Google Shape;112;geec6e49503_1_32"/>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113" name="Google Shape;113;geec6e49503_1_32"/>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114"/>
        <p:cNvGrpSpPr/>
        <p:nvPr/>
      </p:nvGrpSpPr>
      <p:grpSpPr>
        <a:xfrm>
          <a:off x="0" y="0"/>
          <a:ext cx="0" cy="0"/>
          <a:chOff x="0" y="0"/>
          <a:chExt cx="0" cy="0"/>
        </a:xfrm>
      </p:grpSpPr>
      <p:pic>
        <p:nvPicPr>
          <p:cNvPr id="115" name="Google Shape;115;geec6e49503_1_35"/>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116" name="Google Shape;116;geec6e49503_1_35"/>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geec6e49503_1_35"/>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geec6e49503_1_35"/>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19"/>
        <p:cNvGrpSpPr/>
        <p:nvPr/>
      </p:nvGrpSpPr>
      <p:grpSpPr>
        <a:xfrm>
          <a:off x="0" y="0"/>
          <a:ext cx="0" cy="0"/>
          <a:chOff x="0" y="0"/>
          <a:chExt cx="0" cy="0"/>
        </a:xfrm>
      </p:grpSpPr>
      <p:pic>
        <p:nvPicPr>
          <p:cNvPr id="120" name="Google Shape;120;geec6e49503_1_40"/>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121" name="Google Shape;121;geec6e49503_1_40"/>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geec6e49503_1_40"/>
          <p:cNvSpPr txBox="1">
            <a:spLocks noGrp="1"/>
          </p:cNvSpPr>
          <p:nvPr>
            <p:ph type="body" idx="1"/>
          </p:nvPr>
        </p:nvSpPr>
        <p:spPr>
          <a:xfrm>
            <a:off x="481013" y="1978025"/>
            <a:ext cx="8345487" cy="45513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p:cSld name="Vide">
    <p:spTree>
      <p:nvGrpSpPr>
        <p:cNvPr id="1" name="Shape 22"/>
        <p:cNvGrpSpPr/>
        <p:nvPr/>
      </p:nvGrpSpPr>
      <p:grpSpPr>
        <a:xfrm>
          <a:off x="0" y="0"/>
          <a:ext cx="0" cy="0"/>
          <a:chOff x="0" y="0"/>
          <a:chExt cx="0" cy="0"/>
        </a:xfrm>
      </p:grpSpPr>
      <p:sp>
        <p:nvSpPr>
          <p:cNvPr id="23" name="Google Shape;23;p26"/>
          <p:cNvSpPr/>
          <p:nvPr/>
        </p:nvSpPr>
        <p:spPr>
          <a:xfrm>
            <a:off x="0" y="0"/>
            <a:ext cx="5655365"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26"/>
          <p:cNvSpPr/>
          <p:nvPr/>
        </p:nvSpPr>
        <p:spPr>
          <a:xfrm>
            <a:off x="4233913" y="-596347"/>
            <a:ext cx="3673270" cy="367327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 name="Google Shape;25;p26"/>
          <p:cNvSpPr/>
          <p:nvPr/>
        </p:nvSpPr>
        <p:spPr>
          <a:xfrm>
            <a:off x="5301526" y="1876272"/>
            <a:ext cx="4826448" cy="482644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26"/>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7" name="Google Shape;27;p26"/>
          <p:cNvCxnSpPr/>
          <p:nvPr/>
        </p:nvCxnSpPr>
        <p:spPr>
          <a:xfrm>
            <a:off x="681603" y="2088028"/>
            <a:ext cx="0" cy="2782146"/>
          </a:xfrm>
          <a:prstGeom prst="straightConnector1">
            <a:avLst/>
          </a:prstGeom>
          <a:noFill/>
          <a:ln w="57150" cap="flat" cmpd="sng">
            <a:solidFill>
              <a:schemeClr val="lt1"/>
            </a:solidFill>
            <a:prstDash val="solid"/>
            <a:miter lim="800000"/>
            <a:headEnd type="none" w="sm" len="sm"/>
            <a:tailEnd type="none" w="sm" len="sm"/>
          </a:ln>
        </p:spPr>
      </p:cxnSp>
      <p:sp>
        <p:nvSpPr>
          <p:cNvPr id="28" name="Google Shape;28;p26"/>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Vide">
  <p:cSld name="3_Vide">
    <p:spTree>
      <p:nvGrpSpPr>
        <p:cNvPr id="1" name="Shape 123"/>
        <p:cNvGrpSpPr/>
        <p:nvPr/>
      </p:nvGrpSpPr>
      <p:grpSpPr>
        <a:xfrm>
          <a:off x="0" y="0"/>
          <a:ext cx="0" cy="0"/>
          <a:chOff x="0" y="0"/>
          <a:chExt cx="0" cy="0"/>
        </a:xfrm>
      </p:grpSpPr>
      <p:sp>
        <p:nvSpPr>
          <p:cNvPr id="124" name="Google Shape;124;geec6e49503_1_44"/>
          <p:cNvSpPr/>
          <p:nvPr/>
        </p:nvSpPr>
        <p:spPr>
          <a:xfrm>
            <a:off x="1" y="0"/>
            <a:ext cx="4572000"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geec6e49503_1_44"/>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geec6e49503_1_44"/>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geec6e49503_1_44"/>
          <p:cNvSpPr>
            <a:spLocks noGrp="1"/>
          </p:cNvSpPr>
          <p:nvPr>
            <p:ph type="pic" idx="2"/>
          </p:nvPr>
        </p:nvSpPr>
        <p:spPr>
          <a:xfrm>
            <a:off x="4572000" y="0"/>
            <a:ext cx="4572000" cy="68580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Vide">
  <p:cSld name="4_Vide">
    <p:spTree>
      <p:nvGrpSpPr>
        <p:cNvPr id="1" name="Shape 128"/>
        <p:cNvGrpSpPr/>
        <p:nvPr/>
      </p:nvGrpSpPr>
      <p:grpSpPr>
        <a:xfrm>
          <a:off x="0" y="0"/>
          <a:ext cx="0" cy="0"/>
          <a:chOff x="0" y="0"/>
          <a:chExt cx="0" cy="0"/>
        </a:xfrm>
      </p:grpSpPr>
      <p:sp>
        <p:nvSpPr>
          <p:cNvPr id="129" name="Google Shape;129;geec6e49503_1_49"/>
          <p:cNvSpPr/>
          <p:nvPr/>
        </p:nvSpPr>
        <p:spPr>
          <a:xfrm>
            <a:off x="2" y="0"/>
            <a:ext cx="9143998" cy="3002507"/>
          </a:xfrm>
          <a:prstGeom prst="rect">
            <a:avLst/>
          </a:prstGeom>
          <a:solidFill>
            <a:srgbClr val="7503A6"/>
          </a:solidFill>
          <a:ln w="381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geec6e49503_1_49"/>
          <p:cNvSpPr txBox="1">
            <a:spLocks noGrp="1"/>
          </p:cNvSpPr>
          <p:nvPr>
            <p:ph type="title"/>
          </p:nvPr>
        </p:nvSpPr>
        <p:spPr>
          <a:xfrm>
            <a:off x="612107" y="625867"/>
            <a:ext cx="774032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geec6e49503_1_49"/>
          <p:cNvSpPr txBox="1">
            <a:spLocks noGrp="1"/>
          </p:cNvSpPr>
          <p:nvPr>
            <p:ph type="body" idx="1"/>
          </p:nvPr>
        </p:nvSpPr>
        <p:spPr>
          <a:xfrm>
            <a:off x="612108" y="2047162"/>
            <a:ext cx="7740323"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Vide">
  <p:cSld name="2_Vide">
    <p:spTree>
      <p:nvGrpSpPr>
        <p:cNvPr id="1" name="Shape 132"/>
        <p:cNvGrpSpPr/>
        <p:nvPr/>
      </p:nvGrpSpPr>
      <p:grpSpPr>
        <a:xfrm>
          <a:off x="0" y="0"/>
          <a:ext cx="0" cy="0"/>
          <a:chOff x="0" y="0"/>
          <a:chExt cx="0" cy="0"/>
        </a:xfrm>
      </p:grpSpPr>
      <p:sp>
        <p:nvSpPr>
          <p:cNvPr id="133" name="Google Shape;133;geec6e49503_1_53"/>
          <p:cNvSpPr/>
          <p:nvPr/>
        </p:nvSpPr>
        <p:spPr>
          <a:xfrm>
            <a:off x="0" y="0"/>
            <a:ext cx="5655365"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geec6e49503_1_53"/>
          <p:cNvSpPr/>
          <p:nvPr/>
        </p:nvSpPr>
        <p:spPr>
          <a:xfrm>
            <a:off x="4233913" y="-596347"/>
            <a:ext cx="3673270" cy="367327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geec6e49503_1_53"/>
          <p:cNvSpPr/>
          <p:nvPr/>
        </p:nvSpPr>
        <p:spPr>
          <a:xfrm>
            <a:off x="5301526" y="1876272"/>
            <a:ext cx="4826448" cy="482644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geec6e49503_1_53"/>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geec6e49503_1_53"/>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re de section">
  <p:cSld name="1_Titre de section">
    <p:spTree>
      <p:nvGrpSpPr>
        <p:cNvPr id="1" name="Shape 138"/>
        <p:cNvGrpSpPr/>
        <p:nvPr/>
      </p:nvGrpSpPr>
      <p:grpSpPr>
        <a:xfrm>
          <a:off x="0" y="0"/>
          <a:ext cx="0" cy="0"/>
          <a:chOff x="0" y="0"/>
          <a:chExt cx="0" cy="0"/>
        </a:xfrm>
      </p:grpSpPr>
      <p:sp>
        <p:nvSpPr>
          <p:cNvPr id="139" name="Google Shape;139;geec6e49503_1_59"/>
          <p:cNvSpPr/>
          <p:nvPr/>
        </p:nvSpPr>
        <p:spPr>
          <a:xfrm>
            <a:off x="6984000" y="2079800"/>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 name="Google Shape;140;geec6e49503_1_59"/>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141" name="Google Shape;141;geec6e49503_1_59"/>
          <p:cNvSpPr/>
          <p:nvPr/>
        </p:nvSpPr>
        <p:spPr>
          <a:xfrm>
            <a:off x="4913900" y="40112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geec6e49503_1_59"/>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Vide">
  <p:cSld name="1_Vide">
    <p:spTree>
      <p:nvGrpSpPr>
        <p:cNvPr id="1" name="Shape 143"/>
        <p:cNvGrpSpPr/>
        <p:nvPr/>
      </p:nvGrpSpPr>
      <p:grpSpPr>
        <a:xfrm>
          <a:off x="0" y="0"/>
          <a:ext cx="0" cy="0"/>
          <a:chOff x="0" y="0"/>
          <a:chExt cx="0" cy="0"/>
        </a:xfrm>
      </p:grpSpPr>
      <p:sp>
        <p:nvSpPr>
          <p:cNvPr id="144" name="Google Shape;144;geec6e49503_1_64"/>
          <p:cNvSpPr/>
          <p:nvPr/>
        </p:nvSpPr>
        <p:spPr>
          <a:xfrm>
            <a:off x="1" y="0"/>
            <a:ext cx="4572000"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geec6e49503_1_64"/>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46" name="Google Shape;146;geec6e49503_1_64"/>
          <p:cNvCxnSpPr/>
          <p:nvPr/>
        </p:nvCxnSpPr>
        <p:spPr>
          <a:xfrm>
            <a:off x="681603" y="2088028"/>
            <a:ext cx="0" cy="2782146"/>
          </a:xfrm>
          <a:prstGeom prst="straightConnector1">
            <a:avLst/>
          </a:prstGeom>
          <a:noFill/>
          <a:ln w="57150" cap="flat" cmpd="sng">
            <a:solidFill>
              <a:schemeClr val="lt1"/>
            </a:solidFill>
            <a:prstDash val="solid"/>
            <a:miter lim="800000"/>
            <a:headEnd type="none" w="sm" len="sm"/>
            <a:tailEnd type="none" w="sm" len="sm"/>
          </a:ln>
        </p:spPr>
      </p:cxnSp>
      <p:sp>
        <p:nvSpPr>
          <p:cNvPr id="147" name="Google Shape;147;geec6e49503_1_64"/>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geec6e49503_1_64"/>
          <p:cNvSpPr>
            <a:spLocks noGrp="1"/>
          </p:cNvSpPr>
          <p:nvPr>
            <p:ph type="pic" idx="2"/>
          </p:nvPr>
        </p:nvSpPr>
        <p:spPr>
          <a:xfrm>
            <a:off x="4572000" y="0"/>
            <a:ext cx="4572000" cy="68580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29"/>
        <p:cNvGrpSpPr/>
        <p:nvPr/>
      </p:nvGrpSpPr>
      <p:grpSpPr>
        <a:xfrm>
          <a:off x="0" y="0"/>
          <a:ext cx="0" cy="0"/>
          <a:chOff x="0" y="0"/>
          <a:chExt cx="0" cy="0"/>
        </a:xfrm>
      </p:grpSpPr>
      <p:sp>
        <p:nvSpPr>
          <p:cNvPr id="30" name="Google Shape;30;p27"/>
          <p:cNvSpPr/>
          <p:nvPr/>
        </p:nvSpPr>
        <p:spPr>
          <a:xfrm>
            <a:off x="6984000" y="2079800"/>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 name="Google Shape;31;p27"/>
          <p:cNvPicPr preferRelativeResize="0"/>
          <p:nvPr/>
        </p:nvPicPr>
        <p:blipFill rotWithShape="1">
          <a:blip r:embed="rId2">
            <a:alphaModFix/>
          </a:blip>
          <a:srcRect/>
          <a:stretch/>
        </p:blipFill>
        <p:spPr>
          <a:xfrm>
            <a:off x="8013492" y="458200"/>
            <a:ext cx="1000815" cy="1147224"/>
          </a:xfrm>
          <a:prstGeom prst="rect">
            <a:avLst/>
          </a:prstGeom>
          <a:noFill/>
          <a:ln>
            <a:noFill/>
          </a:ln>
        </p:spPr>
      </p:pic>
      <p:cxnSp>
        <p:nvCxnSpPr>
          <p:cNvPr id="32" name="Google Shape;32;p27"/>
          <p:cNvCxnSpPr/>
          <p:nvPr/>
        </p:nvCxnSpPr>
        <p:spPr>
          <a:xfrm>
            <a:off x="577525" y="2208205"/>
            <a:ext cx="0" cy="4427862"/>
          </a:xfrm>
          <a:prstGeom prst="straightConnector1">
            <a:avLst/>
          </a:prstGeom>
          <a:noFill/>
          <a:ln w="57150" cap="flat" cmpd="sng">
            <a:solidFill>
              <a:srgbClr val="7503A6"/>
            </a:solidFill>
            <a:prstDash val="solid"/>
            <a:miter lim="800000"/>
            <a:headEnd type="none" w="sm" len="sm"/>
            <a:tailEnd type="none" w="sm" len="sm"/>
          </a:ln>
        </p:spPr>
      </p:cxnSp>
      <p:sp>
        <p:nvSpPr>
          <p:cNvPr id="33" name="Google Shape;33;p27"/>
          <p:cNvSpPr/>
          <p:nvPr/>
        </p:nvSpPr>
        <p:spPr>
          <a:xfrm>
            <a:off x="4913900" y="40112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27"/>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re et contenu">
  <p:cSld name="3_Titre et contenu">
    <p:spTree>
      <p:nvGrpSpPr>
        <p:cNvPr id="1" name="Shape 35"/>
        <p:cNvGrpSpPr/>
        <p:nvPr/>
      </p:nvGrpSpPr>
      <p:grpSpPr>
        <a:xfrm>
          <a:off x="0" y="0"/>
          <a:ext cx="0" cy="0"/>
          <a:chOff x="0" y="0"/>
          <a:chExt cx="0" cy="0"/>
        </a:xfrm>
      </p:grpSpPr>
      <p:pic>
        <p:nvPicPr>
          <p:cNvPr id="36" name="Google Shape;36;p28"/>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37" name="Google Shape;37;p28"/>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8"/>
          <p:cNvSpPr txBox="1">
            <a:spLocks noGrp="1"/>
          </p:cNvSpPr>
          <p:nvPr>
            <p:ph type="body" idx="1"/>
          </p:nvPr>
        </p:nvSpPr>
        <p:spPr>
          <a:xfrm>
            <a:off x="481013" y="1978025"/>
            <a:ext cx="8345487" cy="45513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8"/>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28"/>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re et contenu">
  <p:cSld name="2_Titre et contenu">
    <p:spTree>
      <p:nvGrpSpPr>
        <p:cNvPr id="1" name="Shape 41"/>
        <p:cNvGrpSpPr/>
        <p:nvPr/>
      </p:nvGrpSpPr>
      <p:grpSpPr>
        <a:xfrm>
          <a:off x="0" y="0"/>
          <a:ext cx="0" cy="0"/>
          <a:chOff x="0" y="0"/>
          <a:chExt cx="0" cy="0"/>
        </a:xfrm>
      </p:grpSpPr>
      <p:pic>
        <p:nvPicPr>
          <p:cNvPr id="42" name="Google Shape;42;p29"/>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43" name="Google Shape;43;p29"/>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re et contenu">
  <p:cSld name="1_Titre et contenu">
    <p:spTree>
      <p:nvGrpSpPr>
        <p:cNvPr id="1" name="Shape 44"/>
        <p:cNvGrpSpPr/>
        <p:nvPr/>
      </p:nvGrpSpPr>
      <p:grpSpPr>
        <a:xfrm>
          <a:off x="0" y="0"/>
          <a:ext cx="0" cy="0"/>
          <a:chOff x="0" y="0"/>
          <a:chExt cx="0" cy="0"/>
        </a:xfrm>
      </p:grpSpPr>
      <p:pic>
        <p:nvPicPr>
          <p:cNvPr id="45" name="Google Shape;45;p30"/>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46" name="Google Shape;46;p30"/>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30"/>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49"/>
        <p:cNvGrpSpPr/>
        <p:nvPr/>
      </p:nvGrpSpPr>
      <p:grpSpPr>
        <a:xfrm>
          <a:off x="0" y="0"/>
          <a:ext cx="0" cy="0"/>
          <a:chOff x="0" y="0"/>
          <a:chExt cx="0" cy="0"/>
        </a:xfrm>
      </p:grpSpPr>
      <p:pic>
        <p:nvPicPr>
          <p:cNvPr id="50" name="Google Shape;50;p31"/>
          <p:cNvPicPr preferRelativeResize="0"/>
          <p:nvPr/>
        </p:nvPicPr>
        <p:blipFill rotWithShape="1">
          <a:blip r:embed="rId2">
            <a:alphaModFix/>
          </a:blip>
          <a:srcRect/>
          <a:stretch/>
        </p:blipFill>
        <p:spPr>
          <a:xfrm>
            <a:off x="8013492" y="458200"/>
            <a:ext cx="1000815" cy="1147224"/>
          </a:xfrm>
          <a:prstGeom prst="rect">
            <a:avLst/>
          </a:prstGeom>
          <a:noFill/>
          <a:ln>
            <a:noFill/>
          </a:ln>
        </p:spPr>
      </p:pic>
      <p:sp>
        <p:nvSpPr>
          <p:cNvPr id="51" name="Google Shape;51;p31"/>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7503A6"/>
              </a:buClr>
              <a:buSzPts val="4000"/>
              <a:buFont typeface="Arial"/>
              <a:buNone/>
              <a:defRPr sz="4000" b="1">
                <a:solidFill>
                  <a:srgbClr val="7503A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481013" y="1978025"/>
            <a:ext cx="8345487" cy="45513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600"/>
              <a:buNone/>
              <a:defRPr sz="16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600"/>
              <a:buNone/>
              <a:defRPr sz="1600"/>
            </a:lvl4pPr>
            <a:lvl5pPr marL="2286000" lvl="4" indent="-228600" algn="l">
              <a:lnSpc>
                <a:spcPct val="90000"/>
              </a:lnSpc>
              <a:spcBef>
                <a:spcPts val="500"/>
              </a:spcBef>
              <a:spcAft>
                <a:spcPts val="0"/>
              </a:spcAft>
              <a:buClr>
                <a:schemeClr val="dk1"/>
              </a:buClr>
              <a:buSzPts val="1600"/>
              <a:buNone/>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Vide">
  <p:cSld name="3_Vide">
    <p:spTree>
      <p:nvGrpSpPr>
        <p:cNvPr id="1" name="Shape 53"/>
        <p:cNvGrpSpPr/>
        <p:nvPr/>
      </p:nvGrpSpPr>
      <p:grpSpPr>
        <a:xfrm>
          <a:off x="0" y="0"/>
          <a:ext cx="0" cy="0"/>
          <a:chOff x="0" y="0"/>
          <a:chExt cx="0" cy="0"/>
        </a:xfrm>
      </p:grpSpPr>
      <p:sp>
        <p:nvSpPr>
          <p:cNvPr id="54" name="Google Shape;54;p32"/>
          <p:cNvSpPr/>
          <p:nvPr/>
        </p:nvSpPr>
        <p:spPr>
          <a:xfrm>
            <a:off x="1" y="0"/>
            <a:ext cx="4572000" cy="6858000"/>
          </a:xfrm>
          <a:prstGeom prst="rect">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32"/>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2"/>
          <p:cNvSpPr>
            <a:spLocks noGrp="1"/>
          </p:cNvSpPr>
          <p:nvPr>
            <p:ph type="pic" idx="2"/>
          </p:nvPr>
        </p:nvSpPr>
        <p:spPr>
          <a:xfrm>
            <a:off x="4572000" y="0"/>
            <a:ext cx="4572000" cy="68580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Vide">
  <p:cSld name="4_Vide">
    <p:spTree>
      <p:nvGrpSpPr>
        <p:cNvPr id="1" name="Shape 58"/>
        <p:cNvGrpSpPr/>
        <p:nvPr/>
      </p:nvGrpSpPr>
      <p:grpSpPr>
        <a:xfrm>
          <a:off x="0" y="0"/>
          <a:ext cx="0" cy="0"/>
          <a:chOff x="0" y="0"/>
          <a:chExt cx="0" cy="0"/>
        </a:xfrm>
      </p:grpSpPr>
      <p:sp>
        <p:nvSpPr>
          <p:cNvPr id="59" name="Google Shape;59;p33"/>
          <p:cNvSpPr/>
          <p:nvPr/>
        </p:nvSpPr>
        <p:spPr>
          <a:xfrm>
            <a:off x="2" y="0"/>
            <a:ext cx="9143998" cy="3002507"/>
          </a:xfrm>
          <a:prstGeom prst="rect">
            <a:avLst/>
          </a:prstGeom>
          <a:solidFill>
            <a:srgbClr val="7503A6"/>
          </a:solidFill>
          <a:ln w="381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33"/>
          <p:cNvSpPr txBox="1">
            <a:spLocks noGrp="1"/>
          </p:cNvSpPr>
          <p:nvPr>
            <p:ph type="title"/>
          </p:nvPr>
        </p:nvSpPr>
        <p:spPr>
          <a:xfrm>
            <a:off x="612107" y="625867"/>
            <a:ext cx="7740323"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Arial"/>
              <a:buNone/>
              <a:defRPr sz="40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3"/>
          <p:cNvSpPr txBox="1">
            <a:spLocks noGrp="1"/>
          </p:cNvSpPr>
          <p:nvPr>
            <p:ph type="body" idx="1"/>
          </p:nvPr>
        </p:nvSpPr>
        <p:spPr>
          <a:xfrm>
            <a:off x="612108" y="2047162"/>
            <a:ext cx="7740323"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geec6e49503_1_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geec6e49503_1_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geec6e49503_1_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geec6e49503_1_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geec6e49503_1_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hyperlink" Target="https://www.amazon.com/Helping-Offer-Give-Receive-Help/dp/1605098566/ref=asap_bc?ie=UTF8" TargetMode="External"/><Relationship Id="rId13" Type="http://schemas.openxmlformats.org/officeDocument/2006/relationships/hyperlink" Target="http://idahotc.com/Portals/6/Docs/coaches%20institute/Day%202/2.6%203%20Types%20of%20Paraphrases.pdf" TargetMode="External"/><Relationship Id="rId3" Type="http://schemas.openxmlformats.org/officeDocument/2006/relationships/hyperlink" Target="http://www.dlii.org/we4change-launch/" TargetMode="External"/><Relationship Id="rId7" Type="http://schemas.openxmlformats.org/officeDocument/2006/relationships/hyperlink" Target="https://www.resultsmap.com/blog/exploring-the-consultants-helping-role/" TargetMode="External"/><Relationship Id="rId12" Type="http://schemas.openxmlformats.org/officeDocument/2006/relationships/hyperlink" Target="https://managementhelp.org/blogs/personal-and-professional-coaching/2012/01/26/useful-communications-skills-how-to-paraphrase-and-summarize/" TargetMode="External"/><Relationship Id="rId2" Type="http://schemas.openxmlformats.org/officeDocument/2006/relationships/notesSlide" Target="../notesSlides/notesSlide26.xml"/><Relationship Id="rId16" Type="http://schemas.openxmlformats.org/officeDocument/2006/relationships/hyperlink" Target="https://slideuplift.com/blog/business-powerpoint-presentations/pitch-decks/#story4" TargetMode="External"/><Relationship Id="rId1" Type="http://schemas.openxmlformats.org/officeDocument/2006/relationships/slideLayout" Target="../slideLayouts/slideLayout12.xml"/><Relationship Id="rId6" Type="http://schemas.openxmlformats.org/officeDocument/2006/relationships/hyperlink" Target="https://deparkes.co.uk/2017/03/03/how-you-can-help-process-consultation/" TargetMode="External"/><Relationship Id="rId11" Type="http://schemas.openxmlformats.org/officeDocument/2006/relationships/hyperlink" Target="https://www.businessballs.com/building-relationships/four-levels-of-listening/" TargetMode="External"/><Relationship Id="rId5" Type="http://schemas.openxmlformats.org/officeDocument/2006/relationships/hyperlink" Target="https://www.leadersbeacon.com/are-you-the-expert-the-doctor-or-the-process-guy/" TargetMode="External"/><Relationship Id="rId15" Type="http://schemas.openxmlformats.org/officeDocument/2006/relationships/hyperlink" Target="https://www.udemy.com/course/storytelling-for-female-gamechangers/?couponCode=APRIL2021" TargetMode="External"/><Relationship Id="rId10" Type="http://schemas.openxmlformats.org/officeDocument/2006/relationships/hyperlink" Target="https://worldofwork.io/2020/10/otto-scharmers-4-levels-of-listening-be-a-better-listener/" TargetMode="External"/><Relationship Id="rId4" Type="http://schemas.openxmlformats.org/officeDocument/2006/relationships/hyperlink" Target="https://mitsloan.mit.edu/faculty/directory/edgar-h-schein" TargetMode="External"/><Relationship Id="rId9" Type="http://schemas.openxmlformats.org/officeDocument/2006/relationships/hyperlink" Target="https://www.ottoscharmer.com/bio" TargetMode="External"/><Relationship Id="rId14" Type="http://schemas.openxmlformats.org/officeDocument/2006/relationships/hyperlink" Target="https://upmetrics.co/canvas/pitch-canva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
          <p:cNvSpPr txBox="1"/>
          <p:nvPr/>
        </p:nvSpPr>
        <p:spPr>
          <a:xfrm>
            <a:off x="335280" y="1248678"/>
            <a:ext cx="4104640"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400" b="1" i="0" u="none" strike="noStrike" cap="none">
                <a:solidFill>
                  <a:srgbClr val="7503A6"/>
                </a:solidFill>
                <a:latin typeface="Posterama" panose="020B0504020200020000" pitchFamily="34" charset="0"/>
                <a:cs typeface="Posterama" panose="020B0504020200020000" pitchFamily="34" charset="0"/>
                <a:sym typeface="Arial"/>
              </a:rPr>
              <a:t>LE MENTORAT POUR LE </a:t>
            </a:r>
            <a:r>
              <a:rPr lang="fr-FR" sz="4400" b="1" i="0" u="none" strike="noStrike" cap="none">
                <a:solidFill>
                  <a:schemeClr val="lt1"/>
                </a:solidFill>
                <a:highlight>
                  <a:srgbClr val="7503A6"/>
                </a:highlight>
                <a:latin typeface="Posterama" panose="020B0504020200020000" pitchFamily="34" charset="0"/>
                <a:cs typeface="Posterama" panose="020B0504020200020000" pitchFamily="34" charset="0"/>
                <a:sym typeface="Arial"/>
              </a:rPr>
              <a:t>CHANGEMENT</a:t>
            </a:r>
            <a:endParaRPr>
              <a:latin typeface="Posterama" panose="020B0504020200020000" pitchFamily="34" charset="0"/>
              <a:cs typeface="Posterama" panose="020B0504020200020000" pitchFamily="34" charset="0"/>
            </a:endParaRPr>
          </a:p>
          <a:p>
            <a:pPr marL="0" marR="0" lvl="0" indent="0" algn="l" rtl="0">
              <a:spcBef>
                <a:spcPts val="0"/>
              </a:spcBef>
              <a:spcAft>
                <a:spcPts val="0"/>
              </a:spcAft>
              <a:buNone/>
            </a:pPr>
            <a:endParaRPr sz="2000">
              <a:solidFill>
                <a:srgbClr val="7503A6"/>
              </a:solidFill>
              <a:latin typeface="Posterama" panose="020B0504020200020000" pitchFamily="34" charset="0"/>
              <a:ea typeface="Calibri"/>
              <a:cs typeface="Posterama" panose="020B0504020200020000" pitchFamily="34" charset="0"/>
              <a:sym typeface="Calibri"/>
            </a:endParaRPr>
          </a:p>
          <a:p>
            <a:pPr marL="0" marR="0" lvl="0" indent="0" algn="l" rtl="0">
              <a:spcBef>
                <a:spcPts val="0"/>
              </a:spcBef>
              <a:spcAft>
                <a:spcPts val="0"/>
              </a:spcAft>
              <a:buNone/>
            </a:pPr>
            <a:r>
              <a:rPr lang="fr-FR" sz="2400">
                <a:solidFill>
                  <a:srgbClr val="7503A6"/>
                </a:solidFill>
                <a:latin typeface="Posterama" panose="020B0504020200020000" pitchFamily="34" charset="0"/>
                <a:ea typeface="Calibri"/>
                <a:cs typeface="Posterama" panose="020B0504020200020000" pitchFamily="34" charset="0"/>
                <a:sym typeface="Calibri"/>
              </a:rPr>
              <a:t>Session d'information pour les </a:t>
            </a:r>
            <a:r>
              <a:rPr lang="fr-FR" sz="2400">
                <a:solidFill>
                  <a:srgbClr val="7503A6"/>
                </a:solidFill>
                <a:latin typeface="Posterama" panose="020B0504020200020000" pitchFamily="34" charset="0"/>
                <a:ea typeface="Calibri"/>
                <a:cs typeface="Posterama" panose="020B0504020200020000" pitchFamily="34" charset="0"/>
                <a:sym typeface="Calibri"/>
              </a:rPr>
              <a:t>mentors des événements </a:t>
            </a:r>
            <a:r>
              <a:rPr lang="fr-FR" sz="2400" b="1">
                <a:solidFill>
                  <a:srgbClr val="7503A6"/>
                </a:solidFill>
                <a:latin typeface="Posterama" panose="020B0504020200020000" pitchFamily="34" charset="0"/>
                <a:ea typeface="Calibri"/>
                <a:cs typeface="Posterama" panose="020B0504020200020000" pitchFamily="34" charset="0"/>
                <a:sym typeface="Calibri"/>
              </a:rPr>
              <a:t>We4Change </a:t>
            </a:r>
            <a:r>
              <a:rPr lang="fr-FR" sz="2400">
                <a:solidFill>
                  <a:srgbClr val="7503A6"/>
                </a:solidFill>
                <a:latin typeface="Posterama" panose="020B0504020200020000" pitchFamily="34" charset="0"/>
                <a:ea typeface="Calibri"/>
                <a:cs typeface="Posterama" panose="020B0504020200020000" pitchFamily="34" charset="0"/>
                <a:sym typeface="Calibri"/>
              </a:rPr>
              <a:t>Changemakers</a:t>
            </a:r>
            <a:endParaRPr>
              <a:latin typeface="Posterama" panose="020B0504020200020000" pitchFamily="34" charset="0"/>
              <a:cs typeface="Posterama" panose="020B0504020200020000" pitchFamily="34" charset="0"/>
            </a:endParaRPr>
          </a:p>
        </p:txBody>
      </p:sp>
      <p:pic>
        <p:nvPicPr>
          <p:cNvPr id="155" name="Google Shape;155;p1"/>
          <p:cNvPicPr preferRelativeResize="0"/>
          <p:nvPr/>
        </p:nvPicPr>
        <p:blipFill rotWithShape="1">
          <a:blip r:embed="rId3">
            <a:alphaModFix/>
          </a:blip>
          <a:srcRect/>
          <a:stretch/>
        </p:blipFill>
        <p:spPr>
          <a:xfrm>
            <a:off x="2542485" y="4521200"/>
            <a:ext cx="1878790" cy="2153637"/>
          </a:xfrm>
          <a:prstGeom prst="rect">
            <a:avLst/>
          </a:prstGeom>
          <a:noFill/>
          <a:ln>
            <a:noFill/>
          </a:ln>
        </p:spPr>
      </p:pic>
      <p:cxnSp>
        <p:nvCxnSpPr>
          <p:cNvPr id="156" name="Google Shape;156;p1"/>
          <p:cNvCxnSpPr/>
          <p:nvPr/>
        </p:nvCxnSpPr>
        <p:spPr>
          <a:xfrm>
            <a:off x="264160" y="1234440"/>
            <a:ext cx="0" cy="2947680"/>
          </a:xfrm>
          <a:prstGeom prst="straightConnector1">
            <a:avLst/>
          </a:prstGeom>
          <a:noFill/>
          <a:ln w="57150" cap="flat" cmpd="sng">
            <a:solidFill>
              <a:srgbClr val="7503A6"/>
            </a:solidFill>
            <a:prstDash val="solid"/>
            <a:miter lim="800000"/>
            <a:headEnd type="none" w="sm" len="sm"/>
            <a:tailEnd type="none" w="sm" len="sm"/>
          </a:ln>
        </p:spPr>
      </p:cxnSp>
      <p:pic>
        <p:nvPicPr>
          <p:cNvPr id="157" name="Google Shape;157;p1" descr="Une image contenant texte&#10;&#10;Description générée automatiquement"/>
          <p:cNvPicPr preferRelativeResize="0"/>
          <p:nvPr/>
        </p:nvPicPr>
        <p:blipFill rotWithShape="1">
          <a:blip r:embed="rId4">
            <a:alphaModFix/>
          </a:blip>
          <a:srcRect/>
          <a:stretch/>
        </p:blipFill>
        <p:spPr>
          <a:xfrm>
            <a:off x="126243" y="6177281"/>
            <a:ext cx="2180077" cy="530485"/>
          </a:xfrm>
          <a:prstGeom prst="rect">
            <a:avLst/>
          </a:prstGeom>
          <a:noFill/>
          <a:ln>
            <a:noFill/>
          </a:ln>
        </p:spPr>
      </p:pic>
      <p:pic>
        <p:nvPicPr>
          <p:cNvPr id="158" name="Google Shape;158;p1" descr="Une image contenant texte, personne, bibliothèque, pièce&#10;&#10;Description générée automatiquement"/>
          <p:cNvPicPr preferRelativeResize="0"/>
          <p:nvPr/>
        </p:nvPicPr>
        <p:blipFill rotWithShape="1">
          <a:blip r:embed="rId5">
            <a:alphaModFix/>
          </a:blip>
          <a:srcRect/>
          <a:stretch/>
        </p:blipFill>
        <p:spPr>
          <a:xfrm>
            <a:off x="4572000" y="0"/>
            <a:ext cx="457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geec6e49503_1_150"/>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275" name="Google Shape;275;geec6e49503_1_150"/>
          <p:cNvSpPr/>
          <p:nvPr/>
        </p:nvSpPr>
        <p:spPr>
          <a:xfrm rot="5400000">
            <a:off x="1496076" y="3594726"/>
            <a:ext cx="262955" cy="1416425"/>
          </a:xfrm>
          <a:prstGeom prst="chevron">
            <a:avLst>
              <a:gd name="adj" fmla="val 100000"/>
            </a:avLst>
          </a:prstGeom>
          <a:no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geec6e49503_1_150"/>
          <p:cNvSpPr/>
          <p:nvPr/>
        </p:nvSpPr>
        <p:spPr>
          <a:xfrm>
            <a:off x="381775" y="1912669"/>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geec6e49503_1_150"/>
          <p:cNvSpPr/>
          <p:nvPr/>
        </p:nvSpPr>
        <p:spPr>
          <a:xfrm>
            <a:off x="5867999" y="1911961"/>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geec6e49503_1_150"/>
          <p:cNvSpPr/>
          <p:nvPr/>
        </p:nvSpPr>
        <p:spPr>
          <a:xfrm>
            <a:off x="2174524" y="1911961"/>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geec6e49503_1_150"/>
          <p:cNvSpPr/>
          <p:nvPr/>
        </p:nvSpPr>
        <p:spPr>
          <a:xfrm>
            <a:off x="3979724" y="1916257"/>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geec6e49503_1_150"/>
          <p:cNvSpPr/>
          <p:nvPr/>
        </p:nvSpPr>
        <p:spPr>
          <a:xfrm>
            <a:off x="7714040" y="1911961"/>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1" name="Google Shape;281;geec6e49503_1_150" descr="Enseignant contour"/>
          <p:cNvPicPr preferRelativeResize="0"/>
          <p:nvPr/>
        </p:nvPicPr>
        <p:blipFill rotWithShape="1">
          <a:blip r:embed="rId4">
            <a:alphaModFix/>
          </a:blip>
          <a:srcRect/>
          <a:stretch/>
        </p:blipFill>
        <p:spPr>
          <a:xfrm>
            <a:off x="7854939" y="2042581"/>
            <a:ext cx="720000" cy="720000"/>
          </a:xfrm>
          <a:prstGeom prst="rect">
            <a:avLst/>
          </a:prstGeom>
          <a:noFill/>
          <a:ln>
            <a:noFill/>
          </a:ln>
        </p:spPr>
      </p:pic>
      <p:pic>
        <p:nvPicPr>
          <p:cNvPr id="282" name="Google Shape;282;geec6e49503_1_150" descr="Bras musclé contour"/>
          <p:cNvPicPr preferRelativeResize="0"/>
          <p:nvPr/>
        </p:nvPicPr>
        <p:blipFill rotWithShape="1">
          <a:blip r:embed="rId5">
            <a:alphaModFix/>
          </a:blip>
          <a:srcRect/>
          <a:stretch/>
        </p:blipFill>
        <p:spPr>
          <a:xfrm>
            <a:off x="4120623" y="2049882"/>
            <a:ext cx="720000" cy="720000"/>
          </a:xfrm>
          <a:prstGeom prst="rect">
            <a:avLst/>
          </a:prstGeom>
          <a:noFill/>
          <a:ln>
            <a:noFill/>
          </a:ln>
        </p:spPr>
      </p:pic>
      <p:pic>
        <p:nvPicPr>
          <p:cNvPr id="283" name="Google Shape;283;geec6e49503_1_150" descr="Double itinéraire avec un chemin contour"/>
          <p:cNvPicPr preferRelativeResize="0"/>
          <p:nvPr/>
        </p:nvPicPr>
        <p:blipFill rotWithShape="1">
          <a:blip r:embed="rId6">
            <a:alphaModFix/>
          </a:blip>
          <a:srcRect/>
          <a:stretch/>
        </p:blipFill>
        <p:spPr>
          <a:xfrm>
            <a:off x="6008898" y="2052860"/>
            <a:ext cx="720000" cy="720000"/>
          </a:xfrm>
          <a:prstGeom prst="rect">
            <a:avLst/>
          </a:prstGeom>
          <a:noFill/>
          <a:ln>
            <a:noFill/>
          </a:ln>
        </p:spPr>
      </p:pic>
      <p:pic>
        <p:nvPicPr>
          <p:cNvPr id="284" name="Google Shape;284;geec6e49503_1_150" descr="Vivats contour"/>
          <p:cNvPicPr preferRelativeResize="0"/>
          <p:nvPr/>
        </p:nvPicPr>
        <p:blipFill rotWithShape="1">
          <a:blip r:embed="rId7">
            <a:alphaModFix/>
          </a:blip>
          <a:srcRect/>
          <a:stretch/>
        </p:blipFill>
        <p:spPr>
          <a:xfrm>
            <a:off x="2312920" y="2087949"/>
            <a:ext cx="720000" cy="720000"/>
          </a:xfrm>
          <a:prstGeom prst="rect">
            <a:avLst/>
          </a:prstGeom>
          <a:noFill/>
          <a:ln>
            <a:noFill/>
          </a:ln>
        </p:spPr>
      </p:pic>
      <p:pic>
        <p:nvPicPr>
          <p:cNvPr id="285" name="Google Shape;285;geec6e49503_1_150" descr="Ampoule contour"/>
          <p:cNvPicPr preferRelativeResize="0"/>
          <p:nvPr/>
        </p:nvPicPr>
        <p:blipFill rotWithShape="1">
          <a:blip r:embed="rId8">
            <a:alphaModFix/>
          </a:blip>
          <a:srcRect/>
          <a:stretch/>
        </p:blipFill>
        <p:spPr>
          <a:xfrm>
            <a:off x="522674" y="2087089"/>
            <a:ext cx="720000" cy="720000"/>
          </a:xfrm>
          <a:prstGeom prst="rect">
            <a:avLst/>
          </a:prstGeom>
          <a:noFill/>
          <a:ln>
            <a:noFill/>
          </a:ln>
        </p:spPr>
      </p:pic>
      <p:sp>
        <p:nvSpPr>
          <p:cNvPr id="286" name="Google Shape;286;geec6e49503_1_150"/>
          <p:cNvSpPr txBox="1"/>
          <p:nvPr/>
        </p:nvSpPr>
        <p:spPr>
          <a:xfrm>
            <a:off x="261813" y="3051968"/>
            <a:ext cx="124172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a:solidFill>
                  <a:schemeClr val="dk1"/>
                </a:solidFill>
                <a:latin typeface="Calibri"/>
                <a:ea typeface="Calibri"/>
                <a:cs typeface="Calibri"/>
                <a:sym typeface="Calibri"/>
              </a:rPr>
              <a:t>Mieux comprendre </a:t>
            </a:r>
            <a:r>
              <a:rPr lang="fr-FR" sz="1600">
                <a:solidFill>
                  <a:schemeClr val="dk1"/>
                </a:solidFill>
                <a:latin typeface="Calibri"/>
                <a:ea typeface="Calibri"/>
                <a:cs typeface="Calibri"/>
                <a:sym typeface="Calibri"/>
              </a:rPr>
              <a:t>leur idée</a:t>
            </a:r>
            <a:endParaRPr sz="1600">
              <a:solidFill>
                <a:schemeClr val="dk1"/>
              </a:solidFill>
              <a:latin typeface="Calibri"/>
              <a:ea typeface="Calibri"/>
              <a:cs typeface="Calibri"/>
              <a:sym typeface="Calibri"/>
            </a:endParaRPr>
          </a:p>
        </p:txBody>
      </p:sp>
      <p:sp>
        <p:nvSpPr>
          <p:cNvPr id="287" name="Google Shape;287;geec6e49503_1_150"/>
          <p:cNvSpPr txBox="1"/>
          <p:nvPr/>
        </p:nvSpPr>
        <p:spPr>
          <a:xfrm>
            <a:off x="5534439" y="3016879"/>
            <a:ext cx="1668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a:solidFill>
                  <a:schemeClr val="dk1"/>
                </a:solidFill>
                <a:latin typeface="Calibri"/>
                <a:ea typeface="Calibri"/>
                <a:cs typeface="Calibri"/>
                <a:sym typeface="Calibri"/>
              </a:rPr>
              <a:t>Les guider dans le développement et les </a:t>
            </a:r>
            <a:r>
              <a:rPr lang="fr-FR" sz="1600" b="1">
                <a:solidFill>
                  <a:schemeClr val="dk1"/>
                </a:solidFill>
                <a:latin typeface="Calibri"/>
                <a:ea typeface="Calibri"/>
                <a:cs typeface="Calibri"/>
                <a:sym typeface="Calibri"/>
              </a:rPr>
              <a:t>prochaines étapes de leur projet</a:t>
            </a:r>
            <a:endParaRPr/>
          </a:p>
        </p:txBody>
      </p:sp>
      <p:sp>
        <p:nvSpPr>
          <p:cNvPr id="288" name="Google Shape;288;geec6e49503_1_150"/>
          <p:cNvSpPr txBox="1"/>
          <p:nvPr/>
        </p:nvSpPr>
        <p:spPr>
          <a:xfrm>
            <a:off x="2090297" y="3051968"/>
            <a:ext cx="118472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a:solidFill>
                  <a:schemeClr val="dk1"/>
                </a:solidFill>
                <a:latin typeface="Calibri"/>
                <a:ea typeface="Calibri"/>
                <a:cs typeface="Calibri"/>
                <a:sym typeface="Calibri"/>
              </a:rPr>
              <a:t>Les aider à </a:t>
            </a:r>
            <a:r>
              <a:rPr lang="fr-FR" sz="1600" b="1">
                <a:solidFill>
                  <a:schemeClr val="dk1"/>
                </a:solidFill>
                <a:latin typeface="Calibri"/>
                <a:ea typeface="Calibri"/>
                <a:cs typeface="Calibri"/>
                <a:sym typeface="Calibri"/>
              </a:rPr>
              <a:t>travailler en groupe</a:t>
            </a:r>
            <a:endParaRPr sz="1600">
              <a:solidFill>
                <a:schemeClr val="dk1"/>
              </a:solidFill>
              <a:latin typeface="Calibri"/>
              <a:ea typeface="Calibri"/>
              <a:cs typeface="Calibri"/>
              <a:sym typeface="Calibri"/>
            </a:endParaRPr>
          </a:p>
        </p:txBody>
      </p:sp>
      <p:sp>
        <p:nvSpPr>
          <p:cNvPr id="289" name="Google Shape;289;geec6e49503_1_150"/>
          <p:cNvSpPr txBox="1"/>
          <p:nvPr/>
        </p:nvSpPr>
        <p:spPr>
          <a:xfrm>
            <a:off x="3516832" y="3021175"/>
            <a:ext cx="1927581"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a:solidFill>
                  <a:schemeClr val="dk1"/>
                </a:solidFill>
                <a:latin typeface="Calibri"/>
                <a:ea typeface="Calibri"/>
                <a:cs typeface="Calibri"/>
                <a:sym typeface="Calibri"/>
              </a:rPr>
              <a:t>Les rassurer et leur donner confiance </a:t>
            </a:r>
            <a:r>
              <a:rPr lang="fr-FR" sz="1600">
                <a:solidFill>
                  <a:schemeClr val="dk1"/>
                </a:solidFill>
                <a:latin typeface="Calibri"/>
                <a:ea typeface="Calibri"/>
                <a:cs typeface="Calibri"/>
                <a:sym typeface="Calibri"/>
              </a:rPr>
              <a:t>dans le développement de leur projet</a:t>
            </a:r>
            <a:endParaRPr/>
          </a:p>
        </p:txBody>
      </p:sp>
      <p:sp>
        <p:nvSpPr>
          <p:cNvPr id="290" name="Google Shape;290;geec6e49503_1_150"/>
          <p:cNvSpPr txBox="1"/>
          <p:nvPr/>
        </p:nvSpPr>
        <p:spPr>
          <a:xfrm>
            <a:off x="7504928" y="3053406"/>
            <a:ext cx="144850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a:solidFill>
                  <a:schemeClr val="dk1"/>
                </a:solidFill>
                <a:latin typeface="Calibri"/>
                <a:ea typeface="Calibri"/>
                <a:cs typeface="Calibri"/>
                <a:sym typeface="Calibri"/>
              </a:rPr>
              <a:t>Les préparer à la </a:t>
            </a:r>
            <a:r>
              <a:rPr lang="fr-FR" sz="1600" b="1">
                <a:solidFill>
                  <a:schemeClr val="dk1"/>
                </a:solidFill>
                <a:latin typeface="Calibri"/>
                <a:ea typeface="Calibri"/>
                <a:cs typeface="Calibri"/>
                <a:sym typeface="Calibri"/>
              </a:rPr>
              <a:t>présentation devant le jury</a:t>
            </a:r>
            <a:endParaRPr/>
          </a:p>
        </p:txBody>
      </p:sp>
      <p:sp>
        <p:nvSpPr>
          <p:cNvPr id="291" name="Google Shape;291;geec6e49503_1_150"/>
          <p:cNvSpPr/>
          <p:nvPr/>
        </p:nvSpPr>
        <p:spPr>
          <a:xfrm>
            <a:off x="230281" y="4616955"/>
            <a:ext cx="2794547" cy="1543226"/>
          </a:xfrm>
          <a:prstGeom prst="roundRect">
            <a:avLst>
              <a:gd name="adj" fmla="val 16667"/>
            </a:avLst>
          </a:prstGeom>
          <a:noFill/>
          <a:ln w="28575" cap="flat" cmpd="sng">
            <a:solidFill>
              <a:srgbClr val="F2CB0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800" b="1">
                <a:solidFill>
                  <a:srgbClr val="F2CB05"/>
                </a:solidFill>
                <a:latin typeface="Arial"/>
                <a:ea typeface="Arial"/>
                <a:cs typeface="Arial"/>
                <a:sym typeface="Arial"/>
              </a:rPr>
              <a:t>Trouver la bonne posture</a:t>
            </a:r>
            <a:endParaRPr/>
          </a:p>
          <a:p>
            <a:pPr marL="0" marR="0" lvl="0" indent="0" algn="ctr" rtl="0">
              <a:spcBef>
                <a:spcPts val="0"/>
              </a:spcBef>
              <a:spcAft>
                <a:spcPts val="0"/>
              </a:spcAft>
              <a:buNone/>
            </a:pPr>
            <a:endParaRPr sz="500">
              <a:solidFill>
                <a:schemeClr val="dk1"/>
              </a:solidFill>
              <a:latin typeface="Calibri"/>
              <a:ea typeface="Calibri"/>
              <a:cs typeface="Calibri"/>
              <a:sym typeface="Calibri"/>
            </a:endParaRPr>
          </a:p>
          <a:p>
            <a:pPr marL="0" marR="0" lvl="0" indent="0" algn="ctr" rtl="0">
              <a:spcBef>
                <a:spcPts val="0"/>
              </a:spcBef>
              <a:spcAft>
                <a:spcPts val="0"/>
              </a:spcAft>
              <a:buNone/>
            </a:pPr>
            <a:r>
              <a:rPr lang="fr-FR" sz="1400">
                <a:solidFill>
                  <a:schemeClr val="dk1"/>
                </a:solidFill>
                <a:latin typeface="Calibri"/>
                <a:ea typeface="Calibri"/>
                <a:cs typeface="Calibri"/>
                <a:sym typeface="Calibri"/>
              </a:rPr>
              <a:t>Quelle posture adopter pour créer un environnement sûr permettant aux filles et aux jeunes femmes de se sentir en confiance et à l'abri des jugements ? </a:t>
            </a:r>
            <a:endParaRPr/>
          </a:p>
          <a:p>
            <a:pPr marL="0" marR="0" lvl="0" indent="0" algn="ctr" rtl="0">
              <a:spcBef>
                <a:spcPts val="0"/>
              </a:spcBef>
              <a:spcAft>
                <a:spcPts val="0"/>
              </a:spcAft>
              <a:buNone/>
            </a:pPr>
            <a:endParaRPr sz="1800" b="1">
              <a:solidFill>
                <a:srgbClr val="F2CB05"/>
              </a:solidFill>
              <a:latin typeface="Arial"/>
              <a:ea typeface="Arial"/>
              <a:cs typeface="Arial"/>
              <a:sym typeface="Arial"/>
            </a:endParaRPr>
          </a:p>
        </p:txBody>
      </p:sp>
      <p:sp>
        <p:nvSpPr>
          <p:cNvPr id="292" name="Google Shape;292;geec6e49503_1_150"/>
          <p:cNvSpPr/>
          <p:nvPr/>
        </p:nvSpPr>
        <p:spPr>
          <a:xfrm>
            <a:off x="3158342" y="4619510"/>
            <a:ext cx="2794547" cy="1540671"/>
          </a:xfrm>
          <a:prstGeom prst="roundRect">
            <a:avLst>
              <a:gd name="adj" fmla="val 16667"/>
            </a:avLst>
          </a:prstGeom>
          <a:noFill/>
          <a:ln w="28575"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CB05"/>
              </a:buClr>
              <a:buSzPts val="1800"/>
              <a:buFont typeface="Arial"/>
              <a:buNone/>
            </a:pPr>
            <a:r>
              <a:rPr lang="fr-FR" sz="1800" b="1">
                <a:solidFill>
                  <a:srgbClr val="F2CB05"/>
                </a:solidFill>
                <a:latin typeface="Arial"/>
                <a:ea typeface="Arial"/>
                <a:cs typeface="Arial"/>
                <a:sym typeface="Arial"/>
              </a:rPr>
              <a:t>Écouter avec attention</a:t>
            </a:r>
            <a:endParaRPr sz="1800" b="1" i="0" u="none" strike="noStrike" cap="none">
              <a:solidFill>
                <a:srgbClr val="F2CB05"/>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500"/>
              <a:buFont typeface="Calibri"/>
              <a:buNone/>
            </a:pPr>
            <a:endParaRPr sz="5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Calibri"/>
              <a:buNone/>
            </a:pPr>
            <a:r>
              <a:rPr lang="fr-FR" sz="1400" b="0" i="0" u="none" strike="noStrike" cap="none">
                <a:solidFill>
                  <a:srgbClr val="000000"/>
                </a:solidFill>
                <a:latin typeface="Calibri"/>
                <a:ea typeface="Calibri"/>
                <a:cs typeface="Calibri"/>
                <a:sym typeface="Calibri"/>
              </a:rPr>
              <a:t>Comment écouter activement les idées du mentoré ? - Comment les aider à travailler en collaboration ?</a:t>
            </a:r>
            <a:endParaRPr/>
          </a:p>
        </p:txBody>
      </p:sp>
      <p:sp>
        <p:nvSpPr>
          <p:cNvPr id="293" name="Google Shape;293;geec6e49503_1_150"/>
          <p:cNvSpPr/>
          <p:nvPr/>
        </p:nvSpPr>
        <p:spPr>
          <a:xfrm>
            <a:off x="6086403" y="4616955"/>
            <a:ext cx="2794547" cy="1540671"/>
          </a:xfrm>
          <a:prstGeom prst="roundRect">
            <a:avLst>
              <a:gd name="adj" fmla="val 16667"/>
            </a:avLst>
          </a:prstGeom>
          <a:noFill/>
          <a:ln w="28575"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CB05"/>
              </a:buClr>
              <a:buSzPts val="1800"/>
              <a:buFont typeface="Arial"/>
              <a:buNone/>
            </a:pPr>
            <a:r>
              <a:rPr lang="fr-FR" sz="1800" b="1" i="0" u="none" strike="noStrike" cap="none">
                <a:solidFill>
                  <a:srgbClr val="F2CB05"/>
                </a:solidFill>
                <a:latin typeface="Arial"/>
                <a:ea typeface="Arial"/>
                <a:cs typeface="Arial"/>
                <a:sym typeface="Arial"/>
              </a:rPr>
              <a:t>Paraphrase et question</a:t>
            </a:r>
            <a:endParaRPr/>
          </a:p>
          <a:p>
            <a:pPr marL="0" marR="0" lvl="0" indent="0" algn="ctr" rtl="0">
              <a:lnSpc>
                <a:spcPct val="100000"/>
              </a:lnSpc>
              <a:spcBef>
                <a:spcPts val="0"/>
              </a:spcBef>
              <a:spcAft>
                <a:spcPts val="0"/>
              </a:spcAft>
              <a:buClr>
                <a:schemeClr val="lt1"/>
              </a:buClr>
              <a:buSzPts val="500"/>
              <a:buFont typeface="Calibri"/>
              <a:buNone/>
            </a:pPr>
            <a:endParaRPr sz="5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Calibri"/>
              <a:buNone/>
            </a:pPr>
            <a:r>
              <a:rPr lang="fr-FR" sz="1400" b="0" i="0" u="none" strike="noStrike" cap="none">
                <a:solidFill>
                  <a:srgbClr val="000000"/>
                </a:solidFill>
                <a:latin typeface="Calibri"/>
                <a:ea typeface="Calibri"/>
                <a:cs typeface="Calibri"/>
                <a:sym typeface="Calibri"/>
              </a:rPr>
              <a:t>Comment les guider dans l'identification des prochaines étapes de leur projet ? - Comment les préparer à la présentation devant le jury ?</a:t>
            </a:r>
            <a:endParaRPr/>
          </a:p>
        </p:txBody>
      </p:sp>
      <p:sp>
        <p:nvSpPr>
          <p:cNvPr id="294" name="Google Shape;294;geec6e49503_1_150"/>
          <p:cNvSpPr/>
          <p:nvPr/>
        </p:nvSpPr>
        <p:spPr>
          <a:xfrm rot="5400000">
            <a:off x="4440522" y="3594725"/>
            <a:ext cx="262955" cy="1416425"/>
          </a:xfrm>
          <a:prstGeom prst="chevron">
            <a:avLst>
              <a:gd name="adj" fmla="val 100000"/>
            </a:avLst>
          </a:prstGeom>
          <a:no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geec6e49503_1_150"/>
          <p:cNvSpPr/>
          <p:nvPr/>
        </p:nvSpPr>
        <p:spPr>
          <a:xfrm rot="5400000">
            <a:off x="7352198" y="3594724"/>
            <a:ext cx="262955" cy="1416425"/>
          </a:xfrm>
          <a:prstGeom prst="chevron">
            <a:avLst>
              <a:gd name="adj" fmla="val 100000"/>
            </a:avLst>
          </a:prstGeom>
          <a:noFill/>
          <a:ln w="12700" cap="flat" cmpd="sng">
            <a:solidFill>
              <a:srgbClr val="AEAB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geec6e49503_1_150"/>
          <p:cNvSpPr/>
          <p:nvPr/>
        </p:nvSpPr>
        <p:spPr>
          <a:xfrm>
            <a:off x="230279" y="6267061"/>
            <a:ext cx="8650671" cy="411683"/>
          </a:xfrm>
          <a:prstGeom prst="roundRect">
            <a:avLst>
              <a:gd name="adj" fmla="val 31090"/>
            </a:avLst>
          </a:prstGeom>
          <a:noFill/>
          <a:ln w="28575" cap="flat" cmpd="sng">
            <a:solidFill>
              <a:srgbClr val="F2CB0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800" b="1">
                <a:solidFill>
                  <a:srgbClr val="F2CB05"/>
                </a:solidFill>
                <a:latin typeface="Arial"/>
                <a:ea typeface="Arial"/>
                <a:cs typeface="Arial"/>
                <a:sym typeface="Arial"/>
              </a:rPr>
              <a:t>+ de ressources sur la préparation d'un bon argumentaire !</a:t>
            </a:r>
            <a:endParaRPr/>
          </a:p>
        </p:txBody>
      </p:sp>
      <p:sp>
        <p:nvSpPr>
          <p:cNvPr id="297" name="Google Shape;297;geec6e49503_1_150"/>
          <p:cNvSpPr txBox="1">
            <a:spLocks noGrp="1"/>
          </p:cNvSpPr>
          <p:nvPr>
            <p:ph type="title"/>
          </p:nvPr>
        </p:nvSpPr>
        <p:spPr>
          <a:xfrm>
            <a:off x="481599" y="461802"/>
            <a:ext cx="7373339"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503A6"/>
              </a:buClr>
              <a:buSzPts val="4000"/>
              <a:buFont typeface="Arial"/>
              <a:buNone/>
            </a:pPr>
            <a:r>
              <a:rPr lang="fr-FR"/>
              <a:t>3 éléments clés pour vous aider à </a:t>
            </a:r>
            <a:r>
              <a:rPr lang="fr-FR" b="1">
                <a:solidFill>
                  <a:srgbClr val="7503A6"/>
                </a:solidFill>
                <a:latin typeface="Arial"/>
                <a:ea typeface="Arial"/>
                <a:cs typeface="Arial"/>
                <a:sym typeface="Arial"/>
              </a:rPr>
              <a:t>faire du mentorat pendant les événements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2"/>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fr-FR"/>
              <a:t>RUPTURE !</a:t>
            </a:r>
            <a:endParaRPr/>
          </a:p>
        </p:txBody>
      </p:sp>
      <p:sp>
        <p:nvSpPr>
          <p:cNvPr id="304" name="Google Shape;304;p12"/>
          <p:cNvSpPr txBox="1">
            <a:spLocks noGrp="1"/>
          </p:cNvSpPr>
          <p:nvPr>
            <p:ph type="body" idx="1"/>
          </p:nvPr>
        </p:nvSpPr>
        <p:spPr>
          <a:xfrm>
            <a:off x="871418" y="3200400"/>
            <a:ext cx="2979254" cy="457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200"/>
              <a:buNone/>
            </a:pPr>
            <a:r>
              <a:rPr lang="fr-FR" sz="3200"/>
              <a:t>Rendez-vous dans 5 minutes !</a:t>
            </a:r>
            <a:endParaRPr/>
          </a:p>
        </p:txBody>
      </p:sp>
      <p:pic>
        <p:nvPicPr>
          <p:cNvPr id="305" name="Google Shape;305;p12" descr="Une image contenant texte&#10;&#10;Description générée automatiquement"/>
          <p:cNvPicPr preferRelativeResize="0">
            <a:picLocks noGrp="1"/>
          </p:cNvPicPr>
          <p:nvPr>
            <p:ph type="pic" idx="2"/>
          </p:nvPr>
        </p:nvPicPr>
        <p:blipFill rotWithShape="1">
          <a:blip r:embed="rId3">
            <a:alphaModFix/>
          </a:blip>
          <a:srcRect t="7870" b="7869"/>
          <a:stretch/>
        </p:blipFill>
        <p:spPr>
          <a:xfrm>
            <a:off x="4572000" y="0"/>
            <a:ext cx="457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3"/>
          <p:cNvSpPr txBox="1">
            <a:spLocks noGrp="1"/>
          </p:cNvSpPr>
          <p:nvPr>
            <p:ph type="title"/>
          </p:nvPr>
        </p:nvSpPr>
        <p:spPr>
          <a:xfrm>
            <a:off x="871417" y="2236305"/>
            <a:ext cx="370058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fr-FR"/>
              <a:t>Trouver la bonne posture</a:t>
            </a:r>
            <a:endParaRPr/>
          </a:p>
        </p:txBody>
      </p:sp>
      <p:sp>
        <p:nvSpPr>
          <p:cNvPr id="312" name="Google Shape;312;p13"/>
          <p:cNvSpPr txBox="1">
            <a:spLocks noGrp="1"/>
          </p:cNvSpPr>
          <p:nvPr>
            <p:ph type="body" idx="1"/>
          </p:nvPr>
        </p:nvSpPr>
        <p:spPr>
          <a:xfrm>
            <a:off x="871418" y="3657600"/>
            <a:ext cx="3700581" cy="39681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000"/>
              <a:buNone/>
            </a:pPr>
            <a:r>
              <a:rPr lang="fr-FR" sz="2000"/>
              <a:t>Quelle posture adopter pour créer un environnement sûr permettant aux filles et aux jeunes femmes de se sentir en confiance et à l'abri des jugements ?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eec6e49503_1_178"/>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ts val="4000"/>
              <a:buFont typeface="Arial"/>
              <a:buNone/>
            </a:pPr>
            <a:r>
              <a:rPr lang="fr-FR" sz="4000" b="1">
                <a:solidFill>
                  <a:srgbClr val="7503A6"/>
                </a:solidFill>
                <a:latin typeface="Arial"/>
                <a:ea typeface="Arial"/>
                <a:cs typeface="Arial"/>
                <a:sym typeface="Arial"/>
              </a:rPr>
              <a:t>Trouver </a:t>
            </a:r>
            <a:r>
              <a:rPr lang="fr-FR"/>
              <a:t>la bonne posture</a:t>
            </a:r>
            <a:endParaRPr/>
          </a:p>
        </p:txBody>
      </p:sp>
      <p:pic>
        <p:nvPicPr>
          <p:cNvPr id="319" name="Google Shape;319;geec6e49503_1_178"/>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320" name="Google Shape;320;geec6e49503_1_178"/>
          <p:cNvSpPr txBox="1"/>
          <p:nvPr/>
        </p:nvSpPr>
        <p:spPr>
          <a:xfrm>
            <a:off x="692709" y="1825556"/>
            <a:ext cx="7073995"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Edgar Schein (théoricien du management) a identifié </a:t>
            </a:r>
            <a:r>
              <a:rPr lang="fr-FR" sz="1800" b="1">
                <a:solidFill>
                  <a:schemeClr val="lt1"/>
                </a:solidFill>
                <a:highlight>
                  <a:srgbClr val="7503A6"/>
                </a:highlight>
                <a:latin typeface="Calibri"/>
                <a:ea typeface="Calibri"/>
                <a:cs typeface="Calibri"/>
                <a:sym typeface="Calibri"/>
              </a:rPr>
              <a:t>3 types d'interactions et de postures adoptées par les aidants</a:t>
            </a:r>
            <a:r>
              <a:rPr lang="fr-FR" sz="1800">
                <a:solidFill>
                  <a:schemeClr val="dk1"/>
                </a:solidFill>
                <a:latin typeface="Calibri"/>
                <a:ea typeface="Calibri"/>
                <a:cs typeface="Calibri"/>
                <a:sym typeface="Calibri"/>
              </a:rPr>
              <a:t>, que l'on retrouve dans une relation mentor/mentoré </a:t>
            </a:r>
            <a:r>
              <a:rPr lang="fr-FR" sz="1800" b="1">
                <a:solidFill>
                  <a:schemeClr val="dk1"/>
                </a:solidFill>
                <a:latin typeface="Calibri"/>
                <a:ea typeface="Calibri"/>
                <a:cs typeface="Calibri"/>
                <a:sym typeface="Calibri"/>
              </a:rPr>
              <a:t>: </a:t>
            </a:r>
            <a:endParaRPr/>
          </a:p>
        </p:txBody>
      </p:sp>
      <p:sp>
        <p:nvSpPr>
          <p:cNvPr id="321" name="Google Shape;321;geec6e49503_1_178"/>
          <p:cNvSpPr txBox="1"/>
          <p:nvPr/>
        </p:nvSpPr>
        <p:spPr>
          <a:xfrm>
            <a:off x="481600" y="4470471"/>
            <a:ext cx="217002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rgbClr val="3F7E43"/>
                </a:solidFill>
                <a:latin typeface="Arial"/>
                <a:ea typeface="Arial"/>
                <a:cs typeface="Arial"/>
                <a:sym typeface="Arial"/>
              </a:rPr>
              <a:t>L'expert</a:t>
            </a:r>
            <a:endParaRPr/>
          </a:p>
          <a:p>
            <a:pPr marL="0" marR="0" lvl="0" indent="0" algn="ctr" rtl="0">
              <a:spcBef>
                <a:spcPts val="0"/>
              </a:spcBef>
              <a:spcAft>
                <a:spcPts val="0"/>
              </a:spcAft>
              <a:buNone/>
            </a:pPr>
            <a:r>
              <a:rPr lang="fr-FR" sz="1800" b="0" i="0">
                <a:solidFill>
                  <a:schemeClr val="dk1"/>
                </a:solidFill>
                <a:latin typeface="Calibri"/>
                <a:ea typeface="Calibri"/>
                <a:cs typeface="Calibri"/>
                <a:sym typeface="Calibri"/>
              </a:rPr>
              <a:t>fournit des informations ou intervient et résout le problème</a:t>
            </a:r>
            <a:endParaRPr sz="1800">
              <a:solidFill>
                <a:schemeClr val="dk1"/>
              </a:solidFill>
              <a:latin typeface="Calibri"/>
              <a:ea typeface="Calibri"/>
              <a:cs typeface="Calibri"/>
              <a:sym typeface="Calibri"/>
            </a:endParaRPr>
          </a:p>
        </p:txBody>
      </p:sp>
      <p:sp>
        <p:nvSpPr>
          <p:cNvPr id="322" name="Google Shape;322;geec6e49503_1_178"/>
          <p:cNvSpPr/>
          <p:nvPr/>
        </p:nvSpPr>
        <p:spPr>
          <a:xfrm>
            <a:off x="1065716" y="3270454"/>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geec6e49503_1_178"/>
          <p:cNvSpPr/>
          <p:nvPr/>
        </p:nvSpPr>
        <p:spPr>
          <a:xfrm>
            <a:off x="3929719" y="3268886"/>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geec6e49503_1_178"/>
          <p:cNvSpPr/>
          <p:nvPr/>
        </p:nvSpPr>
        <p:spPr>
          <a:xfrm>
            <a:off x="6788447" y="3264710"/>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geec6e49503_1_178"/>
          <p:cNvSpPr txBox="1"/>
          <p:nvPr/>
        </p:nvSpPr>
        <p:spPr>
          <a:xfrm>
            <a:off x="3343100" y="4470471"/>
            <a:ext cx="2170029"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rgbClr val="3F7E43"/>
                </a:solidFill>
                <a:latin typeface="Arial"/>
                <a:ea typeface="Arial"/>
                <a:cs typeface="Arial"/>
                <a:sym typeface="Arial"/>
              </a:rPr>
              <a:t>Le médecin</a:t>
            </a:r>
            <a:endParaRPr sz="1800" b="1">
              <a:solidFill>
                <a:srgbClr val="3F7E43"/>
              </a:solidFill>
              <a:latin typeface="Arial"/>
              <a:ea typeface="Arial"/>
              <a:cs typeface="Arial"/>
              <a:sym typeface="Arial"/>
            </a:endParaRPr>
          </a:p>
          <a:p>
            <a:pPr marL="0" marR="0" lvl="0" indent="0" algn="ctr" rtl="0">
              <a:spcBef>
                <a:spcPts val="0"/>
              </a:spcBef>
              <a:spcAft>
                <a:spcPts val="0"/>
              </a:spcAft>
              <a:buNone/>
            </a:pPr>
            <a:r>
              <a:rPr lang="fr-FR" sz="1800" b="0" i="0">
                <a:solidFill>
                  <a:schemeClr val="dk1"/>
                </a:solidFill>
                <a:latin typeface="Calibri"/>
                <a:ea typeface="Calibri"/>
                <a:cs typeface="Calibri"/>
                <a:sym typeface="Calibri"/>
              </a:rPr>
              <a:t>prescrit une solution à suivre par le mentoré</a:t>
            </a:r>
            <a:endParaRPr/>
          </a:p>
        </p:txBody>
      </p:sp>
      <p:sp>
        <p:nvSpPr>
          <p:cNvPr id="326" name="Google Shape;326;geec6e49503_1_178"/>
          <p:cNvSpPr txBox="1"/>
          <p:nvPr/>
        </p:nvSpPr>
        <p:spPr>
          <a:xfrm>
            <a:off x="6204331" y="4470471"/>
            <a:ext cx="2170029"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rgbClr val="3F7E43"/>
                </a:solidFill>
                <a:latin typeface="Arial"/>
                <a:ea typeface="Arial"/>
                <a:cs typeface="Arial"/>
                <a:sym typeface="Arial"/>
              </a:rPr>
              <a:t>Le consultant en processus</a:t>
            </a:r>
            <a:endParaRPr/>
          </a:p>
          <a:p>
            <a:pPr marL="0" marR="0" lvl="0" indent="0" algn="ctr" rtl="0">
              <a:spcBef>
                <a:spcPts val="0"/>
              </a:spcBef>
              <a:spcAft>
                <a:spcPts val="0"/>
              </a:spcAft>
              <a:buNone/>
            </a:pPr>
            <a:r>
              <a:rPr lang="fr-FR" sz="1800" b="0" i="0">
                <a:solidFill>
                  <a:schemeClr val="dk1"/>
                </a:solidFill>
                <a:latin typeface="Calibri"/>
                <a:ea typeface="Calibri"/>
                <a:cs typeface="Calibri"/>
                <a:sym typeface="Calibri"/>
              </a:rPr>
              <a:t>s'efforce d'amener le mentoré à trouver une solution</a:t>
            </a:r>
            <a:endParaRPr/>
          </a:p>
        </p:txBody>
      </p:sp>
      <p:pic>
        <p:nvPicPr>
          <p:cNvPr id="327" name="Google Shape;327;geec6e49503_1_178" descr="Poignée de main contour"/>
          <p:cNvPicPr preferRelativeResize="0"/>
          <p:nvPr/>
        </p:nvPicPr>
        <p:blipFill rotWithShape="1">
          <a:blip r:embed="rId4">
            <a:alphaModFix/>
          </a:blip>
          <a:srcRect/>
          <a:stretch/>
        </p:blipFill>
        <p:spPr>
          <a:xfrm>
            <a:off x="6929345" y="3483428"/>
            <a:ext cx="720000" cy="720000"/>
          </a:xfrm>
          <a:prstGeom prst="rect">
            <a:avLst/>
          </a:prstGeom>
          <a:noFill/>
          <a:ln>
            <a:noFill/>
          </a:ln>
        </p:spPr>
      </p:pic>
      <p:pic>
        <p:nvPicPr>
          <p:cNvPr id="328" name="Google Shape;328;geec6e49503_1_178" descr="Femme médecin contour"/>
          <p:cNvPicPr preferRelativeResize="0"/>
          <p:nvPr/>
        </p:nvPicPr>
        <p:blipFill rotWithShape="1">
          <a:blip r:embed="rId5">
            <a:alphaModFix/>
          </a:blip>
          <a:srcRect/>
          <a:stretch/>
        </p:blipFill>
        <p:spPr>
          <a:xfrm>
            <a:off x="4068114" y="3405609"/>
            <a:ext cx="720000" cy="720000"/>
          </a:xfrm>
          <a:prstGeom prst="rect">
            <a:avLst/>
          </a:prstGeom>
          <a:noFill/>
          <a:ln>
            <a:noFill/>
          </a:ln>
        </p:spPr>
      </p:pic>
      <p:pic>
        <p:nvPicPr>
          <p:cNvPr id="329" name="Google Shape;329;geec6e49503_1_178" descr="Livres contour"/>
          <p:cNvPicPr preferRelativeResize="0"/>
          <p:nvPr/>
        </p:nvPicPr>
        <p:blipFill rotWithShape="1">
          <a:blip r:embed="rId6">
            <a:alphaModFix/>
          </a:blip>
          <a:srcRect/>
          <a:stretch/>
        </p:blipFill>
        <p:spPr>
          <a:xfrm>
            <a:off x="1209253" y="3429000"/>
            <a:ext cx="720000" cy="7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eec6e49503_1_194"/>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03A6"/>
              </a:buClr>
              <a:buSzPts val="4000"/>
              <a:buFont typeface="Arial"/>
              <a:buNone/>
            </a:pPr>
            <a:r>
              <a:rPr lang="fr-FR"/>
              <a:t>Et vous ?</a:t>
            </a:r>
            <a:endParaRPr/>
          </a:p>
        </p:txBody>
      </p:sp>
      <p:sp>
        <p:nvSpPr>
          <p:cNvPr id="336" name="Google Shape;336;geec6e49503_1_194"/>
          <p:cNvSpPr txBox="1"/>
          <p:nvPr/>
        </p:nvSpPr>
        <p:spPr>
          <a:xfrm>
            <a:off x="1091820" y="2154711"/>
            <a:ext cx="4462818"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a:solidFill>
                  <a:schemeClr val="dk1"/>
                </a:solidFill>
                <a:latin typeface="Calibri"/>
                <a:ea typeface="Calibri"/>
                <a:cs typeface="Calibri"/>
                <a:sym typeface="Calibri"/>
              </a:rPr>
              <a:t>Avez-vous l'habitude d'adopter </a:t>
            </a:r>
            <a:r>
              <a:rPr lang="fr-FR" sz="2800" b="1">
                <a:solidFill>
                  <a:schemeClr val="dk1"/>
                </a:solidFill>
                <a:latin typeface="Calibri"/>
                <a:ea typeface="Calibri"/>
                <a:cs typeface="Calibri"/>
                <a:sym typeface="Calibri"/>
              </a:rPr>
              <a:t>une posture particulière </a:t>
            </a:r>
            <a:r>
              <a:rPr lang="fr-FR" sz="2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fr-FR" sz="2800">
                <a:solidFill>
                  <a:schemeClr val="dk1"/>
                </a:solidFill>
                <a:latin typeface="Calibri"/>
                <a:ea typeface="Calibri"/>
                <a:cs typeface="Calibri"/>
                <a:sym typeface="Calibri"/>
              </a:rPr>
              <a:t>Quelle serait la </a:t>
            </a:r>
            <a:r>
              <a:rPr lang="fr-FR" sz="2800" b="1">
                <a:solidFill>
                  <a:schemeClr val="dk1"/>
                </a:solidFill>
                <a:latin typeface="Calibri"/>
                <a:ea typeface="Calibri"/>
                <a:cs typeface="Calibri"/>
                <a:sym typeface="Calibri"/>
              </a:rPr>
              <a:t>meilleure posture à adopter </a:t>
            </a:r>
            <a:r>
              <a:rPr lang="fr-FR" sz="2800">
                <a:solidFill>
                  <a:schemeClr val="dk1"/>
                </a:solidFill>
                <a:latin typeface="Calibri"/>
                <a:ea typeface="Calibri"/>
                <a:cs typeface="Calibri"/>
                <a:sym typeface="Calibri"/>
              </a:rPr>
              <a:t>dans le cadre d'un mentorat, selon </a:t>
            </a:r>
            <a:endParaRPr/>
          </a:p>
          <a:p>
            <a:pPr marL="0" marR="0" lvl="0" indent="0" algn="l" rtl="0">
              <a:spcBef>
                <a:spcPts val="0"/>
              </a:spcBef>
              <a:spcAft>
                <a:spcPts val="0"/>
              </a:spcAft>
              <a:buNone/>
            </a:pPr>
            <a:r>
              <a:rPr lang="fr-FR" sz="2800">
                <a:solidFill>
                  <a:schemeClr val="dk1"/>
                </a:solidFill>
                <a:latin typeface="Calibri"/>
                <a:ea typeface="Calibri"/>
                <a:cs typeface="Calibri"/>
                <a:sym typeface="Calibri"/>
              </a:rPr>
              <a:t>pour vous ?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fr-FR" sz="2800">
                <a:solidFill>
                  <a:schemeClr val="dk1"/>
                </a:solidFill>
                <a:latin typeface="Calibri"/>
                <a:ea typeface="Calibri"/>
                <a:cs typeface="Calibri"/>
                <a:sym typeface="Calibri"/>
              </a:rPr>
              <a:t>Pensez-vous </a:t>
            </a:r>
            <a:endParaRPr/>
          </a:p>
          <a:p>
            <a:pPr marL="0" marR="0" lvl="0" indent="0" algn="l" rtl="0">
              <a:spcBef>
                <a:spcPts val="0"/>
              </a:spcBef>
              <a:spcAft>
                <a:spcPts val="0"/>
              </a:spcAft>
              <a:buNone/>
            </a:pPr>
            <a:r>
              <a:rPr lang="fr-FR" sz="2800" b="1">
                <a:solidFill>
                  <a:schemeClr val="dk1"/>
                </a:solidFill>
                <a:latin typeface="Calibri"/>
                <a:ea typeface="Calibri"/>
                <a:cs typeface="Calibri"/>
                <a:sym typeface="Calibri"/>
              </a:rPr>
              <a:t>autres approches </a:t>
            </a:r>
            <a:r>
              <a:rPr lang="fr-FR" sz="2800">
                <a:solidFill>
                  <a:schemeClr val="dk1"/>
                </a:solidFill>
                <a:latin typeface="Calibri"/>
                <a:ea typeface="Calibri"/>
                <a:cs typeface="Calibri"/>
                <a:sym typeface="Calibri"/>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6"/>
          <p:cNvSpPr txBox="1">
            <a:spLocks noGrp="1"/>
          </p:cNvSpPr>
          <p:nvPr>
            <p:ph type="title"/>
          </p:nvPr>
        </p:nvSpPr>
        <p:spPr>
          <a:xfrm>
            <a:off x="871417" y="2236305"/>
            <a:ext cx="370058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fr-FR"/>
              <a:t>Écouter avec attention</a:t>
            </a:r>
            <a:endParaRPr/>
          </a:p>
        </p:txBody>
      </p:sp>
      <p:sp>
        <p:nvSpPr>
          <p:cNvPr id="343" name="Google Shape;343;p16"/>
          <p:cNvSpPr txBox="1">
            <a:spLocks noGrp="1"/>
          </p:cNvSpPr>
          <p:nvPr>
            <p:ph type="body" idx="1"/>
          </p:nvPr>
        </p:nvSpPr>
        <p:spPr>
          <a:xfrm>
            <a:off x="871419" y="3657600"/>
            <a:ext cx="3427626" cy="38213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000"/>
              <a:buNone/>
            </a:pPr>
            <a:r>
              <a:rPr lang="fr-FR" sz="2000"/>
              <a:t>Comment écouter activement les idées du mentoré ? - Comment les aider à travailler en collaboration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eec6e49503_1_200"/>
          <p:cNvSpPr txBox="1">
            <a:spLocks noGrp="1"/>
          </p:cNvSpPr>
          <p:nvPr>
            <p:ph type="title"/>
          </p:nvPr>
        </p:nvSpPr>
        <p:spPr>
          <a:xfrm>
            <a:off x="481599" y="461802"/>
            <a:ext cx="7523713"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503A6"/>
              </a:buClr>
              <a:buSzPts val="4000"/>
              <a:buFont typeface="Arial"/>
              <a:buNone/>
            </a:pPr>
            <a:r>
              <a:rPr lang="fr-FR"/>
              <a:t>Adopter cette posture grâce à l'écoute générative</a:t>
            </a:r>
            <a:endParaRPr/>
          </a:p>
        </p:txBody>
      </p:sp>
      <p:sp>
        <p:nvSpPr>
          <p:cNvPr id="350" name="Google Shape;350;geec6e49503_1_200"/>
          <p:cNvSpPr txBox="1">
            <a:spLocks noGrp="1"/>
          </p:cNvSpPr>
          <p:nvPr>
            <p:ph type="body" idx="1"/>
          </p:nvPr>
        </p:nvSpPr>
        <p:spPr>
          <a:xfrm>
            <a:off x="481599" y="2151340"/>
            <a:ext cx="8345487" cy="609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fr-FR" sz="1800"/>
              <a:t>Dans le cadre de son travail autour de la Théorie U, l'auteur Otto Scharmer </a:t>
            </a:r>
            <a:r>
              <a:rPr lang="fr-FR" sz="1800" b="1">
                <a:solidFill>
                  <a:schemeClr val="lt1"/>
                </a:solidFill>
                <a:highlight>
                  <a:srgbClr val="7503A6"/>
                </a:highlight>
              </a:rPr>
              <a:t>a identifié 4 niveaux auxquels nous écoutons nos interlocuteurs.</a:t>
            </a:r>
            <a:r>
              <a:rPr lang="fr-FR" sz="1800" b="1">
                <a:solidFill>
                  <a:schemeClr val="lt1"/>
                </a:solidFill>
                <a:highlight>
                  <a:srgbClr val="7503A6"/>
                </a:highlight>
              </a:rPr>
              <a:t>  </a:t>
            </a:r>
            <a:endParaRPr/>
          </a:p>
        </p:txBody>
      </p:sp>
      <p:sp>
        <p:nvSpPr>
          <p:cNvPr id="351" name="Google Shape;351;geec6e49503_1_200"/>
          <p:cNvSpPr txBox="1"/>
          <p:nvPr/>
        </p:nvSpPr>
        <p:spPr>
          <a:xfrm>
            <a:off x="49278" y="4401710"/>
            <a:ext cx="2170029"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rgbClr val="3F7E43"/>
                </a:solidFill>
                <a:latin typeface="Arial"/>
                <a:ea typeface="Arial"/>
                <a:cs typeface="Arial"/>
                <a:sym typeface="Arial"/>
              </a:rPr>
              <a:t>Téléchargement</a:t>
            </a:r>
            <a:endParaRPr sz="1800" b="1">
              <a:solidFill>
                <a:srgbClr val="3F7E43"/>
              </a:solidFill>
              <a:latin typeface="Arial"/>
              <a:ea typeface="Arial"/>
              <a:cs typeface="Arial"/>
              <a:sym typeface="Arial"/>
            </a:endParaRPr>
          </a:p>
          <a:p>
            <a:pPr marL="0" marR="0" lvl="0" indent="0" algn="ctr" rtl="0">
              <a:spcBef>
                <a:spcPts val="0"/>
              </a:spcBef>
              <a:spcAft>
                <a:spcPts val="0"/>
              </a:spcAft>
              <a:buNone/>
            </a:pPr>
            <a:r>
              <a:rPr lang="fr-FR" sz="1800" b="0" i="0">
                <a:solidFill>
                  <a:schemeClr val="dk1"/>
                </a:solidFill>
                <a:latin typeface="Calibri"/>
                <a:ea typeface="Calibri"/>
                <a:cs typeface="Calibri"/>
                <a:sym typeface="Calibri"/>
              </a:rPr>
              <a:t>Recherche d'informations pour confirmer ce que l'on sait déjà ou ce à quoi on s'attend</a:t>
            </a:r>
            <a:endParaRPr sz="1800">
              <a:solidFill>
                <a:schemeClr val="dk1"/>
              </a:solidFill>
              <a:latin typeface="Calibri"/>
              <a:ea typeface="Calibri"/>
              <a:cs typeface="Calibri"/>
              <a:sym typeface="Calibri"/>
            </a:endParaRPr>
          </a:p>
        </p:txBody>
      </p:sp>
      <p:sp>
        <p:nvSpPr>
          <p:cNvPr id="352" name="Google Shape;352;geec6e49503_1_200"/>
          <p:cNvSpPr/>
          <p:nvPr/>
        </p:nvSpPr>
        <p:spPr>
          <a:xfrm>
            <a:off x="628447" y="3201693"/>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1">
                <a:solidFill>
                  <a:schemeClr val="lt1"/>
                </a:solidFill>
                <a:latin typeface="Arial"/>
                <a:ea typeface="Arial"/>
                <a:cs typeface="Arial"/>
                <a:sym typeface="Arial"/>
              </a:rPr>
              <a:t>1.</a:t>
            </a:r>
            <a:endParaRPr/>
          </a:p>
        </p:txBody>
      </p:sp>
      <p:sp>
        <p:nvSpPr>
          <p:cNvPr id="353" name="Google Shape;353;geec6e49503_1_200"/>
          <p:cNvSpPr/>
          <p:nvPr/>
        </p:nvSpPr>
        <p:spPr>
          <a:xfrm>
            <a:off x="2913218" y="3200125"/>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1">
                <a:solidFill>
                  <a:schemeClr val="lt1"/>
                </a:solidFill>
                <a:latin typeface="Arial"/>
                <a:ea typeface="Arial"/>
                <a:cs typeface="Arial"/>
                <a:sym typeface="Arial"/>
              </a:rPr>
              <a:t>2.</a:t>
            </a:r>
            <a:endParaRPr/>
          </a:p>
        </p:txBody>
      </p:sp>
      <p:sp>
        <p:nvSpPr>
          <p:cNvPr id="354" name="Google Shape;354;geec6e49503_1_200"/>
          <p:cNvSpPr/>
          <p:nvPr/>
        </p:nvSpPr>
        <p:spPr>
          <a:xfrm>
            <a:off x="5192983" y="3195949"/>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1">
                <a:solidFill>
                  <a:schemeClr val="lt1"/>
                </a:solidFill>
                <a:latin typeface="Arial"/>
                <a:ea typeface="Arial"/>
                <a:cs typeface="Arial"/>
                <a:sym typeface="Arial"/>
              </a:rPr>
              <a:t>3.</a:t>
            </a:r>
            <a:endParaRPr/>
          </a:p>
        </p:txBody>
      </p:sp>
      <p:sp>
        <p:nvSpPr>
          <p:cNvPr id="355" name="Google Shape;355;geec6e49503_1_200"/>
          <p:cNvSpPr txBox="1"/>
          <p:nvPr/>
        </p:nvSpPr>
        <p:spPr>
          <a:xfrm>
            <a:off x="2326599" y="4401710"/>
            <a:ext cx="2170029"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rgbClr val="3F7E43"/>
                </a:solidFill>
                <a:latin typeface="Arial"/>
                <a:ea typeface="Arial"/>
                <a:cs typeface="Arial"/>
                <a:sym typeface="Arial"/>
              </a:rPr>
              <a:t>Faits</a:t>
            </a:r>
            <a:endParaRPr sz="1800" b="1">
              <a:solidFill>
                <a:srgbClr val="3F7E43"/>
              </a:solidFill>
              <a:latin typeface="Arial"/>
              <a:ea typeface="Arial"/>
              <a:cs typeface="Arial"/>
              <a:sym typeface="Arial"/>
            </a:endParaRPr>
          </a:p>
          <a:p>
            <a:pPr marL="0" marR="0" lvl="0" indent="0" algn="ctr" rtl="0">
              <a:spcBef>
                <a:spcPts val="0"/>
              </a:spcBef>
              <a:spcAft>
                <a:spcPts val="0"/>
              </a:spcAft>
              <a:buNone/>
            </a:pPr>
            <a:r>
              <a:rPr lang="fr-FR" sz="1800" b="0" i="0">
                <a:solidFill>
                  <a:schemeClr val="dk1"/>
                </a:solidFill>
                <a:latin typeface="Calibri"/>
                <a:ea typeface="Calibri"/>
                <a:cs typeface="Calibri"/>
                <a:sym typeface="Calibri"/>
              </a:rPr>
              <a:t>Recherche d'informations différentes de celles que nous connaissons</a:t>
            </a:r>
            <a:endParaRPr/>
          </a:p>
        </p:txBody>
      </p:sp>
      <p:sp>
        <p:nvSpPr>
          <p:cNvPr id="356" name="Google Shape;356;geec6e49503_1_200"/>
          <p:cNvSpPr txBox="1"/>
          <p:nvPr/>
        </p:nvSpPr>
        <p:spPr>
          <a:xfrm>
            <a:off x="4608867" y="4401710"/>
            <a:ext cx="2170029"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rgbClr val="3F7E43"/>
                </a:solidFill>
                <a:latin typeface="Arial"/>
                <a:ea typeface="Arial"/>
                <a:cs typeface="Arial"/>
                <a:sym typeface="Arial"/>
              </a:rPr>
              <a:t>Empathique</a:t>
            </a:r>
            <a:endParaRPr sz="1800" b="1">
              <a:solidFill>
                <a:srgbClr val="3F7E43"/>
              </a:solidFill>
              <a:latin typeface="Arial"/>
              <a:ea typeface="Arial"/>
              <a:cs typeface="Arial"/>
              <a:sym typeface="Arial"/>
            </a:endParaRPr>
          </a:p>
          <a:p>
            <a:pPr marL="0" marR="0" lvl="0" indent="0" algn="ctr" rtl="0">
              <a:spcBef>
                <a:spcPts val="0"/>
              </a:spcBef>
              <a:spcAft>
                <a:spcPts val="0"/>
              </a:spcAft>
              <a:buNone/>
            </a:pPr>
            <a:r>
              <a:rPr lang="fr-FR" sz="1800" b="0" i="0">
                <a:solidFill>
                  <a:schemeClr val="dk1"/>
                </a:solidFill>
                <a:latin typeface="Calibri"/>
                <a:ea typeface="Calibri"/>
                <a:cs typeface="Calibri"/>
                <a:sym typeface="Calibri"/>
              </a:rPr>
              <a:t>Commencer à s'intéresser à la personne à qui l'on parle, et pas seulement aux faits qu'elle apporte</a:t>
            </a:r>
            <a:endParaRPr/>
          </a:p>
        </p:txBody>
      </p:sp>
      <p:sp>
        <p:nvSpPr>
          <p:cNvPr id="357" name="Google Shape;357;geec6e49503_1_200"/>
          <p:cNvSpPr/>
          <p:nvPr/>
        </p:nvSpPr>
        <p:spPr>
          <a:xfrm>
            <a:off x="7498279" y="3195949"/>
            <a:ext cx="1001798" cy="1001798"/>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1">
                <a:solidFill>
                  <a:schemeClr val="lt1"/>
                </a:solidFill>
                <a:latin typeface="Arial"/>
                <a:ea typeface="Arial"/>
                <a:cs typeface="Arial"/>
                <a:sym typeface="Arial"/>
              </a:rPr>
              <a:t>4.</a:t>
            </a:r>
            <a:endParaRPr/>
          </a:p>
        </p:txBody>
      </p:sp>
      <p:sp>
        <p:nvSpPr>
          <p:cNvPr id="358" name="Google Shape;358;geec6e49503_1_200"/>
          <p:cNvSpPr txBox="1"/>
          <p:nvPr/>
        </p:nvSpPr>
        <p:spPr>
          <a:xfrm>
            <a:off x="6914163" y="4401710"/>
            <a:ext cx="2170029"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rgbClr val="3F7E43"/>
                </a:solidFill>
                <a:latin typeface="Arial"/>
                <a:ea typeface="Arial"/>
                <a:cs typeface="Arial"/>
                <a:sym typeface="Arial"/>
              </a:rPr>
              <a:t>Génératrice</a:t>
            </a:r>
            <a:endParaRPr sz="1800" b="1">
              <a:solidFill>
                <a:srgbClr val="3F7E43"/>
              </a:solidFill>
              <a:latin typeface="Arial"/>
              <a:ea typeface="Arial"/>
              <a:cs typeface="Arial"/>
              <a:sym typeface="Arial"/>
            </a:endParaRPr>
          </a:p>
          <a:p>
            <a:pPr marL="0" marR="0" lvl="0" indent="0" algn="ctr" rtl="0">
              <a:spcBef>
                <a:spcPts val="0"/>
              </a:spcBef>
              <a:spcAft>
                <a:spcPts val="0"/>
              </a:spcAft>
              <a:buNone/>
            </a:pPr>
            <a:r>
              <a:rPr lang="fr-FR" sz="1800" b="0" i="0">
                <a:solidFill>
                  <a:schemeClr val="dk1"/>
                </a:solidFill>
                <a:latin typeface="Calibri"/>
                <a:ea typeface="Calibri"/>
                <a:cs typeface="Calibri"/>
                <a:sym typeface="Calibri"/>
              </a:rPr>
              <a:t>Écouter pour créer sans que notre personnalité n'entrave les résultats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eec6e49503_1_214"/>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03A6"/>
              </a:buClr>
              <a:buSzPts val="4000"/>
              <a:buFont typeface="Arial"/>
              <a:buNone/>
            </a:pPr>
            <a:r>
              <a:rPr lang="fr-FR"/>
              <a:t>Pratiquez l'écoute générative </a:t>
            </a:r>
            <a:endParaRPr/>
          </a:p>
        </p:txBody>
      </p:sp>
      <p:sp>
        <p:nvSpPr>
          <p:cNvPr id="365" name="Google Shape;365;geec6e49503_1_214"/>
          <p:cNvSpPr txBox="1"/>
          <p:nvPr/>
        </p:nvSpPr>
        <p:spPr>
          <a:xfrm>
            <a:off x="956353" y="2594977"/>
            <a:ext cx="4005113"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a:solidFill>
                  <a:schemeClr val="dk1"/>
                </a:solidFill>
                <a:latin typeface="Calibri"/>
                <a:ea typeface="Calibri"/>
                <a:cs typeface="Calibri"/>
                <a:sym typeface="Calibri"/>
              </a:rPr>
              <a:t>Par </a:t>
            </a:r>
            <a:r>
              <a:rPr lang="fr-FR" sz="2800" b="1">
                <a:solidFill>
                  <a:schemeClr val="dk1"/>
                </a:solidFill>
                <a:latin typeface="Calibri"/>
                <a:ea typeface="Calibri"/>
                <a:cs typeface="Calibri"/>
                <a:sym typeface="Calibri"/>
              </a:rPr>
              <a:t>groupes de 2</a:t>
            </a:r>
            <a:r>
              <a:rPr lang="fr-FR" sz="2800">
                <a:solidFill>
                  <a:schemeClr val="dk1"/>
                </a:solidFill>
                <a:latin typeface="Calibri"/>
                <a:ea typeface="Calibri"/>
                <a:cs typeface="Calibri"/>
                <a:sym typeface="Calibri"/>
              </a:rPr>
              <a:t>, écoutez activement votre binôme </a:t>
            </a:r>
            <a:r>
              <a:rPr lang="fr-FR" sz="2800" b="1">
                <a:solidFill>
                  <a:schemeClr val="dk1"/>
                </a:solidFill>
                <a:latin typeface="Calibri"/>
                <a:ea typeface="Calibri"/>
                <a:cs typeface="Calibri"/>
                <a:sym typeface="Calibri"/>
              </a:rPr>
              <a:t>pendant 5 minutes d'affilée</a:t>
            </a:r>
            <a:r>
              <a:rPr lang="fr-FR" sz="2800">
                <a:solidFill>
                  <a:schemeClr val="dk1"/>
                </a:solidFill>
                <a:latin typeface="Calibri"/>
                <a:ea typeface="Calibri"/>
                <a:cs typeface="Calibri"/>
                <a:sym typeface="Calibri"/>
              </a:rPr>
              <a:t>, sans l'interrompre.</a:t>
            </a:r>
            <a:endParaRPr/>
          </a:p>
          <a:p>
            <a:pPr marL="0" marR="0" lvl="0" indent="0" algn="l" rtl="0">
              <a:spcBef>
                <a:spcPts val="0"/>
              </a:spcBef>
              <a:spcAft>
                <a:spcPts val="0"/>
              </a:spcAft>
              <a:buNone/>
            </a:pPr>
            <a:r>
              <a:rPr lang="fr-FR" sz="2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fr-FR" sz="2800" b="1">
                <a:solidFill>
                  <a:schemeClr val="dk1"/>
                </a:solidFill>
                <a:latin typeface="Calibri"/>
                <a:ea typeface="Calibri"/>
                <a:cs typeface="Calibri"/>
                <a:sym typeface="Calibri"/>
              </a:rPr>
              <a:t>Partagez vos réflexions </a:t>
            </a:r>
            <a:r>
              <a:rPr lang="fr-FR" sz="2800">
                <a:solidFill>
                  <a:schemeClr val="dk1"/>
                </a:solidFill>
                <a:latin typeface="Calibri"/>
                <a:ea typeface="Calibri"/>
                <a:cs typeface="Calibri"/>
                <a:sym typeface="Calibri"/>
              </a:rPr>
              <a:t>à la fin de l'exercice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eec6e49503_1_220"/>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ts val="4000"/>
              <a:buFont typeface="Arial"/>
              <a:buNone/>
            </a:pPr>
            <a:r>
              <a:rPr lang="fr-FR"/>
              <a:t>Utiliser ces outils pour encourager la collaboration</a:t>
            </a:r>
            <a:endParaRPr/>
          </a:p>
        </p:txBody>
      </p:sp>
      <p:sp>
        <p:nvSpPr>
          <p:cNvPr id="372" name="Google Shape;372;geec6e49503_1_220"/>
          <p:cNvSpPr txBox="1"/>
          <p:nvPr/>
        </p:nvSpPr>
        <p:spPr>
          <a:xfrm>
            <a:off x="661796" y="1897140"/>
            <a:ext cx="7820407"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Vous pouvez utiliser ces outils et théories pour encadrer les filles et les jeunes femmes qui participent aux événements, mais pas seulement ! Vous pouvez également essayer de les leur transmettre </a:t>
            </a:r>
            <a:r>
              <a:rPr lang="fr-FR" sz="1800" b="1">
                <a:solidFill>
                  <a:schemeClr val="lt1"/>
                </a:solidFill>
                <a:highlight>
                  <a:srgbClr val="7503A6"/>
                </a:highlight>
                <a:latin typeface="Calibri"/>
                <a:ea typeface="Calibri"/>
                <a:cs typeface="Calibri"/>
                <a:sym typeface="Calibri"/>
              </a:rPr>
              <a:t>et vous assurer qu'elles les appliquent au sein de leurs groupes</a:t>
            </a:r>
            <a:r>
              <a:rPr lang="fr-FR" sz="1800">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fr-FR" sz="1800">
                <a:solidFill>
                  <a:schemeClr val="dk1"/>
                </a:solidFill>
                <a:latin typeface="Calibri"/>
                <a:ea typeface="Calibri"/>
                <a:cs typeface="Calibri"/>
                <a:sym typeface="Calibri"/>
              </a:rPr>
              <a:t>En effet, ce format permet d'identifier différents points d'attention : </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pic>
        <p:nvPicPr>
          <p:cNvPr id="373" name="Google Shape;373;geec6e49503_1_220" descr="Tornade contour"/>
          <p:cNvPicPr preferRelativeResize="0"/>
          <p:nvPr/>
        </p:nvPicPr>
        <p:blipFill rotWithShape="1">
          <a:blip r:embed="rId3">
            <a:alphaModFix/>
          </a:blip>
          <a:srcRect/>
          <a:stretch/>
        </p:blipFill>
        <p:spPr>
          <a:xfrm>
            <a:off x="1024262" y="5583586"/>
            <a:ext cx="720000" cy="720000"/>
          </a:xfrm>
          <a:prstGeom prst="rect">
            <a:avLst/>
          </a:prstGeom>
          <a:noFill/>
          <a:ln>
            <a:noFill/>
          </a:ln>
        </p:spPr>
      </p:pic>
      <p:pic>
        <p:nvPicPr>
          <p:cNvPr id="374" name="Google Shape;374;geec6e49503_1_220" descr="Oreille contour"/>
          <p:cNvPicPr preferRelativeResize="0"/>
          <p:nvPr/>
        </p:nvPicPr>
        <p:blipFill rotWithShape="1">
          <a:blip r:embed="rId4">
            <a:alphaModFix/>
          </a:blip>
          <a:srcRect/>
          <a:stretch/>
        </p:blipFill>
        <p:spPr>
          <a:xfrm>
            <a:off x="1024262" y="4663241"/>
            <a:ext cx="720000" cy="720000"/>
          </a:xfrm>
          <a:prstGeom prst="rect">
            <a:avLst/>
          </a:prstGeom>
          <a:noFill/>
          <a:ln>
            <a:noFill/>
          </a:ln>
        </p:spPr>
      </p:pic>
      <p:pic>
        <p:nvPicPr>
          <p:cNvPr id="375" name="Google Shape;375;geec6e49503_1_220" descr="Commentaire barre oblique silence contour"/>
          <p:cNvPicPr preferRelativeResize="0"/>
          <p:nvPr/>
        </p:nvPicPr>
        <p:blipFill rotWithShape="1">
          <a:blip r:embed="rId5">
            <a:alphaModFix/>
          </a:blip>
          <a:srcRect/>
          <a:stretch/>
        </p:blipFill>
        <p:spPr>
          <a:xfrm>
            <a:off x="1029094" y="3742896"/>
            <a:ext cx="720000" cy="720000"/>
          </a:xfrm>
          <a:prstGeom prst="rect">
            <a:avLst/>
          </a:prstGeom>
          <a:noFill/>
          <a:ln>
            <a:noFill/>
          </a:ln>
        </p:spPr>
      </p:pic>
      <p:sp>
        <p:nvSpPr>
          <p:cNvPr id="376" name="Google Shape;376;geec6e49503_1_220"/>
          <p:cNvSpPr txBox="1"/>
          <p:nvPr/>
        </p:nvSpPr>
        <p:spPr>
          <a:xfrm>
            <a:off x="1938662" y="3742896"/>
            <a:ext cx="5400300" cy="6465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Certains participants sont </a:t>
            </a:r>
            <a:r>
              <a:rPr lang="fr-FR" sz="1800" b="1">
                <a:solidFill>
                  <a:srgbClr val="7503A6"/>
                </a:solidFill>
                <a:latin typeface="Calibri"/>
                <a:ea typeface="Calibri"/>
                <a:cs typeface="Calibri"/>
                <a:sym typeface="Calibri"/>
              </a:rPr>
              <a:t>intimidés </a:t>
            </a:r>
            <a:r>
              <a:rPr lang="fr-FR" sz="1800">
                <a:solidFill>
                  <a:schemeClr val="dk1"/>
                </a:solidFill>
                <a:latin typeface="Calibri"/>
                <a:ea typeface="Calibri"/>
                <a:cs typeface="Calibri"/>
                <a:sym typeface="Calibri"/>
              </a:rPr>
              <a:t>par le groupe et ne se sentent pas assez sûrs d'eux pour partager leurs idées ;</a:t>
            </a:r>
            <a:endParaRPr/>
          </a:p>
        </p:txBody>
      </p:sp>
      <p:sp>
        <p:nvSpPr>
          <p:cNvPr id="377" name="Google Shape;377;geec6e49503_1_220"/>
          <p:cNvSpPr txBox="1"/>
          <p:nvPr/>
        </p:nvSpPr>
        <p:spPr>
          <a:xfrm>
            <a:off x="1938662" y="4700075"/>
            <a:ext cx="5400265"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Certains participants </a:t>
            </a:r>
            <a:r>
              <a:rPr lang="fr-FR" sz="1800" b="1">
                <a:solidFill>
                  <a:srgbClr val="7503A6"/>
                </a:solidFill>
                <a:latin typeface="Calibri"/>
                <a:ea typeface="Calibri"/>
                <a:cs typeface="Calibri"/>
                <a:sym typeface="Calibri"/>
              </a:rPr>
              <a:t>n'écoutent pas </a:t>
            </a:r>
            <a:r>
              <a:rPr lang="fr-FR" sz="1800">
                <a:solidFill>
                  <a:schemeClr val="dk1"/>
                </a:solidFill>
                <a:latin typeface="Calibri"/>
                <a:ea typeface="Calibri"/>
                <a:cs typeface="Calibri"/>
                <a:sym typeface="Calibri"/>
              </a:rPr>
              <a:t>ou ne prennent </a:t>
            </a:r>
            <a:r>
              <a:rPr lang="fr-FR" sz="1800" b="1">
                <a:solidFill>
                  <a:srgbClr val="7503A6"/>
                </a:solidFill>
                <a:latin typeface="Calibri"/>
                <a:ea typeface="Calibri"/>
                <a:cs typeface="Calibri"/>
                <a:sym typeface="Calibri"/>
              </a:rPr>
              <a:t>pas en compte </a:t>
            </a:r>
            <a:r>
              <a:rPr lang="fr-FR" sz="1800">
                <a:solidFill>
                  <a:schemeClr val="dk1"/>
                </a:solidFill>
                <a:latin typeface="Calibri"/>
                <a:ea typeface="Calibri"/>
                <a:cs typeface="Calibri"/>
                <a:sym typeface="Calibri"/>
              </a:rPr>
              <a:t>les idées des autres ;</a:t>
            </a:r>
            <a:endParaRPr/>
          </a:p>
        </p:txBody>
      </p:sp>
      <p:sp>
        <p:nvSpPr>
          <p:cNvPr id="378" name="Google Shape;378;geec6e49503_1_220"/>
          <p:cNvSpPr txBox="1"/>
          <p:nvPr/>
        </p:nvSpPr>
        <p:spPr>
          <a:xfrm>
            <a:off x="1938662" y="5657255"/>
            <a:ext cx="5400266"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Certains participants se sentent dépassés par la formation et </a:t>
            </a:r>
            <a:r>
              <a:rPr lang="fr-FR" sz="1800" b="1">
                <a:solidFill>
                  <a:srgbClr val="7503A6"/>
                </a:solidFill>
                <a:latin typeface="Calibri"/>
                <a:ea typeface="Calibri"/>
                <a:cs typeface="Calibri"/>
                <a:sym typeface="Calibri"/>
              </a:rPr>
              <a:t>ne maintiennent pas leur intérêt après l'événement.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eec6e49503_1_232"/>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ts val="4000"/>
              <a:buFont typeface="Arial"/>
              <a:buNone/>
            </a:pPr>
            <a:r>
              <a:rPr lang="fr-FR"/>
              <a:t>Les règles d'or du travail en groupe</a:t>
            </a:r>
            <a:endParaRPr/>
          </a:p>
        </p:txBody>
      </p:sp>
      <p:sp>
        <p:nvSpPr>
          <p:cNvPr id="385" name="Google Shape;385;geec6e49503_1_232"/>
          <p:cNvSpPr txBox="1"/>
          <p:nvPr/>
        </p:nvSpPr>
        <p:spPr>
          <a:xfrm>
            <a:off x="1392654" y="4910449"/>
            <a:ext cx="635869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800" b="1">
                <a:solidFill>
                  <a:schemeClr val="dk1"/>
                </a:solidFill>
                <a:latin typeface="Calibri"/>
                <a:ea typeface="Calibri"/>
                <a:cs typeface="Calibri"/>
                <a:sym typeface="Calibri"/>
              </a:rPr>
              <a:t>En fin de compte, notre objectif est qu'ils se sentent suffisamment confiants pour changer le monde !</a:t>
            </a:r>
            <a:endParaRPr/>
          </a:p>
        </p:txBody>
      </p:sp>
      <p:sp>
        <p:nvSpPr>
          <p:cNvPr id="386" name="Google Shape;386;geec6e49503_1_232"/>
          <p:cNvSpPr/>
          <p:nvPr/>
        </p:nvSpPr>
        <p:spPr>
          <a:xfrm>
            <a:off x="774471" y="2335492"/>
            <a:ext cx="2358189" cy="2187016"/>
          </a:xfrm>
          <a:prstGeom prst="roundRect">
            <a:avLst>
              <a:gd name="adj" fmla="val 16667"/>
            </a:avLst>
          </a:prstGeom>
          <a:solidFill>
            <a:srgbClr val="7503A6"/>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Tous les membres du groupe doivent </a:t>
            </a:r>
            <a:r>
              <a:rPr lang="fr-FR" sz="1800" b="1">
                <a:solidFill>
                  <a:schemeClr val="lt1"/>
                </a:solidFill>
                <a:latin typeface="Calibri"/>
                <a:ea typeface="Calibri"/>
                <a:cs typeface="Calibri"/>
                <a:sym typeface="Calibri"/>
              </a:rPr>
              <a:t>s'écouter les uns les autres</a:t>
            </a:r>
            <a:r>
              <a:rPr lang="fr-FR" sz="1800">
                <a:solidFill>
                  <a:schemeClr val="lt1"/>
                </a:solidFill>
                <a:latin typeface="Calibri"/>
                <a:ea typeface="Calibri"/>
                <a:cs typeface="Calibri"/>
                <a:sym typeface="Calibri"/>
              </a:rPr>
              <a:t>, afin que chacun se sente </a:t>
            </a:r>
            <a:r>
              <a:rPr lang="fr-FR" sz="1800" b="1">
                <a:solidFill>
                  <a:schemeClr val="lt1"/>
                </a:solidFill>
                <a:latin typeface="Calibri"/>
                <a:ea typeface="Calibri"/>
                <a:cs typeface="Calibri"/>
                <a:sym typeface="Calibri"/>
              </a:rPr>
              <a:t>suffisamment en confiance pour exprimer son opinion.</a:t>
            </a:r>
            <a:endParaRPr sz="1800">
              <a:solidFill>
                <a:schemeClr val="lt1"/>
              </a:solidFill>
              <a:latin typeface="Calibri"/>
              <a:ea typeface="Calibri"/>
              <a:cs typeface="Calibri"/>
              <a:sym typeface="Calibri"/>
            </a:endParaRPr>
          </a:p>
        </p:txBody>
      </p:sp>
      <p:sp>
        <p:nvSpPr>
          <p:cNvPr id="387" name="Google Shape;387;geec6e49503_1_232"/>
          <p:cNvSpPr/>
          <p:nvPr/>
        </p:nvSpPr>
        <p:spPr>
          <a:xfrm>
            <a:off x="3392905" y="2335492"/>
            <a:ext cx="2358189" cy="2187016"/>
          </a:xfrm>
          <a:prstGeom prst="roundRect">
            <a:avLst>
              <a:gd name="adj" fmla="val 16667"/>
            </a:avLst>
          </a:prstGeom>
          <a:solidFill>
            <a:srgbClr val="7503A6"/>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Les membres des groupes doivent </a:t>
            </a:r>
            <a:r>
              <a:rPr lang="fr-FR" sz="1800" b="1">
                <a:solidFill>
                  <a:schemeClr val="lt1"/>
                </a:solidFill>
                <a:latin typeface="Calibri"/>
                <a:ea typeface="Calibri"/>
                <a:cs typeface="Calibri"/>
                <a:sym typeface="Calibri"/>
              </a:rPr>
              <a:t>réagir avec gentillesse et ouverture </a:t>
            </a:r>
            <a:r>
              <a:rPr lang="fr-FR" sz="1800">
                <a:solidFill>
                  <a:schemeClr val="lt1"/>
                </a:solidFill>
                <a:latin typeface="Calibri"/>
                <a:ea typeface="Calibri"/>
                <a:cs typeface="Calibri"/>
                <a:sym typeface="Calibri"/>
              </a:rPr>
              <a:t>aux idées et suggestions des autres.</a:t>
            </a:r>
            <a:endParaRPr/>
          </a:p>
        </p:txBody>
      </p:sp>
      <p:sp>
        <p:nvSpPr>
          <p:cNvPr id="388" name="Google Shape;388;geec6e49503_1_232"/>
          <p:cNvSpPr/>
          <p:nvPr/>
        </p:nvSpPr>
        <p:spPr>
          <a:xfrm>
            <a:off x="6011340" y="2335492"/>
            <a:ext cx="2358189" cy="2187016"/>
          </a:xfrm>
          <a:prstGeom prst="roundRect">
            <a:avLst>
              <a:gd name="adj" fmla="val 16667"/>
            </a:avLst>
          </a:prstGeom>
          <a:solidFill>
            <a:srgbClr val="7503A6"/>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fr-FR" sz="1800">
                <a:solidFill>
                  <a:schemeClr val="lt1"/>
                </a:solidFill>
                <a:latin typeface="Calibri"/>
                <a:ea typeface="Calibri"/>
                <a:cs typeface="Calibri"/>
                <a:sym typeface="Calibri"/>
              </a:rPr>
              <a:t>En tant que mentor, veillez à </a:t>
            </a:r>
            <a:r>
              <a:rPr lang="fr-FR" sz="1800" b="1">
                <a:solidFill>
                  <a:schemeClr val="lt1"/>
                </a:solidFill>
                <a:latin typeface="Calibri"/>
                <a:ea typeface="Calibri"/>
                <a:cs typeface="Calibri"/>
                <a:sym typeface="Calibri"/>
              </a:rPr>
              <a:t>inclure tout le monde </a:t>
            </a:r>
            <a:r>
              <a:rPr lang="fr-FR" sz="1800">
                <a:solidFill>
                  <a:schemeClr val="lt1"/>
                </a:solidFill>
                <a:latin typeface="Calibri"/>
                <a:ea typeface="Calibri"/>
                <a:cs typeface="Calibri"/>
                <a:sym typeface="Calibri"/>
              </a:rPr>
              <a:t>et à </a:t>
            </a:r>
            <a:r>
              <a:rPr lang="fr-FR" sz="1800" b="1">
                <a:solidFill>
                  <a:schemeClr val="lt1"/>
                </a:solidFill>
                <a:latin typeface="Calibri"/>
                <a:ea typeface="Calibri"/>
                <a:cs typeface="Calibri"/>
                <a:sym typeface="Calibri"/>
              </a:rPr>
              <a:t>valoriser les idées de chacun.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body" idx="1"/>
          </p:nvPr>
        </p:nvSpPr>
        <p:spPr>
          <a:xfrm>
            <a:off x="804510" y="3723519"/>
            <a:ext cx="3439944" cy="8325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000"/>
              <a:buNone/>
            </a:pPr>
            <a:r>
              <a:rPr lang="fr-FR" sz="2000"/>
              <a:t>Quel est le projet ? - Quels sont les événements organisés par We4Change Changemakers ? </a:t>
            </a:r>
            <a:endParaRPr/>
          </a:p>
        </p:txBody>
      </p:sp>
      <p:sp>
        <p:nvSpPr>
          <p:cNvPr id="165" name="Google Shape;165;p2"/>
          <p:cNvSpPr txBox="1">
            <a:spLocks noGrp="1"/>
          </p:cNvSpPr>
          <p:nvPr>
            <p:ph type="title"/>
          </p:nvPr>
        </p:nvSpPr>
        <p:spPr>
          <a:xfrm>
            <a:off x="804510" y="2208067"/>
            <a:ext cx="3180894" cy="17052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fr-FR"/>
              <a:t>À propos de We4Change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9"/>
          <p:cNvSpPr txBox="1">
            <a:spLocks noGrp="1"/>
          </p:cNvSpPr>
          <p:nvPr>
            <p:ph type="title"/>
          </p:nvPr>
        </p:nvSpPr>
        <p:spPr>
          <a:xfrm>
            <a:off x="871417" y="2236305"/>
            <a:ext cx="370058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fr-FR"/>
              <a:t>Paraphrase et question</a:t>
            </a:r>
            <a:endParaRPr/>
          </a:p>
        </p:txBody>
      </p:sp>
      <p:sp>
        <p:nvSpPr>
          <p:cNvPr id="395" name="Google Shape;395;p19"/>
          <p:cNvSpPr txBox="1">
            <a:spLocks noGrp="1"/>
          </p:cNvSpPr>
          <p:nvPr>
            <p:ph type="body" idx="1"/>
          </p:nvPr>
        </p:nvSpPr>
        <p:spPr>
          <a:xfrm>
            <a:off x="871419" y="3657600"/>
            <a:ext cx="3523160" cy="42308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000"/>
              <a:buNone/>
            </a:pPr>
            <a:r>
              <a:rPr lang="fr-FR" sz="2000"/>
              <a:t>Comment les guider dans l'identification des prochaines étapes de leur projet ? - Comment les préparer à la présentation devant le jury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eec6e49503_1_241"/>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7503A6"/>
              </a:buClr>
              <a:buSzPct val="100000"/>
              <a:buFont typeface="Arial"/>
              <a:buNone/>
            </a:pPr>
            <a:r>
              <a:rPr lang="fr-FR"/>
              <a:t>Paraphraser pour mieux comprendre les idées</a:t>
            </a:r>
            <a:endParaRPr/>
          </a:p>
        </p:txBody>
      </p:sp>
      <p:sp>
        <p:nvSpPr>
          <p:cNvPr id="402" name="Google Shape;402;geec6e49503_1_241"/>
          <p:cNvSpPr txBox="1"/>
          <p:nvPr/>
        </p:nvSpPr>
        <p:spPr>
          <a:xfrm>
            <a:off x="541962" y="2024651"/>
            <a:ext cx="814333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En tant que mentor et pour faciliter la coopération au sein du groupe, la </a:t>
            </a:r>
            <a:r>
              <a:rPr lang="fr-FR" sz="1800" b="1">
                <a:solidFill>
                  <a:schemeClr val="lt1"/>
                </a:solidFill>
                <a:highlight>
                  <a:srgbClr val="7503A6"/>
                </a:highlight>
                <a:latin typeface="Calibri"/>
                <a:ea typeface="Calibri"/>
                <a:cs typeface="Calibri"/>
                <a:sym typeface="Calibri"/>
              </a:rPr>
              <a:t>paraphrase, soit en répétant, soit en résumant, </a:t>
            </a:r>
            <a:r>
              <a:rPr lang="fr-FR" sz="1800">
                <a:solidFill>
                  <a:schemeClr val="dk1"/>
                </a:solidFill>
                <a:latin typeface="Calibri"/>
                <a:ea typeface="Calibri"/>
                <a:cs typeface="Calibri"/>
                <a:sym typeface="Calibri"/>
              </a:rPr>
              <a:t>peut être un outil utile car elle vous permettra de :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03" name="Google Shape;403;geec6e49503_1_241" descr="Brainstorming de groupe contour"/>
          <p:cNvPicPr preferRelativeResize="0"/>
          <p:nvPr/>
        </p:nvPicPr>
        <p:blipFill rotWithShape="1">
          <a:blip r:embed="rId3">
            <a:alphaModFix/>
          </a:blip>
          <a:srcRect/>
          <a:stretch/>
        </p:blipFill>
        <p:spPr>
          <a:xfrm>
            <a:off x="1410600" y="3324728"/>
            <a:ext cx="720000" cy="720000"/>
          </a:xfrm>
          <a:prstGeom prst="rect">
            <a:avLst/>
          </a:prstGeom>
          <a:noFill/>
          <a:ln>
            <a:noFill/>
          </a:ln>
        </p:spPr>
      </p:pic>
      <p:pic>
        <p:nvPicPr>
          <p:cNvPr id="404" name="Google Shape;404;geec6e49503_1_241" descr="Tête avec engrenages contour"/>
          <p:cNvPicPr preferRelativeResize="0"/>
          <p:nvPr/>
        </p:nvPicPr>
        <p:blipFill rotWithShape="1">
          <a:blip r:embed="rId4">
            <a:alphaModFix/>
          </a:blip>
          <a:srcRect/>
          <a:stretch/>
        </p:blipFill>
        <p:spPr>
          <a:xfrm>
            <a:off x="1410600" y="5616996"/>
            <a:ext cx="720000" cy="720000"/>
          </a:xfrm>
          <a:prstGeom prst="rect">
            <a:avLst/>
          </a:prstGeom>
          <a:noFill/>
          <a:ln>
            <a:noFill/>
          </a:ln>
        </p:spPr>
      </p:pic>
      <p:pic>
        <p:nvPicPr>
          <p:cNvPr id="405" name="Google Shape;405;geec6e49503_1_241" descr="Héros contour"/>
          <p:cNvPicPr preferRelativeResize="0"/>
          <p:nvPr/>
        </p:nvPicPr>
        <p:blipFill rotWithShape="1">
          <a:blip r:embed="rId5">
            <a:alphaModFix/>
          </a:blip>
          <a:srcRect/>
          <a:stretch/>
        </p:blipFill>
        <p:spPr>
          <a:xfrm>
            <a:off x="1410600" y="4342998"/>
            <a:ext cx="720000" cy="720000"/>
          </a:xfrm>
          <a:prstGeom prst="rect">
            <a:avLst/>
          </a:prstGeom>
          <a:noFill/>
          <a:ln>
            <a:noFill/>
          </a:ln>
        </p:spPr>
      </p:pic>
      <p:sp>
        <p:nvSpPr>
          <p:cNvPr id="406" name="Google Shape;406;geec6e49503_1_241"/>
          <p:cNvSpPr txBox="1"/>
          <p:nvPr/>
        </p:nvSpPr>
        <p:spPr>
          <a:xfrm>
            <a:off x="2130600" y="3223063"/>
            <a:ext cx="5400300" cy="923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Assurez-vous d'avoir </a:t>
            </a:r>
            <a:r>
              <a:rPr lang="fr-FR" sz="1800" b="1">
                <a:solidFill>
                  <a:srgbClr val="7503A6"/>
                </a:solidFill>
                <a:latin typeface="Calibri"/>
                <a:ea typeface="Calibri"/>
                <a:cs typeface="Calibri"/>
                <a:sym typeface="Calibri"/>
              </a:rPr>
              <a:t>bien compris l'idée </a:t>
            </a:r>
            <a:r>
              <a:rPr lang="fr-FR" sz="1800">
                <a:solidFill>
                  <a:schemeClr val="dk1"/>
                </a:solidFill>
                <a:latin typeface="Calibri"/>
                <a:ea typeface="Calibri"/>
                <a:cs typeface="Calibri"/>
                <a:sym typeface="Calibri"/>
              </a:rPr>
              <a:t>du mentoré et permettez au reste du groupe de mieux la comprendre également ;</a:t>
            </a:r>
            <a:endParaRPr/>
          </a:p>
        </p:txBody>
      </p:sp>
      <p:sp>
        <p:nvSpPr>
          <p:cNvPr id="407" name="Google Shape;407;geec6e49503_1_241"/>
          <p:cNvSpPr txBox="1"/>
          <p:nvPr/>
        </p:nvSpPr>
        <p:spPr>
          <a:xfrm>
            <a:off x="2130600" y="4348935"/>
            <a:ext cx="5400265"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Mettez en valeur l'idée de la personne guidée et </a:t>
            </a:r>
            <a:r>
              <a:rPr lang="fr-FR" sz="1800" b="1">
                <a:solidFill>
                  <a:srgbClr val="7503A6"/>
                </a:solidFill>
                <a:latin typeface="Calibri"/>
                <a:ea typeface="Calibri"/>
                <a:cs typeface="Calibri"/>
                <a:sym typeface="Calibri"/>
              </a:rPr>
              <a:t>donnez-lui confiance </a:t>
            </a:r>
            <a:r>
              <a:rPr lang="fr-FR" sz="1800">
                <a:solidFill>
                  <a:schemeClr val="dk1"/>
                </a:solidFill>
                <a:latin typeface="Calibri"/>
                <a:ea typeface="Calibri"/>
                <a:cs typeface="Calibri"/>
                <a:sym typeface="Calibri"/>
              </a:rPr>
              <a:t>au sein du groupe ;</a:t>
            </a:r>
            <a:endParaRPr/>
          </a:p>
        </p:txBody>
      </p:sp>
      <p:sp>
        <p:nvSpPr>
          <p:cNvPr id="408" name="Google Shape;408;geec6e49503_1_241"/>
          <p:cNvSpPr txBox="1"/>
          <p:nvPr/>
        </p:nvSpPr>
        <p:spPr>
          <a:xfrm>
            <a:off x="2130600" y="5622933"/>
            <a:ext cx="5400265"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800">
                <a:solidFill>
                  <a:schemeClr val="dk1"/>
                </a:solidFill>
                <a:latin typeface="Calibri"/>
                <a:ea typeface="Calibri"/>
                <a:cs typeface="Calibri"/>
                <a:sym typeface="Calibri"/>
              </a:rPr>
              <a:t>Encouragez la personne guidée à </a:t>
            </a:r>
            <a:r>
              <a:rPr lang="fr-FR" sz="1800" b="1">
                <a:solidFill>
                  <a:srgbClr val="7503A6"/>
                </a:solidFill>
                <a:latin typeface="Calibri"/>
                <a:ea typeface="Calibri"/>
                <a:cs typeface="Calibri"/>
                <a:sym typeface="Calibri"/>
              </a:rPr>
              <a:t>approfondir sa réflexion </a:t>
            </a:r>
            <a:r>
              <a:rPr lang="fr-FR" sz="1800">
                <a:solidFill>
                  <a:schemeClr val="dk1"/>
                </a:solidFill>
                <a:latin typeface="Calibri"/>
                <a:ea typeface="Calibri"/>
                <a:cs typeface="Calibri"/>
                <a:sym typeface="Calibri"/>
              </a:rPr>
              <a:t>en clarifiant ses idées.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cxnSp>
        <p:nvCxnSpPr>
          <p:cNvPr id="414" name="Google Shape;414;geec6e49503_6_0"/>
          <p:cNvCxnSpPr>
            <a:endCxn id="415" idx="3"/>
          </p:cNvCxnSpPr>
          <p:nvPr/>
        </p:nvCxnSpPr>
        <p:spPr>
          <a:xfrm rot="10800000">
            <a:off x="2364555" y="2105920"/>
            <a:ext cx="1741500" cy="995400"/>
          </a:xfrm>
          <a:prstGeom prst="bentConnector3">
            <a:avLst>
              <a:gd name="adj1" fmla="val -528"/>
            </a:avLst>
          </a:prstGeom>
          <a:noFill/>
          <a:ln w="28575" cap="flat" cmpd="sng">
            <a:solidFill>
              <a:srgbClr val="F2CB05"/>
            </a:solidFill>
            <a:prstDash val="solid"/>
            <a:miter lim="800000"/>
            <a:headEnd type="none" w="sm" len="sm"/>
            <a:tailEnd type="none" w="sm" len="sm"/>
          </a:ln>
        </p:spPr>
      </p:cxnSp>
      <p:cxnSp>
        <p:nvCxnSpPr>
          <p:cNvPr id="416" name="Google Shape;416;geec6e49503_6_0"/>
          <p:cNvCxnSpPr/>
          <p:nvPr/>
        </p:nvCxnSpPr>
        <p:spPr>
          <a:xfrm rot="10800000" flipH="1">
            <a:off x="5037820" y="2105793"/>
            <a:ext cx="1741500" cy="995400"/>
          </a:xfrm>
          <a:prstGeom prst="bentConnector3">
            <a:avLst>
              <a:gd name="adj1" fmla="val -521"/>
            </a:avLst>
          </a:prstGeom>
          <a:noFill/>
          <a:ln w="28575" cap="flat" cmpd="sng">
            <a:solidFill>
              <a:srgbClr val="F2CB05"/>
            </a:solidFill>
            <a:prstDash val="solid"/>
            <a:miter lim="800000"/>
            <a:headEnd type="none" w="sm" len="sm"/>
            <a:tailEnd type="none" w="sm" len="sm"/>
          </a:ln>
        </p:spPr>
      </p:cxnSp>
      <p:cxnSp>
        <p:nvCxnSpPr>
          <p:cNvPr id="417" name="Google Shape;417;geec6e49503_6_0"/>
          <p:cNvCxnSpPr>
            <a:stCxn id="418" idx="3"/>
            <a:endCxn id="419" idx="1"/>
          </p:cNvCxnSpPr>
          <p:nvPr/>
        </p:nvCxnSpPr>
        <p:spPr>
          <a:xfrm>
            <a:off x="2364555" y="3517418"/>
            <a:ext cx="1494600" cy="0"/>
          </a:xfrm>
          <a:prstGeom prst="straightConnector1">
            <a:avLst/>
          </a:prstGeom>
          <a:noFill/>
          <a:ln w="28575" cap="flat" cmpd="sng">
            <a:solidFill>
              <a:srgbClr val="F2CB05"/>
            </a:solidFill>
            <a:prstDash val="solid"/>
            <a:miter lim="800000"/>
            <a:headEnd type="none" w="sm" len="sm"/>
            <a:tailEnd type="none" w="sm" len="sm"/>
          </a:ln>
        </p:spPr>
      </p:cxnSp>
      <p:cxnSp>
        <p:nvCxnSpPr>
          <p:cNvPr id="420" name="Google Shape;420;geec6e49503_6_0"/>
          <p:cNvCxnSpPr/>
          <p:nvPr/>
        </p:nvCxnSpPr>
        <p:spPr>
          <a:xfrm rot="10800000" flipH="1">
            <a:off x="5284896" y="3502320"/>
            <a:ext cx="1494547" cy="1"/>
          </a:xfrm>
          <a:prstGeom prst="straightConnector1">
            <a:avLst/>
          </a:prstGeom>
          <a:noFill/>
          <a:ln w="28575" cap="flat" cmpd="sng">
            <a:solidFill>
              <a:srgbClr val="F2CB05"/>
            </a:solidFill>
            <a:prstDash val="solid"/>
            <a:miter lim="800000"/>
            <a:headEnd type="none" w="sm" len="sm"/>
            <a:tailEnd type="none" w="sm" len="sm"/>
          </a:ln>
        </p:spPr>
      </p:cxnSp>
      <p:cxnSp>
        <p:nvCxnSpPr>
          <p:cNvPr id="421" name="Google Shape;421;geec6e49503_6_0"/>
          <p:cNvCxnSpPr>
            <a:stCxn id="419" idx="2"/>
            <a:endCxn id="422" idx="0"/>
          </p:cNvCxnSpPr>
          <p:nvPr/>
        </p:nvCxnSpPr>
        <p:spPr>
          <a:xfrm>
            <a:off x="4571999" y="3933642"/>
            <a:ext cx="0" cy="1011300"/>
          </a:xfrm>
          <a:prstGeom prst="straightConnector1">
            <a:avLst/>
          </a:prstGeom>
          <a:noFill/>
          <a:ln w="28575" cap="flat" cmpd="sng">
            <a:solidFill>
              <a:srgbClr val="F2CB05"/>
            </a:solidFill>
            <a:prstDash val="solid"/>
            <a:miter lim="800000"/>
            <a:headEnd type="none" w="sm" len="sm"/>
            <a:tailEnd type="none" w="sm" len="sm"/>
          </a:ln>
        </p:spPr>
      </p:cxnSp>
      <p:cxnSp>
        <p:nvCxnSpPr>
          <p:cNvPr id="423" name="Google Shape;423;geec6e49503_6_0"/>
          <p:cNvCxnSpPr>
            <a:endCxn id="424" idx="3"/>
          </p:cNvCxnSpPr>
          <p:nvPr/>
        </p:nvCxnSpPr>
        <p:spPr>
          <a:xfrm flipH="1">
            <a:off x="2364555" y="3791434"/>
            <a:ext cx="1494600" cy="1290600"/>
          </a:xfrm>
          <a:prstGeom prst="bentConnector3">
            <a:avLst>
              <a:gd name="adj1" fmla="val 50002"/>
            </a:avLst>
          </a:prstGeom>
          <a:noFill/>
          <a:ln w="28575" cap="flat" cmpd="sng">
            <a:solidFill>
              <a:srgbClr val="F2CB05"/>
            </a:solidFill>
            <a:prstDash val="solid"/>
            <a:miter lim="800000"/>
            <a:headEnd type="none" w="sm" len="sm"/>
            <a:tailEnd type="none" w="sm" len="sm"/>
          </a:ln>
        </p:spPr>
      </p:cxnSp>
      <p:cxnSp>
        <p:nvCxnSpPr>
          <p:cNvPr id="425" name="Google Shape;425;geec6e49503_6_0"/>
          <p:cNvCxnSpPr>
            <a:endCxn id="426" idx="1"/>
          </p:cNvCxnSpPr>
          <p:nvPr/>
        </p:nvCxnSpPr>
        <p:spPr>
          <a:xfrm>
            <a:off x="5284843" y="3788734"/>
            <a:ext cx="1494600" cy="1293300"/>
          </a:xfrm>
          <a:prstGeom prst="bentConnector3">
            <a:avLst>
              <a:gd name="adj1" fmla="val 50002"/>
            </a:avLst>
          </a:prstGeom>
          <a:noFill/>
          <a:ln w="28575" cap="flat" cmpd="sng">
            <a:solidFill>
              <a:srgbClr val="F2CB05"/>
            </a:solidFill>
            <a:prstDash val="solid"/>
            <a:miter lim="800000"/>
            <a:headEnd type="none" w="sm" len="sm"/>
            <a:tailEnd type="none" w="sm" len="sm"/>
          </a:ln>
        </p:spPr>
      </p:cxnSp>
      <p:sp>
        <p:nvSpPr>
          <p:cNvPr id="427" name="Google Shape;427;geec6e49503_6_0"/>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ts val="4000"/>
              <a:buFont typeface="Arial"/>
              <a:buNone/>
            </a:pPr>
            <a:r>
              <a:rPr lang="fr-FR"/>
              <a:t>Questionner pour renforcer l'idée</a:t>
            </a:r>
            <a:endParaRPr/>
          </a:p>
        </p:txBody>
      </p:sp>
      <p:sp>
        <p:nvSpPr>
          <p:cNvPr id="419" name="Google Shape;419;geec6e49503_6_0"/>
          <p:cNvSpPr/>
          <p:nvPr/>
        </p:nvSpPr>
        <p:spPr>
          <a:xfrm>
            <a:off x="3859102" y="3101193"/>
            <a:ext cx="1425795" cy="832449"/>
          </a:xfrm>
          <a:prstGeom prst="roundRect">
            <a:avLst>
              <a:gd name="adj" fmla="val 16667"/>
            </a:avLst>
          </a:prstGeom>
          <a:noFill/>
          <a:ln w="5715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2400" b="1">
                <a:solidFill>
                  <a:srgbClr val="F2CB05"/>
                </a:solidFill>
                <a:latin typeface="Arial"/>
                <a:ea typeface="Arial"/>
                <a:cs typeface="Arial"/>
                <a:sym typeface="Arial"/>
              </a:rPr>
              <a:t>5W2H</a:t>
            </a:r>
            <a:endParaRPr/>
          </a:p>
        </p:txBody>
      </p:sp>
      <p:sp>
        <p:nvSpPr>
          <p:cNvPr id="415" name="Google Shape;415;geec6e49503_6_0"/>
          <p:cNvSpPr/>
          <p:nvPr/>
        </p:nvSpPr>
        <p:spPr>
          <a:xfrm>
            <a:off x="744555" y="1968976"/>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Arial"/>
                <a:ea typeface="Arial"/>
                <a:cs typeface="Arial"/>
                <a:sym typeface="Arial"/>
              </a:rPr>
              <a:t>POURQUOI</a:t>
            </a:r>
            <a:endParaRPr/>
          </a:p>
        </p:txBody>
      </p:sp>
      <p:sp>
        <p:nvSpPr>
          <p:cNvPr id="418" name="Google Shape;418;geec6e49503_6_0"/>
          <p:cNvSpPr/>
          <p:nvPr/>
        </p:nvSpPr>
        <p:spPr>
          <a:xfrm>
            <a:off x="744555" y="3380474"/>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Arial"/>
                <a:ea typeface="Arial"/>
                <a:cs typeface="Arial"/>
                <a:sym typeface="Arial"/>
              </a:rPr>
              <a:t>OMS (ORGANISATION MONDIALE DE LA SANTÉ)</a:t>
            </a:r>
            <a:endParaRPr/>
          </a:p>
        </p:txBody>
      </p:sp>
      <p:sp>
        <p:nvSpPr>
          <p:cNvPr id="424" name="Google Shape;424;geec6e49503_6_0"/>
          <p:cNvSpPr/>
          <p:nvPr/>
        </p:nvSpPr>
        <p:spPr>
          <a:xfrm>
            <a:off x="744555" y="4945089"/>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Arial"/>
                <a:ea typeface="Arial"/>
                <a:cs typeface="Arial"/>
                <a:sym typeface="Arial"/>
              </a:rPr>
              <a:t>QUAND</a:t>
            </a:r>
            <a:endParaRPr/>
          </a:p>
        </p:txBody>
      </p:sp>
      <p:sp>
        <p:nvSpPr>
          <p:cNvPr id="428" name="Google Shape;428;geec6e49503_6_0"/>
          <p:cNvSpPr/>
          <p:nvPr/>
        </p:nvSpPr>
        <p:spPr>
          <a:xfrm>
            <a:off x="6779443" y="1968976"/>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Arial"/>
                <a:ea typeface="Arial"/>
                <a:cs typeface="Arial"/>
                <a:sym typeface="Arial"/>
              </a:rPr>
              <a:t>COMMENT</a:t>
            </a:r>
            <a:endParaRPr/>
          </a:p>
        </p:txBody>
      </p:sp>
      <p:sp>
        <p:nvSpPr>
          <p:cNvPr id="429" name="Google Shape;429;geec6e49503_6_0"/>
          <p:cNvSpPr/>
          <p:nvPr/>
        </p:nvSpPr>
        <p:spPr>
          <a:xfrm>
            <a:off x="6779443" y="3380472"/>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Arial"/>
                <a:ea typeface="Arial"/>
                <a:cs typeface="Arial"/>
                <a:sym typeface="Arial"/>
              </a:rPr>
              <a:t>COMBIEN</a:t>
            </a:r>
            <a:endParaRPr/>
          </a:p>
        </p:txBody>
      </p:sp>
      <p:sp>
        <p:nvSpPr>
          <p:cNvPr id="426" name="Google Shape;426;geec6e49503_6_0"/>
          <p:cNvSpPr/>
          <p:nvPr/>
        </p:nvSpPr>
        <p:spPr>
          <a:xfrm>
            <a:off x="6779443" y="4945089"/>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Arial"/>
                <a:ea typeface="Arial"/>
                <a:cs typeface="Arial"/>
                <a:sym typeface="Arial"/>
              </a:rPr>
              <a:t>OÙ</a:t>
            </a:r>
            <a:endParaRPr/>
          </a:p>
        </p:txBody>
      </p:sp>
      <p:sp>
        <p:nvSpPr>
          <p:cNvPr id="422" name="Google Shape;422;geec6e49503_6_0"/>
          <p:cNvSpPr/>
          <p:nvPr/>
        </p:nvSpPr>
        <p:spPr>
          <a:xfrm>
            <a:off x="3761999" y="4945089"/>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a:solidFill>
                  <a:schemeClr val="lt1"/>
                </a:solidFill>
                <a:latin typeface="Arial"/>
                <a:ea typeface="Arial"/>
                <a:cs typeface="Arial"/>
                <a:sym typeface="Arial"/>
              </a:rPr>
              <a:t>QUOI</a:t>
            </a:r>
            <a:endParaRPr/>
          </a:p>
        </p:txBody>
      </p:sp>
      <p:sp>
        <p:nvSpPr>
          <p:cNvPr id="430" name="Google Shape;430;geec6e49503_6_0"/>
          <p:cNvSpPr txBox="1"/>
          <p:nvPr/>
        </p:nvSpPr>
        <p:spPr>
          <a:xfrm>
            <a:off x="664888" y="2302698"/>
            <a:ext cx="13237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Objectifs ?</a:t>
            </a:r>
            <a:endParaRPr/>
          </a:p>
        </p:txBody>
      </p:sp>
      <p:sp>
        <p:nvSpPr>
          <p:cNvPr id="431" name="Google Shape;431;geec6e49503_6_0"/>
          <p:cNvSpPr txBox="1"/>
          <p:nvPr/>
        </p:nvSpPr>
        <p:spPr>
          <a:xfrm>
            <a:off x="664888" y="3743633"/>
            <a:ext cx="226138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Par qui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Quels bénéficiaires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Quelles parties prenantes ?</a:t>
            </a:r>
            <a:endParaRPr/>
          </a:p>
        </p:txBody>
      </p:sp>
      <p:sp>
        <p:nvSpPr>
          <p:cNvPr id="432" name="Google Shape;432;geec6e49503_6_0"/>
          <p:cNvSpPr txBox="1"/>
          <p:nvPr/>
        </p:nvSpPr>
        <p:spPr>
          <a:xfrm>
            <a:off x="664887" y="5312438"/>
            <a:ext cx="165340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A partir de quand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Délais ?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Pendant combien de temps ?</a:t>
            </a:r>
            <a:endParaRPr/>
          </a:p>
        </p:txBody>
      </p:sp>
      <p:sp>
        <p:nvSpPr>
          <p:cNvPr id="433" name="Google Shape;433;geec6e49503_6_0"/>
          <p:cNvSpPr txBox="1"/>
          <p:nvPr/>
        </p:nvSpPr>
        <p:spPr>
          <a:xfrm>
            <a:off x="3439314" y="5307095"/>
            <a:ext cx="271994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Qu'est-ce que c'est concrètement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Quels sont les résultats attendus ?</a:t>
            </a:r>
            <a:endParaRPr/>
          </a:p>
        </p:txBody>
      </p:sp>
      <p:sp>
        <p:nvSpPr>
          <p:cNvPr id="434" name="Google Shape;434;geec6e49503_6_0"/>
          <p:cNvSpPr txBox="1"/>
          <p:nvPr/>
        </p:nvSpPr>
        <p:spPr>
          <a:xfrm>
            <a:off x="6713541" y="5310479"/>
            <a:ext cx="215283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Dans un espace physique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En ligne ?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Quelle région ?</a:t>
            </a:r>
            <a:endParaRPr/>
          </a:p>
        </p:txBody>
      </p:sp>
      <p:sp>
        <p:nvSpPr>
          <p:cNvPr id="435" name="Google Shape;435;geec6e49503_6_0"/>
          <p:cNvSpPr txBox="1"/>
          <p:nvPr/>
        </p:nvSpPr>
        <p:spPr>
          <a:xfrm>
            <a:off x="6710686" y="3718293"/>
            <a:ext cx="98636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Coût ?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Temps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Personnes ?</a:t>
            </a:r>
            <a:endParaRPr/>
          </a:p>
        </p:txBody>
      </p:sp>
      <p:sp>
        <p:nvSpPr>
          <p:cNvPr id="436" name="Google Shape;436;geec6e49503_6_0"/>
          <p:cNvSpPr txBox="1"/>
          <p:nvPr/>
        </p:nvSpPr>
        <p:spPr>
          <a:xfrm>
            <a:off x="6710686" y="2271821"/>
            <a:ext cx="16722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a:solidFill>
                  <a:schemeClr val="dk1"/>
                </a:solidFill>
                <a:latin typeface="Calibri"/>
                <a:ea typeface="Calibri"/>
                <a:cs typeface="Calibri"/>
                <a:sym typeface="Calibri"/>
              </a:rPr>
              <a:t>Ce qui signifie ? </a:t>
            </a:r>
            <a:endParaRPr/>
          </a:p>
          <a:p>
            <a:pPr marL="0" marR="0" lvl="0" indent="0" algn="l" rtl="0">
              <a:spcBef>
                <a:spcPts val="0"/>
              </a:spcBef>
              <a:spcAft>
                <a:spcPts val="0"/>
              </a:spcAft>
              <a:buNone/>
            </a:pPr>
            <a:r>
              <a:rPr lang="fr-FR" sz="1800">
                <a:solidFill>
                  <a:schemeClr val="dk1"/>
                </a:solidFill>
                <a:latin typeface="Calibri"/>
                <a:ea typeface="Calibri"/>
                <a:cs typeface="Calibri"/>
                <a:sym typeface="Calibri"/>
              </a:rPr>
              <a:t>Quels outils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eec6e49503_1_253"/>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03A6"/>
              </a:buClr>
              <a:buSzPts val="4000"/>
              <a:buFont typeface="Arial"/>
              <a:buNone/>
            </a:pPr>
            <a:r>
              <a:rPr lang="fr-FR"/>
              <a:t>Pratiquer le "questionnement puissant"</a:t>
            </a:r>
            <a:endParaRPr/>
          </a:p>
        </p:txBody>
      </p:sp>
      <p:sp>
        <p:nvSpPr>
          <p:cNvPr id="443" name="Google Shape;443;geec6e49503_1_253"/>
          <p:cNvSpPr txBox="1"/>
          <p:nvPr/>
        </p:nvSpPr>
        <p:spPr>
          <a:xfrm>
            <a:off x="708382" y="2137903"/>
            <a:ext cx="6298684"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a:solidFill>
                  <a:schemeClr val="dk1"/>
                </a:solidFill>
                <a:latin typeface="Calibri"/>
                <a:ea typeface="Calibri"/>
                <a:cs typeface="Calibri"/>
                <a:sym typeface="Calibri"/>
              </a:rPr>
              <a:t>Par </a:t>
            </a:r>
            <a:r>
              <a:rPr lang="fr-FR" sz="2800" b="1">
                <a:solidFill>
                  <a:schemeClr val="dk1"/>
                </a:solidFill>
                <a:latin typeface="Calibri"/>
                <a:ea typeface="Calibri"/>
                <a:cs typeface="Calibri"/>
                <a:sym typeface="Calibri"/>
              </a:rPr>
              <a:t>groupes de deux</a:t>
            </a:r>
            <a:r>
              <a:rPr lang="fr-FR" sz="2800">
                <a:solidFill>
                  <a:schemeClr val="dk1"/>
                </a:solidFill>
                <a:latin typeface="Calibri"/>
                <a:ea typeface="Calibri"/>
                <a:cs typeface="Calibri"/>
                <a:sym typeface="Calibri"/>
              </a:rPr>
              <a:t>, l'un d'entre vous commence par poser une question ouverte à laquelle il/elle essaie de répondre.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fr-FR" sz="2800">
                <a:solidFill>
                  <a:schemeClr val="dk1"/>
                </a:solidFill>
                <a:latin typeface="Calibri"/>
                <a:ea typeface="Calibri"/>
                <a:cs typeface="Calibri"/>
                <a:sym typeface="Calibri"/>
              </a:rPr>
              <a:t>Votre partenaire </a:t>
            </a:r>
            <a:r>
              <a:rPr lang="fr-FR" sz="2800" b="1">
                <a:solidFill>
                  <a:schemeClr val="dk1"/>
                </a:solidFill>
                <a:latin typeface="Calibri"/>
                <a:ea typeface="Calibri"/>
                <a:cs typeface="Calibri"/>
                <a:sym typeface="Calibri"/>
              </a:rPr>
              <a:t>paraphrasera la </a:t>
            </a:r>
            <a:r>
              <a:rPr lang="fr-FR" sz="2800">
                <a:solidFill>
                  <a:schemeClr val="dk1"/>
                </a:solidFill>
                <a:latin typeface="Calibri"/>
                <a:ea typeface="Calibri"/>
                <a:cs typeface="Calibri"/>
                <a:sym typeface="Calibri"/>
              </a:rPr>
              <a:t>question en la transformant en une autre question ouverte.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444" name="Google Shape;444;geec6e49503_1_253"/>
          <p:cNvSpPr txBox="1"/>
          <p:nvPr/>
        </p:nvSpPr>
        <p:spPr>
          <a:xfrm>
            <a:off x="708382" y="5246446"/>
            <a:ext cx="4080597"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Calibri"/>
              <a:buNone/>
            </a:pPr>
            <a:r>
              <a:rPr lang="fr-FR" sz="2800" b="0" i="0" u="none" strike="noStrike" cap="none">
                <a:solidFill>
                  <a:srgbClr val="000000"/>
                </a:solidFill>
                <a:latin typeface="Calibri"/>
                <a:ea typeface="Calibri"/>
                <a:cs typeface="Calibri"/>
                <a:sym typeface="Calibri"/>
              </a:rPr>
              <a:t>Vous ferez de même et ainsi de suite jusqu'à </a:t>
            </a:r>
            <a:r>
              <a:rPr lang="fr-FR" sz="2800" b="1" i="0" u="none" strike="noStrike" cap="none">
                <a:solidFill>
                  <a:srgbClr val="000000"/>
                </a:solidFill>
                <a:latin typeface="Calibri"/>
                <a:ea typeface="Calibri"/>
                <a:cs typeface="Calibri"/>
                <a:sym typeface="Calibri"/>
              </a:rPr>
              <a:t>la question "puissant".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eec6e49503_1_260"/>
          <p:cNvSpPr txBox="1">
            <a:spLocks noGrp="1"/>
          </p:cNvSpPr>
          <p:nvPr>
            <p:ph type="title"/>
          </p:nvPr>
        </p:nvSpPr>
        <p:spPr>
          <a:xfrm>
            <a:off x="612107" y="625867"/>
            <a:ext cx="774032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fr-FR"/>
              <a:t>Conclusions et ressources</a:t>
            </a:r>
            <a:endParaRPr/>
          </a:p>
        </p:txBody>
      </p:sp>
      <p:sp>
        <p:nvSpPr>
          <p:cNvPr id="451" name="Google Shape;451;geec6e49503_1_260"/>
          <p:cNvSpPr txBox="1">
            <a:spLocks noGrp="1"/>
          </p:cNvSpPr>
          <p:nvPr>
            <p:ph type="body" idx="1"/>
          </p:nvPr>
        </p:nvSpPr>
        <p:spPr>
          <a:xfrm>
            <a:off x="612106" y="1494230"/>
            <a:ext cx="7740323" cy="45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fr-FR"/>
              <a:t>Partagez vos réflexions, vos dernières questions !</a:t>
            </a:r>
            <a:endParaRPr/>
          </a:p>
        </p:txBody>
      </p:sp>
      <p:sp>
        <p:nvSpPr>
          <p:cNvPr id="452" name="Google Shape;452;geec6e49503_1_260"/>
          <p:cNvSpPr/>
          <p:nvPr/>
        </p:nvSpPr>
        <p:spPr>
          <a:xfrm>
            <a:off x="612106" y="5363770"/>
            <a:ext cx="1127501" cy="1127501"/>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1">
                <a:solidFill>
                  <a:schemeClr val="lt1"/>
                </a:solidFill>
                <a:latin typeface="Arial"/>
                <a:ea typeface="Arial"/>
                <a:cs typeface="Arial"/>
                <a:sym typeface="Arial"/>
              </a:rPr>
              <a:t>2.</a:t>
            </a:r>
            <a:endParaRPr/>
          </a:p>
        </p:txBody>
      </p:sp>
      <p:sp>
        <p:nvSpPr>
          <p:cNvPr id="453" name="Google Shape;453;geec6e49503_1_260"/>
          <p:cNvSpPr/>
          <p:nvPr/>
        </p:nvSpPr>
        <p:spPr>
          <a:xfrm>
            <a:off x="612106" y="3526970"/>
            <a:ext cx="1127501" cy="1127501"/>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4000" b="1">
                <a:solidFill>
                  <a:schemeClr val="lt1"/>
                </a:solidFill>
                <a:latin typeface="Arial"/>
                <a:ea typeface="Arial"/>
                <a:cs typeface="Arial"/>
                <a:sym typeface="Arial"/>
              </a:rPr>
              <a:t>1.</a:t>
            </a:r>
            <a:endParaRPr/>
          </a:p>
        </p:txBody>
      </p:sp>
      <p:sp>
        <p:nvSpPr>
          <p:cNvPr id="454" name="Google Shape;454;geec6e49503_1_260"/>
          <p:cNvSpPr txBox="1"/>
          <p:nvPr/>
        </p:nvSpPr>
        <p:spPr>
          <a:xfrm>
            <a:off x="1930979" y="3429000"/>
            <a:ext cx="6600915"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a:solidFill>
                  <a:srgbClr val="F2CB05"/>
                </a:solidFill>
                <a:latin typeface="Arial"/>
                <a:ea typeface="Arial"/>
                <a:cs typeface="Arial"/>
                <a:sym typeface="Arial"/>
              </a:rPr>
              <a:t>Plongez dans les ressources </a:t>
            </a:r>
            <a:r>
              <a:rPr lang="fr-FR" sz="2000">
                <a:solidFill>
                  <a:schemeClr val="dk1"/>
                </a:solidFill>
                <a:latin typeface="Calibri"/>
                <a:ea typeface="Calibri"/>
                <a:cs typeface="Calibri"/>
                <a:sym typeface="Calibri"/>
              </a:rPr>
              <a:t>avant les événements de We4Change changemakers ! </a:t>
            </a:r>
            <a:endParaRPr/>
          </a:p>
          <a:p>
            <a:pPr marL="342900" marR="0" lvl="0" indent="-342900" algn="l" rtl="0">
              <a:spcBef>
                <a:spcPts val="0"/>
              </a:spcBef>
              <a:spcAft>
                <a:spcPts val="0"/>
              </a:spcAft>
              <a:buClr>
                <a:schemeClr val="dk1"/>
              </a:buClr>
              <a:buSzPts val="2000"/>
              <a:buFont typeface="Noto Sans Symbols"/>
              <a:buChar char="🡪"/>
            </a:pPr>
            <a:r>
              <a:rPr lang="fr-FR" sz="2000">
                <a:solidFill>
                  <a:schemeClr val="dk1"/>
                </a:solidFill>
                <a:latin typeface="Calibri"/>
                <a:ea typeface="Calibri"/>
                <a:cs typeface="Calibri"/>
                <a:sym typeface="Calibri"/>
              </a:rPr>
              <a:t>Cette présentation</a:t>
            </a: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Noto Sans Symbols"/>
              <a:buChar char="🡪"/>
            </a:pPr>
            <a:r>
              <a:rPr lang="fr-FR" sz="2000">
                <a:solidFill>
                  <a:schemeClr val="dk1"/>
                </a:solidFill>
                <a:latin typeface="Calibri"/>
                <a:ea typeface="Calibri"/>
                <a:cs typeface="Calibri"/>
                <a:sym typeface="Calibri"/>
              </a:rPr>
              <a:t>La bibliographie suivante</a:t>
            </a:r>
            <a:endParaRPr sz="2000">
              <a:solidFill>
                <a:schemeClr val="dk1"/>
              </a:solidFill>
              <a:latin typeface="Calibri"/>
              <a:ea typeface="Calibri"/>
              <a:cs typeface="Calibri"/>
              <a:sym typeface="Calibri"/>
            </a:endParaRPr>
          </a:p>
        </p:txBody>
      </p:sp>
      <p:sp>
        <p:nvSpPr>
          <p:cNvPr id="455" name="Google Shape;455;geec6e49503_1_260"/>
          <p:cNvSpPr txBox="1"/>
          <p:nvPr/>
        </p:nvSpPr>
        <p:spPr>
          <a:xfrm>
            <a:off x="1930979" y="5435972"/>
            <a:ext cx="660091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1">
                <a:solidFill>
                  <a:srgbClr val="3F7E43"/>
                </a:solidFill>
                <a:latin typeface="Arial"/>
                <a:ea typeface="Arial"/>
                <a:cs typeface="Arial"/>
                <a:sym typeface="Arial"/>
              </a:rPr>
              <a:t>Vous avez des questions supplémentaires ? </a:t>
            </a:r>
            <a:endParaRPr/>
          </a:p>
          <a:p>
            <a:pPr marL="0" marR="0" lvl="0" indent="0" algn="l" rtl="0">
              <a:spcBef>
                <a:spcPts val="0"/>
              </a:spcBef>
              <a:spcAft>
                <a:spcPts val="0"/>
              </a:spcAft>
              <a:buNone/>
            </a:pPr>
            <a:r>
              <a:rPr lang="fr-FR" sz="2000">
                <a:solidFill>
                  <a:schemeClr val="dk1"/>
                </a:solidFill>
                <a:latin typeface="Calibri"/>
                <a:ea typeface="Calibri"/>
                <a:cs typeface="Calibri"/>
                <a:sym typeface="Calibri"/>
              </a:rPr>
              <a:t>N'hésitez pas à nous contacter à l'adresse électronique suivante : </a:t>
            </a:r>
            <a:endParaRPr sz="20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3"/>
          <p:cNvSpPr txBox="1">
            <a:spLocks noGrp="1"/>
          </p:cNvSpPr>
          <p:nvPr>
            <p:ph type="title"/>
          </p:nvPr>
        </p:nvSpPr>
        <p:spPr>
          <a:xfrm>
            <a:off x="871418" y="2236305"/>
            <a:ext cx="2979254"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fr-FR"/>
              <a:t>MERCI !</a:t>
            </a:r>
            <a:endParaRPr/>
          </a:p>
        </p:txBody>
      </p:sp>
      <p:sp>
        <p:nvSpPr>
          <p:cNvPr id="462" name="Google Shape;462;p23"/>
          <p:cNvSpPr txBox="1">
            <a:spLocks noGrp="1"/>
          </p:cNvSpPr>
          <p:nvPr>
            <p:ph type="body" idx="1"/>
          </p:nvPr>
        </p:nvSpPr>
        <p:spPr>
          <a:xfrm>
            <a:off x="871419" y="3657600"/>
            <a:ext cx="2979254" cy="45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fr-FR"/>
              <a:t>et à bientôt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eedd483c5f_0_2"/>
          <p:cNvSpPr txBox="1">
            <a:spLocks noGrp="1"/>
          </p:cNvSpPr>
          <p:nvPr>
            <p:ph type="title"/>
          </p:nvPr>
        </p:nvSpPr>
        <p:spPr>
          <a:xfrm>
            <a:off x="871426" y="2851775"/>
            <a:ext cx="34515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a:t>Bibliographie</a:t>
            </a:r>
            <a:endParaRPr/>
          </a:p>
        </p:txBody>
      </p:sp>
      <p:sp>
        <p:nvSpPr>
          <p:cNvPr id="469" name="Google Shape;469;geedd483c5f_0_2"/>
          <p:cNvSpPr txBox="1"/>
          <p:nvPr/>
        </p:nvSpPr>
        <p:spPr>
          <a:xfrm>
            <a:off x="-4322875" y="-161200"/>
            <a:ext cx="733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70" name="Google Shape;470;geedd483c5f_0_2"/>
          <p:cNvSpPr txBox="1"/>
          <p:nvPr/>
        </p:nvSpPr>
        <p:spPr>
          <a:xfrm>
            <a:off x="4703875" y="127000"/>
            <a:ext cx="4323000" cy="718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200">
                <a:latin typeface="Calibri"/>
                <a:ea typeface="Calibri"/>
                <a:cs typeface="Calibri"/>
                <a:sym typeface="Calibri"/>
              </a:rPr>
              <a:t>À propos de We4Change : </a:t>
            </a:r>
            <a:endParaRPr>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u="sng">
                <a:solidFill>
                  <a:schemeClr val="hlink"/>
                </a:solidFill>
                <a:latin typeface="Calibri"/>
                <a:ea typeface="Calibri"/>
                <a:cs typeface="Calibri"/>
                <a:sym typeface="Calibri"/>
                <a:hlinkClick r:id="rId3"/>
              </a:rPr>
              <a:t>Le DLI et ses partenaires lancent le projet WE4Change - Digital Leadership Institute (dlii.org)</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a:latin typeface="Calibri"/>
                <a:ea typeface="Calibri"/>
                <a:cs typeface="Calibri"/>
                <a:sym typeface="Calibri"/>
              </a:rPr>
              <a:t>Lien vers la boîte de dépôt contenant le contenu des événements W4C Changemakers</a:t>
            </a:r>
            <a:endParaRPr sz="1200">
              <a:latin typeface="Calibri"/>
              <a:ea typeface="Calibri"/>
              <a:cs typeface="Calibri"/>
              <a:sym typeface="Calibri"/>
            </a:endParaRPr>
          </a:p>
          <a:p>
            <a:pPr marL="45720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fr-FR" sz="1200">
                <a:latin typeface="Calibri"/>
                <a:ea typeface="Calibri"/>
                <a:cs typeface="Calibri"/>
                <a:sym typeface="Calibri"/>
              </a:rPr>
              <a:t>Edgar Schein :</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u="sng">
                <a:solidFill>
                  <a:schemeClr val="hlink"/>
                </a:solidFill>
                <a:latin typeface="Calibri"/>
                <a:ea typeface="Calibri"/>
                <a:cs typeface="Calibri"/>
                <a:sym typeface="Calibri"/>
                <a:hlinkClick r:id="rId4"/>
              </a:rPr>
              <a:t>Edgar H. Schein | MIT Sloan</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u="sng">
                <a:solidFill>
                  <a:schemeClr val="hlink"/>
                </a:solidFill>
                <a:latin typeface="Calibri"/>
                <a:ea typeface="Calibri"/>
                <a:cs typeface="Calibri"/>
                <a:sym typeface="Calibri"/>
                <a:hlinkClick r:id="rId5"/>
              </a:rPr>
              <a:t>Êtes-vous l'expert, le médecin ou le responsable du processus ? | La connaissance, c'est le pouvoir (leadersbeacon.com)</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u="sng">
                <a:solidFill>
                  <a:schemeClr val="hlink"/>
                </a:solidFill>
                <a:latin typeface="Calibri"/>
                <a:ea typeface="Calibri"/>
                <a:cs typeface="Calibri"/>
                <a:sym typeface="Calibri"/>
                <a:hlinkClick r:id="rId6"/>
              </a:rPr>
              <a:t>Comment vous pouvez aider - Consultation du processus - deparkes</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u="sng">
                <a:solidFill>
                  <a:schemeClr val="hlink"/>
                </a:solidFill>
                <a:latin typeface="Calibri"/>
                <a:ea typeface="Calibri"/>
                <a:cs typeface="Calibri"/>
                <a:sym typeface="Calibri"/>
                <a:hlinkClick r:id="rId7"/>
              </a:rPr>
              <a:t>Exploration du rôle d'aide du consultant - Results Map® (en anglais)</a:t>
            </a:r>
            <a:endParaRPr sz="1200">
              <a:solidFill>
                <a:schemeClr val="dk1"/>
              </a:solidFill>
              <a:latin typeface="Calibri"/>
              <a:ea typeface="Calibri"/>
              <a:cs typeface="Calibri"/>
              <a:sym typeface="Calibri"/>
            </a:endParaRPr>
          </a:p>
          <a:p>
            <a:pPr marL="457200" lvl="0" indent="-304800" algn="l" rtl="0">
              <a:spcBef>
                <a:spcPts val="0"/>
              </a:spcBef>
              <a:spcAft>
                <a:spcPts val="0"/>
              </a:spcAft>
              <a:buSzPts val="1200"/>
              <a:buFont typeface="Calibri"/>
              <a:buChar char="●"/>
            </a:pPr>
            <a:r>
              <a:rPr lang="fr-FR" sz="1200" u="sng">
                <a:solidFill>
                  <a:schemeClr val="hlink"/>
                </a:solidFill>
                <a:latin typeface="Calibri"/>
                <a:ea typeface="Calibri"/>
                <a:cs typeface="Calibri"/>
                <a:sym typeface="Calibri"/>
                <a:hlinkClick r:id="rId8"/>
              </a:rPr>
              <a:t>Aider : Comment offrir, donner et recevoir de l'aide : Edgar H. Schein : 8601400277584 : Amazon.com : Livres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fr-FR" sz="1200">
                <a:latin typeface="Calibri"/>
                <a:ea typeface="Calibri"/>
                <a:cs typeface="Calibri"/>
                <a:sym typeface="Calibri"/>
              </a:rPr>
              <a:t>Otto Scharmers :</a:t>
            </a:r>
            <a:endParaRPr sz="1200">
              <a:latin typeface="Calibri"/>
              <a:ea typeface="Calibri"/>
              <a:cs typeface="Calibri"/>
              <a:sym typeface="Calibri"/>
            </a:endParaRPr>
          </a:p>
          <a:p>
            <a:pPr marL="457200" lvl="0" indent="-317500" algn="l" rtl="0">
              <a:spcBef>
                <a:spcPts val="0"/>
              </a:spcBef>
              <a:spcAft>
                <a:spcPts val="0"/>
              </a:spcAft>
              <a:buSzPts val="1400"/>
              <a:buFont typeface="Calibri"/>
              <a:buChar char="●"/>
            </a:pPr>
            <a:r>
              <a:rPr lang="fr-FR" sz="1100" u="sng">
                <a:solidFill>
                  <a:schemeClr val="hlink"/>
                </a:solidFill>
                <a:hlinkClick r:id="rId9"/>
              </a:rPr>
              <a:t>Dr. C. Otto Scharmer | Otto Scharmer</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fr-FR" sz="1200" u="sng">
                <a:solidFill>
                  <a:schemeClr val="hlink"/>
                </a:solidFill>
                <a:latin typeface="Calibri"/>
                <a:ea typeface="Calibri"/>
                <a:cs typeface="Calibri"/>
                <a:sym typeface="Calibri"/>
                <a:hlinkClick r:id="rId10"/>
              </a:rPr>
              <a:t>Les 4 niveaux d'écoute d'Otto Scharmer : Mieux écouter - The World of Work Project</a:t>
            </a:r>
            <a:endParaRPr sz="1200">
              <a:solidFill>
                <a:schemeClr val="dk1"/>
              </a:solidFill>
              <a:latin typeface="Calibri"/>
              <a:ea typeface="Calibri"/>
              <a:cs typeface="Calibri"/>
              <a:sym typeface="Calibri"/>
            </a:endParaRPr>
          </a:p>
          <a:p>
            <a:pPr marL="457200" lvl="0" indent="-317500" algn="l" rtl="0">
              <a:spcBef>
                <a:spcPts val="0"/>
              </a:spcBef>
              <a:spcAft>
                <a:spcPts val="0"/>
              </a:spcAft>
              <a:buSzPts val="1400"/>
              <a:buFont typeface="Calibri"/>
              <a:buChar char="●"/>
            </a:pPr>
            <a:r>
              <a:rPr lang="fr-FR" sz="1200" u="sng">
                <a:solidFill>
                  <a:schemeClr val="hlink"/>
                </a:solidFill>
                <a:latin typeface="Calibri"/>
                <a:ea typeface="Calibri"/>
                <a:cs typeface="Calibri"/>
                <a:sym typeface="Calibri"/>
                <a:hlinkClick r:id="rId11"/>
              </a:rPr>
              <a:t>Quatre niveaux d'écoute (businessballs.com)</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fr-FR" sz="1200">
                <a:solidFill>
                  <a:schemeClr val="dk1"/>
                </a:solidFill>
                <a:latin typeface="Calibri"/>
                <a:ea typeface="Calibri"/>
                <a:cs typeface="Calibri"/>
                <a:sym typeface="Calibri"/>
              </a:rPr>
              <a:t>Paraphrase :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r-FR" sz="1200" u="sng">
                <a:solidFill>
                  <a:schemeClr val="hlink"/>
                </a:solidFill>
                <a:latin typeface="Calibri"/>
                <a:ea typeface="Calibri"/>
                <a:cs typeface="Calibri"/>
                <a:sym typeface="Calibri"/>
                <a:hlinkClick r:id="rId12"/>
              </a:rPr>
              <a:t>Compétences utiles en matière de communication - Comment paraphraser et résumer - Coaching and Action Learning (managementhelp.org)</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r-FR" sz="1200" u="sng">
                <a:solidFill>
                  <a:schemeClr val="hlink"/>
                </a:solidFill>
                <a:latin typeface="Calibri"/>
                <a:ea typeface="Calibri"/>
                <a:cs typeface="Calibri"/>
                <a:sym typeface="Calibri"/>
                <a:hlinkClick r:id="rId13"/>
              </a:rPr>
              <a:t>2.6 3 Types de paraphrases.pdf (idahotc.com)</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fr-FR" sz="1200">
                <a:solidFill>
                  <a:schemeClr val="dk1"/>
                </a:solidFill>
                <a:latin typeface="Calibri"/>
                <a:ea typeface="Calibri"/>
                <a:cs typeface="Calibri"/>
                <a:sym typeface="Calibri"/>
              </a:rPr>
              <a:t>Comment préparer un bon argumentaire ?</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r-FR" sz="1100" u="sng">
                <a:solidFill>
                  <a:schemeClr val="hlink"/>
                </a:solidFill>
                <a:hlinkClick r:id="rId14"/>
              </a:rPr>
              <a:t>Le Pitch Canvas | Upmetrics</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r-FR" sz="1100" u="sng">
                <a:solidFill>
                  <a:schemeClr val="hlink"/>
                </a:solidFill>
                <a:hlinkClick r:id="rId15"/>
              </a:rPr>
              <a:t>Storytelling pour les femmes qui changent la donne | Udemy</a:t>
            </a:r>
            <a:endParaRPr sz="120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fr-FR" sz="1100" u="sng">
                <a:solidFill>
                  <a:schemeClr val="hlink"/>
                </a:solidFill>
                <a:hlinkClick r:id="rId16"/>
              </a:rPr>
              <a:t>L'art de la narration efficace dans les Pitch Decks | Meilleurs exemples de Pitch Deck | Modèles de Pitch Deck | SlideUpLift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45720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03A6"/>
              </a:buClr>
              <a:buSzPts val="4000"/>
              <a:buFont typeface="Arial"/>
              <a:buNone/>
            </a:pPr>
            <a:r>
              <a:rPr lang="fr-FR"/>
              <a:t>À propos de </a:t>
            </a:r>
            <a:br>
              <a:rPr lang="fr-FR"/>
            </a:br>
            <a:r>
              <a:rPr lang="fr-FR">
                <a:solidFill>
                  <a:schemeClr val="lt1"/>
                </a:solidFill>
                <a:highlight>
                  <a:srgbClr val="7503A6"/>
                </a:highlight>
              </a:rPr>
              <a:t>We4Change</a:t>
            </a:r>
            <a:endParaRPr/>
          </a:p>
        </p:txBody>
      </p:sp>
      <p:sp>
        <p:nvSpPr>
          <p:cNvPr id="172" name="Google Shape;172;p3"/>
          <p:cNvSpPr/>
          <p:nvPr/>
        </p:nvSpPr>
        <p:spPr>
          <a:xfrm>
            <a:off x="6984000" y="2079800"/>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3"/>
          <p:cNvSpPr/>
          <p:nvPr/>
        </p:nvSpPr>
        <p:spPr>
          <a:xfrm>
            <a:off x="4913900" y="40112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3"/>
          <p:cNvPicPr preferRelativeResize="0"/>
          <p:nvPr/>
        </p:nvPicPr>
        <p:blipFill rotWithShape="1">
          <a:blip r:embed="rId3">
            <a:alphaModFix/>
          </a:blip>
          <a:srcRect/>
          <a:stretch/>
        </p:blipFill>
        <p:spPr>
          <a:xfrm>
            <a:off x="8013492" y="458200"/>
            <a:ext cx="1000815" cy="1147224"/>
          </a:xfrm>
          <a:prstGeom prst="rect">
            <a:avLst/>
          </a:prstGeom>
          <a:noFill/>
          <a:ln>
            <a:noFill/>
          </a:ln>
        </p:spPr>
      </p:pic>
      <p:cxnSp>
        <p:nvCxnSpPr>
          <p:cNvPr id="175" name="Google Shape;175;p3"/>
          <p:cNvCxnSpPr/>
          <p:nvPr/>
        </p:nvCxnSpPr>
        <p:spPr>
          <a:xfrm>
            <a:off x="577525" y="2208205"/>
            <a:ext cx="0" cy="4427862"/>
          </a:xfrm>
          <a:prstGeom prst="straightConnector1">
            <a:avLst/>
          </a:prstGeom>
          <a:noFill/>
          <a:ln w="57150" cap="flat" cmpd="sng">
            <a:solidFill>
              <a:srgbClr val="7503A6"/>
            </a:solidFill>
            <a:prstDash val="solid"/>
            <a:miter lim="800000"/>
            <a:headEnd type="none" w="sm" len="sm"/>
            <a:tailEnd type="none" w="sm" len="sm"/>
          </a:ln>
        </p:spPr>
      </p:cxnSp>
      <p:sp>
        <p:nvSpPr>
          <p:cNvPr id="176" name="Google Shape;176;p3"/>
          <p:cNvSpPr txBox="1"/>
          <p:nvPr/>
        </p:nvSpPr>
        <p:spPr>
          <a:xfrm>
            <a:off x="703080" y="2193985"/>
            <a:ext cx="6280918"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600" b="1" i="0">
                <a:solidFill>
                  <a:schemeClr val="dk1"/>
                </a:solidFill>
                <a:latin typeface="Calibri"/>
                <a:ea typeface="Calibri"/>
                <a:cs typeface="Calibri"/>
                <a:sym typeface="Calibri"/>
              </a:rPr>
              <a:t>Le projet WE4Change vise à </a:t>
            </a:r>
            <a:r>
              <a:rPr lang="fr-FR" sz="1600" b="1" i="0">
                <a:solidFill>
                  <a:schemeClr val="lt1"/>
                </a:solidFill>
                <a:highlight>
                  <a:srgbClr val="7503A6"/>
                </a:highlight>
                <a:latin typeface="Calibri"/>
                <a:ea typeface="Calibri"/>
                <a:cs typeface="Calibri"/>
                <a:sym typeface="Calibri"/>
              </a:rPr>
              <a:t>impliquer, connecter et autonomiser les filles et les jeunes femmes issues de communautés défavorisées</a:t>
            </a:r>
            <a:r>
              <a:rPr lang="fr-FR" sz="1600" b="1" i="0">
                <a:solidFill>
                  <a:schemeClr val="dk1"/>
                </a:solidFill>
                <a:latin typeface="Calibri"/>
                <a:ea typeface="Calibri"/>
                <a:cs typeface="Calibri"/>
                <a:sym typeface="Calibri"/>
              </a:rPr>
              <a:t>, en les aidant à prendre confiance en elles, à développer des compétences numériques et d'innovation, à accroître leur engagement civique et à libérer leur potentiel de changement dès leur plus jeune âge. </a:t>
            </a:r>
            <a:endParaRPr/>
          </a:p>
          <a:p>
            <a:pPr marL="0" marR="0" lvl="0" indent="0" algn="just" rtl="0">
              <a:spcBef>
                <a:spcPts val="0"/>
              </a:spcBef>
              <a:spcAft>
                <a:spcPts val="0"/>
              </a:spcAft>
              <a:buNone/>
            </a:pPr>
            <a:endParaRPr sz="1600">
              <a:solidFill>
                <a:srgbClr val="000000"/>
              </a:solidFill>
              <a:latin typeface="Calibri"/>
              <a:ea typeface="Calibri"/>
              <a:cs typeface="Calibri"/>
              <a:sym typeface="Calibri"/>
            </a:endParaRPr>
          </a:p>
        </p:txBody>
      </p:sp>
      <p:sp>
        <p:nvSpPr>
          <p:cNvPr id="177" name="Google Shape;177;p3"/>
          <p:cNvSpPr txBox="1"/>
          <p:nvPr/>
        </p:nvSpPr>
        <p:spPr>
          <a:xfrm>
            <a:off x="703077" y="3589079"/>
            <a:ext cx="4133327"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600">
                <a:solidFill>
                  <a:srgbClr val="000000"/>
                </a:solidFill>
                <a:latin typeface="Calibri"/>
                <a:ea typeface="Calibri"/>
                <a:cs typeface="Calibri"/>
                <a:sym typeface="Calibri"/>
              </a:rPr>
              <a:t>Le </a:t>
            </a:r>
            <a:r>
              <a:rPr lang="fr-FR" sz="1600" b="0" i="0">
                <a:solidFill>
                  <a:srgbClr val="000000"/>
                </a:solidFill>
                <a:latin typeface="Calibri"/>
                <a:ea typeface="Calibri"/>
                <a:cs typeface="Calibri"/>
                <a:sym typeface="Calibri"/>
              </a:rPr>
              <a:t>projet est mené par le Digital Leadership </a:t>
            </a:r>
            <a:r>
              <a:rPr lang="fr-FR" sz="1600">
                <a:solidFill>
                  <a:srgbClr val="000000"/>
                </a:solidFill>
                <a:latin typeface="Calibri"/>
                <a:ea typeface="Calibri"/>
                <a:cs typeface="Calibri"/>
                <a:sym typeface="Calibri"/>
              </a:rPr>
              <a:t>Institute, qui travaille avec 4 structures européennes (Tekedu, ZERO, Stimmuli et Empow'Her) pour concevoir le </a:t>
            </a:r>
            <a:r>
              <a:rPr lang="fr-FR" sz="1600" b="1">
                <a:solidFill>
                  <a:srgbClr val="000000"/>
                </a:solidFill>
                <a:latin typeface="Calibri"/>
                <a:ea typeface="Calibri"/>
                <a:cs typeface="Calibri"/>
                <a:sym typeface="Calibri"/>
              </a:rPr>
              <a:t>programme des événements We4Change Changemakers </a:t>
            </a:r>
            <a:r>
              <a:rPr lang="fr-FR" sz="1600">
                <a:solidFill>
                  <a:srgbClr val="000000"/>
                </a:solidFill>
                <a:latin typeface="Calibri"/>
                <a:ea typeface="Calibri"/>
                <a:cs typeface="Calibri"/>
                <a:sym typeface="Calibri"/>
              </a:rPr>
              <a:t>(des événements de type hackathon qui rassemblent des femmes adolescentes et adultes).</a:t>
            </a:r>
            <a:endParaRPr/>
          </a:p>
          <a:p>
            <a:pPr marL="0" marR="0" lvl="0" indent="0" algn="just" rtl="0">
              <a:spcBef>
                <a:spcPts val="0"/>
              </a:spcBef>
              <a:spcAft>
                <a:spcPts val="0"/>
              </a:spcAft>
              <a:buNone/>
            </a:pPr>
            <a:endParaRPr sz="1600" b="0" i="0">
              <a:solidFill>
                <a:srgbClr val="000000"/>
              </a:solidFill>
              <a:latin typeface="Calibri"/>
              <a:ea typeface="Calibri"/>
              <a:cs typeface="Calibri"/>
              <a:sym typeface="Calibri"/>
            </a:endParaRPr>
          </a:p>
          <a:p>
            <a:pPr marL="0" marR="0" lvl="0" indent="0" algn="just" rtl="0">
              <a:spcBef>
                <a:spcPts val="0"/>
              </a:spcBef>
              <a:spcAft>
                <a:spcPts val="0"/>
              </a:spcAft>
              <a:buNone/>
            </a:pPr>
            <a:r>
              <a:rPr lang="fr-FR" sz="1600" b="0" i="0">
                <a:solidFill>
                  <a:srgbClr val="000000"/>
                </a:solidFill>
                <a:latin typeface="Calibri"/>
                <a:ea typeface="Calibri"/>
                <a:cs typeface="Calibri"/>
                <a:sym typeface="Calibri"/>
              </a:rPr>
              <a:t>Il est financé par le programme Erasmus+ de l'Union européenne et vise à contribuer à la stratégie de l'UE en faveur de la jeunesse en adoptant une approche spécifique axée sur les femmes.</a:t>
            </a:r>
            <a:endParaRPr sz="1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eec6e49503_1_70"/>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ts val="4000"/>
              <a:buFont typeface="Arial"/>
              <a:buNone/>
            </a:pPr>
            <a:r>
              <a:rPr lang="fr-FR" sz="4000" b="1">
                <a:solidFill>
                  <a:srgbClr val="7503A6"/>
                </a:solidFill>
                <a:latin typeface="Arial"/>
                <a:ea typeface="Arial"/>
                <a:cs typeface="Arial"/>
                <a:sym typeface="Arial"/>
              </a:rPr>
              <a:t>Quels sont les événements </a:t>
            </a:r>
            <a:r>
              <a:rPr lang="fr-FR"/>
              <a:t>We4Change</a:t>
            </a:r>
            <a:br>
              <a:rPr lang="fr-FR"/>
            </a:br>
            <a:r>
              <a:rPr lang="fr-FR"/>
              <a:t>changemakers ?</a:t>
            </a:r>
            <a:endParaRPr/>
          </a:p>
        </p:txBody>
      </p:sp>
      <p:pic>
        <p:nvPicPr>
          <p:cNvPr id="184" name="Google Shape;184;geec6e49503_1_70"/>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185" name="Google Shape;185;geec6e49503_1_70"/>
          <p:cNvSpPr txBox="1"/>
          <p:nvPr/>
        </p:nvSpPr>
        <p:spPr>
          <a:xfrm>
            <a:off x="481600" y="1837153"/>
            <a:ext cx="829664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a:solidFill>
                  <a:schemeClr val="dk1"/>
                </a:solidFill>
                <a:latin typeface="Calibri"/>
                <a:ea typeface="Calibri"/>
                <a:cs typeface="Calibri"/>
                <a:sym typeface="Calibri"/>
              </a:rPr>
              <a:t>Les événements We4Change Changemakers sont des </a:t>
            </a:r>
            <a:r>
              <a:rPr lang="fr-FR" sz="1600" b="1">
                <a:solidFill>
                  <a:schemeClr val="lt1"/>
                </a:solidFill>
                <a:highlight>
                  <a:srgbClr val="7503A6"/>
                </a:highlight>
                <a:latin typeface="Calibri"/>
                <a:ea typeface="Calibri"/>
                <a:cs typeface="Calibri"/>
                <a:sym typeface="Calibri"/>
              </a:rPr>
              <a:t>événements de type hackathon </a:t>
            </a:r>
            <a:r>
              <a:rPr lang="fr-FR" sz="1600" b="1">
                <a:solidFill>
                  <a:schemeClr val="dk1"/>
                </a:solidFill>
                <a:latin typeface="Calibri"/>
                <a:ea typeface="Calibri"/>
                <a:cs typeface="Calibri"/>
                <a:sym typeface="Calibri"/>
              </a:rPr>
              <a:t>qui rassemblent des femmes adolescentes et adultes afin de leur fournir les connaissances, les compétences et les ressources nécessaires et de les aider à développer des solutions pour lutter contre le changement climatique ! </a:t>
            </a:r>
            <a:endParaRPr/>
          </a:p>
        </p:txBody>
      </p:sp>
      <p:sp>
        <p:nvSpPr>
          <p:cNvPr id="186" name="Google Shape;186;geec6e49503_1_70"/>
          <p:cNvSpPr txBox="1"/>
          <p:nvPr/>
        </p:nvSpPr>
        <p:spPr>
          <a:xfrm>
            <a:off x="1937890" y="4632749"/>
            <a:ext cx="5891025" cy="22467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fr-FR" sz="1400">
                <a:solidFill>
                  <a:schemeClr val="dk1"/>
                </a:solidFill>
                <a:latin typeface="Calibri"/>
                <a:ea typeface="Calibri"/>
                <a:cs typeface="Calibri"/>
                <a:sym typeface="Calibri"/>
              </a:rPr>
              <a:t>Chaque événement aura une </a:t>
            </a:r>
            <a:r>
              <a:rPr lang="fr-FR" sz="1400" b="1">
                <a:solidFill>
                  <a:srgbClr val="7503A6"/>
                </a:solidFill>
                <a:latin typeface="Calibri"/>
                <a:ea typeface="Calibri"/>
                <a:cs typeface="Calibri"/>
                <a:sym typeface="Calibri"/>
              </a:rPr>
              <a:t>durée de 2 jours </a:t>
            </a:r>
            <a:r>
              <a:rPr lang="fr-FR" sz="1400">
                <a:solidFill>
                  <a:schemeClr val="dk1"/>
                </a:solidFill>
                <a:latin typeface="Calibri"/>
                <a:ea typeface="Calibri"/>
                <a:cs typeface="Calibri"/>
                <a:sym typeface="Calibri"/>
              </a:rPr>
              <a:t>et comprendra : </a:t>
            </a:r>
            <a:endParaRPr/>
          </a:p>
          <a:p>
            <a:pPr marL="285750" marR="0" lvl="0" indent="-285750" algn="just" rtl="0">
              <a:spcBef>
                <a:spcPts val="0"/>
              </a:spcBef>
              <a:spcAft>
                <a:spcPts val="0"/>
              </a:spcAft>
              <a:buClr>
                <a:schemeClr val="dk1"/>
              </a:buClr>
              <a:buSzPts val="1400"/>
              <a:buFont typeface="Arial"/>
              <a:buChar char="•"/>
            </a:pPr>
            <a:r>
              <a:rPr lang="fr-FR" sz="1400">
                <a:solidFill>
                  <a:schemeClr val="dk1"/>
                </a:solidFill>
                <a:latin typeface="Calibri"/>
                <a:ea typeface="Calibri"/>
                <a:cs typeface="Calibri"/>
                <a:sym typeface="Calibri"/>
              </a:rPr>
              <a:t>Ateliers de développement des compétences numériques et de sensibilisation au thème de l'événement ; </a:t>
            </a:r>
            <a:endParaRPr/>
          </a:p>
          <a:p>
            <a:pPr marL="285750" marR="0" lvl="0" indent="-285750" algn="just" rtl="0">
              <a:spcBef>
                <a:spcPts val="0"/>
              </a:spcBef>
              <a:spcAft>
                <a:spcPts val="0"/>
              </a:spcAft>
              <a:buClr>
                <a:schemeClr val="dk1"/>
              </a:buClr>
              <a:buSzPts val="1400"/>
              <a:buFont typeface="Arial"/>
              <a:buChar char="•"/>
            </a:pPr>
            <a:r>
              <a:rPr lang="fr-FR" sz="1400">
                <a:solidFill>
                  <a:schemeClr val="dk1"/>
                </a:solidFill>
                <a:latin typeface="Calibri"/>
                <a:ea typeface="Calibri"/>
                <a:cs typeface="Calibri"/>
                <a:sym typeface="Calibri"/>
              </a:rPr>
              <a:t>Formation à la réflexion sur la conception ;</a:t>
            </a:r>
            <a:endParaRPr/>
          </a:p>
          <a:p>
            <a:pPr marL="285750" marR="0" lvl="0" indent="-285750" algn="just" rtl="0">
              <a:spcBef>
                <a:spcPts val="0"/>
              </a:spcBef>
              <a:spcAft>
                <a:spcPts val="0"/>
              </a:spcAft>
              <a:buClr>
                <a:schemeClr val="dk1"/>
              </a:buClr>
              <a:buSzPts val="1400"/>
              <a:buFont typeface="Arial"/>
              <a:buChar char="•"/>
            </a:pPr>
            <a:r>
              <a:rPr lang="fr-FR" sz="1400">
                <a:solidFill>
                  <a:schemeClr val="dk1"/>
                </a:solidFill>
                <a:latin typeface="Calibri"/>
                <a:ea typeface="Calibri"/>
                <a:cs typeface="Calibri"/>
                <a:sym typeface="Calibri"/>
              </a:rPr>
              <a:t>Séances d'idéation et de développement de projets ;</a:t>
            </a:r>
            <a:endParaRPr/>
          </a:p>
          <a:p>
            <a:pPr marL="285750" marR="0" lvl="0" indent="-285750" algn="just" rtl="0">
              <a:spcBef>
                <a:spcPts val="0"/>
              </a:spcBef>
              <a:spcAft>
                <a:spcPts val="0"/>
              </a:spcAft>
              <a:buClr>
                <a:schemeClr val="dk1"/>
              </a:buClr>
              <a:buSzPts val="1400"/>
              <a:buFont typeface="Arial"/>
              <a:buChar char="•"/>
            </a:pPr>
            <a:r>
              <a:rPr lang="fr-FR" sz="1400">
                <a:solidFill>
                  <a:schemeClr val="dk1"/>
                </a:solidFill>
                <a:latin typeface="Calibri"/>
                <a:ea typeface="Calibri"/>
                <a:cs typeface="Calibri"/>
                <a:sym typeface="Calibri"/>
              </a:rPr>
              <a:t>La présentation des projets devant un jury de professionnels et d'experts. </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p:txBody>
      </p:sp>
      <p:sp>
        <p:nvSpPr>
          <p:cNvPr id="187" name="Google Shape;187;geec6e49503_1_70"/>
          <p:cNvSpPr/>
          <p:nvPr/>
        </p:nvSpPr>
        <p:spPr>
          <a:xfrm>
            <a:off x="8369454" y="3086448"/>
            <a:ext cx="4320000" cy="43200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geec6e49503_1_70"/>
          <p:cNvSpPr/>
          <p:nvPr/>
        </p:nvSpPr>
        <p:spPr>
          <a:xfrm>
            <a:off x="-2632209" y="5058000"/>
            <a:ext cx="3600000" cy="3600000"/>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9" name="Google Shape;189;geec6e49503_1_70" descr="Utilisateurs contour"/>
          <p:cNvPicPr preferRelativeResize="0"/>
          <p:nvPr/>
        </p:nvPicPr>
        <p:blipFill rotWithShape="1">
          <a:blip r:embed="rId4">
            <a:alphaModFix/>
          </a:blip>
          <a:srcRect/>
          <a:stretch/>
        </p:blipFill>
        <p:spPr>
          <a:xfrm>
            <a:off x="1217891" y="2779725"/>
            <a:ext cx="720000" cy="720000"/>
          </a:xfrm>
          <a:prstGeom prst="rect">
            <a:avLst/>
          </a:prstGeom>
          <a:noFill/>
          <a:ln>
            <a:noFill/>
          </a:ln>
        </p:spPr>
      </p:pic>
      <p:sp>
        <p:nvSpPr>
          <p:cNvPr id="190" name="Google Shape;190;geec6e49503_1_70"/>
          <p:cNvSpPr txBox="1"/>
          <p:nvPr/>
        </p:nvSpPr>
        <p:spPr>
          <a:xfrm>
            <a:off x="1937891" y="2878115"/>
            <a:ext cx="5815225"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400" b="1">
                <a:solidFill>
                  <a:srgbClr val="7503A6"/>
                </a:solidFill>
                <a:latin typeface="Calibri"/>
                <a:ea typeface="Calibri"/>
                <a:cs typeface="Calibri"/>
                <a:sym typeface="Calibri"/>
              </a:rPr>
              <a:t>3 événements gratuits </a:t>
            </a:r>
            <a:r>
              <a:rPr lang="fr-FR" sz="1400">
                <a:solidFill>
                  <a:schemeClr val="dk1"/>
                </a:solidFill>
                <a:latin typeface="Calibri"/>
                <a:ea typeface="Calibri"/>
                <a:cs typeface="Calibri"/>
                <a:sym typeface="Calibri"/>
              </a:rPr>
              <a:t>conçus pour des groupes de 15 filles et jeunes femmes âgées de 15 à 25 ans ;</a:t>
            </a:r>
            <a:endParaRPr/>
          </a:p>
        </p:txBody>
      </p:sp>
      <p:pic>
        <p:nvPicPr>
          <p:cNvPr id="191" name="Google Shape;191;geec6e49503_1_70" descr="Loupe contour"/>
          <p:cNvPicPr preferRelativeResize="0"/>
          <p:nvPr/>
        </p:nvPicPr>
        <p:blipFill rotWithShape="1">
          <a:blip r:embed="rId5">
            <a:alphaModFix/>
          </a:blip>
          <a:srcRect/>
          <a:stretch/>
        </p:blipFill>
        <p:spPr>
          <a:xfrm>
            <a:off x="1217891" y="3737134"/>
            <a:ext cx="720000" cy="720000"/>
          </a:xfrm>
          <a:prstGeom prst="rect">
            <a:avLst/>
          </a:prstGeom>
          <a:noFill/>
          <a:ln>
            <a:noFill/>
          </a:ln>
        </p:spPr>
      </p:pic>
      <p:sp>
        <p:nvSpPr>
          <p:cNvPr id="192" name="Google Shape;192;geec6e49503_1_70"/>
          <p:cNvSpPr txBox="1"/>
          <p:nvPr/>
        </p:nvSpPr>
        <p:spPr>
          <a:xfrm>
            <a:off x="1937891" y="3678642"/>
            <a:ext cx="5815224"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400" b="1">
                <a:solidFill>
                  <a:srgbClr val="7503A6"/>
                </a:solidFill>
                <a:latin typeface="Calibri"/>
                <a:ea typeface="Calibri"/>
                <a:cs typeface="Calibri"/>
                <a:sym typeface="Calibri"/>
              </a:rPr>
              <a:t>Un thème clé par événement </a:t>
            </a:r>
            <a:r>
              <a:rPr lang="fr-FR" sz="1400">
                <a:solidFill>
                  <a:srgbClr val="7503A6"/>
                </a:solidFill>
                <a:latin typeface="Calibri"/>
                <a:ea typeface="Calibri"/>
                <a:cs typeface="Calibri"/>
                <a:sym typeface="Calibri"/>
              </a:rPr>
              <a:t>: </a:t>
            </a:r>
            <a:endParaRPr/>
          </a:p>
          <a:p>
            <a:pPr marL="342900" marR="0" lvl="0" indent="-342900" algn="just" rtl="0">
              <a:spcBef>
                <a:spcPts val="0"/>
              </a:spcBef>
              <a:spcAft>
                <a:spcPts val="0"/>
              </a:spcAft>
              <a:buClr>
                <a:schemeClr val="dk1"/>
              </a:buClr>
              <a:buSzPts val="1400"/>
              <a:buFont typeface="Calibri"/>
              <a:buAutoNum type="arabicPeriod"/>
            </a:pPr>
            <a:r>
              <a:rPr lang="fr-FR" sz="1400">
                <a:solidFill>
                  <a:schemeClr val="dk1"/>
                </a:solidFill>
                <a:latin typeface="Calibri"/>
                <a:ea typeface="Calibri"/>
                <a:cs typeface="Calibri"/>
                <a:sym typeface="Calibri"/>
              </a:rPr>
              <a:t>Les filles et les femmes au service des villes intelligentes et de la mobilité</a:t>
            </a:r>
            <a:endParaRPr/>
          </a:p>
          <a:p>
            <a:pPr marL="342900" marR="0" lvl="0" indent="-342900" algn="just" rtl="0">
              <a:spcBef>
                <a:spcPts val="0"/>
              </a:spcBef>
              <a:spcAft>
                <a:spcPts val="0"/>
              </a:spcAft>
              <a:buClr>
                <a:schemeClr val="dk1"/>
              </a:buClr>
              <a:buSzPts val="1400"/>
              <a:buFont typeface="Calibri"/>
              <a:buAutoNum type="arabicPeriod"/>
            </a:pPr>
            <a:r>
              <a:rPr lang="fr-FR" sz="1400">
                <a:solidFill>
                  <a:schemeClr val="dk1"/>
                </a:solidFill>
                <a:latin typeface="Calibri"/>
                <a:ea typeface="Calibri"/>
                <a:cs typeface="Calibri"/>
                <a:sym typeface="Calibri"/>
              </a:rPr>
              <a:t>Des filles et des femmes pour une énergie propre</a:t>
            </a:r>
            <a:endParaRPr/>
          </a:p>
          <a:p>
            <a:pPr marL="342900" marR="0" lvl="0" indent="-342900" algn="just" rtl="0">
              <a:spcBef>
                <a:spcPts val="0"/>
              </a:spcBef>
              <a:spcAft>
                <a:spcPts val="0"/>
              </a:spcAft>
              <a:buClr>
                <a:schemeClr val="dk1"/>
              </a:buClr>
              <a:buSzPts val="1400"/>
              <a:buFont typeface="Calibri"/>
              <a:buAutoNum type="arabicPeriod"/>
            </a:pPr>
            <a:r>
              <a:rPr lang="fr-FR" sz="1400">
                <a:solidFill>
                  <a:schemeClr val="dk1"/>
                </a:solidFill>
                <a:latin typeface="Calibri"/>
                <a:ea typeface="Calibri"/>
                <a:cs typeface="Calibri"/>
                <a:sym typeface="Calibri"/>
              </a:rPr>
              <a:t>Les filles et les femmes pour une consommation durable</a:t>
            </a:r>
            <a:endParaRPr/>
          </a:p>
        </p:txBody>
      </p:sp>
      <p:pic>
        <p:nvPicPr>
          <p:cNvPr id="193" name="Google Shape;193;geec6e49503_1_70" descr="Horloge contour"/>
          <p:cNvPicPr preferRelativeResize="0"/>
          <p:nvPr/>
        </p:nvPicPr>
        <p:blipFill rotWithShape="1">
          <a:blip r:embed="rId6">
            <a:alphaModFix/>
          </a:blip>
          <a:srcRect/>
          <a:stretch/>
        </p:blipFill>
        <p:spPr>
          <a:xfrm>
            <a:off x="1217891" y="4910056"/>
            <a:ext cx="720000" cy="72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eec6e49503_1_86"/>
          <p:cNvSpPr txBox="1"/>
          <p:nvPr/>
        </p:nvSpPr>
        <p:spPr>
          <a:xfrm>
            <a:off x="481600" y="416698"/>
            <a:ext cx="6502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4000" b="1">
                <a:solidFill>
                  <a:srgbClr val="7503A6"/>
                </a:solidFill>
                <a:latin typeface="Arial"/>
                <a:ea typeface="Arial"/>
                <a:cs typeface="Arial"/>
                <a:sym typeface="Arial"/>
              </a:rPr>
              <a:t>Le calendrier des événements</a:t>
            </a:r>
            <a:endParaRPr sz="4000" b="1">
              <a:solidFill>
                <a:srgbClr val="7503A6"/>
              </a:solidFill>
              <a:latin typeface="Arial"/>
              <a:ea typeface="Arial"/>
              <a:cs typeface="Arial"/>
              <a:sym typeface="Arial"/>
            </a:endParaRPr>
          </a:p>
        </p:txBody>
      </p:sp>
      <p:pic>
        <p:nvPicPr>
          <p:cNvPr id="200" name="Google Shape;200;geec6e49503_1_86"/>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201" name="Google Shape;201;geec6e49503_1_86"/>
          <p:cNvSpPr/>
          <p:nvPr/>
        </p:nvSpPr>
        <p:spPr>
          <a:xfrm>
            <a:off x="666950" y="1335887"/>
            <a:ext cx="3450657" cy="280526"/>
          </a:xfrm>
          <a:prstGeom prst="roundRect">
            <a:avLst>
              <a:gd name="adj" fmla="val 50000"/>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chemeClr val="lt1"/>
                </a:solidFill>
                <a:latin typeface="Arial"/>
                <a:ea typeface="Arial"/>
                <a:cs typeface="Arial"/>
                <a:sym typeface="Arial"/>
              </a:rPr>
              <a:t>JOUR 1</a:t>
            </a:r>
            <a:endParaRPr/>
          </a:p>
        </p:txBody>
      </p:sp>
      <p:sp>
        <p:nvSpPr>
          <p:cNvPr id="202" name="Google Shape;202;geec6e49503_1_86"/>
          <p:cNvSpPr/>
          <p:nvPr/>
        </p:nvSpPr>
        <p:spPr>
          <a:xfrm>
            <a:off x="666950" y="1723065"/>
            <a:ext cx="3450657" cy="280527"/>
          </a:xfrm>
          <a:prstGeom prst="roundRect">
            <a:avLst>
              <a:gd name="adj" fmla="val 26919"/>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9:30 - 10:00, Inscription et café</a:t>
            </a:r>
            <a:endParaRPr/>
          </a:p>
        </p:txBody>
      </p:sp>
      <p:sp>
        <p:nvSpPr>
          <p:cNvPr id="203" name="Google Shape;203;geec6e49503_1_86"/>
          <p:cNvSpPr/>
          <p:nvPr/>
        </p:nvSpPr>
        <p:spPr>
          <a:xfrm>
            <a:off x="666950" y="2112736"/>
            <a:ext cx="3450657" cy="457125"/>
          </a:xfrm>
          <a:prstGeom prst="roundRect">
            <a:avLst>
              <a:gd name="adj" fmla="val 26919"/>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10:00 - 11:30</a:t>
            </a:r>
            <a:endParaRPr/>
          </a:p>
          <a:p>
            <a:pPr marL="0" marR="0" lvl="0" indent="0" algn="ctr" rtl="0">
              <a:spcBef>
                <a:spcPts val="0"/>
              </a:spcBef>
              <a:spcAft>
                <a:spcPts val="0"/>
              </a:spcAft>
              <a:buNone/>
            </a:pPr>
            <a:r>
              <a:rPr lang="fr-FR" sz="1400">
                <a:solidFill>
                  <a:schemeClr val="dk1"/>
                </a:solidFill>
                <a:latin typeface="Calibri"/>
                <a:ea typeface="Calibri"/>
                <a:cs typeface="Calibri"/>
                <a:sym typeface="Calibri"/>
              </a:rPr>
              <a:t>Introduction au thème de l'événement</a:t>
            </a:r>
            <a:endParaRPr/>
          </a:p>
        </p:txBody>
      </p:sp>
      <p:sp>
        <p:nvSpPr>
          <p:cNvPr id="204" name="Google Shape;204;geec6e49503_1_86"/>
          <p:cNvSpPr/>
          <p:nvPr/>
        </p:nvSpPr>
        <p:spPr>
          <a:xfrm>
            <a:off x="666950" y="2679005"/>
            <a:ext cx="3450657" cy="773684"/>
          </a:xfrm>
          <a:prstGeom prst="roundRect">
            <a:avLst>
              <a:gd name="adj" fmla="val 14142"/>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11:30 - 1:30</a:t>
            </a:r>
            <a:endParaRPr/>
          </a:p>
          <a:p>
            <a:pPr marL="0" marR="0" lvl="0" indent="0" algn="ctr" rtl="0">
              <a:spcBef>
                <a:spcPts val="0"/>
              </a:spcBef>
              <a:spcAft>
                <a:spcPts val="0"/>
              </a:spcAft>
              <a:buNone/>
            </a:pPr>
            <a:r>
              <a:rPr lang="fr-FR" sz="1400">
                <a:solidFill>
                  <a:schemeClr val="dk1"/>
                </a:solidFill>
                <a:latin typeface="Calibri"/>
                <a:ea typeface="Calibri"/>
                <a:cs typeface="Calibri"/>
                <a:sym typeface="Calibri"/>
              </a:rPr>
              <a:t>Atelier 1 (numérique)</a:t>
            </a:r>
            <a:endParaRPr/>
          </a:p>
        </p:txBody>
      </p:sp>
      <p:sp>
        <p:nvSpPr>
          <p:cNvPr id="205" name="Google Shape;205;geec6e49503_1_86"/>
          <p:cNvSpPr/>
          <p:nvPr/>
        </p:nvSpPr>
        <p:spPr>
          <a:xfrm>
            <a:off x="666950" y="3571677"/>
            <a:ext cx="3450657" cy="280526"/>
          </a:xfrm>
          <a:prstGeom prst="roundRect">
            <a:avLst>
              <a:gd name="adj" fmla="val 50000"/>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chemeClr val="lt1"/>
                </a:solidFill>
                <a:latin typeface="Arial"/>
                <a:ea typeface="Arial"/>
                <a:cs typeface="Arial"/>
                <a:sym typeface="Arial"/>
              </a:rPr>
              <a:t>Pause déjeuner</a:t>
            </a:r>
            <a:endParaRPr/>
          </a:p>
        </p:txBody>
      </p:sp>
      <p:sp>
        <p:nvSpPr>
          <p:cNvPr id="206" name="Google Shape;206;geec6e49503_1_86"/>
          <p:cNvSpPr/>
          <p:nvPr/>
        </p:nvSpPr>
        <p:spPr>
          <a:xfrm>
            <a:off x="666950" y="3971805"/>
            <a:ext cx="3450657" cy="457125"/>
          </a:xfrm>
          <a:prstGeom prst="roundRect">
            <a:avLst>
              <a:gd name="adj" fmla="val 26919"/>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2:00 - 3:00</a:t>
            </a:r>
            <a:endParaRPr/>
          </a:p>
          <a:p>
            <a:pPr marL="0" marR="0" lvl="0" indent="0" algn="ctr" rtl="0">
              <a:spcBef>
                <a:spcPts val="0"/>
              </a:spcBef>
              <a:spcAft>
                <a:spcPts val="0"/>
              </a:spcAft>
              <a:buNone/>
            </a:pPr>
            <a:r>
              <a:rPr lang="fr-FR" sz="1400">
                <a:solidFill>
                  <a:schemeClr val="dk1"/>
                </a:solidFill>
                <a:latin typeface="Calibri"/>
                <a:ea typeface="Calibri"/>
                <a:cs typeface="Calibri"/>
                <a:sym typeface="Calibri"/>
              </a:rPr>
              <a:t>Proposition de projet et idéation</a:t>
            </a:r>
            <a:endParaRPr sz="1400">
              <a:solidFill>
                <a:schemeClr val="dk1"/>
              </a:solidFill>
              <a:latin typeface="Calibri"/>
              <a:ea typeface="Calibri"/>
              <a:cs typeface="Calibri"/>
              <a:sym typeface="Calibri"/>
            </a:endParaRPr>
          </a:p>
        </p:txBody>
      </p:sp>
      <p:sp>
        <p:nvSpPr>
          <p:cNvPr id="207" name="Google Shape;207;geec6e49503_1_86"/>
          <p:cNvSpPr/>
          <p:nvPr/>
        </p:nvSpPr>
        <p:spPr>
          <a:xfrm>
            <a:off x="666950" y="4538074"/>
            <a:ext cx="3450657" cy="773684"/>
          </a:xfrm>
          <a:prstGeom prst="roundRect">
            <a:avLst>
              <a:gd name="adj" fmla="val 10948"/>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3:00 - 5:00</a:t>
            </a:r>
            <a:endParaRPr/>
          </a:p>
          <a:p>
            <a:pPr marL="0" marR="0" lvl="0" indent="0" algn="ctr" rtl="0">
              <a:spcBef>
                <a:spcPts val="0"/>
              </a:spcBef>
              <a:spcAft>
                <a:spcPts val="0"/>
              </a:spcAft>
              <a:buNone/>
            </a:pPr>
            <a:r>
              <a:rPr lang="fr-FR" sz="1400">
                <a:solidFill>
                  <a:schemeClr val="dk1"/>
                </a:solidFill>
                <a:latin typeface="Calibri"/>
                <a:ea typeface="Calibri"/>
                <a:cs typeface="Calibri"/>
                <a:sym typeface="Calibri"/>
              </a:rPr>
              <a:t>Atelier 2 (Design Thinking)</a:t>
            </a:r>
            <a:endParaRPr/>
          </a:p>
        </p:txBody>
      </p:sp>
      <p:sp>
        <p:nvSpPr>
          <p:cNvPr id="208" name="Google Shape;208;geec6e49503_1_86"/>
          <p:cNvSpPr/>
          <p:nvPr/>
        </p:nvSpPr>
        <p:spPr>
          <a:xfrm>
            <a:off x="666950" y="5420902"/>
            <a:ext cx="3450657" cy="773684"/>
          </a:xfrm>
          <a:prstGeom prst="roundRect">
            <a:avLst>
              <a:gd name="adj" fmla="val 9351"/>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5:00 - 7:00</a:t>
            </a:r>
            <a:endParaRPr/>
          </a:p>
          <a:p>
            <a:pPr marL="0" marR="0" lvl="0" indent="0" algn="ctr" rtl="0">
              <a:spcBef>
                <a:spcPts val="0"/>
              </a:spcBef>
              <a:spcAft>
                <a:spcPts val="0"/>
              </a:spcAft>
              <a:buNone/>
            </a:pPr>
            <a:r>
              <a:rPr lang="fr-FR" sz="1400">
                <a:solidFill>
                  <a:schemeClr val="dk1"/>
                </a:solidFill>
                <a:latin typeface="Calibri"/>
                <a:ea typeface="Calibri"/>
                <a:cs typeface="Calibri"/>
                <a:sym typeface="Calibri"/>
              </a:rPr>
              <a:t>Travail de projet</a:t>
            </a:r>
            <a:endParaRPr sz="1400">
              <a:solidFill>
                <a:schemeClr val="dk1"/>
              </a:solidFill>
              <a:latin typeface="Calibri"/>
              <a:ea typeface="Calibri"/>
              <a:cs typeface="Calibri"/>
              <a:sym typeface="Calibri"/>
            </a:endParaRPr>
          </a:p>
        </p:txBody>
      </p:sp>
      <p:sp>
        <p:nvSpPr>
          <p:cNvPr id="209" name="Google Shape;209;geec6e49503_1_86"/>
          <p:cNvSpPr/>
          <p:nvPr/>
        </p:nvSpPr>
        <p:spPr>
          <a:xfrm>
            <a:off x="4390454" y="1339318"/>
            <a:ext cx="3450657" cy="280526"/>
          </a:xfrm>
          <a:prstGeom prst="roundRect">
            <a:avLst>
              <a:gd name="adj" fmla="val 50000"/>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chemeClr val="lt1"/>
                </a:solidFill>
                <a:latin typeface="Arial"/>
                <a:ea typeface="Arial"/>
                <a:cs typeface="Arial"/>
                <a:sym typeface="Arial"/>
              </a:rPr>
              <a:t>JOUR 2</a:t>
            </a:r>
            <a:endParaRPr/>
          </a:p>
        </p:txBody>
      </p:sp>
      <p:sp>
        <p:nvSpPr>
          <p:cNvPr id="210" name="Google Shape;210;geec6e49503_1_86"/>
          <p:cNvSpPr/>
          <p:nvPr/>
        </p:nvSpPr>
        <p:spPr>
          <a:xfrm>
            <a:off x="4390454" y="1726496"/>
            <a:ext cx="3450657" cy="280527"/>
          </a:xfrm>
          <a:prstGeom prst="roundRect">
            <a:avLst>
              <a:gd name="adj" fmla="val 26919"/>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9:30 - 10:00, Inscription et café</a:t>
            </a:r>
            <a:endParaRPr/>
          </a:p>
        </p:txBody>
      </p:sp>
      <p:sp>
        <p:nvSpPr>
          <p:cNvPr id="211" name="Google Shape;211;geec6e49503_1_86"/>
          <p:cNvSpPr/>
          <p:nvPr/>
        </p:nvSpPr>
        <p:spPr>
          <a:xfrm>
            <a:off x="4390454" y="2126378"/>
            <a:ext cx="3450657" cy="773684"/>
          </a:xfrm>
          <a:prstGeom prst="roundRect">
            <a:avLst>
              <a:gd name="adj" fmla="val 14142"/>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10:00 - 12:00</a:t>
            </a:r>
            <a:endParaRPr/>
          </a:p>
          <a:p>
            <a:pPr marL="0" marR="0" lvl="0" indent="0" algn="ctr" rtl="0">
              <a:spcBef>
                <a:spcPts val="0"/>
              </a:spcBef>
              <a:spcAft>
                <a:spcPts val="0"/>
              </a:spcAft>
              <a:buNone/>
            </a:pPr>
            <a:r>
              <a:rPr lang="fr-FR" sz="1400">
                <a:solidFill>
                  <a:schemeClr val="dk1"/>
                </a:solidFill>
                <a:latin typeface="Calibri"/>
                <a:ea typeface="Calibri"/>
                <a:cs typeface="Calibri"/>
                <a:sym typeface="Calibri"/>
              </a:rPr>
              <a:t>Atelier 3</a:t>
            </a:r>
            <a:endParaRPr/>
          </a:p>
        </p:txBody>
      </p:sp>
      <p:sp>
        <p:nvSpPr>
          <p:cNvPr id="212" name="Google Shape;212;geec6e49503_1_86"/>
          <p:cNvSpPr/>
          <p:nvPr/>
        </p:nvSpPr>
        <p:spPr>
          <a:xfrm>
            <a:off x="4390454" y="3019053"/>
            <a:ext cx="3450657" cy="280526"/>
          </a:xfrm>
          <a:prstGeom prst="roundRect">
            <a:avLst>
              <a:gd name="adj" fmla="val 50000"/>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chemeClr val="lt1"/>
                </a:solidFill>
                <a:latin typeface="Arial"/>
                <a:ea typeface="Arial"/>
                <a:cs typeface="Arial"/>
                <a:sym typeface="Arial"/>
              </a:rPr>
              <a:t>Pause déjeuner</a:t>
            </a:r>
            <a:endParaRPr/>
          </a:p>
        </p:txBody>
      </p:sp>
      <p:sp>
        <p:nvSpPr>
          <p:cNvPr id="213" name="Google Shape;213;geec6e49503_1_86"/>
          <p:cNvSpPr/>
          <p:nvPr/>
        </p:nvSpPr>
        <p:spPr>
          <a:xfrm>
            <a:off x="4390454" y="3405292"/>
            <a:ext cx="3450657" cy="1909897"/>
          </a:xfrm>
          <a:prstGeom prst="roundRect">
            <a:avLst>
              <a:gd name="adj" fmla="val 5772"/>
            </a:avLst>
          </a:prstGeom>
          <a:solidFill>
            <a:schemeClr val="lt1"/>
          </a:solidFill>
          <a:ln w="381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7503A6"/>
                </a:solidFill>
                <a:latin typeface="Calibri"/>
                <a:ea typeface="Calibri"/>
                <a:cs typeface="Calibri"/>
                <a:sym typeface="Calibri"/>
              </a:rPr>
              <a:t>1:00 - 5:00</a:t>
            </a:r>
            <a:endParaRPr/>
          </a:p>
          <a:p>
            <a:pPr marL="0" marR="0" lvl="0" indent="0" algn="ctr" rtl="0">
              <a:spcBef>
                <a:spcPts val="0"/>
              </a:spcBef>
              <a:spcAft>
                <a:spcPts val="0"/>
              </a:spcAft>
              <a:buNone/>
            </a:pPr>
            <a:r>
              <a:rPr lang="fr-FR" sz="1400" b="1">
                <a:solidFill>
                  <a:srgbClr val="7503A6"/>
                </a:solidFill>
                <a:latin typeface="Calibri"/>
                <a:ea typeface="Calibri"/>
                <a:cs typeface="Calibri"/>
                <a:sym typeface="Calibri"/>
              </a:rPr>
              <a:t>Travail de projet avec des </a:t>
            </a:r>
            <a:r>
              <a:rPr lang="fr-FR" b="1">
                <a:solidFill>
                  <a:srgbClr val="7503A6"/>
                </a:solidFill>
                <a:latin typeface="Calibri"/>
                <a:ea typeface="Calibri"/>
                <a:cs typeface="Calibri"/>
                <a:sym typeface="Calibri"/>
              </a:rPr>
              <a:t>coachs </a:t>
            </a:r>
            <a:r>
              <a:rPr lang="fr-FR" sz="1400" b="1">
                <a:solidFill>
                  <a:srgbClr val="7503A6"/>
                </a:solidFill>
                <a:latin typeface="Calibri"/>
                <a:ea typeface="Calibri"/>
                <a:cs typeface="Calibri"/>
                <a:sym typeface="Calibri"/>
              </a:rPr>
              <a:t>et des mentors</a:t>
            </a:r>
            <a:endParaRPr/>
          </a:p>
        </p:txBody>
      </p:sp>
      <p:sp>
        <p:nvSpPr>
          <p:cNvPr id="214" name="Google Shape;214;geec6e49503_1_86"/>
          <p:cNvSpPr/>
          <p:nvPr/>
        </p:nvSpPr>
        <p:spPr>
          <a:xfrm>
            <a:off x="4390454" y="5424333"/>
            <a:ext cx="3450657" cy="340844"/>
          </a:xfrm>
          <a:prstGeom prst="roundRect">
            <a:avLst>
              <a:gd name="adj" fmla="val 24492"/>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17:00 - 18:00, Présentation du jury </a:t>
            </a:r>
            <a:endParaRPr/>
          </a:p>
        </p:txBody>
      </p:sp>
      <p:sp>
        <p:nvSpPr>
          <p:cNvPr id="215" name="Google Shape;215;geec6e49503_1_86"/>
          <p:cNvSpPr/>
          <p:nvPr/>
        </p:nvSpPr>
        <p:spPr>
          <a:xfrm>
            <a:off x="666950" y="6300299"/>
            <a:ext cx="3450657" cy="280526"/>
          </a:xfrm>
          <a:prstGeom prst="roundRect">
            <a:avLst>
              <a:gd name="adj" fmla="val 50000"/>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chemeClr val="lt1"/>
                </a:solidFill>
                <a:latin typeface="Arial"/>
                <a:ea typeface="Arial"/>
                <a:cs typeface="Arial"/>
                <a:sym typeface="Arial"/>
              </a:rPr>
              <a:t>Dîner</a:t>
            </a:r>
            <a:endParaRPr sz="1400" b="1">
              <a:solidFill>
                <a:schemeClr val="lt1"/>
              </a:solidFill>
              <a:latin typeface="Arial"/>
              <a:ea typeface="Arial"/>
              <a:cs typeface="Arial"/>
              <a:sym typeface="Arial"/>
            </a:endParaRPr>
          </a:p>
        </p:txBody>
      </p:sp>
      <p:sp>
        <p:nvSpPr>
          <p:cNvPr id="216" name="Google Shape;216;geec6e49503_1_86"/>
          <p:cNvSpPr/>
          <p:nvPr/>
        </p:nvSpPr>
        <p:spPr>
          <a:xfrm>
            <a:off x="4390454" y="6303730"/>
            <a:ext cx="3450657" cy="280526"/>
          </a:xfrm>
          <a:prstGeom prst="roundRect">
            <a:avLst>
              <a:gd name="adj" fmla="val 50000"/>
            </a:avLst>
          </a:prstGeom>
          <a:solidFill>
            <a:srgbClr val="7503A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chemeClr val="lt1"/>
                </a:solidFill>
                <a:latin typeface="Arial"/>
                <a:ea typeface="Arial"/>
                <a:cs typeface="Arial"/>
                <a:sym typeface="Arial"/>
              </a:rPr>
              <a:t>Dîner de réseautage</a:t>
            </a:r>
            <a:endParaRPr sz="1400" b="1">
              <a:solidFill>
                <a:schemeClr val="lt1"/>
              </a:solidFill>
              <a:latin typeface="Arial"/>
              <a:ea typeface="Arial"/>
              <a:cs typeface="Arial"/>
              <a:sym typeface="Arial"/>
            </a:endParaRPr>
          </a:p>
        </p:txBody>
      </p:sp>
      <p:sp>
        <p:nvSpPr>
          <p:cNvPr id="217" name="Google Shape;217;geec6e49503_1_86"/>
          <p:cNvSpPr/>
          <p:nvPr/>
        </p:nvSpPr>
        <p:spPr>
          <a:xfrm>
            <a:off x="4390454" y="5874321"/>
            <a:ext cx="3450657" cy="320265"/>
          </a:xfrm>
          <a:prstGeom prst="roundRect">
            <a:avLst>
              <a:gd name="adj" fmla="val 24492"/>
            </a:avLst>
          </a:prstGeom>
          <a:solidFill>
            <a:schemeClr val="lt1"/>
          </a:solidFill>
          <a:ln w="12700" cap="flat" cmpd="sng">
            <a:solidFill>
              <a:srgbClr val="7503A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a:solidFill>
                  <a:schemeClr val="dk1"/>
                </a:solidFill>
                <a:latin typeface="Calibri"/>
                <a:ea typeface="Calibri"/>
                <a:cs typeface="Calibri"/>
                <a:sym typeface="Calibri"/>
              </a:rPr>
              <a:t>6:00, Discours d'ouverture</a:t>
            </a:r>
            <a:endParaRPr/>
          </a:p>
        </p:txBody>
      </p:sp>
      <p:sp>
        <p:nvSpPr>
          <p:cNvPr id="218" name="Google Shape;218;geec6e49503_1_86"/>
          <p:cNvSpPr/>
          <p:nvPr/>
        </p:nvSpPr>
        <p:spPr>
          <a:xfrm>
            <a:off x="4390453" y="3401861"/>
            <a:ext cx="3450657" cy="1909897"/>
          </a:xfrm>
          <a:prstGeom prst="roundRect">
            <a:avLst>
              <a:gd name="adj" fmla="val 5772"/>
            </a:avLst>
          </a:prstGeom>
          <a:solidFill>
            <a:schemeClr val="lt1"/>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400" b="1">
                <a:solidFill>
                  <a:srgbClr val="FF0000"/>
                </a:solidFill>
                <a:latin typeface="Calibri"/>
                <a:ea typeface="Calibri"/>
                <a:cs typeface="Calibri"/>
                <a:sym typeface="Calibri"/>
              </a:rPr>
              <a:t>1:00 - 5:00</a:t>
            </a:r>
            <a:endParaRPr/>
          </a:p>
          <a:p>
            <a:pPr marL="0" marR="0" lvl="0" indent="0" algn="ctr" rtl="0">
              <a:spcBef>
                <a:spcPts val="0"/>
              </a:spcBef>
              <a:spcAft>
                <a:spcPts val="0"/>
              </a:spcAft>
              <a:buNone/>
            </a:pPr>
            <a:r>
              <a:rPr lang="fr-FR" sz="1400" b="1">
                <a:solidFill>
                  <a:srgbClr val="FF0000"/>
                </a:solidFill>
                <a:latin typeface="Calibri"/>
                <a:ea typeface="Calibri"/>
                <a:cs typeface="Calibri"/>
                <a:sym typeface="Calibri"/>
              </a:rPr>
              <a:t>Travail de projet avec des </a:t>
            </a:r>
            <a:r>
              <a:rPr lang="fr-FR" b="1">
                <a:solidFill>
                  <a:srgbClr val="FF0000"/>
                </a:solidFill>
                <a:latin typeface="Calibri"/>
                <a:ea typeface="Calibri"/>
                <a:cs typeface="Calibri"/>
                <a:sym typeface="Calibri"/>
              </a:rPr>
              <a:t>coachs </a:t>
            </a:r>
            <a:r>
              <a:rPr lang="fr-FR" sz="1400" b="1">
                <a:solidFill>
                  <a:srgbClr val="FF0000"/>
                </a:solidFill>
                <a:latin typeface="Calibri"/>
                <a:ea typeface="Calibri"/>
                <a:cs typeface="Calibri"/>
                <a:sym typeface="Calibri"/>
              </a:rPr>
              <a:t>et des mentors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body" idx="1"/>
          </p:nvPr>
        </p:nvSpPr>
        <p:spPr>
          <a:xfrm>
            <a:off x="804510" y="3930555"/>
            <a:ext cx="3439944" cy="8325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000"/>
              <a:buNone/>
            </a:pPr>
            <a:r>
              <a:rPr lang="fr-FR" sz="2000"/>
              <a:t>Accompagner les filles et les jeunes femmes lors des événements We4Change changemakers</a:t>
            </a:r>
            <a:endParaRPr sz="2000"/>
          </a:p>
        </p:txBody>
      </p:sp>
      <p:sp>
        <p:nvSpPr>
          <p:cNvPr id="225" name="Google Shape;225;p6"/>
          <p:cNvSpPr txBox="1">
            <a:spLocks noGrp="1"/>
          </p:cNvSpPr>
          <p:nvPr>
            <p:ph type="title"/>
          </p:nvPr>
        </p:nvSpPr>
        <p:spPr>
          <a:xfrm>
            <a:off x="804510" y="2225320"/>
            <a:ext cx="3046163" cy="170523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a:buNone/>
            </a:pPr>
            <a:r>
              <a:rPr lang="fr-FR"/>
              <a:t>Votre rôle </a:t>
            </a:r>
            <a:br>
              <a:rPr lang="fr-FR"/>
            </a:br>
            <a:r>
              <a:rPr lang="fr-FR"/>
              <a:t>en tant que mentor </a:t>
            </a:r>
            <a:br>
              <a:rPr lang="fr-FR"/>
            </a:br>
            <a:r>
              <a:rPr lang="fr-FR"/>
              <a:t>et de coach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eec6e49503_1_110"/>
          <p:cNvSpPr txBox="1">
            <a:spLocks noGrp="1"/>
          </p:cNvSpPr>
          <p:nvPr>
            <p:ph type="title"/>
          </p:nvPr>
        </p:nvSpPr>
        <p:spPr>
          <a:xfrm>
            <a:off x="481600" y="461802"/>
            <a:ext cx="65024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ts val="4000"/>
              <a:buFont typeface="Arial"/>
              <a:buNone/>
            </a:pPr>
            <a:r>
              <a:rPr lang="fr-FR" sz="4000" b="1">
                <a:solidFill>
                  <a:srgbClr val="7503A6"/>
                </a:solidFill>
                <a:latin typeface="Arial"/>
                <a:ea typeface="Arial"/>
                <a:cs typeface="Arial"/>
                <a:sym typeface="Arial"/>
              </a:rPr>
              <a:t>Tout d'abord, </a:t>
            </a:r>
            <a:r>
              <a:rPr lang="fr-FR"/>
              <a:t>faisons connaissance</a:t>
            </a:r>
            <a:br>
              <a:rPr lang="fr-FR"/>
            </a:br>
            <a:r>
              <a:rPr lang="fr-FR"/>
              <a:t>se connaître !</a:t>
            </a:r>
            <a:endParaRPr/>
          </a:p>
        </p:txBody>
      </p:sp>
      <p:pic>
        <p:nvPicPr>
          <p:cNvPr id="232" name="Google Shape;232;geec6e49503_1_110"/>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233" name="Google Shape;233;geec6e49503_1_110"/>
          <p:cNvSpPr/>
          <p:nvPr/>
        </p:nvSpPr>
        <p:spPr>
          <a:xfrm>
            <a:off x="1588654" y="2697018"/>
            <a:ext cx="914400" cy="9144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3600" b="1">
                <a:solidFill>
                  <a:schemeClr val="lt1"/>
                </a:solidFill>
                <a:latin typeface="Arial"/>
                <a:ea typeface="Arial"/>
                <a:cs typeface="Arial"/>
                <a:sym typeface="Arial"/>
              </a:rPr>
              <a:t>1.</a:t>
            </a:r>
            <a:endParaRPr/>
          </a:p>
        </p:txBody>
      </p:sp>
      <p:sp>
        <p:nvSpPr>
          <p:cNvPr id="234" name="Google Shape;234;geec6e49503_1_110"/>
          <p:cNvSpPr/>
          <p:nvPr/>
        </p:nvSpPr>
        <p:spPr>
          <a:xfrm>
            <a:off x="1588654" y="4743789"/>
            <a:ext cx="914400" cy="914400"/>
          </a:xfrm>
          <a:prstGeom prst="ellipse">
            <a:avLst/>
          </a:prstGeom>
          <a:solidFill>
            <a:srgbClr val="3F7E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3600" b="1">
                <a:solidFill>
                  <a:schemeClr val="lt1"/>
                </a:solidFill>
                <a:latin typeface="Arial"/>
                <a:ea typeface="Arial"/>
                <a:cs typeface="Arial"/>
                <a:sym typeface="Arial"/>
              </a:rPr>
              <a:t>2.</a:t>
            </a:r>
            <a:endParaRPr/>
          </a:p>
        </p:txBody>
      </p:sp>
      <p:sp>
        <p:nvSpPr>
          <p:cNvPr id="235" name="Google Shape;235;geec6e49503_1_110"/>
          <p:cNvSpPr txBox="1"/>
          <p:nvPr/>
        </p:nvSpPr>
        <p:spPr>
          <a:xfrm>
            <a:off x="2687781" y="2780421"/>
            <a:ext cx="514640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b="1">
                <a:solidFill>
                  <a:srgbClr val="3F7E43"/>
                </a:solidFill>
                <a:latin typeface="Arial"/>
                <a:ea typeface="Arial"/>
                <a:cs typeface="Arial"/>
                <a:sym typeface="Arial"/>
              </a:rPr>
              <a:t>Tout d'abord, mettez à jour le nom de votre Zoom avec :</a:t>
            </a:r>
            <a:endParaRPr/>
          </a:p>
          <a:p>
            <a:pPr marL="0" marR="0" lvl="0" indent="0" algn="l" rtl="0">
              <a:spcBef>
                <a:spcPts val="0"/>
              </a:spcBef>
              <a:spcAft>
                <a:spcPts val="0"/>
              </a:spcAft>
              <a:buNone/>
            </a:pPr>
            <a:r>
              <a:rPr lang="fr-FR" sz="1600">
                <a:solidFill>
                  <a:schemeClr val="dk1"/>
                </a:solidFill>
                <a:latin typeface="Calibri"/>
                <a:ea typeface="Calibri"/>
                <a:cs typeface="Calibri"/>
                <a:sym typeface="Calibri"/>
              </a:rPr>
              <a:t>🡪 Votre nom</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fr-FR" sz="1600">
                <a:solidFill>
                  <a:schemeClr val="dk1"/>
                </a:solidFill>
                <a:latin typeface="Calibri"/>
                <a:ea typeface="Calibri"/>
                <a:cs typeface="Calibri"/>
                <a:sym typeface="Calibri"/>
              </a:rPr>
              <a:t>🡪 Votre super pouvoir (ex : expertise, profession, passion, etc) </a:t>
            </a:r>
            <a:endParaRPr/>
          </a:p>
        </p:txBody>
      </p:sp>
      <p:sp>
        <p:nvSpPr>
          <p:cNvPr id="236" name="Google Shape;236;geec6e49503_1_110"/>
          <p:cNvSpPr txBox="1"/>
          <p:nvPr/>
        </p:nvSpPr>
        <p:spPr>
          <a:xfrm>
            <a:off x="2687781" y="4456144"/>
            <a:ext cx="514640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b="1">
                <a:solidFill>
                  <a:srgbClr val="3F7E43"/>
                </a:solidFill>
                <a:latin typeface="Arial"/>
                <a:ea typeface="Arial"/>
                <a:cs typeface="Arial"/>
                <a:sym typeface="Arial"/>
              </a:rPr>
              <a:t>Puis, un par un, partagez :</a:t>
            </a:r>
            <a:endParaRPr/>
          </a:p>
          <a:p>
            <a:pPr marL="0" marR="0" lvl="0" indent="0" algn="l" rtl="0">
              <a:spcBef>
                <a:spcPts val="0"/>
              </a:spcBef>
              <a:spcAft>
                <a:spcPts val="0"/>
              </a:spcAft>
              <a:buNone/>
            </a:pPr>
            <a:r>
              <a:rPr lang="fr-FR" sz="1600">
                <a:solidFill>
                  <a:schemeClr val="dk1"/>
                </a:solidFill>
                <a:latin typeface="Calibri"/>
                <a:ea typeface="Calibri"/>
                <a:cs typeface="Calibri"/>
                <a:sym typeface="Calibri"/>
              </a:rPr>
              <a:t>🡪 Votre nom</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fr-FR" sz="1600">
                <a:solidFill>
                  <a:schemeClr val="dk1"/>
                </a:solidFill>
                <a:latin typeface="Calibri"/>
                <a:ea typeface="Calibri"/>
                <a:cs typeface="Calibri"/>
                <a:sym typeface="Calibri"/>
              </a:rPr>
              <a:t>🡪 Votre super pouvoir</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fr-FR" sz="1600">
                <a:solidFill>
                  <a:schemeClr val="dk1"/>
                </a:solidFill>
                <a:latin typeface="Calibri"/>
                <a:ea typeface="Calibri"/>
                <a:cs typeface="Calibri"/>
                <a:sym typeface="Calibri"/>
              </a:rPr>
              <a:t>🡪 Quelle est la principale chose que vous aimeriez transmettre aux filles et aux femmes qui participent aux événements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eec6e49503_1_120"/>
          <p:cNvSpPr txBox="1">
            <a:spLocks noGrp="1"/>
          </p:cNvSpPr>
          <p:nvPr>
            <p:ph type="title"/>
          </p:nvPr>
        </p:nvSpPr>
        <p:spPr>
          <a:xfrm>
            <a:off x="481600" y="783082"/>
            <a:ext cx="7414368"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503A6"/>
              </a:buClr>
              <a:buSzPts val="4000"/>
              <a:buFont typeface="Arial"/>
              <a:buNone/>
            </a:pPr>
            <a:r>
              <a:rPr lang="fr-FR"/>
              <a:t>Votre rôle de mentor</a:t>
            </a:r>
            <a:endParaRPr/>
          </a:p>
        </p:txBody>
      </p:sp>
      <p:sp>
        <p:nvSpPr>
          <p:cNvPr id="243" name="Google Shape;243;geec6e49503_1_120"/>
          <p:cNvSpPr txBox="1">
            <a:spLocks noGrp="1"/>
          </p:cNvSpPr>
          <p:nvPr>
            <p:ph type="body" idx="1"/>
          </p:nvPr>
        </p:nvSpPr>
        <p:spPr>
          <a:xfrm>
            <a:off x="481013" y="1708544"/>
            <a:ext cx="8345487" cy="1450975"/>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fr-FR"/>
              <a:t>Au cours de la première journée, les participants disposeront d'un moment consacré </a:t>
            </a:r>
            <a:r>
              <a:rPr lang="fr-FR" b="1"/>
              <a:t>aux propositions de projets et à l'idéation. </a:t>
            </a:r>
            <a:r>
              <a:rPr lang="fr-FR"/>
              <a:t>Ils sélectionneront les projets sur lesquels ils souhaitent travailler et seront divisés en groupes en conséquence. </a:t>
            </a:r>
            <a:endParaRPr/>
          </a:p>
          <a:p>
            <a:pPr marL="0" lvl="0" indent="0" algn="just" rtl="0">
              <a:lnSpc>
                <a:spcPct val="90000"/>
              </a:lnSpc>
              <a:spcBef>
                <a:spcPts val="1000"/>
              </a:spcBef>
              <a:spcAft>
                <a:spcPts val="0"/>
              </a:spcAft>
              <a:buClr>
                <a:schemeClr val="dk1"/>
              </a:buClr>
              <a:buSzPts val="1600"/>
              <a:buNone/>
            </a:pPr>
            <a:r>
              <a:rPr lang="fr-FR" b="1"/>
              <a:t>En tant que mentor et coach, votre rôle sera de </a:t>
            </a:r>
            <a:r>
              <a:rPr lang="fr-FR" b="1">
                <a:solidFill>
                  <a:schemeClr val="lt1"/>
                </a:solidFill>
                <a:highlight>
                  <a:srgbClr val="7503A6"/>
                </a:highlight>
              </a:rPr>
              <a:t>soutenir et de guider les participants pendant le développement de ces projets </a:t>
            </a:r>
            <a:r>
              <a:rPr lang="fr-FR"/>
              <a:t>(le jour 2, pendant 4 heures). Vous passerez d'un groupe à l'autre pour :</a:t>
            </a:r>
            <a:endParaRPr/>
          </a:p>
          <a:p>
            <a:pPr marL="0" lvl="0" indent="0" algn="just" rtl="0">
              <a:lnSpc>
                <a:spcPct val="90000"/>
              </a:lnSpc>
              <a:spcBef>
                <a:spcPts val="1000"/>
              </a:spcBef>
              <a:spcAft>
                <a:spcPts val="0"/>
              </a:spcAft>
              <a:buClr>
                <a:schemeClr val="dk1"/>
              </a:buClr>
              <a:buSzPts val="1600"/>
              <a:buNone/>
            </a:pPr>
            <a:endParaRPr/>
          </a:p>
        </p:txBody>
      </p:sp>
      <p:pic>
        <p:nvPicPr>
          <p:cNvPr id="244" name="Google Shape;244;geec6e49503_1_120"/>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245" name="Google Shape;245;geec6e49503_1_120"/>
          <p:cNvSpPr txBox="1"/>
          <p:nvPr/>
        </p:nvSpPr>
        <p:spPr>
          <a:xfrm>
            <a:off x="481013" y="5776899"/>
            <a:ext cx="8345487"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600">
                <a:solidFill>
                  <a:schemeClr val="dk1"/>
                </a:solidFill>
                <a:latin typeface="Calibri"/>
                <a:ea typeface="Calibri"/>
                <a:cs typeface="Calibri"/>
                <a:sym typeface="Calibri"/>
              </a:rPr>
              <a:t>Auparavant, ils auront développé leurs </a:t>
            </a:r>
            <a:r>
              <a:rPr lang="fr-FR" sz="1600" b="1">
                <a:solidFill>
                  <a:schemeClr val="dk1"/>
                </a:solidFill>
                <a:latin typeface="Calibri"/>
                <a:ea typeface="Calibri"/>
                <a:cs typeface="Calibri"/>
                <a:sym typeface="Calibri"/>
              </a:rPr>
              <a:t>compétences numériques </a:t>
            </a:r>
            <a:r>
              <a:rPr lang="fr-FR" sz="1600">
                <a:solidFill>
                  <a:schemeClr val="dk1"/>
                </a:solidFill>
                <a:latin typeface="Calibri"/>
                <a:ea typeface="Calibri"/>
                <a:cs typeface="Calibri"/>
                <a:sym typeface="Calibri"/>
              </a:rPr>
              <a:t>et participé à des </a:t>
            </a:r>
            <a:r>
              <a:rPr lang="fr-FR" sz="1600" b="1">
                <a:solidFill>
                  <a:schemeClr val="dk1"/>
                </a:solidFill>
                <a:latin typeface="Calibri"/>
                <a:ea typeface="Calibri"/>
                <a:cs typeface="Calibri"/>
                <a:sym typeface="Calibri"/>
              </a:rPr>
              <a:t>ateliers sur le thème de l'événement et le design thinking</a:t>
            </a:r>
            <a:r>
              <a:rPr lang="fr-FR" sz="1600">
                <a:solidFill>
                  <a:schemeClr val="dk1"/>
                </a:solidFill>
                <a:latin typeface="Calibri"/>
                <a:ea typeface="Calibri"/>
                <a:cs typeface="Calibri"/>
                <a:sym typeface="Calibri"/>
              </a:rPr>
              <a:t>. </a:t>
            </a:r>
            <a:r>
              <a:rPr lang="fr-FR" sz="1600">
                <a:solidFill>
                  <a:schemeClr val="dk1"/>
                </a:solidFill>
                <a:latin typeface="Calibri"/>
                <a:ea typeface="Calibri"/>
                <a:cs typeface="Calibri"/>
                <a:sym typeface="Calibri"/>
              </a:rPr>
              <a:t>Si vous n'avez pas pu assister à ces sessions, nous nous assurerons de </a:t>
            </a:r>
            <a:r>
              <a:rPr lang="fr-FR" sz="1600" b="1">
                <a:solidFill>
                  <a:schemeClr val="dk1"/>
                </a:solidFill>
                <a:latin typeface="Calibri"/>
                <a:ea typeface="Calibri"/>
                <a:cs typeface="Calibri"/>
                <a:sym typeface="Calibri"/>
              </a:rPr>
              <a:t>vous envoyer le contenu à l'avance. </a:t>
            </a:r>
            <a:endParaRPr/>
          </a:p>
        </p:txBody>
      </p:sp>
      <p:sp>
        <p:nvSpPr>
          <p:cNvPr id="246" name="Google Shape;246;geec6e49503_1_120"/>
          <p:cNvSpPr/>
          <p:nvPr/>
        </p:nvSpPr>
        <p:spPr>
          <a:xfrm>
            <a:off x="381775" y="3254580"/>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geec6e49503_1_120"/>
          <p:cNvSpPr/>
          <p:nvPr/>
        </p:nvSpPr>
        <p:spPr>
          <a:xfrm>
            <a:off x="5867999" y="3253872"/>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geec6e49503_1_120"/>
          <p:cNvSpPr/>
          <p:nvPr/>
        </p:nvSpPr>
        <p:spPr>
          <a:xfrm>
            <a:off x="2174524" y="3253872"/>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geec6e49503_1_120"/>
          <p:cNvSpPr/>
          <p:nvPr/>
        </p:nvSpPr>
        <p:spPr>
          <a:xfrm>
            <a:off x="3979724" y="3258168"/>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geec6e49503_1_120"/>
          <p:cNvSpPr/>
          <p:nvPr/>
        </p:nvSpPr>
        <p:spPr>
          <a:xfrm>
            <a:off x="7714040" y="3253872"/>
            <a:ext cx="1001798" cy="1001798"/>
          </a:xfrm>
          <a:prstGeom prst="ellipse">
            <a:avLst/>
          </a:prstGeom>
          <a:solidFill>
            <a:srgbClr val="F2CB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1" name="Google Shape;251;geec6e49503_1_120" descr="Enseignant contour"/>
          <p:cNvPicPr preferRelativeResize="0"/>
          <p:nvPr/>
        </p:nvPicPr>
        <p:blipFill rotWithShape="1">
          <a:blip r:embed="rId4">
            <a:alphaModFix/>
          </a:blip>
          <a:srcRect/>
          <a:stretch/>
        </p:blipFill>
        <p:spPr>
          <a:xfrm>
            <a:off x="7854939" y="3384492"/>
            <a:ext cx="720000" cy="720000"/>
          </a:xfrm>
          <a:prstGeom prst="rect">
            <a:avLst/>
          </a:prstGeom>
          <a:noFill/>
          <a:ln>
            <a:noFill/>
          </a:ln>
        </p:spPr>
      </p:pic>
      <p:pic>
        <p:nvPicPr>
          <p:cNvPr id="252" name="Google Shape;252;geec6e49503_1_120" descr="Bras musclé contour"/>
          <p:cNvPicPr preferRelativeResize="0"/>
          <p:nvPr/>
        </p:nvPicPr>
        <p:blipFill rotWithShape="1">
          <a:blip r:embed="rId5">
            <a:alphaModFix/>
          </a:blip>
          <a:srcRect/>
          <a:stretch/>
        </p:blipFill>
        <p:spPr>
          <a:xfrm>
            <a:off x="4120623" y="3391793"/>
            <a:ext cx="720000" cy="720000"/>
          </a:xfrm>
          <a:prstGeom prst="rect">
            <a:avLst/>
          </a:prstGeom>
          <a:noFill/>
          <a:ln>
            <a:noFill/>
          </a:ln>
        </p:spPr>
      </p:pic>
      <p:pic>
        <p:nvPicPr>
          <p:cNvPr id="253" name="Google Shape;253;geec6e49503_1_120" descr="Double itinéraire avec un chemin contour"/>
          <p:cNvPicPr preferRelativeResize="0"/>
          <p:nvPr/>
        </p:nvPicPr>
        <p:blipFill rotWithShape="1">
          <a:blip r:embed="rId6">
            <a:alphaModFix/>
          </a:blip>
          <a:srcRect/>
          <a:stretch/>
        </p:blipFill>
        <p:spPr>
          <a:xfrm>
            <a:off x="6008898" y="3394771"/>
            <a:ext cx="720000" cy="720000"/>
          </a:xfrm>
          <a:prstGeom prst="rect">
            <a:avLst/>
          </a:prstGeom>
          <a:noFill/>
          <a:ln>
            <a:noFill/>
          </a:ln>
        </p:spPr>
      </p:pic>
      <p:pic>
        <p:nvPicPr>
          <p:cNvPr id="254" name="Google Shape;254;geec6e49503_1_120" descr="Vivats contour"/>
          <p:cNvPicPr preferRelativeResize="0"/>
          <p:nvPr/>
        </p:nvPicPr>
        <p:blipFill rotWithShape="1">
          <a:blip r:embed="rId7">
            <a:alphaModFix/>
          </a:blip>
          <a:srcRect/>
          <a:stretch/>
        </p:blipFill>
        <p:spPr>
          <a:xfrm>
            <a:off x="2312920" y="3429860"/>
            <a:ext cx="720000" cy="720000"/>
          </a:xfrm>
          <a:prstGeom prst="rect">
            <a:avLst/>
          </a:prstGeom>
          <a:noFill/>
          <a:ln>
            <a:noFill/>
          </a:ln>
        </p:spPr>
      </p:pic>
      <p:pic>
        <p:nvPicPr>
          <p:cNvPr id="255" name="Google Shape;255;geec6e49503_1_120" descr="Ampoule contour"/>
          <p:cNvPicPr preferRelativeResize="0"/>
          <p:nvPr/>
        </p:nvPicPr>
        <p:blipFill rotWithShape="1">
          <a:blip r:embed="rId8">
            <a:alphaModFix/>
          </a:blip>
          <a:srcRect/>
          <a:stretch/>
        </p:blipFill>
        <p:spPr>
          <a:xfrm>
            <a:off x="522674" y="3429000"/>
            <a:ext cx="720000" cy="720000"/>
          </a:xfrm>
          <a:prstGeom prst="rect">
            <a:avLst/>
          </a:prstGeom>
          <a:noFill/>
          <a:ln>
            <a:noFill/>
          </a:ln>
        </p:spPr>
      </p:pic>
      <p:sp>
        <p:nvSpPr>
          <p:cNvPr id="256" name="Google Shape;256;geec6e49503_1_120"/>
          <p:cNvSpPr txBox="1"/>
          <p:nvPr/>
        </p:nvSpPr>
        <p:spPr>
          <a:xfrm>
            <a:off x="261813" y="4393879"/>
            <a:ext cx="124172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a:solidFill>
                  <a:schemeClr val="dk1"/>
                </a:solidFill>
                <a:latin typeface="Calibri"/>
                <a:ea typeface="Calibri"/>
                <a:cs typeface="Calibri"/>
                <a:sym typeface="Calibri"/>
              </a:rPr>
              <a:t>Mieux comprendre </a:t>
            </a:r>
            <a:r>
              <a:rPr lang="fr-FR" sz="1600">
                <a:solidFill>
                  <a:schemeClr val="dk1"/>
                </a:solidFill>
                <a:latin typeface="Calibri"/>
                <a:ea typeface="Calibri"/>
                <a:cs typeface="Calibri"/>
                <a:sym typeface="Calibri"/>
              </a:rPr>
              <a:t>leur idée</a:t>
            </a:r>
            <a:endParaRPr sz="1600">
              <a:solidFill>
                <a:schemeClr val="dk1"/>
              </a:solidFill>
              <a:latin typeface="Calibri"/>
              <a:ea typeface="Calibri"/>
              <a:cs typeface="Calibri"/>
              <a:sym typeface="Calibri"/>
            </a:endParaRPr>
          </a:p>
        </p:txBody>
      </p:sp>
      <p:sp>
        <p:nvSpPr>
          <p:cNvPr id="257" name="Google Shape;257;geec6e49503_1_120"/>
          <p:cNvSpPr txBox="1"/>
          <p:nvPr/>
        </p:nvSpPr>
        <p:spPr>
          <a:xfrm>
            <a:off x="5534439" y="4358790"/>
            <a:ext cx="1668917"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a:solidFill>
                  <a:schemeClr val="dk1"/>
                </a:solidFill>
                <a:latin typeface="Calibri"/>
                <a:ea typeface="Calibri"/>
                <a:cs typeface="Calibri"/>
                <a:sym typeface="Calibri"/>
              </a:rPr>
              <a:t>Les guider dans le développement et les </a:t>
            </a:r>
            <a:r>
              <a:rPr lang="fr-FR" sz="1600" b="1">
                <a:solidFill>
                  <a:schemeClr val="dk1"/>
                </a:solidFill>
                <a:latin typeface="Calibri"/>
                <a:ea typeface="Calibri"/>
                <a:cs typeface="Calibri"/>
                <a:sym typeface="Calibri"/>
              </a:rPr>
              <a:t>prochaines étapes de leur projet</a:t>
            </a:r>
            <a:endParaRPr/>
          </a:p>
        </p:txBody>
      </p:sp>
      <p:sp>
        <p:nvSpPr>
          <p:cNvPr id="258" name="Google Shape;258;geec6e49503_1_120"/>
          <p:cNvSpPr txBox="1"/>
          <p:nvPr/>
        </p:nvSpPr>
        <p:spPr>
          <a:xfrm>
            <a:off x="2090297" y="4393879"/>
            <a:ext cx="118472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a:solidFill>
                  <a:schemeClr val="dk1"/>
                </a:solidFill>
                <a:latin typeface="Calibri"/>
                <a:ea typeface="Calibri"/>
                <a:cs typeface="Calibri"/>
                <a:sym typeface="Calibri"/>
              </a:rPr>
              <a:t>Les aider à </a:t>
            </a:r>
            <a:r>
              <a:rPr lang="fr-FR" sz="1600" b="1">
                <a:solidFill>
                  <a:schemeClr val="dk1"/>
                </a:solidFill>
                <a:latin typeface="Calibri"/>
                <a:ea typeface="Calibri"/>
                <a:cs typeface="Calibri"/>
                <a:sym typeface="Calibri"/>
              </a:rPr>
              <a:t>travailler en groupe</a:t>
            </a:r>
            <a:endParaRPr sz="1600">
              <a:solidFill>
                <a:schemeClr val="dk1"/>
              </a:solidFill>
              <a:latin typeface="Calibri"/>
              <a:ea typeface="Calibri"/>
              <a:cs typeface="Calibri"/>
              <a:sym typeface="Calibri"/>
            </a:endParaRPr>
          </a:p>
        </p:txBody>
      </p:sp>
      <p:sp>
        <p:nvSpPr>
          <p:cNvPr id="259" name="Google Shape;259;geec6e49503_1_120"/>
          <p:cNvSpPr txBox="1"/>
          <p:nvPr/>
        </p:nvSpPr>
        <p:spPr>
          <a:xfrm>
            <a:off x="3516832" y="4363086"/>
            <a:ext cx="1927581"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b="1">
                <a:solidFill>
                  <a:schemeClr val="dk1"/>
                </a:solidFill>
                <a:latin typeface="Calibri"/>
                <a:ea typeface="Calibri"/>
                <a:cs typeface="Calibri"/>
                <a:sym typeface="Calibri"/>
              </a:rPr>
              <a:t>Les rassurer et leur donner confiance </a:t>
            </a:r>
            <a:r>
              <a:rPr lang="fr-FR" sz="1600">
                <a:solidFill>
                  <a:schemeClr val="dk1"/>
                </a:solidFill>
                <a:latin typeface="Calibri"/>
                <a:ea typeface="Calibri"/>
                <a:cs typeface="Calibri"/>
                <a:sym typeface="Calibri"/>
              </a:rPr>
              <a:t>dans le développement de leur projet</a:t>
            </a:r>
            <a:endParaRPr/>
          </a:p>
        </p:txBody>
      </p:sp>
      <p:sp>
        <p:nvSpPr>
          <p:cNvPr id="260" name="Google Shape;260;geec6e49503_1_120"/>
          <p:cNvSpPr txBox="1"/>
          <p:nvPr/>
        </p:nvSpPr>
        <p:spPr>
          <a:xfrm>
            <a:off x="7504928" y="4395317"/>
            <a:ext cx="144850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600">
                <a:solidFill>
                  <a:schemeClr val="dk1"/>
                </a:solidFill>
                <a:latin typeface="Calibri"/>
                <a:ea typeface="Calibri"/>
                <a:cs typeface="Calibri"/>
                <a:sym typeface="Calibri"/>
              </a:rPr>
              <a:t>Les préparer à la </a:t>
            </a:r>
            <a:r>
              <a:rPr lang="fr-FR" sz="1600" b="1">
                <a:solidFill>
                  <a:schemeClr val="dk1"/>
                </a:solidFill>
                <a:latin typeface="Calibri"/>
                <a:ea typeface="Calibri"/>
                <a:cs typeface="Calibri"/>
                <a:sym typeface="Calibri"/>
              </a:rPr>
              <a:t>présentation devant le jury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eec6e49503_1_143"/>
          <p:cNvSpPr txBox="1">
            <a:spLocks noGrp="1"/>
          </p:cNvSpPr>
          <p:nvPr>
            <p:ph type="title"/>
          </p:nvPr>
        </p:nvSpPr>
        <p:spPr>
          <a:xfrm>
            <a:off x="628650" y="365126"/>
            <a:ext cx="65024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503A6"/>
              </a:buClr>
              <a:buSzPts val="4000"/>
              <a:buFont typeface="Arial"/>
              <a:buNone/>
            </a:pPr>
            <a:r>
              <a:rPr lang="fr-FR" sz="4000" b="1">
                <a:solidFill>
                  <a:srgbClr val="7503A6"/>
                </a:solidFill>
                <a:latin typeface="Arial"/>
                <a:ea typeface="Arial"/>
                <a:cs typeface="Arial"/>
                <a:sym typeface="Arial"/>
              </a:rPr>
              <a:t>Faites part de </a:t>
            </a:r>
            <a:r>
              <a:rPr lang="fr-FR"/>
              <a:t>vos réflexions</a:t>
            </a:r>
            <a:endParaRPr/>
          </a:p>
        </p:txBody>
      </p:sp>
      <p:pic>
        <p:nvPicPr>
          <p:cNvPr id="267" name="Google Shape;267;geec6e49503_1_143"/>
          <p:cNvPicPr preferRelativeResize="0"/>
          <p:nvPr/>
        </p:nvPicPr>
        <p:blipFill rotWithShape="1">
          <a:blip r:embed="rId3">
            <a:alphaModFix/>
          </a:blip>
          <a:srcRect/>
          <a:stretch/>
        </p:blipFill>
        <p:spPr>
          <a:xfrm>
            <a:off x="8013492" y="458200"/>
            <a:ext cx="1000815" cy="1147224"/>
          </a:xfrm>
          <a:prstGeom prst="rect">
            <a:avLst/>
          </a:prstGeom>
          <a:noFill/>
          <a:ln>
            <a:noFill/>
          </a:ln>
        </p:spPr>
      </p:pic>
      <p:sp>
        <p:nvSpPr>
          <p:cNvPr id="268" name="Google Shape;268;geec6e49503_1_143"/>
          <p:cNvSpPr txBox="1"/>
          <p:nvPr/>
        </p:nvSpPr>
        <p:spPr>
          <a:xfrm>
            <a:off x="996817" y="2791030"/>
            <a:ext cx="4240201"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a:solidFill>
                  <a:schemeClr val="dk1"/>
                </a:solidFill>
                <a:latin typeface="Calibri"/>
                <a:ea typeface="Calibri"/>
                <a:cs typeface="Calibri"/>
                <a:sym typeface="Calibri"/>
              </a:rPr>
              <a:t>Selon vous, quelles sont les principales </a:t>
            </a:r>
            <a:r>
              <a:rPr lang="fr-FR" sz="2800" b="1">
                <a:solidFill>
                  <a:schemeClr val="dk1"/>
                </a:solidFill>
                <a:latin typeface="Calibri"/>
                <a:ea typeface="Calibri"/>
                <a:cs typeface="Calibri"/>
                <a:sym typeface="Calibri"/>
              </a:rPr>
              <a:t>caractéristiques d'un bon mentor ? </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fr-FR" sz="2800">
                <a:solidFill>
                  <a:schemeClr val="dk1"/>
                </a:solidFill>
                <a:latin typeface="Calibri"/>
                <a:ea typeface="Calibri"/>
                <a:cs typeface="Calibri"/>
                <a:sym typeface="Calibri"/>
              </a:rPr>
              <a:t>Qu'est-ce qu'un bon mentor ?</a:t>
            </a:r>
            <a:endParaRPr/>
          </a:p>
        </p:txBody>
      </p:sp>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0</ap:TotalTime>
  <ap:Words>3990</ap:Words>
  <ap:Application>Microsoft Office PowerPoint</ap:Application>
  <ap:PresentationFormat>On-screen Show (4:3)</ap:PresentationFormat>
  <ap:Paragraphs>378</ap:Paragraphs>
  <ap:Slides>26</ap:Slides>
  <ap:Notes>26</ap:Notes>
  <ap:HiddenSlides>0</ap:HiddenSlides>
  <ap:MMClips>0</ap:MMClips>
  <ap:ScaleCrop>false</ap:ScaleCrop>
  <ap:HeadingPairs>
    <vt:vector baseType="variant" size="6">
      <vt:variant>
        <vt:lpstr>Fonts Used</vt:lpstr>
      </vt:variant>
      <vt:variant>
        <vt:i4>7</vt:i4>
      </vt:variant>
      <vt:variant>
        <vt:lpstr>Theme</vt:lpstr>
      </vt:variant>
      <vt:variant>
        <vt:i4>2</vt:i4>
      </vt:variant>
      <vt:variant>
        <vt:lpstr>Slide Titles</vt:lpstr>
      </vt:variant>
      <vt:variant>
        <vt:i4>26</vt:i4>
      </vt:variant>
    </vt:vector>
  </ap:HeadingPairs>
  <ap:TitlesOfParts>
    <vt:vector baseType="lpstr" size="35">
      <vt:lpstr>Assistant</vt:lpstr>
      <vt:lpstr>Calibri</vt:lpstr>
      <vt:lpstr>Ubuntu</vt:lpstr>
      <vt:lpstr>Posterama</vt:lpstr>
      <vt:lpstr>Arial</vt:lpstr>
      <vt:lpstr>Open Sans</vt:lpstr>
      <vt:lpstr>Noto Sans Symbols</vt:lpstr>
      <vt:lpstr>Thème Office</vt:lpstr>
      <vt:lpstr>Thème Office</vt:lpstr>
      <vt:lpstr>PowerPoint Presentation</vt:lpstr>
      <vt:lpstr>About We4Change </vt:lpstr>
      <vt:lpstr>About  We4Change</vt:lpstr>
      <vt:lpstr>What are the We4Change changemakers events ?</vt:lpstr>
      <vt:lpstr>PowerPoint Presentation</vt:lpstr>
      <vt:lpstr>Your role  as mentor  and coach</vt:lpstr>
      <vt:lpstr>First, let’s get to know each other !</vt:lpstr>
      <vt:lpstr>Your role as mentors</vt:lpstr>
      <vt:lpstr>Share your thoughts</vt:lpstr>
      <vt:lpstr>3 key elements to help you mentor during the events</vt:lpstr>
      <vt:lpstr>BREAK !</vt:lpstr>
      <vt:lpstr>Find the right posture</vt:lpstr>
      <vt:lpstr>Finding the right posture</vt:lpstr>
      <vt:lpstr>What about you ?</vt:lpstr>
      <vt:lpstr>Listen with attention</vt:lpstr>
      <vt:lpstr>Adopting this posture thanks to generative listening</vt:lpstr>
      <vt:lpstr>Practice your generative listening </vt:lpstr>
      <vt:lpstr>Using these tool to encourage collaboration</vt:lpstr>
      <vt:lpstr>The golden rules to work in groups</vt:lpstr>
      <vt:lpstr>Paraphrase and question</vt:lpstr>
      <vt:lpstr>Paraphrasing for a better understanding of the ideas</vt:lpstr>
      <vt:lpstr>Questioning to strengthen the idea</vt:lpstr>
      <vt:lpstr>Practice the « powerful questioning »</vt:lpstr>
      <vt:lpstr>Conclusions and resources</vt:lpstr>
      <vt:lpstr>THANK YOU !</vt:lpstr>
      <vt:lpstr>Bibliography</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PRUDHOMME Camille</dc:creator>
  <lastModifiedBy>Loredana Bucseneanu</lastModifiedBy>
  <revision>1</revision>
  <dcterms:created xsi:type="dcterms:W3CDTF">2021-08-25T17:08:04.0000000Z</dcterms:created>
  <dcterms:modified xsi:type="dcterms:W3CDTF">2023-03-08T14:12:33.0000000Z</dcterms:modified>
  <keywords>, docId:3784925F664FE8F35895038D957E6E98</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0x010100211A265137757140ADDDDCE420A58E94</vt:lpwstr>
  </property>
</Properties>
</file>