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embeddedFontLst>
    <p:embeddedFont>
      <p:font typeface="Assistant" pitchFamily="2" charset="-79"/>
      <p:regular r:id="rId30"/>
      <p:bold r:id="rId31"/>
    </p:embeddedFont>
    <p:embeddedFont>
      <p:font typeface="Calibri" panose="020F0502020204030204" pitchFamily="34"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Posterama" panose="020B0504020200020000"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gXnMRsWpRP84Z1Re1giw3xay3s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486" autoAdjust="0"/>
  </p:normalViewPr>
  <p:slideViewPr>
    <p:cSldViewPr snapToGrid="0">
      <p:cViewPr varScale="1">
        <p:scale>
          <a:sx n="61" d="100"/>
          <a:sy n="61" d="100"/>
        </p:scale>
        <p:origin x="207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mitsloan.mit.edu/faculty/directory/edgar-h-schein" TargetMode="External"/><Relationship Id="rId7" Type="http://schemas.openxmlformats.org/officeDocument/2006/relationships/hyperlink" Target="https://www.amazon.com/Helping-Offer-Give-Receive-Help/dp/1605098566/ref=asap_bc?ie=UTF8"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resultsmap.com/blog/exploring-the-consultants-helping-role/" TargetMode="External"/><Relationship Id="rId5" Type="http://schemas.openxmlformats.org/officeDocument/2006/relationships/hyperlink" Target="https://deparkes.co.uk/2017/03/03/how-you-can-help-process-consultation/" TargetMode="External"/><Relationship Id="rId4" Type="http://schemas.openxmlformats.org/officeDocument/2006/relationships/hyperlink" Target="https://www.leadersbeacon.com/are-you-the-expert-the-doctor-or-the-process-guy/"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orldofwork.io/2020/10/otto-scharmers-4-levels-of-listening-be-a-better-listener/"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businessballs.com/building-relationships/four-levels-of-listening/"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managementhelp.org/blogs/personal-and-professional-coaching/2012/01/26/useful-communications-skills-how-to-paraphrase-and-summarize/"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idahotc.com/Portals/6/Docs/coaches%20institute/Day%202/2.6%203%20Types%20of%20Paraphrases.pdf"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dirty="0"/>
              <a:t>Εκπαίδευση και ενημέρωση για μέντορες και βοηθούς,</a:t>
            </a:r>
            <a:r>
              <a:rPr lang="en-US" dirty="0"/>
              <a:t> </a:t>
            </a:r>
            <a:r>
              <a:rPr lang="el-GR" dirty="0"/>
              <a:t>προγραμματισμένη για 2 ώρες και 15 λεπτά. Είναι προτιμότερο να προγραμματιστεί συνάντηση 2 ώρες και 30 λεπτά για να υπάρχει χρόνος να απαντηθούν όλες οι ερωτήσεις.</a:t>
            </a:r>
          </a:p>
          <a:p>
            <a:pPr marL="0" lvl="0" indent="0" algn="l" rtl="0">
              <a:spcBef>
                <a:spcPts val="0"/>
              </a:spcBef>
              <a:spcAft>
                <a:spcPts val="0"/>
              </a:spcAft>
              <a:buNone/>
            </a:pPr>
            <a:r>
              <a:rPr lang="el-GR" dirty="0"/>
              <a:t>Μία από αυτές τις πρώτες διαφάνειες : </a:t>
            </a:r>
          </a:p>
          <a:p>
            <a:pPr marL="171450" lvl="0" indent="-171450" algn="l" rtl="0">
              <a:spcBef>
                <a:spcPts val="0"/>
              </a:spcBef>
              <a:spcAft>
                <a:spcPts val="0"/>
              </a:spcAft>
              <a:buFontTx/>
              <a:buChar char="-"/>
            </a:pPr>
            <a:r>
              <a:rPr lang="el-GR" dirty="0"/>
              <a:t>Καλωσόρισμα και ευχαριστίες σε όλους, παρουσιάστε τον εαυτό σας και παρουσιάστε τη σημερινή ατζέντα </a:t>
            </a:r>
          </a:p>
          <a:p>
            <a:pPr marL="171450" lvl="0" indent="-171450" algn="l" rtl="0">
              <a:spcBef>
                <a:spcPts val="0"/>
              </a:spcBef>
              <a:spcAft>
                <a:spcPts val="0"/>
              </a:spcAft>
              <a:buFontTx/>
              <a:buChar char="-"/>
            </a:pPr>
            <a:r>
              <a:rPr lang="el-GR" dirty="0"/>
              <a:t>Παρουσιάστε καλύτερα το έργο We4Change και τις εκδηλώσεις  για Changemakers του We4Change</a:t>
            </a:r>
          </a:p>
          <a:p>
            <a:pPr marL="171450" lvl="0" indent="-171450" algn="l" rtl="0">
              <a:spcBef>
                <a:spcPts val="0"/>
              </a:spcBef>
              <a:spcAft>
                <a:spcPts val="0"/>
              </a:spcAft>
              <a:buFontTx/>
              <a:buChar char="-"/>
            </a:pPr>
            <a:r>
              <a:rPr lang="el-GR" dirty="0"/>
              <a:t>Ενημερώστε τους για το ρόλο τους κατά τη διάρκεια των εκδηλώσεων</a:t>
            </a:r>
          </a:p>
          <a:p>
            <a:pPr marL="171450" lvl="0" indent="-171450" algn="l" rtl="0">
              <a:spcBef>
                <a:spcPts val="0"/>
              </a:spcBef>
              <a:spcAft>
                <a:spcPts val="0"/>
              </a:spcAft>
              <a:buFontTx/>
              <a:buChar char="-"/>
            </a:pPr>
            <a:r>
              <a:rPr lang="el-GR" dirty="0"/>
              <a:t>Δώστε τους συμβουλές και εργαλεία για να καθοδηγήσουν τα κορίτσια με τον καλύτερο δυνατό τρόπο</a:t>
            </a:r>
          </a:p>
          <a:p>
            <a:pPr marL="171450" lvl="0" indent="-171450" algn="l" rtl="0">
              <a:spcBef>
                <a:spcPts val="0"/>
              </a:spcBef>
              <a:spcAft>
                <a:spcPts val="0"/>
              </a:spcAft>
              <a:buFontTx/>
              <a:buChar char="-"/>
            </a:pPr>
            <a:r>
              <a:rPr lang="el-GR" dirty="0"/>
              <a:t>Επιτρέψτε τους να γνωριστούν μεταξύ τους πριν από τις εκδηλώσεις</a:t>
            </a:r>
          </a:p>
          <a:p>
            <a:pPr marL="171450" lvl="0" indent="-171450" algn="l" rtl="0">
              <a:spcBef>
                <a:spcPts val="0"/>
              </a:spcBef>
              <a:spcAft>
                <a:spcPts val="0"/>
              </a:spcAft>
              <a:buFontTx/>
              <a:buChar char="-"/>
            </a:pPr>
            <a:r>
              <a:rPr lang="el-GR" dirty="0"/>
              <a:t>Απαντήστε σε όλες τις ερωτήσεις τους πριν από τις εκδηλώσεις</a:t>
            </a:r>
            <a:endParaRPr dirty="0"/>
          </a:p>
        </p:txBody>
      </p:sp>
      <p:sp>
        <p:nvSpPr>
          <p:cNvPr id="152" name="Google Shape;15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eec6e49503_1_1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eec6e49503_1_1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dirty="0"/>
              <a:t>Συνοψίζοντας: σήμερα, θα τους παρέχουμε εργαλεία και πόρους για την επίτευξη των 5 στόχων, καθώς και πόρους για αργότερα. </a:t>
            </a:r>
          </a:p>
          <a:p>
            <a:pPr marL="0" lvl="0" indent="0" algn="l" rtl="0">
              <a:spcBef>
                <a:spcPts val="0"/>
              </a:spcBef>
              <a:spcAft>
                <a:spcPts val="0"/>
              </a:spcAft>
              <a:buNone/>
            </a:pPr>
            <a:endParaRPr lang="el-GR" dirty="0"/>
          </a:p>
          <a:p>
            <a:pPr marL="0" lvl="0" indent="0" algn="l" rtl="0">
              <a:spcBef>
                <a:spcPts val="0"/>
              </a:spcBef>
              <a:spcAft>
                <a:spcPts val="0"/>
              </a:spcAft>
              <a:buNone/>
            </a:pPr>
            <a:r>
              <a:rPr lang="el-GR" dirty="0"/>
              <a:t>Η σημερινή ατζέντα: 3 βασικά εργαλεία που θα τους βοηθήσουν να γίνουν μέντορες κατά τη διάρκεια των εκδηλώσεων. </a:t>
            </a:r>
          </a:p>
          <a:p>
            <a:pPr marL="0" lvl="0" indent="0" algn="l" rtl="0">
              <a:spcBef>
                <a:spcPts val="0"/>
              </a:spcBef>
              <a:spcAft>
                <a:spcPts val="0"/>
              </a:spcAft>
              <a:buNone/>
            </a:pPr>
            <a:endParaRPr lang="el-GR" dirty="0"/>
          </a:p>
          <a:p>
            <a:pPr marL="0" lvl="0" indent="0" algn="l" rtl="0">
              <a:spcBef>
                <a:spcPts val="0"/>
              </a:spcBef>
              <a:spcAft>
                <a:spcPts val="0"/>
              </a:spcAft>
              <a:buNone/>
            </a:pPr>
            <a:r>
              <a:rPr lang="el-GR" dirty="0"/>
              <a:t>Θα τα επανεξετάσουμε όλα και θα τους παρέχουμε συμβουλές. Φυσικά, όλα αυτά τα εργαλεία και οι συμβουλές είναι υποκειμενικά και ανοιχτά προς συζήτηση! Ενθαρρύνετέ τους να μοιραστούν τις σκέψεις και τις αντιδράσεις τους στη συζήτηση και φροντίστε να τις λάβετε υπόψη σας κατά την παρουσίαση.</a:t>
            </a:r>
            <a:endParaRPr dirty="0"/>
          </a:p>
        </p:txBody>
      </p:sp>
      <p:sp>
        <p:nvSpPr>
          <p:cNvPr id="272" name="Google Shape;272;geec6e49503_1_1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dirty="0"/>
              <a:t>5 λεπτά (1 ώρα δαπανήθηκε, υπόλοιπο 1h15) : Διάλειμμα!</a:t>
            </a:r>
            <a:endParaRPr dirty="0"/>
          </a:p>
        </p:txBody>
      </p:sp>
      <p:sp>
        <p:nvSpPr>
          <p:cNvPr id="301" name="Google Shape;30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dirty="0"/>
              <a:t>15 λεπτά (1 ώρα και 15 λεπτά, υπόλοιπο: 1 ώρα)</a:t>
            </a:r>
            <a:endParaRPr dirty="0"/>
          </a:p>
          <a:p>
            <a:pPr marL="0" lvl="0" indent="0" algn="l" rtl="0">
              <a:spcBef>
                <a:spcPts val="0"/>
              </a:spcBef>
              <a:spcAft>
                <a:spcPts val="0"/>
              </a:spcAft>
              <a:buNone/>
            </a:pPr>
            <a:endParaRPr dirty="0"/>
          </a:p>
        </p:txBody>
      </p:sp>
      <p:sp>
        <p:nvSpPr>
          <p:cNvPr id="309" name="Google Shape;30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eec6e49503_1_1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eec6e49503_1_1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b="0" i="0" dirty="0">
                <a:solidFill>
                  <a:srgbClr val="000000"/>
                </a:solidFill>
                <a:latin typeface="Assistant"/>
                <a:ea typeface="Assistant"/>
                <a:cs typeface="Assistant"/>
                <a:sym typeface="Assistant"/>
              </a:rPr>
              <a:t>5 λεπτά : Η προσέγγιση του </a:t>
            </a:r>
            <a:r>
              <a:rPr lang="el-GR" b="0" i="0" dirty="0" err="1">
                <a:solidFill>
                  <a:srgbClr val="000000"/>
                </a:solidFill>
                <a:latin typeface="Assistant"/>
                <a:ea typeface="Assistant"/>
                <a:cs typeface="Assistant"/>
                <a:sym typeface="Assistant"/>
              </a:rPr>
              <a:t>Edgar</a:t>
            </a:r>
            <a:r>
              <a:rPr lang="el-GR" b="0" i="0" dirty="0">
                <a:solidFill>
                  <a:srgbClr val="000000"/>
                </a:solidFill>
                <a:latin typeface="Assistant"/>
                <a:ea typeface="Assistant"/>
                <a:cs typeface="Assistant"/>
                <a:sym typeface="Assistant"/>
              </a:rPr>
              <a:t> </a:t>
            </a:r>
            <a:r>
              <a:rPr lang="el-GR" b="0" i="0" dirty="0" err="1">
                <a:solidFill>
                  <a:srgbClr val="000000"/>
                </a:solidFill>
                <a:latin typeface="Assistant"/>
                <a:ea typeface="Assistant"/>
                <a:cs typeface="Assistant"/>
                <a:sym typeface="Assistant"/>
              </a:rPr>
              <a:t>Schein</a:t>
            </a:r>
            <a:r>
              <a:rPr lang="el-GR" b="0" i="0" dirty="0">
                <a:solidFill>
                  <a:srgbClr val="000000"/>
                </a:solidFill>
                <a:latin typeface="Assistant"/>
                <a:ea typeface="Assistant"/>
                <a:cs typeface="Assistant"/>
                <a:sym typeface="Assistant"/>
              </a:rPr>
              <a:t> στις αλληλεπιδράσεις ενώ </a:t>
            </a:r>
            <a:r>
              <a:rPr lang="el-GR" b="0" i="0" dirty="0" err="1">
                <a:solidFill>
                  <a:srgbClr val="000000"/>
                </a:solidFill>
                <a:latin typeface="Assistant"/>
                <a:ea typeface="Assistant"/>
                <a:cs typeface="Assistant"/>
                <a:sym typeface="Assistant"/>
              </a:rPr>
              <a:t>βοηθάειΟ</a:t>
            </a:r>
            <a:r>
              <a:rPr lang="el-GR" b="0" i="0" dirty="0">
                <a:solidFill>
                  <a:srgbClr val="000000"/>
                </a:solidFill>
                <a:latin typeface="Assistant"/>
                <a:ea typeface="Assistant"/>
                <a:cs typeface="Assistant"/>
                <a:sym typeface="Assistant"/>
              </a:rPr>
              <a:t> </a:t>
            </a:r>
            <a:r>
              <a:rPr lang="el-GR" b="0" i="0" dirty="0" err="1">
                <a:solidFill>
                  <a:srgbClr val="000000"/>
                </a:solidFill>
                <a:latin typeface="Assistant"/>
                <a:ea typeface="Assistant"/>
                <a:cs typeface="Assistant"/>
                <a:sym typeface="Assistant"/>
              </a:rPr>
              <a:t>Edgar</a:t>
            </a:r>
            <a:r>
              <a:rPr lang="el-GR" b="0" i="0" dirty="0">
                <a:solidFill>
                  <a:srgbClr val="000000"/>
                </a:solidFill>
                <a:latin typeface="Assistant"/>
                <a:ea typeface="Assistant"/>
                <a:cs typeface="Assistant"/>
                <a:sym typeface="Assistant"/>
              </a:rPr>
              <a:t> </a:t>
            </a:r>
            <a:r>
              <a:rPr lang="el-GR" b="0" i="0" dirty="0" err="1">
                <a:solidFill>
                  <a:srgbClr val="000000"/>
                </a:solidFill>
                <a:latin typeface="Assistant"/>
                <a:ea typeface="Assistant"/>
                <a:cs typeface="Assistant"/>
                <a:sym typeface="Assistant"/>
              </a:rPr>
              <a:t>Schein</a:t>
            </a:r>
            <a:r>
              <a:rPr lang="el-GR" b="0" i="0" dirty="0">
                <a:solidFill>
                  <a:srgbClr val="000000"/>
                </a:solidFill>
                <a:latin typeface="Assistant"/>
                <a:ea typeface="Assistant"/>
                <a:cs typeface="Assistant"/>
                <a:sym typeface="Assistant"/>
              </a:rPr>
              <a:t> (βλ. βιογραφία παρακάτω) έχει μελετήσει τη σχέση βοήθειας στη συμβουλευτική και προσφέρει καθοδήγηση στο βιβλίο του </a:t>
            </a:r>
            <a:r>
              <a:rPr lang="el-GR" b="0" i="0" dirty="0" err="1">
                <a:solidFill>
                  <a:srgbClr val="000000"/>
                </a:solidFill>
                <a:latin typeface="Assistant"/>
                <a:ea typeface="Assistant"/>
                <a:cs typeface="Assistant"/>
                <a:sym typeface="Assistant"/>
              </a:rPr>
              <a:t>Helping</a:t>
            </a:r>
            <a:r>
              <a:rPr lang="el-GR" b="0" i="0" dirty="0">
                <a:solidFill>
                  <a:srgbClr val="000000"/>
                </a:solidFill>
                <a:latin typeface="Assistant"/>
                <a:ea typeface="Assistant"/>
                <a:cs typeface="Assistant"/>
                <a:sym typeface="Assistant"/>
              </a:rPr>
              <a:t>: </a:t>
            </a:r>
            <a:r>
              <a:rPr lang="el-GR" b="0" i="0" dirty="0" err="1">
                <a:solidFill>
                  <a:srgbClr val="000000"/>
                </a:solidFill>
                <a:latin typeface="Assistant"/>
                <a:ea typeface="Assistant"/>
                <a:cs typeface="Assistant"/>
                <a:sym typeface="Assistant"/>
              </a:rPr>
              <a:t>How</a:t>
            </a:r>
            <a:r>
              <a:rPr lang="el-GR" b="0" i="0" dirty="0">
                <a:solidFill>
                  <a:srgbClr val="000000"/>
                </a:solidFill>
                <a:latin typeface="Assistant"/>
                <a:ea typeface="Assistant"/>
                <a:cs typeface="Assistant"/>
                <a:sym typeface="Assistant"/>
              </a:rPr>
              <a:t> </a:t>
            </a:r>
            <a:r>
              <a:rPr lang="el-GR" b="0" i="0" dirty="0" err="1">
                <a:solidFill>
                  <a:srgbClr val="000000"/>
                </a:solidFill>
                <a:latin typeface="Assistant"/>
                <a:ea typeface="Assistant"/>
                <a:cs typeface="Assistant"/>
                <a:sym typeface="Assistant"/>
              </a:rPr>
              <a:t>to</a:t>
            </a:r>
            <a:r>
              <a:rPr lang="el-GR" b="0" i="0" dirty="0">
                <a:solidFill>
                  <a:srgbClr val="000000"/>
                </a:solidFill>
                <a:latin typeface="Assistant"/>
                <a:ea typeface="Assistant"/>
                <a:cs typeface="Assistant"/>
                <a:sym typeface="Assistant"/>
              </a:rPr>
              <a:t> </a:t>
            </a:r>
            <a:r>
              <a:rPr lang="el-GR" b="0" i="0" dirty="0" err="1">
                <a:solidFill>
                  <a:srgbClr val="000000"/>
                </a:solidFill>
                <a:latin typeface="Assistant"/>
                <a:ea typeface="Assistant"/>
                <a:cs typeface="Assistant"/>
                <a:sym typeface="Assistant"/>
              </a:rPr>
              <a:t>Offer</a:t>
            </a:r>
            <a:r>
              <a:rPr lang="el-GR" b="0" i="0" dirty="0">
                <a:solidFill>
                  <a:srgbClr val="000000"/>
                </a:solidFill>
                <a:latin typeface="Assistant"/>
                <a:ea typeface="Assistant"/>
                <a:cs typeface="Assistant"/>
                <a:sym typeface="Assistant"/>
              </a:rPr>
              <a:t>, </a:t>
            </a:r>
            <a:r>
              <a:rPr lang="el-GR" b="0" i="0" dirty="0" err="1">
                <a:solidFill>
                  <a:srgbClr val="000000"/>
                </a:solidFill>
                <a:latin typeface="Assistant"/>
                <a:ea typeface="Assistant"/>
                <a:cs typeface="Assistant"/>
                <a:sym typeface="Assistant"/>
              </a:rPr>
              <a:t>Give</a:t>
            </a:r>
            <a:r>
              <a:rPr lang="el-GR" b="0" i="0" dirty="0">
                <a:solidFill>
                  <a:srgbClr val="000000"/>
                </a:solidFill>
                <a:latin typeface="Assistant"/>
                <a:ea typeface="Assistant"/>
                <a:cs typeface="Assistant"/>
                <a:sym typeface="Assistant"/>
              </a:rPr>
              <a:t> and </a:t>
            </a:r>
            <a:r>
              <a:rPr lang="el-GR" b="0" i="0" dirty="0" err="1">
                <a:solidFill>
                  <a:srgbClr val="000000"/>
                </a:solidFill>
                <a:latin typeface="Assistant"/>
                <a:ea typeface="Assistant"/>
                <a:cs typeface="Assistant"/>
                <a:sym typeface="Assistant"/>
              </a:rPr>
              <a:t>Receive</a:t>
            </a:r>
            <a:r>
              <a:rPr lang="el-GR" b="0" i="0" dirty="0">
                <a:solidFill>
                  <a:srgbClr val="000000"/>
                </a:solidFill>
                <a:latin typeface="Assistant"/>
                <a:ea typeface="Assistant"/>
                <a:cs typeface="Assistant"/>
                <a:sym typeface="Assistant"/>
              </a:rPr>
              <a:t> </a:t>
            </a:r>
            <a:r>
              <a:rPr lang="el-GR" b="0" i="0" dirty="0" err="1">
                <a:solidFill>
                  <a:srgbClr val="000000"/>
                </a:solidFill>
                <a:latin typeface="Assistant"/>
                <a:ea typeface="Assistant"/>
                <a:cs typeface="Assistant"/>
                <a:sym typeface="Assistant"/>
              </a:rPr>
              <a:t>Help</a:t>
            </a:r>
            <a:r>
              <a:rPr lang="el-GR" b="0" i="0" dirty="0">
                <a:solidFill>
                  <a:srgbClr val="000000"/>
                </a:solidFill>
                <a:latin typeface="Assistant"/>
                <a:ea typeface="Assistant"/>
                <a:cs typeface="Assistant"/>
                <a:sym typeface="Assistant"/>
              </a:rPr>
              <a:t> (2011).Κάθε προσέγγιση φαίνεται σωστή σε διαφορετικές καταστάσεις :Εμπειρογνώμονας :Ο εμπειρογνώμονας επιστρατεύεται για να εκτελέσει μια συγκεκριμένη εργασία ή να λύσει ένα συγκεκριμένο πρόβλημα. Ο εμπειρογνώμονας είναι απαραίτητος όταν οι </a:t>
            </a:r>
            <a:r>
              <a:rPr lang="el-GR" b="0" i="0" dirty="0" err="1">
                <a:solidFill>
                  <a:srgbClr val="000000"/>
                </a:solidFill>
                <a:latin typeface="Assistant"/>
                <a:ea typeface="Assistant"/>
                <a:cs typeface="Assistant"/>
                <a:sym typeface="Assistant"/>
              </a:rPr>
              <a:t>mentees</a:t>
            </a:r>
            <a:r>
              <a:rPr lang="el-GR" b="0" i="0" dirty="0">
                <a:solidFill>
                  <a:srgbClr val="000000"/>
                </a:solidFill>
                <a:latin typeface="Assistant"/>
                <a:ea typeface="Assistant"/>
                <a:cs typeface="Assistant"/>
                <a:sym typeface="Assistant"/>
              </a:rPr>
              <a:t> έχουν διαγνώσει και εντοπίσει οι ίδιοι το πρόβλημα και χρειάζονται βοήθεια για να εφαρμόσουν μια </a:t>
            </a:r>
            <a:r>
              <a:rPr lang="el-GR" b="0" i="0" dirty="0" err="1">
                <a:solidFill>
                  <a:srgbClr val="000000"/>
                </a:solidFill>
                <a:latin typeface="Assistant"/>
                <a:ea typeface="Assistant"/>
                <a:cs typeface="Assistant"/>
                <a:sym typeface="Assistant"/>
              </a:rPr>
              <a:t>λύση.Γιατρός</a:t>
            </a:r>
            <a:r>
              <a:rPr lang="el-GR" b="0" i="0" dirty="0">
                <a:solidFill>
                  <a:srgbClr val="000000"/>
                </a:solidFill>
                <a:latin typeface="Assistant"/>
                <a:ea typeface="Assistant"/>
                <a:cs typeface="Assistant"/>
                <a:sym typeface="Assistant"/>
              </a:rPr>
              <a:t> :Κατά κάποιο τρόπο παρόμοιος με τον εμπειρογνώμονα, αλλά έχει πρόσθετες εξουσίες διάγνωσης. Σε αυτές τις περιπτώσεις ο </a:t>
            </a:r>
            <a:r>
              <a:rPr lang="el-GR" b="0" i="0" dirty="0" err="1">
                <a:solidFill>
                  <a:srgbClr val="000000"/>
                </a:solidFill>
                <a:latin typeface="Assistant"/>
                <a:ea typeface="Assistant"/>
                <a:cs typeface="Assistant"/>
                <a:sym typeface="Assistant"/>
              </a:rPr>
              <a:t>mentee</a:t>
            </a:r>
            <a:r>
              <a:rPr lang="el-GR" b="0" i="0" dirty="0">
                <a:solidFill>
                  <a:srgbClr val="000000"/>
                </a:solidFill>
                <a:latin typeface="Assistant"/>
                <a:ea typeface="Assistant"/>
                <a:cs typeface="Assistant"/>
                <a:sym typeface="Assistant"/>
              </a:rPr>
              <a:t> έρχεται στον σύμβουλο με συμπτώματα, χωρίς να γνωρίζει τι τα προκαλεί. Ο σύμβουλος διαδικασίας : Αντί να προσπαθεί να δώσει μια λύση ή να διαγνώσει εξωτερικά το πρόβλημα, αντίθετα αναθέτει την ευθύνη στους ίδιους τους </a:t>
            </a:r>
            <a:r>
              <a:rPr lang="el-GR" b="0" i="0" dirty="0" err="1">
                <a:solidFill>
                  <a:srgbClr val="000000"/>
                </a:solidFill>
                <a:latin typeface="Assistant"/>
                <a:ea typeface="Assistant"/>
                <a:cs typeface="Assistant"/>
                <a:sym typeface="Assistant"/>
              </a:rPr>
              <a:t>mentees</a:t>
            </a:r>
            <a:r>
              <a:rPr lang="el-GR" b="0" i="0" dirty="0">
                <a:solidFill>
                  <a:srgbClr val="000000"/>
                </a:solidFill>
                <a:latin typeface="Assistant"/>
                <a:ea typeface="Assistant"/>
                <a:cs typeface="Assistant"/>
                <a:sym typeface="Assistant"/>
              </a:rPr>
              <a:t>. Είναι οι </a:t>
            </a:r>
            <a:r>
              <a:rPr lang="el-GR" b="0" i="0" dirty="0" err="1">
                <a:solidFill>
                  <a:srgbClr val="000000"/>
                </a:solidFill>
                <a:latin typeface="Assistant"/>
                <a:ea typeface="Assistant"/>
                <a:cs typeface="Assistant"/>
                <a:sym typeface="Assistant"/>
              </a:rPr>
              <a:t>mentees</a:t>
            </a:r>
            <a:r>
              <a:rPr lang="el-GR" b="0" i="0" dirty="0">
                <a:solidFill>
                  <a:srgbClr val="000000"/>
                </a:solidFill>
                <a:latin typeface="Assistant"/>
                <a:ea typeface="Assistant"/>
                <a:cs typeface="Assistant"/>
                <a:sym typeface="Assistant"/>
              </a:rPr>
              <a:t> που γνωρίζουν καλύτερα την ιδέα και το ζήτημα που θα ήθελαν να λύσουν σε αυτό το πλαίσιο, και μπορεί να έχουν μια πολύ καλύτερη αίσθηση του τι θα λειτουργήσει και τι </a:t>
            </a:r>
            <a:r>
              <a:rPr lang="el-GR" b="0" i="0" dirty="0" err="1">
                <a:solidFill>
                  <a:srgbClr val="000000"/>
                </a:solidFill>
                <a:latin typeface="Assistant"/>
                <a:ea typeface="Assistant"/>
                <a:cs typeface="Assistant"/>
                <a:sym typeface="Assistant"/>
              </a:rPr>
              <a:t>όχι.Σε</a:t>
            </a:r>
            <a:r>
              <a:rPr lang="el-GR" b="0" i="0" dirty="0">
                <a:solidFill>
                  <a:srgbClr val="000000"/>
                </a:solidFill>
                <a:latin typeface="Assistant"/>
                <a:ea typeface="Assistant"/>
                <a:cs typeface="Assistant"/>
                <a:sym typeface="Assistant"/>
              </a:rPr>
              <a:t> αντίθεση με τα μοντέλα βοήθειας του "ειδικού" ή του "γιατρού", ο μαθητευόμενος συνεχίζει να έχει την ευθύνη της διαδικασίας και δεν την φορτώνει στον βοηθό. Το πρόβλημα είναι του μαθητευόμενου, ο σύμβουλος απλώς τον βοηθά να βρει μια λειτουργική λύση. Βιογραφία :Ο </a:t>
            </a:r>
            <a:r>
              <a:rPr lang="el-GR" b="0" i="0" dirty="0" err="1">
                <a:solidFill>
                  <a:srgbClr val="000000"/>
                </a:solidFill>
                <a:latin typeface="Assistant"/>
                <a:ea typeface="Assistant"/>
                <a:cs typeface="Assistant"/>
                <a:sym typeface="Assistant"/>
              </a:rPr>
              <a:t>Edgar</a:t>
            </a:r>
            <a:r>
              <a:rPr lang="el-GR" b="0" i="0" dirty="0">
                <a:solidFill>
                  <a:srgbClr val="000000"/>
                </a:solidFill>
                <a:latin typeface="Assistant"/>
                <a:ea typeface="Assistant"/>
                <a:cs typeface="Assistant"/>
                <a:sym typeface="Assistant"/>
              </a:rPr>
              <a:t> </a:t>
            </a:r>
            <a:r>
              <a:rPr lang="el-GR" b="0" i="0" dirty="0" err="1">
                <a:solidFill>
                  <a:srgbClr val="000000"/>
                </a:solidFill>
                <a:latin typeface="Assistant"/>
                <a:ea typeface="Assistant"/>
                <a:cs typeface="Assistant"/>
                <a:sym typeface="Assistant"/>
              </a:rPr>
              <a:t>Schein</a:t>
            </a:r>
            <a:r>
              <a:rPr lang="el-GR" b="0" i="0" dirty="0">
                <a:solidFill>
                  <a:srgbClr val="000000"/>
                </a:solidFill>
                <a:latin typeface="Assistant"/>
                <a:ea typeface="Assistant"/>
                <a:cs typeface="Assistant"/>
                <a:sym typeface="Assistant"/>
              </a:rPr>
              <a:t> είναι ομότιμος καθηγητής της Society of </a:t>
            </a:r>
            <a:r>
              <a:rPr lang="el-GR" b="0" i="0" dirty="0" err="1">
                <a:solidFill>
                  <a:srgbClr val="000000"/>
                </a:solidFill>
                <a:latin typeface="Assistant"/>
                <a:ea typeface="Assistant"/>
                <a:cs typeface="Assistant"/>
                <a:sym typeface="Assistant"/>
              </a:rPr>
              <a:t>Sloan</a:t>
            </a:r>
            <a:r>
              <a:rPr lang="el-GR" b="0" i="0" dirty="0">
                <a:solidFill>
                  <a:srgbClr val="000000"/>
                </a:solidFill>
                <a:latin typeface="Assistant"/>
                <a:ea typeface="Assistant"/>
                <a:cs typeface="Assistant"/>
                <a:sym typeface="Assistant"/>
              </a:rPr>
              <a:t> </a:t>
            </a:r>
            <a:r>
              <a:rPr lang="el-GR" b="0" i="0" dirty="0" err="1">
                <a:solidFill>
                  <a:srgbClr val="000000"/>
                </a:solidFill>
                <a:latin typeface="Assistant"/>
                <a:ea typeface="Assistant"/>
                <a:cs typeface="Assistant"/>
                <a:sym typeface="Assistant"/>
              </a:rPr>
              <a:t>Fellows</a:t>
            </a:r>
            <a:r>
              <a:rPr lang="el-GR" b="0" i="0" dirty="0">
                <a:solidFill>
                  <a:srgbClr val="000000"/>
                </a:solidFill>
                <a:latin typeface="Assistant"/>
                <a:ea typeface="Assistant"/>
                <a:cs typeface="Assistant"/>
                <a:sym typeface="Assistant"/>
              </a:rPr>
              <a:t> και ομότιμος καθηγητής της Σχολής Διοίκησης </a:t>
            </a:r>
            <a:r>
              <a:rPr lang="el-GR" b="0" i="0" dirty="0" err="1">
                <a:solidFill>
                  <a:srgbClr val="000000"/>
                </a:solidFill>
                <a:latin typeface="Assistant"/>
                <a:ea typeface="Assistant"/>
                <a:cs typeface="Assistant"/>
                <a:sym typeface="Assistant"/>
              </a:rPr>
              <a:t>Sloan</a:t>
            </a:r>
            <a:r>
              <a:rPr lang="el-GR" b="0" i="0" dirty="0">
                <a:solidFill>
                  <a:srgbClr val="000000"/>
                </a:solidFill>
                <a:latin typeface="Assistant"/>
                <a:ea typeface="Assistant"/>
                <a:cs typeface="Assistant"/>
                <a:sym typeface="Assistant"/>
              </a:rPr>
              <a:t> του MIT.Ο </a:t>
            </a:r>
            <a:r>
              <a:rPr lang="el-GR" b="0" i="0" dirty="0" err="1">
                <a:solidFill>
                  <a:srgbClr val="000000"/>
                </a:solidFill>
                <a:latin typeface="Assistant"/>
                <a:ea typeface="Assistant"/>
                <a:cs typeface="Assistant"/>
                <a:sym typeface="Assistant"/>
              </a:rPr>
              <a:t>Schein</a:t>
            </a:r>
            <a:r>
              <a:rPr lang="el-GR" b="0" i="0" dirty="0">
                <a:solidFill>
                  <a:srgbClr val="000000"/>
                </a:solidFill>
                <a:latin typeface="Assistant"/>
                <a:ea typeface="Assistant"/>
                <a:cs typeface="Assistant"/>
                <a:sym typeface="Assistant"/>
              </a:rPr>
              <a:t> ερευνά την </a:t>
            </a:r>
            <a:r>
              <a:rPr lang="el-GR" b="0" i="0" dirty="0" err="1">
                <a:solidFill>
                  <a:srgbClr val="000000"/>
                </a:solidFill>
                <a:latin typeface="Assistant"/>
                <a:ea typeface="Assistant"/>
                <a:cs typeface="Assistant"/>
                <a:sym typeface="Assistant"/>
              </a:rPr>
              <a:t>οργανωσιακή</a:t>
            </a:r>
            <a:r>
              <a:rPr lang="el-GR" b="0" i="0" dirty="0">
                <a:solidFill>
                  <a:srgbClr val="000000"/>
                </a:solidFill>
                <a:latin typeface="Assistant"/>
                <a:ea typeface="Assistant"/>
                <a:cs typeface="Assistant"/>
                <a:sym typeface="Assistant"/>
              </a:rPr>
              <a:t> κουλτούρα, τη συμβουλευτική διαδικασία, την ερευνητική διαδικασία, τη δυναμική της σταδιοδρομίας, καθώς και τη μάθηση και την αλλαγή του οργανισμού. Στο βιβλίο </a:t>
            </a:r>
            <a:r>
              <a:rPr lang="el-GR" b="0" i="0" dirty="0" err="1">
                <a:solidFill>
                  <a:srgbClr val="000000"/>
                </a:solidFill>
                <a:latin typeface="Assistant"/>
                <a:ea typeface="Assistant"/>
                <a:cs typeface="Assistant"/>
                <a:sym typeface="Assistant"/>
              </a:rPr>
              <a:t>Career</a:t>
            </a:r>
            <a:r>
              <a:rPr lang="el-GR" b="0" i="0" dirty="0">
                <a:solidFill>
                  <a:srgbClr val="000000"/>
                </a:solidFill>
                <a:latin typeface="Assistant"/>
                <a:ea typeface="Assistant"/>
                <a:cs typeface="Assistant"/>
                <a:sym typeface="Assistant"/>
              </a:rPr>
              <a:t> </a:t>
            </a:r>
            <a:r>
              <a:rPr lang="el-GR" b="0" i="0" dirty="0" err="1">
                <a:solidFill>
                  <a:srgbClr val="000000"/>
                </a:solidFill>
                <a:latin typeface="Assistant"/>
                <a:ea typeface="Assistant"/>
                <a:cs typeface="Assistant"/>
                <a:sym typeface="Assistant"/>
              </a:rPr>
              <a:t>Anchors</a:t>
            </a:r>
            <a:r>
              <a:rPr lang="el-GR" b="0" i="0" dirty="0">
                <a:solidFill>
                  <a:srgbClr val="000000"/>
                </a:solidFill>
                <a:latin typeface="Assistant"/>
                <a:ea typeface="Assistant"/>
                <a:cs typeface="Assistant"/>
                <a:sym typeface="Assistant"/>
              </a:rPr>
              <a:t>, τρίτη έκδοση (</a:t>
            </a:r>
            <a:r>
              <a:rPr lang="el-GR" b="0" i="0" dirty="0" err="1">
                <a:solidFill>
                  <a:srgbClr val="000000"/>
                </a:solidFill>
                <a:latin typeface="Assistant"/>
                <a:ea typeface="Assistant"/>
                <a:cs typeface="Assistant"/>
                <a:sym typeface="Assistant"/>
              </a:rPr>
              <a:t>Wiley</a:t>
            </a:r>
            <a:r>
              <a:rPr lang="el-GR" b="0" i="0" dirty="0">
                <a:solidFill>
                  <a:srgbClr val="000000"/>
                </a:solidFill>
                <a:latin typeface="Assistant"/>
                <a:ea typeface="Assistant"/>
                <a:cs typeface="Assistant"/>
                <a:sym typeface="Assistant"/>
              </a:rPr>
              <a:t>, 2006), δείχνει πώς τα άτομα μπορούν να διαγνώσουν τις δικές τους ανάγκες σταδιοδρομίας και πώς οι μάνατζερ μπορούν να διαγνώσουν το μέλλον των θέσεων εργασίας. Η έρευνά του για την κουλτούρα δείχνει πώς η εθνική, η οργανωτική και η επαγγελματική κουλτούρα επηρεάζουν την οργανωτική απόδοση (</a:t>
            </a:r>
            <a:r>
              <a:rPr lang="el-GR" b="0" i="0" dirty="0" err="1">
                <a:solidFill>
                  <a:srgbClr val="000000"/>
                </a:solidFill>
                <a:latin typeface="Assistant"/>
                <a:ea typeface="Assistant"/>
                <a:cs typeface="Assistant"/>
                <a:sym typeface="Assistant"/>
              </a:rPr>
              <a:t>Organizational</a:t>
            </a:r>
            <a:r>
              <a:rPr lang="el-GR" b="0" i="0" dirty="0">
                <a:solidFill>
                  <a:srgbClr val="000000"/>
                </a:solidFill>
                <a:latin typeface="Assistant"/>
                <a:ea typeface="Assistant"/>
                <a:cs typeface="Assistant"/>
                <a:sym typeface="Assistant"/>
              </a:rPr>
              <a:t> </a:t>
            </a:r>
            <a:r>
              <a:rPr lang="el-GR" b="0" i="0" dirty="0" err="1">
                <a:solidFill>
                  <a:srgbClr val="000000"/>
                </a:solidFill>
                <a:latin typeface="Assistant"/>
                <a:ea typeface="Assistant"/>
                <a:cs typeface="Assistant"/>
                <a:sym typeface="Assistant"/>
              </a:rPr>
              <a:t>Culture</a:t>
            </a:r>
            <a:r>
              <a:rPr lang="el-GR" b="0" i="0" dirty="0">
                <a:solidFill>
                  <a:srgbClr val="000000"/>
                </a:solidFill>
                <a:latin typeface="Assistant"/>
                <a:ea typeface="Assistant"/>
                <a:cs typeface="Assistant"/>
                <a:sym typeface="Assistant"/>
              </a:rPr>
              <a:t> and </a:t>
            </a:r>
            <a:r>
              <a:rPr lang="el-GR" b="0" i="0" dirty="0" err="1">
                <a:solidFill>
                  <a:srgbClr val="000000"/>
                </a:solidFill>
                <a:latin typeface="Assistant"/>
                <a:ea typeface="Assistant"/>
                <a:cs typeface="Assistant"/>
                <a:sym typeface="Assistant"/>
              </a:rPr>
              <a:t>Leadership</a:t>
            </a:r>
            <a:r>
              <a:rPr lang="el-GR" b="0" i="0" dirty="0">
                <a:solidFill>
                  <a:srgbClr val="000000"/>
                </a:solidFill>
                <a:latin typeface="Assistant"/>
                <a:ea typeface="Assistant"/>
                <a:cs typeface="Assistant"/>
                <a:sym typeface="Assistant"/>
              </a:rPr>
              <a:t>, τέταρτη έκδοση, 2010). Στα βιβλία </a:t>
            </a:r>
            <a:r>
              <a:rPr lang="el-GR" b="0" i="0" dirty="0" err="1">
                <a:solidFill>
                  <a:srgbClr val="000000"/>
                </a:solidFill>
                <a:latin typeface="Assistant"/>
                <a:ea typeface="Assistant"/>
                <a:cs typeface="Assistant"/>
                <a:sym typeface="Assistant"/>
              </a:rPr>
              <a:t>Process</a:t>
            </a:r>
            <a:r>
              <a:rPr lang="el-GR" b="0" i="0" dirty="0">
                <a:solidFill>
                  <a:srgbClr val="000000"/>
                </a:solidFill>
                <a:latin typeface="Assistant"/>
                <a:ea typeface="Assistant"/>
                <a:cs typeface="Assistant"/>
                <a:sym typeface="Assistant"/>
              </a:rPr>
              <a:t> </a:t>
            </a:r>
            <a:r>
              <a:rPr lang="el-GR" b="0" i="0" dirty="0" err="1">
                <a:solidFill>
                  <a:srgbClr val="000000"/>
                </a:solidFill>
                <a:latin typeface="Assistant"/>
                <a:ea typeface="Assistant"/>
                <a:cs typeface="Assistant"/>
                <a:sym typeface="Assistant"/>
              </a:rPr>
              <a:t>Consultation</a:t>
            </a:r>
            <a:r>
              <a:rPr lang="el-GR" b="0" i="0" dirty="0">
                <a:solidFill>
                  <a:srgbClr val="000000"/>
                </a:solidFill>
                <a:latin typeface="Assistant"/>
                <a:ea typeface="Assistant"/>
                <a:cs typeface="Assistant"/>
                <a:sym typeface="Assistant"/>
              </a:rPr>
              <a:t> </a:t>
            </a:r>
            <a:r>
              <a:rPr lang="el-GR" b="0" i="0" dirty="0" err="1">
                <a:solidFill>
                  <a:srgbClr val="000000"/>
                </a:solidFill>
                <a:latin typeface="Assistant"/>
                <a:ea typeface="Assistant"/>
                <a:cs typeface="Assistant"/>
                <a:sym typeface="Assistant"/>
              </a:rPr>
              <a:t>Revisited</a:t>
            </a:r>
            <a:r>
              <a:rPr lang="el-GR" b="0" i="0" dirty="0">
                <a:solidFill>
                  <a:srgbClr val="000000"/>
                </a:solidFill>
                <a:latin typeface="Assistant"/>
                <a:ea typeface="Assistant"/>
                <a:cs typeface="Assistant"/>
                <a:sym typeface="Assistant"/>
              </a:rPr>
              <a:t> (1999) και </a:t>
            </a:r>
            <a:r>
              <a:rPr lang="el-GR" b="0" i="0" dirty="0" err="1">
                <a:solidFill>
                  <a:srgbClr val="000000"/>
                </a:solidFill>
                <a:latin typeface="Assistant"/>
                <a:ea typeface="Assistant"/>
                <a:cs typeface="Assistant"/>
                <a:sym typeface="Assistant"/>
              </a:rPr>
              <a:t>Helping</a:t>
            </a:r>
            <a:r>
              <a:rPr lang="el-GR" b="0" i="0" dirty="0">
                <a:solidFill>
                  <a:srgbClr val="000000"/>
                </a:solidFill>
                <a:latin typeface="Assistant"/>
                <a:ea typeface="Assistant"/>
                <a:cs typeface="Assistant"/>
                <a:sym typeface="Assistant"/>
              </a:rPr>
              <a:t> (2009), αναλύει τον τρόπο με τον οποίο οι σύμβουλοι εργάζονται πάνω σε προβλήματα σε ανθρώπινα συστήματα και τη δυναμική της διαδικασίας βοήθειας. Ο </a:t>
            </a:r>
            <a:r>
              <a:rPr lang="el-GR" b="0" i="0" dirty="0" err="1">
                <a:solidFill>
                  <a:srgbClr val="000000"/>
                </a:solidFill>
                <a:latin typeface="Assistant"/>
                <a:ea typeface="Assistant"/>
                <a:cs typeface="Assistant"/>
                <a:sym typeface="Assistant"/>
              </a:rPr>
              <a:t>Schein</a:t>
            </a:r>
            <a:r>
              <a:rPr lang="el-GR" b="0" i="0" dirty="0">
                <a:solidFill>
                  <a:srgbClr val="000000"/>
                </a:solidFill>
                <a:latin typeface="Assistant"/>
                <a:ea typeface="Assistant"/>
                <a:cs typeface="Assistant"/>
                <a:sym typeface="Assistant"/>
              </a:rPr>
              <a:t> έχει γράψει δύο πολιτισμικές μελέτες περιπτώσεων - "</a:t>
            </a:r>
            <a:r>
              <a:rPr lang="el-GR" b="0" i="0" dirty="0" err="1">
                <a:solidFill>
                  <a:srgbClr val="000000"/>
                </a:solidFill>
                <a:latin typeface="Assistant"/>
                <a:ea typeface="Assistant"/>
                <a:cs typeface="Assistant"/>
                <a:sym typeface="Assistant"/>
              </a:rPr>
              <a:t>Strategic</a:t>
            </a:r>
            <a:r>
              <a:rPr lang="el-GR" b="0" i="0" dirty="0">
                <a:solidFill>
                  <a:srgbClr val="000000"/>
                </a:solidFill>
                <a:latin typeface="Assistant"/>
                <a:ea typeface="Assistant"/>
                <a:cs typeface="Assistant"/>
                <a:sym typeface="Assistant"/>
              </a:rPr>
              <a:t> </a:t>
            </a:r>
            <a:r>
              <a:rPr lang="el-GR" b="0" i="0" dirty="0" err="1">
                <a:solidFill>
                  <a:srgbClr val="000000"/>
                </a:solidFill>
                <a:latin typeface="Assistant"/>
                <a:ea typeface="Assistant"/>
                <a:cs typeface="Assistant"/>
                <a:sym typeface="Assistant"/>
              </a:rPr>
              <a:t>Pragmatism</a:t>
            </a:r>
            <a:r>
              <a:rPr lang="el-GR" b="0" i="0" dirty="0">
                <a:solidFill>
                  <a:srgbClr val="000000"/>
                </a:solidFill>
                <a:latin typeface="Assistant"/>
                <a:ea typeface="Assistant"/>
                <a:cs typeface="Assistant"/>
                <a:sym typeface="Assistant"/>
              </a:rPr>
              <a:t>: The </a:t>
            </a:r>
            <a:r>
              <a:rPr lang="el-GR" b="0" i="0" dirty="0" err="1">
                <a:solidFill>
                  <a:srgbClr val="000000"/>
                </a:solidFill>
                <a:latin typeface="Assistant"/>
                <a:ea typeface="Assistant"/>
                <a:cs typeface="Assistant"/>
                <a:sym typeface="Assistant"/>
              </a:rPr>
              <a:t>Culture</a:t>
            </a:r>
            <a:r>
              <a:rPr lang="el-GR" b="0" i="0" dirty="0">
                <a:solidFill>
                  <a:srgbClr val="000000"/>
                </a:solidFill>
                <a:latin typeface="Assistant"/>
                <a:ea typeface="Assistant"/>
                <a:cs typeface="Assistant"/>
                <a:sym typeface="Assistant"/>
              </a:rPr>
              <a:t> of </a:t>
            </a:r>
            <a:r>
              <a:rPr lang="el-GR" b="0" i="0" dirty="0" err="1">
                <a:solidFill>
                  <a:srgbClr val="000000"/>
                </a:solidFill>
                <a:latin typeface="Assistant"/>
                <a:ea typeface="Assistant"/>
                <a:cs typeface="Assistant"/>
                <a:sym typeface="Assistant"/>
              </a:rPr>
              <a:t>Singapore's</a:t>
            </a:r>
            <a:r>
              <a:rPr lang="el-GR" b="0" i="0" dirty="0">
                <a:solidFill>
                  <a:srgbClr val="000000"/>
                </a:solidFill>
                <a:latin typeface="Assistant"/>
                <a:ea typeface="Assistant"/>
                <a:cs typeface="Assistant"/>
                <a:sym typeface="Assistant"/>
              </a:rPr>
              <a:t> Economic Development Board" (MIT </a:t>
            </a:r>
            <a:r>
              <a:rPr lang="el-GR" b="0" i="0" dirty="0" err="1">
                <a:solidFill>
                  <a:srgbClr val="000000"/>
                </a:solidFill>
                <a:latin typeface="Assistant"/>
                <a:ea typeface="Assistant"/>
                <a:cs typeface="Assistant"/>
                <a:sym typeface="Assistant"/>
              </a:rPr>
              <a:t>Press</a:t>
            </a:r>
            <a:r>
              <a:rPr lang="el-GR" b="0" i="0" dirty="0">
                <a:solidFill>
                  <a:srgbClr val="000000"/>
                </a:solidFill>
                <a:latin typeface="Assistant"/>
                <a:ea typeface="Assistant"/>
                <a:cs typeface="Assistant"/>
                <a:sym typeface="Assistant"/>
              </a:rPr>
              <a:t>, 1996) και "DEC </a:t>
            </a:r>
            <a:r>
              <a:rPr lang="el-GR" b="0" i="0" dirty="0" err="1">
                <a:solidFill>
                  <a:srgbClr val="000000"/>
                </a:solidFill>
                <a:latin typeface="Assistant"/>
                <a:ea typeface="Assistant"/>
                <a:cs typeface="Assistant"/>
                <a:sym typeface="Assistant"/>
              </a:rPr>
              <a:t>is</a:t>
            </a:r>
            <a:r>
              <a:rPr lang="el-GR" b="0" i="0" dirty="0">
                <a:solidFill>
                  <a:srgbClr val="000000"/>
                </a:solidFill>
                <a:latin typeface="Assistant"/>
                <a:ea typeface="Assistant"/>
                <a:cs typeface="Assistant"/>
                <a:sym typeface="Assistant"/>
              </a:rPr>
              <a:t> </a:t>
            </a:r>
            <a:r>
              <a:rPr lang="el-GR" b="0" i="0" dirty="0" err="1">
                <a:solidFill>
                  <a:srgbClr val="000000"/>
                </a:solidFill>
                <a:latin typeface="Assistant"/>
                <a:ea typeface="Assistant"/>
                <a:cs typeface="Assistant"/>
                <a:sym typeface="Assistant"/>
              </a:rPr>
              <a:t>Dead</a:t>
            </a:r>
            <a:r>
              <a:rPr lang="el-GR" b="0" i="0" dirty="0">
                <a:solidFill>
                  <a:srgbClr val="000000"/>
                </a:solidFill>
                <a:latin typeface="Assistant"/>
                <a:ea typeface="Assistant"/>
                <a:cs typeface="Assistant"/>
                <a:sym typeface="Assistant"/>
              </a:rPr>
              <a:t>- </a:t>
            </a:r>
            <a:r>
              <a:rPr lang="el-GR" b="0" i="0" dirty="0" err="1">
                <a:solidFill>
                  <a:srgbClr val="000000"/>
                </a:solidFill>
                <a:latin typeface="Assistant"/>
                <a:ea typeface="Assistant"/>
                <a:cs typeface="Assistant"/>
                <a:sym typeface="Assistant"/>
              </a:rPr>
              <a:t>Long</a:t>
            </a:r>
            <a:r>
              <a:rPr lang="el-GR" b="0" i="0" dirty="0">
                <a:solidFill>
                  <a:srgbClr val="000000"/>
                </a:solidFill>
                <a:latin typeface="Assistant"/>
                <a:ea typeface="Assistant"/>
                <a:cs typeface="Assistant"/>
                <a:sym typeface="Assistant"/>
              </a:rPr>
              <a:t> Live DEC" (</a:t>
            </a:r>
            <a:r>
              <a:rPr lang="el-GR" b="0" i="0" dirty="0" err="1">
                <a:solidFill>
                  <a:srgbClr val="000000"/>
                </a:solidFill>
                <a:latin typeface="Assistant"/>
                <a:ea typeface="Assistant"/>
                <a:cs typeface="Assistant"/>
                <a:sym typeface="Assistant"/>
              </a:rPr>
              <a:t>Berett-Kohler</a:t>
            </a:r>
            <a:r>
              <a:rPr lang="el-GR" b="0" i="0" dirty="0">
                <a:solidFill>
                  <a:srgbClr val="000000"/>
                </a:solidFill>
                <a:latin typeface="Assistant"/>
                <a:ea typeface="Assistant"/>
                <a:cs typeface="Assistant"/>
                <a:sym typeface="Assistant"/>
              </a:rPr>
              <a:t>, 2003). Ο Οδηγός επιβίωσης για την εταιρική κουλτούρα, δεύτερη έκδοση (</a:t>
            </a:r>
            <a:r>
              <a:rPr lang="el-GR" b="0" i="0" dirty="0" err="1">
                <a:solidFill>
                  <a:srgbClr val="000000"/>
                </a:solidFill>
                <a:latin typeface="Assistant"/>
                <a:ea typeface="Assistant"/>
                <a:cs typeface="Assistant"/>
                <a:sym typeface="Assistant"/>
              </a:rPr>
              <a:t>Jossey-Bass</a:t>
            </a:r>
            <a:r>
              <a:rPr lang="el-GR" b="0" i="0" dirty="0">
                <a:solidFill>
                  <a:srgbClr val="000000"/>
                </a:solidFill>
                <a:latin typeface="Assistant"/>
                <a:ea typeface="Assistant"/>
                <a:cs typeface="Assistant"/>
                <a:sym typeface="Assistant"/>
              </a:rPr>
              <a:t>, 2009) του λέει στους διευθυντές πώς να αντιμετωπίσουν τα θέματα κουλτούρας στους οργανισμούς </a:t>
            </a:r>
            <a:r>
              <a:rPr lang="el-GR" b="0" i="0" dirty="0" err="1">
                <a:solidFill>
                  <a:srgbClr val="000000"/>
                </a:solidFill>
                <a:latin typeface="Assistant"/>
                <a:ea typeface="Assistant"/>
                <a:cs typeface="Assistant"/>
                <a:sym typeface="Assistant"/>
              </a:rPr>
              <a:t>τους.Ο</a:t>
            </a:r>
            <a:r>
              <a:rPr lang="el-GR" b="0" i="0" dirty="0">
                <a:solidFill>
                  <a:srgbClr val="000000"/>
                </a:solidFill>
                <a:latin typeface="Assistant"/>
                <a:ea typeface="Assistant"/>
                <a:cs typeface="Assistant"/>
                <a:sym typeface="Assistant"/>
              </a:rPr>
              <a:t> </a:t>
            </a:r>
            <a:r>
              <a:rPr lang="el-GR" b="0" i="0" dirty="0" err="1">
                <a:solidFill>
                  <a:srgbClr val="000000"/>
                </a:solidFill>
                <a:latin typeface="Assistant"/>
                <a:ea typeface="Assistant"/>
                <a:cs typeface="Assistant"/>
                <a:sym typeface="Assistant"/>
              </a:rPr>
              <a:t>Schein</a:t>
            </a:r>
            <a:r>
              <a:rPr lang="el-GR" b="0" i="0" dirty="0">
                <a:solidFill>
                  <a:srgbClr val="000000"/>
                </a:solidFill>
                <a:latin typeface="Assistant"/>
                <a:ea typeface="Assistant"/>
                <a:cs typeface="Assistant"/>
                <a:sym typeface="Assistant"/>
              </a:rPr>
              <a:t> είναι κάτοχος πτυχίου </a:t>
            </a:r>
            <a:r>
              <a:rPr lang="el-GR" b="0" i="0" dirty="0" err="1">
                <a:solidFill>
                  <a:srgbClr val="000000"/>
                </a:solidFill>
                <a:latin typeface="Assistant"/>
                <a:ea typeface="Assistant"/>
                <a:cs typeface="Assistant"/>
                <a:sym typeface="Assistant"/>
              </a:rPr>
              <a:t>BPhil</a:t>
            </a:r>
            <a:r>
              <a:rPr lang="el-GR" b="0" i="0" dirty="0">
                <a:solidFill>
                  <a:srgbClr val="000000"/>
                </a:solidFill>
                <a:latin typeface="Assistant"/>
                <a:ea typeface="Assistant"/>
                <a:cs typeface="Assistant"/>
                <a:sym typeface="Assistant"/>
              </a:rPr>
              <a:t> από το Πανεπιστήμιο του Σικάγο, πτυχίου BA και MA στην κοινωνική ψυχολογία από το Πανεπιστήμιο του Στάνφορντ και διδακτορικού διπλώματος στην κοινωνική ψυχολογία από το Πανεπιστήμιο του Χάρβαρντ.</a:t>
            </a:r>
          </a:p>
          <a:p>
            <a:pPr marL="0" lvl="0" indent="0" algn="l" rtl="0">
              <a:spcBef>
                <a:spcPts val="0"/>
              </a:spcBef>
              <a:spcAft>
                <a:spcPts val="0"/>
              </a:spcAft>
              <a:buNone/>
            </a:pPr>
            <a:endParaRPr lang="el-GR" b="0" i="0" dirty="0">
              <a:solidFill>
                <a:srgbClr val="000000"/>
              </a:solidFill>
              <a:latin typeface="Assistant"/>
              <a:ea typeface="Assistant"/>
              <a:cs typeface="Assistant"/>
              <a:sym typeface="Assistant"/>
            </a:endParaRPr>
          </a:p>
          <a:p>
            <a:pPr marL="0" lvl="0" indent="0" algn="l" rtl="0">
              <a:spcBef>
                <a:spcPts val="0"/>
              </a:spcBef>
              <a:spcAft>
                <a:spcPts val="0"/>
              </a:spcAft>
              <a:buNone/>
            </a:pPr>
            <a:r>
              <a:rPr lang="el-GR" b="0" i="0" dirty="0">
                <a:solidFill>
                  <a:srgbClr val="000000"/>
                </a:solidFill>
                <a:latin typeface="Assistant"/>
                <a:ea typeface="Assistant"/>
                <a:cs typeface="Assistant"/>
                <a:sym typeface="Assistant"/>
              </a:rPr>
              <a:t>Πηγές : </a:t>
            </a:r>
            <a:r>
              <a:rPr lang="fr-FR" u="sng" dirty="0">
                <a:solidFill>
                  <a:schemeClr val="hlink"/>
                </a:solidFill>
                <a:hlinkClick r:id="rId3"/>
              </a:rPr>
              <a:t>Edgar H. Schein | MIT Sloan</a:t>
            </a:r>
            <a:endParaRPr dirty="0"/>
          </a:p>
          <a:p>
            <a:pPr marL="0" lvl="0" indent="0" algn="l" rtl="0">
              <a:spcBef>
                <a:spcPts val="0"/>
              </a:spcBef>
              <a:spcAft>
                <a:spcPts val="0"/>
              </a:spcAft>
              <a:buNone/>
            </a:pPr>
            <a:r>
              <a:rPr lang="fr-FR" u="sng" dirty="0">
                <a:solidFill>
                  <a:schemeClr val="hlink"/>
                </a:solidFill>
                <a:hlinkClick r:id="rId4"/>
              </a:rPr>
              <a:t>Are You the Expert, the </a:t>
            </a:r>
            <a:r>
              <a:rPr lang="fr-FR" u="sng" dirty="0" err="1">
                <a:solidFill>
                  <a:schemeClr val="hlink"/>
                </a:solidFill>
                <a:hlinkClick r:id="rId4"/>
              </a:rPr>
              <a:t>Doctor</a:t>
            </a:r>
            <a:r>
              <a:rPr lang="fr-FR" u="sng" dirty="0">
                <a:solidFill>
                  <a:schemeClr val="hlink"/>
                </a:solidFill>
                <a:hlinkClick r:id="rId4"/>
              </a:rPr>
              <a:t>, or the Process Guy? | </a:t>
            </a:r>
            <a:r>
              <a:rPr lang="fr-FR" u="sng" dirty="0" err="1">
                <a:solidFill>
                  <a:schemeClr val="hlink"/>
                </a:solidFill>
                <a:hlinkClick r:id="rId4"/>
              </a:rPr>
              <a:t>Leader's</a:t>
            </a:r>
            <a:r>
              <a:rPr lang="fr-FR" u="sng" dirty="0">
                <a:solidFill>
                  <a:schemeClr val="hlink"/>
                </a:solidFill>
                <a:hlinkClick r:id="rId4"/>
              </a:rPr>
              <a:t> Beacon : </a:t>
            </a:r>
            <a:r>
              <a:rPr lang="fr-FR" u="sng" dirty="0" err="1">
                <a:solidFill>
                  <a:schemeClr val="hlink"/>
                </a:solidFill>
                <a:hlinkClick r:id="rId4"/>
              </a:rPr>
              <a:t>Knowledge</a:t>
            </a:r>
            <a:r>
              <a:rPr lang="fr-FR" u="sng" dirty="0">
                <a:solidFill>
                  <a:schemeClr val="hlink"/>
                </a:solidFill>
                <a:hlinkClick r:id="rId4"/>
              </a:rPr>
              <a:t> </a:t>
            </a:r>
            <a:r>
              <a:rPr lang="fr-FR" u="sng" dirty="0" err="1">
                <a:solidFill>
                  <a:schemeClr val="hlink"/>
                </a:solidFill>
                <a:hlinkClick r:id="rId4"/>
              </a:rPr>
              <a:t>is</a:t>
            </a:r>
            <a:r>
              <a:rPr lang="fr-FR" u="sng" dirty="0">
                <a:solidFill>
                  <a:schemeClr val="hlink"/>
                </a:solidFill>
                <a:hlinkClick r:id="rId4"/>
              </a:rPr>
              <a:t> Power (leadersbeacon.com)</a:t>
            </a:r>
            <a:endParaRPr dirty="0"/>
          </a:p>
          <a:p>
            <a:pPr marL="0" lvl="0" indent="0" algn="l" rtl="0">
              <a:spcBef>
                <a:spcPts val="0"/>
              </a:spcBef>
              <a:spcAft>
                <a:spcPts val="0"/>
              </a:spcAft>
              <a:buNone/>
            </a:pPr>
            <a:r>
              <a:rPr lang="fr-FR" u="sng" dirty="0">
                <a:solidFill>
                  <a:schemeClr val="hlink"/>
                </a:solidFill>
                <a:hlinkClick r:id="rId5"/>
              </a:rPr>
              <a:t>How You Can help - Process Consultation – </a:t>
            </a:r>
            <a:r>
              <a:rPr lang="fr-FR" u="sng" dirty="0" err="1">
                <a:solidFill>
                  <a:schemeClr val="hlink"/>
                </a:solidFill>
                <a:hlinkClick r:id="rId5"/>
              </a:rPr>
              <a:t>deparkes</a:t>
            </a:r>
            <a:endParaRPr dirty="0"/>
          </a:p>
          <a:p>
            <a:pPr marL="0" lvl="0" indent="0" algn="l" rtl="0">
              <a:spcBef>
                <a:spcPts val="0"/>
              </a:spcBef>
              <a:spcAft>
                <a:spcPts val="0"/>
              </a:spcAft>
              <a:buNone/>
            </a:pPr>
            <a:r>
              <a:rPr lang="fr-FR" u="sng" dirty="0" err="1">
                <a:solidFill>
                  <a:schemeClr val="hlink"/>
                </a:solidFill>
                <a:hlinkClick r:id="rId6"/>
              </a:rPr>
              <a:t>Exploring</a:t>
            </a:r>
            <a:r>
              <a:rPr lang="fr-FR" u="sng" dirty="0">
                <a:solidFill>
                  <a:schemeClr val="hlink"/>
                </a:solidFill>
                <a:hlinkClick r:id="rId6"/>
              </a:rPr>
              <a:t> The </a:t>
            </a:r>
            <a:r>
              <a:rPr lang="fr-FR" u="sng" dirty="0" err="1">
                <a:solidFill>
                  <a:schemeClr val="hlink"/>
                </a:solidFill>
                <a:hlinkClick r:id="rId6"/>
              </a:rPr>
              <a:t>Consultant’s</a:t>
            </a:r>
            <a:r>
              <a:rPr lang="fr-FR" u="sng" dirty="0">
                <a:solidFill>
                  <a:schemeClr val="hlink"/>
                </a:solidFill>
                <a:hlinkClick r:id="rId6"/>
              </a:rPr>
              <a:t> </a:t>
            </a:r>
            <a:r>
              <a:rPr lang="fr-FR" u="sng" dirty="0" err="1">
                <a:solidFill>
                  <a:schemeClr val="hlink"/>
                </a:solidFill>
                <a:hlinkClick r:id="rId6"/>
              </a:rPr>
              <a:t>Helping</a:t>
            </a:r>
            <a:r>
              <a:rPr lang="fr-FR" u="sng" dirty="0">
                <a:solidFill>
                  <a:schemeClr val="hlink"/>
                </a:solidFill>
                <a:hlinkClick r:id="rId6"/>
              </a:rPr>
              <a:t> </a:t>
            </a:r>
            <a:r>
              <a:rPr lang="fr-FR" u="sng" dirty="0" err="1">
                <a:solidFill>
                  <a:schemeClr val="hlink"/>
                </a:solidFill>
                <a:hlinkClick r:id="rId6"/>
              </a:rPr>
              <a:t>Role</a:t>
            </a:r>
            <a:r>
              <a:rPr lang="fr-FR" u="sng" dirty="0">
                <a:solidFill>
                  <a:schemeClr val="hlink"/>
                </a:solidFill>
                <a:hlinkClick r:id="rId6"/>
              </a:rPr>
              <a:t> – </a:t>
            </a:r>
            <a:r>
              <a:rPr lang="fr-FR" u="sng" dirty="0" err="1">
                <a:solidFill>
                  <a:schemeClr val="hlink"/>
                </a:solidFill>
                <a:hlinkClick r:id="rId6"/>
              </a:rPr>
              <a:t>Results</a:t>
            </a:r>
            <a:r>
              <a:rPr lang="fr-FR" u="sng" dirty="0">
                <a:solidFill>
                  <a:schemeClr val="hlink"/>
                </a:solidFill>
                <a:hlinkClick r:id="rId6"/>
              </a:rPr>
              <a:t> </a:t>
            </a:r>
            <a:r>
              <a:rPr lang="fr-FR" u="sng" dirty="0" err="1">
                <a:solidFill>
                  <a:schemeClr val="hlink"/>
                </a:solidFill>
                <a:hlinkClick r:id="rId6"/>
              </a:rPr>
              <a:t>Map</a:t>
            </a:r>
            <a:r>
              <a:rPr lang="fr-FR" u="sng" dirty="0">
                <a:solidFill>
                  <a:schemeClr val="hlink"/>
                </a:solidFill>
                <a:hlinkClick r:id="rId6"/>
              </a:rPr>
              <a:t>®</a:t>
            </a:r>
            <a:endParaRPr dirty="0"/>
          </a:p>
          <a:p>
            <a:pPr marL="0" lvl="0" indent="0" algn="l" rtl="0">
              <a:spcBef>
                <a:spcPts val="0"/>
              </a:spcBef>
              <a:spcAft>
                <a:spcPts val="0"/>
              </a:spcAft>
              <a:buNone/>
            </a:pPr>
            <a:r>
              <a:rPr lang="fr-FR" u="sng" dirty="0" err="1">
                <a:solidFill>
                  <a:schemeClr val="hlink"/>
                </a:solidFill>
                <a:hlinkClick r:id="rId7"/>
              </a:rPr>
              <a:t>Helping</a:t>
            </a:r>
            <a:r>
              <a:rPr lang="fr-FR" u="sng" dirty="0">
                <a:solidFill>
                  <a:schemeClr val="hlink"/>
                </a:solidFill>
                <a:hlinkClick r:id="rId7"/>
              </a:rPr>
              <a:t>: How to </a:t>
            </a:r>
            <a:r>
              <a:rPr lang="fr-FR" u="sng" dirty="0" err="1">
                <a:solidFill>
                  <a:schemeClr val="hlink"/>
                </a:solidFill>
                <a:hlinkClick r:id="rId7"/>
              </a:rPr>
              <a:t>Offer</a:t>
            </a:r>
            <a:r>
              <a:rPr lang="fr-FR" u="sng" dirty="0">
                <a:solidFill>
                  <a:schemeClr val="hlink"/>
                </a:solidFill>
                <a:hlinkClick r:id="rId7"/>
              </a:rPr>
              <a:t>, </a:t>
            </a:r>
            <a:r>
              <a:rPr lang="fr-FR" u="sng" dirty="0" err="1">
                <a:solidFill>
                  <a:schemeClr val="hlink"/>
                </a:solidFill>
                <a:hlinkClick r:id="rId7"/>
              </a:rPr>
              <a:t>Give</a:t>
            </a:r>
            <a:r>
              <a:rPr lang="fr-FR" u="sng" dirty="0">
                <a:solidFill>
                  <a:schemeClr val="hlink"/>
                </a:solidFill>
                <a:hlinkClick r:id="rId7"/>
              </a:rPr>
              <a:t>, and </a:t>
            </a:r>
            <a:r>
              <a:rPr lang="fr-FR" u="sng" dirty="0" err="1">
                <a:solidFill>
                  <a:schemeClr val="hlink"/>
                </a:solidFill>
                <a:hlinkClick r:id="rId7"/>
              </a:rPr>
              <a:t>Receive</a:t>
            </a:r>
            <a:r>
              <a:rPr lang="fr-FR" u="sng" dirty="0">
                <a:solidFill>
                  <a:schemeClr val="hlink"/>
                </a:solidFill>
                <a:hlinkClick r:id="rId7"/>
              </a:rPr>
              <a:t> Help: Edgar H. Schein: 8601400277584: Amazon.com: Books</a:t>
            </a:r>
            <a:endParaRPr dirty="0"/>
          </a:p>
          <a:p>
            <a:pPr marL="0" lvl="0" indent="0" algn="l" rtl="0">
              <a:spcBef>
                <a:spcPts val="0"/>
              </a:spcBef>
              <a:spcAft>
                <a:spcPts val="0"/>
              </a:spcAft>
              <a:buNone/>
            </a:pPr>
            <a:endParaRPr b="0" i="0" dirty="0">
              <a:solidFill>
                <a:srgbClr val="272727"/>
              </a:solidFill>
              <a:latin typeface="Arial"/>
              <a:ea typeface="Arial"/>
              <a:cs typeface="Arial"/>
              <a:sym typeface="Arial"/>
            </a:endParaRPr>
          </a:p>
        </p:txBody>
      </p:sp>
      <p:sp>
        <p:nvSpPr>
          <p:cNvPr id="316" name="Google Shape;316;geec6e49503_1_1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ec6e49503_1_19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eec6e49503_1_1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dirty="0"/>
              <a:t>10 λεπτά : 5 λεπτά ανταλλαγής απόψεων σε διαλείμματα και 5 λεπτά ανταλλαγής απόψεων στην κύρια αίθουσα</a:t>
            </a:r>
          </a:p>
          <a:p>
            <a:pPr marL="0" lvl="0" indent="0" algn="l" rtl="0">
              <a:spcBef>
                <a:spcPts val="0"/>
              </a:spcBef>
              <a:spcAft>
                <a:spcPts val="0"/>
              </a:spcAft>
              <a:buNone/>
            </a:pPr>
            <a:endParaRPr lang="el-GR" dirty="0"/>
          </a:p>
          <a:p>
            <a:pPr marL="0" lvl="0" indent="0" algn="l" rtl="0">
              <a:spcBef>
                <a:spcPts val="0"/>
              </a:spcBef>
              <a:spcAft>
                <a:spcPts val="0"/>
              </a:spcAft>
              <a:buNone/>
            </a:pPr>
            <a:r>
              <a:rPr lang="el-GR" dirty="0"/>
              <a:t>Εσείς πώς συμπεριφέρεστε συνήθως; Ποια θα ήταν η καλύτερη στάση που θα μπορούσατε να υιοθετήσετε κατά τη διάρκεια της καθοδήγησης ; Σκέφτεστε κάποια άλλη προσέγγιση ;</a:t>
            </a:r>
          </a:p>
          <a:p>
            <a:pPr marL="0" lvl="0" indent="0" algn="l" rtl="0">
              <a:spcBef>
                <a:spcPts val="0"/>
              </a:spcBef>
              <a:spcAft>
                <a:spcPts val="0"/>
              </a:spcAft>
              <a:buNone/>
            </a:pPr>
            <a:endParaRPr lang="el-GR" dirty="0"/>
          </a:p>
          <a:p>
            <a:pPr marL="0" lvl="0" indent="0" algn="l" rtl="0">
              <a:spcBef>
                <a:spcPts val="0"/>
              </a:spcBef>
              <a:spcAft>
                <a:spcPts val="0"/>
              </a:spcAft>
              <a:buNone/>
            </a:pPr>
            <a:r>
              <a:rPr lang="el-GR" dirty="0"/>
              <a:t>Σύμφωνα με τον </a:t>
            </a:r>
            <a:r>
              <a:rPr lang="el-GR" dirty="0" err="1"/>
              <a:t>Schein</a:t>
            </a:r>
            <a:r>
              <a:rPr lang="el-GR" dirty="0"/>
              <a:t>, η καλύτερη στάση κατά τη διαδικασία του συμβούλου είναι αυτή. Ενισχύει τον καθοδηγούμενο καθώς συμμετέχει στη διαδικασία εντοπισμού του προβλήματος και της λύσης. Στο μέλλον, θα επιτρέψει στον καθοδηγούμενο να αντιμετωπίσει καλύτερα τις δυσκολίες. Για να υιοθετήσει αυτή τη στάση, ο σύμβουλος διαδικασίας πρέπει να αποδεχτεί το γεγονός ότι η τελική απόφαση θα ληφθεί από τους </a:t>
            </a:r>
            <a:r>
              <a:rPr lang="el-GR" dirty="0" err="1"/>
              <a:t>mentees</a:t>
            </a:r>
            <a:r>
              <a:rPr lang="el-GR" dirty="0"/>
              <a:t> και θα πρέπει να εξασκηθεί στην ενεργητική ακρόαση (βλ. επόμενο σημείο).</a:t>
            </a:r>
            <a:endParaRPr dirty="0"/>
          </a:p>
          <a:p>
            <a:pPr marL="0" lvl="0" indent="0" algn="l" rtl="0">
              <a:spcBef>
                <a:spcPts val="0"/>
              </a:spcBef>
              <a:spcAft>
                <a:spcPts val="0"/>
              </a:spcAft>
              <a:buNone/>
            </a:pPr>
            <a:endParaRPr dirty="0"/>
          </a:p>
        </p:txBody>
      </p:sp>
      <p:sp>
        <p:nvSpPr>
          <p:cNvPr id="333" name="Google Shape;333;geec6e49503_1_19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dirty="0"/>
              <a:t>25 λεπτά (1 ώρα 40 λεπτά δαπανήθηκαν, υπόλοιπα 35 λεπτά)</a:t>
            </a:r>
            <a:endParaRPr dirty="0"/>
          </a:p>
          <a:p>
            <a:pPr marL="0" lvl="0" indent="0" algn="l" rtl="0">
              <a:spcBef>
                <a:spcPts val="0"/>
              </a:spcBef>
              <a:spcAft>
                <a:spcPts val="0"/>
              </a:spcAft>
              <a:buNone/>
            </a:pPr>
            <a:endParaRPr dirty="0"/>
          </a:p>
        </p:txBody>
      </p:sp>
      <p:sp>
        <p:nvSpPr>
          <p:cNvPr id="340" name="Google Shape;34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eec6e49503_1_20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eec6e49503_1_2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12529"/>
              </a:buClr>
              <a:buSzPts val="1200"/>
              <a:buFont typeface="Arial"/>
              <a:buNone/>
            </a:pPr>
            <a:r>
              <a:rPr lang="el-GR" b="0" i="0" dirty="0">
                <a:solidFill>
                  <a:srgbClr val="212529"/>
                </a:solidFill>
                <a:latin typeface="Open Sans"/>
                <a:ea typeface="Open Sans"/>
                <a:cs typeface="Open Sans"/>
                <a:sym typeface="Open Sans"/>
              </a:rPr>
              <a:t>7 λεπτά : Η γενεσιουργός ακρόαση του </a:t>
            </a:r>
            <a:r>
              <a:rPr lang="el-GR" b="0" i="0" dirty="0" err="1">
                <a:solidFill>
                  <a:srgbClr val="212529"/>
                </a:solidFill>
                <a:latin typeface="Open Sans"/>
                <a:ea typeface="Open Sans"/>
                <a:cs typeface="Open Sans"/>
                <a:sym typeface="Open Sans"/>
              </a:rPr>
              <a:t>Otto</a:t>
            </a:r>
            <a:r>
              <a:rPr lang="el-GR" b="0" i="0" dirty="0">
                <a:solidFill>
                  <a:srgbClr val="212529"/>
                </a:solidFill>
                <a:latin typeface="Open Sans"/>
                <a:ea typeface="Open Sans"/>
                <a:cs typeface="Open Sans"/>
                <a:sym typeface="Open Sans"/>
              </a:rPr>
              <a:t> </a:t>
            </a:r>
            <a:r>
              <a:rPr lang="el-GR" b="0" i="0" dirty="0" err="1">
                <a:solidFill>
                  <a:srgbClr val="212529"/>
                </a:solidFill>
                <a:latin typeface="Open Sans"/>
                <a:ea typeface="Open Sans"/>
                <a:cs typeface="Open Sans"/>
                <a:sym typeface="Open Sans"/>
              </a:rPr>
              <a:t>Scharmer</a:t>
            </a:r>
            <a:endParaRPr lang="el-GR" b="0" i="0" dirty="0">
              <a:solidFill>
                <a:srgbClr val="212529"/>
              </a:solidFill>
              <a:latin typeface="Open Sans"/>
              <a:ea typeface="Open Sans"/>
              <a:cs typeface="Open Sans"/>
              <a:sym typeface="Open Sans"/>
            </a:endParaRPr>
          </a:p>
          <a:p>
            <a:pPr marL="0" lvl="0" indent="0" algn="l" rtl="0">
              <a:spcBef>
                <a:spcPts val="0"/>
              </a:spcBef>
              <a:spcAft>
                <a:spcPts val="0"/>
              </a:spcAft>
              <a:buClr>
                <a:srgbClr val="212529"/>
              </a:buClr>
              <a:buSzPts val="1200"/>
              <a:buFont typeface="Arial"/>
              <a:buNone/>
            </a:pPr>
            <a:endParaRPr lang="el-GR" b="0" i="0" dirty="0">
              <a:solidFill>
                <a:srgbClr val="212529"/>
              </a:solidFill>
              <a:latin typeface="Open Sans"/>
              <a:ea typeface="Open Sans"/>
              <a:cs typeface="Open Sans"/>
              <a:sym typeface="Open Sans"/>
            </a:endParaRPr>
          </a:p>
          <a:p>
            <a:pPr marL="0" lvl="0" indent="0" algn="l" rtl="0">
              <a:spcBef>
                <a:spcPts val="0"/>
              </a:spcBef>
              <a:spcAft>
                <a:spcPts val="0"/>
              </a:spcAft>
              <a:buClr>
                <a:srgbClr val="212529"/>
              </a:buClr>
              <a:buSzPts val="1200"/>
              <a:buFont typeface="Arial"/>
              <a:buNone/>
            </a:pPr>
            <a:endParaRPr lang="el-GR" b="0" i="0" dirty="0">
              <a:solidFill>
                <a:srgbClr val="212529"/>
              </a:solidFill>
              <a:latin typeface="Open Sans"/>
              <a:ea typeface="Open Sans"/>
              <a:cs typeface="Open Sans"/>
              <a:sym typeface="Open Sans"/>
            </a:endParaRPr>
          </a:p>
          <a:p>
            <a:pPr marL="0" lvl="0" indent="0" algn="l" rtl="0">
              <a:spcBef>
                <a:spcPts val="0"/>
              </a:spcBef>
              <a:spcAft>
                <a:spcPts val="0"/>
              </a:spcAft>
              <a:buClr>
                <a:srgbClr val="212529"/>
              </a:buClr>
              <a:buSzPts val="1200"/>
              <a:buFont typeface="Arial"/>
              <a:buNone/>
            </a:pPr>
            <a:r>
              <a:rPr lang="el-GR" b="0" i="0" dirty="0">
                <a:solidFill>
                  <a:srgbClr val="212529"/>
                </a:solidFill>
                <a:latin typeface="Open Sans"/>
                <a:ea typeface="Open Sans"/>
                <a:cs typeface="Open Sans"/>
                <a:sym typeface="Open Sans"/>
              </a:rPr>
              <a:t>Λήψη: Αυτή είναι η πιο βασική και συνηθισμένη μορφή ακρόασης. Είναι πολύ άμεση, και συνήθως συμβαίνει μόνο όταν το άτομο είναι εξοικειωμένο με αυτό που ακούει/του λένε, και επομένως ακούει μόνο για να επιβεβαιώσει αυτό που ήδη γνωρίζει, ή την τρέχουσα γνώμη του, η οποία είναι πιθανό να μην αλλάξει. Όλα όσα ακούνε προβάλλονται πάνω σε προκαταλήψεις για την κατάσταση και αντανακλούν το παρελθόν και όχι την παρούσα στιγμή. </a:t>
            </a:r>
          </a:p>
          <a:p>
            <a:pPr marL="0" lvl="0" indent="0" algn="l" rtl="0">
              <a:spcBef>
                <a:spcPts val="0"/>
              </a:spcBef>
              <a:spcAft>
                <a:spcPts val="0"/>
              </a:spcAft>
              <a:buClr>
                <a:srgbClr val="212529"/>
              </a:buClr>
              <a:buSzPts val="1200"/>
              <a:buFont typeface="Arial"/>
              <a:buNone/>
            </a:pPr>
            <a:r>
              <a:rPr lang="el-GR" b="0" i="0" dirty="0">
                <a:solidFill>
                  <a:srgbClr val="212529"/>
                </a:solidFill>
                <a:latin typeface="Open Sans"/>
                <a:ea typeface="Open Sans"/>
                <a:cs typeface="Open Sans"/>
                <a:sym typeface="Open Sans"/>
              </a:rPr>
              <a:t>Πραγματική ακρόαση: Αυτό είναι το επόμενο στάδιο, το οποίο περιλαμβάνει την ακρόαση με εντελώς ανοιχτό μυαλό και χωρίς προκαταλήψεις ή προηγούμενες κρίσεις. Τα άτομα που εφαρμόζουν την πραγματολογική ακρόαση είναι προσεκτικά σε νέες ιδέες και δεδομένα και αποδέχονται τυχόν διαφορές από αυτά που ήδη γνωρίζουν. Το αποτέλεσμα είναι ότι οι γνώμες ή οι απόψεις τους για μια κατάσταση μπορεί να αλλάξουν από τις νέες πληροφορίες που είναι πλέον διαθέσιμες σε αυτούς. Αυτό είναι καλό για τους επιστήμονες ή τα άτομα που βρίσκονται σε μια κατάσταση ανάλυσης, αλλά εξακολουθεί να μην είναι κατάλληλο για εκείνους που πρέπει να είναι πιο οραματιστές, όπως οι ηγέτες.</a:t>
            </a:r>
          </a:p>
          <a:p>
            <a:pPr marL="0" lvl="0" indent="0" algn="l" rtl="0">
              <a:spcBef>
                <a:spcPts val="0"/>
              </a:spcBef>
              <a:spcAft>
                <a:spcPts val="0"/>
              </a:spcAft>
              <a:buClr>
                <a:srgbClr val="212529"/>
              </a:buClr>
              <a:buSzPts val="1200"/>
              <a:buFont typeface="Arial"/>
              <a:buNone/>
            </a:pPr>
            <a:r>
              <a:rPr lang="el-GR" b="0" i="0" dirty="0" err="1">
                <a:solidFill>
                  <a:srgbClr val="212529"/>
                </a:solidFill>
                <a:latin typeface="Open Sans"/>
                <a:ea typeface="Open Sans"/>
                <a:cs typeface="Open Sans"/>
                <a:sym typeface="Open Sans"/>
              </a:rPr>
              <a:t>Ενσυναισθητική</a:t>
            </a:r>
            <a:r>
              <a:rPr lang="el-GR" b="0" i="0" dirty="0">
                <a:solidFill>
                  <a:srgbClr val="212529"/>
                </a:solidFill>
                <a:latin typeface="Open Sans"/>
                <a:ea typeface="Open Sans"/>
                <a:cs typeface="Open Sans"/>
                <a:sym typeface="Open Sans"/>
              </a:rPr>
              <a:t> ακρόαση: Η </a:t>
            </a:r>
            <a:r>
              <a:rPr lang="el-GR" b="0" i="0" dirty="0" err="1">
                <a:solidFill>
                  <a:srgbClr val="212529"/>
                </a:solidFill>
                <a:latin typeface="Open Sans"/>
                <a:ea typeface="Open Sans"/>
                <a:cs typeface="Open Sans"/>
                <a:sym typeface="Open Sans"/>
              </a:rPr>
              <a:t>ενσυναισθητική</a:t>
            </a:r>
            <a:r>
              <a:rPr lang="el-GR" b="0" i="0" dirty="0">
                <a:solidFill>
                  <a:srgbClr val="212529"/>
                </a:solidFill>
                <a:latin typeface="Open Sans"/>
                <a:ea typeface="Open Sans"/>
                <a:cs typeface="Open Sans"/>
                <a:sym typeface="Open Sans"/>
              </a:rPr>
              <a:t> ακρόαση απαιτεί ένα ακόμη βαθύτερο επίπεδο ακρόασης και χρειάζεται το άτομο που το παρακολουθεί να διαθέτει ένα ορισμένο επίπεδο συναισθηματικής νοημοσύνης. Πρόκειται για την ικανότητα να συνδέεται πραγματικά με το άτομο που ακούγεται και να βλέπει τον κόσμο, την κατάσταση, το θέμα ή τη γνώμη όπως εκείνο, μέσα από τα μάτια του, και του παρέχει μια συναισθηματική σύνδεση με τον ομιλητή. Αυτό παρέχει στον ακροατή εναλλακτικές προοπτικές που μπορούν να βοηθήσουν στη διαμόρφωση και τον καθορισμό της λήψης των αποφάσεών του. </a:t>
            </a:r>
          </a:p>
          <a:p>
            <a:pPr marL="0" lvl="0" indent="0" algn="l" rtl="0">
              <a:spcBef>
                <a:spcPts val="0"/>
              </a:spcBef>
              <a:spcAft>
                <a:spcPts val="0"/>
              </a:spcAft>
              <a:buClr>
                <a:srgbClr val="212529"/>
              </a:buClr>
              <a:buSzPts val="1200"/>
              <a:buFont typeface="Arial"/>
              <a:buNone/>
            </a:pPr>
            <a:r>
              <a:rPr lang="el-GR" b="0" i="0" dirty="0">
                <a:solidFill>
                  <a:srgbClr val="212529"/>
                </a:solidFill>
                <a:latin typeface="Open Sans"/>
                <a:ea typeface="Open Sans"/>
                <a:cs typeface="Open Sans"/>
                <a:sym typeface="Open Sans"/>
              </a:rPr>
              <a:t>Παραγωγική ακρόαση: Πρόκειται για το υψηλότερο, πιο πληροφοριακό επίπεδο ακρόασης και είναι μια πολύ σημαντική δεξιότητα που πρέπει να μάθουν οι ηγέτες. Απαιτεί από το άτομο να αποκτήσει μια σύνδεση με το καλύτερο μέλλον που μπορεί- ένα αναδυόμενο και αναπτυσσόμενο μέλλον ή πιθανά μέλλοντα. Αυτό έχει στη συνέχεια ως αποτέλεσμα μια βαθιά αλλαγή και μια πραγματικά βαθιά αίσθηση γνώσης. Αυτό μπορεί να χρησιμοποιηθεί για να οραματιστεί την ατομική ανάπτυξη και μπορεί επίσης να χρησιμοποιηθεί για τον σχεδιασμό και το σχεδιασμό οργανωτικών αλλαγών. </a:t>
            </a:r>
          </a:p>
          <a:p>
            <a:pPr marL="0" lvl="0" indent="0" algn="l" rtl="0">
              <a:spcBef>
                <a:spcPts val="0"/>
              </a:spcBef>
              <a:spcAft>
                <a:spcPts val="0"/>
              </a:spcAft>
              <a:buClr>
                <a:srgbClr val="212529"/>
              </a:buClr>
              <a:buSzPts val="1200"/>
              <a:buFont typeface="Arial"/>
              <a:buNone/>
            </a:pPr>
            <a:endParaRPr lang="el-GR" b="0" i="0" dirty="0">
              <a:solidFill>
                <a:srgbClr val="212529"/>
              </a:solidFill>
              <a:latin typeface="Open Sans"/>
              <a:ea typeface="Open Sans"/>
              <a:cs typeface="Open Sans"/>
              <a:sym typeface="Open Sans"/>
            </a:endParaRPr>
          </a:p>
          <a:p>
            <a:pPr marL="0" lvl="0" indent="0" algn="l" rtl="0">
              <a:spcBef>
                <a:spcPts val="0"/>
              </a:spcBef>
              <a:spcAft>
                <a:spcPts val="0"/>
              </a:spcAft>
              <a:buClr>
                <a:srgbClr val="212529"/>
              </a:buClr>
              <a:buSzPts val="1200"/>
              <a:buFont typeface="Arial"/>
              <a:buNone/>
            </a:pPr>
            <a:r>
              <a:rPr lang="el-GR" b="0" i="0" dirty="0">
                <a:solidFill>
                  <a:srgbClr val="212529"/>
                </a:solidFill>
                <a:latin typeface="Open Sans"/>
                <a:ea typeface="Open Sans"/>
                <a:cs typeface="Open Sans"/>
                <a:sym typeface="Open Sans"/>
              </a:rPr>
              <a:t>Βιογραφία : </a:t>
            </a:r>
          </a:p>
          <a:p>
            <a:pPr marL="0" lvl="0" indent="0" algn="l" rtl="0">
              <a:spcBef>
                <a:spcPts val="0"/>
              </a:spcBef>
              <a:spcAft>
                <a:spcPts val="0"/>
              </a:spcAft>
              <a:buClr>
                <a:srgbClr val="212529"/>
              </a:buClr>
              <a:buSzPts val="1200"/>
              <a:buFont typeface="Arial"/>
              <a:buNone/>
            </a:pPr>
            <a:r>
              <a:rPr lang="el-GR" b="0" i="0" dirty="0">
                <a:solidFill>
                  <a:srgbClr val="212529"/>
                </a:solidFill>
                <a:latin typeface="Open Sans"/>
                <a:ea typeface="Open Sans"/>
                <a:cs typeface="Open Sans"/>
                <a:sym typeface="Open Sans"/>
              </a:rPr>
              <a:t>Ο </a:t>
            </a:r>
            <a:r>
              <a:rPr lang="el-GR" b="0" i="0" dirty="0" err="1">
                <a:solidFill>
                  <a:srgbClr val="212529"/>
                </a:solidFill>
                <a:latin typeface="Open Sans"/>
                <a:ea typeface="Open Sans"/>
                <a:cs typeface="Open Sans"/>
                <a:sym typeface="Open Sans"/>
              </a:rPr>
              <a:t>Otto</a:t>
            </a:r>
            <a:r>
              <a:rPr lang="el-GR" b="0" i="0" dirty="0">
                <a:solidFill>
                  <a:srgbClr val="212529"/>
                </a:solidFill>
                <a:latin typeface="Open Sans"/>
                <a:ea typeface="Open Sans"/>
                <a:cs typeface="Open Sans"/>
                <a:sym typeface="Open Sans"/>
              </a:rPr>
              <a:t> </a:t>
            </a:r>
            <a:r>
              <a:rPr lang="el-GR" b="0" i="0" dirty="0" err="1">
                <a:solidFill>
                  <a:srgbClr val="212529"/>
                </a:solidFill>
                <a:latin typeface="Open Sans"/>
                <a:ea typeface="Open Sans"/>
                <a:cs typeface="Open Sans"/>
                <a:sym typeface="Open Sans"/>
              </a:rPr>
              <a:t>Scharmer</a:t>
            </a:r>
            <a:r>
              <a:rPr lang="el-GR" b="0" i="0" dirty="0">
                <a:solidFill>
                  <a:srgbClr val="212529"/>
                </a:solidFill>
                <a:latin typeface="Open Sans"/>
                <a:ea typeface="Open Sans"/>
                <a:cs typeface="Open Sans"/>
                <a:sym typeface="Open Sans"/>
              </a:rPr>
              <a:t> είναι ανώτερος λέκτορας στο MIT </a:t>
            </a:r>
            <a:r>
              <a:rPr lang="el-GR" b="0" i="0" dirty="0" err="1">
                <a:solidFill>
                  <a:srgbClr val="212529"/>
                </a:solidFill>
                <a:latin typeface="Open Sans"/>
                <a:ea typeface="Open Sans"/>
                <a:cs typeface="Open Sans"/>
                <a:sym typeface="Open Sans"/>
              </a:rPr>
              <a:t>Sloan</a:t>
            </a:r>
            <a:r>
              <a:rPr lang="el-GR" b="0" i="0" dirty="0">
                <a:solidFill>
                  <a:srgbClr val="212529"/>
                </a:solidFill>
                <a:latin typeface="Open Sans"/>
                <a:ea typeface="Open Sans"/>
                <a:cs typeface="Open Sans"/>
                <a:sym typeface="Open Sans"/>
              </a:rPr>
              <a:t> </a:t>
            </a:r>
            <a:r>
              <a:rPr lang="el-GR" b="0" i="0" dirty="0" err="1">
                <a:solidFill>
                  <a:srgbClr val="212529"/>
                </a:solidFill>
                <a:latin typeface="Open Sans"/>
                <a:ea typeface="Open Sans"/>
                <a:cs typeface="Open Sans"/>
                <a:sym typeface="Open Sans"/>
              </a:rPr>
              <a:t>School</a:t>
            </a:r>
            <a:r>
              <a:rPr lang="el-GR" b="0" i="0" dirty="0">
                <a:solidFill>
                  <a:srgbClr val="212529"/>
                </a:solidFill>
                <a:latin typeface="Open Sans"/>
                <a:ea typeface="Open Sans"/>
                <a:cs typeface="Open Sans"/>
                <a:sym typeface="Open Sans"/>
              </a:rPr>
              <a:t> of </a:t>
            </a:r>
            <a:r>
              <a:rPr lang="el-GR" b="0" i="0" dirty="0" err="1">
                <a:solidFill>
                  <a:srgbClr val="212529"/>
                </a:solidFill>
                <a:latin typeface="Open Sans"/>
                <a:ea typeface="Open Sans"/>
                <a:cs typeface="Open Sans"/>
                <a:sym typeface="Open Sans"/>
              </a:rPr>
              <a:t>Management</a:t>
            </a:r>
            <a:r>
              <a:rPr lang="el-GR" b="0" i="0" dirty="0">
                <a:solidFill>
                  <a:srgbClr val="212529"/>
                </a:solidFill>
                <a:latin typeface="Open Sans"/>
                <a:ea typeface="Open Sans"/>
                <a:cs typeface="Open Sans"/>
                <a:sym typeface="Open Sans"/>
              </a:rPr>
              <a:t> και συνιδρυτής του </a:t>
            </a:r>
            <a:r>
              <a:rPr lang="el-GR" b="0" i="0" dirty="0" err="1">
                <a:solidFill>
                  <a:srgbClr val="212529"/>
                </a:solidFill>
                <a:latin typeface="Open Sans"/>
                <a:ea typeface="Open Sans"/>
                <a:cs typeface="Open Sans"/>
                <a:sym typeface="Open Sans"/>
              </a:rPr>
              <a:t>Presencing</a:t>
            </a:r>
            <a:r>
              <a:rPr lang="el-GR" b="0" i="0" dirty="0">
                <a:solidFill>
                  <a:srgbClr val="212529"/>
                </a:solidFill>
                <a:latin typeface="Open Sans"/>
                <a:ea typeface="Open Sans"/>
                <a:cs typeface="Open Sans"/>
                <a:sym typeface="Open Sans"/>
              </a:rPr>
              <a:t> </a:t>
            </a:r>
            <a:r>
              <a:rPr lang="el-GR" b="0" i="0" dirty="0" err="1">
                <a:solidFill>
                  <a:srgbClr val="212529"/>
                </a:solidFill>
                <a:latin typeface="Open Sans"/>
                <a:ea typeface="Open Sans"/>
                <a:cs typeface="Open Sans"/>
                <a:sym typeface="Open Sans"/>
              </a:rPr>
              <a:t>Institute</a:t>
            </a:r>
            <a:r>
              <a:rPr lang="el-GR" b="0" i="0" dirty="0">
                <a:solidFill>
                  <a:srgbClr val="212529"/>
                </a:solidFill>
                <a:latin typeface="Open Sans"/>
                <a:ea typeface="Open Sans"/>
                <a:cs typeface="Open Sans"/>
                <a:sym typeface="Open Sans"/>
              </a:rPr>
              <a:t>. Είναι πρόεδρος του προγράμματος IDEAS του MIT για τη </a:t>
            </a:r>
            <a:r>
              <a:rPr lang="el-GR" b="0" i="0" dirty="0" err="1">
                <a:solidFill>
                  <a:srgbClr val="212529"/>
                </a:solidFill>
                <a:latin typeface="Open Sans"/>
                <a:ea typeface="Open Sans"/>
                <a:cs typeface="Open Sans"/>
                <a:sym typeface="Open Sans"/>
              </a:rPr>
              <a:t>διατομεακή</a:t>
            </a:r>
            <a:r>
              <a:rPr lang="el-GR" b="0" i="0" dirty="0">
                <a:solidFill>
                  <a:srgbClr val="212529"/>
                </a:solidFill>
                <a:latin typeface="Open Sans"/>
                <a:ea typeface="Open Sans"/>
                <a:cs typeface="Open Sans"/>
                <a:sym typeface="Open Sans"/>
              </a:rPr>
              <a:t> καινοτομία και εισήγαγε την έννοια του "</a:t>
            </a:r>
            <a:r>
              <a:rPr lang="el-GR" b="0" i="0" dirty="0" err="1">
                <a:solidFill>
                  <a:srgbClr val="212529"/>
                </a:solidFill>
                <a:latin typeface="Open Sans"/>
                <a:ea typeface="Open Sans"/>
                <a:cs typeface="Open Sans"/>
                <a:sym typeface="Open Sans"/>
              </a:rPr>
              <a:t>presencing</a:t>
            </a:r>
            <a:r>
              <a:rPr lang="el-GR" b="0" i="0" dirty="0">
                <a:solidFill>
                  <a:srgbClr val="212529"/>
                </a:solidFill>
                <a:latin typeface="Open Sans"/>
                <a:ea typeface="Open Sans"/>
                <a:cs typeface="Open Sans"/>
                <a:sym typeface="Open Sans"/>
              </a:rPr>
              <a:t>" -μάθηση από το αναδυόμενο μέλλον- στα </a:t>
            </a:r>
            <a:r>
              <a:rPr lang="el-GR" b="0" i="0" dirty="0" err="1">
                <a:solidFill>
                  <a:srgbClr val="212529"/>
                </a:solidFill>
                <a:latin typeface="Open Sans"/>
                <a:ea typeface="Open Sans"/>
                <a:cs typeface="Open Sans"/>
                <a:sym typeface="Open Sans"/>
              </a:rPr>
              <a:t>best</a:t>
            </a:r>
            <a:r>
              <a:rPr lang="el-GR" b="0" i="0" dirty="0">
                <a:solidFill>
                  <a:srgbClr val="212529"/>
                </a:solidFill>
                <a:latin typeface="Open Sans"/>
                <a:ea typeface="Open Sans"/>
                <a:cs typeface="Open Sans"/>
                <a:sym typeface="Open Sans"/>
              </a:rPr>
              <a:t> </a:t>
            </a:r>
            <a:r>
              <a:rPr lang="el-GR" b="0" i="0" dirty="0" err="1">
                <a:solidFill>
                  <a:srgbClr val="212529"/>
                </a:solidFill>
                <a:latin typeface="Open Sans"/>
                <a:ea typeface="Open Sans"/>
                <a:cs typeface="Open Sans"/>
                <a:sym typeface="Open Sans"/>
              </a:rPr>
              <a:t>seller</a:t>
            </a:r>
            <a:r>
              <a:rPr lang="el-GR" b="0" i="0" dirty="0">
                <a:solidFill>
                  <a:srgbClr val="212529"/>
                </a:solidFill>
                <a:latin typeface="Open Sans"/>
                <a:ea typeface="Open Sans"/>
                <a:cs typeface="Open Sans"/>
                <a:sym typeface="Open Sans"/>
              </a:rPr>
              <a:t> βιβλία του </a:t>
            </a:r>
            <a:r>
              <a:rPr lang="el-GR" b="0" i="0" dirty="0" err="1">
                <a:solidFill>
                  <a:srgbClr val="212529"/>
                </a:solidFill>
                <a:latin typeface="Open Sans"/>
                <a:ea typeface="Open Sans"/>
                <a:cs typeface="Open Sans"/>
                <a:sym typeface="Open Sans"/>
              </a:rPr>
              <a:t>Theory</a:t>
            </a:r>
            <a:r>
              <a:rPr lang="el-GR" b="0" i="0" dirty="0">
                <a:solidFill>
                  <a:srgbClr val="212529"/>
                </a:solidFill>
                <a:latin typeface="Open Sans"/>
                <a:ea typeface="Open Sans"/>
                <a:cs typeface="Open Sans"/>
                <a:sym typeface="Open Sans"/>
              </a:rPr>
              <a:t> U και </a:t>
            </a:r>
            <a:r>
              <a:rPr lang="el-GR" b="0" i="0" dirty="0" err="1">
                <a:solidFill>
                  <a:srgbClr val="212529"/>
                </a:solidFill>
                <a:latin typeface="Open Sans"/>
                <a:ea typeface="Open Sans"/>
                <a:cs typeface="Open Sans"/>
                <a:sym typeface="Open Sans"/>
              </a:rPr>
              <a:t>Presence</a:t>
            </a:r>
            <a:r>
              <a:rPr lang="el-GR" b="0" i="0" dirty="0">
                <a:solidFill>
                  <a:srgbClr val="212529"/>
                </a:solidFill>
                <a:latin typeface="Open Sans"/>
                <a:ea typeface="Open Sans"/>
                <a:cs typeface="Open Sans"/>
                <a:sym typeface="Open Sans"/>
              </a:rPr>
              <a:t> (το τελευταίο σε συνεργασία με τον Peter </a:t>
            </a:r>
            <a:r>
              <a:rPr lang="el-GR" b="0" i="0" dirty="0" err="1">
                <a:solidFill>
                  <a:srgbClr val="212529"/>
                </a:solidFill>
                <a:latin typeface="Open Sans"/>
                <a:ea typeface="Open Sans"/>
                <a:cs typeface="Open Sans"/>
                <a:sym typeface="Open Sans"/>
              </a:rPr>
              <a:t>Senge</a:t>
            </a:r>
            <a:r>
              <a:rPr lang="el-GR" b="0" i="0" dirty="0">
                <a:solidFill>
                  <a:srgbClr val="212529"/>
                </a:solidFill>
                <a:latin typeface="Open Sans"/>
                <a:ea typeface="Open Sans"/>
                <a:cs typeface="Open Sans"/>
                <a:sym typeface="Open Sans"/>
              </a:rPr>
              <a:t> και άλλους). Το πιο πρόσφατο βιβλίο του, The Essentials of </a:t>
            </a:r>
            <a:r>
              <a:rPr lang="el-GR" b="0" i="0" dirty="0" err="1">
                <a:solidFill>
                  <a:srgbClr val="212529"/>
                </a:solidFill>
                <a:latin typeface="Open Sans"/>
                <a:ea typeface="Open Sans"/>
                <a:cs typeface="Open Sans"/>
                <a:sym typeface="Open Sans"/>
              </a:rPr>
              <a:t>Theory</a:t>
            </a:r>
            <a:r>
              <a:rPr lang="el-GR" b="0" i="0" dirty="0">
                <a:solidFill>
                  <a:srgbClr val="212529"/>
                </a:solidFill>
                <a:latin typeface="Open Sans"/>
                <a:ea typeface="Open Sans"/>
                <a:cs typeface="Open Sans"/>
                <a:sym typeface="Open Sans"/>
              </a:rPr>
              <a:t> U, συνοψίζει τις βασικές αρχές και εφαρμογές της αλλαγής συστημάτων που βασίζονται στην επίγνωση.</a:t>
            </a:r>
          </a:p>
          <a:p>
            <a:pPr marL="0" lvl="0" indent="0" algn="l" rtl="0">
              <a:spcBef>
                <a:spcPts val="0"/>
              </a:spcBef>
              <a:spcAft>
                <a:spcPts val="0"/>
              </a:spcAft>
              <a:buClr>
                <a:srgbClr val="212529"/>
              </a:buClr>
              <a:buSzPts val="1200"/>
              <a:buFont typeface="Arial"/>
              <a:buNone/>
            </a:pPr>
            <a:r>
              <a:rPr lang="el-GR" b="0" i="0" dirty="0">
                <a:solidFill>
                  <a:srgbClr val="212529"/>
                </a:solidFill>
                <a:latin typeface="Open Sans"/>
                <a:ea typeface="Open Sans"/>
                <a:cs typeface="Open Sans"/>
                <a:sym typeface="Open Sans"/>
              </a:rPr>
              <a:t>Dr. C. </a:t>
            </a:r>
            <a:r>
              <a:rPr lang="el-GR" b="0" i="0" dirty="0" err="1">
                <a:solidFill>
                  <a:srgbClr val="212529"/>
                </a:solidFill>
                <a:latin typeface="Open Sans"/>
                <a:ea typeface="Open Sans"/>
                <a:cs typeface="Open Sans"/>
                <a:sym typeface="Open Sans"/>
              </a:rPr>
              <a:t>Otto</a:t>
            </a:r>
            <a:r>
              <a:rPr lang="el-GR" b="0" i="0" dirty="0">
                <a:solidFill>
                  <a:srgbClr val="212529"/>
                </a:solidFill>
                <a:latin typeface="Open Sans"/>
                <a:ea typeface="Open Sans"/>
                <a:cs typeface="Open Sans"/>
                <a:sym typeface="Open Sans"/>
              </a:rPr>
              <a:t> </a:t>
            </a:r>
            <a:r>
              <a:rPr lang="el-GR" b="0" i="0" dirty="0" err="1">
                <a:solidFill>
                  <a:srgbClr val="212529"/>
                </a:solidFill>
                <a:latin typeface="Open Sans"/>
                <a:ea typeface="Open Sans"/>
                <a:cs typeface="Open Sans"/>
                <a:sym typeface="Open Sans"/>
              </a:rPr>
              <a:t>Scharmer</a:t>
            </a:r>
            <a:r>
              <a:rPr lang="el-GR" b="0" i="0" dirty="0">
                <a:solidFill>
                  <a:srgbClr val="212529"/>
                </a:solidFill>
                <a:latin typeface="Open Sans"/>
                <a:ea typeface="Open Sans"/>
                <a:cs typeface="Open Sans"/>
                <a:sym typeface="Open Sans"/>
              </a:rPr>
              <a:t> | </a:t>
            </a:r>
            <a:r>
              <a:rPr lang="el-GR" b="0" i="0" dirty="0" err="1">
                <a:solidFill>
                  <a:srgbClr val="212529"/>
                </a:solidFill>
                <a:latin typeface="Open Sans"/>
                <a:ea typeface="Open Sans"/>
                <a:cs typeface="Open Sans"/>
                <a:sym typeface="Open Sans"/>
              </a:rPr>
              <a:t>Otto</a:t>
            </a:r>
            <a:r>
              <a:rPr lang="el-GR" b="0" i="0" dirty="0">
                <a:solidFill>
                  <a:srgbClr val="212529"/>
                </a:solidFill>
                <a:latin typeface="Open Sans"/>
                <a:ea typeface="Open Sans"/>
                <a:cs typeface="Open Sans"/>
                <a:sym typeface="Open Sans"/>
              </a:rPr>
              <a:t> </a:t>
            </a:r>
            <a:r>
              <a:rPr lang="el-GR" b="0" i="0" dirty="0" err="1">
                <a:solidFill>
                  <a:srgbClr val="212529"/>
                </a:solidFill>
                <a:latin typeface="Open Sans"/>
                <a:ea typeface="Open Sans"/>
                <a:cs typeface="Open Sans"/>
                <a:sym typeface="Open Sans"/>
              </a:rPr>
              <a:t>Scharmer</a:t>
            </a:r>
            <a:endParaRPr lang="en-US" dirty="0"/>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el-GR" dirty="0"/>
              <a:t>Πηγές</a:t>
            </a:r>
            <a:r>
              <a:rPr lang="fr-FR" dirty="0"/>
              <a:t>: </a:t>
            </a:r>
            <a:endParaRPr dirty="0"/>
          </a:p>
          <a:p>
            <a:pPr marL="0" lvl="0" indent="0" algn="l" rtl="0">
              <a:spcBef>
                <a:spcPts val="0"/>
              </a:spcBef>
              <a:spcAft>
                <a:spcPts val="0"/>
              </a:spcAft>
              <a:buClr>
                <a:schemeClr val="dk1"/>
              </a:buClr>
              <a:buSzPts val="1200"/>
              <a:buFont typeface="Arial"/>
              <a:buNone/>
            </a:pPr>
            <a:r>
              <a:rPr lang="fr-FR" u="sng" dirty="0">
                <a:solidFill>
                  <a:schemeClr val="hlink"/>
                </a:solidFill>
                <a:hlinkClick r:id="rId3"/>
              </a:rPr>
              <a:t>Otto </a:t>
            </a:r>
            <a:r>
              <a:rPr lang="fr-FR" u="sng" dirty="0" err="1">
                <a:solidFill>
                  <a:schemeClr val="hlink"/>
                </a:solidFill>
                <a:hlinkClick r:id="rId3"/>
              </a:rPr>
              <a:t>Scharmer's</a:t>
            </a:r>
            <a:r>
              <a:rPr lang="fr-FR" u="sng" dirty="0">
                <a:solidFill>
                  <a:schemeClr val="hlink"/>
                </a:solidFill>
                <a:hlinkClick r:id="rId3"/>
              </a:rPr>
              <a:t> 4 Levels of </a:t>
            </a:r>
            <a:r>
              <a:rPr lang="fr-FR" u="sng" dirty="0" err="1">
                <a:solidFill>
                  <a:schemeClr val="hlink"/>
                </a:solidFill>
                <a:hlinkClick r:id="rId3"/>
              </a:rPr>
              <a:t>Listening</a:t>
            </a:r>
            <a:r>
              <a:rPr lang="fr-FR" u="sng" dirty="0">
                <a:solidFill>
                  <a:schemeClr val="hlink"/>
                </a:solidFill>
                <a:hlinkClick r:id="rId3"/>
              </a:rPr>
              <a:t>: Be a </a:t>
            </a:r>
            <a:r>
              <a:rPr lang="fr-FR" u="sng" dirty="0" err="1">
                <a:solidFill>
                  <a:schemeClr val="hlink"/>
                </a:solidFill>
                <a:hlinkClick r:id="rId3"/>
              </a:rPr>
              <a:t>Better</a:t>
            </a:r>
            <a:r>
              <a:rPr lang="fr-FR" u="sng" dirty="0">
                <a:solidFill>
                  <a:schemeClr val="hlink"/>
                </a:solidFill>
                <a:hlinkClick r:id="rId3"/>
              </a:rPr>
              <a:t> </a:t>
            </a:r>
            <a:r>
              <a:rPr lang="fr-FR" u="sng" dirty="0" err="1">
                <a:solidFill>
                  <a:schemeClr val="hlink"/>
                </a:solidFill>
                <a:hlinkClick r:id="rId3"/>
              </a:rPr>
              <a:t>Listener</a:t>
            </a:r>
            <a:r>
              <a:rPr lang="fr-FR" u="sng" dirty="0">
                <a:solidFill>
                  <a:schemeClr val="hlink"/>
                </a:solidFill>
                <a:hlinkClick r:id="rId3"/>
              </a:rPr>
              <a:t> - The World of Work Project</a:t>
            </a:r>
            <a:endParaRPr dirty="0"/>
          </a:p>
          <a:p>
            <a:pPr marL="0" lvl="0" indent="0" algn="l" rtl="0">
              <a:spcBef>
                <a:spcPts val="0"/>
              </a:spcBef>
              <a:spcAft>
                <a:spcPts val="0"/>
              </a:spcAft>
              <a:buClr>
                <a:schemeClr val="dk1"/>
              </a:buClr>
              <a:buSzPts val="1200"/>
              <a:buFont typeface="Arial"/>
              <a:buNone/>
            </a:pPr>
            <a:r>
              <a:rPr lang="fr-FR" u="sng" dirty="0">
                <a:solidFill>
                  <a:schemeClr val="hlink"/>
                </a:solidFill>
                <a:hlinkClick r:id="rId4"/>
              </a:rPr>
              <a:t>Four Levels of </a:t>
            </a:r>
            <a:r>
              <a:rPr lang="fr-FR" u="sng" dirty="0" err="1">
                <a:solidFill>
                  <a:schemeClr val="hlink"/>
                </a:solidFill>
                <a:hlinkClick r:id="rId4"/>
              </a:rPr>
              <a:t>Listening</a:t>
            </a:r>
            <a:r>
              <a:rPr lang="fr-FR" u="sng" dirty="0">
                <a:solidFill>
                  <a:schemeClr val="hlink"/>
                </a:solidFill>
                <a:hlinkClick r:id="rId4"/>
              </a:rPr>
              <a:t> (businessballs.com)</a:t>
            </a:r>
            <a:endParaRPr dirty="0"/>
          </a:p>
          <a:p>
            <a:pPr marL="0" lvl="0" indent="0" algn="l" rtl="0">
              <a:spcBef>
                <a:spcPts val="0"/>
              </a:spcBef>
              <a:spcAft>
                <a:spcPts val="0"/>
              </a:spcAft>
              <a:buNone/>
            </a:pPr>
            <a:endParaRPr dirty="0"/>
          </a:p>
        </p:txBody>
      </p:sp>
      <p:sp>
        <p:nvSpPr>
          <p:cNvPr id="347" name="Google Shape;347;geec6e49503_1_20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eec6e49503_1_2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geec6e49503_1_2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l-GR" dirty="0"/>
              <a:t>15 λεπτά : Σε αίθουσες διαλείμματος και σε ομάδες των δύο ατόμων. Κάθε συμμετέχων θα πρέπει να μιλήσει για 5 λεπτά συνεχόμενα χωρίς να τον διακόψει ο συνεργάτης του, ο οποίος θα ακούει ενεργά. Και το αντίστροφο. </a:t>
            </a:r>
          </a:p>
          <a:p>
            <a:pPr marL="0" marR="0" lvl="0" indent="0" algn="l" rtl="0">
              <a:lnSpc>
                <a:spcPct val="100000"/>
              </a:lnSpc>
              <a:spcBef>
                <a:spcPts val="0"/>
              </a:spcBef>
              <a:spcAft>
                <a:spcPts val="0"/>
              </a:spcAft>
              <a:buClr>
                <a:schemeClr val="dk1"/>
              </a:buClr>
              <a:buSzPts val="1200"/>
              <a:buFont typeface="Calibri"/>
              <a:buNone/>
            </a:pPr>
            <a:endParaRPr lang="el-GR" dirty="0"/>
          </a:p>
          <a:p>
            <a:pPr marL="0" marR="0" lvl="0" indent="0" algn="l" rtl="0">
              <a:lnSpc>
                <a:spcPct val="100000"/>
              </a:lnSpc>
              <a:spcBef>
                <a:spcPts val="0"/>
              </a:spcBef>
              <a:spcAft>
                <a:spcPts val="0"/>
              </a:spcAft>
              <a:buClr>
                <a:schemeClr val="dk1"/>
              </a:buClr>
              <a:buSzPts val="1200"/>
              <a:buFont typeface="Calibri"/>
              <a:buNone/>
            </a:pPr>
            <a:r>
              <a:rPr lang="el-GR" dirty="0"/>
              <a:t>Απαντήστε στην ερώτηση : Γιατί θα θέλατε να γίνετε μέντορας;</a:t>
            </a:r>
          </a:p>
          <a:p>
            <a:pPr marL="0" marR="0" lvl="0" indent="0" algn="l" rtl="0">
              <a:lnSpc>
                <a:spcPct val="100000"/>
              </a:lnSpc>
              <a:spcBef>
                <a:spcPts val="0"/>
              </a:spcBef>
              <a:spcAft>
                <a:spcPts val="0"/>
              </a:spcAft>
              <a:buClr>
                <a:schemeClr val="dk1"/>
              </a:buClr>
              <a:buSzPts val="1200"/>
              <a:buFont typeface="Calibri"/>
              <a:buNone/>
            </a:pPr>
            <a:endParaRPr lang="el-GR" dirty="0"/>
          </a:p>
          <a:p>
            <a:pPr marL="0" marR="0" lvl="0" indent="0" algn="l" rtl="0">
              <a:lnSpc>
                <a:spcPct val="100000"/>
              </a:lnSpc>
              <a:spcBef>
                <a:spcPts val="0"/>
              </a:spcBef>
              <a:spcAft>
                <a:spcPts val="0"/>
              </a:spcAft>
              <a:buClr>
                <a:schemeClr val="dk1"/>
              </a:buClr>
              <a:buSzPts val="1200"/>
              <a:buFont typeface="Calibri"/>
              <a:buNone/>
            </a:pPr>
            <a:r>
              <a:rPr lang="el-GR" dirty="0"/>
              <a:t>Επιστρέφοντας στην κύρια αίθουσα στο τέλος της άσκησης, ενθαρρύνετε τους να μοιραστούν τις σκέψεις τους σχετικά με αυτή τη θεωρία. Τους θυμίζει κάτι; Πως σκέφτονται οι ίδιοι σχετικά με αυτό; Έχουν ήδη βιώσει την εμπειρία της δημιουργικής ακρόασης; Καταλαβαίνουν τη διαφορά με την </a:t>
            </a:r>
            <a:r>
              <a:rPr lang="el-GR" dirty="0" err="1"/>
              <a:t>ενσυναίσθηση</a:t>
            </a:r>
            <a:r>
              <a:rPr lang="el-GR" dirty="0"/>
              <a:t>;</a:t>
            </a:r>
            <a:endParaRPr dirty="0"/>
          </a:p>
        </p:txBody>
      </p:sp>
      <p:sp>
        <p:nvSpPr>
          <p:cNvPr id="362" name="Google Shape;362;geec6e49503_1_2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eec6e49503_1_2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geec6e49503_1_2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dirty="0"/>
              <a:t>5 λεπτά : να θυμούνται ότι μπορούν να χρησιμοποιήσουν αυτά τα εργαλεία και για να βοηθήσουν την ομάδα να εργαστεί ως ομάδα (καθώς βεβαιώνονται ότι έχουν κατά νου το σημείο προσοχής για να βεβαιωθούν ότι όλοι αισθάνονται ότι συμπεριλαμβάνονται και ότι είναι ασφαλείς)</a:t>
            </a:r>
          </a:p>
          <a:p>
            <a:pPr marL="0" lvl="0" indent="0" algn="l" rtl="0">
              <a:spcBef>
                <a:spcPts val="0"/>
              </a:spcBef>
              <a:spcAft>
                <a:spcPts val="0"/>
              </a:spcAft>
              <a:buNone/>
            </a:pPr>
            <a:endParaRPr lang="el-GR" dirty="0"/>
          </a:p>
          <a:p>
            <a:pPr marL="0" lvl="0" indent="0" algn="l" rtl="0">
              <a:spcBef>
                <a:spcPts val="0"/>
              </a:spcBef>
              <a:spcAft>
                <a:spcPts val="0"/>
              </a:spcAft>
              <a:buNone/>
            </a:pPr>
            <a:endParaRPr lang="el-GR" dirty="0"/>
          </a:p>
          <a:p>
            <a:pPr marL="0" lvl="0" indent="0" algn="l" rtl="0">
              <a:spcBef>
                <a:spcPts val="0"/>
              </a:spcBef>
              <a:spcAft>
                <a:spcPts val="0"/>
              </a:spcAft>
              <a:buNone/>
            </a:pPr>
            <a:r>
              <a:rPr lang="el-GR" dirty="0"/>
              <a:t>→ Σκέφτονται άλλα σημεία προσοχής;</a:t>
            </a:r>
            <a:endParaRPr dirty="0"/>
          </a:p>
        </p:txBody>
      </p:sp>
      <p:sp>
        <p:nvSpPr>
          <p:cNvPr id="369" name="Google Shape;369;geec6e49503_1_2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eec6e49503_1_2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eec6e49503_1_2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fr-FR" dirty="0"/>
              <a:t> </a:t>
            </a:r>
            <a:endParaRPr dirty="0"/>
          </a:p>
        </p:txBody>
      </p:sp>
      <p:sp>
        <p:nvSpPr>
          <p:cNvPr id="382" name="Google Shape;382;geec6e49503_1_2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dirty="0"/>
              <a:t>10 λεπτά (υπόλοιπο 2 ώρες και 5 λεπτά) : Γενική εισαγωγή στο έργο και στις εκδηλώσεις We4Change </a:t>
            </a:r>
            <a:r>
              <a:rPr lang="en-US" dirty="0"/>
              <a:t>Changemakers</a:t>
            </a:r>
            <a:endParaRPr dirty="0"/>
          </a:p>
        </p:txBody>
      </p:sp>
      <p:sp>
        <p:nvSpPr>
          <p:cNvPr id="162" name="Google Shape;16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dirty="0"/>
              <a:t>25 λεπτά (2h05 δαπανήθηκαν, υπόλοιπα 10 λεπτά)</a:t>
            </a:r>
            <a:endParaRPr dirty="0"/>
          </a:p>
        </p:txBody>
      </p:sp>
      <p:sp>
        <p:nvSpPr>
          <p:cNvPr id="392" name="Google Shape;39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eec6e49503_1_2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geec6e49503_1_2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dirty="0"/>
              <a:t>5 λεπτά: βοηθήστε τους παραφράζοντας</a:t>
            </a:r>
          </a:p>
          <a:p>
            <a:pPr marL="0" lvl="0" indent="0" algn="l" rtl="0">
              <a:spcBef>
                <a:spcPts val="0"/>
              </a:spcBef>
              <a:spcAft>
                <a:spcPts val="0"/>
              </a:spcAft>
              <a:buNone/>
            </a:pPr>
            <a:endParaRPr dirty="0"/>
          </a:p>
          <a:p>
            <a:pPr marL="0" lvl="0" indent="0" algn="l" rtl="0">
              <a:spcBef>
                <a:spcPts val="0"/>
              </a:spcBef>
              <a:spcAft>
                <a:spcPts val="0"/>
              </a:spcAft>
              <a:buNone/>
            </a:pPr>
            <a:r>
              <a:rPr lang="el-GR" dirty="0"/>
              <a:t>Πηγές</a:t>
            </a:r>
            <a:r>
              <a:rPr lang="fr-FR" dirty="0"/>
              <a:t> :</a:t>
            </a:r>
            <a:endParaRPr u="sng" dirty="0">
              <a:solidFill>
                <a:schemeClr val="hlink"/>
              </a:solidFill>
              <a:hlinkClick r:id="rId3"/>
            </a:endParaRPr>
          </a:p>
          <a:p>
            <a:pPr marL="0" lvl="0" indent="0" algn="l" rtl="0">
              <a:spcBef>
                <a:spcPts val="0"/>
              </a:spcBef>
              <a:spcAft>
                <a:spcPts val="0"/>
              </a:spcAft>
              <a:buNone/>
            </a:pPr>
            <a:r>
              <a:rPr lang="fr-FR" u="sng" dirty="0" err="1">
                <a:solidFill>
                  <a:schemeClr val="hlink"/>
                </a:solidFill>
                <a:hlinkClick r:id="rId3"/>
              </a:rPr>
              <a:t>Useful</a:t>
            </a:r>
            <a:r>
              <a:rPr lang="fr-FR" u="sng" dirty="0">
                <a:solidFill>
                  <a:schemeClr val="hlink"/>
                </a:solidFill>
                <a:hlinkClick r:id="rId3"/>
              </a:rPr>
              <a:t> Communications </a:t>
            </a:r>
            <a:r>
              <a:rPr lang="fr-FR" u="sng" dirty="0" err="1">
                <a:solidFill>
                  <a:schemeClr val="hlink"/>
                </a:solidFill>
                <a:hlinkClick r:id="rId3"/>
              </a:rPr>
              <a:t>Skills</a:t>
            </a:r>
            <a:r>
              <a:rPr lang="fr-FR" u="sng" dirty="0">
                <a:solidFill>
                  <a:schemeClr val="hlink"/>
                </a:solidFill>
                <a:hlinkClick r:id="rId3"/>
              </a:rPr>
              <a:t> - How to Paraphrase and </a:t>
            </a:r>
            <a:r>
              <a:rPr lang="fr-FR" u="sng" dirty="0" err="1">
                <a:solidFill>
                  <a:schemeClr val="hlink"/>
                </a:solidFill>
                <a:hlinkClick r:id="rId3"/>
              </a:rPr>
              <a:t>Summarize</a:t>
            </a:r>
            <a:r>
              <a:rPr lang="fr-FR" u="sng" dirty="0">
                <a:solidFill>
                  <a:schemeClr val="hlink"/>
                </a:solidFill>
                <a:hlinkClick r:id="rId3"/>
              </a:rPr>
              <a:t> - Coaching and Action Learning (managementhelp.org)</a:t>
            </a:r>
            <a:endParaRPr dirty="0"/>
          </a:p>
          <a:p>
            <a:pPr marL="0" lvl="0" indent="0" algn="l" rtl="0">
              <a:spcBef>
                <a:spcPts val="0"/>
              </a:spcBef>
              <a:spcAft>
                <a:spcPts val="0"/>
              </a:spcAft>
              <a:buNone/>
            </a:pPr>
            <a:r>
              <a:rPr lang="fr-FR" u="sng" dirty="0">
                <a:solidFill>
                  <a:schemeClr val="hlink"/>
                </a:solidFill>
                <a:hlinkClick r:id="rId4"/>
              </a:rPr>
              <a:t>2.6 3 Types of Paraphrases.pdf (idahotc.com)</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99" name="Google Shape;399;geec6e49503_1_2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eec6e49503_6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eec6e49503_6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dirty="0"/>
              <a:t>5 λεπτά: Το εργαλείο 5W2H μπορεί να χρησιμοποιηθεί από τους μέντορες για να εμβαθύνουν στην ιδέα του μαθητευόμενου, να προσδιορίσουν τα επόμενα βήματα και ένα όραμα που θα μοιραστούν με την κριτική επιτροπή.</a:t>
            </a:r>
            <a:endParaRPr dirty="0"/>
          </a:p>
          <a:p>
            <a:pPr marL="0" lvl="0" indent="0" algn="l" rtl="0">
              <a:spcBef>
                <a:spcPts val="0"/>
              </a:spcBef>
              <a:spcAft>
                <a:spcPts val="0"/>
              </a:spcAft>
              <a:buNone/>
            </a:pPr>
            <a:endParaRPr dirty="0"/>
          </a:p>
        </p:txBody>
      </p:sp>
      <p:sp>
        <p:nvSpPr>
          <p:cNvPr id="412" name="Google Shape;412;geec6e49503_6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eec6e49503_1_2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geec6e49503_1_2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l-GR" dirty="0"/>
              <a:t>15 λεπτά : Ένα άλλο εργαλείο είναι η "ισχυρή αμφισβήτηση" : πίσω από την ερώτηση που προσπαθείτε να απαντήσετε μπορεί να κρύβεται μια άλλη, η πραγματική ερώτηση που θέλετε να απαντήσετε. </a:t>
            </a:r>
          </a:p>
          <a:p>
            <a:pPr marL="0" marR="0" lvl="0" indent="0" algn="l" rtl="0">
              <a:lnSpc>
                <a:spcPct val="100000"/>
              </a:lnSpc>
              <a:spcBef>
                <a:spcPts val="0"/>
              </a:spcBef>
              <a:spcAft>
                <a:spcPts val="0"/>
              </a:spcAft>
              <a:buClr>
                <a:schemeClr val="dk1"/>
              </a:buClr>
              <a:buSzPts val="1200"/>
              <a:buFont typeface="Calibri"/>
              <a:buNone/>
            </a:pPr>
            <a:r>
              <a:rPr lang="el-GR" dirty="0"/>
              <a:t>Δοκιμάστε να εξασκηθείτε σε ομάδες των 2 : Ένας από εσάς ξεκινά κάνοντας μια ανοιχτή ερώτηση που προσπαθεί να απαντήσει (μπορεί να είναι σχετική με την εργασία ή με την οικογένεια, προσωπική, για την ισορροπία της ζωής, την οικογένεια, κ.λπ.</a:t>
            </a:r>
          </a:p>
          <a:p>
            <a:pPr marL="0" marR="0" lvl="0" indent="0" algn="l" rtl="0">
              <a:lnSpc>
                <a:spcPct val="100000"/>
              </a:lnSpc>
              <a:spcBef>
                <a:spcPts val="0"/>
              </a:spcBef>
              <a:spcAft>
                <a:spcPts val="0"/>
              </a:spcAft>
              <a:buClr>
                <a:schemeClr val="dk1"/>
              </a:buClr>
              <a:buSzPts val="1200"/>
              <a:buFont typeface="Calibri"/>
              <a:buNone/>
            </a:pPr>
            <a:endParaRPr lang="el-GR" dirty="0"/>
          </a:p>
          <a:p>
            <a:pPr marL="0" marR="0" lvl="0" indent="0" algn="l" rtl="0">
              <a:lnSpc>
                <a:spcPct val="100000"/>
              </a:lnSpc>
              <a:spcBef>
                <a:spcPts val="0"/>
              </a:spcBef>
              <a:spcAft>
                <a:spcPts val="0"/>
              </a:spcAft>
              <a:buClr>
                <a:schemeClr val="dk1"/>
              </a:buClr>
              <a:buSzPts val="1200"/>
              <a:buFont typeface="Calibri"/>
              <a:buNone/>
            </a:pPr>
            <a:r>
              <a:rPr lang="el-GR" dirty="0"/>
              <a:t>Στη συνέχεια, ο σύντροφός σας θα παραφράσει την ερώτηση σε μια άλλη ανοιχτή ερώτηση και εσείς θα κάνετε το ίδιο. Παραφράζοντας την ερώτηση, αυτό θα πρέπει να οδηγήσει στην ισχυρή ερώτηση: Ποια είναι η πραγματική ερώτηση που θέλετε να απαντήσετε;</a:t>
            </a:r>
            <a:endParaRPr dirty="0"/>
          </a:p>
        </p:txBody>
      </p:sp>
      <p:sp>
        <p:nvSpPr>
          <p:cNvPr id="440" name="Google Shape;440;geec6e49503_1_2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eec6e49503_1_2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geec6e49503_1_2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dirty="0"/>
              <a:t>10 λεπτά - 5 λεπτά για να μοιραστούν τις σκέψεις τους σχετικά με τη σημερινή συνεδρία και τα γεγονότα που θα ακολουθήσουν5 λεπτά για να μοιραστούν τα επόμενα βήματα και την πρόσβαση σε πόρους :</a:t>
            </a:r>
          </a:p>
          <a:p>
            <a:pPr marL="171450" lvl="0" indent="-171450" algn="l" rtl="0">
              <a:spcBef>
                <a:spcPts val="0"/>
              </a:spcBef>
              <a:spcAft>
                <a:spcPts val="0"/>
              </a:spcAft>
              <a:buFontTx/>
              <a:buChar char="-"/>
            </a:pPr>
            <a:r>
              <a:rPr lang="el-GR" dirty="0"/>
              <a:t>Αυτή η παρουσίαση</a:t>
            </a:r>
          </a:p>
          <a:p>
            <a:pPr marL="171450" lvl="0" indent="-171450" algn="l" rtl="0">
              <a:spcBef>
                <a:spcPts val="0"/>
              </a:spcBef>
              <a:spcAft>
                <a:spcPts val="0"/>
              </a:spcAft>
              <a:buFontTx/>
              <a:buChar char="-"/>
            </a:pPr>
            <a:r>
              <a:rPr lang="el-GR" dirty="0"/>
              <a:t>Η βιβλιογραφία της σημερινής συνεδρίας για να εμβαθύνουν στις έννοιες</a:t>
            </a:r>
          </a:p>
          <a:p>
            <a:pPr marL="171450" lvl="0" indent="-171450" algn="l" rtl="0">
              <a:spcBef>
                <a:spcPts val="0"/>
              </a:spcBef>
              <a:spcAft>
                <a:spcPts val="0"/>
              </a:spcAft>
              <a:buFontTx/>
              <a:buChar char="-"/>
            </a:pPr>
            <a:r>
              <a:rPr lang="el-GR" dirty="0"/>
              <a:t>Επικοινωνία μεταξύ τους</a:t>
            </a:r>
          </a:p>
          <a:p>
            <a:pPr marL="171450" lvl="0" indent="-171450" algn="l" rtl="0">
              <a:spcBef>
                <a:spcPts val="0"/>
              </a:spcBef>
              <a:spcAft>
                <a:spcPts val="0"/>
              </a:spcAft>
              <a:buFontTx/>
              <a:buChar char="-"/>
            </a:pPr>
            <a:r>
              <a:rPr lang="el-GR" dirty="0"/>
              <a:t>Το περιεχόμενο της εκδήλωσης</a:t>
            </a:r>
          </a:p>
          <a:p>
            <a:pPr marL="171450" lvl="0" indent="-171450" algn="l" rtl="0">
              <a:spcBef>
                <a:spcPts val="0"/>
              </a:spcBef>
              <a:spcAft>
                <a:spcPts val="0"/>
              </a:spcAft>
              <a:buFontTx/>
              <a:buChar char="-"/>
            </a:pPr>
            <a:r>
              <a:rPr lang="el-GR" dirty="0"/>
              <a:t>Εργαλεία για το πώς να κάνετε μια καλή παρουσίαση</a:t>
            </a:r>
            <a:endParaRPr dirty="0"/>
          </a:p>
        </p:txBody>
      </p:sp>
      <p:sp>
        <p:nvSpPr>
          <p:cNvPr id="448" name="Google Shape;448;geec6e49503_1_2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eedd483c5f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eedd483c5f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geedd483c5f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eec6e49503_1_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eec6e49503_1_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geec6e49503_1_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ec6e49503_1_8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eec6e49503_1_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geec6e49503_1_8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dirty="0"/>
              <a:t>45 λεπτά (55 λεπτά δαπανήθηκαν, υπόλοιπο 1h20) : Εισαγωγική δραστηριότητα + λεπτομερής ανασκόπηση των ρόλων τους κατά τη διάρκεια της ημέρας και των στόχων της καθοδήγησής τους.</a:t>
            </a:r>
            <a:endParaRPr dirty="0"/>
          </a:p>
          <a:p>
            <a:pPr marL="0" lvl="0" indent="0" algn="l" rtl="0">
              <a:spcBef>
                <a:spcPts val="0"/>
              </a:spcBef>
              <a:spcAft>
                <a:spcPts val="0"/>
              </a:spcAft>
              <a:buNone/>
            </a:pPr>
            <a:endParaRPr dirty="0"/>
          </a:p>
        </p:txBody>
      </p:sp>
      <p:sp>
        <p:nvSpPr>
          <p:cNvPr id="222" name="Google Shape;22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eec6e49503_1_1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eec6e49503_1_1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dirty="0"/>
              <a:t>20 λεπτά : Σπάσιμο πάγου </a:t>
            </a:r>
          </a:p>
          <a:p>
            <a:pPr marL="0" lvl="0" indent="0" algn="l" rtl="0">
              <a:spcBef>
                <a:spcPts val="0"/>
              </a:spcBef>
              <a:spcAft>
                <a:spcPts val="0"/>
              </a:spcAft>
              <a:buNone/>
            </a:pPr>
            <a:endParaRPr lang="el-GR" dirty="0"/>
          </a:p>
          <a:p>
            <a:pPr marL="0" lvl="0" indent="0" algn="l" rtl="0">
              <a:spcBef>
                <a:spcPts val="0"/>
              </a:spcBef>
              <a:spcAft>
                <a:spcPts val="0"/>
              </a:spcAft>
              <a:buNone/>
            </a:pPr>
            <a:r>
              <a:rPr lang="el-GR" dirty="0"/>
              <a:t>Περίπου 15 συμμετέχοντες (αναμένουμε για την πιλοτική συνεδρία που θα συγκεντρώσει μέντορες από τις 5 χώρες, περίπου 50 συμμετέχοντες 🡪 το κάνουμε σε αίθουσες διαχωρισμού των 10 ατόμων). </a:t>
            </a:r>
          </a:p>
          <a:p>
            <a:pPr marL="0" lvl="0" indent="0" algn="l" rtl="0">
              <a:spcBef>
                <a:spcPts val="0"/>
              </a:spcBef>
              <a:spcAft>
                <a:spcPts val="0"/>
              </a:spcAft>
              <a:buNone/>
            </a:pPr>
            <a:endParaRPr lang="el-GR" dirty="0"/>
          </a:p>
          <a:p>
            <a:pPr marL="0" lvl="0" indent="0" algn="l" rtl="0">
              <a:spcBef>
                <a:spcPts val="0"/>
              </a:spcBef>
              <a:spcAft>
                <a:spcPts val="0"/>
              </a:spcAft>
              <a:buNone/>
            </a:pPr>
            <a:r>
              <a:rPr lang="el-GR" dirty="0"/>
              <a:t>1- Τους προσκαλείτε να ενημερώσουν το όνομά τους στο </a:t>
            </a:r>
            <a:r>
              <a:rPr lang="el-GR" dirty="0" err="1"/>
              <a:t>Zoom</a:t>
            </a:r>
            <a:r>
              <a:rPr lang="el-GR" dirty="0"/>
              <a:t> με τη σούπερ δύναμή τους (</a:t>
            </a:r>
            <a:r>
              <a:rPr lang="el-GR" dirty="0" err="1"/>
              <a:t>xx</a:t>
            </a:r>
            <a:r>
              <a:rPr lang="el-GR" dirty="0"/>
              <a:t> ειδικός, επιχειρηματίας, φορείς αλλαγής, </a:t>
            </a:r>
            <a:r>
              <a:rPr lang="el-GR" dirty="0" err="1"/>
              <a:t>κλπ</a:t>
            </a:r>
            <a:r>
              <a:rPr lang="el-GR" dirty="0"/>
              <a:t>)</a:t>
            </a:r>
          </a:p>
          <a:p>
            <a:pPr marL="0" lvl="0" indent="0" algn="l" rtl="0">
              <a:spcBef>
                <a:spcPts val="0"/>
              </a:spcBef>
              <a:spcAft>
                <a:spcPts val="0"/>
              </a:spcAft>
              <a:buNone/>
            </a:pPr>
            <a:r>
              <a:rPr lang="el-GR" dirty="0"/>
              <a:t>2- Ας κάνουμε έναν γρήγορο γύρο στο τραπέζι (1 λεπτό/άτομο), ξεκινώντας από τους οικοδεσπότες : Μοιραστείτε το όνομά σας, την υπερδύναμή σας, ποιο είναι το κύριο πράγμα που θα θέλατε να μεταδώσετε στα κορίτσια και τις γυναίκες που θα παρακολουθήσουν τις εκδηλώσεις;</a:t>
            </a:r>
            <a:endParaRPr dirty="0"/>
          </a:p>
        </p:txBody>
      </p:sp>
      <p:sp>
        <p:nvSpPr>
          <p:cNvPr id="229" name="Google Shape;229;geec6e49503_1_1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eec6e49503_1_1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eec6e49503_1_1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dirty="0"/>
              <a:t>Περισσότερες λεπτομέρειες σχετικά με την παρέμβασή τους κατά τη διάρκεια της ημέρας : </a:t>
            </a:r>
          </a:p>
          <a:p>
            <a:pPr marL="0" lvl="0" indent="0" algn="l" rtl="0">
              <a:spcBef>
                <a:spcPts val="0"/>
              </a:spcBef>
              <a:spcAft>
                <a:spcPts val="0"/>
              </a:spcAft>
              <a:buNone/>
            </a:pPr>
            <a:r>
              <a:rPr lang="el-GR" dirty="0"/>
              <a:t>Πότε : Ημέρα 2, για 4 ώρες</a:t>
            </a:r>
          </a:p>
          <a:p>
            <a:pPr marL="0" lvl="0" indent="0" algn="l" rtl="0">
              <a:spcBef>
                <a:spcPts val="0"/>
              </a:spcBef>
              <a:spcAft>
                <a:spcPts val="0"/>
              </a:spcAft>
              <a:buNone/>
            </a:pPr>
            <a:r>
              <a:rPr lang="el-GR" dirty="0"/>
              <a:t>Τι ; Ο ρόλος τους θα είναι να : </a:t>
            </a:r>
          </a:p>
          <a:p>
            <a:pPr marL="0" lvl="0" indent="0" algn="l" rtl="0">
              <a:spcBef>
                <a:spcPts val="0"/>
              </a:spcBef>
              <a:spcAft>
                <a:spcPts val="0"/>
              </a:spcAft>
              <a:buNone/>
            </a:pPr>
            <a:r>
              <a:rPr lang="el-GR" dirty="0"/>
              <a:t>Να κατανοήσουν καλύτερα τις ιδέες τους και να τους ενθαρρύνουν να εμβαθύνουν στις σκέψεις τους</a:t>
            </a:r>
          </a:p>
          <a:p>
            <a:pPr marL="0" lvl="0" indent="0" algn="l" rtl="0">
              <a:spcBef>
                <a:spcPts val="0"/>
              </a:spcBef>
              <a:spcAft>
                <a:spcPts val="0"/>
              </a:spcAft>
              <a:buNone/>
            </a:pPr>
            <a:r>
              <a:rPr lang="el-GR" dirty="0"/>
              <a:t>Να τους βοηθήσουν να εργαστούν ως ομάδα</a:t>
            </a:r>
          </a:p>
          <a:p>
            <a:pPr marL="0" lvl="0" indent="0" algn="l" rtl="0">
              <a:spcBef>
                <a:spcPts val="0"/>
              </a:spcBef>
              <a:spcAft>
                <a:spcPts val="0"/>
              </a:spcAft>
              <a:buNone/>
            </a:pPr>
            <a:r>
              <a:rPr lang="el-GR" dirty="0"/>
              <a:t>Να τους καθησυχάσουν και να τους δώσουν εμπιστοσύνη στην ανάπτυξη αυτού του σχεδίου</a:t>
            </a:r>
          </a:p>
          <a:p>
            <a:pPr marL="0" lvl="0" indent="0" algn="l" rtl="0">
              <a:spcBef>
                <a:spcPts val="0"/>
              </a:spcBef>
              <a:spcAft>
                <a:spcPts val="0"/>
              </a:spcAft>
              <a:buNone/>
            </a:pPr>
            <a:r>
              <a:rPr lang="el-GR" dirty="0"/>
              <a:t>Να τους καθοδηγήσει στην ανάπτυξη και τα επόμενα βήματα αυτού του έργου.</a:t>
            </a:r>
          </a:p>
          <a:p>
            <a:pPr marL="0" lvl="0" indent="0" algn="l" rtl="0">
              <a:spcBef>
                <a:spcPts val="0"/>
              </a:spcBef>
              <a:spcAft>
                <a:spcPts val="0"/>
              </a:spcAft>
              <a:buNone/>
            </a:pPr>
            <a:r>
              <a:rPr lang="el-GR" dirty="0"/>
              <a:t>Να τους προετοιμάσει για την παρουσίαση ενώπιον της κριτικής επιτροπής.</a:t>
            </a:r>
          </a:p>
          <a:p>
            <a:pPr marL="0" lvl="0" indent="0" algn="l" rtl="0">
              <a:spcBef>
                <a:spcPts val="0"/>
              </a:spcBef>
              <a:spcAft>
                <a:spcPts val="0"/>
              </a:spcAft>
              <a:buNone/>
            </a:pPr>
            <a:endParaRPr lang="el-GR" dirty="0"/>
          </a:p>
          <a:p>
            <a:pPr marL="0" lvl="0" indent="0" algn="l" rtl="0">
              <a:spcBef>
                <a:spcPts val="0"/>
              </a:spcBef>
              <a:spcAft>
                <a:spcPts val="0"/>
              </a:spcAft>
              <a:buNone/>
            </a:pPr>
            <a:r>
              <a:rPr lang="el-GR" dirty="0"/>
              <a:t>Πώς; Ο θα πηγαίνει από ομάδα σε ομάδα και θα τους παρέχει τη δική τους τεχνογνωσία</a:t>
            </a:r>
          </a:p>
          <a:p>
            <a:pPr marL="0" lvl="0" indent="0" algn="l" rtl="0">
              <a:spcBef>
                <a:spcPts val="0"/>
              </a:spcBef>
              <a:spcAft>
                <a:spcPts val="0"/>
              </a:spcAft>
              <a:buNone/>
            </a:pPr>
            <a:r>
              <a:rPr lang="el-GR" dirty="0"/>
              <a:t>Τι θα έχουν κάνει οι συμμετέχοντες πριν από αυτή τη συνεδρία ; </a:t>
            </a:r>
            <a:r>
              <a:rPr lang="el-GR" dirty="0" err="1"/>
              <a:t>Πρβλ</a:t>
            </a:r>
            <a:r>
              <a:rPr lang="el-GR" dirty="0"/>
              <a:t>. διαφάνεια 5 με τον προγραμματισμό της εκδήλωσης : </a:t>
            </a:r>
          </a:p>
          <a:p>
            <a:pPr marL="0" lvl="0" indent="0" algn="l" rtl="0">
              <a:spcBef>
                <a:spcPts val="0"/>
              </a:spcBef>
              <a:spcAft>
                <a:spcPts val="0"/>
              </a:spcAft>
              <a:buNone/>
            </a:pPr>
            <a:r>
              <a:rPr lang="el-GR" dirty="0"/>
              <a:t>Εργαστήριο για να αναπτύξουν τις γνώσεις τους σε ένα ψηφιακό θέμα</a:t>
            </a:r>
          </a:p>
          <a:p>
            <a:pPr marL="0" lvl="0" indent="0" algn="l" rtl="0">
              <a:spcBef>
                <a:spcPts val="0"/>
              </a:spcBef>
              <a:spcAft>
                <a:spcPts val="0"/>
              </a:spcAft>
              <a:buNone/>
            </a:pPr>
            <a:r>
              <a:rPr lang="el-GR" dirty="0"/>
              <a:t>Εργαστήριο για να αναπτύξουν τις γνώσεις τους σχετικά με το θέμα της εκδήλωσης που σχετίζεται με την κλιματική αλλαγή</a:t>
            </a:r>
          </a:p>
          <a:p>
            <a:pPr marL="0" lvl="0" indent="0" algn="l" rtl="0">
              <a:spcBef>
                <a:spcPts val="0"/>
              </a:spcBef>
              <a:spcAft>
                <a:spcPts val="0"/>
              </a:spcAft>
              <a:buNone/>
            </a:pPr>
            <a:r>
              <a:rPr lang="el-GR" dirty="0"/>
              <a:t>Εργαστήριο για τη σχεδιαστική σκέψη</a:t>
            </a:r>
          </a:p>
          <a:p>
            <a:pPr marL="0" lvl="0" indent="0" algn="l" rtl="0">
              <a:spcBef>
                <a:spcPts val="0"/>
              </a:spcBef>
              <a:spcAft>
                <a:spcPts val="0"/>
              </a:spcAft>
              <a:buNone/>
            </a:pPr>
            <a:r>
              <a:rPr lang="el-GR" dirty="0"/>
              <a:t>Στιγμή ιδεοληψίας και καθορισμός των ομάδων</a:t>
            </a:r>
          </a:p>
          <a:p>
            <a:pPr marL="0" lvl="0" indent="0" algn="l" rtl="0">
              <a:spcBef>
                <a:spcPts val="0"/>
              </a:spcBef>
              <a:spcAft>
                <a:spcPts val="0"/>
              </a:spcAft>
              <a:buNone/>
            </a:pPr>
            <a:endParaRPr lang="el-GR" dirty="0"/>
          </a:p>
          <a:p>
            <a:pPr marL="0" lvl="0" indent="0" algn="l" rtl="0">
              <a:spcBef>
                <a:spcPts val="0"/>
              </a:spcBef>
              <a:spcAft>
                <a:spcPts val="0"/>
              </a:spcAft>
              <a:buNone/>
            </a:pPr>
            <a:r>
              <a:rPr lang="el-GR" dirty="0"/>
              <a:t>Τα θέματα της εκδήλωσης θα είναι : </a:t>
            </a:r>
          </a:p>
          <a:p>
            <a:pPr marL="0" lvl="0" indent="0" algn="l" rtl="0">
              <a:spcBef>
                <a:spcPts val="0"/>
              </a:spcBef>
              <a:spcAft>
                <a:spcPts val="0"/>
              </a:spcAft>
              <a:buNone/>
            </a:pPr>
            <a:r>
              <a:rPr lang="el-GR" dirty="0"/>
              <a:t>1.Κορίτσια και γυναίκες για τις έξυπνες πόλεις και την κινητικότητα</a:t>
            </a:r>
          </a:p>
          <a:p>
            <a:pPr marL="0" lvl="0" indent="0" algn="l" rtl="0">
              <a:spcBef>
                <a:spcPts val="0"/>
              </a:spcBef>
              <a:spcAft>
                <a:spcPts val="0"/>
              </a:spcAft>
              <a:buNone/>
            </a:pPr>
            <a:r>
              <a:rPr lang="el-GR" dirty="0"/>
              <a:t>2.Κορίτσια και γυναίκες για την καθαρή ενέργεια</a:t>
            </a:r>
          </a:p>
          <a:p>
            <a:pPr marL="0" lvl="0" indent="0" algn="l" rtl="0">
              <a:spcBef>
                <a:spcPts val="0"/>
              </a:spcBef>
              <a:spcAft>
                <a:spcPts val="0"/>
              </a:spcAft>
              <a:buNone/>
            </a:pPr>
            <a:r>
              <a:rPr lang="el-GR" dirty="0"/>
              <a:t>3.Κορίτσια και γυναίκες για τη βιώσιμη κατανάλωση</a:t>
            </a:r>
            <a:endParaRPr dirty="0"/>
          </a:p>
        </p:txBody>
      </p:sp>
      <p:sp>
        <p:nvSpPr>
          <p:cNvPr id="240" name="Google Shape;240;geec6e49503_1_1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eec6e49503_1_1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eec6e49503_1_1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dirty="0"/>
              <a:t>7 λεπτά : Ανταλλαγή</a:t>
            </a:r>
          </a:p>
          <a:p>
            <a:pPr marL="0" lvl="0" indent="0" algn="l" rtl="0">
              <a:spcBef>
                <a:spcPts val="0"/>
              </a:spcBef>
              <a:spcAft>
                <a:spcPts val="0"/>
              </a:spcAft>
              <a:buNone/>
            </a:pPr>
            <a:endParaRPr lang="el-GR" dirty="0"/>
          </a:p>
          <a:p>
            <a:pPr marL="0" lvl="0" indent="0" algn="l" rtl="0">
              <a:spcBef>
                <a:spcPts val="0"/>
              </a:spcBef>
              <a:spcAft>
                <a:spcPts val="0"/>
              </a:spcAft>
              <a:buNone/>
            </a:pPr>
            <a:r>
              <a:rPr lang="el-GR" dirty="0"/>
              <a:t>Ενθαρρύνετε τους να μοιραστούν τις σκέψεις τους : σύμφωνα με αυτούς, ποια είναι τα κύρια χαρακτηριστικά ενός καλού μέντορα ; Τι είναι ένας καλός μέντορας ; Θα μπορούσαν να δώσουν λέξεις-κλειδιά, ιδιότητες, να μιλήσουν για το τι πρέπει να έχει μια σχέση μεταξύ ενός μέντορα και ενός καθοδηγούμενου, κ.λπ.</a:t>
            </a:r>
            <a:endParaRPr dirty="0"/>
          </a:p>
        </p:txBody>
      </p:sp>
      <p:sp>
        <p:nvSpPr>
          <p:cNvPr id="264" name="Google Shape;264;geec6e49503_1_1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spTree>
      <p:nvGrpSpPr>
        <p:cNvPr id="1" name="Shape 15"/>
        <p:cNvGrpSpPr/>
        <p:nvPr/>
      </p:nvGrpSpPr>
      <p:grpSpPr>
        <a:xfrm>
          <a:off x="0" y="0"/>
          <a:ext cx="0" cy="0"/>
          <a:chOff x="0" y="0"/>
          <a:chExt cx="0" cy="0"/>
        </a:xfrm>
      </p:grpSpPr>
      <p:sp>
        <p:nvSpPr>
          <p:cNvPr id="16" name="Google Shape;16;p25"/>
          <p:cNvSpPr txBox="1">
            <a:spLocks noGrp="1"/>
          </p:cNvSpPr>
          <p:nvPr>
            <p:ph type="title"/>
          </p:nvPr>
        </p:nvSpPr>
        <p:spPr>
          <a:xfrm>
            <a:off x="335280" y="1248678"/>
            <a:ext cx="408599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503A6"/>
              </a:buClr>
              <a:buSzPts val="4400"/>
              <a:buFont typeface="Arial"/>
              <a:buNone/>
              <a:defRPr sz="44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7" name="Google Shape;17;p25"/>
          <p:cNvPicPr preferRelativeResize="0"/>
          <p:nvPr/>
        </p:nvPicPr>
        <p:blipFill rotWithShape="1">
          <a:blip r:embed="rId2">
            <a:alphaModFix/>
          </a:blip>
          <a:srcRect/>
          <a:stretch/>
        </p:blipFill>
        <p:spPr>
          <a:xfrm>
            <a:off x="2542485" y="4521200"/>
            <a:ext cx="1878790" cy="2153637"/>
          </a:xfrm>
          <a:prstGeom prst="rect">
            <a:avLst/>
          </a:prstGeom>
          <a:noFill/>
          <a:ln>
            <a:noFill/>
          </a:ln>
        </p:spPr>
      </p:pic>
      <p:pic>
        <p:nvPicPr>
          <p:cNvPr id="18" name="Google Shape;18;p25" descr="Une image contenant texte&#10;&#10;Description générée automatiquement"/>
          <p:cNvPicPr preferRelativeResize="0"/>
          <p:nvPr/>
        </p:nvPicPr>
        <p:blipFill rotWithShape="1">
          <a:blip r:embed="rId3">
            <a:alphaModFix/>
          </a:blip>
          <a:srcRect/>
          <a:stretch/>
        </p:blipFill>
        <p:spPr>
          <a:xfrm>
            <a:off x="126243" y="6177281"/>
            <a:ext cx="2180077" cy="530485"/>
          </a:xfrm>
          <a:prstGeom prst="rect">
            <a:avLst/>
          </a:prstGeom>
          <a:noFill/>
          <a:ln>
            <a:noFill/>
          </a:ln>
        </p:spPr>
      </p:pic>
      <p:sp>
        <p:nvSpPr>
          <p:cNvPr id="19" name="Google Shape;19;p25"/>
          <p:cNvSpPr>
            <a:spLocks noGrp="1"/>
          </p:cNvSpPr>
          <p:nvPr>
            <p:ph type="pic" idx="2"/>
          </p:nvPr>
        </p:nvSpPr>
        <p:spPr>
          <a:xfrm>
            <a:off x="4572000" y="0"/>
            <a:ext cx="4572000" cy="6858000"/>
          </a:xfrm>
          <a:prstGeom prst="rect">
            <a:avLst/>
          </a:prstGeom>
          <a:noFill/>
          <a:ln>
            <a:noFill/>
          </a:ln>
        </p:spPr>
      </p:sp>
      <p:sp>
        <p:nvSpPr>
          <p:cNvPr id="20" name="Google Shape;20;p25"/>
          <p:cNvSpPr txBox="1">
            <a:spLocks noGrp="1"/>
          </p:cNvSpPr>
          <p:nvPr>
            <p:ph type="body" idx="1"/>
          </p:nvPr>
        </p:nvSpPr>
        <p:spPr>
          <a:xfrm>
            <a:off x="335193" y="2621655"/>
            <a:ext cx="4056063"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03A6"/>
              </a:buClr>
              <a:buSzPts val="2400"/>
              <a:buNone/>
              <a:defRPr sz="2400">
                <a:solidFill>
                  <a:srgbClr val="7503A6"/>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1" name="Google Shape;21;p25"/>
          <p:cNvCxnSpPr/>
          <p:nvPr/>
        </p:nvCxnSpPr>
        <p:spPr>
          <a:xfrm>
            <a:off x="264160" y="1234440"/>
            <a:ext cx="0" cy="2947680"/>
          </a:xfrm>
          <a:prstGeom prst="straightConnector1">
            <a:avLst/>
          </a:prstGeom>
          <a:noFill/>
          <a:ln w="57150" cap="flat" cmpd="sng">
            <a:solidFill>
              <a:srgbClr val="7503A6"/>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Vide">
  <p:cSld name="2_Vide">
    <p:spTree>
      <p:nvGrpSpPr>
        <p:cNvPr id="1" name="Shape 62"/>
        <p:cNvGrpSpPr/>
        <p:nvPr/>
      </p:nvGrpSpPr>
      <p:grpSpPr>
        <a:xfrm>
          <a:off x="0" y="0"/>
          <a:ext cx="0" cy="0"/>
          <a:chOff x="0" y="0"/>
          <a:chExt cx="0" cy="0"/>
        </a:xfrm>
      </p:grpSpPr>
      <p:sp>
        <p:nvSpPr>
          <p:cNvPr id="63" name="Google Shape;63;p34"/>
          <p:cNvSpPr/>
          <p:nvPr/>
        </p:nvSpPr>
        <p:spPr>
          <a:xfrm>
            <a:off x="0" y="0"/>
            <a:ext cx="5655365" cy="6858000"/>
          </a:xfrm>
          <a:prstGeom prst="rect">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34"/>
          <p:cNvSpPr/>
          <p:nvPr/>
        </p:nvSpPr>
        <p:spPr>
          <a:xfrm>
            <a:off x="4233913" y="-596347"/>
            <a:ext cx="3673270" cy="367327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65;p34"/>
          <p:cNvSpPr/>
          <p:nvPr/>
        </p:nvSpPr>
        <p:spPr>
          <a:xfrm>
            <a:off x="5301526" y="1876272"/>
            <a:ext cx="4826448" cy="4826448"/>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34"/>
          <p:cNvSpPr txBox="1">
            <a:spLocks noGrp="1"/>
          </p:cNvSpPr>
          <p:nvPr>
            <p:ph type="title"/>
          </p:nvPr>
        </p:nvSpPr>
        <p:spPr>
          <a:xfrm>
            <a:off x="871418" y="2236305"/>
            <a:ext cx="297925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Arial"/>
              <a:buNone/>
              <a:defRPr sz="4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4"/>
          <p:cNvSpPr txBox="1">
            <a:spLocks noGrp="1"/>
          </p:cNvSpPr>
          <p:nvPr>
            <p:ph type="body" idx="1"/>
          </p:nvPr>
        </p:nvSpPr>
        <p:spPr>
          <a:xfrm>
            <a:off x="871419" y="3657600"/>
            <a:ext cx="2979254"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re de section">
  <p:cSld name="1_Titre de section">
    <p:spTree>
      <p:nvGrpSpPr>
        <p:cNvPr id="1" name="Shape 68"/>
        <p:cNvGrpSpPr/>
        <p:nvPr/>
      </p:nvGrpSpPr>
      <p:grpSpPr>
        <a:xfrm>
          <a:off x="0" y="0"/>
          <a:ext cx="0" cy="0"/>
          <a:chOff x="0" y="0"/>
          <a:chExt cx="0" cy="0"/>
        </a:xfrm>
      </p:grpSpPr>
      <p:sp>
        <p:nvSpPr>
          <p:cNvPr id="69" name="Google Shape;69;p35"/>
          <p:cNvSpPr/>
          <p:nvPr/>
        </p:nvSpPr>
        <p:spPr>
          <a:xfrm>
            <a:off x="6984000" y="2079800"/>
            <a:ext cx="4320000" cy="432000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0" name="Google Shape;70;p35"/>
          <p:cNvPicPr preferRelativeResize="0"/>
          <p:nvPr/>
        </p:nvPicPr>
        <p:blipFill rotWithShape="1">
          <a:blip r:embed="rId2">
            <a:alphaModFix/>
          </a:blip>
          <a:srcRect/>
          <a:stretch/>
        </p:blipFill>
        <p:spPr>
          <a:xfrm>
            <a:off x="8013492" y="458200"/>
            <a:ext cx="1000815" cy="1147224"/>
          </a:xfrm>
          <a:prstGeom prst="rect">
            <a:avLst/>
          </a:prstGeom>
          <a:noFill/>
          <a:ln>
            <a:noFill/>
          </a:ln>
        </p:spPr>
      </p:pic>
      <p:sp>
        <p:nvSpPr>
          <p:cNvPr id="71" name="Google Shape;71;p35"/>
          <p:cNvSpPr/>
          <p:nvPr/>
        </p:nvSpPr>
        <p:spPr>
          <a:xfrm>
            <a:off x="4913900" y="4011200"/>
            <a:ext cx="3600000" cy="3600000"/>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35"/>
          <p:cNvSpPr txBox="1">
            <a:spLocks noGrp="1"/>
          </p:cNvSpPr>
          <p:nvPr>
            <p:ph type="title"/>
          </p:nvPr>
        </p:nvSpPr>
        <p:spPr>
          <a:xfrm>
            <a:off x="628650" y="365126"/>
            <a:ext cx="65024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503A6"/>
              </a:buClr>
              <a:buSzPts val="4000"/>
              <a:buFont typeface="Arial"/>
              <a:buNone/>
              <a:defRPr sz="40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Vide">
  <p:cSld name="1_Vide">
    <p:spTree>
      <p:nvGrpSpPr>
        <p:cNvPr id="1" name="Shape 73"/>
        <p:cNvGrpSpPr/>
        <p:nvPr/>
      </p:nvGrpSpPr>
      <p:grpSpPr>
        <a:xfrm>
          <a:off x="0" y="0"/>
          <a:ext cx="0" cy="0"/>
          <a:chOff x="0" y="0"/>
          <a:chExt cx="0" cy="0"/>
        </a:xfrm>
      </p:grpSpPr>
      <p:sp>
        <p:nvSpPr>
          <p:cNvPr id="74" name="Google Shape;74;p36"/>
          <p:cNvSpPr/>
          <p:nvPr/>
        </p:nvSpPr>
        <p:spPr>
          <a:xfrm>
            <a:off x="1" y="0"/>
            <a:ext cx="4572000" cy="6858000"/>
          </a:xfrm>
          <a:prstGeom prst="rect">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36"/>
          <p:cNvSpPr txBox="1">
            <a:spLocks noGrp="1"/>
          </p:cNvSpPr>
          <p:nvPr>
            <p:ph type="title"/>
          </p:nvPr>
        </p:nvSpPr>
        <p:spPr>
          <a:xfrm>
            <a:off x="871418" y="2236305"/>
            <a:ext cx="297925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Arial"/>
              <a:buNone/>
              <a:defRPr sz="4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6" name="Google Shape;76;p36"/>
          <p:cNvCxnSpPr/>
          <p:nvPr/>
        </p:nvCxnSpPr>
        <p:spPr>
          <a:xfrm>
            <a:off x="681603" y="2088028"/>
            <a:ext cx="0" cy="2782146"/>
          </a:xfrm>
          <a:prstGeom prst="straightConnector1">
            <a:avLst/>
          </a:prstGeom>
          <a:noFill/>
          <a:ln w="57150" cap="flat" cmpd="sng">
            <a:solidFill>
              <a:schemeClr val="lt1"/>
            </a:solidFill>
            <a:prstDash val="solid"/>
            <a:miter lim="800000"/>
            <a:headEnd type="none" w="sm" len="sm"/>
            <a:tailEnd type="none" w="sm" len="sm"/>
          </a:ln>
        </p:spPr>
      </p:cxnSp>
      <p:sp>
        <p:nvSpPr>
          <p:cNvPr id="77" name="Google Shape;77;p36"/>
          <p:cNvSpPr txBox="1">
            <a:spLocks noGrp="1"/>
          </p:cNvSpPr>
          <p:nvPr>
            <p:ph type="body" idx="1"/>
          </p:nvPr>
        </p:nvSpPr>
        <p:spPr>
          <a:xfrm>
            <a:off x="871419" y="3657600"/>
            <a:ext cx="2979254"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36"/>
          <p:cNvSpPr>
            <a:spLocks noGrp="1"/>
          </p:cNvSpPr>
          <p:nvPr>
            <p:ph type="pic" idx="2"/>
          </p:nvPr>
        </p:nvSpPr>
        <p:spPr>
          <a:xfrm>
            <a:off x="4572000" y="0"/>
            <a:ext cx="4572000" cy="68580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spTree>
      <p:nvGrpSpPr>
        <p:cNvPr id="1" name="Shape 85"/>
        <p:cNvGrpSpPr/>
        <p:nvPr/>
      </p:nvGrpSpPr>
      <p:grpSpPr>
        <a:xfrm>
          <a:off x="0" y="0"/>
          <a:ext cx="0" cy="0"/>
          <a:chOff x="0" y="0"/>
          <a:chExt cx="0" cy="0"/>
        </a:xfrm>
      </p:grpSpPr>
      <p:sp>
        <p:nvSpPr>
          <p:cNvPr id="86" name="Google Shape;86;geec6e49503_1_6"/>
          <p:cNvSpPr txBox="1">
            <a:spLocks noGrp="1"/>
          </p:cNvSpPr>
          <p:nvPr>
            <p:ph type="title"/>
          </p:nvPr>
        </p:nvSpPr>
        <p:spPr>
          <a:xfrm>
            <a:off x="335280" y="1248678"/>
            <a:ext cx="408599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503A6"/>
              </a:buClr>
              <a:buSzPts val="4400"/>
              <a:buFont typeface="Arial"/>
              <a:buNone/>
              <a:defRPr sz="44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7" name="Google Shape;87;geec6e49503_1_6"/>
          <p:cNvPicPr preferRelativeResize="0"/>
          <p:nvPr/>
        </p:nvPicPr>
        <p:blipFill rotWithShape="1">
          <a:blip r:embed="rId2">
            <a:alphaModFix/>
          </a:blip>
          <a:srcRect/>
          <a:stretch/>
        </p:blipFill>
        <p:spPr>
          <a:xfrm>
            <a:off x="2542485" y="4521200"/>
            <a:ext cx="1878790" cy="2153637"/>
          </a:xfrm>
          <a:prstGeom prst="rect">
            <a:avLst/>
          </a:prstGeom>
          <a:noFill/>
          <a:ln>
            <a:noFill/>
          </a:ln>
        </p:spPr>
      </p:pic>
      <p:pic>
        <p:nvPicPr>
          <p:cNvPr id="88" name="Google Shape;88;geec6e49503_1_6" descr="Une image contenant texte&#10;&#10;Description générée automatiquement"/>
          <p:cNvPicPr preferRelativeResize="0"/>
          <p:nvPr/>
        </p:nvPicPr>
        <p:blipFill rotWithShape="1">
          <a:blip r:embed="rId3">
            <a:alphaModFix/>
          </a:blip>
          <a:srcRect/>
          <a:stretch/>
        </p:blipFill>
        <p:spPr>
          <a:xfrm>
            <a:off x="126243" y="6177281"/>
            <a:ext cx="2180077" cy="530485"/>
          </a:xfrm>
          <a:prstGeom prst="rect">
            <a:avLst/>
          </a:prstGeom>
          <a:noFill/>
          <a:ln>
            <a:noFill/>
          </a:ln>
        </p:spPr>
      </p:pic>
      <p:sp>
        <p:nvSpPr>
          <p:cNvPr id="89" name="Google Shape;89;geec6e49503_1_6"/>
          <p:cNvSpPr>
            <a:spLocks noGrp="1"/>
          </p:cNvSpPr>
          <p:nvPr>
            <p:ph type="pic" idx="2"/>
          </p:nvPr>
        </p:nvSpPr>
        <p:spPr>
          <a:xfrm>
            <a:off x="4572000" y="0"/>
            <a:ext cx="4572000" cy="6858000"/>
          </a:xfrm>
          <a:prstGeom prst="rect">
            <a:avLst/>
          </a:prstGeom>
          <a:noFill/>
          <a:ln>
            <a:noFill/>
          </a:ln>
        </p:spPr>
      </p:sp>
      <p:sp>
        <p:nvSpPr>
          <p:cNvPr id="90" name="Google Shape;90;geec6e49503_1_6"/>
          <p:cNvSpPr txBox="1">
            <a:spLocks noGrp="1"/>
          </p:cNvSpPr>
          <p:nvPr>
            <p:ph type="body" idx="1"/>
          </p:nvPr>
        </p:nvSpPr>
        <p:spPr>
          <a:xfrm>
            <a:off x="335193" y="2621655"/>
            <a:ext cx="4056063"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03A6"/>
              </a:buClr>
              <a:buSzPts val="2400"/>
              <a:buNone/>
              <a:defRPr sz="2400">
                <a:solidFill>
                  <a:srgbClr val="7503A6"/>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1" name="Google Shape;91;geec6e49503_1_6"/>
          <p:cNvCxnSpPr/>
          <p:nvPr/>
        </p:nvCxnSpPr>
        <p:spPr>
          <a:xfrm>
            <a:off x="264160" y="1234440"/>
            <a:ext cx="0" cy="2947680"/>
          </a:xfrm>
          <a:prstGeom prst="straightConnector1">
            <a:avLst/>
          </a:prstGeom>
          <a:noFill/>
          <a:ln w="57150" cap="flat" cmpd="sng">
            <a:solidFill>
              <a:srgbClr val="7503A6"/>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ide">
  <p:cSld name="Vide">
    <p:spTree>
      <p:nvGrpSpPr>
        <p:cNvPr id="1" name="Shape 92"/>
        <p:cNvGrpSpPr/>
        <p:nvPr/>
      </p:nvGrpSpPr>
      <p:grpSpPr>
        <a:xfrm>
          <a:off x="0" y="0"/>
          <a:ext cx="0" cy="0"/>
          <a:chOff x="0" y="0"/>
          <a:chExt cx="0" cy="0"/>
        </a:xfrm>
      </p:grpSpPr>
      <p:sp>
        <p:nvSpPr>
          <p:cNvPr id="93" name="Google Shape;93;geec6e49503_1_13"/>
          <p:cNvSpPr/>
          <p:nvPr/>
        </p:nvSpPr>
        <p:spPr>
          <a:xfrm>
            <a:off x="0" y="0"/>
            <a:ext cx="5655365" cy="6858000"/>
          </a:xfrm>
          <a:prstGeom prst="rect">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geec6e49503_1_13"/>
          <p:cNvSpPr/>
          <p:nvPr/>
        </p:nvSpPr>
        <p:spPr>
          <a:xfrm>
            <a:off x="4233913" y="-596347"/>
            <a:ext cx="3673270" cy="367327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geec6e49503_1_13"/>
          <p:cNvSpPr/>
          <p:nvPr/>
        </p:nvSpPr>
        <p:spPr>
          <a:xfrm>
            <a:off x="5301526" y="1876272"/>
            <a:ext cx="4826448" cy="4826448"/>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geec6e49503_1_13"/>
          <p:cNvSpPr txBox="1">
            <a:spLocks noGrp="1"/>
          </p:cNvSpPr>
          <p:nvPr>
            <p:ph type="title"/>
          </p:nvPr>
        </p:nvSpPr>
        <p:spPr>
          <a:xfrm>
            <a:off x="871418" y="2236305"/>
            <a:ext cx="297925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Arial"/>
              <a:buNone/>
              <a:defRPr sz="4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7" name="Google Shape;97;geec6e49503_1_13"/>
          <p:cNvCxnSpPr/>
          <p:nvPr/>
        </p:nvCxnSpPr>
        <p:spPr>
          <a:xfrm>
            <a:off x="681603" y="2088028"/>
            <a:ext cx="0" cy="2782146"/>
          </a:xfrm>
          <a:prstGeom prst="straightConnector1">
            <a:avLst/>
          </a:prstGeom>
          <a:noFill/>
          <a:ln w="57150" cap="flat" cmpd="sng">
            <a:solidFill>
              <a:schemeClr val="lt1"/>
            </a:solidFill>
            <a:prstDash val="solid"/>
            <a:miter lim="800000"/>
            <a:headEnd type="none" w="sm" len="sm"/>
            <a:tailEnd type="none" w="sm" len="sm"/>
          </a:ln>
        </p:spPr>
      </p:cxnSp>
      <p:sp>
        <p:nvSpPr>
          <p:cNvPr id="98" name="Google Shape;98;geec6e49503_1_13"/>
          <p:cNvSpPr txBox="1">
            <a:spLocks noGrp="1"/>
          </p:cNvSpPr>
          <p:nvPr>
            <p:ph type="body" idx="1"/>
          </p:nvPr>
        </p:nvSpPr>
        <p:spPr>
          <a:xfrm>
            <a:off x="871419" y="3657600"/>
            <a:ext cx="2979254"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re de section">
  <p:cSld name="Titre de section">
    <p:spTree>
      <p:nvGrpSpPr>
        <p:cNvPr id="1" name="Shape 99"/>
        <p:cNvGrpSpPr/>
        <p:nvPr/>
      </p:nvGrpSpPr>
      <p:grpSpPr>
        <a:xfrm>
          <a:off x="0" y="0"/>
          <a:ext cx="0" cy="0"/>
          <a:chOff x="0" y="0"/>
          <a:chExt cx="0" cy="0"/>
        </a:xfrm>
      </p:grpSpPr>
      <p:sp>
        <p:nvSpPr>
          <p:cNvPr id="100" name="Google Shape;100;geec6e49503_1_20"/>
          <p:cNvSpPr/>
          <p:nvPr/>
        </p:nvSpPr>
        <p:spPr>
          <a:xfrm>
            <a:off x="6984000" y="2079800"/>
            <a:ext cx="4320000" cy="432000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1" name="Google Shape;101;geec6e49503_1_20"/>
          <p:cNvPicPr preferRelativeResize="0"/>
          <p:nvPr/>
        </p:nvPicPr>
        <p:blipFill rotWithShape="1">
          <a:blip r:embed="rId2">
            <a:alphaModFix/>
          </a:blip>
          <a:srcRect/>
          <a:stretch/>
        </p:blipFill>
        <p:spPr>
          <a:xfrm>
            <a:off x="8013492" y="458200"/>
            <a:ext cx="1000815" cy="1147224"/>
          </a:xfrm>
          <a:prstGeom prst="rect">
            <a:avLst/>
          </a:prstGeom>
          <a:noFill/>
          <a:ln>
            <a:noFill/>
          </a:ln>
        </p:spPr>
      </p:pic>
      <p:cxnSp>
        <p:nvCxnSpPr>
          <p:cNvPr id="102" name="Google Shape;102;geec6e49503_1_20"/>
          <p:cNvCxnSpPr/>
          <p:nvPr/>
        </p:nvCxnSpPr>
        <p:spPr>
          <a:xfrm>
            <a:off x="577525" y="2208205"/>
            <a:ext cx="0" cy="4427862"/>
          </a:xfrm>
          <a:prstGeom prst="straightConnector1">
            <a:avLst/>
          </a:prstGeom>
          <a:noFill/>
          <a:ln w="57150" cap="flat" cmpd="sng">
            <a:solidFill>
              <a:srgbClr val="7503A6"/>
            </a:solidFill>
            <a:prstDash val="solid"/>
            <a:miter lim="800000"/>
            <a:headEnd type="none" w="sm" len="sm"/>
            <a:tailEnd type="none" w="sm" len="sm"/>
          </a:ln>
        </p:spPr>
      </p:cxnSp>
      <p:sp>
        <p:nvSpPr>
          <p:cNvPr id="103" name="Google Shape;103;geec6e49503_1_20"/>
          <p:cNvSpPr/>
          <p:nvPr/>
        </p:nvSpPr>
        <p:spPr>
          <a:xfrm>
            <a:off x="4913900" y="4011200"/>
            <a:ext cx="3600000" cy="3600000"/>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geec6e49503_1_20"/>
          <p:cNvSpPr txBox="1">
            <a:spLocks noGrp="1"/>
          </p:cNvSpPr>
          <p:nvPr>
            <p:ph type="title"/>
          </p:nvPr>
        </p:nvSpPr>
        <p:spPr>
          <a:xfrm>
            <a:off x="628650" y="365126"/>
            <a:ext cx="65024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503A6"/>
              </a:buClr>
              <a:buSzPts val="4000"/>
              <a:buFont typeface="Arial"/>
              <a:buNone/>
              <a:defRPr sz="40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Titre et contenu">
  <p:cSld name="3_Titre et contenu">
    <p:spTree>
      <p:nvGrpSpPr>
        <p:cNvPr id="1" name="Shape 105"/>
        <p:cNvGrpSpPr/>
        <p:nvPr/>
      </p:nvGrpSpPr>
      <p:grpSpPr>
        <a:xfrm>
          <a:off x="0" y="0"/>
          <a:ext cx="0" cy="0"/>
          <a:chOff x="0" y="0"/>
          <a:chExt cx="0" cy="0"/>
        </a:xfrm>
      </p:grpSpPr>
      <p:pic>
        <p:nvPicPr>
          <p:cNvPr id="106" name="Google Shape;106;geec6e49503_1_26"/>
          <p:cNvPicPr preferRelativeResize="0"/>
          <p:nvPr/>
        </p:nvPicPr>
        <p:blipFill rotWithShape="1">
          <a:blip r:embed="rId2">
            <a:alphaModFix/>
          </a:blip>
          <a:srcRect/>
          <a:stretch/>
        </p:blipFill>
        <p:spPr>
          <a:xfrm>
            <a:off x="8013492" y="458200"/>
            <a:ext cx="1000815" cy="1147224"/>
          </a:xfrm>
          <a:prstGeom prst="rect">
            <a:avLst/>
          </a:prstGeom>
          <a:noFill/>
          <a:ln>
            <a:noFill/>
          </a:ln>
        </p:spPr>
      </p:pic>
      <p:sp>
        <p:nvSpPr>
          <p:cNvPr id="107" name="Google Shape;107;geec6e49503_1_26"/>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7503A6"/>
              </a:buClr>
              <a:buSzPts val="4000"/>
              <a:buFont typeface="Arial"/>
              <a:buNone/>
              <a:defRPr sz="40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geec6e49503_1_26"/>
          <p:cNvSpPr txBox="1">
            <a:spLocks noGrp="1"/>
          </p:cNvSpPr>
          <p:nvPr>
            <p:ph type="body" idx="1"/>
          </p:nvPr>
        </p:nvSpPr>
        <p:spPr>
          <a:xfrm>
            <a:off x="481013" y="1978025"/>
            <a:ext cx="8345487" cy="45513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600"/>
              <a:buNone/>
              <a:defRPr sz="1600"/>
            </a:lvl2pPr>
            <a:lvl3pPr marL="1371600" lvl="2" indent="-228600" algn="l">
              <a:lnSpc>
                <a:spcPct val="90000"/>
              </a:lnSpc>
              <a:spcBef>
                <a:spcPts val="500"/>
              </a:spcBef>
              <a:spcAft>
                <a:spcPts val="0"/>
              </a:spcAft>
              <a:buClr>
                <a:schemeClr val="dk1"/>
              </a:buClr>
              <a:buSzPts val="1600"/>
              <a:buNone/>
              <a:defRPr sz="1600"/>
            </a:lvl3pPr>
            <a:lvl4pPr marL="1828800" lvl="3" indent="-228600" algn="l">
              <a:lnSpc>
                <a:spcPct val="90000"/>
              </a:lnSpc>
              <a:spcBef>
                <a:spcPts val="500"/>
              </a:spcBef>
              <a:spcAft>
                <a:spcPts val="0"/>
              </a:spcAft>
              <a:buClr>
                <a:schemeClr val="dk1"/>
              </a:buClr>
              <a:buSzPts val="1600"/>
              <a:buNone/>
              <a:defRPr sz="1600"/>
            </a:lvl4pPr>
            <a:lvl5pPr marL="2286000" lvl="4" indent="-228600" algn="l">
              <a:lnSpc>
                <a:spcPct val="9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geec6e49503_1_26"/>
          <p:cNvSpPr/>
          <p:nvPr/>
        </p:nvSpPr>
        <p:spPr>
          <a:xfrm>
            <a:off x="8369454" y="3086448"/>
            <a:ext cx="4320000" cy="432000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geec6e49503_1_26"/>
          <p:cNvSpPr/>
          <p:nvPr/>
        </p:nvSpPr>
        <p:spPr>
          <a:xfrm>
            <a:off x="-2632209" y="5058000"/>
            <a:ext cx="3600000" cy="3600000"/>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re et contenu">
  <p:cSld name="2_Titre et contenu">
    <p:spTree>
      <p:nvGrpSpPr>
        <p:cNvPr id="1" name="Shape 111"/>
        <p:cNvGrpSpPr/>
        <p:nvPr/>
      </p:nvGrpSpPr>
      <p:grpSpPr>
        <a:xfrm>
          <a:off x="0" y="0"/>
          <a:ext cx="0" cy="0"/>
          <a:chOff x="0" y="0"/>
          <a:chExt cx="0" cy="0"/>
        </a:xfrm>
      </p:grpSpPr>
      <p:pic>
        <p:nvPicPr>
          <p:cNvPr id="112" name="Google Shape;112;geec6e49503_1_32"/>
          <p:cNvPicPr preferRelativeResize="0"/>
          <p:nvPr/>
        </p:nvPicPr>
        <p:blipFill rotWithShape="1">
          <a:blip r:embed="rId2">
            <a:alphaModFix/>
          </a:blip>
          <a:srcRect/>
          <a:stretch/>
        </p:blipFill>
        <p:spPr>
          <a:xfrm>
            <a:off x="8013492" y="458200"/>
            <a:ext cx="1000815" cy="1147224"/>
          </a:xfrm>
          <a:prstGeom prst="rect">
            <a:avLst/>
          </a:prstGeom>
          <a:noFill/>
          <a:ln>
            <a:noFill/>
          </a:ln>
        </p:spPr>
      </p:pic>
      <p:sp>
        <p:nvSpPr>
          <p:cNvPr id="113" name="Google Shape;113;geec6e49503_1_32"/>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7503A6"/>
              </a:buClr>
              <a:buSzPts val="4000"/>
              <a:buFont typeface="Arial"/>
              <a:buNone/>
              <a:defRPr sz="40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re et contenu">
  <p:cSld name="1_Titre et contenu">
    <p:spTree>
      <p:nvGrpSpPr>
        <p:cNvPr id="1" name="Shape 114"/>
        <p:cNvGrpSpPr/>
        <p:nvPr/>
      </p:nvGrpSpPr>
      <p:grpSpPr>
        <a:xfrm>
          <a:off x="0" y="0"/>
          <a:ext cx="0" cy="0"/>
          <a:chOff x="0" y="0"/>
          <a:chExt cx="0" cy="0"/>
        </a:xfrm>
      </p:grpSpPr>
      <p:pic>
        <p:nvPicPr>
          <p:cNvPr id="115" name="Google Shape;115;geec6e49503_1_35"/>
          <p:cNvPicPr preferRelativeResize="0"/>
          <p:nvPr/>
        </p:nvPicPr>
        <p:blipFill rotWithShape="1">
          <a:blip r:embed="rId2">
            <a:alphaModFix/>
          </a:blip>
          <a:srcRect/>
          <a:stretch/>
        </p:blipFill>
        <p:spPr>
          <a:xfrm>
            <a:off x="8013492" y="458200"/>
            <a:ext cx="1000815" cy="1147224"/>
          </a:xfrm>
          <a:prstGeom prst="rect">
            <a:avLst/>
          </a:prstGeom>
          <a:noFill/>
          <a:ln>
            <a:noFill/>
          </a:ln>
        </p:spPr>
      </p:pic>
      <p:sp>
        <p:nvSpPr>
          <p:cNvPr id="116" name="Google Shape;116;geec6e49503_1_35"/>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7503A6"/>
              </a:buClr>
              <a:buSzPts val="4000"/>
              <a:buFont typeface="Arial"/>
              <a:buNone/>
              <a:defRPr sz="40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geec6e49503_1_35"/>
          <p:cNvSpPr/>
          <p:nvPr/>
        </p:nvSpPr>
        <p:spPr>
          <a:xfrm>
            <a:off x="8369454" y="3086448"/>
            <a:ext cx="4320000" cy="432000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geec6e49503_1_35"/>
          <p:cNvSpPr/>
          <p:nvPr/>
        </p:nvSpPr>
        <p:spPr>
          <a:xfrm>
            <a:off x="-2632209" y="5058000"/>
            <a:ext cx="3600000" cy="3600000"/>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119"/>
        <p:cNvGrpSpPr/>
        <p:nvPr/>
      </p:nvGrpSpPr>
      <p:grpSpPr>
        <a:xfrm>
          <a:off x="0" y="0"/>
          <a:ext cx="0" cy="0"/>
          <a:chOff x="0" y="0"/>
          <a:chExt cx="0" cy="0"/>
        </a:xfrm>
      </p:grpSpPr>
      <p:pic>
        <p:nvPicPr>
          <p:cNvPr id="120" name="Google Shape;120;geec6e49503_1_40"/>
          <p:cNvPicPr preferRelativeResize="0"/>
          <p:nvPr/>
        </p:nvPicPr>
        <p:blipFill rotWithShape="1">
          <a:blip r:embed="rId2">
            <a:alphaModFix/>
          </a:blip>
          <a:srcRect/>
          <a:stretch/>
        </p:blipFill>
        <p:spPr>
          <a:xfrm>
            <a:off x="8013492" y="458200"/>
            <a:ext cx="1000815" cy="1147224"/>
          </a:xfrm>
          <a:prstGeom prst="rect">
            <a:avLst/>
          </a:prstGeom>
          <a:noFill/>
          <a:ln>
            <a:noFill/>
          </a:ln>
        </p:spPr>
      </p:pic>
      <p:sp>
        <p:nvSpPr>
          <p:cNvPr id="121" name="Google Shape;121;geec6e49503_1_40"/>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7503A6"/>
              </a:buClr>
              <a:buSzPts val="4000"/>
              <a:buFont typeface="Arial"/>
              <a:buNone/>
              <a:defRPr sz="40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geec6e49503_1_40"/>
          <p:cNvSpPr txBox="1">
            <a:spLocks noGrp="1"/>
          </p:cNvSpPr>
          <p:nvPr>
            <p:ph type="body" idx="1"/>
          </p:nvPr>
        </p:nvSpPr>
        <p:spPr>
          <a:xfrm>
            <a:off x="481013" y="1978025"/>
            <a:ext cx="8345487" cy="45513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600"/>
              <a:buNone/>
              <a:defRPr sz="1600"/>
            </a:lvl2pPr>
            <a:lvl3pPr marL="1371600" lvl="2" indent="-228600" algn="l">
              <a:lnSpc>
                <a:spcPct val="90000"/>
              </a:lnSpc>
              <a:spcBef>
                <a:spcPts val="500"/>
              </a:spcBef>
              <a:spcAft>
                <a:spcPts val="0"/>
              </a:spcAft>
              <a:buClr>
                <a:schemeClr val="dk1"/>
              </a:buClr>
              <a:buSzPts val="1600"/>
              <a:buNone/>
              <a:defRPr sz="1600"/>
            </a:lvl3pPr>
            <a:lvl4pPr marL="1828800" lvl="3" indent="-228600" algn="l">
              <a:lnSpc>
                <a:spcPct val="90000"/>
              </a:lnSpc>
              <a:spcBef>
                <a:spcPts val="500"/>
              </a:spcBef>
              <a:spcAft>
                <a:spcPts val="0"/>
              </a:spcAft>
              <a:buClr>
                <a:schemeClr val="dk1"/>
              </a:buClr>
              <a:buSzPts val="1600"/>
              <a:buNone/>
              <a:defRPr sz="1600"/>
            </a:lvl4pPr>
            <a:lvl5pPr marL="2286000" lvl="4" indent="-228600" algn="l">
              <a:lnSpc>
                <a:spcPct val="9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ide">
  <p:cSld name="Vide">
    <p:spTree>
      <p:nvGrpSpPr>
        <p:cNvPr id="1" name="Shape 22"/>
        <p:cNvGrpSpPr/>
        <p:nvPr/>
      </p:nvGrpSpPr>
      <p:grpSpPr>
        <a:xfrm>
          <a:off x="0" y="0"/>
          <a:ext cx="0" cy="0"/>
          <a:chOff x="0" y="0"/>
          <a:chExt cx="0" cy="0"/>
        </a:xfrm>
      </p:grpSpPr>
      <p:sp>
        <p:nvSpPr>
          <p:cNvPr id="23" name="Google Shape;23;p26"/>
          <p:cNvSpPr/>
          <p:nvPr/>
        </p:nvSpPr>
        <p:spPr>
          <a:xfrm>
            <a:off x="0" y="0"/>
            <a:ext cx="5655365" cy="6858000"/>
          </a:xfrm>
          <a:prstGeom prst="rect">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26"/>
          <p:cNvSpPr/>
          <p:nvPr/>
        </p:nvSpPr>
        <p:spPr>
          <a:xfrm>
            <a:off x="4233913" y="-596347"/>
            <a:ext cx="3673270" cy="367327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26"/>
          <p:cNvSpPr/>
          <p:nvPr/>
        </p:nvSpPr>
        <p:spPr>
          <a:xfrm>
            <a:off x="5301526" y="1876272"/>
            <a:ext cx="4826448" cy="4826448"/>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26;p26"/>
          <p:cNvSpPr txBox="1">
            <a:spLocks noGrp="1"/>
          </p:cNvSpPr>
          <p:nvPr>
            <p:ph type="title"/>
          </p:nvPr>
        </p:nvSpPr>
        <p:spPr>
          <a:xfrm>
            <a:off x="871418" y="2236305"/>
            <a:ext cx="297925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Arial"/>
              <a:buNone/>
              <a:defRPr sz="4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7" name="Google Shape;27;p26"/>
          <p:cNvCxnSpPr/>
          <p:nvPr/>
        </p:nvCxnSpPr>
        <p:spPr>
          <a:xfrm>
            <a:off x="681603" y="2088028"/>
            <a:ext cx="0" cy="2782146"/>
          </a:xfrm>
          <a:prstGeom prst="straightConnector1">
            <a:avLst/>
          </a:prstGeom>
          <a:noFill/>
          <a:ln w="57150" cap="flat" cmpd="sng">
            <a:solidFill>
              <a:schemeClr val="lt1"/>
            </a:solidFill>
            <a:prstDash val="solid"/>
            <a:miter lim="800000"/>
            <a:headEnd type="none" w="sm" len="sm"/>
            <a:tailEnd type="none" w="sm" len="sm"/>
          </a:ln>
        </p:spPr>
      </p:cxnSp>
      <p:sp>
        <p:nvSpPr>
          <p:cNvPr id="28" name="Google Shape;28;p26"/>
          <p:cNvSpPr txBox="1">
            <a:spLocks noGrp="1"/>
          </p:cNvSpPr>
          <p:nvPr>
            <p:ph type="body" idx="1"/>
          </p:nvPr>
        </p:nvSpPr>
        <p:spPr>
          <a:xfrm>
            <a:off x="871419" y="3657600"/>
            <a:ext cx="2979254"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Vide">
  <p:cSld name="3_Vide">
    <p:spTree>
      <p:nvGrpSpPr>
        <p:cNvPr id="1" name="Shape 123"/>
        <p:cNvGrpSpPr/>
        <p:nvPr/>
      </p:nvGrpSpPr>
      <p:grpSpPr>
        <a:xfrm>
          <a:off x="0" y="0"/>
          <a:ext cx="0" cy="0"/>
          <a:chOff x="0" y="0"/>
          <a:chExt cx="0" cy="0"/>
        </a:xfrm>
      </p:grpSpPr>
      <p:sp>
        <p:nvSpPr>
          <p:cNvPr id="124" name="Google Shape;124;geec6e49503_1_44"/>
          <p:cNvSpPr/>
          <p:nvPr/>
        </p:nvSpPr>
        <p:spPr>
          <a:xfrm>
            <a:off x="1" y="0"/>
            <a:ext cx="4572000" cy="6858000"/>
          </a:xfrm>
          <a:prstGeom prst="rect">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geec6e49503_1_44"/>
          <p:cNvSpPr txBox="1">
            <a:spLocks noGrp="1"/>
          </p:cNvSpPr>
          <p:nvPr>
            <p:ph type="title"/>
          </p:nvPr>
        </p:nvSpPr>
        <p:spPr>
          <a:xfrm>
            <a:off x="871418" y="2236305"/>
            <a:ext cx="297925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Arial"/>
              <a:buNone/>
              <a:defRPr sz="4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geec6e49503_1_44"/>
          <p:cNvSpPr txBox="1">
            <a:spLocks noGrp="1"/>
          </p:cNvSpPr>
          <p:nvPr>
            <p:ph type="body" idx="1"/>
          </p:nvPr>
        </p:nvSpPr>
        <p:spPr>
          <a:xfrm>
            <a:off x="871419" y="3657600"/>
            <a:ext cx="2979254"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geec6e49503_1_44"/>
          <p:cNvSpPr>
            <a:spLocks noGrp="1"/>
          </p:cNvSpPr>
          <p:nvPr>
            <p:ph type="pic" idx="2"/>
          </p:nvPr>
        </p:nvSpPr>
        <p:spPr>
          <a:xfrm>
            <a:off x="4572000" y="0"/>
            <a:ext cx="4572000" cy="685800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_Vide">
  <p:cSld name="4_Vide">
    <p:spTree>
      <p:nvGrpSpPr>
        <p:cNvPr id="1" name="Shape 128"/>
        <p:cNvGrpSpPr/>
        <p:nvPr/>
      </p:nvGrpSpPr>
      <p:grpSpPr>
        <a:xfrm>
          <a:off x="0" y="0"/>
          <a:ext cx="0" cy="0"/>
          <a:chOff x="0" y="0"/>
          <a:chExt cx="0" cy="0"/>
        </a:xfrm>
      </p:grpSpPr>
      <p:sp>
        <p:nvSpPr>
          <p:cNvPr id="129" name="Google Shape;129;geec6e49503_1_49"/>
          <p:cNvSpPr/>
          <p:nvPr/>
        </p:nvSpPr>
        <p:spPr>
          <a:xfrm>
            <a:off x="2" y="0"/>
            <a:ext cx="9143998" cy="3002507"/>
          </a:xfrm>
          <a:prstGeom prst="rect">
            <a:avLst/>
          </a:prstGeom>
          <a:solidFill>
            <a:srgbClr val="7503A6"/>
          </a:solidFill>
          <a:ln w="38100" cap="flat" cmpd="sng">
            <a:solidFill>
              <a:srgbClr val="7503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geec6e49503_1_49"/>
          <p:cNvSpPr txBox="1">
            <a:spLocks noGrp="1"/>
          </p:cNvSpPr>
          <p:nvPr>
            <p:ph type="title"/>
          </p:nvPr>
        </p:nvSpPr>
        <p:spPr>
          <a:xfrm>
            <a:off x="612107" y="625867"/>
            <a:ext cx="7740323"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Arial"/>
              <a:buNone/>
              <a:defRPr sz="4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geec6e49503_1_49"/>
          <p:cNvSpPr txBox="1">
            <a:spLocks noGrp="1"/>
          </p:cNvSpPr>
          <p:nvPr>
            <p:ph type="body" idx="1"/>
          </p:nvPr>
        </p:nvSpPr>
        <p:spPr>
          <a:xfrm>
            <a:off x="612108" y="2047162"/>
            <a:ext cx="7740323"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Vide">
  <p:cSld name="2_Vide">
    <p:spTree>
      <p:nvGrpSpPr>
        <p:cNvPr id="1" name="Shape 132"/>
        <p:cNvGrpSpPr/>
        <p:nvPr/>
      </p:nvGrpSpPr>
      <p:grpSpPr>
        <a:xfrm>
          <a:off x="0" y="0"/>
          <a:ext cx="0" cy="0"/>
          <a:chOff x="0" y="0"/>
          <a:chExt cx="0" cy="0"/>
        </a:xfrm>
      </p:grpSpPr>
      <p:sp>
        <p:nvSpPr>
          <p:cNvPr id="133" name="Google Shape;133;geec6e49503_1_53"/>
          <p:cNvSpPr/>
          <p:nvPr/>
        </p:nvSpPr>
        <p:spPr>
          <a:xfrm>
            <a:off x="0" y="0"/>
            <a:ext cx="5655365" cy="6858000"/>
          </a:xfrm>
          <a:prstGeom prst="rect">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geec6e49503_1_53"/>
          <p:cNvSpPr/>
          <p:nvPr/>
        </p:nvSpPr>
        <p:spPr>
          <a:xfrm>
            <a:off x="4233913" y="-596347"/>
            <a:ext cx="3673270" cy="367327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geec6e49503_1_53"/>
          <p:cNvSpPr/>
          <p:nvPr/>
        </p:nvSpPr>
        <p:spPr>
          <a:xfrm>
            <a:off x="5301526" y="1876272"/>
            <a:ext cx="4826448" cy="4826448"/>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geec6e49503_1_53"/>
          <p:cNvSpPr txBox="1">
            <a:spLocks noGrp="1"/>
          </p:cNvSpPr>
          <p:nvPr>
            <p:ph type="title"/>
          </p:nvPr>
        </p:nvSpPr>
        <p:spPr>
          <a:xfrm>
            <a:off x="871418" y="2236305"/>
            <a:ext cx="297925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Arial"/>
              <a:buNone/>
              <a:defRPr sz="4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geec6e49503_1_53"/>
          <p:cNvSpPr txBox="1">
            <a:spLocks noGrp="1"/>
          </p:cNvSpPr>
          <p:nvPr>
            <p:ph type="body" idx="1"/>
          </p:nvPr>
        </p:nvSpPr>
        <p:spPr>
          <a:xfrm>
            <a:off x="871419" y="3657600"/>
            <a:ext cx="2979254"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re de section">
  <p:cSld name="1_Titre de section">
    <p:spTree>
      <p:nvGrpSpPr>
        <p:cNvPr id="1" name="Shape 138"/>
        <p:cNvGrpSpPr/>
        <p:nvPr/>
      </p:nvGrpSpPr>
      <p:grpSpPr>
        <a:xfrm>
          <a:off x="0" y="0"/>
          <a:ext cx="0" cy="0"/>
          <a:chOff x="0" y="0"/>
          <a:chExt cx="0" cy="0"/>
        </a:xfrm>
      </p:grpSpPr>
      <p:sp>
        <p:nvSpPr>
          <p:cNvPr id="139" name="Google Shape;139;geec6e49503_1_59"/>
          <p:cNvSpPr/>
          <p:nvPr/>
        </p:nvSpPr>
        <p:spPr>
          <a:xfrm>
            <a:off x="6984000" y="2079800"/>
            <a:ext cx="4320000" cy="432000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0" name="Google Shape;140;geec6e49503_1_59"/>
          <p:cNvPicPr preferRelativeResize="0"/>
          <p:nvPr/>
        </p:nvPicPr>
        <p:blipFill rotWithShape="1">
          <a:blip r:embed="rId2">
            <a:alphaModFix/>
          </a:blip>
          <a:srcRect/>
          <a:stretch/>
        </p:blipFill>
        <p:spPr>
          <a:xfrm>
            <a:off x="8013492" y="458200"/>
            <a:ext cx="1000815" cy="1147224"/>
          </a:xfrm>
          <a:prstGeom prst="rect">
            <a:avLst/>
          </a:prstGeom>
          <a:noFill/>
          <a:ln>
            <a:noFill/>
          </a:ln>
        </p:spPr>
      </p:pic>
      <p:sp>
        <p:nvSpPr>
          <p:cNvPr id="141" name="Google Shape;141;geec6e49503_1_59"/>
          <p:cNvSpPr/>
          <p:nvPr/>
        </p:nvSpPr>
        <p:spPr>
          <a:xfrm>
            <a:off x="4913900" y="4011200"/>
            <a:ext cx="3600000" cy="3600000"/>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geec6e49503_1_59"/>
          <p:cNvSpPr txBox="1">
            <a:spLocks noGrp="1"/>
          </p:cNvSpPr>
          <p:nvPr>
            <p:ph type="title"/>
          </p:nvPr>
        </p:nvSpPr>
        <p:spPr>
          <a:xfrm>
            <a:off x="628650" y="365126"/>
            <a:ext cx="65024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503A6"/>
              </a:buClr>
              <a:buSzPts val="4000"/>
              <a:buFont typeface="Arial"/>
              <a:buNone/>
              <a:defRPr sz="40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Vide">
  <p:cSld name="1_Vide">
    <p:spTree>
      <p:nvGrpSpPr>
        <p:cNvPr id="1" name="Shape 143"/>
        <p:cNvGrpSpPr/>
        <p:nvPr/>
      </p:nvGrpSpPr>
      <p:grpSpPr>
        <a:xfrm>
          <a:off x="0" y="0"/>
          <a:ext cx="0" cy="0"/>
          <a:chOff x="0" y="0"/>
          <a:chExt cx="0" cy="0"/>
        </a:xfrm>
      </p:grpSpPr>
      <p:sp>
        <p:nvSpPr>
          <p:cNvPr id="144" name="Google Shape;144;geec6e49503_1_64"/>
          <p:cNvSpPr/>
          <p:nvPr/>
        </p:nvSpPr>
        <p:spPr>
          <a:xfrm>
            <a:off x="1" y="0"/>
            <a:ext cx="4572000" cy="6858000"/>
          </a:xfrm>
          <a:prstGeom prst="rect">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geec6e49503_1_64"/>
          <p:cNvSpPr txBox="1">
            <a:spLocks noGrp="1"/>
          </p:cNvSpPr>
          <p:nvPr>
            <p:ph type="title"/>
          </p:nvPr>
        </p:nvSpPr>
        <p:spPr>
          <a:xfrm>
            <a:off x="871418" y="2236305"/>
            <a:ext cx="297925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Arial"/>
              <a:buNone/>
              <a:defRPr sz="4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46" name="Google Shape;146;geec6e49503_1_64"/>
          <p:cNvCxnSpPr/>
          <p:nvPr/>
        </p:nvCxnSpPr>
        <p:spPr>
          <a:xfrm>
            <a:off x="681603" y="2088028"/>
            <a:ext cx="0" cy="2782146"/>
          </a:xfrm>
          <a:prstGeom prst="straightConnector1">
            <a:avLst/>
          </a:prstGeom>
          <a:noFill/>
          <a:ln w="57150" cap="flat" cmpd="sng">
            <a:solidFill>
              <a:schemeClr val="lt1"/>
            </a:solidFill>
            <a:prstDash val="solid"/>
            <a:miter lim="800000"/>
            <a:headEnd type="none" w="sm" len="sm"/>
            <a:tailEnd type="none" w="sm" len="sm"/>
          </a:ln>
        </p:spPr>
      </p:cxnSp>
      <p:sp>
        <p:nvSpPr>
          <p:cNvPr id="147" name="Google Shape;147;geec6e49503_1_64"/>
          <p:cNvSpPr txBox="1">
            <a:spLocks noGrp="1"/>
          </p:cNvSpPr>
          <p:nvPr>
            <p:ph type="body" idx="1"/>
          </p:nvPr>
        </p:nvSpPr>
        <p:spPr>
          <a:xfrm>
            <a:off x="871419" y="3657600"/>
            <a:ext cx="2979254"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geec6e49503_1_64"/>
          <p:cNvSpPr>
            <a:spLocks noGrp="1"/>
          </p:cNvSpPr>
          <p:nvPr>
            <p:ph type="pic" idx="2"/>
          </p:nvPr>
        </p:nvSpPr>
        <p:spPr>
          <a:xfrm>
            <a:off x="4572000" y="0"/>
            <a:ext cx="4572000" cy="68580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p:cSld name="Titre de section">
    <p:spTree>
      <p:nvGrpSpPr>
        <p:cNvPr id="1" name="Shape 29"/>
        <p:cNvGrpSpPr/>
        <p:nvPr/>
      </p:nvGrpSpPr>
      <p:grpSpPr>
        <a:xfrm>
          <a:off x="0" y="0"/>
          <a:ext cx="0" cy="0"/>
          <a:chOff x="0" y="0"/>
          <a:chExt cx="0" cy="0"/>
        </a:xfrm>
      </p:grpSpPr>
      <p:sp>
        <p:nvSpPr>
          <p:cNvPr id="30" name="Google Shape;30;p27"/>
          <p:cNvSpPr/>
          <p:nvPr/>
        </p:nvSpPr>
        <p:spPr>
          <a:xfrm>
            <a:off x="6984000" y="2079800"/>
            <a:ext cx="4320000" cy="432000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 name="Google Shape;31;p27"/>
          <p:cNvPicPr preferRelativeResize="0"/>
          <p:nvPr/>
        </p:nvPicPr>
        <p:blipFill rotWithShape="1">
          <a:blip r:embed="rId2">
            <a:alphaModFix/>
          </a:blip>
          <a:srcRect/>
          <a:stretch/>
        </p:blipFill>
        <p:spPr>
          <a:xfrm>
            <a:off x="8013492" y="458200"/>
            <a:ext cx="1000815" cy="1147224"/>
          </a:xfrm>
          <a:prstGeom prst="rect">
            <a:avLst/>
          </a:prstGeom>
          <a:noFill/>
          <a:ln>
            <a:noFill/>
          </a:ln>
        </p:spPr>
      </p:pic>
      <p:cxnSp>
        <p:nvCxnSpPr>
          <p:cNvPr id="32" name="Google Shape;32;p27"/>
          <p:cNvCxnSpPr/>
          <p:nvPr/>
        </p:nvCxnSpPr>
        <p:spPr>
          <a:xfrm>
            <a:off x="577525" y="2208205"/>
            <a:ext cx="0" cy="4427862"/>
          </a:xfrm>
          <a:prstGeom prst="straightConnector1">
            <a:avLst/>
          </a:prstGeom>
          <a:noFill/>
          <a:ln w="57150" cap="flat" cmpd="sng">
            <a:solidFill>
              <a:srgbClr val="7503A6"/>
            </a:solidFill>
            <a:prstDash val="solid"/>
            <a:miter lim="800000"/>
            <a:headEnd type="none" w="sm" len="sm"/>
            <a:tailEnd type="none" w="sm" len="sm"/>
          </a:ln>
        </p:spPr>
      </p:cxnSp>
      <p:sp>
        <p:nvSpPr>
          <p:cNvPr id="33" name="Google Shape;33;p27"/>
          <p:cNvSpPr/>
          <p:nvPr/>
        </p:nvSpPr>
        <p:spPr>
          <a:xfrm>
            <a:off x="4913900" y="4011200"/>
            <a:ext cx="3600000" cy="3600000"/>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27"/>
          <p:cNvSpPr txBox="1">
            <a:spLocks noGrp="1"/>
          </p:cNvSpPr>
          <p:nvPr>
            <p:ph type="title"/>
          </p:nvPr>
        </p:nvSpPr>
        <p:spPr>
          <a:xfrm>
            <a:off x="628650" y="365126"/>
            <a:ext cx="65024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503A6"/>
              </a:buClr>
              <a:buSzPts val="4000"/>
              <a:buFont typeface="Arial"/>
              <a:buNone/>
              <a:defRPr sz="40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re et contenu">
  <p:cSld name="3_Titre et contenu">
    <p:spTree>
      <p:nvGrpSpPr>
        <p:cNvPr id="1" name="Shape 35"/>
        <p:cNvGrpSpPr/>
        <p:nvPr/>
      </p:nvGrpSpPr>
      <p:grpSpPr>
        <a:xfrm>
          <a:off x="0" y="0"/>
          <a:ext cx="0" cy="0"/>
          <a:chOff x="0" y="0"/>
          <a:chExt cx="0" cy="0"/>
        </a:xfrm>
      </p:grpSpPr>
      <p:pic>
        <p:nvPicPr>
          <p:cNvPr id="36" name="Google Shape;36;p28"/>
          <p:cNvPicPr preferRelativeResize="0"/>
          <p:nvPr/>
        </p:nvPicPr>
        <p:blipFill rotWithShape="1">
          <a:blip r:embed="rId2">
            <a:alphaModFix/>
          </a:blip>
          <a:srcRect/>
          <a:stretch/>
        </p:blipFill>
        <p:spPr>
          <a:xfrm>
            <a:off x="8013492" y="458200"/>
            <a:ext cx="1000815" cy="1147224"/>
          </a:xfrm>
          <a:prstGeom prst="rect">
            <a:avLst/>
          </a:prstGeom>
          <a:noFill/>
          <a:ln>
            <a:noFill/>
          </a:ln>
        </p:spPr>
      </p:pic>
      <p:sp>
        <p:nvSpPr>
          <p:cNvPr id="37" name="Google Shape;37;p28"/>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7503A6"/>
              </a:buClr>
              <a:buSzPts val="4000"/>
              <a:buFont typeface="Arial"/>
              <a:buNone/>
              <a:defRPr sz="40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8"/>
          <p:cNvSpPr txBox="1">
            <a:spLocks noGrp="1"/>
          </p:cNvSpPr>
          <p:nvPr>
            <p:ph type="body" idx="1"/>
          </p:nvPr>
        </p:nvSpPr>
        <p:spPr>
          <a:xfrm>
            <a:off x="481013" y="1978025"/>
            <a:ext cx="8345487" cy="45513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600"/>
              <a:buNone/>
              <a:defRPr sz="1600"/>
            </a:lvl2pPr>
            <a:lvl3pPr marL="1371600" lvl="2" indent="-228600" algn="l">
              <a:lnSpc>
                <a:spcPct val="90000"/>
              </a:lnSpc>
              <a:spcBef>
                <a:spcPts val="500"/>
              </a:spcBef>
              <a:spcAft>
                <a:spcPts val="0"/>
              </a:spcAft>
              <a:buClr>
                <a:schemeClr val="dk1"/>
              </a:buClr>
              <a:buSzPts val="1600"/>
              <a:buNone/>
              <a:defRPr sz="1600"/>
            </a:lvl3pPr>
            <a:lvl4pPr marL="1828800" lvl="3" indent="-228600" algn="l">
              <a:lnSpc>
                <a:spcPct val="90000"/>
              </a:lnSpc>
              <a:spcBef>
                <a:spcPts val="500"/>
              </a:spcBef>
              <a:spcAft>
                <a:spcPts val="0"/>
              </a:spcAft>
              <a:buClr>
                <a:schemeClr val="dk1"/>
              </a:buClr>
              <a:buSzPts val="1600"/>
              <a:buNone/>
              <a:defRPr sz="1600"/>
            </a:lvl4pPr>
            <a:lvl5pPr marL="2286000" lvl="4" indent="-228600" algn="l">
              <a:lnSpc>
                <a:spcPct val="9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8"/>
          <p:cNvSpPr/>
          <p:nvPr/>
        </p:nvSpPr>
        <p:spPr>
          <a:xfrm>
            <a:off x="8369454" y="3086448"/>
            <a:ext cx="4320000" cy="432000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28"/>
          <p:cNvSpPr/>
          <p:nvPr/>
        </p:nvSpPr>
        <p:spPr>
          <a:xfrm>
            <a:off x="-2632209" y="5058000"/>
            <a:ext cx="3600000" cy="3600000"/>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re et contenu">
  <p:cSld name="2_Titre et contenu">
    <p:spTree>
      <p:nvGrpSpPr>
        <p:cNvPr id="1" name="Shape 41"/>
        <p:cNvGrpSpPr/>
        <p:nvPr/>
      </p:nvGrpSpPr>
      <p:grpSpPr>
        <a:xfrm>
          <a:off x="0" y="0"/>
          <a:ext cx="0" cy="0"/>
          <a:chOff x="0" y="0"/>
          <a:chExt cx="0" cy="0"/>
        </a:xfrm>
      </p:grpSpPr>
      <p:pic>
        <p:nvPicPr>
          <p:cNvPr id="42" name="Google Shape;42;p29"/>
          <p:cNvPicPr preferRelativeResize="0"/>
          <p:nvPr/>
        </p:nvPicPr>
        <p:blipFill rotWithShape="1">
          <a:blip r:embed="rId2">
            <a:alphaModFix/>
          </a:blip>
          <a:srcRect/>
          <a:stretch/>
        </p:blipFill>
        <p:spPr>
          <a:xfrm>
            <a:off x="8013492" y="458200"/>
            <a:ext cx="1000815" cy="1147224"/>
          </a:xfrm>
          <a:prstGeom prst="rect">
            <a:avLst/>
          </a:prstGeom>
          <a:noFill/>
          <a:ln>
            <a:noFill/>
          </a:ln>
        </p:spPr>
      </p:pic>
      <p:sp>
        <p:nvSpPr>
          <p:cNvPr id="43" name="Google Shape;43;p29"/>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7503A6"/>
              </a:buClr>
              <a:buSzPts val="4000"/>
              <a:buFont typeface="Arial"/>
              <a:buNone/>
              <a:defRPr sz="40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re et contenu">
  <p:cSld name="1_Titre et contenu">
    <p:spTree>
      <p:nvGrpSpPr>
        <p:cNvPr id="1" name="Shape 44"/>
        <p:cNvGrpSpPr/>
        <p:nvPr/>
      </p:nvGrpSpPr>
      <p:grpSpPr>
        <a:xfrm>
          <a:off x="0" y="0"/>
          <a:ext cx="0" cy="0"/>
          <a:chOff x="0" y="0"/>
          <a:chExt cx="0" cy="0"/>
        </a:xfrm>
      </p:grpSpPr>
      <p:pic>
        <p:nvPicPr>
          <p:cNvPr id="45" name="Google Shape;45;p30"/>
          <p:cNvPicPr preferRelativeResize="0"/>
          <p:nvPr/>
        </p:nvPicPr>
        <p:blipFill rotWithShape="1">
          <a:blip r:embed="rId2">
            <a:alphaModFix/>
          </a:blip>
          <a:srcRect/>
          <a:stretch/>
        </p:blipFill>
        <p:spPr>
          <a:xfrm>
            <a:off x="8013492" y="458200"/>
            <a:ext cx="1000815" cy="1147224"/>
          </a:xfrm>
          <a:prstGeom prst="rect">
            <a:avLst/>
          </a:prstGeom>
          <a:noFill/>
          <a:ln>
            <a:noFill/>
          </a:ln>
        </p:spPr>
      </p:pic>
      <p:sp>
        <p:nvSpPr>
          <p:cNvPr id="46" name="Google Shape;46;p30"/>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7503A6"/>
              </a:buClr>
              <a:buSzPts val="4000"/>
              <a:buFont typeface="Arial"/>
              <a:buNone/>
              <a:defRPr sz="40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0"/>
          <p:cNvSpPr/>
          <p:nvPr/>
        </p:nvSpPr>
        <p:spPr>
          <a:xfrm>
            <a:off x="8369454" y="3086448"/>
            <a:ext cx="4320000" cy="432000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30"/>
          <p:cNvSpPr/>
          <p:nvPr/>
        </p:nvSpPr>
        <p:spPr>
          <a:xfrm>
            <a:off x="-2632209" y="5058000"/>
            <a:ext cx="3600000" cy="3600000"/>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49"/>
        <p:cNvGrpSpPr/>
        <p:nvPr/>
      </p:nvGrpSpPr>
      <p:grpSpPr>
        <a:xfrm>
          <a:off x="0" y="0"/>
          <a:ext cx="0" cy="0"/>
          <a:chOff x="0" y="0"/>
          <a:chExt cx="0" cy="0"/>
        </a:xfrm>
      </p:grpSpPr>
      <p:pic>
        <p:nvPicPr>
          <p:cNvPr id="50" name="Google Shape;50;p31"/>
          <p:cNvPicPr preferRelativeResize="0"/>
          <p:nvPr/>
        </p:nvPicPr>
        <p:blipFill rotWithShape="1">
          <a:blip r:embed="rId2">
            <a:alphaModFix/>
          </a:blip>
          <a:srcRect/>
          <a:stretch/>
        </p:blipFill>
        <p:spPr>
          <a:xfrm>
            <a:off x="8013492" y="458200"/>
            <a:ext cx="1000815" cy="1147224"/>
          </a:xfrm>
          <a:prstGeom prst="rect">
            <a:avLst/>
          </a:prstGeom>
          <a:noFill/>
          <a:ln>
            <a:noFill/>
          </a:ln>
        </p:spPr>
      </p:pic>
      <p:sp>
        <p:nvSpPr>
          <p:cNvPr id="51" name="Google Shape;51;p31"/>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7503A6"/>
              </a:buClr>
              <a:buSzPts val="4000"/>
              <a:buFont typeface="Arial"/>
              <a:buNone/>
              <a:defRPr sz="40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1"/>
          <p:cNvSpPr txBox="1">
            <a:spLocks noGrp="1"/>
          </p:cNvSpPr>
          <p:nvPr>
            <p:ph type="body" idx="1"/>
          </p:nvPr>
        </p:nvSpPr>
        <p:spPr>
          <a:xfrm>
            <a:off x="481013" y="1978025"/>
            <a:ext cx="8345487" cy="45513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600"/>
              <a:buNone/>
              <a:defRPr sz="1600"/>
            </a:lvl2pPr>
            <a:lvl3pPr marL="1371600" lvl="2" indent="-228600" algn="l">
              <a:lnSpc>
                <a:spcPct val="90000"/>
              </a:lnSpc>
              <a:spcBef>
                <a:spcPts val="500"/>
              </a:spcBef>
              <a:spcAft>
                <a:spcPts val="0"/>
              </a:spcAft>
              <a:buClr>
                <a:schemeClr val="dk1"/>
              </a:buClr>
              <a:buSzPts val="1600"/>
              <a:buNone/>
              <a:defRPr sz="1600"/>
            </a:lvl3pPr>
            <a:lvl4pPr marL="1828800" lvl="3" indent="-228600" algn="l">
              <a:lnSpc>
                <a:spcPct val="90000"/>
              </a:lnSpc>
              <a:spcBef>
                <a:spcPts val="500"/>
              </a:spcBef>
              <a:spcAft>
                <a:spcPts val="0"/>
              </a:spcAft>
              <a:buClr>
                <a:schemeClr val="dk1"/>
              </a:buClr>
              <a:buSzPts val="1600"/>
              <a:buNone/>
              <a:defRPr sz="1600"/>
            </a:lvl4pPr>
            <a:lvl5pPr marL="2286000" lvl="4" indent="-228600" algn="l">
              <a:lnSpc>
                <a:spcPct val="9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Vide">
  <p:cSld name="3_Vide">
    <p:spTree>
      <p:nvGrpSpPr>
        <p:cNvPr id="1" name="Shape 53"/>
        <p:cNvGrpSpPr/>
        <p:nvPr/>
      </p:nvGrpSpPr>
      <p:grpSpPr>
        <a:xfrm>
          <a:off x="0" y="0"/>
          <a:ext cx="0" cy="0"/>
          <a:chOff x="0" y="0"/>
          <a:chExt cx="0" cy="0"/>
        </a:xfrm>
      </p:grpSpPr>
      <p:sp>
        <p:nvSpPr>
          <p:cNvPr id="54" name="Google Shape;54;p32"/>
          <p:cNvSpPr/>
          <p:nvPr/>
        </p:nvSpPr>
        <p:spPr>
          <a:xfrm>
            <a:off x="1" y="0"/>
            <a:ext cx="4572000" cy="6858000"/>
          </a:xfrm>
          <a:prstGeom prst="rect">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32"/>
          <p:cNvSpPr txBox="1">
            <a:spLocks noGrp="1"/>
          </p:cNvSpPr>
          <p:nvPr>
            <p:ph type="title"/>
          </p:nvPr>
        </p:nvSpPr>
        <p:spPr>
          <a:xfrm>
            <a:off x="871418" y="2236305"/>
            <a:ext cx="297925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Arial"/>
              <a:buNone/>
              <a:defRPr sz="4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871419" y="3657600"/>
            <a:ext cx="2979254"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2"/>
          <p:cNvSpPr>
            <a:spLocks noGrp="1"/>
          </p:cNvSpPr>
          <p:nvPr>
            <p:ph type="pic" idx="2"/>
          </p:nvPr>
        </p:nvSpPr>
        <p:spPr>
          <a:xfrm>
            <a:off x="4572000" y="0"/>
            <a:ext cx="4572000" cy="68580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Vide">
  <p:cSld name="4_Vide">
    <p:spTree>
      <p:nvGrpSpPr>
        <p:cNvPr id="1" name="Shape 58"/>
        <p:cNvGrpSpPr/>
        <p:nvPr/>
      </p:nvGrpSpPr>
      <p:grpSpPr>
        <a:xfrm>
          <a:off x="0" y="0"/>
          <a:ext cx="0" cy="0"/>
          <a:chOff x="0" y="0"/>
          <a:chExt cx="0" cy="0"/>
        </a:xfrm>
      </p:grpSpPr>
      <p:sp>
        <p:nvSpPr>
          <p:cNvPr id="59" name="Google Shape;59;p33"/>
          <p:cNvSpPr/>
          <p:nvPr/>
        </p:nvSpPr>
        <p:spPr>
          <a:xfrm>
            <a:off x="2" y="0"/>
            <a:ext cx="9143998" cy="3002507"/>
          </a:xfrm>
          <a:prstGeom prst="rect">
            <a:avLst/>
          </a:prstGeom>
          <a:solidFill>
            <a:srgbClr val="7503A6"/>
          </a:solidFill>
          <a:ln w="38100" cap="flat" cmpd="sng">
            <a:solidFill>
              <a:srgbClr val="7503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33"/>
          <p:cNvSpPr txBox="1">
            <a:spLocks noGrp="1"/>
          </p:cNvSpPr>
          <p:nvPr>
            <p:ph type="title"/>
          </p:nvPr>
        </p:nvSpPr>
        <p:spPr>
          <a:xfrm>
            <a:off x="612107" y="625867"/>
            <a:ext cx="7740323"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Arial"/>
              <a:buNone/>
              <a:defRPr sz="4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3"/>
          <p:cNvSpPr txBox="1">
            <a:spLocks noGrp="1"/>
          </p:cNvSpPr>
          <p:nvPr>
            <p:ph type="body" idx="1"/>
          </p:nvPr>
        </p:nvSpPr>
        <p:spPr>
          <a:xfrm>
            <a:off x="612108" y="2047162"/>
            <a:ext cx="7740323"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sp>
        <p:nvSpPr>
          <p:cNvPr id="80" name="Google Shape;80;geec6e49503_1_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geec6e49503_1_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geec6e49503_1_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geec6e49503_1_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geec6e49503_1_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8" Type="http://schemas.openxmlformats.org/officeDocument/2006/relationships/hyperlink" Target="https://www.amazon.com/Helping-Offer-Give-Receive-Help/dp/1605098566/ref=asap_bc?ie=UTF8" TargetMode="External"/><Relationship Id="rId13" Type="http://schemas.openxmlformats.org/officeDocument/2006/relationships/hyperlink" Target="http://idahotc.com/Portals/6/Docs/coaches%20institute/Day%202/2.6%203%20Types%20of%20Paraphrases.pdf" TargetMode="External"/><Relationship Id="rId3" Type="http://schemas.openxmlformats.org/officeDocument/2006/relationships/hyperlink" Target="http://www.dlii.org/we4change-launch/" TargetMode="External"/><Relationship Id="rId7" Type="http://schemas.openxmlformats.org/officeDocument/2006/relationships/hyperlink" Target="https://www.resultsmap.com/blog/exploring-the-consultants-helping-role/" TargetMode="External"/><Relationship Id="rId12" Type="http://schemas.openxmlformats.org/officeDocument/2006/relationships/hyperlink" Target="https://managementhelp.org/blogs/personal-and-professional-coaching/2012/01/26/useful-communications-skills-how-to-paraphrase-and-summarize/" TargetMode="External"/><Relationship Id="rId2" Type="http://schemas.openxmlformats.org/officeDocument/2006/relationships/notesSlide" Target="../notesSlides/notesSlide26.xml"/><Relationship Id="rId16" Type="http://schemas.openxmlformats.org/officeDocument/2006/relationships/hyperlink" Target="https://slideuplift.com/blog/business-powerpoint-presentations/pitch-decks/#story4" TargetMode="External"/><Relationship Id="rId1" Type="http://schemas.openxmlformats.org/officeDocument/2006/relationships/slideLayout" Target="../slideLayouts/slideLayout12.xml"/><Relationship Id="rId6" Type="http://schemas.openxmlformats.org/officeDocument/2006/relationships/hyperlink" Target="https://deparkes.co.uk/2017/03/03/how-you-can-help-process-consultation/" TargetMode="External"/><Relationship Id="rId11" Type="http://schemas.openxmlformats.org/officeDocument/2006/relationships/hyperlink" Target="https://www.businessballs.com/building-relationships/four-levels-of-listening/" TargetMode="External"/><Relationship Id="rId5" Type="http://schemas.openxmlformats.org/officeDocument/2006/relationships/hyperlink" Target="https://www.leadersbeacon.com/are-you-the-expert-the-doctor-or-the-process-guy/" TargetMode="External"/><Relationship Id="rId15" Type="http://schemas.openxmlformats.org/officeDocument/2006/relationships/hyperlink" Target="https://www.udemy.com/course/storytelling-for-female-gamechangers/?couponCode=APRIL2021" TargetMode="External"/><Relationship Id="rId10" Type="http://schemas.openxmlformats.org/officeDocument/2006/relationships/hyperlink" Target="https://worldofwork.io/2020/10/otto-scharmers-4-levels-of-listening-be-a-better-listener/" TargetMode="External"/><Relationship Id="rId4" Type="http://schemas.openxmlformats.org/officeDocument/2006/relationships/hyperlink" Target="https://mitsloan.mit.edu/faculty/directory/edgar-h-schein" TargetMode="External"/><Relationship Id="rId9" Type="http://schemas.openxmlformats.org/officeDocument/2006/relationships/hyperlink" Target="https://www.ottoscharmer.com/bio" TargetMode="External"/><Relationship Id="rId14" Type="http://schemas.openxmlformats.org/officeDocument/2006/relationships/hyperlink" Target="https://upmetrics.co/canvas/pitch-canva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
          <p:cNvSpPr txBox="1"/>
          <p:nvPr/>
        </p:nvSpPr>
        <p:spPr>
          <a:xfrm>
            <a:off x="335280" y="1248678"/>
            <a:ext cx="4104640" cy="32316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400" b="1" i="0" u="none" strike="noStrike" cap="none" dirty="0">
                <a:solidFill>
                  <a:srgbClr val="7503A6"/>
                </a:solidFill>
                <a:latin typeface="Posterama" panose="020B0504020200020000" pitchFamily="34" charset="0"/>
                <a:cs typeface="Posterama" panose="020B0504020200020000" pitchFamily="34" charset="0"/>
                <a:sym typeface="Arial"/>
              </a:rPr>
              <a:t>MENTORING FOR </a:t>
            </a:r>
            <a:r>
              <a:rPr lang="fr-FR" sz="4400" b="1" i="0" u="none" strike="noStrike" cap="none" dirty="0">
                <a:solidFill>
                  <a:schemeClr val="lt1"/>
                </a:solidFill>
                <a:highlight>
                  <a:srgbClr val="7503A6"/>
                </a:highlight>
                <a:latin typeface="Posterama" panose="020B0504020200020000" pitchFamily="34" charset="0"/>
                <a:cs typeface="Posterama" panose="020B0504020200020000" pitchFamily="34" charset="0"/>
                <a:sym typeface="Arial"/>
              </a:rPr>
              <a:t>CHANGE</a:t>
            </a:r>
            <a:endParaRPr dirty="0">
              <a:latin typeface="Posterama" panose="020B0504020200020000" pitchFamily="34" charset="0"/>
              <a:cs typeface="Posterama" panose="020B0504020200020000" pitchFamily="34" charset="0"/>
            </a:endParaRPr>
          </a:p>
          <a:p>
            <a:pPr marL="0" marR="0" lvl="0" indent="0" algn="l" rtl="0">
              <a:spcBef>
                <a:spcPts val="0"/>
              </a:spcBef>
              <a:spcAft>
                <a:spcPts val="0"/>
              </a:spcAft>
              <a:buNone/>
            </a:pPr>
            <a:endParaRPr sz="2000" dirty="0">
              <a:solidFill>
                <a:srgbClr val="7503A6"/>
              </a:solidFill>
              <a:latin typeface="Posterama" panose="020B0504020200020000" pitchFamily="34" charset="0"/>
              <a:ea typeface="Calibri"/>
              <a:cs typeface="Posterama" panose="020B0504020200020000" pitchFamily="34" charset="0"/>
              <a:sym typeface="Calibri"/>
            </a:endParaRPr>
          </a:p>
          <a:p>
            <a:pPr marL="0" marR="0" lvl="0" indent="0" algn="l" rtl="0">
              <a:spcBef>
                <a:spcPts val="0"/>
              </a:spcBef>
              <a:spcAft>
                <a:spcPts val="0"/>
              </a:spcAft>
              <a:buNone/>
            </a:pPr>
            <a:r>
              <a:rPr lang="el-GR" sz="2400" dirty="0">
                <a:solidFill>
                  <a:srgbClr val="7503A6"/>
                </a:solidFill>
                <a:latin typeface="Posterama" panose="020B0504020200020000" pitchFamily="34" charset="0"/>
                <a:ea typeface="Calibri"/>
                <a:cs typeface="Posterama" panose="020B0504020200020000" pitchFamily="34" charset="0"/>
                <a:sym typeface="Calibri"/>
              </a:rPr>
              <a:t>Ενημερωτική ενότητα για τους μέντορες των εκδηλώσεων </a:t>
            </a:r>
            <a:r>
              <a:rPr lang="el-GR" sz="2400" b="1" dirty="0">
                <a:solidFill>
                  <a:srgbClr val="7503A6"/>
                </a:solidFill>
                <a:latin typeface="Posterama" panose="020B0504020200020000" pitchFamily="34" charset="0"/>
                <a:ea typeface="Calibri"/>
                <a:cs typeface="Posterama" panose="020B0504020200020000" pitchFamily="34" charset="0"/>
                <a:sym typeface="Calibri"/>
              </a:rPr>
              <a:t>We4Change </a:t>
            </a:r>
            <a:r>
              <a:rPr lang="el-GR" sz="2400" dirty="0">
                <a:solidFill>
                  <a:srgbClr val="7503A6"/>
                </a:solidFill>
                <a:latin typeface="Posterama" panose="020B0504020200020000" pitchFamily="34" charset="0"/>
                <a:ea typeface="Calibri"/>
                <a:cs typeface="Posterama" panose="020B0504020200020000" pitchFamily="34" charset="0"/>
                <a:sym typeface="Calibri"/>
              </a:rPr>
              <a:t>Changemakers</a:t>
            </a:r>
            <a:endParaRPr dirty="0">
              <a:latin typeface="Posterama" panose="020B0504020200020000" pitchFamily="34" charset="0"/>
              <a:cs typeface="Posterama" panose="020B0504020200020000" pitchFamily="34" charset="0"/>
            </a:endParaRPr>
          </a:p>
        </p:txBody>
      </p:sp>
      <p:pic>
        <p:nvPicPr>
          <p:cNvPr id="155" name="Google Shape;155;p1"/>
          <p:cNvPicPr preferRelativeResize="0"/>
          <p:nvPr/>
        </p:nvPicPr>
        <p:blipFill rotWithShape="1">
          <a:blip r:embed="rId3">
            <a:alphaModFix/>
          </a:blip>
          <a:srcRect/>
          <a:stretch/>
        </p:blipFill>
        <p:spPr>
          <a:xfrm>
            <a:off x="2542485" y="4521200"/>
            <a:ext cx="1878790" cy="2153637"/>
          </a:xfrm>
          <a:prstGeom prst="rect">
            <a:avLst/>
          </a:prstGeom>
          <a:noFill/>
          <a:ln>
            <a:noFill/>
          </a:ln>
        </p:spPr>
      </p:pic>
      <p:cxnSp>
        <p:nvCxnSpPr>
          <p:cNvPr id="156" name="Google Shape;156;p1"/>
          <p:cNvCxnSpPr/>
          <p:nvPr/>
        </p:nvCxnSpPr>
        <p:spPr>
          <a:xfrm>
            <a:off x="264160" y="1234440"/>
            <a:ext cx="0" cy="2947680"/>
          </a:xfrm>
          <a:prstGeom prst="straightConnector1">
            <a:avLst/>
          </a:prstGeom>
          <a:noFill/>
          <a:ln w="57150" cap="flat" cmpd="sng">
            <a:solidFill>
              <a:srgbClr val="7503A6"/>
            </a:solidFill>
            <a:prstDash val="solid"/>
            <a:miter lim="800000"/>
            <a:headEnd type="none" w="sm" len="sm"/>
            <a:tailEnd type="none" w="sm" len="sm"/>
          </a:ln>
        </p:spPr>
      </p:cxnSp>
      <p:pic>
        <p:nvPicPr>
          <p:cNvPr id="157" name="Google Shape;157;p1" descr="Une image contenant texte&#10;&#10;Description générée automatiquement"/>
          <p:cNvPicPr preferRelativeResize="0"/>
          <p:nvPr/>
        </p:nvPicPr>
        <p:blipFill rotWithShape="1">
          <a:blip r:embed="rId4">
            <a:alphaModFix/>
          </a:blip>
          <a:srcRect/>
          <a:stretch/>
        </p:blipFill>
        <p:spPr>
          <a:xfrm>
            <a:off x="126243" y="6177281"/>
            <a:ext cx="2180077" cy="530485"/>
          </a:xfrm>
          <a:prstGeom prst="rect">
            <a:avLst/>
          </a:prstGeom>
          <a:noFill/>
          <a:ln>
            <a:noFill/>
          </a:ln>
        </p:spPr>
      </p:pic>
      <p:pic>
        <p:nvPicPr>
          <p:cNvPr id="158" name="Google Shape;158;p1" descr="Une image contenant texte, personne, bibliothèque, pièce&#10;&#10;Description générée automatiquement"/>
          <p:cNvPicPr preferRelativeResize="0"/>
          <p:nvPr/>
        </p:nvPicPr>
        <p:blipFill rotWithShape="1">
          <a:blip r:embed="rId5">
            <a:alphaModFix/>
          </a:blip>
          <a:srcRect/>
          <a:stretch/>
        </p:blipFill>
        <p:spPr>
          <a:xfrm>
            <a:off x="4572000" y="0"/>
            <a:ext cx="457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geec6e49503_1_150"/>
          <p:cNvPicPr preferRelativeResize="0"/>
          <p:nvPr/>
        </p:nvPicPr>
        <p:blipFill rotWithShape="1">
          <a:blip r:embed="rId3">
            <a:alphaModFix/>
          </a:blip>
          <a:srcRect/>
          <a:stretch/>
        </p:blipFill>
        <p:spPr>
          <a:xfrm>
            <a:off x="8013492" y="458200"/>
            <a:ext cx="1000815" cy="1147224"/>
          </a:xfrm>
          <a:prstGeom prst="rect">
            <a:avLst/>
          </a:prstGeom>
          <a:noFill/>
          <a:ln>
            <a:noFill/>
          </a:ln>
        </p:spPr>
      </p:pic>
      <p:sp>
        <p:nvSpPr>
          <p:cNvPr id="275" name="Google Shape;275;geec6e49503_1_150"/>
          <p:cNvSpPr/>
          <p:nvPr/>
        </p:nvSpPr>
        <p:spPr>
          <a:xfrm rot="5400000">
            <a:off x="1496076" y="3594726"/>
            <a:ext cx="262955" cy="1416425"/>
          </a:xfrm>
          <a:prstGeom prst="chevron">
            <a:avLst>
              <a:gd name="adj" fmla="val 100000"/>
            </a:avLst>
          </a:prstGeom>
          <a:noFill/>
          <a:ln w="12700" cap="flat" cmpd="sng">
            <a:solidFill>
              <a:srgbClr val="AEABA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76" name="Google Shape;276;geec6e49503_1_150"/>
          <p:cNvSpPr/>
          <p:nvPr/>
        </p:nvSpPr>
        <p:spPr>
          <a:xfrm>
            <a:off x="381775" y="1912669"/>
            <a:ext cx="1001798" cy="1001798"/>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geec6e49503_1_150"/>
          <p:cNvSpPr/>
          <p:nvPr/>
        </p:nvSpPr>
        <p:spPr>
          <a:xfrm>
            <a:off x="5867999" y="1911961"/>
            <a:ext cx="1001798" cy="1001798"/>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geec6e49503_1_150"/>
          <p:cNvSpPr/>
          <p:nvPr/>
        </p:nvSpPr>
        <p:spPr>
          <a:xfrm>
            <a:off x="2174524" y="1911961"/>
            <a:ext cx="1001798" cy="1001798"/>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geec6e49503_1_150"/>
          <p:cNvSpPr/>
          <p:nvPr/>
        </p:nvSpPr>
        <p:spPr>
          <a:xfrm>
            <a:off x="3979724" y="1916257"/>
            <a:ext cx="1001798" cy="1001798"/>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geec6e49503_1_150"/>
          <p:cNvSpPr/>
          <p:nvPr/>
        </p:nvSpPr>
        <p:spPr>
          <a:xfrm>
            <a:off x="7714040" y="1911961"/>
            <a:ext cx="1001798" cy="1001798"/>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1" name="Google Shape;281;geec6e49503_1_150" descr="Enseignant contour"/>
          <p:cNvPicPr preferRelativeResize="0"/>
          <p:nvPr/>
        </p:nvPicPr>
        <p:blipFill rotWithShape="1">
          <a:blip r:embed="rId4">
            <a:alphaModFix/>
          </a:blip>
          <a:srcRect/>
          <a:stretch/>
        </p:blipFill>
        <p:spPr>
          <a:xfrm>
            <a:off x="7854939" y="2042581"/>
            <a:ext cx="720000" cy="720000"/>
          </a:xfrm>
          <a:prstGeom prst="rect">
            <a:avLst/>
          </a:prstGeom>
          <a:noFill/>
          <a:ln>
            <a:noFill/>
          </a:ln>
        </p:spPr>
      </p:pic>
      <p:pic>
        <p:nvPicPr>
          <p:cNvPr id="282" name="Google Shape;282;geec6e49503_1_150" descr="Bras musclé contour"/>
          <p:cNvPicPr preferRelativeResize="0"/>
          <p:nvPr/>
        </p:nvPicPr>
        <p:blipFill rotWithShape="1">
          <a:blip r:embed="rId5">
            <a:alphaModFix/>
          </a:blip>
          <a:srcRect/>
          <a:stretch/>
        </p:blipFill>
        <p:spPr>
          <a:xfrm>
            <a:off x="4120623" y="2049882"/>
            <a:ext cx="720000" cy="720000"/>
          </a:xfrm>
          <a:prstGeom prst="rect">
            <a:avLst/>
          </a:prstGeom>
          <a:noFill/>
          <a:ln>
            <a:noFill/>
          </a:ln>
        </p:spPr>
      </p:pic>
      <p:pic>
        <p:nvPicPr>
          <p:cNvPr id="283" name="Google Shape;283;geec6e49503_1_150" descr="Double itinéraire avec un chemin contour"/>
          <p:cNvPicPr preferRelativeResize="0"/>
          <p:nvPr/>
        </p:nvPicPr>
        <p:blipFill rotWithShape="1">
          <a:blip r:embed="rId6">
            <a:alphaModFix/>
          </a:blip>
          <a:srcRect/>
          <a:stretch/>
        </p:blipFill>
        <p:spPr>
          <a:xfrm>
            <a:off x="6008898" y="2052860"/>
            <a:ext cx="720000" cy="720000"/>
          </a:xfrm>
          <a:prstGeom prst="rect">
            <a:avLst/>
          </a:prstGeom>
          <a:noFill/>
          <a:ln>
            <a:noFill/>
          </a:ln>
        </p:spPr>
      </p:pic>
      <p:pic>
        <p:nvPicPr>
          <p:cNvPr id="284" name="Google Shape;284;geec6e49503_1_150" descr="Vivats contour"/>
          <p:cNvPicPr preferRelativeResize="0"/>
          <p:nvPr/>
        </p:nvPicPr>
        <p:blipFill rotWithShape="1">
          <a:blip r:embed="rId7">
            <a:alphaModFix/>
          </a:blip>
          <a:srcRect/>
          <a:stretch/>
        </p:blipFill>
        <p:spPr>
          <a:xfrm>
            <a:off x="2312920" y="2087949"/>
            <a:ext cx="720000" cy="720000"/>
          </a:xfrm>
          <a:prstGeom prst="rect">
            <a:avLst/>
          </a:prstGeom>
          <a:noFill/>
          <a:ln>
            <a:noFill/>
          </a:ln>
        </p:spPr>
      </p:pic>
      <p:pic>
        <p:nvPicPr>
          <p:cNvPr id="285" name="Google Shape;285;geec6e49503_1_150" descr="Ampoule contour"/>
          <p:cNvPicPr preferRelativeResize="0"/>
          <p:nvPr/>
        </p:nvPicPr>
        <p:blipFill rotWithShape="1">
          <a:blip r:embed="rId8">
            <a:alphaModFix/>
          </a:blip>
          <a:srcRect/>
          <a:stretch/>
        </p:blipFill>
        <p:spPr>
          <a:xfrm>
            <a:off x="522674" y="2087089"/>
            <a:ext cx="720000" cy="720000"/>
          </a:xfrm>
          <a:prstGeom prst="rect">
            <a:avLst/>
          </a:prstGeom>
          <a:noFill/>
          <a:ln>
            <a:noFill/>
          </a:ln>
        </p:spPr>
      </p:pic>
      <p:sp>
        <p:nvSpPr>
          <p:cNvPr id="291" name="Google Shape;291;geec6e49503_1_150"/>
          <p:cNvSpPr/>
          <p:nvPr/>
        </p:nvSpPr>
        <p:spPr>
          <a:xfrm>
            <a:off x="230281" y="4616955"/>
            <a:ext cx="2794547" cy="1543226"/>
          </a:xfrm>
          <a:prstGeom prst="roundRect">
            <a:avLst>
              <a:gd name="adj" fmla="val 16667"/>
            </a:avLst>
          </a:prstGeom>
          <a:noFill/>
          <a:ln w="28575" cap="flat" cmpd="sng">
            <a:solidFill>
              <a:srgbClr val="F2CB05"/>
            </a:solidFill>
            <a:prstDash val="solid"/>
            <a:miter lim="800000"/>
            <a:headEnd type="none" w="sm" len="sm"/>
            <a:tailEnd type="none" w="sm" len="sm"/>
          </a:ln>
        </p:spPr>
        <p:txBody>
          <a:bodyPr spcFirstLastPara="1" wrap="square" lIns="91425" tIns="45700" rIns="91425" bIns="45700" anchor="t" anchorCtr="0">
            <a:noAutofit/>
          </a:bodyPr>
          <a:lstStyle/>
          <a:p>
            <a:pPr lvl="0" algn="ctr"/>
            <a:r>
              <a:rPr lang="el-GR" b="1" dirty="0">
                <a:solidFill>
                  <a:srgbClr val="F2CB05"/>
                </a:solidFill>
              </a:rPr>
              <a:t>Βρείτε τη σωστή στάση του σώματος</a:t>
            </a:r>
          </a:p>
          <a:p>
            <a:pPr algn="ctr">
              <a:buSzPts val="1400"/>
            </a:pPr>
            <a:r>
              <a:rPr lang="el-GR" sz="1200" dirty="0">
                <a:latin typeface="Calibri"/>
                <a:ea typeface="Calibri"/>
                <a:cs typeface="Calibri"/>
              </a:rPr>
              <a:t>Ποια στάση πρέπει να υιοθετήσετε για να δημιουργήσετε ένα ασφαλές περιβάλλον για τα κορίτσια και τις νεαρές γυναίκες ώστε να νιώθουν αυτοπεποίθηση και να μην κρίνουν ;</a:t>
            </a:r>
            <a:endParaRPr sz="1200" dirty="0">
              <a:latin typeface="Calibri"/>
              <a:ea typeface="Calibri"/>
              <a:cs typeface="Calibri"/>
            </a:endParaRPr>
          </a:p>
        </p:txBody>
      </p:sp>
      <p:sp>
        <p:nvSpPr>
          <p:cNvPr id="292" name="Google Shape;292;geec6e49503_1_150"/>
          <p:cNvSpPr/>
          <p:nvPr/>
        </p:nvSpPr>
        <p:spPr>
          <a:xfrm>
            <a:off x="3158342" y="4619510"/>
            <a:ext cx="2794547" cy="1540671"/>
          </a:xfrm>
          <a:prstGeom prst="roundRect">
            <a:avLst>
              <a:gd name="adj" fmla="val 16667"/>
            </a:avLst>
          </a:prstGeom>
          <a:noFill/>
          <a:ln w="28575" cap="flat" cmpd="sng">
            <a:solidFill>
              <a:srgbClr val="F2CB05"/>
            </a:solid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F2CB05"/>
              </a:buClr>
              <a:buSzPts val="1800"/>
            </a:pPr>
            <a:r>
              <a:rPr lang="el-GR" sz="1800" b="1" dirty="0">
                <a:solidFill>
                  <a:srgbClr val="F2CB05"/>
                </a:solidFill>
              </a:rPr>
              <a:t>Ακούστε με προσοχή</a:t>
            </a:r>
          </a:p>
          <a:p>
            <a:pPr lvl="0" algn="ctr">
              <a:buClr>
                <a:srgbClr val="F2CB05"/>
              </a:buClr>
              <a:buSzPts val="1800"/>
            </a:pPr>
            <a:r>
              <a:rPr lang="el-GR" sz="1200" dirty="0">
                <a:latin typeface="Calibri"/>
                <a:ea typeface="Calibri"/>
                <a:cs typeface="Calibri"/>
              </a:rPr>
              <a:t>Πώς να ακούτε ενεργά τις ιδέες του </a:t>
            </a:r>
            <a:r>
              <a:rPr lang="el-GR" sz="1200" dirty="0" err="1">
                <a:latin typeface="Calibri"/>
                <a:ea typeface="Calibri"/>
                <a:cs typeface="Calibri"/>
              </a:rPr>
              <a:t>mentee</a:t>
            </a:r>
            <a:r>
              <a:rPr lang="el-GR" sz="1200" dirty="0">
                <a:latin typeface="Calibri"/>
                <a:ea typeface="Calibri"/>
                <a:cs typeface="Calibri"/>
              </a:rPr>
              <a:t>; - Πώς να τους βοηθήσετε να εργαστούν σε συνεργασία </a:t>
            </a:r>
            <a:endParaRPr sz="1200" dirty="0">
              <a:latin typeface="Calibri"/>
              <a:ea typeface="Calibri"/>
              <a:cs typeface="Calibri"/>
            </a:endParaRPr>
          </a:p>
        </p:txBody>
      </p:sp>
      <p:sp>
        <p:nvSpPr>
          <p:cNvPr id="293" name="Google Shape;293;geec6e49503_1_150"/>
          <p:cNvSpPr/>
          <p:nvPr/>
        </p:nvSpPr>
        <p:spPr>
          <a:xfrm>
            <a:off x="6086403" y="4616955"/>
            <a:ext cx="2794547" cy="1540671"/>
          </a:xfrm>
          <a:prstGeom prst="roundRect">
            <a:avLst>
              <a:gd name="adj" fmla="val 16667"/>
            </a:avLst>
          </a:prstGeom>
          <a:noFill/>
          <a:ln w="28575" cap="flat" cmpd="sng">
            <a:solidFill>
              <a:srgbClr val="F2CB05"/>
            </a:solid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F2CB05"/>
              </a:buClr>
              <a:buSzPts val="1800"/>
            </a:pPr>
            <a:r>
              <a:rPr lang="el-GR" sz="1800" b="1" dirty="0">
                <a:solidFill>
                  <a:srgbClr val="F2CB05"/>
                </a:solidFill>
              </a:rPr>
              <a:t>Παράφραση και ερώτηση</a:t>
            </a:r>
          </a:p>
          <a:p>
            <a:pPr lvl="0" algn="ctr">
              <a:buClr>
                <a:srgbClr val="F2CB05"/>
              </a:buClr>
              <a:buSzPts val="1800"/>
            </a:pPr>
            <a:r>
              <a:rPr lang="el-GR" sz="1200" dirty="0">
                <a:latin typeface="Calibri"/>
                <a:ea typeface="Calibri"/>
                <a:cs typeface="Calibri"/>
                <a:sym typeface="Calibri"/>
              </a:rPr>
              <a:t>Πώς να τους καθοδηγήσετε στον προσδιορισμό των επόμενων βημάτων του έργου τους ; - Πώς να τους προετοιμάσετε για την παρουσίαση στην κριτική επιτροπή</a:t>
            </a:r>
            <a:r>
              <a:rPr lang="el-GR" sz="1050" dirty="0">
                <a:latin typeface="Calibri"/>
                <a:ea typeface="Calibri"/>
                <a:cs typeface="Calibri"/>
                <a:sym typeface="Calibri"/>
              </a:rPr>
              <a:t>;</a:t>
            </a:r>
            <a:endParaRPr sz="1050" dirty="0"/>
          </a:p>
        </p:txBody>
      </p:sp>
      <p:sp>
        <p:nvSpPr>
          <p:cNvPr id="294" name="Google Shape;294;geec6e49503_1_150"/>
          <p:cNvSpPr/>
          <p:nvPr/>
        </p:nvSpPr>
        <p:spPr>
          <a:xfrm rot="5400000">
            <a:off x="4440522" y="3594725"/>
            <a:ext cx="262955" cy="1416425"/>
          </a:xfrm>
          <a:prstGeom prst="chevron">
            <a:avLst>
              <a:gd name="adj" fmla="val 100000"/>
            </a:avLst>
          </a:prstGeom>
          <a:noFill/>
          <a:ln w="12700" cap="flat" cmpd="sng">
            <a:solidFill>
              <a:srgbClr val="AEABA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95" name="Google Shape;295;geec6e49503_1_150"/>
          <p:cNvSpPr/>
          <p:nvPr/>
        </p:nvSpPr>
        <p:spPr>
          <a:xfrm rot="5400000">
            <a:off x="7352198" y="3594724"/>
            <a:ext cx="262955" cy="1416425"/>
          </a:xfrm>
          <a:prstGeom prst="chevron">
            <a:avLst>
              <a:gd name="adj" fmla="val 100000"/>
            </a:avLst>
          </a:prstGeom>
          <a:noFill/>
          <a:ln w="12700" cap="flat" cmpd="sng">
            <a:solidFill>
              <a:srgbClr val="AEABA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96" name="Google Shape;296;geec6e49503_1_150"/>
          <p:cNvSpPr/>
          <p:nvPr/>
        </p:nvSpPr>
        <p:spPr>
          <a:xfrm>
            <a:off x="230279" y="6267061"/>
            <a:ext cx="8650671" cy="411683"/>
          </a:xfrm>
          <a:prstGeom prst="roundRect">
            <a:avLst>
              <a:gd name="adj" fmla="val 31090"/>
            </a:avLst>
          </a:prstGeom>
          <a:noFill/>
          <a:ln w="28575" cap="flat" cmpd="sng">
            <a:solidFill>
              <a:srgbClr val="F2CB05"/>
            </a:solidFill>
            <a:prstDash val="solid"/>
            <a:miter lim="800000"/>
            <a:headEnd type="none" w="sm" len="sm"/>
            <a:tailEnd type="none" w="sm" len="sm"/>
          </a:ln>
        </p:spPr>
        <p:txBody>
          <a:bodyPr spcFirstLastPara="1" wrap="square" lIns="91425" tIns="45700" rIns="91425" bIns="45700" anchor="t" anchorCtr="0">
            <a:noAutofit/>
          </a:bodyPr>
          <a:lstStyle/>
          <a:p>
            <a:pPr lvl="0" algn="ctr"/>
            <a:r>
              <a:rPr lang="fr-FR" sz="1800" b="1" dirty="0">
                <a:solidFill>
                  <a:srgbClr val="F2CB05"/>
                </a:solidFill>
                <a:latin typeface="Arial"/>
                <a:ea typeface="Arial"/>
                <a:cs typeface="Arial"/>
                <a:sym typeface="Arial"/>
              </a:rPr>
              <a:t>+ </a:t>
            </a:r>
            <a:r>
              <a:rPr lang="el-GR" sz="1800" b="1" dirty="0">
                <a:solidFill>
                  <a:srgbClr val="F2CB05"/>
                </a:solidFill>
              </a:rPr>
              <a:t>πηγές για το πώς να προετοιμάσετε μια καλή παρουσίαση!</a:t>
            </a:r>
            <a:endParaRPr dirty="0"/>
          </a:p>
        </p:txBody>
      </p:sp>
      <p:sp>
        <p:nvSpPr>
          <p:cNvPr id="297" name="Google Shape;297;geec6e49503_1_150"/>
          <p:cNvSpPr txBox="1">
            <a:spLocks noGrp="1"/>
          </p:cNvSpPr>
          <p:nvPr>
            <p:ph type="title"/>
          </p:nvPr>
        </p:nvSpPr>
        <p:spPr>
          <a:xfrm>
            <a:off x="481599" y="461802"/>
            <a:ext cx="7373339"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503A6"/>
              </a:buClr>
              <a:buSzPts val="4000"/>
              <a:buFont typeface="Arial"/>
              <a:buNone/>
            </a:pPr>
            <a:r>
              <a:rPr lang="el-GR" sz="3600" dirty="0"/>
              <a:t>3 βασικά στοιχεία που θα σας βοηθήσουν να γίνετε μέντορες </a:t>
            </a:r>
            <a:endParaRPr sz="3600" dirty="0"/>
          </a:p>
        </p:txBody>
      </p:sp>
      <p:sp>
        <p:nvSpPr>
          <p:cNvPr id="2" name="Google Shape;256;geec6e49503_1_120">
            <a:extLst>
              <a:ext uri="{FF2B5EF4-FFF2-40B4-BE49-F238E27FC236}">
                <a16:creationId xmlns:a16="http://schemas.microsoft.com/office/drawing/2014/main" id="{D5342D70-CF4B-1D8B-B149-C0606B142070}"/>
              </a:ext>
            </a:extLst>
          </p:cNvPr>
          <p:cNvSpPr txBox="1"/>
          <p:nvPr/>
        </p:nvSpPr>
        <p:spPr>
          <a:xfrm>
            <a:off x="189326" y="3044315"/>
            <a:ext cx="1401734"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600" dirty="0">
                <a:solidFill>
                  <a:schemeClr val="dk1"/>
                </a:solidFill>
                <a:latin typeface="Calibri"/>
                <a:ea typeface="Calibri"/>
                <a:cs typeface="Calibri"/>
                <a:sym typeface="Calibri"/>
              </a:rPr>
              <a:t>Κατανοήσετε την ιδέα</a:t>
            </a:r>
            <a:endParaRPr sz="1600" dirty="0">
              <a:solidFill>
                <a:schemeClr val="dk1"/>
              </a:solidFill>
              <a:latin typeface="Calibri"/>
              <a:ea typeface="Calibri"/>
              <a:cs typeface="Calibri"/>
              <a:sym typeface="Calibri"/>
            </a:endParaRPr>
          </a:p>
        </p:txBody>
      </p:sp>
      <p:sp>
        <p:nvSpPr>
          <p:cNvPr id="3" name="Google Shape;257;geec6e49503_1_120">
            <a:extLst>
              <a:ext uri="{FF2B5EF4-FFF2-40B4-BE49-F238E27FC236}">
                <a16:creationId xmlns:a16="http://schemas.microsoft.com/office/drawing/2014/main" id="{1E920C41-B595-8DC0-936C-3EB22A0E3EB2}"/>
              </a:ext>
            </a:extLst>
          </p:cNvPr>
          <p:cNvSpPr txBox="1"/>
          <p:nvPr/>
        </p:nvSpPr>
        <p:spPr>
          <a:xfrm>
            <a:off x="5461952" y="3009226"/>
            <a:ext cx="1970489" cy="1077178"/>
          </a:xfrm>
          <a:prstGeom prst="rect">
            <a:avLst/>
          </a:prstGeom>
          <a:noFill/>
          <a:ln>
            <a:noFill/>
          </a:ln>
        </p:spPr>
        <p:txBody>
          <a:bodyPr spcFirstLastPara="1" wrap="square" lIns="91425" tIns="45700" rIns="91425" bIns="45700" anchor="t" anchorCtr="0">
            <a:spAutoFit/>
          </a:bodyPr>
          <a:lstStyle/>
          <a:p>
            <a:pPr lvl="0" algn="ctr"/>
            <a:r>
              <a:rPr lang="el-GR" sz="1600" dirty="0">
                <a:solidFill>
                  <a:schemeClr val="dk1"/>
                </a:solidFill>
                <a:latin typeface="Calibri"/>
                <a:ea typeface="Calibri"/>
                <a:cs typeface="Calibri"/>
                <a:sym typeface="Calibri"/>
              </a:rPr>
              <a:t>Καθοδηγήστε τες στην ανάπτυξη και τα επόμενα βήματα του έργου τους</a:t>
            </a:r>
            <a:endParaRPr dirty="0"/>
          </a:p>
        </p:txBody>
      </p:sp>
      <p:sp>
        <p:nvSpPr>
          <p:cNvPr id="4" name="Google Shape;258;geec6e49503_1_120">
            <a:extLst>
              <a:ext uri="{FF2B5EF4-FFF2-40B4-BE49-F238E27FC236}">
                <a16:creationId xmlns:a16="http://schemas.microsoft.com/office/drawing/2014/main" id="{F8DA7E4C-0489-9431-FB20-3498B75A05B3}"/>
              </a:ext>
            </a:extLst>
          </p:cNvPr>
          <p:cNvSpPr txBox="1"/>
          <p:nvPr/>
        </p:nvSpPr>
        <p:spPr>
          <a:xfrm>
            <a:off x="2017810" y="3044315"/>
            <a:ext cx="1184721"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600" dirty="0">
                <a:solidFill>
                  <a:schemeClr val="dk1"/>
                </a:solidFill>
                <a:latin typeface="Calibri"/>
                <a:ea typeface="Calibri"/>
                <a:cs typeface="Calibri"/>
                <a:sym typeface="Calibri"/>
              </a:rPr>
              <a:t>Βοηθήστε τες να εργαστούν ως ομάδα</a:t>
            </a:r>
            <a:endParaRPr sz="1600" dirty="0">
              <a:solidFill>
                <a:schemeClr val="dk1"/>
              </a:solidFill>
              <a:latin typeface="Calibri"/>
              <a:ea typeface="Calibri"/>
              <a:cs typeface="Calibri"/>
              <a:sym typeface="Calibri"/>
            </a:endParaRPr>
          </a:p>
        </p:txBody>
      </p:sp>
      <p:sp>
        <p:nvSpPr>
          <p:cNvPr id="5" name="Google Shape;259;geec6e49503_1_120">
            <a:extLst>
              <a:ext uri="{FF2B5EF4-FFF2-40B4-BE49-F238E27FC236}">
                <a16:creationId xmlns:a16="http://schemas.microsoft.com/office/drawing/2014/main" id="{39B2ACCA-EF5D-32D6-4935-E61D1666A6C6}"/>
              </a:ext>
            </a:extLst>
          </p:cNvPr>
          <p:cNvSpPr txBox="1"/>
          <p:nvPr/>
        </p:nvSpPr>
        <p:spPr>
          <a:xfrm>
            <a:off x="3444345" y="3013522"/>
            <a:ext cx="1927581"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600" dirty="0">
                <a:solidFill>
                  <a:schemeClr val="dk1"/>
                </a:solidFill>
                <a:latin typeface="Calibri"/>
                <a:ea typeface="Calibri"/>
                <a:cs typeface="Calibri"/>
                <a:sym typeface="Calibri"/>
              </a:rPr>
              <a:t>Ενθαρρύνετέ τες να αναπτύξουν την ιδέα</a:t>
            </a:r>
            <a:endParaRPr dirty="0"/>
          </a:p>
        </p:txBody>
      </p:sp>
      <p:sp>
        <p:nvSpPr>
          <p:cNvPr id="6" name="Google Shape;260;geec6e49503_1_120">
            <a:extLst>
              <a:ext uri="{FF2B5EF4-FFF2-40B4-BE49-F238E27FC236}">
                <a16:creationId xmlns:a16="http://schemas.microsoft.com/office/drawing/2014/main" id="{083B2A50-7495-7B36-6B94-CCEFFE83F36E}"/>
              </a:ext>
            </a:extLst>
          </p:cNvPr>
          <p:cNvSpPr txBox="1"/>
          <p:nvPr/>
        </p:nvSpPr>
        <p:spPr>
          <a:xfrm>
            <a:off x="7432441" y="3045753"/>
            <a:ext cx="1711559" cy="1077178"/>
          </a:xfrm>
          <a:prstGeom prst="rect">
            <a:avLst/>
          </a:prstGeom>
          <a:noFill/>
          <a:ln>
            <a:noFill/>
          </a:ln>
        </p:spPr>
        <p:txBody>
          <a:bodyPr spcFirstLastPara="1" wrap="square" lIns="91425" tIns="45700" rIns="91425" bIns="45700" anchor="t" anchorCtr="0">
            <a:spAutoFit/>
          </a:bodyPr>
          <a:lstStyle/>
          <a:p>
            <a:pPr lvl="0" algn="ctr"/>
            <a:r>
              <a:rPr lang="el-GR" sz="1600" dirty="0">
                <a:solidFill>
                  <a:schemeClr val="dk1"/>
                </a:solidFill>
                <a:latin typeface="Calibri"/>
                <a:ea typeface="Calibri"/>
                <a:cs typeface="Calibri"/>
                <a:sym typeface="Calibri"/>
              </a:rPr>
              <a:t>Προετοιμάστε τες για την παρουσίαση στην κριτική επιτροπή</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2"/>
          <p:cNvSpPr txBox="1">
            <a:spLocks noGrp="1"/>
          </p:cNvSpPr>
          <p:nvPr>
            <p:ph type="title"/>
          </p:nvPr>
        </p:nvSpPr>
        <p:spPr>
          <a:xfrm>
            <a:off x="871418" y="2236305"/>
            <a:ext cx="313187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Arial"/>
              <a:buNone/>
            </a:pPr>
            <a:r>
              <a:rPr lang="el-GR" sz="3600" dirty="0"/>
              <a:t>ΔΙΑΛΕΙΜΜΑ</a:t>
            </a:r>
            <a:r>
              <a:rPr lang="fr-FR" sz="3600" dirty="0"/>
              <a:t>!</a:t>
            </a:r>
            <a:endParaRPr sz="3600" dirty="0"/>
          </a:p>
        </p:txBody>
      </p:sp>
      <p:sp>
        <p:nvSpPr>
          <p:cNvPr id="304" name="Google Shape;304;p12"/>
          <p:cNvSpPr txBox="1">
            <a:spLocks noGrp="1"/>
          </p:cNvSpPr>
          <p:nvPr>
            <p:ph type="body" idx="1"/>
          </p:nvPr>
        </p:nvSpPr>
        <p:spPr>
          <a:xfrm>
            <a:off x="871417" y="3200400"/>
            <a:ext cx="3488709" cy="457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l-GR" sz="3200" dirty="0"/>
              <a:t>Ας συναντηθούμε ξανά σε 5 λεπτά!</a:t>
            </a:r>
            <a:endParaRPr dirty="0"/>
          </a:p>
        </p:txBody>
      </p:sp>
      <p:pic>
        <p:nvPicPr>
          <p:cNvPr id="305" name="Google Shape;305;p12" descr="Une image contenant texte&#10;&#10;Description générée automatiquement"/>
          <p:cNvPicPr preferRelativeResize="0">
            <a:picLocks noGrp="1"/>
          </p:cNvPicPr>
          <p:nvPr>
            <p:ph type="pic" idx="2"/>
          </p:nvPr>
        </p:nvPicPr>
        <p:blipFill rotWithShape="1">
          <a:blip r:embed="rId3">
            <a:alphaModFix/>
          </a:blip>
          <a:srcRect t="7870" b="7869"/>
          <a:stretch/>
        </p:blipFill>
        <p:spPr>
          <a:xfrm>
            <a:off x="4572000" y="0"/>
            <a:ext cx="45720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3"/>
          <p:cNvSpPr txBox="1">
            <a:spLocks noGrp="1"/>
          </p:cNvSpPr>
          <p:nvPr>
            <p:ph type="title"/>
          </p:nvPr>
        </p:nvSpPr>
        <p:spPr>
          <a:xfrm>
            <a:off x="871417" y="2236305"/>
            <a:ext cx="555168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Arial"/>
              <a:buNone/>
            </a:pPr>
            <a:r>
              <a:rPr lang="el-GR" dirty="0"/>
              <a:t>Βρείτε τη σωστή στάση του σώματος</a:t>
            </a:r>
            <a:endParaRPr dirty="0"/>
          </a:p>
        </p:txBody>
      </p:sp>
      <p:sp>
        <p:nvSpPr>
          <p:cNvPr id="312" name="Google Shape;312;p13"/>
          <p:cNvSpPr txBox="1">
            <a:spLocks noGrp="1"/>
          </p:cNvSpPr>
          <p:nvPr>
            <p:ph type="body" idx="1"/>
          </p:nvPr>
        </p:nvSpPr>
        <p:spPr>
          <a:xfrm>
            <a:off x="871418" y="3657600"/>
            <a:ext cx="4347353" cy="356839"/>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000"/>
              <a:buNone/>
            </a:pPr>
            <a:r>
              <a:rPr lang="el-GR" sz="2000" dirty="0"/>
              <a:t>Ποια στάση πρέπει να υιοθετήσετε για να δημιουργήσετε ένα ασφαλές περιβάλλον ώστε τα κορίτσια και οι νεαρές γυναίκες να αισθάνονται αυτοπεποίθηση και να μην κρίνονται;</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eec6e49503_1_178"/>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503A6"/>
              </a:buClr>
              <a:buSzPts val="4000"/>
              <a:buFont typeface="Arial"/>
              <a:buNone/>
            </a:pPr>
            <a:r>
              <a:rPr lang="el-GR" dirty="0"/>
              <a:t>Βρείτε τη σωστή στάση του σώματος</a:t>
            </a:r>
            <a:endParaRPr dirty="0"/>
          </a:p>
        </p:txBody>
      </p:sp>
      <p:pic>
        <p:nvPicPr>
          <p:cNvPr id="319" name="Google Shape;319;geec6e49503_1_178"/>
          <p:cNvPicPr preferRelativeResize="0"/>
          <p:nvPr/>
        </p:nvPicPr>
        <p:blipFill rotWithShape="1">
          <a:blip r:embed="rId3">
            <a:alphaModFix/>
          </a:blip>
          <a:srcRect/>
          <a:stretch/>
        </p:blipFill>
        <p:spPr>
          <a:xfrm>
            <a:off x="8013492" y="458200"/>
            <a:ext cx="1000815" cy="1147224"/>
          </a:xfrm>
          <a:prstGeom prst="rect">
            <a:avLst/>
          </a:prstGeom>
          <a:noFill/>
          <a:ln>
            <a:noFill/>
          </a:ln>
        </p:spPr>
      </p:pic>
      <p:sp>
        <p:nvSpPr>
          <p:cNvPr id="320" name="Google Shape;320;geec6e49503_1_178"/>
          <p:cNvSpPr txBox="1"/>
          <p:nvPr/>
        </p:nvSpPr>
        <p:spPr>
          <a:xfrm>
            <a:off x="692709" y="1825556"/>
            <a:ext cx="7073995"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l-GR" sz="1800" dirty="0">
                <a:solidFill>
                  <a:schemeClr val="dk1"/>
                </a:solidFill>
                <a:latin typeface="Calibri"/>
                <a:ea typeface="Calibri"/>
                <a:cs typeface="Calibri"/>
                <a:sym typeface="Calibri"/>
              </a:rPr>
              <a:t>Ο </a:t>
            </a:r>
            <a:r>
              <a:rPr lang="el-GR" sz="1800" dirty="0" err="1">
                <a:solidFill>
                  <a:schemeClr val="dk1"/>
                </a:solidFill>
                <a:latin typeface="Calibri"/>
                <a:ea typeface="Calibri"/>
                <a:cs typeface="Calibri"/>
                <a:sym typeface="Calibri"/>
              </a:rPr>
              <a:t>Edgar</a:t>
            </a:r>
            <a:r>
              <a:rPr lang="el-GR" sz="1800" dirty="0">
                <a:solidFill>
                  <a:schemeClr val="dk1"/>
                </a:solidFill>
                <a:latin typeface="Calibri"/>
                <a:ea typeface="Calibri"/>
                <a:cs typeface="Calibri"/>
                <a:sym typeface="Calibri"/>
              </a:rPr>
              <a:t> </a:t>
            </a:r>
            <a:r>
              <a:rPr lang="el-GR" sz="1800" dirty="0" err="1">
                <a:solidFill>
                  <a:schemeClr val="dk1"/>
                </a:solidFill>
                <a:latin typeface="Calibri"/>
                <a:ea typeface="Calibri"/>
                <a:cs typeface="Calibri"/>
                <a:sym typeface="Calibri"/>
              </a:rPr>
              <a:t>Schein</a:t>
            </a:r>
            <a:r>
              <a:rPr lang="el-GR" sz="1800" dirty="0">
                <a:solidFill>
                  <a:schemeClr val="dk1"/>
                </a:solidFill>
                <a:latin typeface="Calibri"/>
                <a:ea typeface="Calibri"/>
                <a:cs typeface="Calibri"/>
                <a:sym typeface="Calibri"/>
              </a:rPr>
              <a:t> (θεωρητικός του μάνατζμεντ) προσδιόρισε 3 είδη αλληλεπιδράσεων και στάσεων που υιοθετούνται από τους βοηθούς, τις οποίες μπορούμε να συναντήσουμε σε μια σχέση μέντορα/μέντορα :</a:t>
            </a:r>
            <a:endParaRPr dirty="0"/>
          </a:p>
        </p:txBody>
      </p:sp>
      <p:sp>
        <p:nvSpPr>
          <p:cNvPr id="321" name="Google Shape;321;geec6e49503_1_178"/>
          <p:cNvSpPr txBox="1"/>
          <p:nvPr/>
        </p:nvSpPr>
        <p:spPr>
          <a:xfrm>
            <a:off x="246244" y="4470471"/>
            <a:ext cx="2640741" cy="1200288"/>
          </a:xfrm>
          <a:prstGeom prst="rect">
            <a:avLst/>
          </a:prstGeom>
          <a:noFill/>
          <a:ln>
            <a:noFill/>
          </a:ln>
        </p:spPr>
        <p:txBody>
          <a:bodyPr spcFirstLastPara="1" wrap="square" lIns="91425" tIns="45700" rIns="91425" bIns="45700" anchor="t" anchorCtr="0">
            <a:spAutoFit/>
          </a:bodyPr>
          <a:lstStyle/>
          <a:p>
            <a:pPr lvl="0" algn="ctr"/>
            <a:r>
              <a:rPr lang="el-GR" sz="1800" b="1" dirty="0">
                <a:solidFill>
                  <a:srgbClr val="3F7E43"/>
                </a:solidFill>
              </a:rPr>
              <a:t>Ο εμπειρογνώμονας</a:t>
            </a:r>
          </a:p>
          <a:p>
            <a:pPr lvl="0" algn="ctr"/>
            <a:r>
              <a:rPr lang="el-GR" sz="1800" dirty="0">
                <a:solidFill>
                  <a:schemeClr val="dk1"/>
                </a:solidFill>
                <a:latin typeface="Calibri"/>
                <a:ea typeface="Calibri"/>
                <a:cs typeface="Calibri"/>
              </a:rPr>
              <a:t>παρέχει πληροφορίες ή αναλαμβάνει να λύσει το πρόβλημα</a:t>
            </a:r>
            <a:endParaRPr sz="1800" dirty="0">
              <a:solidFill>
                <a:schemeClr val="dk1"/>
              </a:solidFill>
              <a:latin typeface="Calibri"/>
              <a:ea typeface="Calibri"/>
              <a:cs typeface="Calibri"/>
              <a:sym typeface="Calibri"/>
            </a:endParaRPr>
          </a:p>
        </p:txBody>
      </p:sp>
      <p:sp>
        <p:nvSpPr>
          <p:cNvPr id="322" name="Google Shape;322;geec6e49503_1_178"/>
          <p:cNvSpPr/>
          <p:nvPr/>
        </p:nvSpPr>
        <p:spPr>
          <a:xfrm>
            <a:off x="1065716" y="3270454"/>
            <a:ext cx="1001798" cy="1001798"/>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geec6e49503_1_178"/>
          <p:cNvSpPr/>
          <p:nvPr/>
        </p:nvSpPr>
        <p:spPr>
          <a:xfrm>
            <a:off x="3929719" y="3268886"/>
            <a:ext cx="1001798" cy="1001798"/>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geec6e49503_1_178"/>
          <p:cNvSpPr/>
          <p:nvPr/>
        </p:nvSpPr>
        <p:spPr>
          <a:xfrm>
            <a:off x="6788447" y="3264710"/>
            <a:ext cx="1001798" cy="1001798"/>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geec6e49503_1_178"/>
          <p:cNvSpPr txBox="1"/>
          <p:nvPr/>
        </p:nvSpPr>
        <p:spPr>
          <a:xfrm>
            <a:off x="3343100" y="4470471"/>
            <a:ext cx="2170029" cy="1477287"/>
          </a:xfrm>
          <a:prstGeom prst="rect">
            <a:avLst/>
          </a:prstGeom>
          <a:noFill/>
          <a:ln>
            <a:noFill/>
          </a:ln>
        </p:spPr>
        <p:txBody>
          <a:bodyPr spcFirstLastPara="1" wrap="square" lIns="91425" tIns="45700" rIns="91425" bIns="45700" anchor="t" anchorCtr="0">
            <a:spAutoFit/>
          </a:bodyPr>
          <a:lstStyle/>
          <a:p>
            <a:pPr lvl="0" algn="ctr"/>
            <a:r>
              <a:rPr lang="el-GR" sz="1800" b="1" dirty="0">
                <a:solidFill>
                  <a:srgbClr val="3F7E43"/>
                </a:solidFill>
              </a:rPr>
              <a:t>Ο γιατρός</a:t>
            </a:r>
          </a:p>
          <a:p>
            <a:pPr lvl="0" algn="ctr"/>
            <a:r>
              <a:rPr lang="el-GR" sz="1800" dirty="0" err="1">
                <a:solidFill>
                  <a:schemeClr val="dk1"/>
                </a:solidFill>
                <a:latin typeface="Calibri"/>
                <a:ea typeface="Calibri"/>
                <a:cs typeface="Calibri"/>
              </a:rPr>
              <a:t>συνταγογραφεί</a:t>
            </a:r>
            <a:r>
              <a:rPr lang="el-GR" sz="1800" dirty="0">
                <a:solidFill>
                  <a:schemeClr val="dk1"/>
                </a:solidFill>
                <a:latin typeface="Calibri"/>
                <a:ea typeface="Calibri"/>
                <a:cs typeface="Calibri"/>
              </a:rPr>
              <a:t> μια λύση για να την ακολουθήσει ο μαθητευόμενος</a:t>
            </a:r>
            <a:endParaRPr sz="1800" dirty="0">
              <a:solidFill>
                <a:schemeClr val="dk1"/>
              </a:solidFill>
              <a:latin typeface="Calibri"/>
              <a:ea typeface="Calibri"/>
              <a:cs typeface="Calibri"/>
            </a:endParaRPr>
          </a:p>
        </p:txBody>
      </p:sp>
      <p:sp>
        <p:nvSpPr>
          <p:cNvPr id="326" name="Google Shape;326;geec6e49503_1_178"/>
          <p:cNvSpPr txBox="1"/>
          <p:nvPr/>
        </p:nvSpPr>
        <p:spPr>
          <a:xfrm>
            <a:off x="6071800" y="4470471"/>
            <a:ext cx="2415562" cy="1477287"/>
          </a:xfrm>
          <a:prstGeom prst="rect">
            <a:avLst/>
          </a:prstGeom>
          <a:noFill/>
          <a:ln>
            <a:noFill/>
          </a:ln>
        </p:spPr>
        <p:txBody>
          <a:bodyPr spcFirstLastPara="1" wrap="square" lIns="91425" tIns="45700" rIns="91425" bIns="45700" anchor="t" anchorCtr="0">
            <a:spAutoFit/>
          </a:bodyPr>
          <a:lstStyle/>
          <a:p>
            <a:pPr algn="ctr"/>
            <a:r>
              <a:rPr lang="el-GR" sz="1800" b="1" dirty="0">
                <a:solidFill>
                  <a:srgbClr val="3F7E43"/>
                </a:solidFill>
              </a:rPr>
              <a:t>Ο σύμβουλος </a:t>
            </a:r>
            <a:r>
              <a:rPr lang="el-GR" sz="1800" dirty="0">
                <a:solidFill>
                  <a:schemeClr val="dk1"/>
                </a:solidFill>
                <a:latin typeface="Calibri"/>
                <a:ea typeface="Calibri"/>
                <a:cs typeface="Calibri"/>
              </a:rPr>
              <a:t>διαδικασίας</a:t>
            </a:r>
          </a:p>
          <a:p>
            <a:pPr algn="ctr"/>
            <a:r>
              <a:rPr lang="el-GR" sz="1800" dirty="0">
                <a:solidFill>
                  <a:schemeClr val="dk1"/>
                </a:solidFill>
                <a:latin typeface="Calibri"/>
                <a:ea typeface="Calibri"/>
                <a:cs typeface="Calibri"/>
              </a:rPr>
              <a:t>εργάζεται για να κάνει τον προστατευόμενο να βρει μια λύση</a:t>
            </a:r>
            <a:endParaRPr sz="1800" dirty="0">
              <a:solidFill>
                <a:schemeClr val="dk1"/>
              </a:solidFill>
              <a:latin typeface="Calibri"/>
              <a:ea typeface="Calibri"/>
              <a:cs typeface="Calibri"/>
            </a:endParaRPr>
          </a:p>
        </p:txBody>
      </p:sp>
      <p:pic>
        <p:nvPicPr>
          <p:cNvPr id="327" name="Google Shape;327;geec6e49503_1_178" descr="Poignée de main contour"/>
          <p:cNvPicPr preferRelativeResize="0"/>
          <p:nvPr/>
        </p:nvPicPr>
        <p:blipFill rotWithShape="1">
          <a:blip r:embed="rId4">
            <a:alphaModFix/>
          </a:blip>
          <a:srcRect/>
          <a:stretch/>
        </p:blipFill>
        <p:spPr>
          <a:xfrm>
            <a:off x="6929345" y="3483428"/>
            <a:ext cx="720000" cy="720000"/>
          </a:xfrm>
          <a:prstGeom prst="rect">
            <a:avLst/>
          </a:prstGeom>
          <a:noFill/>
          <a:ln>
            <a:noFill/>
          </a:ln>
        </p:spPr>
      </p:pic>
      <p:pic>
        <p:nvPicPr>
          <p:cNvPr id="328" name="Google Shape;328;geec6e49503_1_178" descr="Femme médecin contour"/>
          <p:cNvPicPr preferRelativeResize="0"/>
          <p:nvPr/>
        </p:nvPicPr>
        <p:blipFill rotWithShape="1">
          <a:blip r:embed="rId5">
            <a:alphaModFix/>
          </a:blip>
          <a:srcRect/>
          <a:stretch/>
        </p:blipFill>
        <p:spPr>
          <a:xfrm>
            <a:off x="4068114" y="3405609"/>
            <a:ext cx="720000" cy="720000"/>
          </a:xfrm>
          <a:prstGeom prst="rect">
            <a:avLst/>
          </a:prstGeom>
          <a:noFill/>
          <a:ln>
            <a:noFill/>
          </a:ln>
        </p:spPr>
      </p:pic>
      <p:pic>
        <p:nvPicPr>
          <p:cNvPr id="329" name="Google Shape;329;geec6e49503_1_178" descr="Livres contour"/>
          <p:cNvPicPr preferRelativeResize="0"/>
          <p:nvPr/>
        </p:nvPicPr>
        <p:blipFill rotWithShape="1">
          <a:blip r:embed="rId6">
            <a:alphaModFix/>
          </a:blip>
          <a:srcRect/>
          <a:stretch/>
        </p:blipFill>
        <p:spPr>
          <a:xfrm>
            <a:off x="1209253" y="3429000"/>
            <a:ext cx="720000" cy="72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eec6e49503_1_194"/>
          <p:cNvSpPr txBox="1">
            <a:spLocks noGrp="1"/>
          </p:cNvSpPr>
          <p:nvPr>
            <p:ph type="title"/>
          </p:nvPr>
        </p:nvSpPr>
        <p:spPr>
          <a:xfrm>
            <a:off x="628650" y="365126"/>
            <a:ext cx="65024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503A6"/>
              </a:buClr>
              <a:buSzPts val="4000"/>
              <a:buFont typeface="Arial"/>
              <a:buNone/>
            </a:pPr>
            <a:r>
              <a:rPr lang="el-GR" dirty="0"/>
              <a:t>Εσύ τι θα κάνεις;</a:t>
            </a:r>
            <a:endParaRPr dirty="0"/>
          </a:p>
        </p:txBody>
      </p:sp>
      <p:sp>
        <p:nvSpPr>
          <p:cNvPr id="336" name="Google Shape;336;geec6e49503_1_194"/>
          <p:cNvSpPr txBox="1"/>
          <p:nvPr/>
        </p:nvSpPr>
        <p:spPr>
          <a:xfrm>
            <a:off x="1091820" y="2154711"/>
            <a:ext cx="6039230" cy="4401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dirty="0">
                <a:solidFill>
                  <a:schemeClr val="dk1"/>
                </a:solidFill>
                <a:latin typeface="Calibri"/>
                <a:ea typeface="Calibri"/>
                <a:cs typeface="Calibri"/>
                <a:sym typeface="Calibri"/>
              </a:rPr>
              <a:t>Υιοθετείτε συνήθως μια συγκεκριμένη στάση του σώματος;</a:t>
            </a:r>
          </a:p>
          <a:p>
            <a:pPr marL="0" marR="0" lvl="0" indent="0" algn="l" rtl="0">
              <a:spcBef>
                <a:spcPts val="0"/>
              </a:spcBef>
              <a:spcAft>
                <a:spcPts val="0"/>
              </a:spcAft>
              <a:buNone/>
            </a:pPr>
            <a:endParaRPr lang="el-G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l-GR" sz="2800" dirty="0">
                <a:solidFill>
                  <a:schemeClr val="dk1"/>
                </a:solidFill>
                <a:latin typeface="Calibri"/>
                <a:ea typeface="Calibri"/>
                <a:cs typeface="Calibri"/>
                <a:sym typeface="Calibri"/>
              </a:rPr>
              <a:t>Ποια θα ήταν η καλύτερη στάση για να υιοθετήσετε κατά τη διάρκεια της καθοδήγησης, σύμφωνα με </a:t>
            </a:r>
          </a:p>
          <a:p>
            <a:pPr marL="0" marR="0" lvl="0" indent="0" algn="l" rtl="0">
              <a:spcBef>
                <a:spcPts val="0"/>
              </a:spcBef>
              <a:spcAft>
                <a:spcPts val="0"/>
              </a:spcAft>
              <a:buNone/>
            </a:pPr>
            <a:r>
              <a:rPr lang="el-GR" sz="2800" dirty="0">
                <a:solidFill>
                  <a:schemeClr val="dk1"/>
                </a:solidFill>
                <a:latin typeface="Calibri"/>
                <a:ea typeface="Calibri"/>
                <a:cs typeface="Calibri"/>
                <a:sym typeface="Calibri"/>
              </a:rPr>
              <a:t>σύμφωνα με εσάς; </a:t>
            </a:r>
          </a:p>
          <a:p>
            <a:pPr marL="0" marR="0" lvl="0" indent="0" algn="l" rtl="0">
              <a:spcBef>
                <a:spcPts val="0"/>
              </a:spcBef>
              <a:spcAft>
                <a:spcPts val="0"/>
              </a:spcAft>
              <a:buNone/>
            </a:pPr>
            <a:endParaRPr lang="el-G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l-GR" sz="2800" dirty="0">
                <a:solidFill>
                  <a:schemeClr val="dk1"/>
                </a:solidFill>
                <a:latin typeface="Calibri"/>
                <a:ea typeface="Calibri"/>
                <a:cs typeface="Calibri"/>
                <a:sym typeface="Calibri"/>
              </a:rPr>
              <a:t>Σκέφτεστε </a:t>
            </a:r>
          </a:p>
          <a:p>
            <a:pPr marL="0" marR="0" lvl="0" indent="0" algn="l" rtl="0">
              <a:spcBef>
                <a:spcPts val="0"/>
              </a:spcBef>
              <a:spcAft>
                <a:spcPts val="0"/>
              </a:spcAft>
              <a:buNone/>
            </a:pPr>
            <a:r>
              <a:rPr lang="el-GR" sz="2800" dirty="0">
                <a:solidFill>
                  <a:schemeClr val="dk1"/>
                </a:solidFill>
                <a:latin typeface="Calibri"/>
                <a:ea typeface="Calibri"/>
                <a:cs typeface="Calibri"/>
                <a:sym typeface="Calibri"/>
              </a:rPr>
              <a:t>άλλες προσεγγίσεις;</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6"/>
          <p:cNvSpPr txBox="1">
            <a:spLocks noGrp="1"/>
          </p:cNvSpPr>
          <p:nvPr>
            <p:ph type="title"/>
          </p:nvPr>
        </p:nvSpPr>
        <p:spPr>
          <a:xfrm>
            <a:off x="871417" y="2236305"/>
            <a:ext cx="3700583"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Arial"/>
              <a:buNone/>
            </a:pPr>
            <a:r>
              <a:rPr lang="el-GR" dirty="0"/>
              <a:t>Ακούστε με προσοχή</a:t>
            </a:r>
            <a:endParaRPr dirty="0"/>
          </a:p>
        </p:txBody>
      </p:sp>
      <p:sp>
        <p:nvSpPr>
          <p:cNvPr id="343" name="Google Shape;343;p16"/>
          <p:cNvSpPr txBox="1">
            <a:spLocks noGrp="1"/>
          </p:cNvSpPr>
          <p:nvPr>
            <p:ph type="body" idx="1"/>
          </p:nvPr>
        </p:nvSpPr>
        <p:spPr>
          <a:xfrm>
            <a:off x="871419" y="3657600"/>
            <a:ext cx="3427626" cy="38213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000"/>
              <a:buNone/>
            </a:pPr>
            <a:r>
              <a:rPr lang="el-GR" sz="2000" dirty="0"/>
              <a:t>Πώς να ακούτε ενεργά τις ιδέες του </a:t>
            </a:r>
            <a:r>
              <a:rPr lang="el-GR" sz="2000" dirty="0" err="1"/>
              <a:t>mentee</a:t>
            </a:r>
            <a:r>
              <a:rPr lang="el-GR" sz="2000" dirty="0"/>
              <a:t>; - Πώς να τους βοηθήσετε να εργαστούν σε συνεργασία;</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eec6e49503_1_200"/>
          <p:cNvSpPr txBox="1">
            <a:spLocks noGrp="1"/>
          </p:cNvSpPr>
          <p:nvPr>
            <p:ph type="title"/>
          </p:nvPr>
        </p:nvSpPr>
        <p:spPr>
          <a:xfrm>
            <a:off x="481599" y="461802"/>
            <a:ext cx="8345487"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503A6"/>
              </a:buClr>
              <a:buSzPts val="4000"/>
              <a:buFont typeface="Arial"/>
              <a:buNone/>
            </a:pPr>
            <a:r>
              <a:rPr lang="el-GR" dirty="0"/>
              <a:t>Η υιοθέτηση αυτής της στάσης χάρη στη δημιουργική ακρόαση</a:t>
            </a:r>
            <a:endParaRPr dirty="0"/>
          </a:p>
        </p:txBody>
      </p:sp>
      <p:sp>
        <p:nvSpPr>
          <p:cNvPr id="350" name="Google Shape;350;geec6e49503_1_200"/>
          <p:cNvSpPr txBox="1">
            <a:spLocks noGrp="1"/>
          </p:cNvSpPr>
          <p:nvPr>
            <p:ph type="body" idx="1"/>
          </p:nvPr>
        </p:nvSpPr>
        <p:spPr>
          <a:xfrm>
            <a:off x="481599" y="2151340"/>
            <a:ext cx="8345487" cy="609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l-GR" sz="1800" dirty="0"/>
              <a:t>Στο πλαίσιο της εργασίας του γύρω από τη θεωρία U, ο συγγραφέας </a:t>
            </a:r>
            <a:r>
              <a:rPr lang="el-GR" sz="1800" dirty="0" err="1"/>
              <a:t>Otto</a:t>
            </a:r>
            <a:r>
              <a:rPr lang="el-GR" sz="1800" dirty="0"/>
              <a:t> </a:t>
            </a:r>
            <a:r>
              <a:rPr lang="el-GR" sz="1800" dirty="0" err="1"/>
              <a:t>Scharmer</a:t>
            </a:r>
            <a:r>
              <a:rPr lang="el-GR" sz="1800" dirty="0"/>
              <a:t> προσδιόρισε 4 επίπεδα στα οποία ακούμε τους συνομιλητές μας.</a:t>
            </a:r>
            <a:endParaRPr dirty="0"/>
          </a:p>
        </p:txBody>
      </p:sp>
      <p:sp>
        <p:nvSpPr>
          <p:cNvPr id="351" name="Google Shape;351;geec6e49503_1_200"/>
          <p:cNvSpPr txBox="1"/>
          <p:nvPr/>
        </p:nvSpPr>
        <p:spPr>
          <a:xfrm>
            <a:off x="49278" y="4401710"/>
            <a:ext cx="2170029" cy="2031285"/>
          </a:xfrm>
          <a:prstGeom prst="rect">
            <a:avLst/>
          </a:prstGeom>
          <a:noFill/>
          <a:ln>
            <a:noFill/>
          </a:ln>
        </p:spPr>
        <p:txBody>
          <a:bodyPr spcFirstLastPara="1" wrap="square" lIns="91425" tIns="45700" rIns="91425" bIns="45700" anchor="t" anchorCtr="0">
            <a:spAutoFit/>
          </a:bodyPr>
          <a:lstStyle/>
          <a:p>
            <a:pPr lvl="0" algn="ctr"/>
            <a:r>
              <a:rPr lang="el-GR" sz="1800" b="1" dirty="0">
                <a:solidFill>
                  <a:srgbClr val="3F7E43"/>
                </a:solidFill>
              </a:rPr>
              <a:t>Λήψη</a:t>
            </a:r>
          </a:p>
          <a:p>
            <a:pPr lvl="0" algn="ctr"/>
            <a:r>
              <a:rPr lang="el-GR" sz="1800" dirty="0">
                <a:solidFill>
                  <a:schemeClr val="dk1"/>
                </a:solidFill>
                <a:latin typeface="Calibri"/>
                <a:ea typeface="Calibri"/>
                <a:cs typeface="Calibri"/>
              </a:rPr>
              <a:t>Αναζήτηση πληροφοριών για να επιβεβαιώσουμε αυτό που ήδη γνωρίζουμε ή περιμένουμε</a:t>
            </a:r>
            <a:endParaRPr sz="1800" dirty="0">
              <a:solidFill>
                <a:schemeClr val="dk1"/>
              </a:solidFill>
              <a:latin typeface="Calibri"/>
              <a:ea typeface="Calibri"/>
              <a:cs typeface="Calibri"/>
              <a:sym typeface="Calibri"/>
            </a:endParaRPr>
          </a:p>
        </p:txBody>
      </p:sp>
      <p:sp>
        <p:nvSpPr>
          <p:cNvPr id="352" name="Google Shape;352;geec6e49503_1_200"/>
          <p:cNvSpPr/>
          <p:nvPr/>
        </p:nvSpPr>
        <p:spPr>
          <a:xfrm>
            <a:off x="628447" y="3201693"/>
            <a:ext cx="1001798" cy="1001798"/>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b="1">
                <a:solidFill>
                  <a:schemeClr val="lt1"/>
                </a:solidFill>
                <a:latin typeface="Arial"/>
                <a:ea typeface="Arial"/>
                <a:cs typeface="Arial"/>
                <a:sym typeface="Arial"/>
              </a:rPr>
              <a:t>1.</a:t>
            </a:r>
            <a:endParaRPr/>
          </a:p>
        </p:txBody>
      </p:sp>
      <p:sp>
        <p:nvSpPr>
          <p:cNvPr id="353" name="Google Shape;353;geec6e49503_1_200"/>
          <p:cNvSpPr/>
          <p:nvPr/>
        </p:nvSpPr>
        <p:spPr>
          <a:xfrm>
            <a:off x="2913218" y="3200125"/>
            <a:ext cx="1001798" cy="1001798"/>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b="1">
                <a:solidFill>
                  <a:schemeClr val="lt1"/>
                </a:solidFill>
                <a:latin typeface="Arial"/>
                <a:ea typeface="Arial"/>
                <a:cs typeface="Arial"/>
                <a:sym typeface="Arial"/>
              </a:rPr>
              <a:t>2.</a:t>
            </a:r>
            <a:endParaRPr/>
          </a:p>
        </p:txBody>
      </p:sp>
      <p:sp>
        <p:nvSpPr>
          <p:cNvPr id="354" name="Google Shape;354;geec6e49503_1_200"/>
          <p:cNvSpPr/>
          <p:nvPr/>
        </p:nvSpPr>
        <p:spPr>
          <a:xfrm>
            <a:off x="5192983" y="3195949"/>
            <a:ext cx="1001798" cy="1001798"/>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b="1">
                <a:solidFill>
                  <a:schemeClr val="lt1"/>
                </a:solidFill>
                <a:latin typeface="Arial"/>
                <a:ea typeface="Arial"/>
                <a:cs typeface="Arial"/>
                <a:sym typeface="Arial"/>
              </a:rPr>
              <a:t>3.</a:t>
            </a:r>
            <a:endParaRPr/>
          </a:p>
        </p:txBody>
      </p:sp>
      <p:sp>
        <p:nvSpPr>
          <p:cNvPr id="355" name="Google Shape;355;geec6e49503_1_200"/>
          <p:cNvSpPr txBox="1"/>
          <p:nvPr/>
        </p:nvSpPr>
        <p:spPr>
          <a:xfrm>
            <a:off x="2326599" y="4401710"/>
            <a:ext cx="2170029" cy="1754286"/>
          </a:xfrm>
          <a:prstGeom prst="rect">
            <a:avLst/>
          </a:prstGeom>
          <a:noFill/>
          <a:ln>
            <a:noFill/>
          </a:ln>
        </p:spPr>
        <p:txBody>
          <a:bodyPr spcFirstLastPara="1" wrap="square" lIns="91425" tIns="45700" rIns="91425" bIns="45700" anchor="t" anchorCtr="0">
            <a:spAutoFit/>
          </a:bodyPr>
          <a:lstStyle/>
          <a:p>
            <a:pPr lvl="0" algn="ctr"/>
            <a:r>
              <a:rPr lang="el-GR" sz="1800" b="1" dirty="0">
                <a:solidFill>
                  <a:srgbClr val="3F7E43"/>
                </a:solidFill>
              </a:rPr>
              <a:t>Πραγματικά</a:t>
            </a:r>
          </a:p>
          <a:p>
            <a:pPr lvl="0" algn="ctr"/>
            <a:r>
              <a:rPr lang="el-GR" sz="1800" dirty="0">
                <a:solidFill>
                  <a:schemeClr val="dk1"/>
                </a:solidFill>
                <a:latin typeface="Calibri"/>
                <a:ea typeface="Calibri"/>
                <a:cs typeface="Calibri"/>
              </a:rPr>
              <a:t>Αναζήτηση πληροφοριών που είναι διαφορετικές από αυτές που γνωρίζουμε</a:t>
            </a:r>
            <a:endParaRPr sz="1800" dirty="0">
              <a:solidFill>
                <a:schemeClr val="dk1"/>
              </a:solidFill>
              <a:latin typeface="Calibri"/>
              <a:ea typeface="Calibri"/>
              <a:cs typeface="Calibri"/>
            </a:endParaRPr>
          </a:p>
        </p:txBody>
      </p:sp>
      <p:sp>
        <p:nvSpPr>
          <p:cNvPr id="356" name="Google Shape;356;geec6e49503_1_200"/>
          <p:cNvSpPr txBox="1"/>
          <p:nvPr/>
        </p:nvSpPr>
        <p:spPr>
          <a:xfrm>
            <a:off x="4608867" y="4401710"/>
            <a:ext cx="2170029" cy="2031285"/>
          </a:xfrm>
          <a:prstGeom prst="rect">
            <a:avLst/>
          </a:prstGeom>
          <a:noFill/>
          <a:ln>
            <a:noFill/>
          </a:ln>
        </p:spPr>
        <p:txBody>
          <a:bodyPr spcFirstLastPara="1" wrap="square" lIns="91425" tIns="45700" rIns="91425" bIns="45700" anchor="t" anchorCtr="0">
            <a:spAutoFit/>
          </a:bodyPr>
          <a:lstStyle/>
          <a:p>
            <a:pPr lvl="0" algn="ctr"/>
            <a:r>
              <a:rPr lang="el-GR" sz="1800" b="1" dirty="0" err="1">
                <a:solidFill>
                  <a:srgbClr val="3F7E43"/>
                </a:solidFill>
              </a:rPr>
              <a:t>Ενσυναίσθηση</a:t>
            </a:r>
            <a:endParaRPr lang="el-GR" sz="1800" b="1" dirty="0">
              <a:solidFill>
                <a:srgbClr val="3F7E43"/>
              </a:solidFill>
            </a:endParaRPr>
          </a:p>
          <a:p>
            <a:pPr lvl="0" algn="ctr"/>
            <a:r>
              <a:rPr lang="el-GR" sz="1800" dirty="0">
                <a:solidFill>
                  <a:schemeClr val="dk1"/>
                </a:solidFill>
                <a:latin typeface="Calibri"/>
                <a:ea typeface="Calibri"/>
                <a:cs typeface="Calibri"/>
              </a:rPr>
              <a:t>Ξεκινάμε να συνδεόμαστε με το άτομο στο οποίο μιλάμε, όχι μόνο με τα γεγονότα που φέρνει</a:t>
            </a:r>
            <a:endParaRPr sz="1800" dirty="0">
              <a:solidFill>
                <a:schemeClr val="dk1"/>
              </a:solidFill>
              <a:latin typeface="Calibri"/>
              <a:ea typeface="Calibri"/>
              <a:cs typeface="Calibri"/>
            </a:endParaRPr>
          </a:p>
        </p:txBody>
      </p:sp>
      <p:sp>
        <p:nvSpPr>
          <p:cNvPr id="357" name="Google Shape;357;geec6e49503_1_200"/>
          <p:cNvSpPr/>
          <p:nvPr/>
        </p:nvSpPr>
        <p:spPr>
          <a:xfrm>
            <a:off x="7498279" y="3195949"/>
            <a:ext cx="1001798" cy="1001798"/>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b="1">
                <a:solidFill>
                  <a:schemeClr val="lt1"/>
                </a:solidFill>
                <a:latin typeface="Arial"/>
                <a:ea typeface="Arial"/>
                <a:cs typeface="Arial"/>
                <a:sym typeface="Arial"/>
              </a:rPr>
              <a:t>4.</a:t>
            </a:r>
            <a:endParaRPr/>
          </a:p>
        </p:txBody>
      </p:sp>
      <p:sp>
        <p:nvSpPr>
          <p:cNvPr id="358" name="Google Shape;358;geec6e49503_1_200"/>
          <p:cNvSpPr txBox="1"/>
          <p:nvPr/>
        </p:nvSpPr>
        <p:spPr>
          <a:xfrm>
            <a:off x="6914163" y="4401710"/>
            <a:ext cx="2170029" cy="2031285"/>
          </a:xfrm>
          <a:prstGeom prst="rect">
            <a:avLst/>
          </a:prstGeom>
          <a:noFill/>
          <a:ln>
            <a:noFill/>
          </a:ln>
        </p:spPr>
        <p:txBody>
          <a:bodyPr spcFirstLastPara="1" wrap="square" lIns="91425" tIns="45700" rIns="91425" bIns="45700" anchor="t" anchorCtr="0">
            <a:spAutoFit/>
          </a:bodyPr>
          <a:lstStyle/>
          <a:p>
            <a:pPr lvl="0" algn="ctr"/>
            <a:r>
              <a:rPr lang="el-GR" sz="1800" b="1" dirty="0">
                <a:solidFill>
                  <a:srgbClr val="3F7E43"/>
                </a:solidFill>
              </a:rPr>
              <a:t>Παραγωγική</a:t>
            </a:r>
          </a:p>
          <a:p>
            <a:pPr lvl="0" algn="ctr"/>
            <a:r>
              <a:rPr lang="el-GR" sz="1800" dirty="0">
                <a:solidFill>
                  <a:schemeClr val="dk1"/>
                </a:solidFill>
                <a:latin typeface="Calibri"/>
                <a:ea typeface="Calibri"/>
                <a:cs typeface="Calibri"/>
              </a:rPr>
              <a:t>Ακούγοντας να δημιουργούμε χωρίς η προσωπικότητά μας να μπαίνει εμπόδιο στα αποτελέσματα</a:t>
            </a:r>
            <a:endParaRPr sz="1800" dirty="0">
              <a:solidFill>
                <a:schemeClr val="dk1"/>
              </a:solidFill>
              <a:latin typeface="Calibri"/>
              <a:ea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eec6e49503_1_214"/>
          <p:cNvSpPr txBox="1">
            <a:spLocks noGrp="1"/>
          </p:cNvSpPr>
          <p:nvPr>
            <p:ph type="title"/>
          </p:nvPr>
        </p:nvSpPr>
        <p:spPr>
          <a:xfrm>
            <a:off x="628650" y="365126"/>
            <a:ext cx="65024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503A6"/>
              </a:buClr>
              <a:buSzPts val="4000"/>
              <a:buFont typeface="Arial"/>
              <a:buNone/>
            </a:pPr>
            <a:r>
              <a:rPr lang="el-GR" dirty="0"/>
              <a:t>Εξασκηθείτε στη δημιουργική ακρόαση</a:t>
            </a:r>
            <a:endParaRPr dirty="0"/>
          </a:p>
        </p:txBody>
      </p:sp>
      <p:sp>
        <p:nvSpPr>
          <p:cNvPr id="365" name="Google Shape;365;geec6e49503_1_214"/>
          <p:cNvSpPr txBox="1"/>
          <p:nvPr/>
        </p:nvSpPr>
        <p:spPr>
          <a:xfrm>
            <a:off x="956353" y="2594977"/>
            <a:ext cx="4316687" cy="35393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dirty="0">
                <a:solidFill>
                  <a:schemeClr val="dk1"/>
                </a:solidFill>
                <a:latin typeface="Calibri"/>
                <a:ea typeface="Calibri"/>
                <a:cs typeface="Calibri"/>
                <a:sym typeface="Calibri"/>
              </a:rPr>
              <a:t>Σε ομάδες των 2 ατόμων, ακούστε ενεργά το ζευγάρι σας για 5 λεπτά συνεχόμενα, χωρίς να διακόπτετε.</a:t>
            </a:r>
          </a:p>
          <a:p>
            <a:pPr marL="0" marR="0" lvl="0" indent="0" algn="l" rtl="0">
              <a:spcBef>
                <a:spcPts val="0"/>
              </a:spcBef>
              <a:spcAft>
                <a:spcPts val="0"/>
              </a:spcAft>
              <a:buNone/>
            </a:pPr>
            <a:r>
              <a:rPr lang="el-GR" sz="2800" dirty="0">
                <a:solidFill>
                  <a:schemeClr val="dk1"/>
                </a:solidFill>
                <a:latin typeface="Calibri"/>
                <a:ea typeface="Calibri"/>
                <a:cs typeface="Calibri"/>
                <a:sym typeface="Calibri"/>
              </a:rPr>
              <a:t> </a:t>
            </a:r>
          </a:p>
          <a:p>
            <a:pPr marL="0" marR="0" lvl="0" indent="0" algn="l" rtl="0">
              <a:spcBef>
                <a:spcPts val="0"/>
              </a:spcBef>
              <a:spcAft>
                <a:spcPts val="0"/>
              </a:spcAft>
              <a:buNone/>
            </a:pPr>
            <a:r>
              <a:rPr lang="el-GR" sz="2800" dirty="0">
                <a:solidFill>
                  <a:schemeClr val="dk1"/>
                </a:solidFill>
                <a:latin typeface="Calibri"/>
                <a:ea typeface="Calibri"/>
                <a:cs typeface="Calibri"/>
                <a:sym typeface="Calibri"/>
              </a:rPr>
              <a:t>Μοιραστείτε τις σκέψεις σας στο τέλος της άσκησης!</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eec6e49503_1_220"/>
          <p:cNvSpPr txBox="1">
            <a:spLocks noGrp="1"/>
          </p:cNvSpPr>
          <p:nvPr>
            <p:ph type="title"/>
          </p:nvPr>
        </p:nvSpPr>
        <p:spPr>
          <a:xfrm>
            <a:off x="481600" y="461802"/>
            <a:ext cx="7820406" cy="1325563"/>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7503A6"/>
              </a:buClr>
              <a:buSzPts val="4000"/>
              <a:buFont typeface="Arial"/>
              <a:buNone/>
            </a:pPr>
            <a:r>
              <a:rPr lang="el-GR" dirty="0"/>
              <a:t>Χρήση αυτού του εργαλείου για την ενθάρρυνση της συνεργασίας</a:t>
            </a:r>
            <a:endParaRPr dirty="0"/>
          </a:p>
        </p:txBody>
      </p:sp>
      <p:sp>
        <p:nvSpPr>
          <p:cNvPr id="372" name="Google Shape;372;geec6e49503_1_220"/>
          <p:cNvSpPr txBox="1"/>
          <p:nvPr/>
        </p:nvSpPr>
        <p:spPr>
          <a:xfrm>
            <a:off x="661796" y="1897140"/>
            <a:ext cx="7820407"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l-GR" sz="1600" dirty="0">
                <a:solidFill>
                  <a:schemeClr val="dk1"/>
                </a:solidFill>
                <a:latin typeface="Calibri"/>
                <a:ea typeface="Calibri"/>
                <a:cs typeface="Calibri"/>
                <a:sym typeface="Calibri"/>
              </a:rPr>
              <a:t>Μπορείτε να χρησιμοποιήσετε αυτά τα εργαλεία και τις θεωρίες για να καθοδηγήσετε τα κορίτσια και τις νεαρές γυναίκες που συμμετέχουν στις εκδηλώσεις, αλλά όχι μόνο ! Μπορείτε επίσης να προσπαθήσετε να τα μεταδώσετε σε αυτές και να βεβαιωθείτε ότι θα τα εφαρμόσουν μέσα στις ομάδες τους. </a:t>
            </a:r>
          </a:p>
          <a:p>
            <a:pPr marL="0" marR="0" lvl="0" indent="0" algn="just" rtl="0">
              <a:spcBef>
                <a:spcPts val="0"/>
              </a:spcBef>
              <a:spcAft>
                <a:spcPts val="0"/>
              </a:spcAft>
              <a:buNone/>
            </a:pPr>
            <a:endParaRPr lang="el-GR" sz="16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l-GR" sz="1600" dirty="0">
                <a:solidFill>
                  <a:schemeClr val="dk1"/>
                </a:solidFill>
                <a:latin typeface="Calibri"/>
                <a:ea typeface="Calibri"/>
                <a:cs typeface="Calibri"/>
                <a:sym typeface="Calibri"/>
              </a:rPr>
              <a:t>Πράγματι, διάφορα σημεία προσοχής μπορούν να εντοπιστούν μέσω αυτής της μορφής :</a:t>
            </a:r>
            <a:endParaRPr sz="1600" dirty="0">
              <a:solidFill>
                <a:schemeClr val="dk1"/>
              </a:solidFill>
              <a:latin typeface="Calibri"/>
              <a:ea typeface="Calibri"/>
              <a:cs typeface="Calibri"/>
              <a:sym typeface="Calibri"/>
            </a:endParaRPr>
          </a:p>
        </p:txBody>
      </p:sp>
      <p:pic>
        <p:nvPicPr>
          <p:cNvPr id="373" name="Google Shape;373;geec6e49503_1_220" descr="Tornade contour"/>
          <p:cNvPicPr preferRelativeResize="0"/>
          <p:nvPr/>
        </p:nvPicPr>
        <p:blipFill rotWithShape="1">
          <a:blip r:embed="rId3">
            <a:alphaModFix/>
          </a:blip>
          <a:srcRect/>
          <a:stretch/>
        </p:blipFill>
        <p:spPr>
          <a:xfrm>
            <a:off x="1024262" y="5583586"/>
            <a:ext cx="720000" cy="720000"/>
          </a:xfrm>
          <a:prstGeom prst="rect">
            <a:avLst/>
          </a:prstGeom>
          <a:noFill/>
          <a:ln>
            <a:noFill/>
          </a:ln>
        </p:spPr>
      </p:pic>
      <p:pic>
        <p:nvPicPr>
          <p:cNvPr id="374" name="Google Shape;374;geec6e49503_1_220" descr="Oreille contour"/>
          <p:cNvPicPr preferRelativeResize="0"/>
          <p:nvPr/>
        </p:nvPicPr>
        <p:blipFill rotWithShape="1">
          <a:blip r:embed="rId4">
            <a:alphaModFix/>
          </a:blip>
          <a:srcRect/>
          <a:stretch/>
        </p:blipFill>
        <p:spPr>
          <a:xfrm>
            <a:off x="1024262" y="4663241"/>
            <a:ext cx="720000" cy="720000"/>
          </a:xfrm>
          <a:prstGeom prst="rect">
            <a:avLst/>
          </a:prstGeom>
          <a:noFill/>
          <a:ln>
            <a:noFill/>
          </a:ln>
        </p:spPr>
      </p:pic>
      <p:pic>
        <p:nvPicPr>
          <p:cNvPr id="375" name="Google Shape;375;geec6e49503_1_220" descr="Commentaire barre oblique silence contour"/>
          <p:cNvPicPr preferRelativeResize="0"/>
          <p:nvPr/>
        </p:nvPicPr>
        <p:blipFill rotWithShape="1">
          <a:blip r:embed="rId5">
            <a:alphaModFix/>
          </a:blip>
          <a:srcRect/>
          <a:stretch/>
        </p:blipFill>
        <p:spPr>
          <a:xfrm>
            <a:off x="1029094" y="3742896"/>
            <a:ext cx="720000" cy="720000"/>
          </a:xfrm>
          <a:prstGeom prst="rect">
            <a:avLst/>
          </a:prstGeom>
          <a:noFill/>
          <a:ln>
            <a:noFill/>
          </a:ln>
        </p:spPr>
      </p:pic>
      <p:sp>
        <p:nvSpPr>
          <p:cNvPr id="376" name="Google Shape;376;geec6e49503_1_220"/>
          <p:cNvSpPr txBox="1"/>
          <p:nvPr/>
        </p:nvSpPr>
        <p:spPr>
          <a:xfrm>
            <a:off x="1938662" y="3742896"/>
            <a:ext cx="6363344" cy="646290"/>
          </a:xfrm>
          <a:prstGeom prst="rect">
            <a:avLst/>
          </a:prstGeom>
          <a:noFill/>
          <a:ln>
            <a:noFill/>
          </a:ln>
        </p:spPr>
        <p:txBody>
          <a:bodyPr spcFirstLastPara="1" wrap="square" lIns="91425" tIns="45700" rIns="91425" bIns="45700" anchor="t" anchorCtr="0">
            <a:spAutoFit/>
          </a:bodyPr>
          <a:lstStyle/>
          <a:p>
            <a:pPr lvl="0" algn="just"/>
            <a:r>
              <a:rPr lang="el-GR" sz="1800" dirty="0">
                <a:solidFill>
                  <a:schemeClr val="dk1"/>
                </a:solidFill>
                <a:latin typeface="Calibri"/>
                <a:ea typeface="Calibri"/>
                <a:cs typeface="Calibri"/>
                <a:sym typeface="Calibri"/>
              </a:rPr>
              <a:t>Ορισμένοι συμμετέχοντες εκφοβίζονται από την ομάδα και δεν αισθάνονται αρκετά σίγουροι για να μοιραστούν τις σκέψεις τους</a:t>
            </a:r>
            <a:endParaRPr dirty="0"/>
          </a:p>
        </p:txBody>
      </p:sp>
      <p:sp>
        <p:nvSpPr>
          <p:cNvPr id="377" name="Google Shape;377;geec6e49503_1_220"/>
          <p:cNvSpPr txBox="1"/>
          <p:nvPr/>
        </p:nvSpPr>
        <p:spPr>
          <a:xfrm>
            <a:off x="1938662" y="4700075"/>
            <a:ext cx="5400265" cy="646331"/>
          </a:xfrm>
          <a:prstGeom prst="rect">
            <a:avLst/>
          </a:prstGeom>
          <a:noFill/>
          <a:ln>
            <a:noFill/>
          </a:ln>
        </p:spPr>
        <p:txBody>
          <a:bodyPr spcFirstLastPara="1" wrap="square" lIns="91425" tIns="45700" rIns="91425" bIns="45700" anchor="t" anchorCtr="0">
            <a:spAutoFit/>
          </a:bodyPr>
          <a:lstStyle/>
          <a:p>
            <a:pPr lvl="0" algn="just"/>
            <a:r>
              <a:rPr lang="el-GR" sz="1800" dirty="0">
                <a:solidFill>
                  <a:schemeClr val="dk1"/>
                </a:solidFill>
                <a:latin typeface="Calibri"/>
                <a:ea typeface="Calibri"/>
                <a:cs typeface="Calibri"/>
                <a:sym typeface="Calibri"/>
              </a:rPr>
              <a:t>Ορισμένοι συμμετέχοντες δεν ακούνε ή δεν λαμβάνουν υπόψη τις ιδέες των άλλων</a:t>
            </a:r>
            <a:endParaRPr dirty="0"/>
          </a:p>
        </p:txBody>
      </p:sp>
      <p:sp>
        <p:nvSpPr>
          <p:cNvPr id="378" name="Google Shape;378;geec6e49503_1_220"/>
          <p:cNvSpPr txBox="1"/>
          <p:nvPr/>
        </p:nvSpPr>
        <p:spPr>
          <a:xfrm>
            <a:off x="1938662" y="5657255"/>
            <a:ext cx="6363344" cy="923289"/>
          </a:xfrm>
          <a:prstGeom prst="rect">
            <a:avLst/>
          </a:prstGeom>
          <a:noFill/>
          <a:ln>
            <a:noFill/>
          </a:ln>
        </p:spPr>
        <p:txBody>
          <a:bodyPr spcFirstLastPara="1" wrap="square" lIns="91425" tIns="45700" rIns="91425" bIns="45700" anchor="t" anchorCtr="0">
            <a:spAutoFit/>
          </a:bodyPr>
          <a:lstStyle/>
          <a:p>
            <a:pPr lvl="0" algn="just"/>
            <a:r>
              <a:rPr lang="el-GR" sz="1800" dirty="0">
                <a:solidFill>
                  <a:schemeClr val="dk1"/>
                </a:solidFill>
                <a:latin typeface="Calibri"/>
                <a:ea typeface="Calibri"/>
                <a:cs typeface="Calibri"/>
                <a:sym typeface="Calibri"/>
              </a:rPr>
              <a:t>Ορισμένοι συμμετέχοντες αισθάνονται συγκλονισμένοι από την εκπαίδευση και δεν θα διατηρήσουν το ενδιαφέρον τους μετά την εκδήλωση</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eec6e49503_1_232"/>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503A6"/>
              </a:buClr>
              <a:buSzPts val="4000"/>
              <a:buFont typeface="Arial"/>
              <a:buNone/>
            </a:pPr>
            <a:r>
              <a:rPr lang="el-GR" dirty="0"/>
              <a:t>Οι χρυσοί κανόνες για την εργασία σε ομάδες</a:t>
            </a:r>
            <a:endParaRPr dirty="0"/>
          </a:p>
        </p:txBody>
      </p:sp>
      <p:sp>
        <p:nvSpPr>
          <p:cNvPr id="385" name="Google Shape;385;geec6e49503_1_232"/>
          <p:cNvSpPr txBox="1"/>
          <p:nvPr/>
        </p:nvSpPr>
        <p:spPr>
          <a:xfrm>
            <a:off x="1392654" y="4910449"/>
            <a:ext cx="6358690" cy="646331"/>
          </a:xfrm>
          <a:prstGeom prst="rect">
            <a:avLst/>
          </a:prstGeom>
          <a:noFill/>
          <a:ln>
            <a:noFill/>
          </a:ln>
        </p:spPr>
        <p:txBody>
          <a:bodyPr spcFirstLastPara="1" wrap="square" lIns="91425" tIns="45700" rIns="91425" bIns="45700" anchor="t" anchorCtr="0">
            <a:spAutoFit/>
          </a:bodyPr>
          <a:lstStyle/>
          <a:p>
            <a:pPr lvl="0" algn="ctr"/>
            <a:r>
              <a:rPr lang="el-GR" sz="1800" b="1" dirty="0">
                <a:solidFill>
                  <a:schemeClr val="dk1"/>
                </a:solidFill>
                <a:latin typeface="Calibri"/>
                <a:ea typeface="Calibri"/>
                <a:cs typeface="Calibri"/>
                <a:sym typeface="Calibri"/>
              </a:rPr>
              <a:t>Στο τέλος της ημέρας, στόχος μας είναι να αισθάνονται αρκετά σίγουροι για να αλλάξουν τον κόσμο!</a:t>
            </a:r>
            <a:endParaRPr dirty="0"/>
          </a:p>
        </p:txBody>
      </p:sp>
      <p:sp>
        <p:nvSpPr>
          <p:cNvPr id="386" name="Google Shape;386;geec6e49503_1_232"/>
          <p:cNvSpPr/>
          <p:nvPr/>
        </p:nvSpPr>
        <p:spPr>
          <a:xfrm>
            <a:off x="774471" y="2335492"/>
            <a:ext cx="2358189" cy="2187016"/>
          </a:xfrm>
          <a:prstGeom prst="roundRect">
            <a:avLst>
              <a:gd name="adj" fmla="val 16667"/>
            </a:avLst>
          </a:prstGeom>
          <a:solidFill>
            <a:srgbClr val="7503A6"/>
          </a:solidFill>
          <a:ln>
            <a:noFill/>
          </a:ln>
        </p:spPr>
        <p:txBody>
          <a:bodyPr spcFirstLastPara="1" wrap="square" lIns="0" tIns="45700" rIns="0" bIns="45700" anchor="ctr" anchorCtr="0">
            <a:noAutofit/>
          </a:bodyPr>
          <a:lstStyle/>
          <a:p>
            <a:pPr lvl="0" algn="ctr"/>
            <a:r>
              <a:rPr lang="el-GR" sz="1600" dirty="0">
                <a:solidFill>
                  <a:schemeClr val="lt1"/>
                </a:solidFill>
                <a:latin typeface="Calibri"/>
                <a:ea typeface="Calibri"/>
                <a:cs typeface="Calibri"/>
                <a:sym typeface="Calibri"/>
              </a:rPr>
              <a:t>Όλα τα μέλη των ομάδων θα πρέπει να ακούν ο ένας τον άλλον, ώστε όλοι να αισθάνονται αρκετά σίγουροι για να εκφράσουν τη γνώμη τους.</a:t>
            </a:r>
            <a:endParaRPr sz="1600" dirty="0">
              <a:solidFill>
                <a:schemeClr val="lt1"/>
              </a:solidFill>
              <a:latin typeface="Calibri"/>
              <a:ea typeface="Calibri"/>
              <a:cs typeface="Calibri"/>
              <a:sym typeface="Calibri"/>
            </a:endParaRPr>
          </a:p>
        </p:txBody>
      </p:sp>
      <p:sp>
        <p:nvSpPr>
          <p:cNvPr id="387" name="Google Shape;387;geec6e49503_1_232"/>
          <p:cNvSpPr/>
          <p:nvPr/>
        </p:nvSpPr>
        <p:spPr>
          <a:xfrm>
            <a:off x="3392905" y="2335492"/>
            <a:ext cx="2358189" cy="2187016"/>
          </a:xfrm>
          <a:prstGeom prst="roundRect">
            <a:avLst>
              <a:gd name="adj" fmla="val 16667"/>
            </a:avLst>
          </a:prstGeom>
          <a:solidFill>
            <a:srgbClr val="7503A6"/>
          </a:solidFill>
          <a:ln>
            <a:noFill/>
          </a:ln>
        </p:spPr>
        <p:txBody>
          <a:bodyPr spcFirstLastPara="1" wrap="square" lIns="0" tIns="45700" rIns="0" bIns="45700" anchor="ctr" anchorCtr="0">
            <a:noAutofit/>
          </a:bodyPr>
          <a:lstStyle/>
          <a:p>
            <a:pPr lvl="0" algn="ctr"/>
            <a:r>
              <a:rPr lang="el-GR" sz="1800" dirty="0">
                <a:solidFill>
                  <a:schemeClr val="lt1"/>
                </a:solidFill>
                <a:latin typeface="Calibri"/>
                <a:ea typeface="Calibri"/>
                <a:cs typeface="Calibri"/>
                <a:sym typeface="Calibri"/>
              </a:rPr>
              <a:t>Τα μέλη των ομάδων πρέπει να αντιδρούν με ευγένεια και διαφάνεια στις ιδέες και τις προτάσεις των άλλων</a:t>
            </a:r>
            <a:endParaRPr dirty="0"/>
          </a:p>
        </p:txBody>
      </p:sp>
      <p:sp>
        <p:nvSpPr>
          <p:cNvPr id="388" name="Google Shape;388;geec6e49503_1_232"/>
          <p:cNvSpPr/>
          <p:nvPr/>
        </p:nvSpPr>
        <p:spPr>
          <a:xfrm>
            <a:off x="6011340" y="2335492"/>
            <a:ext cx="2358189" cy="2187016"/>
          </a:xfrm>
          <a:prstGeom prst="roundRect">
            <a:avLst>
              <a:gd name="adj" fmla="val 16667"/>
            </a:avLst>
          </a:prstGeom>
          <a:solidFill>
            <a:srgbClr val="7503A6"/>
          </a:solidFill>
          <a:ln>
            <a:noFill/>
          </a:ln>
        </p:spPr>
        <p:txBody>
          <a:bodyPr spcFirstLastPara="1" wrap="square" lIns="0" tIns="45700" rIns="0" bIns="45700" anchor="ctr" anchorCtr="0">
            <a:noAutofit/>
          </a:bodyPr>
          <a:lstStyle/>
          <a:p>
            <a:pPr lvl="0" algn="ctr"/>
            <a:r>
              <a:rPr lang="el-GR" sz="1800" dirty="0">
                <a:solidFill>
                  <a:schemeClr val="lt1"/>
                </a:solidFill>
                <a:latin typeface="Calibri"/>
                <a:ea typeface="Calibri"/>
                <a:cs typeface="Calibri"/>
                <a:sym typeface="Calibri"/>
              </a:rPr>
              <a:t>Ως μέντορας, φροντίστε να συμπεριλάβετε τους πάντες και να εκτιμήσετε την ιδέα του καθενός.</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
          <p:cNvSpPr txBox="1">
            <a:spLocks noGrp="1"/>
          </p:cNvSpPr>
          <p:nvPr>
            <p:ph type="body" idx="1"/>
          </p:nvPr>
        </p:nvSpPr>
        <p:spPr>
          <a:xfrm>
            <a:off x="804510" y="3987098"/>
            <a:ext cx="3439944" cy="83251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000"/>
              <a:buNone/>
            </a:pPr>
            <a:r>
              <a:rPr lang="el-GR" sz="2000" dirty="0"/>
              <a:t>Τι αφορά το έργο; - Ποιες είναι οι εκδηλώσεις We4Change Changemakers; </a:t>
            </a:r>
            <a:endParaRPr dirty="0"/>
          </a:p>
        </p:txBody>
      </p:sp>
      <p:sp>
        <p:nvSpPr>
          <p:cNvPr id="165" name="Google Shape;165;p2"/>
          <p:cNvSpPr txBox="1">
            <a:spLocks noGrp="1"/>
          </p:cNvSpPr>
          <p:nvPr>
            <p:ph type="title"/>
          </p:nvPr>
        </p:nvSpPr>
        <p:spPr>
          <a:xfrm>
            <a:off x="738522" y="2281863"/>
            <a:ext cx="4502782" cy="170523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Arial"/>
              <a:buNone/>
            </a:pPr>
            <a:r>
              <a:rPr lang="el-GR" sz="3600" dirty="0"/>
              <a:t>Σχετικά με το έργο</a:t>
            </a:r>
            <a:r>
              <a:rPr lang="fr-FR" sz="3600" dirty="0"/>
              <a:t> We4Change </a:t>
            </a:r>
            <a:endParaRPr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9"/>
          <p:cNvSpPr txBox="1">
            <a:spLocks noGrp="1"/>
          </p:cNvSpPr>
          <p:nvPr>
            <p:ph type="title"/>
          </p:nvPr>
        </p:nvSpPr>
        <p:spPr>
          <a:xfrm>
            <a:off x="871417" y="2236305"/>
            <a:ext cx="3700583"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Arial"/>
              <a:buNone/>
            </a:pPr>
            <a:r>
              <a:rPr lang="el-GR" dirty="0"/>
              <a:t>Παράφραση και ερώτηση</a:t>
            </a:r>
            <a:endParaRPr dirty="0"/>
          </a:p>
        </p:txBody>
      </p:sp>
      <p:sp>
        <p:nvSpPr>
          <p:cNvPr id="395" name="Google Shape;395;p19"/>
          <p:cNvSpPr txBox="1">
            <a:spLocks noGrp="1"/>
          </p:cNvSpPr>
          <p:nvPr>
            <p:ph type="body" idx="1"/>
          </p:nvPr>
        </p:nvSpPr>
        <p:spPr>
          <a:xfrm>
            <a:off x="871419" y="3657600"/>
            <a:ext cx="3523160" cy="42308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000"/>
              <a:buNone/>
            </a:pPr>
            <a:r>
              <a:rPr lang="el-GR" sz="2000" dirty="0"/>
              <a:t>Πώς να τους καθοδηγήσετε στον προσδιορισμό των επόμενων βημάτων του έργου τους; - Πώς να τους προετοιμάσετε για την παρουσίαση στην κριτική επιτροπή;</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eec6e49503_1_241"/>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503A6"/>
              </a:buClr>
              <a:buSzPct val="100000"/>
              <a:buFont typeface="Arial"/>
              <a:buNone/>
            </a:pPr>
            <a:r>
              <a:rPr lang="el-GR" dirty="0"/>
              <a:t>Παράφραση για καλύτερη κατανόηση των ιδεών</a:t>
            </a:r>
            <a:endParaRPr dirty="0"/>
          </a:p>
        </p:txBody>
      </p:sp>
      <p:sp>
        <p:nvSpPr>
          <p:cNvPr id="402" name="Google Shape;402;geec6e49503_1_241"/>
          <p:cNvSpPr txBox="1"/>
          <p:nvPr/>
        </p:nvSpPr>
        <p:spPr>
          <a:xfrm>
            <a:off x="541962" y="2024651"/>
            <a:ext cx="814333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dirty="0">
                <a:solidFill>
                  <a:schemeClr val="dk1"/>
                </a:solidFill>
                <a:latin typeface="Calibri"/>
                <a:ea typeface="Calibri"/>
                <a:cs typeface="Calibri"/>
                <a:sym typeface="Calibri"/>
              </a:rPr>
              <a:t>Ως μέντορας και για να διευκολύνετε τη συνεργασία εντός της ομάδας, η παράφραση, είτε επαναλαμβάνοντας είτε συνοψίζοντας, μπορεί να είναι ένα χρήσιμο εργαλείο, καθώς θα σας επιτρέψει να:</a:t>
            </a:r>
            <a:endParaRPr sz="1800" dirty="0">
              <a:solidFill>
                <a:schemeClr val="dk1"/>
              </a:solidFill>
              <a:latin typeface="Calibri"/>
              <a:ea typeface="Calibri"/>
              <a:cs typeface="Calibri"/>
              <a:sym typeface="Calibri"/>
            </a:endParaRPr>
          </a:p>
        </p:txBody>
      </p:sp>
      <p:pic>
        <p:nvPicPr>
          <p:cNvPr id="403" name="Google Shape;403;geec6e49503_1_241" descr="Brainstorming de groupe contour"/>
          <p:cNvPicPr preferRelativeResize="0"/>
          <p:nvPr/>
        </p:nvPicPr>
        <p:blipFill rotWithShape="1">
          <a:blip r:embed="rId3">
            <a:alphaModFix/>
          </a:blip>
          <a:srcRect/>
          <a:stretch/>
        </p:blipFill>
        <p:spPr>
          <a:xfrm>
            <a:off x="1410600" y="3324728"/>
            <a:ext cx="720000" cy="720000"/>
          </a:xfrm>
          <a:prstGeom prst="rect">
            <a:avLst/>
          </a:prstGeom>
          <a:noFill/>
          <a:ln>
            <a:noFill/>
          </a:ln>
        </p:spPr>
      </p:pic>
      <p:pic>
        <p:nvPicPr>
          <p:cNvPr id="404" name="Google Shape;404;geec6e49503_1_241" descr="Tête avec engrenages contour"/>
          <p:cNvPicPr preferRelativeResize="0"/>
          <p:nvPr/>
        </p:nvPicPr>
        <p:blipFill rotWithShape="1">
          <a:blip r:embed="rId4">
            <a:alphaModFix/>
          </a:blip>
          <a:srcRect/>
          <a:stretch/>
        </p:blipFill>
        <p:spPr>
          <a:xfrm>
            <a:off x="1410600" y="5616996"/>
            <a:ext cx="720000" cy="720000"/>
          </a:xfrm>
          <a:prstGeom prst="rect">
            <a:avLst/>
          </a:prstGeom>
          <a:noFill/>
          <a:ln>
            <a:noFill/>
          </a:ln>
        </p:spPr>
      </p:pic>
      <p:pic>
        <p:nvPicPr>
          <p:cNvPr id="405" name="Google Shape;405;geec6e49503_1_241" descr="Héros contour"/>
          <p:cNvPicPr preferRelativeResize="0"/>
          <p:nvPr/>
        </p:nvPicPr>
        <p:blipFill rotWithShape="1">
          <a:blip r:embed="rId5">
            <a:alphaModFix/>
          </a:blip>
          <a:srcRect/>
          <a:stretch/>
        </p:blipFill>
        <p:spPr>
          <a:xfrm>
            <a:off x="1410600" y="4342998"/>
            <a:ext cx="720000" cy="720000"/>
          </a:xfrm>
          <a:prstGeom prst="rect">
            <a:avLst/>
          </a:prstGeom>
          <a:noFill/>
          <a:ln>
            <a:noFill/>
          </a:ln>
        </p:spPr>
      </p:pic>
      <p:sp>
        <p:nvSpPr>
          <p:cNvPr id="406" name="Google Shape;406;geec6e49503_1_241"/>
          <p:cNvSpPr txBox="1"/>
          <p:nvPr/>
        </p:nvSpPr>
        <p:spPr>
          <a:xfrm>
            <a:off x="2130600" y="3223063"/>
            <a:ext cx="5400300" cy="923400"/>
          </a:xfrm>
          <a:prstGeom prst="rect">
            <a:avLst/>
          </a:prstGeom>
          <a:noFill/>
          <a:ln>
            <a:noFill/>
          </a:ln>
        </p:spPr>
        <p:txBody>
          <a:bodyPr spcFirstLastPara="1" wrap="square" lIns="91425" tIns="45700" rIns="91425" bIns="45700" anchor="t" anchorCtr="0">
            <a:spAutoFit/>
          </a:bodyPr>
          <a:lstStyle/>
          <a:p>
            <a:pPr lvl="0" algn="just"/>
            <a:r>
              <a:rPr lang="el-GR" sz="1800" dirty="0">
                <a:solidFill>
                  <a:schemeClr val="dk1"/>
                </a:solidFill>
                <a:latin typeface="Calibri"/>
                <a:ea typeface="Calibri"/>
                <a:cs typeface="Calibri"/>
                <a:sym typeface="Calibri"/>
              </a:rPr>
              <a:t>Βεβαιωθείτε ότι έχετε κατανοήσει καλά την ιδέα του μαθητευόμενου και επιτρέψτε την καλύτερη κατανόηση και από την υπόλοιπη ομάδα.</a:t>
            </a:r>
            <a:endParaRPr dirty="0"/>
          </a:p>
        </p:txBody>
      </p:sp>
      <p:sp>
        <p:nvSpPr>
          <p:cNvPr id="407" name="Google Shape;407;geec6e49503_1_241"/>
          <p:cNvSpPr txBox="1"/>
          <p:nvPr/>
        </p:nvSpPr>
        <p:spPr>
          <a:xfrm>
            <a:off x="2130600" y="4348935"/>
            <a:ext cx="5400265" cy="646331"/>
          </a:xfrm>
          <a:prstGeom prst="rect">
            <a:avLst/>
          </a:prstGeom>
          <a:noFill/>
          <a:ln>
            <a:noFill/>
          </a:ln>
        </p:spPr>
        <p:txBody>
          <a:bodyPr spcFirstLastPara="1" wrap="square" lIns="91425" tIns="45700" rIns="91425" bIns="45700" anchor="t" anchorCtr="0">
            <a:spAutoFit/>
          </a:bodyPr>
          <a:lstStyle/>
          <a:p>
            <a:pPr lvl="0" algn="just"/>
            <a:r>
              <a:rPr lang="el-GR" sz="1800" dirty="0">
                <a:solidFill>
                  <a:schemeClr val="dk1"/>
                </a:solidFill>
                <a:latin typeface="Calibri"/>
                <a:ea typeface="Calibri"/>
                <a:cs typeface="Calibri"/>
                <a:sym typeface="Calibri"/>
              </a:rPr>
              <a:t>Αναδείξτε την ιδέα της προστατευόμενης και δώστε της αυτοπεποίθηση μέσα στην ομάδα.</a:t>
            </a:r>
            <a:endParaRPr dirty="0"/>
          </a:p>
        </p:txBody>
      </p:sp>
      <p:sp>
        <p:nvSpPr>
          <p:cNvPr id="408" name="Google Shape;408;geec6e49503_1_241"/>
          <p:cNvSpPr txBox="1"/>
          <p:nvPr/>
        </p:nvSpPr>
        <p:spPr>
          <a:xfrm>
            <a:off x="2130600" y="5622933"/>
            <a:ext cx="5400265" cy="646331"/>
          </a:xfrm>
          <a:prstGeom prst="rect">
            <a:avLst/>
          </a:prstGeom>
          <a:noFill/>
          <a:ln>
            <a:noFill/>
          </a:ln>
        </p:spPr>
        <p:txBody>
          <a:bodyPr spcFirstLastPara="1" wrap="square" lIns="91425" tIns="45700" rIns="91425" bIns="45700" anchor="t" anchorCtr="0">
            <a:spAutoFit/>
          </a:bodyPr>
          <a:lstStyle/>
          <a:p>
            <a:pPr lvl="0" algn="just"/>
            <a:r>
              <a:rPr lang="el-GR" sz="1800" dirty="0">
                <a:solidFill>
                  <a:schemeClr val="dk1"/>
                </a:solidFill>
                <a:latin typeface="Calibri"/>
                <a:ea typeface="Calibri"/>
                <a:cs typeface="Calibri"/>
                <a:sym typeface="Calibri"/>
              </a:rPr>
              <a:t>Ενθαρρύνετε την προστατευόμενη να εμβαθύνει τη σκέψη της, διευκρινίζοντας τις σκέψεις της.</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cxnSp>
        <p:nvCxnSpPr>
          <p:cNvPr id="414" name="Google Shape;414;geec6e49503_6_0"/>
          <p:cNvCxnSpPr>
            <a:endCxn id="415" idx="3"/>
          </p:cNvCxnSpPr>
          <p:nvPr/>
        </p:nvCxnSpPr>
        <p:spPr>
          <a:xfrm rot="10800000">
            <a:off x="2364555" y="2105920"/>
            <a:ext cx="1741500" cy="995400"/>
          </a:xfrm>
          <a:prstGeom prst="bentConnector3">
            <a:avLst>
              <a:gd name="adj1" fmla="val -528"/>
            </a:avLst>
          </a:prstGeom>
          <a:noFill/>
          <a:ln w="28575" cap="flat" cmpd="sng">
            <a:solidFill>
              <a:srgbClr val="F2CB05"/>
            </a:solidFill>
            <a:prstDash val="solid"/>
            <a:miter lim="800000"/>
            <a:headEnd type="none" w="sm" len="sm"/>
            <a:tailEnd type="none" w="sm" len="sm"/>
          </a:ln>
        </p:spPr>
      </p:cxnSp>
      <p:cxnSp>
        <p:nvCxnSpPr>
          <p:cNvPr id="416" name="Google Shape;416;geec6e49503_6_0"/>
          <p:cNvCxnSpPr/>
          <p:nvPr/>
        </p:nvCxnSpPr>
        <p:spPr>
          <a:xfrm rot="10800000" flipH="1">
            <a:off x="5037820" y="2105793"/>
            <a:ext cx="1741500" cy="995400"/>
          </a:xfrm>
          <a:prstGeom prst="bentConnector3">
            <a:avLst>
              <a:gd name="adj1" fmla="val -521"/>
            </a:avLst>
          </a:prstGeom>
          <a:noFill/>
          <a:ln w="28575" cap="flat" cmpd="sng">
            <a:solidFill>
              <a:srgbClr val="F2CB05"/>
            </a:solidFill>
            <a:prstDash val="solid"/>
            <a:miter lim="800000"/>
            <a:headEnd type="none" w="sm" len="sm"/>
            <a:tailEnd type="none" w="sm" len="sm"/>
          </a:ln>
        </p:spPr>
      </p:cxnSp>
      <p:cxnSp>
        <p:nvCxnSpPr>
          <p:cNvPr id="417" name="Google Shape;417;geec6e49503_6_0"/>
          <p:cNvCxnSpPr>
            <a:stCxn id="418" idx="3"/>
            <a:endCxn id="419" idx="1"/>
          </p:cNvCxnSpPr>
          <p:nvPr/>
        </p:nvCxnSpPr>
        <p:spPr>
          <a:xfrm>
            <a:off x="2364555" y="3517418"/>
            <a:ext cx="1494600" cy="0"/>
          </a:xfrm>
          <a:prstGeom prst="straightConnector1">
            <a:avLst/>
          </a:prstGeom>
          <a:noFill/>
          <a:ln w="28575" cap="flat" cmpd="sng">
            <a:solidFill>
              <a:srgbClr val="F2CB05"/>
            </a:solidFill>
            <a:prstDash val="solid"/>
            <a:miter lim="800000"/>
            <a:headEnd type="none" w="sm" len="sm"/>
            <a:tailEnd type="none" w="sm" len="sm"/>
          </a:ln>
        </p:spPr>
      </p:cxnSp>
      <p:cxnSp>
        <p:nvCxnSpPr>
          <p:cNvPr id="420" name="Google Shape;420;geec6e49503_6_0"/>
          <p:cNvCxnSpPr/>
          <p:nvPr/>
        </p:nvCxnSpPr>
        <p:spPr>
          <a:xfrm rot="10800000" flipH="1">
            <a:off x="5284896" y="3502320"/>
            <a:ext cx="1494547" cy="1"/>
          </a:xfrm>
          <a:prstGeom prst="straightConnector1">
            <a:avLst/>
          </a:prstGeom>
          <a:noFill/>
          <a:ln w="28575" cap="flat" cmpd="sng">
            <a:solidFill>
              <a:srgbClr val="F2CB05"/>
            </a:solidFill>
            <a:prstDash val="solid"/>
            <a:miter lim="800000"/>
            <a:headEnd type="none" w="sm" len="sm"/>
            <a:tailEnd type="none" w="sm" len="sm"/>
          </a:ln>
        </p:spPr>
      </p:cxnSp>
      <p:cxnSp>
        <p:nvCxnSpPr>
          <p:cNvPr id="421" name="Google Shape;421;geec6e49503_6_0"/>
          <p:cNvCxnSpPr>
            <a:stCxn id="419" idx="2"/>
            <a:endCxn id="422" idx="0"/>
          </p:cNvCxnSpPr>
          <p:nvPr/>
        </p:nvCxnSpPr>
        <p:spPr>
          <a:xfrm>
            <a:off x="4571999" y="3933642"/>
            <a:ext cx="0" cy="1011300"/>
          </a:xfrm>
          <a:prstGeom prst="straightConnector1">
            <a:avLst/>
          </a:prstGeom>
          <a:noFill/>
          <a:ln w="28575" cap="flat" cmpd="sng">
            <a:solidFill>
              <a:srgbClr val="F2CB05"/>
            </a:solidFill>
            <a:prstDash val="solid"/>
            <a:miter lim="800000"/>
            <a:headEnd type="none" w="sm" len="sm"/>
            <a:tailEnd type="none" w="sm" len="sm"/>
          </a:ln>
        </p:spPr>
      </p:cxnSp>
      <p:cxnSp>
        <p:nvCxnSpPr>
          <p:cNvPr id="423" name="Google Shape;423;geec6e49503_6_0"/>
          <p:cNvCxnSpPr>
            <a:endCxn id="424" idx="3"/>
          </p:cNvCxnSpPr>
          <p:nvPr/>
        </p:nvCxnSpPr>
        <p:spPr>
          <a:xfrm flipH="1">
            <a:off x="2364555" y="3791434"/>
            <a:ext cx="1494600" cy="1290600"/>
          </a:xfrm>
          <a:prstGeom prst="bentConnector3">
            <a:avLst>
              <a:gd name="adj1" fmla="val 50002"/>
            </a:avLst>
          </a:prstGeom>
          <a:noFill/>
          <a:ln w="28575" cap="flat" cmpd="sng">
            <a:solidFill>
              <a:srgbClr val="F2CB05"/>
            </a:solidFill>
            <a:prstDash val="solid"/>
            <a:miter lim="800000"/>
            <a:headEnd type="none" w="sm" len="sm"/>
            <a:tailEnd type="none" w="sm" len="sm"/>
          </a:ln>
        </p:spPr>
      </p:cxnSp>
      <p:cxnSp>
        <p:nvCxnSpPr>
          <p:cNvPr id="425" name="Google Shape;425;geec6e49503_6_0"/>
          <p:cNvCxnSpPr>
            <a:endCxn id="426" idx="1"/>
          </p:cNvCxnSpPr>
          <p:nvPr/>
        </p:nvCxnSpPr>
        <p:spPr>
          <a:xfrm>
            <a:off x="5284843" y="3788734"/>
            <a:ext cx="1494600" cy="1293300"/>
          </a:xfrm>
          <a:prstGeom prst="bentConnector3">
            <a:avLst>
              <a:gd name="adj1" fmla="val 50002"/>
            </a:avLst>
          </a:prstGeom>
          <a:noFill/>
          <a:ln w="28575" cap="flat" cmpd="sng">
            <a:solidFill>
              <a:srgbClr val="F2CB05"/>
            </a:solidFill>
            <a:prstDash val="solid"/>
            <a:miter lim="800000"/>
            <a:headEnd type="none" w="sm" len="sm"/>
            <a:tailEnd type="none" w="sm" len="sm"/>
          </a:ln>
        </p:spPr>
      </p:cxnSp>
      <p:sp>
        <p:nvSpPr>
          <p:cNvPr id="427" name="Google Shape;427;geec6e49503_6_0"/>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503A6"/>
              </a:buClr>
              <a:buSzPts val="4000"/>
              <a:buFont typeface="Arial"/>
              <a:buNone/>
            </a:pPr>
            <a:r>
              <a:rPr lang="el-GR" dirty="0"/>
              <a:t>Ερωτήσεις για την ενίσχυση της ιδέας</a:t>
            </a:r>
            <a:endParaRPr dirty="0"/>
          </a:p>
        </p:txBody>
      </p:sp>
      <p:sp>
        <p:nvSpPr>
          <p:cNvPr id="419" name="Google Shape;419;geec6e49503_6_0"/>
          <p:cNvSpPr/>
          <p:nvPr/>
        </p:nvSpPr>
        <p:spPr>
          <a:xfrm>
            <a:off x="3859102" y="3101193"/>
            <a:ext cx="1425795" cy="832449"/>
          </a:xfrm>
          <a:prstGeom prst="roundRect">
            <a:avLst>
              <a:gd name="adj" fmla="val 16667"/>
            </a:avLst>
          </a:prstGeom>
          <a:noFill/>
          <a:ln w="57150" cap="flat" cmpd="sng">
            <a:solidFill>
              <a:srgbClr val="F2CB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a:solidFill>
                  <a:srgbClr val="F2CB05"/>
                </a:solidFill>
                <a:latin typeface="Arial"/>
                <a:ea typeface="Arial"/>
                <a:cs typeface="Arial"/>
                <a:sym typeface="Arial"/>
              </a:rPr>
              <a:t>5W2H</a:t>
            </a:r>
            <a:endParaRPr/>
          </a:p>
        </p:txBody>
      </p:sp>
      <p:sp>
        <p:nvSpPr>
          <p:cNvPr id="415" name="Google Shape;415;geec6e49503_6_0"/>
          <p:cNvSpPr/>
          <p:nvPr/>
        </p:nvSpPr>
        <p:spPr>
          <a:xfrm>
            <a:off x="744555" y="1968976"/>
            <a:ext cx="1620000" cy="273889"/>
          </a:xfrm>
          <a:prstGeom prst="roundRect">
            <a:avLst>
              <a:gd name="adj" fmla="val 16667"/>
            </a:avLst>
          </a:prstGeom>
          <a:solidFill>
            <a:srgbClr val="F2CB05"/>
          </a:solidFill>
          <a:ln w="12700" cap="flat" cmpd="sng">
            <a:solidFill>
              <a:srgbClr val="F2CB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b="1" dirty="0">
                <a:solidFill>
                  <a:schemeClr val="lt1"/>
                </a:solidFill>
                <a:latin typeface="Arial"/>
                <a:ea typeface="Arial"/>
                <a:cs typeface="Arial"/>
                <a:sym typeface="Arial"/>
              </a:rPr>
              <a:t>ΓΙΑΤΙ</a:t>
            </a:r>
            <a:endParaRPr dirty="0"/>
          </a:p>
        </p:txBody>
      </p:sp>
      <p:sp>
        <p:nvSpPr>
          <p:cNvPr id="418" name="Google Shape;418;geec6e49503_6_0"/>
          <p:cNvSpPr/>
          <p:nvPr/>
        </p:nvSpPr>
        <p:spPr>
          <a:xfrm>
            <a:off x="744555" y="3380474"/>
            <a:ext cx="1620000" cy="273889"/>
          </a:xfrm>
          <a:prstGeom prst="roundRect">
            <a:avLst>
              <a:gd name="adj" fmla="val 16667"/>
            </a:avLst>
          </a:prstGeom>
          <a:solidFill>
            <a:srgbClr val="F2CB05"/>
          </a:solidFill>
          <a:ln w="12700" cap="flat" cmpd="sng">
            <a:solidFill>
              <a:srgbClr val="F2CB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b="1" dirty="0">
                <a:solidFill>
                  <a:schemeClr val="lt1"/>
                </a:solidFill>
              </a:rPr>
              <a:t>ΠΟΙΟΣ</a:t>
            </a:r>
            <a:endParaRPr dirty="0"/>
          </a:p>
        </p:txBody>
      </p:sp>
      <p:sp>
        <p:nvSpPr>
          <p:cNvPr id="424" name="Google Shape;424;geec6e49503_6_0"/>
          <p:cNvSpPr/>
          <p:nvPr/>
        </p:nvSpPr>
        <p:spPr>
          <a:xfrm>
            <a:off x="744555" y="4945089"/>
            <a:ext cx="1620000" cy="273889"/>
          </a:xfrm>
          <a:prstGeom prst="roundRect">
            <a:avLst>
              <a:gd name="adj" fmla="val 16667"/>
            </a:avLst>
          </a:prstGeom>
          <a:solidFill>
            <a:srgbClr val="F2CB05"/>
          </a:solidFill>
          <a:ln w="12700" cap="flat" cmpd="sng">
            <a:solidFill>
              <a:srgbClr val="F2CB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b="1" dirty="0">
                <a:solidFill>
                  <a:schemeClr val="lt1"/>
                </a:solidFill>
                <a:latin typeface="Arial"/>
                <a:ea typeface="Arial"/>
                <a:cs typeface="Arial"/>
                <a:sym typeface="Arial"/>
              </a:rPr>
              <a:t>ΠΟΤΕ</a:t>
            </a:r>
            <a:endParaRPr dirty="0"/>
          </a:p>
        </p:txBody>
      </p:sp>
      <p:sp>
        <p:nvSpPr>
          <p:cNvPr id="428" name="Google Shape;428;geec6e49503_6_0"/>
          <p:cNvSpPr/>
          <p:nvPr/>
        </p:nvSpPr>
        <p:spPr>
          <a:xfrm>
            <a:off x="6779443" y="1968976"/>
            <a:ext cx="1620000" cy="273889"/>
          </a:xfrm>
          <a:prstGeom prst="roundRect">
            <a:avLst>
              <a:gd name="adj" fmla="val 16667"/>
            </a:avLst>
          </a:prstGeom>
          <a:solidFill>
            <a:srgbClr val="F2CB05"/>
          </a:solidFill>
          <a:ln w="12700" cap="flat" cmpd="sng">
            <a:solidFill>
              <a:srgbClr val="F2CB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b="1" dirty="0">
                <a:solidFill>
                  <a:schemeClr val="lt1"/>
                </a:solidFill>
                <a:latin typeface="Arial"/>
                <a:ea typeface="Arial"/>
                <a:cs typeface="Arial"/>
                <a:sym typeface="Arial"/>
              </a:rPr>
              <a:t>ΠΩΣ</a:t>
            </a:r>
            <a:endParaRPr dirty="0"/>
          </a:p>
        </p:txBody>
      </p:sp>
      <p:sp>
        <p:nvSpPr>
          <p:cNvPr id="429" name="Google Shape;429;geec6e49503_6_0"/>
          <p:cNvSpPr/>
          <p:nvPr/>
        </p:nvSpPr>
        <p:spPr>
          <a:xfrm>
            <a:off x="6779443" y="3380472"/>
            <a:ext cx="1620000" cy="273889"/>
          </a:xfrm>
          <a:prstGeom prst="roundRect">
            <a:avLst>
              <a:gd name="adj" fmla="val 16667"/>
            </a:avLst>
          </a:prstGeom>
          <a:solidFill>
            <a:srgbClr val="F2CB05"/>
          </a:solidFill>
          <a:ln w="12700" cap="flat" cmpd="sng">
            <a:solidFill>
              <a:srgbClr val="F2CB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b="1" dirty="0">
                <a:solidFill>
                  <a:schemeClr val="lt1"/>
                </a:solidFill>
              </a:rPr>
              <a:t>ΠΟΣΟ</a:t>
            </a:r>
            <a:endParaRPr dirty="0"/>
          </a:p>
        </p:txBody>
      </p:sp>
      <p:sp>
        <p:nvSpPr>
          <p:cNvPr id="426" name="Google Shape;426;geec6e49503_6_0"/>
          <p:cNvSpPr/>
          <p:nvPr/>
        </p:nvSpPr>
        <p:spPr>
          <a:xfrm>
            <a:off x="6779443" y="4945089"/>
            <a:ext cx="1620000" cy="273889"/>
          </a:xfrm>
          <a:prstGeom prst="roundRect">
            <a:avLst>
              <a:gd name="adj" fmla="val 16667"/>
            </a:avLst>
          </a:prstGeom>
          <a:solidFill>
            <a:srgbClr val="F2CB05"/>
          </a:solidFill>
          <a:ln w="12700" cap="flat" cmpd="sng">
            <a:solidFill>
              <a:srgbClr val="F2CB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b="1" dirty="0">
                <a:solidFill>
                  <a:schemeClr val="lt1"/>
                </a:solidFill>
                <a:latin typeface="Arial"/>
                <a:ea typeface="Arial"/>
                <a:cs typeface="Arial"/>
                <a:sym typeface="Arial"/>
              </a:rPr>
              <a:t>ΠΟΥ</a:t>
            </a:r>
            <a:endParaRPr dirty="0"/>
          </a:p>
        </p:txBody>
      </p:sp>
      <p:sp>
        <p:nvSpPr>
          <p:cNvPr id="422" name="Google Shape;422;geec6e49503_6_0"/>
          <p:cNvSpPr/>
          <p:nvPr/>
        </p:nvSpPr>
        <p:spPr>
          <a:xfrm>
            <a:off x="3761999" y="4945089"/>
            <a:ext cx="1620000" cy="273889"/>
          </a:xfrm>
          <a:prstGeom prst="roundRect">
            <a:avLst>
              <a:gd name="adj" fmla="val 16667"/>
            </a:avLst>
          </a:prstGeom>
          <a:solidFill>
            <a:srgbClr val="F2CB05"/>
          </a:solidFill>
          <a:ln w="12700" cap="flat" cmpd="sng">
            <a:solidFill>
              <a:srgbClr val="F2CB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b="1" dirty="0">
                <a:solidFill>
                  <a:schemeClr val="lt1"/>
                </a:solidFill>
                <a:latin typeface="Arial"/>
                <a:ea typeface="Arial"/>
                <a:cs typeface="Arial"/>
                <a:sym typeface="Arial"/>
              </a:rPr>
              <a:t>ΤΙ</a:t>
            </a:r>
            <a:endParaRPr dirty="0"/>
          </a:p>
        </p:txBody>
      </p:sp>
      <p:sp>
        <p:nvSpPr>
          <p:cNvPr id="430" name="Google Shape;430;geec6e49503_6_0"/>
          <p:cNvSpPr txBox="1"/>
          <p:nvPr/>
        </p:nvSpPr>
        <p:spPr>
          <a:xfrm>
            <a:off x="664888" y="2302698"/>
            <a:ext cx="13237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dirty="0">
                <a:solidFill>
                  <a:schemeClr val="dk1"/>
                </a:solidFill>
                <a:latin typeface="Calibri"/>
                <a:ea typeface="Calibri"/>
                <a:cs typeface="Calibri"/>
                <a:sym typeface="Calibri"/>
              </a:rPr>
              <a:t>Στόχοι</a:t>
            </a:r>
            <a:r>
              <a:rPr lang="fr-FR" sz="1800" dirty="0">
                <a:solidFill>
                  <a:schemeClr val="dk1"/>
                </a:solidFill>
                <a:latin typeface="Calibri"/>
                <a:ea typeface="Calibri"/>
                <a:cs typeface="Calibri"/>
                <a:sym typeface="Calibri"/>
              </a:rPr>
              <a:t> ?</a:t>
            </a:r>
            <a:endParaRPr dirty="0"/>
          </a:p>
        </p:txBody>
      </p:sp>
      <p:sp>
        <p:nvSpPr>
          <p:cNvPr id="431" name="Google Shape;431;geec6e49503_6_0"/>
          <p:cNvSpPr txBox="1"/>
          <p:nvPr/>
        </p:nvSpPr>
        <p:spPr>
          <a:xfrm>
            <a:off x="664888" y="3743633"/>
            <a:ext cx="2481370"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dirty="0">
                <a:solidFill>
                  <a:schemeClr val="dk1"/>
                </a:solidFill>
                <a:latin typeface="Calibri"/>
                <a:ea typeface="Calibri"/>
                <a:cs typeface="Calibri"/>
                <a:sym typeface="Calibri"/>
              </a:rPr>
              <a:t>Από ποιον</a:t>
            </a:r>
            <a:r>
              <a:rPr lang="fr-FR" sz="1800" dirty="0">
                <a:solidFill>
                  <a:schemeClr val="dk1"/>
                </a:solidFill>
                <a:latin typeface="Calibri"/>
                <a:ea typeface="Calibri"/>
                <a:cs typeface="Calibri"/>
                <a:sym typeface="Calibri"/>
              </a:rPr>
              <a:t>?</a:t>
            </a:r>
            <a:endParaRPr dirty="0"/>
          </a:p>
          <a:p>
            <a:pPr lvl="0"/>
            <a:r>
              <a:rPr lang="el-GR" sz="1800" dirty="0">
                <a:solidFill>
                  <a:schemeClr val="dk1"/>
                </a:solidFill>
                <a:latin typeface="Calibri"/>
                <a:ea typeface="Calibri"/>
                <a:cs typeface="Calibri"/>
                <a:sym typeface="Calibri"/>
              </a:rPr>
              <a:t>Ποιοι δικαιούχοι</a:t>
            </a:r>
          </a:p>
          <a:p>
            <a:pPr lvl="0"/>
            <a:r>
              <a:rPr lang="el-GR" sz="1800" dirty="0">
                <a:solidFill>
                  <a:schemeClr val="dk1"/>
                </a:solidFill>
                <a:latin typeface="Calibri"/>
                <a:ea typeface="Calibri"/>
                <a:cs typeface="Calibri"/>
                <a:sym typeface="Calibri"/>
              </a:rPr>
              <a:t>Ποιοι ενδιαφερόμενοι ;</a:t>
            </a:r>
            <a:endParaRPr dirty="0"/>
          </a:p>
        </p:txBody>
      </p:sp>
      <p:sp>
        <p:nvSpPr>
          <p:cNvPr id="432" name="Google Shape;432;geec6e49503_6_0"/>
          <p:cNvSpPr txBox="1"/>
          <p:nvPr/>
        </p:nvSpPr>
        <p:spPr>
          <a:xfrm>
            <a:off x="664887" y="5312438"/>
            <a:ext cx="2152833" cy="923289"/>
          </a:xfrm>
          <a:prstGeom prst="rect">
            <a:avLst/>
          </a:prstGeom>
          <a:noFill/>
          <a:ln>
            <a:noFill/>
          </a:ln>
        </p:spPr>
        <p:txBody>
          <a:bodyPr spcFirstLastPara="1" wrap="square" lIns="91425" tIns="45700" rIns="91425" bIns="45700" anchor="t" anchorCtr="0">
            <a:spAutoFit/>
          </a:bodyPr>
          <a:lstStyle/>
          <a:p>
            <a:pPr lvl="0"/>
            <a:r>
              <a:rPr lang="el-GR" sz="1800" dirty="0">
                <a:solidFill>
                  <a:schemeClr val="dk1"/>
                </a:solidFill>
                <a:latin typeface="Calibri"/>
                <a:ea typeface="Calibri"/>
                <a:cs typeface="Calibri"/>
                <a:sym typeface="Calibri"/>
              </a:rPr>
              <a:t>Από πότε;</a:t>
            </a:r>
          </a:p>
          <a:p>
            <a:pPr lvl="0"/>
            <a:r>
              <a:rPr lang="el-GR" sz="1800" dirty="0">
                <a:solidFill>
                  <a:schemeClr val="dk1"/>
                </a:solidFill>
                <a:latin typeface="Calibri"/>
                <a:ea typeface="Calibri"/>
                <a:cs typeface="Calibri"/>
                <a:sym typeface="Calibri"/>
              </a:rPr>
              <a:t>Προθεσμίες;</a:t>
            </a:r>
          </a:p>
          <a:p>
            <a:pPr lvl="0"/>
            <a:r>
              <a:rPr lang="el-GR" sz="1800" dirty="0">
                <a:solidFill>
                  <a:schemeClr val="dk1"/>
                </a:solidFill>
                <a:latin typeface="Calibri"/>
                <a:ea typeface="Calibri"/>
                <a:cs typeface="Calibri"/>
                <a:sym typeface="Calibri"/>
              </a:rPr>
              <a:t>Για πόσο καιρό;</a:t>
            </a:r>
            <a:endParaRPr dirty="0"/>
          </a:p>
        </p:txBody>
      </p:sp>
      <p:sp>
        <p:nvSpPr>
          <p:cNvPr id="433" name="Google Shape;433;geec6e49503_6_0"/>
          <p:cNvSpPr txBox="1"/>
          <p:nvPr/>
        </p:nvSpPr>
        <p:spPr>
          <a:xfrm>
            <a:off x="3439314" y="5307095"/>
            <a:ext cx="3107260" cy="923289"/>
          </a:xfrm>
          <a:prstGeom prst="rect">
            <a:avLst/>
          </a:prstGeom>
          <a:noFill/>
          <a:ln>
            <a:noFill/>
          </a:ln>
        </p:spPr>
        <p:txBody>
          <a:bodyPr spcFirstLastPara="1" wrap="square" lIns="91425" tIns="45700" rIns="91425" bIns="45700" anchor="t" anchorCtr="0">
            <a:spAutoFit/>
          </a:bodyPr>
          <a:lstStyle/>
          <a:p>
            <a:pPr lvl="0"/>
            <a:r>
              <a:rPr lang="el-GR" sz="1800" dirty="0">
                <a:solidFill>
                  <a:schemeClr val="dk1"/>
                </a:solidFill>
                <a:latin typeface="Calibri"/>
                <a:ea typeface="Calibri"/>
                <a:cs typeface="Calibri"/>
                <a:sym typeface="Calibri"/>
              </a:rPr>
              <a:t>Τι είναι αυτό συγκεκριμένα;</a:t>
            </a:r>
          </a:p>
          <a:p>
            <a:pPr lvl="0"/>
            <a:r>
              <a:rPr lang="el-GR" sz="1800" dirty="0">
                <a:solidFill>
                  <a:schemeClr val="dk1"/>
                </a:solidFill>
                <a:latin typeface="Calibri"/>
                <a:ea typeface="Calibri"/>
                <a:cs typeface="Calibri"/>
                <a:sym typeface="Calibri"/>
              </a:rPr>
              <a:t>Ποια είναι τα αναμενόμενα αποτελέσματα;</a:t>
            </a:r>
            <a:endParaRPr dirty="0"/>
          </a:p>
        </p:txBody>
      </p:sp>
      <p:sp>
        <p:nvSpPr>
          <p:cNvPr id="434" name="Google Shape;434;geec6e49503_6_0"/>
          <p:cNvSpPr txBox="1"/>
          <p:nvPr/>
        </p:nvSpPr>
        <p:spPr>
          <a:xfrm>
            <a:off x="6713541" y="5310479"/>
            <a:ext cx="2152833" cy="923330"/>
          </a:xfrm>
          <a:prstGeom prst="rect">
            <a:avLst/>
          </a:prstGeom>
          <a:noFill/>
          <a:ln>
            <a:noFill/>
          </a:ln>
        </p:spPr>
        <p:txBody>
          <a:bodyPr spcFirstLastPara="1" wrap="square" lIns="91425" tIns="45700" rIns="91425" bIns="45700" anchor="t" anchorCtr="0">
            <a:spAutoFit/>
          </a:bodyPr>
          <a:lstStyle/>
          <a:p>
            <a:pPr lvl="0"/>
            <a:r>
              <a:rPr lang="el-GR" sz="1800" dirty="0">
                <a:solidFill>
                  <a:schemeClr val="dk1"/>
                </a:solidFill>
                <a:latin typeface="Calibri"/>
                <a:ea typeface="Calibri"/>
                <a:cs typeface="Calibri"/>
                <a:sym typeface="Calibri"/>
              </a:rPr>
              <a:t>Σε ένα φυσικό χώρο;</a:t>
            </a:r>
          </a:p>
          <a:p>
            <a:pPr lvl="0"/>
            <a:r>
              <a:rPr lang="el-GR" sz="1800" dirty="0" err="1">
                <a:solidFill>
                  <a:schemeClr val="dk1"/>
                </a:solidFill>
                <a:latin typeface="Calibri"/>
                <a:ea typeface="Calibri"/>
                <a:cs typeface="Calibri"/>
                <a:sym typeface="Calibri"/>
              </a:rPr>
              <a:t>Online</a:t>
            </a:r>
            <a:r>
              <a:rPr lang="el-GR" sz="1800" dirty="0">
                <a:solidFill>
                  <a:schemeClr val="dk1"/>
                </a:solidFill>
                <a:latin typeface="Calibri"/>
                <a:ea typeface="Calibri"/>
                <a:cs typeface="Calibri"/>
                <a:sym typeface="Calibri"/>
              </a:rPr>
              <a:t>;</a:t>
            </a:r>
          </a:p>
          <a:p>
            <a:pPr lvl="0"/>
            <a:r>
              <a:rPr lang="el-GR" sz="1800" dirty="0">
                <a:solidFill>
                  <a:schemeClr val="dk1"/>
                </a:solidFill>
                <a:latin typeface="Calibri"/>
                <a:ea typeface="Calibri"/>
                <a:cs typeface="Calibri"/>
                <a:sym typeface="Calibri"/>
              </a:rPr>
              <a:t>Σε ποια περιοχή;</a:t>
            </a:r>
            <a:endParaRPr dirty="0"/>
          </a:p>
        </p:txBody>
      </p:sp>
      <p:sp>
        <p:nvSpPr>
          <p:cNvPr id="435" name="Google Shape;435;geec6e49503_6_0"/>
          <p:cNvSpPr txBox="1"/>
          <p:nvPr/>
        </p:nvSpPr>
        <p:spPr>
          <a:xfrm>
            <a:off x="6710686" y="3718293"/>
            <a:ext cx="1620000" cy="923289"/>
          </a:xfrm>
          <a:prstGeom prst="rect">
            <a:avLst/>
          </a:prstGeom>
          <a:noFill/>
          <a:ln>
            <a:noFill/>
          </a:ln>
        </p:spPr>
        <p:txBody>
          <a:bodyPr spcFirstLastPara="1" wrap="square" lIns="91425" tIns="45700" rIns="91425" bIns="45700" anchor="t" anchorCtr="0">
            <a:spAutoFit/>
          </a:bodyPr>
          <a:lstStyle/>
          <a:p>
            <a:pPr lvl="0"/>
            <a:r>
              <a:rPr lang="el-GR" sz="1800" dirty="0">
                <a:solidFill>
                  <a:schemeClr val="dk1"/>
                </a:solidFill>
                <a:latin typeface="Calibri"/>
                <a:ea typeface="Calibri"/>
                <a:cs typeface="Calibri"/>
                <a:sym typeface="Calibri"/>
              </a:rPr>
              <a:t>Κόστος;</a:t>
            </a:r>
          </a:p>
          <a:p>
            <a:pPr lvl="0"/>
            <a:r>
              <a:rPr lang="el-GR" sz="1800" dirty="0">
                <a:solidFill>
                  <a:schemeClr val="dk1"/>
                </a:solidFill>
                <a:latin typeface="Calibri"/>
                <a:ea typeface="Calibri"/>
                <a:cs typeface="Calibri"/>
                <a:sym typeface="Calibri"/>
              </a:rPr>
              <a:t>Χρόνος;</a:t>
            </a:r>
          </a:p>
          <a:p>
            <a:pPr lvl="0"/>
            <a:r>
              <a:rPr lang="el-GR" sz="1800" dirty="0">
                <a:solidFill>
                  <a:schemeClr val="dk1"/>
                </a:solidFill>
                <a:latin typeface="Calibri"/>
                <a:ea typeface="Calibri"/>
                <a:cs typeface="Calibri"/>
                <a:sym typeface="Calibri"/>
              </a:rPr>
              <a:t>Άνθρωποι;</a:t>
            </a:r>
            <a:endParaRPr dirty="0"/>
          </a:p>
        </p:txBody>
      </p:sp>
      <p:sp>
        <p:nvSpPr>
          <p:cNvPr id="436" name="Google Shape;436;geec6e49503_6_0"/>
          <p:cNvSpPr txBox="1"/>
          <p:nvPr/>
        </p:nvSpPr>
        <p:spPr>
          <a:xfrm>
            <a:off x="6710686" y="2271821"/>
            <a:ext cx="2022497" cy="646290"/>
          </a:xfrm>
          <a:prstGeom prst="rect">
            <a:avLst/>
          </a:prstGeom>
          <a:noFill/>
          <a:ln>
            <a:noFill/>
          </a:ln>
        </p:spPr>
        <p:txBody>
          <a:bodyPr spcFirstLastPara="1" wrap="square" lIns="91425" tIns="45700" rIns="91425" bIns="45700" anchor="t" anchorCtr="0">
            <a:spAutoFit/>
          </a:bodyPr>
          <a:lstStyle/>
          <a:p>
            <a:pPr lvl="0"/>
            <a:r>
              <a:rPr lang="el-GR" sz="1800" dirty="0">
                <a:solidFill>
                  <a:schemeClr val="dk1"/>
                </a:solidFill>
                <a:latin typeface="Calibri"/>
                <a:ea typeface="Calibri"/>
                <a:cs typeface="Calibri"/>
                <a:sym typeface="Calibri"/>
              </a:rPr>
              <a:t>Τι σημαίνει αυτό; </a:t>
            </a:r>
          </a:p>
          <a:p>
            <a:pPr lvl="0"/>
            <a:r>
              <a:rPr lang="el-GR" sz="1800" dirty="0">
                <a:solidFill>
                  <a:schemeClr val="dk1"/>
                </a:solidFill>
                <a:latin typeface="Calibri"/>
                <a:ea typeface="Calibri"/>
                <a:cs typeface="Calibri"/>
                <a:sym typeface="Calibri"/>
              </a:rPr>
              <a:t>Ποια εργαλεία;</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2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1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2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eec6e49503_1_253"/>
          <p:cNvSpPr txBox="1">
            <a:spLocks noGrp="1"/>
          </p:cNvSpPr>
          <p:nvPr>
            <p:ph type="title"/>
          </p:nvPr>
        </p:nvSpPr>
        <p:spPr>
          <a:xfrm>
            <a:off x="628650" y="365126"/>
            <a:ext cx="65024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503A6"/>
              </a:buClr>
              <a:buSzPts val="4000"/>
              <a:buFont typeface="Arial"/>
              <a:buNone/>
            </a:pPr>
            <a:r>
              <a:rPr lang="el-GR" dirty="0"/>
              <a:t>Εξασκηθείτε στην "ισχυρή αμφισβήτηση"</a:t>
            </a:r>
            <a:endParaRPr dirty="0"/>
          </a:p>
        </p:txBody>
      </p:sp>
      <p:sp>
        <p:nvSpPr>
          <p:cNvPr id="443" name="Google Shape;443;geec6e49503_1_253"/>
          <p:cNvSpPr txBox="1"/>
          <p:nvPr/>
        </p:nvSpPr>
        <p:spPr>
          <a:xfrm>
            <a:off x="708382" y="2137903"/>
            <a:ext cx="6298684" cy="26776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dirty="0">
                <a:solidFill>
                  <a:schemeClr val="dk1"/>
                </a:solidFill>
                <a:latin typeface="Calibri"/>
                <a:ea typeface="Calibri"/>
                <a:cs typeface="Calibri"/>
                <a:sym typeface="Calibri"/>
              </a:rPr>
              <a:t>Σε ομάδες των 2 ατόμων, ένας από εσάς ξεκινάει ρωτώντας ένα ανοιχτό ερώτημα που προσπαθεί να απαντήσει. </a:t>
            </a:r>
          </a:p>
          <a:p>
            <a:pPr marL="0" marR="0" lvl="0" indent="0" algn="l" rtl="0">
              <a:spcBef>
                <a:spcPts val="0"/>
              </a:spcBef>
              <a:spcAft>
                <a:spcPts val="0"/>
              </a:spcAft>
              <a:buNone/>
            </a:pPr>
            <a:endParaRPr lang="el-G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l-GR" sz="2800" dirty="0">
                <a:solidFill>
                  <a:schemeClr val="dk1"/>
                </a:solidFill>
                <a:latin typeface="Calibri"/>
                <a:ea typeface="Calibri"/>
                <a:cs typeface="Calibri"/>
                <a:sym typeface="Calibri"/>
              </a:rPr>
              <a:t>Ο σύντροφός σας θα την παραφράσει σε μια άλλη ερώτηση ανοικτού τύπου.</a:t>
            </a:r>
            <a:endParaRPr sz="2800" dirty="0">
              <a:solidFill>
                <a:schemeClr val="dk1"/>
              </a:solidFill>
              <a:latin typeface="Calibri"/>
              <a:ea typeface="Calibri"/>
              <a:cs typeface="Calibri"/>
              <a:sym typeface="Calibri"/>
            </a:endParaRPr>
          </a:p>
        </p:txBody>
      </p:sp>
      <p:sp>
        <p:nvSpPr>
          <p:cNvPr id="444" name="Google Shape;444;geec6e49503_1_253"/>
          <p:cNvSpPr txBox="1"/>
          <p:nvPr/>
        </p:nvSpPr>
        <p:spPr>
          <a:xfrm>
            <a:off x="708382" y="5246446"/>
            <a:ext cx="4080597"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Calibri"/>
              <a:buNone/>
            </a:pPr>
            <a:r>
              <a:rPr lang="el-GR" sz="2800" b="0" i="0" u="none" strike="noStrike" cap="none" dirty="0">
                <a:solidFill>
                  <a:srgbClr val="000000"/>
                </a:solidFill>
                <a:latin typeface="Calibri"/>
                <a:ea typeface="Calibri"/>
                <a:cs typeface="Calibri"/>
                <a:sym typeface="Calibri"/>
              </a:rPr>
              <a:t>Θα κάνετε το ίδιο </a:t>
            </a:r>
            <a:r>
              <a:rPr lang="el-GR" sz="2800" b="0" i="0" u="none" strike="noStrike" cap="none" dirty="0" err="1">
                <a:solidFill>
                  <a:srgbClr val="000000"/>
                </a:solidFill>
                <a:latin typeface="Calibri"/>
                <a:ea typeface="Calibri"/>
                <a:cs typeface="Calibri"/>
                <a:sym typeface="Calibri"/>
              </a:rPr>
              <a:t>κ.ο.κ.</a:t>
            </a:r>
            <a:r>
              <a:rPr lang="el-GR" sz="2800" b="0" i="0" u="none" strike="noStrike" cap="none" dirty="0">
                <a:solidFill>
                  <a:srgbClr val="000000"/>
                </a:solidFill>
                <a:latin typeface="Calibri"/>
                <a:ea typeface="Calibri"/>
                <a:cs typeface="Calibri"/>
                <a:sym typeface="Calibri"/>
              </a:rPr>
              <a:t> μέχρι να φτάσετε στην "ισχυρή" ερώτηση.</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eec6e49503_1_260"/>
          <p:cNvSpPr txBox="1">
            <a:spLocks noGrp="1"/>
          </p:cNvSpPr>
          <p:nvPr>
            <p:ph type="title"/>
          </p:nvPr>
        </p:nvSpPr>
        <p:spPr>
          <a:xfrm>
            <a:off x="612107" y="625867"/>
            <a:ext cx="7740323"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Arial"/>
              <a:buNone/>
            </a:pPr>
            <a:r>
              <a:rPr lang="el-GR" dirty="0"/>
              <a:t>Συμπεράσματα και πηγές</a:t>
            </a:r>
            <a:endParaRPr dirty="0"/>
          </a:p>
        </p:txBody>
      </p:sp>
      <p:sp>
        <p:nvSpPr>
          <p:cNvPr id="451" name="Google Shape;451;geec6e49503_1_260"/>
          <p:cNvSpPr txBox="1">
            <a:spLocks noGrp="1"/>
          </p:cNvSpPr>
          <p:nvPr>
            <p:ph type="body" idx="1"/>
          </p:nvPr>
        </p:nvSpPr>
        <p:spPr>
          <a:xfrm>
            <a:off x="612106" y="1494230"/>
            <a:ext cx="7740323" cy="457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l-GR" dirty="0"/>
              <a:t>Μοιραστείτε τις σκέψεις σας, τις τελευταίες σας ερωτήσεις !</a:t>
            </a:r>
            <a:endParaRPr dirty="0"/>
          </a:p>
        </p:txBody>
      </p:sp>
      <p:sp>
        <p:nvSpPr>
          <p:cNvPr id="452" name="Google Shape;452;geec6e49503_1_260"/>
          <p:cNvSpPr/>
          <p:nvPr/>
        </p:nvSpPr>
        <p:spPr>
          <a:xfrm>
            <a:off x="612106" y="5363770"/>
            <a:ext cx="1127501" cy="1127501"/>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b="1">
                <a:solidFill>
                  <a:schemeClr val="lt1"/>
                </a:solidFill>
                <a:latin typeface="Arial"/>
                <a:ea typeface="Arial"/>
                <a:cs typeface="Arial"/>
                <a:sym typeface="Arial"/>
              </a:rPr>
              <a:t>2.</a:t>
            </a:r>
            <a:endParaRPr/>
          </a:p>
        </p:txBody>
      </p:sp>
      <p:sp>
        <p:nvSpPr>
          <p:cNvPr id="453" name="Google Shape;453;geec6e49503_1_260"/>
          <p:cNvSpPr/>
          <p:nvPr/>
        </p:nvSpPr>
        <p:spPr>
          <a:xfrm>
            <a:off x="612106" y="3526970"/>
            <a:ext cx="1127501" cy="1127501"/>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b="1">
                <a:solidFill>
                  <a:schemeClr val="lt1"/>
                </a:solidFill>
                <a:latin typeface="Arial"/>
                <a:ea typeface="Arial"/>
                <a:cs typeface="Arial"/>
                <a:sym typeface="Arial"/>
              </a:rPr>
              <a:t>1.</a:t>
            </a:r>
            <a:endParaRPr/>
          </a:p>
        </p:txBody>
      </p:sp>
      <p:sp>
        <p:nvSpPr>
          <p:cNvPr id="454" name="Google Shape;454;geec6e49503_1_260"/>
          <p:cNvSpPr txBox="1"/>
          <p:nvPr/>
        </p:nvSpPr>
        <p:spPr>
          <a:xfrm>
            <a:off x="1930979" y="3429000"/>
            <a:ext cx="6600915" cy="1323399"/>
          </a:xfrm>
          <a:prstGeom prst="rect">
            <a:avLst/>
          </a:prstGeom>
          <a:noFill/>
          <a:ln>
            <a:noFill/>
          </a:ln>
        </p:spPr>
        <p:txBody>
          <a:bodyPr spcFirstLastPara="1" wrap="square" lIns="91425" tIns="45700" rIns="91425" bIns="45700" anchor="t" anchorCtr="0">
            <a:spAutoFit/>
          </a:bodyPr>
          <a:lstStyle/>
          <a:p>
            <a:pPr lvl="0"/>
            <a:r>
              <a:rPr lang="el-GR" sz="2000" b="1" dirty="0">
                <a:solidFill>
                  <a:srgbClr val="F2CB05"/>
                </a:solidFill>
              </a:rPr>
              <a:t>Εντρυφήστε στο υλικό </a:t>
            </a:r>
            <a:r>
              <a:rPr lang="el-GR" sz="2000" dirty="0">
                <a:solidFill>
                  <a:schemeClr val="dk1"/>
                </a:solidFill>
                <a:latin typeface="Calibri"/>
                <a:ea typeface="Calibri"/>
                <a:cs typeface="Calibri"/>
              </a:rPr>
              <a:t>πριν από τις εκδηλώσεις We4Change </a:t>
            </a:r>
            <a:r>
              <a:rPr lang="en-US" sz="2000" dirty="0">
                <a:solidFill>
                  <a:schemeClr val="dk1"/>
                </a:solidFill>
                <a:latin typeface="Calibri"/>
                <a:ea typeface="Calibri"/>
                <a:cs typeface="Calibri"/>
              </a:rPr>
              <a:t>C</a:t>
            </a:r>
            <a:r>
              <a:rPr lang="el-GR" sz="2000" dirty="0" err="1">
                <a:solidFill>
                  <a:schemeClr val="dk1"/>
                </a:solidFill>
                <a:latin typeface="Calibri"/>
                <a:ea typeface="Calibri"/>
                <a:cs typeface="Calibri"/>
              </a:rPr>
              <a:t>hangemakers</a:t>
            </a:r>
            <a:r>
              <a:rPr lang="el-GR" sz="2000" dirty="0">
                <a:solidFill>
                  <a:schemeClr val="dk1"/>
                </a:solidFill>
                <a:latin typeface="Calibri"/>
                <a:ea typeface="Calibri"/>
                <a:cs typeface="Calibri"/>
              </a:rPr>
              <a:t>! </a:t>
            </a:r>
          </a:p>
          <a:p>
            <a:pPr lvl="0"/>
            <a:r>
              <a:rPr lang="el-GR" sz="2000" dirty="0">
                <a:solidFill>
                  <a:schemeClr val="dk1"/>
                </a:solidFill>
                <a:latin typeface="Calibri"/>
                <a:ea typeface="Calibri"/>
                <a:cs typeface="Calibri"/>
                <a:sym typeface="Calibri"/>
              </a:rPr>
              <a:t>- Αυτή η παρουσίαση </a:t>
            </a:r>
          </a:p>
          <a:p>
            <a:pPr lvl="0"/>
            <a:r>
              <a:rPr lang="el-GR" sz="2000" dirty="0">
                <a:solidFill>
                  <a:schemeClr val="dk1"/>
                </a:solidFill>
                <a:latin typeface="Calibri"/>
                <a:ea typeface="Calibri"/>
                <a:cs typeface="Calibri"/>
                <a:sym typeface="Calibri"/>
              </a:rPr>
              <a:t>- Η ακόλουθη βιβλιογραφία </a:t>
            </a:r>
            <a:endParaRPr sz="2000" dirty="0">
              <a:solidFill>
                <a:schemeClr val="dk1"/>
              </a:solidFill>
              <a:latin typeface="Calibri"/>
              <a:ea typeface="Calibri"/>
              <a:cs typeface="Calibri"/>
              <a:sym typeface="Calibri"/>
            </a:endParaRPr>
          </a:p>
        </p:txBody>
      </p:sp>
      <p:sp>
        <p:nvSpPr>
          <p:cNvPr id="455" name="Google Shape;455;geec6e49503_1_260"/>
          <p:cNvSpPr txBox="1"/>
          <p:nvPr/>
        </p:nvSpPr>
        <p:spPr>
          <a:xfrm>
            <a:off x="1930979" y="5435972"/>
            <a:ext cx="6600915"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000" b="1" dirty="0">
                <a:solidFill>
                  <a:srgbClr val="3F7E43"/>
                </a:solidFill>
                <a:latin typeface="Arial"/>
                <a:ea typeface="Arial"/>
                <a:cs typeface="Arial"/>
                <a:sym typeface="Arial"/>
              </a:rPr>
              <a:t>Έχετε επιπλέον ερωτήσεις; </a:t>
            </a:r>
            <a:endParaRPr dirty="0"/>
          </a:p>
          <a:p>
            <a:pPr lvl="0"/>
            <a:r>
              <a:rPr lang="el-GR" sz="2000" dirty="0">
                <a:solidFill>
                  <a:schemeClr val="dk1"/>
                </a:solidFill>
                <a:latin typeface="Calibri"/>
                <a:ea typeface="Calibri"/>
                <a:cs typeface="Calibri"/>
                <a:sym typeface="Calibri"/>
              </a:rPr>
              <a:t>Μην διστάσετε να επικοινωνήσετε μαζί μας στην ακόλουθη διεύθυνση ηλεκτρονικού ταχυδρομείου</a:t>
            </a:r>
            <a:endParaRPr sz="20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23"/>
          <p:cNvSpPr txBox="1">
            <a:spLocks noGrp="1"/>
          </p:cNvSpPr>
          <p:nvPr>
            <p:ph type="title"/>
          </p:nvPr>
        </p:nvSpPr>
        <p:spPr>
          <a:xfrm>
            <a:off x="871417" y="2236305"/>
            <a:ext cx="4558421"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Arial"/>
              <a:buNone/>
            </a:pPr>
            <a:r>
              <a:rPr lang="el-GR" dirty="0"/>
              <a:t>ΣΑΣ ΕΥΧΑΡΙΣΤΟΥΜΕ</a:t>
            </a:r>
            <a:r>
              <a:rPr lang="fr-FR" dirty="0"/>
              <a:t> !</a:t>
            </a:r>
            <a:endParaRPr dirty="0"/>
          </a:p>
        </p:txBody>
      </p:sp>
      <p:sp>
        <p:nvSpPr>
          <p:cNvPr id="462" name="Google Shape;462;p23"/>
          <p:cNvSpPr txBox="1">
            <a:spLocks noGrp="1"/>
          </p:cNvSpPr>
          <p:nvPr>
            <p:ph type="body" idx="1"/>
          </p:nvPr>
        </p:nvSpPr>
        <p:spPr>
          <a:xfrm>
            <a:off x="871419" y="3657600"/>
            <a:ext cx="2979254" cy="457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l-GR" dirty="0"/>
              <a:t>και τα λέμε σύντομα !</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geedd483c5f_0_2"/>
          <p:cNvSpPr txBox="1">
            <a:spLocks noGrp="1"/>
          </p:cNvSpPr>
          <p:nvPr>
            <p:ph type="title"/>
          </p:nvPr>
        </p:nvSpPr>
        <p:spPr>
          <a:xfrm>
            <a:off x="871426" y="2851775"/>
            <a:ext cx="34515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l-GR" sz="3600" dirty="0"/>
              <a:t>Βιβλιογραφία</a:t>
            </a:r>
            <a:endParaRPr sz="3600" dirty="0"/>
          </a:p>
        </p:txBody>
      </p:sp>
      <p:sp>
        <p:nvSpPr>
          <p:cNvPr id="469" name="Google Shape;469;geedd483c5f_0_2"/>
          <p:cNvSpPr txBox="1"/>
          <p:nvPr/>
        </p:nvSpPr>
        <p:spPr>
          <a:xfrm>
            <a:off x="-4322875" y="-161200"/>
            <a:ext cx="733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470" name="Google Shape;470;geedd483c5f_0_2"/>
          <p:cNvSpPr txBox="1"/>
          <p:nvPr/>
        </p:nvSpPr>
        <p:spPr>
          <a:xfrm>
            <a:off x="4703875" y="127000"/>
            <a:ext cx="4323000" cy="684799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GR" sz="1200" dirty="0">
                <a:latin typeface="Calibri"/>
                <a:ea typeface="Calibri"/>
                <a:cs typeface="Calibri"/>
                <a:sym typeface="Calibri"/>
              </a:rPr>
              <a:t>Σχετικά με το </a:t>
            </a:r>
            <a:r>
              <a:rPr lang="fr-FR" sz="1200" dirty="0">
                <a:latin typeface="Calibri"/>
                <a:ea typeface="Calibri"/>
                <a:cs typeface="Calibri"/>
                <a:sym typeface="Calibri"/>
              </a:rPr>
              <a:t>We4Change: </a:t>
            </a:r>
            <a:endParaRPr dirty="0">
              <a:latin typeface="Calibri"/>
              <a:ea typeface="Calibri"/>
              <a:cs typeface="Calibri"/>
              <a:sym typeface="Calibri"/>
            </a:endParaRPr>
          </a:p>
          <a:p>
            <a:pPr marL="457200" lvl="0" indent="-304800" algn="l" rtl="0">
              <a:spcBef>
                <a:spcPts val="0"/>
              </a:spcBef>
              <a:spcAft>
                <a:spcPts val="0"/>
              </a:spcAft>
              <a:buSzPts val="1200"/>
              <a:buFont typeface="Calibri"/>
              <a:buChar char="●"/>
            </a:pPr>
            <a:r>
              <a:rPr lang="fr-FR" sz="1200" u="sng" dirty="0">
                <a:solidFill>
                  <a:schemeClr val="hlink"/>
                </a:solidFill>
                <a:latin typeface="Calibri"/>
                <a:ea typeface="Calibri"/>
                <a:cs typeface="Calibri"/>
                <a:sym typeface="Calibri"/>
                <a:hlinkClick r:id="rId3"/>
              </a:rPr>
              <a:t>DLI and Partners Launch WE4Change Project – Digital Leadership Institute (dlii.org)</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Char char="●"/>
            </a:pPr>
            <a:r>
              <a:rPr lang="fr-FR" sz="1200" dirty="0">
                <a:latin typeface="Calibri"/>
                <a:ea typeface="Calibri"/>
                <a:cs typeface="Calibri"/>
                <a:sym typeface="Calibri"/>
              </a:rPr>
              <a:t>Link </a:t>
            </a:r>
            <a:r>
              <a:rPr lang="el-GR" sz="1200" dirty="0">
                <a:latin typeface="Calibri"/>
                <a:ea typeface="Calibri"/>
                <a:cs typeface="Calibri"/>
                <a:sym typeface="Calibri"/>
              </a:rPr>
              <a:t>στο dropbox με το περιεχόμενο των εκδηλώσεων του W4C Changemakers</a:t>
            </a:r>
            <a:endParaRPr sz="1200" dirty="0">
              <a:latin typeface="Calibri"/>
              <a:ea typeface="Calibri"/>
              <a:cs typeface="Calibri"/>
              <a:sym typeface="Calibri"/>
            </a:endParaRPr>
          </a:p>
          <a:p>
            <a:pPr marL="0" lvl="0" indent="0" algn="l" rtl="0">
              <a:spcBef>
                <a:spcPts val="0"/>
              </a:spcBef>
              <a:spcAft>
                <a:spcPts val="0"/>
              </a:spcAft>
              <a:buNone/>
            </a:pPr>
            <a:r>
              <a:rPr lang="fr-FR" sz="1200" dirty="0">
                <a:latin typeface="Calibri"/>
                <a:ea typeface="Calibri"/>
                <a:cs typeface="Calibri"/>
                <a:sym typeface="Calibri"/>
              </a:rPr>
              <a:t>Edgar Schein :</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Char char="●"/>
            </a:pPr>
            <a:r>
              <a:rPr lang="fr-FR" sz="1200" u="sng" dirty="0">
                <a:solidFill>
                  <a:schemeClr val="hlink"/>
                </a:solidFill>
                <a:latin typeface="Calibri"/>
                <a:ea typeface="Calibri"/>
                <a:cs typeface="Calibri"/>
                <a:sym typeface="Calibri"/>
                <a:hlinkClick r:id="rId4"/>
              </a:rPr>
              <a:t>Edgar H. Schein | MIT Sloan</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fr-FR" sz="1200" u="sng" dirty="0">
                <a:solidFill>
                  <a:schemeClr val="hlink"/>
                </a:solidFill>
                <a:latin typeface="Calibri"/>
                <a:ea typeface="Calibri"/>
                <a:cs typeface="Calibri"/>
                <a:sym typeface="Calibri"/>
                <a:hlinkClick r:id="rId5"/>
              </a:rPr>
              <a:t>Are You the Expert, the </a:t>
            </a:r>
            <a:r>
              <a:rPr lang="fr-FR" sz="1200" u="sng" dirty="0" err="1">
                <a:solidFill>
                  <a:schemeClr val="hlink"/>
                </a:solidFill>
                <a:latin typeface="Calibri"/>
                <a:ea typeface="Calibri"/>
                <a:cs typeface="Calibri"/>
                <a:sym typeface="Calibri"/>
                <a:hlinkClick r:id="rId5"/>
              </a:rPr>
              <a:t>Doctor</a:t>
            </a:r>
            <a:r>
              <a:rPr lang="fr-FR" sz="1200" u="sng" dirty="0">
                <a:solidFill>
                  <a:schemeClr val="hlink"/>
                </a:solidFill>
                <a:latin typeface="Calibri"/>
                <a:ea typeface="Calibri"/>
                <a:cs typeface="Calibri"/>
                <a:sym typeface="Calibri"/>
                <a:hlinkClick r:id="rId5"/>
              </a:rPr>
              <a:t>, or the Process Guy? | </a:t>
            </a:r>
            <a:r>
              <a:rPr lang="fr-FR" sz="1200" u="sng" dirty="0" err="1">
                <a:solidFill>
                  <a:schemeClr val="hlink"/>
                </a:solidFill>
                <a:latin typeface="Calibri"/>
                <a:ea typeface="Calibri"/>
                <a:cs typeface="Calibri"/>
                <a:sym typeface="Calibri"/>
                <a:hlinkClick r:id="rId5"/>
              </a:rPr>
              <a:t>Leader's</a:t>
            </a:r>
            <a:r>
              <a:rPr lang="fr-FR" sz="1200" u="sng" dirty="0">
                <a:solidFill>
                  <a:schemeClr val="hlink"/>
                </a:solidFill>
                <a:latin typeface="Calibri"/>
                <a:ea typeface="Calibri"/>
                <a:cs typeface="Calibri"/>
                <a:sym typeface="Calibri"/>
                <a:hlinkClick r:id="rId5"/>
              </a:rPr>
              <a:t> Beacon : Knowledge is Power (leadersbeacon.com)</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fr-FR" sz="1200" u="sng" dirty="0">
                <a:solidFill>
                  <a:schemeClr val="hlink"/>
                </a:solidFill>
                <a:latin typeface="Calibri"/>
                <a:ea typeface="Calibri"/>
                <a:cs typeface="Calibri"/>
                <a:sym typeface="Calibri"/>
                <a:hlinkClick r:id="rId6"/>
              </a:rPr>
              <a:t>How You Can help - Process Consultation – </a:t>
            </a:r>
            <a:r>
              <a:rPr lang="fr-FR" sz="1200" u="sng" dirty="0" err="1">
                <a:solidFill>
                  <a:schemeClr val="hlink"/>
                </a:solidFill>
                <a:latin typeface="Calibri"/>
                <a:ea typeface="Calibri"/>
                <a:cs typeface="Calibri"/>
                <a:sym typeface="Calibri"/>
                <a:hlinkClick r:id="rId6"/>
              </a:rPr>
              <a:t>deparkes</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fr-FR" sz="1200" u="sng" dirty="0" err="1">
                <a:solidFill>
                  <a:schemeClr val="hlink"/>
                </a:solidFill>
                <a:latin typeface="Calibri"/>
                <a:ea typeface="Calibri"/>
                <a:cs typeface="Calibri"/>
                <a:sym typeface="Calibri"/>
                <a:hlinkClick r:id="rId7"/>
              </a:rPr>
              <a:t>Exploring</a:t>
            </a:r>
            <a:r>
              <a:rPr lang="fr-FR" sz="1200" u="sng" dirty="0">
                <a:solidFill>
                  <a:schemeClr val="hlink"/>
                </a:solidFill>
                <a:latin typeface="Calibri"/>
                <a:ea typeface="Calibri"/>
                <a:cs typeface="Calibri"/>
                <a:sym typeface="Calibri"/>
                <a:hlinkClick r:id="rId7"/>
              </a:rPr>
              <a:t> The </a:t>
            </a:r>
            <a:r>
              <a:rPr lang="fr-FR" sz="1200" u="sng" dirty="0" err="1">
                <a:solidFill>
                  <a:schemeClr val="hlink"/>
                </a:solidFill>
                <a:latin typeface="Calibri"/>
                <a:ea typeface="Calibri"/>
                <a:cs typeface="Calibri"/>
                <a:sym typeface="Calibri"/>
                <a:hlinkClick r:id="rId7"/>
              </a:rPr>
              <a:t>Consultant’s</a:t>
            </a:r>
            <a:r>
              <a:rPr lang="fr-FR" sz="1200" u="sng" dirty="0">
                <a:solidFill>
                  <a:schemeClr val="hlink"/>
                </a:solidFill>
                <a:latin typeface="Calibri"/>
                <a:ea typeface="Calibri"/>
                <a:cs typeface="Calibri"/>
                <a:sym typeface="Calibri"/>
                <a:hlinkClick r:id="rId7"/>
              </a:rPr>
              <a:t> </a:t>
            </a:r>
            <a:r>
              <a:rPr lang="fr-FR" sz="1200" u="sng" dirty="0" err="1">
                <a:solidFill>
                  <a:schemeClr val="hlink"/>
                </a:solidFill>
                <a:latin typeface="Calibri"/>
                <a:ea typeface="Calibri"/>
                <a:cs typeface="Calibri"/>
                <a:sym typeface="Calibri"/>
                <a:hlinkClick r:id="rId7"/>
              </a:rPr>
              <a:t>Helping</a:t>
            </a:r>
            <a:r>
              <a:rPr lang="fr-FR" sz="1200" u="sng" dirty="0">
                <a:solidFill>
                  <a:schemeClr val="hlink"/>
                </a:solidFill>
                <a:latin typeface="Calibri"/>
                <a:ea typeface="Calibri"/>
                <a:cs typeface="Calibri"/>
                <a:sym typeface="Calibri"/>
                <a:hlinkClick r:id="rId7"/>
              </a:rPr>
              <a:t> </a:t>
            </a:r>
            <a:r>
              <a:rPr lang="fr-FR" sz="1200" u="sng" dirty="0" err="1">
                <a:solidFill>
                  <a:schemeClr val="hlink"/>
                </a:solidFill>
                <a:latin typeface="Calibri"/>
                <a:ea typeface="Calibri"/>
                <a:cs typeface="Calibri"/>
                <a:sym typeface="Calibri"/>
                <a:hlinkClick r:id="rId7"/>
              </a:rPr>
              <a:t>Role</a:t>
            </a:r>
            <a:r>
              <a:rPr lang="fr-FR" sz="1200" u="sng" dirty="0">
                <a:solidFill>
                  <a:schemeClr val="hlink"/>
                </a:solidFill>
                <a:latin typeface="Calibri"/>
                <a:ea typeface="Calibri"/>
                <a:cs typeface="Calibri"/>
                <a:sym typeface="Calibri"/>
                <a:hlinkClick r:id="rId7"/>
              </a:rPr>
              <a:t> – </a:t>
            </a:r>
            <a:r>
              <a:rPr lang="fr-FR" sz="1200" u="sng" dirty="0" err="1">
                <a:solidFill>
                  <a:schemeClr val="hlink"/>
                </a:solidFill>
                <a:latin typeface="Calibri"/>
                <a:ea typeface="Calibri"/>
                <a:cs typeface="Calibri"/>
                <a:sym typeface="Calibri"/>
                <a:hlinkClick r:id="rId7"/>
              </a:rPr>
              <a:t>Results</a:t>
            </a:r>
            <a:r>
              <a:rPr lang="fr-FR" sz="1200" u="sng" dirty="0">
                <a:solidFill>
                  <a:schemeClr val="hlink"/>
                </a:solidFill>
                <a:latin typeface="Calibri"/>
                <a:ea typeface="Calibri"/>
                <a:cs typeface="Calibri"/>
                <a:sym typeface="Calibri"/>
                <a:hlinkClick r:id="rId7"/>
              </a:rPr>
              <a:t> </a:t>
            </a:r>
            <a:r>
              <a:rPr lang="fr-FR" sz="1200" u="sng" dirty="0" err="1">
                <a:solidFill>
                  <a:schemeClr val="hlink"/>
                </a:solidFill>
                <a:latin typeface="Calibri"/>
                <a:ea typeface="Calibri"/>
                <a:cs typeface="Calibri"/>
                <a:sym typeface="Calibri"/>
                <a:hlinkClick r:id="rId7"/>
              </a:rPr>
              <a:t>Map</a:t>
            </a:r>
            <a:r>
              <a:rPr lang="fr-FR" sz="1200" u="sng" dirty="0">
                <a:solidFill>
                  <a:schemeClr val="hlink"/>
                </a:solidFill>
                <a:latin typeface="Calibri"/>
                <a:ea typeface="Calibri"/>
                <a:cs typeface="Calibri"/>
                <a:sym typeface="Calibri"/>
                <a:hlinkClick r:id="rId7"/>
              </a:rPr>
              <a:t>®</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fr-FR" sz="1200" u="sng" dirty="0" err="1">
                <a:solidFill>
                  <a:schemeClr val="hlink"/>
                </a:solidFill>
                <a:latin typeface="Calibri"/>
                <a:ea typeface="Calibri"/>
                <a:cs typeface="Calibri"/>
                <a:sym typeface="Calibri"/>
                <a:hlinkClick r:id="rId8"/>
              </a:rPr>
              <a:t>Helping</a:t>
            </a:r>
            <a:r>
              <a:rPr lang="fr-FR" sz="1200" u="sng" dirty="0">
                <a:solidFill>
                  <a:schemeClr val="hlink"/>
                </a:solidFill>
                <a:latin typeface="Calibri"/>
                <a:ea typeface="Calibri"/>
                <a:cs typeface="Calibri"/>
                <a:sym typeface="Calibri"/>
                <a:hlinkClick r:id="rId8"/>
              </a:rPr>
              <a:t>: How to </a:t>
            </a:r>
            <a:r>
              <a:rPr lang="fr-FR" sz="1200" u="sng" dirty="0" err="1">
                <a:solidFill>
                  <a:schemeClr val="hlink"/>
                </a:solidFill>
                <a:latin typeface="Calibri"/>
                <a:ea typeface="Calibri"/>
                <a:cs typeface="Calibri"/>
                <a:sym typeface="Calibri"/>
                <a:hlinkClick r:id="rId8"/>
              </a:rPr>
              <a:t>Offer</a:t>
            </a:r>
            <a:r>
              <a:rPr lang="fr-FR" sz="1200" u="sng" dirty="0">
                <a:solidFill>
                  <a:schemeClr val="hlink"/>
                </a:solidFill>
                <a:latin typeface="Calibri"/>
                <a:ea typeface="Calibri"/>
                <a:cs typeface="Calibri"/>
                <a:sym typeface="Calibri"/>
                <a:hlinkClick r:id="rId8"/>
              </a:rPr>
              <a:t>, </a:t>
            </a:r>
            <a:r>
              <a:rPr lang="fr-FR" sz="1200" u="sng" dirty="0" err="1">
                <a:solidFill>
                  <a:schemeClr val="hlink"/>
                </a:solidFill>
                <a:latin typeface="Calibri"/>
                <a:ea typeface="Calibri"/>
                <a:cs typeface="Calibri"/>
                <a:sym typeface="Calibri"/>
                <a:hlinkClick r:id="rId8"/>
              </a:rPr>
              <a:t>Give</a:t>
            </a:r>
            <a:r>
              <a:rPr lang="fr-FR" sz="1200" u="sng" dirty="0">
                <a:solidFill>
                  <a:schemeClr val="hlink"/>
                </a:solidFill>
                <a:latin typeface="Calibri"/>
                <a:ea typeface="Calibri"/>
                <a:cs typeface="Calibri"/>
                <a:sym typeface="Calibri"/>
                <a:hlinkClick r:id="rId8"/>
              </a:rPr>
              <a:t>, and </a:t>
            </a:r>
            <a:r>
              <a:rPr lang="fr-FR" sz="1200" u="sng" dirty="0" err="1">
                <a:solidFill>
                  <a:schemeClr val="hlink"/>
                </a:solidFill>
                <a:latin typeface="Calibri"/>
                <a:ea typeface="Calibri"/>
                <a:cs typeface="Calibri"/>
                <a:sym typeface="Calibri"/>
                <a:hlinkClick r:id="rId8"/>
              </a:rPr>
              <a:t>Receive</a:t>
            </a:r>
            <a:r>
              <a:rPr lang="fr-FR" sz="1200" u="sng" dirty="0">
                <a:solidFill>
                  <a:schemeClr val="hlink"/>
                </a:solidFill>
                <a:latin typeface="Calibri"/>
                <a:ea typeface="Calibri"/>
                <a:cs typeface="Calibri"/>
                <a:sym typeface="Calibri"/>
                <a:hlinkClick r:id="rId8"/>
              </a:rPr>
              <a:t> Help: Edgar H. Schein: 8601400277584: Amazon.com: Books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fr-FR" sz="1200" dirty="0">
                <a:latin typeface="Calibri"/>
                <a:ea typeface="Calibri"/>
                <a:cs typeface="Calibri"/>
                <a:sym typeface="Calibri"/>
              </a:rPr>
              <a:t>Otto </a:t>
            </a:r>
            <a:r>
              <a:rPr lang="fr-FR" sz="1200" dirty="0" err="1">
                <a:latin typeface="Calibri"/>
                <a:ea typeface="Calibri"/>
                <a:cs typeface="Calibri"/>
                <a:sym typeface="Calibri"/>
              </a:rPr>
              <a:t>Scharmers</a:t>
            </a:r>
            <a:r>
              <a:rPr lang="fr-FR" sz="1200" dirty="0">
                <a:latin typeface="Calibri"/>
                <a:ea typeface="Calibri"/>
                <a:cs typeface="Calibri"/>
                <a:sym typeface="Calibri"/>
              </a:rPr>
              <a:t> :</a:t>
            </a:r>
            <a:endParaRPr sz="1200" dirty="0">
              <a:latin typeface="Calibri"/>
              <a:ea typeface="Calibri"/>
              <a:cs typeface="Calibri"/>
              <a:sym typeface="Calibri"/>
            </a:endParaRPr>
          </a:p>
          <a:p>
            <a:pPr marL="457200" lvl="0" indent="-317500" algn="l" rtl="0">
              <a:spcBef>
                <a:spcPts val="0"/>
              </a:spcBef>
              <a:spcAft>
                <a:spcPts val="0"/>
              </a:spcAft>
              <a:buSzPts val="1400"/>
              <a:buFont typeface="Calibri"/>
              <a:buChar char="●"/>
            </a:pPr>
            <a:r>
              <a:rPr lang="fr-FR" sz="1100" u="sng" dirty="0">
                <a:solidFill>
                  <a:schemeClr val="hlink"/>
                </a:solidFill>
                <a:hlinkClick r:id="rId9"/>
              </a:rPr>
              <a:t>Dr. C. Otto </a:t>
            </a:r>
            <a:r>
              <a:rPr lang="fr-FR" sz="1100" u="sng" dirty="0" err="1">
                <a:solidFill>
                  <a:schemeClr val="hlink"/>
                </a:solidFill>
                <a:hlinkClick r:id="rId9"/>
              </a:rPr>
              <a:t>Scharmer</a:t>
            </a:r>
            <a:r>
              <a:rPr lang="fr-FR" sz="1100" u="sng" dirty="0">
                <a:solidFill>
                  <a:schemeClr val="hlink"/>
                </a:solidFill>
                <a:hlinkClick r:id="rId9"/>
              </a:rPr>
              <a:t> | Otto </a:t>
            </a:r>
            <a:r>
              <a:rPr lang="fr-FR" sz="1100" u="sng" dirty="0" err="1">
                <a:solidFill>
                  <a:schemeClr val="hlink"/>
                </a:solidFill>
                <a:hlinkClick r:id="rId9"/>
              </a:rPr>
              <a:t>Scharmer</a:t>
            </a:r>
            <a:endParaRPr dirty="0">
              <a:latin typeface="Calibri"/>
              <a:ea typeface="Calibri"/>
              <a:cs typeface="Calibri"/>
              <a:sym typeface="Calibri"/>
            </a:endParaRPr>
          </a:p>
          <a:p>
            <a:pPr marL="457200" lvl="0" indent="-317500" algn="l" rtl="0">
              <a:spcBef>
                <a:spcPts val="0"/>
              </a:spcBef>
              <a:spcAft>
                <a:spcPts val="0"/>
              </a:spcAft>
              <a:buSzPts val="1400"/>
              <a:buFont typeface="Calibri"/>
              <a:buChar char="●"/>
            </a:pPr>
            <a:r>
              <a:rPr lang="fr-FR" sz="1200" u="sng" dirty="0">
                <a:solidFill>
                  <a:schemeClr val="hlink"/>
                </a:solidFill>
                <a:latin typeface="Calibri"/>
                <a:ea typeface="Calibri"/>
                <a:cs typeface="Calibri"/>
                <a:sym typeface="Calibri"/>
                <a:hlinkClick r:id="rId10"/>
              </a:rPr>
              <a:t>Otto </a:t>
            </a:r>
            <a:r>
              <a:rPr lang="fr-FR" sz="1200" u="sng" dirty="0" err="1">
                <a:solidFill>
                  <a:schemeClr val="hlink"/>
                </a:solidFill>
                <a:latin typeface="Calibri"/>
                <a:ea typeface="Calibri"/>
                <a:cs typeface="Calibri"/>
                <a:sym typeface="Calibri"/>
                <a:hlinkClick r:id="rId10"/>
              </a:rPr>
              <a:t>Scharmer's</a:t>
            </a:r>
            <a:r>
              <a:rPr lang="fr-FR" sz="1200" u="sng" dirty="0">
                <a:solidFill>
                  <a:schemeClr val="hlink"/>
                </a:solidFill>
                <a:latin typeface="Calibri"/>
                <a:ea typeface="Calibri"/>
                <a:cs typeface="Calibri"/>
                <a:sym typeface="Calibri"/>
                <a:hlinkClick r:id="rId10"/>
              </a:rPr>
              <a:t> 4 Levels of </a:t>
            </a:r>
            <a:r>
              <a:rPr lang="fr-FR" sz="1200" u="sng" dirty="0" err="1">
                <a:solidFill>
                  <a:schemeClr val="hlink"/>
                </a:solidFill>
                <a:latin typeface="Calibri"/>
                <a:ea typeface="Calibri"/>
                <a:cs typeface="Calibri"/>
                <a:sym typeface="Calibri"/>
                <a:hlinkClick r:id="rId10"/>
              </a:rPr>
              <a:t>Listening</a:t>
            </a:r>
            <a:r>
              <a:rPr lang="fr-FR" sz="1200" u="sng" dirty="0">
                <a:solidFill>
                  <a:schemeClr val="hlink"/>
                </a:solidFill>
                <a:latin typeface="Calibri"/>
                <a:ea typeface="Calibri"/>
                <a:cs typeface="Calibri"/>
                <a:sym typeface="Calibri"/>
                <a:hlinkClick r:id="rId10"/>
              </a:rPr>
              <a:t>: Be a </a:t>
            </a:r>
            <a:r>
              <a:rPr lang="fr-FR" sz="1200" u="sng" dirty="0" err="1">
                <a:solidFill>
                  <a:schemeClr val="hlink"/>
                </a:solidFill>
                <a:latin typeface="Calibri"/>
                <a:ea typeface="Calibri"/>
                <a:cs typeface="Calibri"/>
                <a:sym typeface="Calibri"/>
                <a:hlinkClick r:id="rId10"/>
              </a:rPr>
              <a:t>Better</a:t>
            </a:r>
            <a:r>
              <a:rPr lang="fr-FR" sz="1200" u="sng" dirty="0">
                <a:solidFill>
                  <a:schemeClr val="hlink"/>
                </a:solidFill>
                <a:latin typeface="Calibri"/>
                <a:ea typeface="Calibri"/>
                <a:cs typeface="Calibri"/>
                <a:sym typeface="Calibri"/>
                <a:hlinkClick r:id="rId10"/>
              </a:rPr>
              <a:t> </a:t>
            </a:r>
            <a:r>
              <a:rPr lang="fr-FR" sz="1200" u="sng" dirty="0" err="1">
                <a:solidFill>
                  <a:schemeClr val="hlink"/>
                </a:solidFill>
                <a:latin typeface="Calibri"/>
                <a:ea typeface="Calibri"/>
                <a:cs typeface="Calibri"/>
                <a:sym typeface="Calibri"/>
                <a:hlinkClick r:id="rId10"/>
              </a:rPr>
              <a:t>Listener</a:t>
            </a:r>
            <a:r>
              <a:rPr lang="fr-FR" sz="1200" u="sng" dirty="0">
                <a:solidFill>
                  <a:schemeClr val="hlink"/>
                </a:solidFill>
                <a:latin typeface="Calibri"/>
                <a:ea typeface="Calibri"/>
                <a:cs typeface="Calibri"/>
                <a:sym typeface="Calibri"/>
                <a:hlinkClick r:id="rId10"/>
              </a:rPr>
              <a:t> - The World of Work Project</a:t>
            </a:r>
            <a:endParaRPr sz="1200" dirty="0">
              <a:solidFill>
                <a:schemeClr val="dk1"/>
              </a:solidFill>
              <a:latin typeface="Calibri"/>
              <a:ea typeface="Calibri"/>
              <a:cs typeface="Calibri"/>
              <a:sym typeface="Calibri"/>
            </a:endParaRPr>
          </a:p>
          <a:p>
            <a:pPr marL="457200" lvl="0" indent="-317500" algn="l" rtl="0">
              <a:spcBef>
                <a:spcPts val="0"/>
              </a:spcBef>
              <a:spcAft>
                <a:spcPts val="0"/>
              </a:spcAft>
              <a:buSzPts val="1400"/>
              <a:buFont typeface="Calibri"/>
              <a:buChar char="●"/>
            </a:pPr>
            <a:r>
              <a:rPr lang="fr-FR" sz="1200" u="sng" dirty="0">
                <a:solidFill>
                  <a:schemeClr val="hlink"/>
                </a:solidFill>
                <a:latin typeface="Calibri"/>
                <a:ea typeface="Calibri"/>
                <a:cs typeface="Calibri"/>
                <a:sym typeface="Calibri"/>
                <a:hlinkClick r:id="rId11"/>
              </a:rPr>
              <a:t>Four Levels of </a:t>
            </a:r>
            <a:r>
              <a:rPr lang="fr-FR" sz="1200" u="sng" dirty="0" err="1">
                <a:solidFill>
                  <a:schemeClr val="hlink"/>
                </a:solidFill>
                <a:latin typeface="Calibri"/>
                <a:ea typeface="Calibri"/>
                <a:cs typeface="Calibri"/>
                <a:sym typeface="Calibri"/>
                <a:hlinkClick r:id="rId11"/>
              </a:rPr>
              <a:t>Listening</a:t>
            </a:r>
            <a:r>
              <a:rPr lang="fr-FR" sz="1200" u="sng" dirty="0">
                <a:solidFill>
                  <a:schemeClr val="hlink"/>
                </a:solidFill>
                <a:latin typeface="Calibri"/>
                <a:ea typeface="Calibri"/>
                <a:cs typeface="Calibri"/>
                <a:sym typeface="Calibri"/>
                <a:hlinkClick r:id="rId11"/>
              </a:rPr>
              <a:t> (businessballs.com)</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l-GR" sz="1200" dirty="0">
                <a:solidFill>
                  <a:schemeClr val="dk1"/>
                </a:solidFill>
                <a:latin typeface="Calibri"/>
                <a:ea typeface="Calibri"/>
                <a:cs typeface="Calibri"/>
                <a:sym typeface="Calibri"/>
              </a:rPr>
              <a:t>Παράφραση</a:t>
            </a:r>
            <a:r>
              <a:rPr lang="fr-FR"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fr-FR" sz="1200" u="sng" dirty="0" err="1">
                <a:solidFill>
                  <a:schemeClr val="hlink"/>
                </a:solidFill>
                <a:latin typeface="Calibri"/>
                <a:ea typeface="Calibri"/>
                <a:cs typeface="Calibri"/>
                <a:sym typeface="Calibri"/>
                <a:hlinkClick r:id="rId12"/>
              </a:rPr>
              <a:t>Useful</a:t>
            </a:r>
            <a:r>
              <a:rPr lang="fr-FR" sz="1200" u="sng" dirty="0">
                <a:solidFill>
                  <a:schemeClr val="hlink"/>
                </a:solidFill>
                <a:latin typeface="Calibri"/>
                <a:ea typeface="Calibri"/>
                <a:cs typeface="Calibri"/>
                <a:sym typeface="Calibri"/>
                <a:hlinkClick r:id="rId12"/>
              </a:rPr>
              <a:t> Communications Skills - How to Paraphrase and </a:t>
            </a:r>
            <a:r>
              <a:rPr lang="fr-FR" sz="1200" u="sng" dirty="0" err="1">
                <a:solidFill>
                  <a:schemeClr val="hlink"/>
                </a:solidFill>
                <a:latin typeface="Calibri"/>
                <a:ea typeface="Calibri"/>
                <a:cs typeface="Calibri"/>
                <a:sym typeface="Calibri"/>
                <a:hlinkClick r:id="rId12"/>
              </a:rPr>
              <a:t>Summarize</a:t>
            </a:r>
            <a:r>
              <a:rPr lang="fr-FR" sz="1200" u="sng" dirty="0">
                <a:solidFill>
                  <a:schemeClr val="hlink"/>
                </a:solidFill>
                <a:latin typeface="Calibri"/>
                <a:ea typeface="Calibri"/>
                <a:cs typeface="Calibri"/>
                <a:sym typeface="Calibri"/>
                <a:hlinkClick r:id="rId12"/>
              </a:rPr>
              <a:t> - Coaching and Action Learning (managementhelp.org)</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fr-FR" sz="1200" u="sng" dirty="0">
                <a:solidFill>
                  <a:schemeClr val="hlink"/>
                </a:solidFill>
                <a:latin typeface="Calibri"/>
                <a:ea typeface="Calibri"/>
                <a:cs typeface="Calibri"/>
                <a:sym typeface="Calibri"/>
                <a:hlinkClick r:id="rId13"/>
              </a:rPr>
              <a:t>2.6 3 Types of Paraphrases.pdf (idahotc.com)</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l-GR" sz="1200" dirty="0">
                <a:solidFill>
                  <a:schemeClr val="dk1"/>
                </a:solidFill>
                <a:latin typeface="Calibri"/>
                <a:ea typeface="Calibri"/>
                <a:cs typeface="Calibri"/>
                <a:sym typeface="Calibri"/>
              </a:rPr>
              <a:t>Πώς να ετοιμάσεις μια καλή ομιλία; </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fr-FR" sz="1100" u="sng" dirty="0">
                <a:solidFill>
                  <a:schemeClr val="hlink"/>
                </a:solidFill>
                <a:hlinkClick r:id="rId14"/>
              </a:rPr>
              <a:t>The Pitch Canvas | </a:t>
            </a:r>
            <a:r>
              <a:rPr lang="fr-FR" sz="1100" u="sng" dirty="0" err="1">
                <a:solidFill>
                  <a:schemeClr val="hlink"/>
                </a:solidFill>
                <a:hlinkClick r:id="rId14"/>
              </a:rPr>
              <a:t>Upmetrics</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fr-FR" sz="1100" u="sng" dirty="0">
                <a:solidFill>
                  <a:schemeClr val="hlink"/>
                </a:solidFill>
                <a:hlinkClick r:id="rId15"/>
              </a:rPr>
              <a:t>Storytelling for </a:t>
            </a:r>
            <a:r>
              <a:rPr lang="fr-FR" sz="1100" u="sng" dirty="0" err="1">
                <a:solidFill>
                  <a:schemeClr val="hlink"/>
                </a:solidFill>
                <a:hlinkClick r:id="rId15"/>
              </a:rPr>
              <a:t>female</a:t>
            </a:r>
            <a:r>
              <a:rPr lang="fr-FR" sz="1100" u="sng" dirty="0">
                <a:solidFill>
                  <a:schemeClr val="hlink"/>
                </a:solidFill>
                <a:hlinkClick r:id="rId15"/>
              </a:rPr>
              <a:t> </a:t>
            </a:r>
            <a:r>
              <a:rPr lang="fr-FR" sz="1100" u="sng" dirty="0" err="1">
                <a:solidFill>
                  <a:schemeClr val="hlink"/>
                </a:solidFill>
                <a:hlinkClick r:id="rId15"/>
              </a:rPr>
              <a:t>game-changers</a:t>
            </a:r>
            <a:r>
              <a:rPr lang="fr-FR" sz="1100" u="sng" dirty="0">
                <a:solidFill>
                  <a:schemeClr val="hlink"/>
                </a:solidFill>
                <a:hlinkClick r:id="rId15"/>
              </a:rPr>
              <a:t> | </a:t>
            </a:r>
            <a:r>
              <a:rPr lang="fr-FR" sz="1100" u="sng" dirty="0" err="1">
                <a:solidFill>
                  <a:schemeClr val="hlink"/>
                </a:solidFill>
                <a:hlinkClick r:id="rId15"/>
              </a:rPr>
              <a:t>Udemy</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fr-FR" sz="1100" u="sng" dirty="0">
                <a:solidFill>
                  <a:schemeClr val="hlink"/>
                </a:solidFill>
                <a:hlinkClick r:id="rId16"/>
              </a:rPr>
              <a:t>The Art off Effective Storytelling in Pitch Decks | Best Pitch Deck Examples | Pitch Deck </a:t>
            </a:r>
            <a:r>
              <a:rPr lang="fr-FR" sz="1100" u="sng" dirty="0" err="1">
                <a:solidFill>
                  <a:schemeClr val="hlink"/>
                </a:solidFill>
                <a:hlinkClick r:id="rId16"/>
              </a:rPr>
              <a:t>Templates</a:t>
            </a:r>
            <a:r>
              <a:rPr lang="fr-FR" sz="1100" u="sng" dirty="0">
                <a:solidFill>
                  <a:schemeClr val="hlink"/>
                </a:solidFill>
                <a:hlinkClick r:id="rId16"/>
              </a:rPr>
              <a:t> | </a:t>
            </a:r>
            <a:r>
              <a:rPr lang="fr-FR" sz="1100" u="sng" dirty="0" err="1">
                <a:solidFill>
                  <a:schemeClr val="hlink"/>
                </a:solidFill>
                <a:hlinkClick r:id="rId16"/>
              </a:rPr>
              <a:t>SlideUpLift</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45720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
          <p:cNvSpPr txBox="1">
            <a:spLocks noGrp="1"/>
          </p:cNvSpPr>
          <p:nvPr>
            <p:ph type="title"/>
          </p:nvPr>
        </p:nvSpPr>
        <p:spPr>
          <a:xfrm>
            <a:off x="628650" y="365126"/>
            <a:ext cx="65024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503A6"/>
              </a:buClr>
              <a:buSzPts val="4000"/>
              <a:buFont typeface="Arial"/>
              <a:buNone/>
            </a:pPr>
            <a:r>
              <a:rPr lang="el-GR" dirty="0"/>
              <a:t>Σχετικά με το</a:t>
            </a:r>
            <a:r>
              <a:rPr lang="fr-FR" dirty="0"/>
              <a:t> </a:t>
            </a:r>
            <a:br>
              <a:rPr lang="fr-FR" dirty="0"/>
            </a:br>
            <a:r>
              <a:rPr lang="fr-FR" dirty="0">
                <a:solidFill>
                  <a:schemeClr val="lt1"/>
                </a:solidFill>
                <a:highlight>
                  <a:srgbClr val="7503A6"/>
                </a:highlight>
              </a:rPr>
              <a:t>We4Change</a:t>
            </a:r>
            <a:endParaRPr dirty="0"/>
          </a:p>
        </p:txBody>
      </p:sp>
      <p:sp>
        <p:nvSpPr>
          <p:cNvPr id="172" name="Google Shape;172;p3"/>
          <p:cNvSpPr/>
          <p:nvPr/>
        </p:nvSpPr>
        <p:spPr>
          <a:xfrm>
            <a:off x="6984000" y="2079800"/>
            <a:ext cx="4320000" cy="432000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3"/>
          <p:cNvSpPr/>
          <p:nvPr/>
        </p:nvSpPr>
        <p:spPr>
          <a:xfrm>
            <a:off x="4966475" y="4009826"/>
            <a:ext cx="3600000" cy="3600000"/>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4" name="Google Shape;174;p3"/>
          <p:cNvPicPr preferRelativeResize="0"/>
          <p:nvPr/>
        </p:nvPicPr>
        <p:blipFill rotWithShape="1">
          <a:blip r:embed="rId3">
            <a:alphaModFix/>
          </a:blip>
          <a:srcRect/>
          <a:stretch/>
        </p:blipFill>
        <p:spPr>
          <a:xfrm>
            <a:off x="8013492" y="458200"/>
            <a:ext cx="1000815" cy="1147224"/>
          </a:xfrm>
          <a:prstGeom prst="rect">
            <a:avLst/>
          </a:prstGeom>
          <a:noFill/>
          <a:ln>
            <a:noFill/>
          </a:ln>
        </p:spPr>
      </p:pic>
      <p:cxnSp>
        <p:nvCxnSpPr>
          <p:cNvPr id="175" name="Google Shape;175;p3"/>
          <p:cNvCxnSpPr/>
          <p:nvPr/>
        </p:nvCxnSpPr>
        <p:spPr>
          <a:xfrm>
            <a:off x="577525" y="2208205"/>
            <a:ext cx="0" cy="4427862"/>
          </a:xfrm>
          <a:prstGeom prst="straightConnector1">
            <a:avLst/>
          </a:prstGeom>
          <a:noFill/>
          <a:ln w="57150" cap="flat" cmpd="sng">
            <a:solidFill>
              <a:srgbClr val="7503A6"/>
            </a:solidFill>
            <a:prstDash val="solid"/>
            <a:miter lim="800000"/>
            <a:headEnd type="none" w="sm" len="sm"/>
            <a:tailEnd type="none" w="sm" len="sm"/>
          </a:ln>
        </p:spPr>
      </p:cxnSp>
      <p:sp>
        <p:nvSpPr>
          <p:cNvPr id="176" name="Google Shape;176;p3"/>
          <p:cNvSpPr txBox="1"/>
          <p:nvPr/>
        </p:nvSpPr>
        <p:spPr>
          <a:xfrm>
            <a:off x="703080" y="2193985"/>
            <a:ext cx="6280918" cy="18158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l-GR" sz="1600" b="1" i="0" dirty="0">
                <a:solidFill>
                  <a:schemeClr val="dk1"/>
                </a:solidFill>
                <a:latin typeface="Calibri"/>
                <a:ea typeface="Calibri"/>
                <a:cs typeface="Calibri"/>
                <a:sym typeface="Calibri"/>
              </a:rPr>
              <a:t>Το έργο </a:t>
            </a:r>
            <a:r>
              <a:rPr lang="en-US" sz="1600" b="1" i="0" dirty="0">
                <a:solidFill>
                  <a:schemeClr val="dk1"/>
                </a:solidFill>
                <a:latin typeface="Calibri"/>
                <a:ea typeface="Calibri"/>
                <a:cs typeface="Calibri"/>
                <a:sym typeface="Calibri"/>
              </a:rPr>
              <a:t>We4Change </a:t>
            </a:r>
            <a:r>
              <a:rPr lang="el-GR" sz="1600" b="1" i="0" dirty="0">
                <a:solidFill>
                  <a:schemeClr val="dk1"/>
                </a:solidFill>
                <a:latin typeface="Calibri"/>
                <a:ea typeface="Calibri"/>
                <a:cs typeface="Calibri"/>
                <a:sym typeface="Calibri"/>
              </a:rPr>
              <a:t>στοχεύει στην </a:t>
            </a:r>
            <a:r>
              <a:rPr lang="el-GR" sz="1600" b="1" i="0" dirty="0">
                <a:solidFill>
                  <a:schemeClr val="lt1"/>
                </a:solidFill>
                <a:highlight>
                  <a:srgbClr val="7503A6"/>
                </a:highlight>
                <a:latin typeface="Calibri"/>
                <a:ea typeface="Calibri"/>
                <a:cs typeface="Calibri"/>
                <a:sym typeface="Calibri"/>
              </a:rPr>
              <a:t>κινητοποίηση, διασύνδεση, και ενδυνάμωση κοριτσιών και νεαρών γυναικών από μη προνομιούχες κοινωνικές ομάδες</a:t>
            </a:r>
            <a:r>
              <a:rPr lang="fr-FR" sz="1600" b="1" i="0" dirty="0">
                <a:solidFill>
                  <a:schemeClr val="dk1"/>
                </a:solidFill>
                <a:latin typeface="Calibri"/>
                <a:ea typeface="Calibri"/>
                <a:cs typeface="Calibri"/>
                <a:sym typeface="Calibri"/>
              </a:rPr>
              <a:t>, </a:t>
            </a:r>
            <a:r>
              <a:rPr lang="el-GR" sz="1600" b="1" i="0" dirty="0">
                <a:solidFill>
                  <a:schemeClr val="dk1"/>
                </a:solidFill>
                <a:latin typeface="Calibri"/>
                <a:ea typeface="Calibri"/>
                <a:cs typeface="Calibri"/>
                <a:sym typeface="Calibri"/>
              </a:rPr>
              <a:t>υποστηρίζοντάς τες ώστε να ενισχύσουν την αυτοπεποίθησή τους, να αναπτύξουν ψηφιακές δεξιότητες και δεξιότητες καινοτομίας, να αυξήσουν την εμπλοκή των πολιτών και να ξεκλειδώσουν τις δυνατότητές τους για αλλαγές από νεαρή ηλικία.</a:t>
            </a:r>
            <a:endParaRPr dirty="0"/>
          </a:p>
          <a:p>
            <a:pPr marL="0" marR="0" lvl="0" indent="0" algn="just" rtl="0">
              <a:spcBef>
                <a:spcPts val="0"/>
              </a:spcBef>
              <a:spcAft>
                <a:spcPts val="0"/>
              </a:spcAft>
              <a:buNone/>
            </a:pPr>
            <a:endParaRPr sz="1600" dirty="0">
              <a:solidFill>
                <a:srgbClr val="000000"/>
              </a:solidFill>
              <a:latin typeface="Calibri"/>
              <a:ea typeface="Calibri"/>
              <a:cs typeface="Calibri"/>
              <a:sym typeface="Calibri"/>
            </a:endParaRPr>
          </a:p>
        </p:txBody>
      </p:sp>
      <p:sp>
        <p:nvSpPr>
          <p:cNvPr id="177" name="Google Shape;177;p3"/>
          <p:cNvSpPr txBox="1"/>
          <p:nvPr/>
        </p:nvSpPr>
        <p:spPr>
          <a:xfrm>
            <a:off x="703078" y="4009826"/>
            <a:ext cx="5521453" cy="255450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l-GR" sz="1600" dirty="0">
                <a:solidFill>
                  <a:srgbClr val="000000"/>
                </a:solidFill>
                <a:latin typeface="Calibri"/>
                <a:ea typeface="Calibri"/>
                <a:cs typeface="Calibri"/>
                <a:sym typeface="Calibri"/>
              </a:rPr>
              <a:t>Επικεφαλής του έργου είναι το Ινστιτούτο Ψηφιακής Ηγεσίας, το οποίο συνεργάζεται με 4 ευρωπαϊκούς οργανισμούς (</a:t>
            </a:r>
            <a:r>
              <a:rPr lang="el-GR" sz="1600" dirty="0" err="1">
                <a:solidFill>
                  <a:srgbClr val="000000"/>
                </a:solidFill>
                <a:latin typeface="Calibri"/>
                <a:ea typeface="Calibri"/>
                <a:cs typeface="Calibri"/>
                <a:sym typeface="Calibri"/>
              </a:rPr>
              <a:t>Tekedu</a:t>
            </a:r>
            <a:r>
              <a:rPr lang="el-GR" sz="1600" dirty="0">
                <a:solidFill>
                  <a:srgbClr val="000000"/>
                </a:solidFill>
                <a:latin typeface="Calibri"/>
                <a:ea typeface="Calibri"/>
                <a:cs typeface="Calibri"/>
                <a:sym typeface="Calibri"/>
              </a:rPr>
              <a:t>, ZERO, </a:t>
            </a:r>
            <a:r>
              <a:rPr lang="el-GR" sz="1600" dirty="0" err="1">
                <a:solidFill>
                  <a:srgbClr val="000000"/>
                </a:solidFill>
                <a:latin typeface="Calibri"/>
                <a:ea typeface="Calibri"/>
                <a:cs typeface="Calibri"/>
                <a:sym typeface="Calibri"/>
              </a:rPr>
              <a:t>Stimmuli</a:t>
            </a:r>
            <a:r>
              <a:rPr lang="el-GR" sz="1600" dirty="0">
                <a:solidFill>
                  <a:srgbClr val="000000"/>
                </a:solidFill>
                <a:latin typeface="Calibri"/>
                <a:ea typeface="Calibri"/>
                <a:cs typeface="Calibri"/>
                <a:sym typeface="Calibri"/>
              </a:rPr>
              <a:t> και </a:t>
            </a:r>
            <a:r>
              <a:rPr lang="el-GR" sz="1600" dirty="0" err="1">
                <a:solidFill>
                  <a:srgbClr val="000000"/>
                </a:solidFill>
                <a:latin typeface="Calibri"/>
                <a:ea typeface="Calibri"/>
                <a:cs typeface="Calibri"/>
                <a:sym typeface="Calibri"/>
              </a:rPr>
              <a:t>Empow'Her</a:t>
            </a:r>
            <a:r>
              <a:rPr lang="el-GR" sz="1600" dirty="0">
                <a:solidFill>
                  <a:srgbClr val="000000"/>
                </a:solidFill>
                <a:latin typeface="Calibri"/>
                <a:ea typeface="Calibri"/>
                <a:cs typeface="Calibri"/>
                <a:sym typeface="Calibri"/>
              </a:rPr>
              <a:t>) στο σχεδιασμό του προγράμματος σπουδών των εκδηλώσεων We4Change </a:t>
            </a:r>
            <a:r>
              <a:rPr lang="el-GR" sz="1600" dirty="0" err="1">
                <a:solidFill>
                  <a:srgbClr val="000000"/>
                </a:solidFill>
                <a:latin typeface="Calibri"/>
                <a:ea typeface="Calibri"/>
                <a:cs typeface="Calibri"/>
                <a:sym typeface="Calibri"/>
              </a:rPr>
              <a:t>Changemakers</a:t>
            </a:r>
            <a:r>
              <a:rPr lang="el-GR" sz="1600" dirty="0">
                <a:solidFill>
                  <a:srgbClr val="000000"/>
                </a:solidFill>
                <a:latin typeface="Calibri"/>
                <a:ea typeface="Calibri"/>
                <a:cs typeface="Calibri"/>
                <a:sym typeface="Calibri"/>
              </a:rPr>
              <a:t> (εκδηλώσεις που μοιάζουν με </a:t>
            </a:r>
            <a:r>
              <a:rPr lang="el-GR" sz="1600" dirty="0" err="1">
                <a:solidFill>
                  <a:srgbClr val="000000"/>
                </a:solidFill>
                <a:latin typeface="Calibri"/>
                <a:ea typeface="Calibri"/>
                <a:cs typeface="Calibri"/>
                <a:sym typeface="Calibri"/>
              </a:rPr>
              <a:t>hackathon</a:t>
            </a:r>
            <a:r>
              <a:rPr lang="el-GR" sz="1600" dirty="0">
                <a:solidFill>
                  <a:srgbClr val="000000"/>
                </a:solidFill>
                <a:latin typeface="Calibri"/>
                <a:ea typeface="Calibri"/>
                <a:cs typeface="Calibri"/>
                <a:sym typeface="Calibri"/>
              </a:rPr>
              <a:t> και φέρνουν σε επαφή </a:t>
            </a:r>
            <a:r>
              <a:rPr lang="el-GR" sz="1600" dirty="0" err="1">
                <a:solidFill>
                  <a:srgbClr val="000000"/>
                </a:solidFill>
                <a:latin typeface="Calibri"/>
                <a:ea typeface="Calibri"/>
                <a:cs typeface="Calibri"/>
                <a:sym typeface="Calibri"/>
              </a:rPr>
              <a:t>έφηβες</a:t>
            </a:r>
            <a:r>
              <a:rPr lang="el-GR" sz="1600" dirty="0">
                <a:solidFill>
                  <a:srgbClr val="000000"/>
                </a:solidFill>
                <a:latin typeface="Calibri"/>
                <a:ea typeface="Calibri"/>
                <a:cs typeface="Calibri"/>
                <a:sym typeface="Calibri"/>
              </a:rPr>
              <a:t> και ενήλικες γυναίκες).</a:t>
            </a:r>
          </a:p>
          <a:p>
            <a:pPr marL="0" marR="0" lvl="0" indent="0" algn="just" rtl="0">
              <a:spcBef>
                <a:spcPts val="0"/>
              </a:spcBef>
              <a:spcAft>
                <a:spcPts val="0"/>
              </a:spcAft>
              <a:buNone/>
            </a:pPr>
            <a:endParaRPr lang="el-GR" sz="1600" dirty="0">
              <a:solidFill>
                <a:srgbClr val="000000"/>
              </a:solidFill>
              <a:latin typeface="Calibri"/>
              <a:ea typeface="Calibri"/>
              <a:cs typeface="Calibri"/>
              <a:sym typeface="Calibri"/>
            </a:endParaRPr>
          </a:p>
          <a:p>
            <a:pPr marL="0" marR="0" lvl="0" indent="0" algn="just" rtl="0">
              <a:spcBef>
                <a:spcPts val="0"/>
              </a:spcBef>
              <a:spcAft>
                <a:spcPts val="0"/>
              </a:spcAft>
              <a:buNone/>
            </a:pPr>
            <a:r>
              <a:rPr lang="el-GR" sz="1600" dirty="0">
                <a:solidFill>
                  <a:srgbClr val="000000"/>
                </a:solidFill>
                <a:latin typeface="Calibri"/>
                <a:ea typeface="Calibri"/>
                <a:cs typeface="Calibri"/>
                <a:sym typeface="Calibri"/>
              </a:rPr>
              <a:t>Χρηματοδοτείται από το πρόγραμμα </a:t>
            </a:r>
            <a:r>
              <a:rPr lang="el-GR" sz="1600" dirty="0" err="1">
                <a:solidFill>
                  <a:srgbClr val="000000"/>
                </a:solidFill>
                <a:latin typeface="Calibri"/>
                <a:ea typeface="Calibri"/>
                <a:cs typeface="Calibri"/>
                <a:sym typeface="Calibri"/>
              </a:rPr>
              <a:t>Erasmus</a:t>
            </a:r>
            <a:r>
              <a:rPr lang="el-GR" sz="1600" dirty="0">
                <a:solidFill>
                  <a:srgbClr val="000000"/>
                </a:solidFill>
                <a:latin typeface="Calibri"/>
                <a:ea typeface="Calibri"/>
                <a:cs typeface="Calibri"/>
                <a:sym typeface="Calibri"/>
              </a:rPr>
              <a:t>+ της Ευρωπαϊκής Ένωσης και επιδιώκει να συμβάλει στη στρατηγική της ΕΕ για τη νεολαία με μια ειδική προσέγγιση που εστιάζει στις γυναίκες.</a:t>
            </a:r>
            <a:endParaRPr sz="1600"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eec6e49503_1_70"/>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503A6"/>
              </a:buClr>
              <a:buSzPts val="4000"/>
              <a:buFont typeface="Arial"/>
              <a:buNone/>
            </a:pPr>
            <a:r>
              <a:rPr lang="el-GR" sz="4000" b="1" dirty="0">
                <a:solidFill>
                  <a:srgbClr val="7503A6"/>
                </a:solidFill>
                <a:latin typeface="Arial"/>
                <a:ea typeface="Arial"/>
                <a:cs typeface="Arial"/>
                <a:sym typeface="Arial"/>
              </a:rPr>
              <a:t>Τι είναι τα </a:t>
            </a:r>
            <a:r>
              <a:rPr lang="fr-FR" dirty="0"/>
              <a:t>We4Change</a:t>
            </a:r>
            <a:br>
              <a:rPr lang="fr-FR" dirty="0"/>
            </a:br>
            <a:r>
              <a:rPr lang="en-US" dirty="0"/>
              <a:t>C</a:t>
            </a:r>
            <a:r>
              <a:rPr lang="fr-FR" dirty="0" err="1"/>
              <a:t>hangemakers</a:t>
            </a:r>
            <a:r>
              <a:rPr lang="fr-FR" dirty="0"/>
              <a:t> events</a:t>
            </a:r>
            <a:r>
              <a:rPr lang="el-GR" dirty="0"/>
              <a:t>; </a:t>
            </a:r>
            <a:endParaRPr dirty="0"/>
          </a:p>
        </p:txBody>
      </p:sp>
      <p:pic>
        <p:nvPicPr>
          <p:cNvPr id="184" name="Google Shape;184;geec6e49503_1_70"/>
          <p:cNvPicPr preferRelativeResize="0"/>
          <p:nvPr/>
        </p:nvPicPr>
        <p:blipFill rotWithShape="1">
          <a:blip r:embed="rId3">
            <a:alphaModFix/>
          </a:blip>
          <a:srcRect/>
          <a:stretch/>
        </p:blipFill>
        <p:spPr>
          <a:xfrm>
            <a:off x="8013492" y="458200"/>
            <a:ext cx="1000815" cy="1147224"/>
          </a:xfrm>
          <a:prstGeom prst="rect">
            <a:avLst/>
          </a:prstGeom>
          <a:noFill/>
          <a:ln>
            <a:noFill/>
          </a:ln>
        </p:spPr>
      </p:pic>
      <p:sp>
        <p:nvSpPr>
          <p:cNvPr id="185" name="Google Shape;185;geec6e49503_1_70"/>
          <p:cNvSpPr txBox="1"/>
          <p:nvPr/>
        </p:nvSpPr>
        <p:spPr>
          <a:xfrm>
            <a:off x="481600" y="1837153"/>
            <a:ext cx="8296641" cy="73862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l-GR" b="1" dirty="0">
                <a:solidFill>
                  <a:schemeClr val="dk1"/>
                </a:solidFill>
                <a:latin typeface="Calibri"/>
                <a:ea typeface="Calibri"/>
                <a:cs typeface="Calibri"/>
                <a:sym typeface="Calibri"/>
              </a:rPr>
              <a:t>Οι εκδηλώσεις We4Change </a:t>
            </a:r>
            <a:r>
              <a:rPr lang="el-GR" b="1" dirty="0" err="1">
                <a:solidFill>
                  <a:schemeClr val="dk1"/>
                </a:solidFill>
                <a:latin typeface="Calibri"/>
                <a:ea typeface="Calibri"/>
                <a:cs typeface="Calibri"/>
                <a:sym typeface="Calibri"/>
              </a:rPr>
              <a:t>Changemakers</a:t>
            </a:r>
            <a:r>
              <a:rPr lang="el-GR" b="1" dirty="0">
                <a:solidFill>
                  <a:schemeClr val="dk1"/>
                </a:solidFill>
                <a:latin typeface="Calibri"/>
                <a:ea typeface="Calibri"/>
                <a:cs typeface="Calibri"/>
                <a:sym typeface="Calibri"/>
              </a:rPr>
              <a:t> είναι εκδηλώσεις τύπου </a:t>
            </a:r>
            <a:r>
              <a:rPr lang="el-GR" b="1" dirty="0" err="1">
                <a:solidFill>
                  <a:schemeClr val="dk1"/>
                </a:solidFill>
                <a:latin typeface="Calibri"/>
                <a:ea typeface="Calibri"/>
                <a:cs typeface="Calibri"/>
                <a:sym typeface="Calibri"/>
              </a:rPr>
              <a:t>hackathon</a:t>
            </a:r>
            <a:r>
              <a:rPr lang="el-GR" b="1" dirty="0">
                <a:solidFill>
                  <a:schemeClr val="dk1"/>
                </a:solidFill>
                <a:latin typeface="Calibri"/>
                <a:ea typeface="Calibri"/>
                <a:cs typeface="Calibri"/>
                <a:sym typeface="Calibri"/>
              </a:rPr>
              <a:t> που φέρνουν σε επαφή </a:t>
            </a:r>
            <a:r>
              <a:rPr lang="el-GR" b="1" dirty="0" err="1">
                <a:solidFill>
                  <a:schemeClr val="dk1"/>
                </a:solidFill>
                <a:latin typeface="Calibri"/>
                <a:ea typeface="Calibri"/>
                <a:cs typeface="Calibri"/>
                <a:sym typeface="Calibri"/>
              </a:rPr>
              <a:t>έφηβες</a:t>
            </a:r>
            <a:r>
              <a:rPr lang="el-GR" b="1" dirty="0">
                <a:solidFill>
                  <a:schemeClr val="dk1"/>
                </a:solidFill>
                <a:latin typeface="Calibri"/>
                <a:ea typeface="Calibri"/>
                <a:cs typeface="Calibri"/>
                <a:sym typeface="Calibri"/>
              </a:rPr>
              <a:t> και ενήλικες γυναίκες για να τους παράσχουν τις γνώσεις, τις δεξιότητες και τους πόρους και να τις βοηθήσουν να αναπτύξουν λύσεις για την αντιμετώπιση της κλιματικής αλλαγής !</a:t>
            </a:r>
            <a:endParaRPr sz="1200" dirty="0"/>
          </a:p>
        </p:txBody>
      </p:sp>
      <p:sp>
        <p:nvSpPr>
          <p:cNvPr id="186" name="Google Shape;186;geec6e49503_1_70"/>
          <p:cNvSpPr txBox="1"/>
          <p:nvPr/>
        </p:nvSpPr>
        <p:spPr>
          <a:xfrm>
            <a:off x="1937890" y="4632749"/>
            <a:ext cx="5891025" cy="203128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400" dirty="0">
              <a:solidFill>
                <a:schemeClr val="dk1"/>
              </a:solidFill>
              <a:latin typeface="Calibri"/>
              <a:ea typeface="Calibri"/>
              <a:cs typeface="Calibri"/>
              <a:sym typeface="Calibri"/>
            </a:endParaRPr>
          </a:p>
          <a:p>
            <a:pPr lvl="0" algn="just"/>
            <a:r>
              <a:rPr lang="el-GR" b="1" dirty="0">
                <a:solidFill>
                  <a:srgbClr val="7503A6"/>
                </a:solidFill>
                <a:latin typeface="Calibri"/>
                <a:ea typeface="Calibri"/>
                <a:cs typeface="Calibri"/>
                <a:sym typeface="Calibri"/>
              </a:rPr>
              <a:t>Κάθε εκδήλωση θα έχει διάρκεια 2 ημερών και θα περιλαμβάνει: </a:t>
            </a:r>
          </a:p>
          <a:p>
            <a:pPr marL="342900" lvl="0" indent="-342900" algn="just">
              <a:buFont typeface="+mj-lt"/>
              <a:buAutoNum type="arabicPeriod"/>
            </a:pPr>
            <a:r>
              <a:rPr lang="el-GR" dirty="0">
                <a:solidFill>
                  <a:schemeClr val="dk1"/>
                </a:solidFill>
                <a:latin typeface="Calibri"/>
                <a:ea typeface="Calibri"/>
                <a:cs typeface="Calibri"/>
                <a:sym typeface="Calibri"/>
              </a:rPr>
              <a:t>Εργαστήρια για την ανάπτυξη ψηφιακών δεξιοτήτων και την ευαισθητοποίηση σχετικά με το θέμα της εκδήλωσης, </a:t>
            </a:r>
          </a:p>
          <a:p>
            <a:pPr marL="342900" lvl="0" indent="-342900" algn="just">
              <a:buFont typeface="+mj-lt"/>
              <a:buAutoNum type="arabicPeriod"/>
            </a:pPr>
            <a:r>
              <a:rPr lang="el-GR" dirty="0">
                <a:solidFill>
                  <a:schemeClr val="dk1"/>
                </a:solidFill>
                <a:latin typeface="Calibri"/>
                <a:ea typeface="Calibri"/>
                <a:cs typeface="Calibri"/>
                <a:sym typeface="Calibri"/>
              </a:rPr>
              <a:t>εκπαίδευση σε θέματα σχεδιαστικής σκέψης, συνεδρίες ιδεοληψίας και ανάπτυξης έργων,</a:t>
            </a:r>
          </a:p>
          <a:p>
            <a:pPr marL="342900" lvl="0" indent="-342900" algn="just">
              <a:buFont typeface="+mj-lt"/>
              <a:buAutoNum type="arabicPeriod"/>
            </a:pPr>
            <a:r>
              <a:rPr lang="el-GR" dirty="0">
                <a:solidFill>
                  <a:schemeClr val="dk1"/>
                </a:solidFill>
                <a:latin typeface="Calibri"/>
                <a:ea typeface="Calibri"/>
                <a:cs typeface="Calibri"/>
                <a:sym typeface="Calibri"/>
              </a:rPr>
              <a:t>Παρουσίαση των έργων ενώπιον κριτικής επιτροπής επαγγελματιών και εμπειρογνωμόνων.</a:t>
            </a:r>
            <a:endParaRPr sz="1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400" dirty="0">
              <a:solidFill>
                <a:schemeClr val="dk1"/>
              </a:solidFill>
              <a:latin typeface="Calibri"/>
              <a:ea typeface="Calibri"/>
              <a:cs typeface="Calibri"/>
              <a:sym typeface="Calibri"/>
            </a:endParaRPr>
          </a:p>
        </p:txBody>
      </p:sp>
      <p:sp>
        <p:nvSpPr>
          <p:cNvPr id="187" name="Google Shape;187;geec6e49503_1_70"/>
          <p:cNvSpPr/>
          <p:nvPr/>
        </p:nvSpPr>
        <p:spPr>
          <a:xfrm>
            <a:off x="8369454" y="3086448"/>
            <a:ext cx="4320000" cy="432000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geec6e49503_1_70"/>
          <p:cNvSpPr/>
          <p:nvPr/>
        </p:nvSpPr>
        <p:spPr>
          <a:xfrm>
            <a:off x="-2632209" y="5058000"/>
            <a:ext cx="3600000" cy="3600000"/>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9" name="Google Shape;189;geec6e49503_1_70" descr="Utilisateurs contour"/>
          <p:cNvPicPr preferRelativeResize="0"/>
          <p:nvPr/>
        </p:nvPicPr>
        <p:blipFill rotWithShape="1">
          <a:blip r:embed="rId4">
            <a:alphaModFix/>
          </a:blip>
          <a:srcRect/>
          <a:stretch/>
        </p:blipFill>
        <p:spPr>
          <a:xfrm>
            <a:off x="1217891" y="2779725"/>
            <a:ext cx="720000" cy="720000"/>
          </a:xfrm>
          <a:prstGeom prst="rect">
            <a:avLst/>
          </a:prstGeom>
          <a:noFill/>
          <a:ln>
            <a:noFill/>
          </a:ln>
        </p:spPr>
      </p:pic>
      <p:sp>
        <p:nvSpPr>
          <p:cNvPr id="190" name="Google Shape;190;geec6e49503_1_70"/>
          <p:cNvSpPr txBox="1"/>
          <p:nvPr/>
        </p:nvSpPr>
        <p:spPr>
          <a:xfrm>
            <a:off x="1937891" y="2878115"/>
            <a:ext cx="5815225" cy="523220"/>
          </a:xfrm>
          <a:prstGeom prst="rect">
            <a:avLst/>
          </a:prstGeom>
          <a:noFill/>
          <a:ln>
            <a:noFill/>
          </a:ln>
        </p:spPr>
        <p:txBody>
          <a:bodyPr spcFirstLastPara="1" wrap="square" lIns="91425" tIns="45700" rIns="91425" bIns="45700" anchor="t" anchorCtr="0">
            <a:spAutoFit/>
          </a:bodyPr>
          <a:lstStyle/>
          <a:p>
            <a:pPr lvl="0" algn="just"/>
            <a:r>
              <a:rPr lang="el-GR" b="1" dirty="0">
                <a:solidFill>
                  <a:srgbClr val="7503A6"/>
                </a:solidFill>
                <a:latin typeface="Calibri"/>
                <a:ea typeface="Calibri"/>
                <a:cs typeface="Calibri"/>
                <a:sym typeface="Calibri"/>
              </a:rPr>
              <a:t>3 δωρεάν εκδηλώσεις </a:t>
            </a:r>
            <a:r>
              <a:rPr lang="el-GR" dirty="0">
                <a:solidFill>
                  <a:schemeClr val="dk1"/>
                </a:solidFill>
                <a:latin typeface="Calibri"/>
                <a:ea typeface="Calibri"/>
                <a:cs typeface="Calibri"/>
                <a:sym typeface="Calibri"/>
              </a:rPr>
              <a:t>σχεδιασμένες για ομάδες 15 κοριτσιών και νεαρών γυναικών ηλικίας από 15 έως 25 ετών,</a:t>
            </a:r>
            <a:endParaRPr dirty="0"/>
          </a:p>
        </p:txBody>
      </p:sp>
      <p:pic>
        <p:nvPicPr>
          <p:cNvPr id="191" name="Google Shape;191;geec6e49503_1_70" descr="Loupe contour"/>
          <p:cNvPicPr preferRelativeResize="0"/>
          <p:nvPr/>
        </p:nvPicPr>
        <p:blipFill rotWithShape="1">
          <a:blip r:embed="rId5">
            <a:alphaModFix/>
          </a:blip>
          <a:srcRect/>
          <a:stretch/>
        </p:blipFill>
        <p:spPr>
          <a:xfrm>
            <a:off x="1217891" y="3737134"/>
            <a:ext cx="720000" cy="720000"/>
          </a:xfrm>
          <a:prstGeom prst="rect">
            <a:avLst/>
          </a:prstGeom>
          <a:noFill/>
          <a:ln>
            <a:noFill/>
          </a:ln>
        </p:spPr>
      </p:pic>
      <p:sp>
        <p:nvSpPr>
          <p:cNvPr id="192" name="Google Shape;192;geec6e49503_1_70"/>
          <p:cNvSpPr txBox="1"/>
          <p:nvPr/>
        </p:nvSpPr>
        <p:spPr>
          <a:xfrm>
            <a:off x="1937891" y="3678642"/>
            <a:ext cx="5815224" cy="954107"/>
          </a:xfrm>
          <a:prstGeom prst="rect">
            <a:avLst/>
          </a:prstGeom>
          <a:noFill/>
          <a:ln>
            <a:noFill/>
          </a:ln>
        </p:spPr>
        <p:txBody>
          <a:bodyPr spcFirstLastPara="1" wrap="square" lIns="91425" tIns="45700" rIns="91425" bIns="45700" anchor="t" anchorCtr="0">
            <a:spAutoFit/>
          </a:bodyPr>
          <a:lstStyle/>
          <a:p>
            <a:pPr lvl="0" algn="just"/>
            <a:r>
              <a:rPr lang="el-GR" b="1" dirty="0">
                <a:solidFill>
                  <a:srgbClr val="7503A6"/>
                </a:solidFill>
                <a:latin typeface="Calibri"/>
                <a:ea typeface="Calibri"/>
                <a:cs typeface="Calibri"/>
                <a:sym typeface="Calibri"/>
              </a:rPr>
              <a:t>Ένα βασικό θέμα ανά εκδήλωση : </a:t>
            </a:r>
          </a:p>
          <a:p>
            <a:pPr lvl="0" algn="just"/>
            <a:r>
              <a:rPr lang="el-GR" dirty="0">
                <a:solidFill>
                  <a:schemeClr val="dk1"/>
                </a:solidFill>
                <a:latin typeface="Calibri"/>
                <a:ea typeface="Calibri"/>
                <a:cs typeface="Calibri"/>
                <a:sym typeface="Calibri"/>
              </a:rPr>
              <a:t>1. Κορίτσια &amp; Γυναίκες για έξυπνες πόλεις και κινητικότητα</a:t>
            </a:r>
          </a:p>
          <a:p>
            <a:pPr lvl="0" algn="just"/>
            <a:r>
              <a:rPr lang="el-GR" dirty="0">
                <a:solidFill>
                  <a:schemeClr val="dk1"/>
                </a:solidFill>
                <a:latin typeface="Calibri"/>
                <a:ea typeface="Calibri"/>
                <a:cs typeface="Calibri"/>
                <a:sym typeface="Calibri"/>
              </a:rPr>
              <a:t>2. Κορίτσια και γυναίκες για την καθαρή ενέργεια</a:t>
            </a:r>
          </a:p>
          <a:p>
            <a:pPr lvl="0" algn="just"/>
            <a:r>
              <a:rPr lang="el-GR" dirty="0">
                <a:solidFill>
                  <a:schemeClr val="dk1"/>
                </a:solidFill>
                <a:latin typeface="Calibri"/>
                <a:ea typeface="Calibri"/>
                <a:cs typeface="Calibri"/>
                <a:sym typeface="Calibri"/>
              </a:rPr>
              <a:t>3. Κορίτσια και γυναίκες για βιώσιμη κατανάλωση</a:t>
            </a:r>
            <a:endParaRPr dirty="0">
              <a:solidFill>
                <a:schemeClr val="dk1"/>
              </a:solidFill>
              <a:latin typeface="Calibri"/>
              <a:ea typeface="Calibri"/>
              <a:cs typeface="Calibri"/>
            </a:endParaRPr>
          </a:p>
        </p:txBody>
      </p:sp>
      <p:pic>
        <p:nvPicPr>
          <p:cNvPr id="193" name="Google Shape;193;geec6e49503_1_70" descr="Horloge contour"/>
          <p:cNvPicPr preferRelativeResize="0"/>
          <p:nvPr/>
        </p:nvPicPr>
        <p:blipFill rotWithShape="1">
          <a:blip r:embed="rId6">
            <a:alphaModFix/>
          </a:blip>
          <a:srcRect/>
          <a:stretch/>
        </p:blipFill>
        <p:spPr>
          <a:xfrm>
            <a:off x="1217891" y="4910056"/>
            <a:ext cx="720000" cy="72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eec6e49503_1_86"/>
          <p:cNvSpPr txBox="1"/>
          <p:nvPr/>
        </p:nvSpPr>
        <p:spPr>
          <a:xfrm>
            <a:off x="481600" y="416698"/>
            <a:ext cx="6502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4000" b="1" dirty="0">
                <a:solidFill>
                  <a:srgbClr val="7503A6"/>
                </a:solidFill>
                <a:latin typeface="Arial"/>
                <a:ea typeface="Arial"/>
                <a:cs typeface="Arial"/>
                <a:sym typeface="Arial"/>
              </a:rPr>
              <a:t>Πρόγραμμα</a:t>
            </a:r>
            <a:endParaRPr sz="4000" b="1" dirty="0">
              <a:solidFill>
                <a:srgbClr val="7503A6"/>
              </a:solidFill>
              <a:latin typeface="Arial"/>
              <a:ea typeface="Arial"/>
              <a:cs typeface="Arial"/>
              <a:sym typeface="Arial"/>
            </a:endParaRPr>
          </a:p>
        </p:txBody>
      </p:sp>
      <p:pic>
        <p:nvPicPr>
          <p:cNvPr id="200" name="Google Shape;200;geec6e49503_1_86"/>
          <p:cNvPicPr preferRelativeResize="0"/>
          <p:nvPr/>
        </p:nvPicPr>
        <p:blipFill rotWithShape="1">
          <a:blip r:embed="rId3">
            <a:alphaModFix/>
          </a:blip>
          <a:srcRect/>
          <a:stretch/>
        </p:blipFill>
        <p:spPr>
          <a:xfrm>
            <a:off x="8013492" y="458200"/>
            <a:ext cx="1000815" cy="1147224"/>
          </a:xfrm>
          <a:prstGeom prst="rect">
            <a:avLst/>
          </a:prstGeom>
          <a:noFill/>
          <a:ln>
            <a:noFill/>
          </a:ln>
        </p:spPr>
      </p:pic>
      <p:sp>
        <p:nvSpPr>
          <p:cNvPr id="201" name="Google Shape;201;geec6e49503_1_86"/>
          <p:cNvSpPr/>
          <p:nvPr/>
        </p:nvSpPr>
        <p:spPr>
          <a:xfrm>
            <a:off x="666950" y="1335887"/>
            <a:ext cx="3450657" cy="280526"/>
          </a:xfrm>
          <a:prstGeom prst="roundRect">
            <a:avLst>
              <a:gd name="adj" fmla="val 50000"/>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400" b="1" dirty="0">
                <a:solidFill>
                  <a:schemeClr val="lt1"/>
                </a:solidFill>
                <a:latin typeface="Arial"/>
                <a:ea typeface="Arial"/>
                <a:cs typeface="Arial"/>
                <a:sym typeface="Arial"/>
              </a:rPr>
              <a:t>ΜΕΡΑ</a:t>
            </a:r>
            <a:r>
              <a:rPr lang="fr-FR" sz="1400" b="1" dirty="0">
                <a:solidFill>
                  <a:schemeClr val="lt1"/>
                </a:solidFill>
                <a:latin typeface="Arial"/>
                <a:ea typeface="Arial"/>
                <a:cs typeface="Arial"/>
                <a:sym typeface="Arial"/>
              </a:rPr>
              <a:t> 1</a:t>
            </a:r>
            <a:endParaRPr dirty="0"/>
          </a:p>
        </p:txBody>
      </p:sp>
      <p:sp>
        <p:nvSpPr>
          <p:cNvPr id="202" name="Google Shape;202;geec6e49503_1_86"/>
          <p:cNvSpPr/>
          <p:nvPr/>
        </p:nvSpPr>
        <p:spPr>
          <a:xfrm>
            <a:off x="666950" y="1723065"/>
            <a:ext cx="3450657" cy="280527"/>
          </a:xfrm>
          <a:prstGeom prst="roundRect">
            <a:avLst>
              <a:gd name="adj" fmla="val 26919"/>
            </a:avLst>
          </a:prstGeom>
          <a:solidFill>
            <a:schemeClr val="lt1"/>
          </a:solidFill>
          <a:ln w="12700" cap="flat" cmpd="sng">
            <a:solidFill>
              <a:srgbClr val="7503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dirty="0">
                <a:solidFill>
                  <a:schemeClr val="dk1"/>
                </a:solidFill>
                <a:latin typeface="Calibri"/>
                <a:ea typeface="Calibri"/>
                <a:cs typeface="Calibri"/>
                <a:sym typeface="Calibri"/>
              </a:rPr>
              <a:t>9:30 – 10:00, </a:t>
            </a:r>
            <a:r>
              <a:rPr lang="el-GR" sz="1400" dirty="0">
                <a:solidFill>
                  <a:schemeClr val="dk1"/>
                </a:solidFill>
                <a:latin typeface="Calibri"/>
                <a:ea typeface="Calibri"/>
                <a:cs typeface="Calibri"/>
                <a:sym typeface="Calibri"/>
              </a:rPr>
              <a:t>Εγγραφές και καφές</a:t>
            </a:r>
            <a:endParaRPr dirty="0"/>
          </a:p>
        </p:txBody>
      </p:sp>
      <p:sp>
        <p:nvSpPr>
          <p:cNvPr id="203" name="Google Shape;203;geec6e49503_1_86"/>
          <p:cNvSpPr/>
          <p:nvPr/>
        </p:nvSpPr>
        <p:spPr>
          <a:xfrm>
            <a:off x="666950" y="2112736"/>
            <a:ext cx="3450657" cy="457125"/>
          </a:xfrm>
          <a:prstGeom prst="roundRect">
            <a:avLst>
              <a:gd name="adj" fmla="val 26919"/>
            </a:avLst>
          </a:prstGeom>
          <a:solidFill>
            <a:schemeClr val="lt1"/>
          </a:solidFill>
          <a:ln w="12700" cap="flat" cmpd="sng">
            <a:solidFill>
              <a:srgbClr val="7503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dirty="0">
                <a:solidFill>
                  <a:schemeClr val="dk1"/>
                </a:solidFill>
                <a:latin typeface="Calibri"/>
                <a:ea typeface="Calibri"/>
                <a:cs typeface="Calibri"/>
                <a:sym typeface="Calibri"/>
              </a:rPr>
              <a:t>10:00 – 11:30</a:t>
            </a:r>
            <a:endParaRPr dirty="0"/>
          </a:p>
          <a:p>
            <a:pPr marL="0" marR="0" lvl="0" indent="0" algn="ctr" rtl="0">
              <a:spcBef>
                <a:spcPts val="0"/>
              </a:spcBef>
              <a:spcAft>
                <a:spcPts val="0"/>
              </a:spcAft>
              <a:buNone/>
            </a:pPr>
            <a:r>
              <a:rPr lang="el-GR" sz="1400" dirty="0">
                <a:solidFill>
                  <a:schemeClr val="dk1"/>
                </a:solidFill>
                <a:latin typeface="Calibri"/>
                <a:ea typeface="Calibri"/>
                <a:cs typeface="Calibri"/>
                <a:sym typeface="Calibri"/>
              </a:rPr>
              <a:t>Εισαγωγή στο θέμα</a:t>
            </a:r>
            <a:endParaRPr dirty="0"/>
          </a:p>
        </p:txBody>
      </p:sp>
      <p:sp>
        <p:nvSpPr>
          <p:cNvPr id="204" name="Google Shape;204;geec6e49503_1_86"/>
          <p:cNvSpPr/>
          <p:nvPr/>
        </p:nvSpPr>
        <p:spPr>
          <a:xfrm>
            <a:off x="666950" y="2679005"/>
            <a:ext cx="3450657" cy="773684"/>
          </a:xfrm>
          <a:prstGeom prst="roundRect">
            <a:avLst>
              <a:gd name="adj" fmla="val 14142"/>
            </a:avLst>
          </a:prstGeom>
          <a:solidFill>
            <a:schemeClr val="lt1"/>
          </a:solidFill>
          <a:ln w="12700" cap="flat" cmpd="sng">
            <a:solidFill>
              <a:srgbClr val="7503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dirty="0">
                <a:solidFill>
                  <a:schemeClr val="dk1"/>
                </a:solidFill>
                <a:latin typeface="Calibri"/>
                <a:ea typeface="Calibri"/>
                <a:cs typeface="Calibri"/>
                <a:sym typeface="Calibri"/>
              </a:rPr>
              <a:t>11:30 – 1:30</a:t>
            </a:r>
            <a:endParaRPr dirty="0"/>
          </a:p>
          <a:p>
            <a:pPr marL="0" marR="0" lvl="0" indent="0" algn="ctr" rtl="0">
              <a:spcBef>
                <a:spcPts val="0"/>
              </a:spcBef>
              <a:spcAft>
                <a:spcPts val="0"/>
              </a:spcAft>
              <a:buNone/>
            </a:pPr>
            <a:r>
              <a:rPr lang="el-GR" sz="1400" dirty="0">
                <a:solidFill>
                  <a:schemeClr val="dk1"/>
                </a:solidFill>
                <a:latin typeface="Calibri"/>
                <a:ea typeface="Calibri"/>
                <a:cs typeface="Calibri"/>
                <a:sym typeface="Calibri"/>
              </a:rPr>
              <a:t>Εργαστήριο </a:t>
            </a:r>
            <a:r>
              <a:rPr lang="fr-FR" sz="1400" dirty="0">
                <a:solidFill>
                  <a:schemeClr val="dk1"/>
                </a:solidFill>
                <a:latin typeface="Calibri"/>
                <a:ea typeface="Calibri"/>
                <a:cs typeface="Calibri"/>
                <a:sym typeface="Calibri"/>
              </a:rPr>
              <a:t>1 (</a:t>
            </a:r>
            <a:r>
              <a:rPr lang="el-GR" sz="1400" dirty="0">
                <a:solidFill>
                  <a:schemeClr val="dk1"/>
                </a:solidFill>
                <a:latin typeface="Calibri"/>
                <a:ea typeface="Calibri"/>
                <a:cs typeface="Calibri"/>
                <a:sym typeface="Calibri"/>
              </a:rPr>
              <a:t>Ψηφιακό</a:t>
            </a:r>
            <a:r>
              <a:rPr lang="fr-FR" sz="1400" dirty="0">
                <a:solidFill>
                  <a:schemeClr val="dk1"/>
                </a:solidFill>
                <a:latin typeface="Calibri"/>
                <a:ea typeface="Calibri"/>
                <a:cs typeface="Calibri"/>
                <a:sym typeface="Calibri"/>
              </a:rPr>
              <a:t>)</a:t>
            </a:r>
            <a:endParaRPr dirty="0"/>
          </a:p>
        </p:txBody>
      </p:sp>
      <p:sp>
        <p:nvSpPr>
          <p:cNvPr id="205" name="Google Shape;205;geec6e49503_1_86"/>
          <p:cNvSpPr/>
          <p:nvPr/>
        </p:nvSpPr>
        <p:spPr>
          <a:xfrm>
            <a:off x="666950" y="3571677"/>
            <a:ext cx="3450657" cy="280526"/>
          </a:xfrm>
          <a:prstGeom prst="roundRect">
            <a:avLst>
              <a:gd name="adj" fmla="val 50000"/>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400" b="1" dirty="0">
                <a:solidFill>
                  <a:schemeClr val="lt1"/>
                </a:solidFill>
                <a:latin typeface="Arial"/>
                <a:ea typeface="Arial"/>
                <a:cs typeface="Arial"/>
                <a:sym typeface="Arial"/>
              </a:rPr>
              <a:t>Μεσημεριανό</a:t>
            </a:r>
            <a:endParaRPr dirty="0"/>
          </a:p>
        </p:txBody>
      </p:sp>
      <p:sp>
        <p:nvSpPr>
          <p:cNvPr id="206" name="Google Shape;206;geec6e49503_1_86"/>
          <p:cNvSpPr/>
          <p:nvPr/>
        </p:nvSpPr>
        <p:spPr>
          <a:xfrm>
            <a:off x="666950" y="3971805"/>
            <a:ext cx="3450657" cy="457125"/>
          </a:xfrm>
          <a:prstGeom prst="roundRect">
            <a:avLst>
              <a:gd name="adj" fmla="val 26919"/>
            </a:avLst>
          </a:prstGeom>
          <a:solidFill>
            <a:schemeClr val="lt1"/>
          </a:solidFill>
          <a:ln w="12700" cap="flat" cmpd="sng">
            <a:solidFill>
              <a:srgbClr val="7503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dirty="0">
                <a:solidFill>
                  <a:schemeClr val="dk1"/>
                </a:solidFill>
                <a:latin typeface="Calibri"/>
                <a:ea typeface="Calibri"/>
                <a:cs typeface="Calibri"/>
                <a:sym typeface="Calibri"/>
              </a:rPr>
              <a:t>2:00 – 3:00</a:t>
            </a:r>
            <a:endParaRPr dirty="0"/>
          </a:p>
          <a:p>
            <a:pPr marL="0" marR="0" lvl="0" indent="0" algn="ctr" rtl="0">
              <a:spcBef>
                <a:spcPts val="0"/>
              </a:spcBef>
              <a:spcAft>
                <a:spcPts val="0"/>
              </a:spcAft>
              <a:buNone/>
            </a:pPr>
            <a:r>
              <a:rPr lang="el-GR" sz="1400" dirty="0">
                <a:solidFill>
                  <a:schemeClr val="dk1"/>
                </a:solidFill>
                <a:latin typeface="Calibri"/>
                <a:ea typeface="Calibri"/>
                <a:cs typeface="Calibri"/>
                <a:sym typeface="Calibri"/>
              </a:rPr>
              <a:t>Πρόταση έργου και ιδεοληψία</a:t>
            </a:r>
            <a:endParaRPr sz="1400" dirty="0">
              <a:solidFill>
                <a:schemeClr val="dk1"/>
              </a:solidFill>
              <a:latin typeface="Calibri"/>
              <a:ea typeface="Calibri"/>
              <a:cs typeface="Calibri"/>
              <a:sym typeface="Calibri"/>
            </a:endParaRPr>
          </a:p>
        </p:txBody>
      </p:sp>
      <p:sp>
        <p:nvSpPr>
          <p:cNvPr id="207" name="Google Shape;207;geec6e49503_1_86"/>
          <p:cNvSpPr/>
          <p:nvPr/>
        </p:nvSpPr>
        <p:spPr>
          <a:xfrm>
            <a:off x="666950" y="4538074"/>
            <a:ext cx="3450657" cy="773684"/>
          </a:xfrm>
          <a:prstGeom prst="roundRect">
            <a:avLst>
              <a:gd name="adj" fmla="val 10948"/>
            </a:avLst>
          </a:prstGeom>
          <a:solidFill>
            <a:schemeClr val="lt1"/>
          </a:solidFill>
          <a:ln w="12700" cap="flat" cmpd="sng">
            <a:solidFill>
              <a:srgbClr val="7503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dirty="0">
                <a:solidFill>
                  <a:schemeClr val="dk1"/>
                </a:solidFill>
                <a:latin typeface="Calibri"/>
                <a:ea typeface="Calibri"/>
                <a:cs typeface="Calibri"/>
                <a:sym typeface="Calibri"/>
              </a:rPr>
              <a:t>3:00 – 5:00</a:t>
            </a:r>
            <a:endParaRPr dirty="0"/>
          </a:p>
          <a:p>
            <a:pPr marL="0" marR="0" lvl="0" indent="0" algn="ctr" rtl="0">
              <a:spcBef>
                <a:spcPts val="0"/>
              </a:spcBef>
              <a:spcAft>
                <a:spcPts val="0"/>
              </a:spcAft>
              <a:buNone/>
            </a:pPr>
            <a:r>
              <a:rPr lang="el-GR" sz="1400" dirty="0">
                <a:solidFill>
                  <a:schemeClr val="dk1"/>
                </a:solidFill>
                <a:latin typeface="Calibri"/>
                <a:ea typeface="Calibri"/>
                <a:cs typeface="Calibri"/>
                <a:sym typeface="Calibri"/>
              </a:rPr>
              <a:t>Εργαστήριο</a:t>
            </a:r>
            <a:r>
              <a:rPr lang="fr-FR" sz="1400" dirty="0">
                <a:solidFill>
                  <a:schemeClr val="dk1"/>
                </a:solidFill>
                <a:latin typeface="Calibri"/>
                <a:ea typeface="Calibri"/>
                <a:cs typeface="Calibri"/>
                <a:sym typeface="Calibri"/>
              </a:rPr>
              <a:t> 2 (Design Thinking)</a:t>
            </a:r>
            <a:endParaRPr dirty="0"/>
          </a:p>
        </p:txBody>
      </p:sp>
      <p:sp>
        <p:nvSpPr>
          <p:cNvPr id="208" name="Google Shape;208;geec6e49503_1_86"/>
          <p:cNvSpPr/>
          <p:nvPr/>
        </p:nvSpPr>
        <p:spPr>
          <a:xfrm>
            <a:off x="666950" y="5420902"/>
            <a:ext cx="3450657" cy="773684"/>
          </a:xfrm>
          <a:prstGeom prst="roundRect">
            <a:avLst>
              <a:gd name="adj" fmla="val 9351"/>
            </a:avLst>
          </a:prstGeom>
          <a:solidFill>
            <a:schemeClr val="lt1"/>
          </a:solidFill>
          <a:ln w="12700" cap="flat" cmpd="sng">
            <a:solidFill>
              <a:srgbClr val="7503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dirty="0">
                <a:solidFill>
                  <a:schemeClr val="dk1"/>
                </a:solidFill>
                <a:latin typeface="Calibri"/>
                <a:ea typeface="Calibri"/>
                <a:cs typeface="Calibri"/>
                <a:sym typeface="Calibri"/>
              </a:rPr>
              <a:t>5:00 – 7:00</a:t>
            </a:r>
            <a:endParaRPr dirty="0"/>
          </a:p>
          <a:p>
            <a:pPr marL="0" marR="0" lvl="0" indent="0" algn="ctr" rtl="0">
              <a:spcBef>
                <a:spcPts val="0"/>
              </a:spcBef>
              <a:spcAft>
                <a:spcPts val="0"/>
              </a:spcAft>
              <a:buNone/>
            </a:pPr>
            <a:r>
              <a:rPr lang="el-GR" sz="1400" dirty="0">
                <a:solidFill>
                  <a:schemeClr val="dk1"/>
                </a:solidFill>
                <a:latin typeface="Calibri"/>
                <a:ea typeface="Calibri"/>
                <a:cs typeface="Calibri"/>
                <a:sym typeface="Calibri"/>
              </a:rPr>
              <a:t>Δουλειά πάνω στο </a:t>
            </a:r>
            <a:r>
              <a:rPr lang="fr-FR" sz="1400" dirty="0">
                <a:solidFill>
                  <a:schemeClr val="dk1"/>
                </a:solidFill>
                <a:latin typeface="Calibri"/>
                <a:ea typeface="Calibri"/>
                <a:cs typeface="Calibri"/>
                <a:sym typeface="Calibri"/>
              </a:rPr>
              <a:t>Project </a:t>
            </a:r>
            <a:endParaRPr sz="1400" dirty="0">
              <a:solidFill>
                <a:schemeClr val="dk1"/>
              </a:solidFill>
              <a:latin typeface="Calibri"/>
              <a:ea typeface="Calibri"/>
              <a:cs typeface="Calibri"/>
              <a:sym typeface="Calibri"/>
            </a:endParaRPr>
          </a:p>
        </p:txBody>
      </p:sp>
      <p:sp>
        <p:nvSpPr>
          <p:cNvPr id="209" name="Google Shape;209;geec6e49503_1_86"/>
          <p:cNvSpPr/>
          <p:nvPr/>
        </p:nvSpPr>
        <p:spPr>
          <a:xfrm>
            <a:off x="4390454" y="1339318"/>
            <a:ext cx="3450657" cy="280526"/>
          </a:xfrm>
          <a:prstGeom prst="roundRect">
            <a:avLst>
              <a:gd name="adj" fmla="val 50000"/>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400" b="1" dirty="0">
                <a:solidFill>
                  <a:schemeClr val="lt1"/>
                </a:solidFill>
                <a:latin typeface="Arial"/>
                <a:ea typeface="Arial"/>
                <a:cs typeface="Arial"/>
                <a:sym typeface="Arial"/>
              </a:rPr>
              <a:t>ΜΕΡΑ</a:t>
            </a:r>
            <a:r>
              <a:rPr lang="fr-FR" sz="1400" b="1" dirty="0">
                <a:solidFill>
                  <a:schemeClr val="lt1"/>
                </a:solidFill>
                <a:latin typeface="Arial"/>
                <a:ea typeface="Arial"/>
                <a:cs typeface="Arial"/>
                <a:sym typeface="Arial"/>
              </a:rPr>
              <a:t> 2</a:t>
            </a:r>
            <a:endParaRPr dirty="0"/>
          </a:p>
        </p:txBody>
      </p:sp>
      <p:sp>
        <p:nvSpPr>
          <p:cNvPr id="210" name="Google Shape;210;geec6e49503_1_86"/>
          <p:cNvSpPr/>
          <p:nvPr/>
        </p:nvSpPr>
        <p:spPr>
          <a:xfrm>
            <a:off x="4390454" y="1726496"/>
            <a:ext cx="3450657" cy="280527"/>
          </a:xfrm>
          <a:prstGeom prst="roundRect">
            <a:avLst>
              <a:gd name="adj" fmla="val 26919"/>
            </a:avLst>
          </a:prstGeom>
          <a:solidFill>
            <a:schemeClr val="lt1"/>
          </a:solidFill>
          <a:ln w="12700" cap="flat" cmpd="sng">
            <a:solidFill>
              <a:srgbClr val="7503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dirty="0">
                <a:solidFill>
                  <a:schemeClr val="dk1"/>
                </a:solidFill>
                <a:latin typeface="Calibri"/>
                <a:ea typeface="Calibri"/>
                <a:cs typeface="Calibri"/>
                <a:sym typeface="Calibri"/>
              </a:rPr>
              <a:t>9:30 – 10:00, </a:t>
            </a:r>
            <a:r>
              <a:rPr lang="el-GR" sz="1400" dirty="0">
                <a:solidFill>
                  <a:schemeClr val="dk1"/>
                </a:solidFill>
                <a:latin typeface="Calibri"/>
                <a:ea typeface="Calibri"/>
                <a:cs typeface="Calibri"/>
                <a:sym typeface="Calibri"/>
              </a:rPr>
              <a:t>Εγγραφές και καφές</a:t>
            </a:r>
            <a:endParaRPr dirty="0"/>
          </a:p>
        </p:txBody>
      </p:sp>
      <p:sp>
        <p:nvSpPr>
          <p:cNvPr id="211" name="Google Shape;211;geec6e49503_1_86"/>
          <p:cNvSpPr/>
          <p:nvPr/>
        </p:nvSpPr>
        <p:spPr>
          <a:xfrm>
            <a:off x="4390454" y="2126378"/>
            <a:ext cx="3450657" cy="773684"/>
          </a:xfrm>
          <a:prstGeom prst="roundRect">
            <a:avLst>
              <a:gd name="adj" fmla="val 14142"/>
            </a:avLst>
          </a:prstGeom>
          <a:solidFill>
            <a:schemeClr val="lt1"/>
          </a:solidFill>
          <a:ln w="12700" cap="flat" cmpd="sng">
            <a:solidFill>
              <a:srgbClr val="7503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dirty="0">
                <a:solidFill>
                  <a:schemeClr val="dk1"/>
                </a:solidFill>
                <a:latin typeface="Calibri"/>
                <a:ea typeface="Calibri"/>
                <a:cs typeface="Calibri"/>
                <a:sym typeface="Calibri"/>
              </a:rPr>
              <a:t>10:00 – 12:00</a:t>
            </a:r>
            <a:endParaRPr dirty="0"/>
          </a:p>
          <a:p>
            <a:pPr marL="0" marR="0" lvl="0" indent="0" algn="ctr" rtl="0">
              <a:spcBef>
                <a:spcPts val="0"/>
              </a:spcBef>
              <a:spcAft>
                <a:spcPts val="0"/>
              </a:spcAft>
              <a:buNone/>
            </a:pPr>
            <a:r>
              <a:rPr lang="el-GR" sz="1400" dirty="0">
                <a:solidFill>
                  <a:schemeClr val="dk1"/>
                </a:solidFill>
                <a:latin typeface="Calibri"/>
                <a:ea typeface="Calibri"/>
                <a:cs typeface="Calibri"/>
                <a:sym typeface="Calibri"/>
              </a:rPr>
              <a:t>Εργαστήριο </a:t>
            </a:r>
            <a:r>
              <a:rPr lang="fr-FR" sz="1400" dirty="0">
                <a:solidFill>
                  <a:schemeClr val="dk1"/>
                </a:solidFill>
                <a:latin typeface="Calibri"/>
                <a:ea typeface="Calibri"/>
                <a:cs typeface="Calibri"/>
                <a:sym typeface="Calibri"/>
              </a:rPr>
              <a:t> 3</a:t>
            </a:r>
            <a:endParaRPr dirty="0"/>
          </a:p>
        </p:txBody>
      </p:sp>
      <p:sp>
        <p:nvSpPr>
          <p:cNvPr id="212" name="Google Shape;212;geec6e49503_1_86"/>
          <p:cNvSpPr/>
          <p:nvPr/>
        </p:nvSpPr>
        <p:spPr>
          <a:xfrm>
            <a:off x="4390454" y="3019053"/>
            <a:ext cx="3450657" cy="280526"/>
          </a:xfrm>
          <a:prstGeom prst="roundRect">
            <a:avLst>
              <a:gd name="adj" fmla="val 50000"/>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400" b="1" dirty="0">
                <a:solidFill>
                  <a:schemeClr val="lt1"/>
                </a:solidFill>
                <a:latin typeface="Arial"/>
                <a:ea typeface="Arial"/>
                <a:cs typeface="Arial"/>
                <a:sym typeface="Arial"/>
              </a:rPr>
              <a:t>Μεσημεριανό</a:t>
            </a:r>
            <a:endParaRPr dirty="0"/>
          </a:p>
        </p:txBody>
      </p:sp>
      <p:sp>
        <p:nvSpPr>
          <p:cNvPr id="213" name="Google Shape;213;geec6e49503_1_86"/>
          <p:cNvSpPr/>
          <p:nvPr/>
        </p:nvSpPr>
        <p:spPr>
          <a:xfrm>
            <a:off x="4390454" y="3405292"/>
            <a:ext cx="3450657" cy="1909897"/>
          </a:xfrm>
          <a:prstGeom prst="roundRect">
            <a:avLst>
              <a:gd name="adj" fmla="val 5772"/>
            </a:avLst>
          </a:prstGeom>
          <a:solidFill>
            <a:schemeClr val="lt1"/>
          </a:solidFill>
          <a:ln w="38100" cap="flat" cmpd="sng">
            <a:solidFill>
              <a:srgbClr val="7503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7503A6"/>
                </a:solidFill>
                <a:latin typeface="Calibri"/>
                <a:ea typeface="Calibri"/>
                <a:cs typeface="Calibri"/>
                <a:sym typeface="Calibri"/>
              </a:rPr>
              <a:t>1:00 – 5:00</a:t>
            </a:r>
            <a:endParaRPr/>
          </a:p>
          <a:p>
            <a:pPr marL="0" marR="0" lvl="0" indent="0" algn="ctr" rtl="0">
              <a:spcBef>
                <a:spcPts val="0"/>
              </a:spcBef>
              <a:spcAft>
                <a:spcPts val="0"/>
              </a:spcAft>
              <a:buNone/>
            </a:pPr>
            <a:r>
              <a:rPr lang="fr-FR" sz="1400" b="1">
                <a:solidFill>
                  <a:srgbClr val="7503A6"/>
                </a:solidFill>
                <a:latin typeface="Calibri"/>
                <a:ea typeface="Calibri"/>
                <a:cs typeface="Calibri"/>
                <a:sym typeface="Calibri"/>
              </a:rPr>
              <a:t>Project work with </a:t>
            </a:r>
            <a:r>
              <a:rPr lang="fr-FR" b="1">
                <a:solidFill>
                  <a:srgbClr val="7503A6"/>
                </a:solidFill>
                <a:latin typeface="Calibri"/>
                <a:ea typeface="Calibri"/>
                <a:cs typeface="Calibri"/>
                <a:sym typeface="Calibri"/>
              </a:rPr>
              <a:t>coaches</a:t>
            </a:r>
            <a:r>
              <a:rPr lang="fr-FR" sz="1400" b="1">
                <a:solidFill>
                  <a:srgbClr val="7503A6"/>
                </a:solidFill>
                <a:latin typeface="Calibri"/>
                <a:ea typeface="Calibri"/>
                <a:cs typeface="Calibri"/>
                <a:sym typeface="Calibri"/>
              </a:rPr>
              <a:t> &amp; mentors</a:t>
            </a:r>
            <a:endParaRPr/>
          </a:p>
        </p:txBody>
      </p:sp>
      <p:sp>
        <p:nvSpPr>
          <p:cNvPr id="214" name="Google Shape;214;geec6e49503_1_86"/>
          <p:cNvSpPr/>
          <p:nvPr/>
        </p:nvSpPr>
        <p:spPr>
          <a:xfrm>
            <a:off x="4390454" y="5424333"/>
            <a:ext cx="3450657" cy="340844"/>
          </a:xfrm>
          <a:prstGeom prst="roundRect">
            <a:avLst>
              <a:gd name="adj" fmla="val 24492"/>
            </a:avLst>
          </a:prstGeom>
          <a:solidFill>
            <a:schemeClr val="lt1"/>
          </a:solidFill>
          <a:ln w="12700" cap="flat" cmpd="sng">
            <a:solidFill>
              <a:srgbClr val="7503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dirty="0">
                <a:solidFill>
                  <a:schemeClr val="dk1"/>
                </a:solidFill>
                <a:latin typeface="Calibri"/>
                <a:ea typeface="Calibri"/>
                <a:cs typeface="Calibri"/>
                <a:sym typeface="Calibri"/>
              </a:rPr>
              <a:t>5:00 – 6:00, </a:t>
            </a:r>
            <a:r>
              <a:rPr lang="el-GR" sz="1200" dirty="0">
                <a:solidFill>
                  <a:schemeClr val="dk1"/>
                </a:solidFill>
                <a:latin typeface="Calibri"/>
                <a:ea typeface="Calibri"/>
                <a:cs typeface="Calibri"/>
                <a:sym typeface="Calibri"/>
              </a:rPr>
              <a:t>Παρουσίαση της κριτικής επιτροπής</a:t>
            </a:r>
            <a:endParaRPr sz="1200" dirty="0"/>
          </a:p>
        </p:txBody>
      </p:sp>
      <p:sp>
        <p:nvSpPr>
          <p:cNvPr id="215" name="Google Shape;215;geec6e49503_1_86"/>
          <p:cNvSpPr/>
          <p:nvPr/>
        </p:nvSpPr>
        <p:spPr>
          <a:xfrm>
            <a:off x="666950" y="6300299"/>
            <a:ext cx="3450657" cy="280526"/>
          </a:xfrm>
          <a:prstGeom prst="roundRect">
            <a:avLst>
              <a:gd name="adj" fmla="val 50000"/>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400" b="1" dirty="0">
                <a:solidFill>
                  <a:schemeClr val="lt1"/>
                </a:solidFill>
                <a:latin typeface="Arial"/>
                <a:ea typeface="Arial"/>
                <a:cs typeface="Arial"/>
                <a:sym typeface="Arial"/>
              </a:rPr>
              <a:t>Δείπνο</a:t>
            </a:r>
            <a:endParaRPr sz="1400" b="1" dirty="0">
              <a:solidFill>
                <a:schemeClr val="lt1"/>
              </a:solidFill>
              <a:latin typeface="Arial"/>
              <a:ea typeface="Arial"/>
              <a:cs typeface="Arial"/>
              <a:sym typeface="Arial"/>
            </a:endParaRPr>
          </a:p>
        </p:txBody>
      </p:sp>
      <p:sp>
        <p:nvSpPr>
          <p:cNvPr id="216" name="Google Shape;216;geec6e49503_1_86"/>
          <p:cNvSpPr/>
          <p:nvPr/>
        </p:nvSpPr>
        <p:spPr>
          <a:xfrm>
            <a:off x="4390454" y="6303730"/>
            <a:ext cx="3450657" cy="280526"/>
          </a:xfrm>
          <a:prstGeom prst="roundRect">
            <a:avLst>
              <a:gd name="adj" fmla="val 50000"/>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400" b="1" dirty="0">
                <a:solidFill>
                  <a:schemeClr val="lt1"/>
                </a:solidFill>
                <a:latin typeface="Arial"/>
                <a:ea typeface="Arial"/>
                <a:cs typeface="Arial"/>
                <a:sym typeface="Arial"/>
              </a:rPr>
              <a:t>Δείπνο δικτύωσης</a:t>
            </a:r>
            <a:endParaRPr sz="1400" b="1" dirty="0">
              <a:solidFill>
                <a:schemeClr val="lt1"/>
              </a:solidFill>
              <a:latin typeface="Arial"/>
              <a:ea typeface="Arial"/>
              <a:cs typeface="Arial"/>
              <a:sym typeface="Arial"/>
            </a:endParaRPr>
          </a:p>
        </p:txBody>
      </p:sp>
      <p:sp>
        <p:nvSpPr>
          <p:cNvPr id="217" name="Google Shape;217;geec6e49503_1_86"/>
          <p:cNvSpPr/>
          <p:nvPr/>
        </p:nvSpPr>
        <p:spPr>
          <a:xfrm>
            <a:off x="4390454" y="5874321"/>
            <a:ext cx="3450657" cy="320265"/>
          </a:xfrm>
          <a:prstGeom prst="roundRect">
            <a:avLst>
              <a:gd name="adj" fmla="val 24492"/>
            </a:avLst>
          </a:prstGeom>
          <a:solidFill>
            <a:schemeClr val="lt1"/>
          </a:solidFill>
          <a:ln w="12700" cap="flat" cmpd="sng">
            <a:solidFill>
              <a:srgbClr val="7503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dirty="0">
                <a:solidFill>
                  <a:schemeClr val="dk1"/>
                </a:solidFill>
                <a:latin typeface="Calibri"/>
                <a:ea typeface="Calibri"/>
                <a:cs typeface="Calibri"/>
                <a:sym typeface="Calibri"/>
              </a:rPr>
              <a:t>6:00, </a:t>
            </a:r>
            <a:r>
              <a:rPr lang="el-GR" sz="1400" dirty="0">
                <a:solidFill>
                  <a:schemeClr val="dk1"/>
                </a:solidFill>
                <a:latin typeface="Calibri"/>
                <a:ea typeface="Calibri"/>
                <a:cs typeface="Calibri"/>
                <a:sym typeface="Calibri"/>
              </a:rPr>
              <a:t>Κεντρική ομιλία</a:t>
            </a:r>
            <a:endParaRPr dirty="0"/>
          </a:p>
        </p:txBody>
      </p:sp>
      <p:sp>
        <p:nvSpPr>
          <p:cNvPr id="218" name="Google Shape;218;geec6e49503_1_86"/>
          <p:cNvSpPr/>
          <p:nvPr/>
        </p:nvSpPr>
        <p:spPr>
          <a:xfrm>
            <a:off x="4390453" y="3401861"/>
            <a:ext cx="3450657" cy="1909897"/>
          </a:xfrm>
          <a:prstGeom prst="roundRect">
            <a:avLst>
              <a:gd name="adj" fmla="val 5772"/>
            </a:avLst>
          </a:prstGeom>
          <a:solidFill>
            <a:schemeClr val="lt1"/>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dirty="0">
                <a:solidFill>
                  <a:srgbClr val="FF0000"/>
                </a:solidFill>
                <a:latin typeface="Calibri"/>
                <a:ea typeface="Calibri"/>
                <a:cs typeface="Calibri"/>
                <a:sym typeface="Calibri"/>
              </a:rPr>
              <a:t>1:00 – 5:00</a:t>
            </a:r>
            <a:endParaRPr dirty="0"/>
          </a:p>
          <a:p>
            <a:pPr lvl="0" algn="ctr"/>
            <a:r>
              <a:rPr lang="el-GR" b="1" dirty="0">
                <a:solidFill>
                  <a:srgbClr val="FF0000"/>
                </a:solidFill>
                <a:latin typeface="Calibri"/>
                <a:ea typeface="Calibri"/>
                <a:cs typeface="Calibri"/>
                <a:sym typeface="Calibri"/>
              </a:rPr>
              <a:t>Εργασία έργου με βοηθούς και μέντορες</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6"/>
          <p:cNvSpPr txBox="1">
            <a:spLocks noGrp="1"/>
          </p:cNvSpPr>
          <p:nvPr>
            <p:ph type="body" idx="1"/>
          </p:nvPr>
        </p:nvSpPr>
        <p:spPr>
          <a:xfrm>
            <a:off x="804509" y="3930555"/>
            <a:ext cx="3932743" cy="83251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000"/>
              <a:buNone/>
            </a:pPr>
            <a:r>
              <a:rPr lang="el-GR" sz="2000" dirty="0"/>
              <a:t>Καθοδήγηση κοριτσιών και νεαρών γυναικών κατά τη διάρκεια των εκδηλώσεων We4Change </a:t>
            </a:r>
            <a:r>
              <a:rPr lang="el-GR" sz="2000" dirty="0" err="1"/>
              <a:t>changemakers</a:t>
            </a:r>
            <a:endParaRPr sz="2000" dirty="0"/>
          </a:p>
        </p:txBody>
      </p:sp>
      <p:sp>
        <p:nvSpPr>
          <p:cNvPr id="225" name="Google Shape;225;p6"/>
          <p:cNvSpPr txBox="1">
            <a:spLocks noGrp="1"/>
          </p:cNvSpPr>
          <p:nvPr>
            <p:ph type="title"/>
          </p:nvPr>
        </p:nvSpPr>
        <p:spPr>
          <a:xfrm>
            <a:off x="804510" y="2225320"/>
            <a:ext cx="4494603" cy="170523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Arial"/>
              <a:buNone/>
            </a:pPr>
            <a:r>
              <a:rPr lang="el-GR" dirty="0"/>
              <a:t>Ο ρόλος σας ως μέντορας και καθοδηγητής</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eec6e49503_1_110"/>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503A6"/>
              </a:buClr>
              <a:buSzPts val="4000"/>
              <a:buFont typeface="Arial"/>
              <a:buNone/>
            </a:pPr>
            <a:r>
              <a:rPr lang="el-GR" sz="4000" b="1" dirty="0">
                <a:solidFill>
                  <a:srgbClr val="7503A6"/>
                </a:solidFill>
                <a:latin typeface="Arial"/>
                <a:ea typeface="Arial"/>
                <a:cs typeface="Arial"/>
                <a:sym typeface="Arial"/>
              </a:rPr>
              <a:t>Κατ' αρχάς, ας γνωριστούμε μεταξύ μας</a:t>
            </a:r>
            <a:r>
              <a:rPr lang="fr-FR" dirty="0"/>
              <a:t>!</a:t>
            </a:r>
            <a:endParaRPr dirty="0"/>
          </a:p>
        </p:txBody>
      </p:sp>
      <p:pic>
        <p:nvPicPr>
          <p:cNvPr id="232" name="Google Shape;232;geec6e49503_1_110"/>
          <p:cNvPicPr preferRelativeResize="0"/>
          <p:nvPr/>
        </p:nvPicPr>
        <p:blipFill rotWithShape="1">
          <a:blip r:embed="rId3">
            <a:alphaModFix/>
          </a:blip>
          <a:srcRect/>
          <a:stretch/>
        </p:blipFill>
        <p:spPr>
          <a:xfrm>
            <a:off x="8013492" y="458200"/>
            <a:ext cx="1000815" cy="1147224"/>
          </a:xfrm>
          <a:prstGeom prst="rect">
            <a:avLst/>
          </a:prstGeom>
          <a:noFill/>
          <a:ln>
            <a:noFill/>
          </a:ln>
        </p:spPr>
      </p:pic>
      <p:sp>
        <p:nvSpPr>
          <p:cNvPr id="233" name="Google Shape;233;geec6e49503_1_110"/>
          <p:cNvSpPr/>
          <p:nvPr/>
        </p:nvSpPr>
        <p:spPr>
          <a:xfrm>
            <a:off x="1588654" y="2697018"/>
            <a:ext cx="914400" cy="91440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3600" b="1">
                <a:solidFill>
                  <a:schemeClr val="lt1"/>
                </a:solidFill>
                <a:latin typeface="Arial"/>
                <a:ea typeface="Arial"/>
                <a:cs typeface="Arial"/>
                <a:sym typeface="Arial"/>
              </a:rPr>
              <a:t>1.</a:t>
            </a:r>
            <a:endParaRPr/>
          </a:p>
        </p:txBody>
      </p:sp>
      <p:sp>
        <p:nvSpPr>
          <p:cNvPr id="234" name="Google Shape;234;geec6e49503_1_110"/>
          <p:cNvSpPr/>
          <p:nvPr/>
        </p:nvSpPr>
        <p:spPr>
          <a:xfrm>
            <a:off x="1588654" y="4743789"/>
            <a:ext cx="914400" cy="91440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3600" b="1">
                <a:solidFill>
                  <a:schemeClr val="lt1"/>
                </a:solidFill>
                <a:latin typeface="Arial"/>
                <a:ea typeface="Arial"/>
                <a:cs typeface="Arial"/>
                <a:sym typeface="Arial"/>
              </a:rPr>
              <a:t>2.</a:t>
            </a:r>
            <a:endParaRPr/>
          </a:p>
        </p:txBody>
      </p:sp>
      <p:sp>
        <p:nvSpPr>
          <p:cNvPr id="235" name="Google Shape;235;geec6e49503_1_110"/>
          <p:cNvSpPr txBox="1"/>
          <p:nvPr/>
        </p:nvSpPr>
        <p:spPr>
          <a:xfrm>
            <a:off x="2687781" y="2780421"/>
            <a:ext cx="5146403"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600" b="1" dirty="0">
                <a:solidFill>
                  <a:srgbClr val="3F7E43"/>
                </a:solidFill>
                <a:latin typeface="Arial"/>
                <a:ea typeface="Arial"/>
                <a:cs typeface="Arial"/>
                <a:sym typeface="Arial"/>
              </a:rPr>
              <a:t>Πρώτον, ενημερώστε το όνομα </a:t>
            </a:r>
            <a:r>
              <a:rPr lang="el-GR" sz="1600" b="1" dirty="0" err="1">
                <a:solidFill>
                  <a:srgbClr val="3F7E43"/>
                </a:solidFill>
                <a:latin typeface="Arial"/>
                <a:ea typeface="Arial"/>
                <a:cs typeface="Arial"/>
                <a:sym typeface="Arial"/>
              </a:rPr>
              <a:t>Zoom</a:t>
            </a:r>
            <a:r>
              <a:rPr lang="el-GR" sz="1600" b="1" dirty="0">
                <a:solidFill>
                  <a:srgbClr val="3F7E43"/>
                </a:solidFill>
                <a:latin typeface="Arial"/>
                <a:ea typeface="Arial"/>
                <a:cs typeface="Arial"/>
                <a:sym typeface="Arial"/>
              </a:rPr>
              <a:t> με :</a:t>
            </a:r>
          </a:p>
          <a:p>
            <a:pPr marL="285750" marR="0" lvl="0" indent="-285750" algn="l" rtl="0">
              <a:spcBef>
                <a:spcPts val="0"/>
              </a:spcBef>
              <a:spcAft>
                <a:spcPts val="0"/>
              </a:spcAft>
              <a:buFont typeface="Arial" panose="020B0604020202020204" pitchFamily="34" charset="0"/>
              <a:buChar char="•"/>
            </a:pPr>
            <a:r>
              <a:rPr lang="el-GR" sz="1600" dirty="0">
                <a:solidFill>
                  <a:schemeClr val="dk1"/>
                </a:solidFill>
                <a:latin typeface="Calibri"/>
                <a:cs typeface="Calibri"/>
              </a:rPr>
              <a:t>Το όνομά σας</a:t>
            </a:r>
          </a:p>
          <a:p>
            <a:pPr marL="285750" marR="0" lvl="0" indent="-285750" algn="l" rtl="0">
              <a:spcBef>
                <a:spcPts val="0"/>
              </a:spcBef>
              <a:spcAft>
                <a:spcPts val="0"/>
              </a:spcAft>
              <a:buFont typeface="Arial" panose="020B0604020202020204" pitchFamily="34" charset="0"/>
              <a:buChar char="•"/>
            </a:pPr>
            <a:r>
              <a:rPr lang="el-GR" sz="1600" dirty="0">
                <a:solidFill>
                  <a:schemeClr val="dk1"/>
                </a:solidFill>
                <a:latin typeface="Calibri"/>
                <a:cs typeface="Calibri"/>
              </a:rPr>
              <a:t>Η υπερδύναμή σας (π.χ. : εξειδίκευση, επάγγελμα, πάθος κ.λπ.)</a:t>
            </a:r>
            <a:endParaRPr sz="1600" dirty="0">
              <a:solidFill>
                <a:schemeClr val="dk1"/>
              </a:solidFill>
              <a:latin typeface="Calibri"/>
              <a:cs typeface="Calibri"/>
            </a:endParaRPr>
          </a:p>
        </p:txBody>
      </p:sp>
      <p:sp>
        <p:nvSpPr>
          <p:cNvPr id="236" name="Google Shape;236;geec6e49503_1_110"/>
          <p:cNvSpPr txBox="1"/>
          <p:nvPr/>
        </p:nvSpPr>
        <p:spPr>
          <a:xfrm>
            <a:off x="2687781" y="4456144"/>
            <a:ext cx="5146403"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600" b="1" dirty="0">
                <a:solidFill>
                  <a:srgbClr val="3F7E43"/>
                </a:solidFill>
                <a:latin typeface="Arial"/>
                <a:ea typeface="Arial"/>
                <a:cs typeface="Arial"/>
                <a:sym typeface="Arial"/>
              </a:rPr>
              <a:t>Στη συνέχεια, ένα προς ένα, μοιραστείτε :</a:t>
            </a:r>
          </a:p>
          <a:p>
            <a:pPr marL="285750" marR="0" lvl="0" indent="-285750" algn="l" rtl="0">
              <a:spcBef>
                <a:spcPts val="0"/>
              </a:spcBef>
              <a:spcAft>
                <a:spcPts val="0"/>
              </a:spcAft>
              <a:buFont typeface="Arial" panose="020B0604020202020204" pitchFamily="34" charset="0"/>
              <a:buChar char="•"/>
            </a:pPr>
            <a:r>
              <a:rPr lang="el-GR" sz="1600" dirty="0">
                <a:solidFill>
                  <a:schemeClr val="dk1"/>
                </a:solidFill>
                <a:latin typeface="Calibri"/>
                <a:cs typeface="Calibri"/>
              </a:rPr>
              <a:t>Το όνομά σας</a:t>
            </a:r>
          </a:p>
          <a:p>
            <a:pPr marL="285750" marR="0" lvl="0" indent="-285750" algn="l" rtl="0">
              <a:spcBef>
                <a:spcPts val="0"/>
              </a:spcBef>
              <a:spcAft>
                <a:spcPts val="0"/>
              </a:spcAft>
              <a:buFont typeface="Arial" panose="020B0604020202020204" pitchFamily="34" charset="0"/>
              <a:buChar char="•"/>
            </a:pPr>
            <a:r>
              <a:rPr lang="el-GR" sz="1600" dirty="0">
                <a:solidFill>
                  <a:schemeClr val="dk1"/>
                </a:solidFill>
                <a:latin typeface="Calibri"/>
                <a:cs typeface="Calibri"/>
              </a:rPr>
              <a:t>Η υπερδύναμή σας</a:t>
            </a:r>
          </a:p>
          <a:p>
            <a:pPr marL="285750" marR="0" lvl="0" indent="-285750" algn="l" rtl="0">
              <a:spcBef>
                <a:spcPts val="0"/>
              </a:spcBef>
              <a:spcAft>
                <a:spcPts val="0"/>
              </a:spcAft>
              <a:buFont typeface="Arial" panose="020B0604020202020204" pitchFamily="34" charset="0"/>
              <a:buChar char="•"/>
            </a:pPr>
            <a:r>
              <a:rPr lang="el-GR" sz="1600" dirty="0">
                <a:solidFill>
                  <a:schemeClr val="dk1"/>
                </a:solidFill>
                <a:latin typeface="Calibri"/>
                <a:cs typeface="Calibri"/>
              </a:rPr>
              <a:t>Ποιο είναι το κύριο πράγμα που θα θέλατε να μεταδώσετε στα κορίτσια και τις γυναίκες που παρακολουθούν τις εκδηλώσεις ;</a:t>
            </a:r>
            <a:endParaRPr sz="1600" dirty="0">
              <a:solidFill>
                <a:schemeClr val="dk1"/>
              </a:solidFill>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eec6e49503_1_120"/>
          <p:cNvSpPr txBox="1">
            <a:spLocks noGrp="1"/>
          </p:cNvSpPr>
          <p:nvPr>
            <p:ph type="title"/>
          </p:nvPr>
        </p:nvSpPr>
        <p:spPr>
          <a:xfrm>
            <a:off x="481600" y="783082"/>
            <a:ext cx="7414368"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503A6"/>
              </a:buClr>
              <a:buSzPts val="4000"/>
              <a:buFont typeface="Arial"/>
              <a:buNone/>
            </a:pPr>
            <a:r>
              <a:rPr lang="el-GR" dirty="0"/>
              <a:t>Ο ρόλος σας ως μέντορες</a:t>
            </a:r>
            <a:endParaRPr dirty="0"/>
          </a:p>
        </p:txBody>
      </p:sp>
      <p:sp>
        <p:nvSpPr>
          <p:cNvPr id="243" name="Google Shape;243;geec6e49503_1_120"/>
          <p:cNvSpPr txBox="1">
            <a:spLocks noGrp="1"/>
          </p:cNvSpPr>
          <p:nvPr>
            <p:ph type="body" idx="1"/>
          </p:nvPr>
        </p:nvSpPr>
        <p:spPr>
          <a:xfrm>
            <a:off x="481013" y="1708544"/>
            <a:ext cx="8345487" cy="1450975"/>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600"/>
              <a:buNone/>
            </a:pPr>
            <a:r>
              <a:rPr lang="el-GR" dirty="0"/>
              <a:t>Κατά τη διάρκεια της 1ης ημέρας, οι συμμετέχοντες θα έχουν μια στιγμή αφιερωμένη στις προτάσεις έργων και στην ιδεολογία. Θα επιλέξουν τα έργα πάνω στα οποία επιθυμούν να εργαστούν και θα χωριστούν ανάλογα σε ομάδες. </a:t>
            </a:r>
          </a:p>
          <a:p>
            <a:pPr marL="0" lvl="0" indent="0" algn="just" rtl="0">
              <a:lnSpc>
                <a:spcPct val="90000"/>
              </a:lnSpc>
              <a:spcBef>
                <a:spcPts val="0"/>
              </a:spcBef>
              <a:spcAft>
                <a:spcPts val="0"/>
              </a:spcAft>
              <a:buClr>
                <a:schemeClr val="dk1"/>
              </a:buClr>
              <a:buSzPts val="1600"/>
              <a:buNone/>
            </a:pPr>
            <a:r>
              <a:rPr lang="el-GR" dirty="0"/>
              <a:t>Ως μέντορες και προπονητές, ο ρόλος σας θα είναι να υποστηρίξετε και να καθοδηγήσετε τους συμμετέχοντες κατά τη διάρκεια της ανάπτυξης αυτών των έργων (την ημέρα 2, για 4 ώρες). Θα μετακινείστε από ομάδα σε ομάδα για να :</a:t>
            </a:r>
            <a:endParaRPr dirty="0"/>
          </a:p>
        </p:txBody>
      </p:sp>
      <p:pic>
        <p:nvPicPr>
          <p:cNvPr id="244" name="Google Shape;244;geec6e49503_1_120"/>
          <p:cNvPicPr preferRelativeResize="0"/>
          <p:nvPr/>
        </p:nvPicPr>
        <p:blipFill rotWithShape="1">
          <a:blip r:embed="rId3">
            <a:alphaModFix/>
          </a:blip>
          <a:srcRect/>
          <a:stretch/>
        </p:blipFill>
        <p:spPr>
          <a:xfrm>
            <a:off x="8013492" y="458200"/>
            <a:ext cx="1000815" cy="1147224"/>
          </a:xfrm>
          <a:prstGeom prst="rect">
            <a:avLst/>
          </a:prstGeom>
          <a:noFill/>
          <a:ln>
            <a:noFill/>
          </a:ln>
        </p:spPr>
      </p:pic>
      <p:sp>
        <p:nvSpPr>
          <p:cNvPr id="245" name="Google Shape;245;geec6e49503_1_120"/>
          <p:cNvSpPr txBox="1"/>
          <p:nvPr/>
        </p:nvSpPr>
        <p:spPr>
          <a:xfrm>
            <a:off x="381775" y="5718716"/>
            <a:ext cx="8345487" cy="1077178"/>
          </a:xfrm>
          <a:prstGeom prst="rect">
            <a:avLst/>
          </a:prstGeom>
          <a:noFill/>
          <a:ln>
            <a:noFill/>
          </a:ln>
        </p:spPr>
        <p:txBody>
          <a:bodyPr spcFirstLastPara="1" wrap="square" lIns="91425" tIns="45700" rIns="91425" bIns="45700" anchor="t" anchorCtr="0">
            <a:spAutoFit/>
          </a:bodyPr>
          <a:lstStyle/>
          <a:p>
            <a:pPr lvl="0" algn="just"/>
            <a:r>
              <a:rPr lang="el-GR" sz="1600" dirty="0">
                <a:solidFill>
                  <a:schemeClr val="dk1"/>
                </a:solidFill>
                <a:latin typeface="Calibri"/>
                <a:ea typeface="Calibri"/>
                <a:cs typeface="Calibri"/>
                <a:sym typeface="Calibri"/>
              </a:rPr>
              <a:t>Πριν από αυτή τη στιγμή, θα έχουν αναπτύξει τις ψηφιακές τους δεξιότητες και θα έχουν παρακολουθήσει εργαστήρια σχετικά με το θέμα της εκδήλωσης και τη σχεδιαστική σκέψη. Αν δεν μπορέσατε να παρακολουθήσετε αυτές τις συνεδρίες, θα φροντίσουμε να σας στείλουμε το περιεχόμενο εκ των προτέρων.</a:t>
            </a:r>
            <a:endParaRPr dirty="0"/>
          </a:p>
        </p:txBody>
      </p:sp>
      <p:sp>
        <p:nvSpPr>
          <p:cNvPr id="246" name="Google Shape;246;geec6e49503_1_120"/>
          <p:cNvSpPr/>
          <p:nvPr/>
        </p:nvSpPr>
        <p:spPr>
          <a:xfrm>
            <a:off x="381775" y="3254580"/>
            <a:ext cx="1001798" cy="1001798"/>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geec6e49503_1_120"/>
          <p:cNvSpPr/>
          <p:nvPr/>
        </p:nvSpPr>
        <p:spPr>
          <a:xfrm>
            <a:off x="5867999" y="3253872"/>
            <a:ext cx="1001798" cy="1001798"/>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geec6e49503_1_120"/>
          <p:cNvSpPr/>
          <p:nvPr/>
        </p:nvSpPr>
        <p:spPr>
          <a:xfrm>
            <a:off x="2174524" y="3253872"/>
            <a:ext cx="1001798" cy="1001798"/>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geec6e49503_1_120"/>
          <p:cNvSpPr/>
          <p:nvPr/>
        </p:nvSpPr>
        <p:spPr>
          <a:xfrm>
            <a:off x="3979724" y="3258168"/>
            <a:ext cx="1001798" cy="1001798"/>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geec6e49503_1_120"/>
          <p:cNvSpPr/>
          <p:nvPr/>
        </p:nvSpPr>
        <p:spPr>
          <a:xfrm>
            <a:off x="7714040" y="3253872"/>
            <a:ext cx="1001798" cy="1001798"/>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1" name="Google Shape;251;geec6e49503_1_120" descr="Enseignant contour"/>
          <p:cNvPicPr preferRelativeResize="0"/>
          <p:nvPr/>
        </p:nvPicPr>
        <p:blipFill rotWithShape="1">
          <a:blip r:embed="rId4">
            <a:alphaModFix/>
          </a:blip>
          <a:srcRect/>
          <a:stretch/>
        </p:blipFill>
        <p:spPr>
          <a:xfrm>
            <a:off x="7854939" y="3384492"/>
            <a:ext cx="720000" cy="720000"/>
          </a:xfrm>
          <a:prstGeom prst="rect">
            <a:avLst/>
          </a:prstGeom>
          <a:noFill/>
          <a:ln>
            <a:noFill/>
          </a:ln>
        </p:spPr>
      </p:pic>
      <p:pic>
        <p:nvPicPr>
          <p:cNvPr id="252" name="Google Shape;252;geec6e49503_1_120" descr="Bras musclé contour"/>
          <p:cNvPicPr preferRelativeResize="0"/>
          <p:nvPr/>
        </p:nvPicPr>
        <p:blipFill rotWithShape="1">
          <a:blip r:embed="rId5">
            <a:alphaModFix/>
          </a:blip>
          <a:srcRect/>
          <a:stretch/>
        </p:blipFill>
        <p:spPr>
          <a:xfrm>
            <a:off x="4120623" y="3391793"/>
            <a:ext cx="720000" cy="720000"/>
          </a:xfrm>
          <a:prstGeom prst="rect">
            <a:avLst/>
          </a:prstGeom>
          <a:noFill/>
          <a:ln>
            <a:noFill/>
          </a:ln>
        </p:spPr>
      </p:pic>
      <p:pic>
        <p:nvPicPr>
          <p:cNvPr id="253" name="Google Shape;253;geec6e49503_1_120" descr="Double itinéraire avec un chemin contour"/>
          <p:cNvPicPr preferRelativeResize="0"/>
          <p:nvPr/>
        </p:nvPicPr>
        <p:blipFill rotWithShape="1">
          <a:blip r:embed="rId6">
            <a:alphaModFix/>
          </a:blip>
          <a:srcRect/>
          <a:stretch/>
        </p:blipFill>
        <p:spPr>
          <a:xfrm>
            <a:off x="6008898" y="3394771"/>
            <a:ext cx="720000" cy="720000"/>
          </a:xfrm>
          <a:prstGeom prst="rect">
            <a:avLst/>
          </a:prstGeom>
          <a:noFill/>
          <a:ln>
            <a:noFill/>
          </a:ln>
        </p:spPr>
      </p:pic>
      <p:pic>
        <p:nvPicPr>
          <p:cNvPr id="254" name="Google Shape;254;geec6e49503_1_120" descr="Vivats contour"/>
          <p:cNvPicPr preferRelativeResize="0"/>
          <p:nvPr/>
        </p:nvPicPr>
        <p:blipFill rotWithShape="1">
          <a:blip r:embed="rId7">
            <a:alphaModFix/>
          </a:blip>
          <a:srcRect/>
          <a:stretch/>
        </p:blipFill>
        <p:spPr>
          <a:xfrm>
            <a:off x="2312920" y="3429860"/>
            <a:ext cx="720000" cy="720000"/>
          </a:xfrm>
          <a:prstGeom prst="rect">
            <a:avLst/>
          </a:prstGeom>
          <a:noFill/>
          <a:ln>
            <a:noFill/>
          </a:ln>
        </p:spPr>
      </p:pic>
      <p:pic>
        <p:nvPicPr>
          <p:cNvPr id="255" name="Google Shape;255;geec6e49503_1_120" descr="Ampoule contour"/>
          <p:cNvPicPr preferRelativeResize="0"/>
          <p:nvPr/>
        </p:nvPicPr>
        <p:blipFill rotWithShape="1">
          <a:blip r:embed="rId8">
            <a:alphaModFix/>
          </a:blip>
          <a:srcRect/>
          <a:stretch/>
        </p:blipFill>
        <p:spPr>
          <a:xfrm>
            <a:off x="522674" y="3429000"/>
            <a:ext cx="720000" cy="720000"/>
          </a:xfrm>
          <a:prstGeom prst="rect">
            <a:avLst/>
          </a:prstGeom>
          <a:noFill/>
          <a:ln>
            <a:noFill/>
          </a:ln>
        </p:spPr>
      </p:pic>
      <p:sp>
        <p:nvSpPr>
          <p:cNvPr id="256" name="Google Shape;256;geec6e49503_1_120"/>
          <p:cNvSpPr txBox="1"/>
          <p:nvPr/>
        </p:nvSpPr>
        <p:spPr>
          <a:xfrm>
            <a:off x="261813" y="4393879"/>
            <a:ext cx="1401734"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600" dirty="0">
                <a:solidFill>
                  <a:schemeClr val="dk1"/>
                </a:solidFill>
                <a:latin typeface="Calibri"/>
                <a:ea typeface="Calibri"/>
                <a:cs typeface="Calibri"/>
                <a:sym typeface="Calibri"/>
              </a:rPr>
              <a:t>Κατανοήσετε την ιδέα</a:t>
            </a:r>
            <a:endParaRPr sz="1600" dirty="0">
              <a:solidFill>
                <a:schemeClr val="dk1"/>
              </a:solidFill>
              <a:latin typeface="Calibri"/>
              <a:ea typeface="Calibri"/>
              <a:cs typeface="Calibri"/>
              <a:sym typeface="Calibri"/>
            </a:endParaRPr>
          </a:p>
        </p:txBody>
      </p:sp>
      <p:sp>
        <p:nvSpPr>
          <p:cNvPr id="257" name="Google Shape;257;geec6e49503_1_120"/>
          <p:cNvSpPr txBox="1"/>
          <p:nvPr/>
        </p:nvSpPr>
        <p:spPr>
          <a:xfrm>
            <a:off x="5534439" y="4358790"/>
            <a:ext cx="1668917" cy="1323399"/>
          </a:xfrm>
          <a:prstGeom prst="rect">
            <a:avLst/>
          </a:prstGeom>
          <a:noFill/>
          <a:ln>
            <a:noFill/>
          </a:ln>
        </p:spPr>
        <p:txBody>
          <a:bodyPr spcFirstLastPara="1" wrap="square" lIns="91425" tIns="45700" rIns="91425" bIns="45700" anchor="t" anchorCtr="0">
            <a:spAutoFit/>
          </a:bodyPr>
          <a:lstStyle/>
          <a:p>
            <a:pPr lvl="0" algn="ctr"/>
            <a:r>
              <a:rPr lang="el-GR" sz="1600" dirty="0">
                <a:solidFill>
                  <a:schemeClr val="dk1"/>
                </a:solidFill>
                <a:latin typeface="Calibri"/>
                <a:ea typeface="Calibri"/>
                <a:cs typeface="Calibri"/>
                <a:sym typeface="Calibri"/>
              </a:rPr>
              <a:t>Καθοδηγήστε τες στην ανάπτυξη και τα επόμενα βήματα του έργου τους</a:t>
            </a:r>
            <a:endParaRPr dirty="0"/>
          </a:p>
        </p:txBody>
      </p:sp>
      <p:sp>
        <p:nvSpPr>
          <p:cNvPr id="258" name="Google Shape;258;geec6e49503_1_120"/>
          <p:cNvSpPr txBox="1"/>
          <p:nvPr/>
        </p:nvSpPr>
        <p:spPr>
          <a:xfrm>
            <a:off x="2090297" y="4393879"/>
            <a:ext cx="1184721"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600" dirty="0">
                <a:solidFill>
                  <a:schemeClr val="dk1"/>
                </a:solidFill>
                <a:latin typeface="Calibri"/>
                <a:ea typeface="Calibri"/>
                <a:cs typeface="Calibri"/>
                <a:sym typeface="Calibri"/>
              </a:rPr>
              <a:t>Βοηθήστε τες να εργαστούν ως ομάδα</a:t>
            </a:r>
            <a:endParaRPr sz="1600" dirty="0">
              <a:solidFill>
                <a:schemeClr val="dk1"/>
              </a:solidFill>
              <a:latin typeface="Calibri"/>
              <a:ea typeface="Calibri"/>
              <a:cs typeface="Calibri"/>
              <a:sym typeface="Calibri"/>
            </a:endParaRPr>
          </a:p>
        </p:txBody>
      </p:sp>
      <p:sp>
        <p:nvSpPr>
          <p:cNvPr id="259" name="Google Shape;259;geec6e49503_1_120"/>
          <p:cNvSpPr txBox="1"/>
          <p:nvPr/>
        </p:nvSpPr>
        <p:spPr>
          <a:xfrm>
            <a:off x="3516832" y="4363086"/>
            <a:ext cx="1927581"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600" dirty="0">
                <a:solidFill>
                  <a:schemeClr val="dk1"/>
                </a:solidFill>
                <a:latin typeface="Calibri"/>
                <a:ea typeface="Calibri"/>
                <a:cs typeface="Calibri"/>
                <a:sym typeface="Calibri"/>
              </a:rPr>
              <a:t>Ενθαρρύνετέ τες να αναπτύξουν την ιδέα</a:t>
            </a:r>
            <a:endParaRPr dirty="0"/>
          </a:p>
        </p:txBody>
      </p:sp>
      <p:sp>
        <p:nvSpPr>
          <p:cNvPr id="260" name="Google Shape;260;geec6e49503_1_120"/>
          <p:cNvSpPr txBox="1"/>
          <p:nvPr/>
        </p:nvSpPr>
        <p:spPr>
          <a:xfrm>
            <a:off x="7504928" y="4395317"/>
            <a:ext cx="1448509" cy="1323399"/>
          </a:xfrm>
          <a:prstGeom prst="rect">
            <a:avLst/>
          </a:prstGeom>
          <a:noFill/>
          <a:ln>
            <a:noFill/>
          </a:ln>
        </p:spPr>
        <p:txBody>
          <a:bodyPr spcFirstLastPara="1" wrap="square" lIns="91425" tIns="45700" rIns="91425" bIns="45700" anchor="t" anchorCtr="0">
            <a:spAutoFit/>
          </a:bodyPr>
          <a:lstStyle/>
          <a:p>
            <a:pPr lvl="0" algn="ctr"/>
            <a:r>
              <a:rPr lang="el-GR" sz="1600" dirty="0">
                <a:solidFill>
                  <a:schemeClr val="dk1"/>
                </a:solidFill>
                <a:latin typeface="Calibri"/>
                <a:ea typeface="Calibri"/>
                <a:cs typeface="Calibri"/>
                <a:sym typeface="Calibri"/>
              </a:rPr>
              <a:t>Προετοιμάστε τες για την παρουσίαση στην κριτική επιτροπή</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eec6e49503_1_143"/>
          <p:cNvSpPr txBox="1">
            <a:spLocks noGrp="1"/>
          </p:cNvSpPr>
          <p:nvPr>
            <p:ph type="title"/>
          </p:nvPr>
        </p:nvSpPr>
        <p:spPr>
          <a:xfrm>
            <a:off x="628650" y="365126"/>
            <a:ext cx="65024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503A6"/>
              </a:buClr>
              <a:buSzPts val="4000"/>
              <a:buFont typeface="Arial"/>
              <a:buNone/>
            </a:pPr>
            <a:r>
              <a:rPr lang="el-GR" sz="4000" b="1" dirty="0">
                <a:solidFill>
                  <a:srgbClr val="7503A6"/>
                </a:solidFill>
                <a:latin typeface="Arial"/>
                <a:ea typeface="Arial"/>
                <a:cs typeface="Arial"/>
                <a:sym typeface="Arial"/>
              </a:rPr>
              <a:t>Μοιραστείτε τις σκέψεις σας</a:t>
            </a:r>
            <a:endParaRPr dirty="0"/>
          </a:p>
        </p:txBody>
      </p:sp>
      <p:pic>
        <p:nvPicPr>
          <p:cNvPr id="267" name="Google Shape;267;geec6e49503_1_143"/>
          <p:cNvPicPr preferRelativeResize="0"/>
          <p:nvPr/>
        </p:nvPicPr>
        <p:blipFill rotWithShape="1">
          <a:blip r:embed="rId3">
            <a:alphaModFix/>
          </a:blip>
          <a:srcRect/>
          <a:stretch/>
        </p:blipFill>
        <p:spPr>
          <a:xfrm>
            <a:off x="8013492" y="458200"/>
            <a:ext cx="1000815" cy="1147224"/>
          </a:xfrm>
          <a:prstGeom prst="rect">
            <a:avLst/>
          </a:prstGeom>
          <a:noFill/>
          <a:ln>
            <a:noFill/>
          </a:ln>
        </p:spPr>
      </p:pic>
      <p:sp>
        <p:nvSpPr>
          <p:cNvPr id="268" name="Google Shape;268;geec6e49503_1_143"/>
          <p:cNvSpPr txBox="1"/>
          <p:nvPr/>
        </p:nvSpPr>
        <p:spPr>
          <a:xfrm>
            <a:off x="996817" y="2791030"/>
            <a:ext cx="4714435" cy="26776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dirty="0">
                <a:solidFill>
                  <a:schemeClr val="dk1"/>
                </a:solidFill>
                <a:latin typeface="Calibri"/>
                <a:ea typeface="Calibri"/>
                <a:cs typeface="Calibri"/>
                <a:sym typeface="Calibri"/>
              </a:rPr>
              <a:t>Ποια είναι, κατά τη γνώμη σας, τα κύρια χαρακτηριστικά ενός καλού μέντορα; </a:t>
            </a:r>
          </a:p>
          <a:p>
            <a:pPr marL="0" marR="0" lvl="0" indent="0" algn="l" rtl="0">
              <a:spcBef>
                <a:spcPts val="0"/>
              </a:spcBef>
              <a:spcAft>
                <a:spcPts val="0"/>
              </a:spcAft>
              <a:buNone/>
            </a:pPr>
            <a:endParaRPr lang="el-G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l-GR" sz="2800" dirty="0">
                <a:solidFill>
                  <a:schemeClr val="dk1"/>
                </a:solidFill>
                <a:latin typeface="Calibri"/>
                <a:ea typeface="Calibri"/>
                <a:cs typeface="Calibri"/>
                <a:sym typeface="Calibri"/>
              </a:rPr>
              <a:t>Πως είναι ένας καλός μέντορας;</a:t>
            </a:r>
            <a:endParaRPr dirty="0"/>
          </a:p>
        </p:txBody>
      </p:sp>
    </p:spTree>
  </p:cSld>
  <p:clrMapOvr>
    <a:masterClrMapping/>
  </p:clrMapOvr>
</p:sld>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4212</Words>
  <Application>Microsoft Office PowerPoint</Application>
  <PresentationFormat>Προβολή στην οθόνη (4:3)</PresentationFormat>
  <Paragraphs>343</Paragraphs>
  <Slides>26</Slides>
  <Notes>26</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2</vt:i4>
      </vt:variant>
      <vt:variant>
        <vt:lpstr>Τίτλοι διαφανειών</vt:lpstr>
      </vt:variant>
      <vt:variant>
        <vt:i4>26</vt:i4>
      </vt:variant>
    </vt:vector>
  </HeadingPairs>
  <TitlesOfParts>
    <vt:vector size="33" baseType="lpstr">
      <vt:lpstr>Arial</vt:lpstr>
      <vt:lpstr>Assistant</vt:lpstr>
      <vt:lpstr>Posterama</vt:lpstr>
      <vt:lpstr>Calibri</vt:lpstr>
      <vt:lpstr>Open Sans</vt:lpstr>
      <vt:lpstr>Thème Office</vt:lpstr>
      <vt:lpstr>Thème Office</vt:lpstr>
      <vt:lpstr>Παρουσίαση του PowerPoint</vt:lpstr>
      <vt:lpstr>Σχετικά με το έργο We4Change </vt:lpstr>
      <vt:lpstr>Σχετικά με το  We4Change</vt:lpstr>
      <vt:lpstr>Τι είναι τα We4Change Changemakers events; </vt:lpstr>
      <vt:lpstr>Παρουσίαση του PowerPoint</vt:lpstr>
      <vt:lpstr>Ο ρόλος σας ως μέντορας και καθοδηγητής</vt:lpstr>
      <vt:lpstr>Κατ' αρχάς, ας γνωριστούμε μεταξύ μας!</vt:lpstr>
      <vt:lpstr>Ο ρόλος σας ως μέντορες</vt:lpstr>
      <vt:lpstr>Μοιραστείτε τις σκέψεις σας</vt:lpstr>
      <vt:lpstr>3 βασικά στοιχεία που θα σας βοηθήσουν να γίνετε μέντορες </vt:lpstr>
      <vt:lpstr>ΔΙΑΛΕΙΜΜΑ!</vt:lpstr>
      <vt:lpstr>Βρείτε τη σωστή στάση του σώματος</vt:lpstr>
      <vt:lpstr>Βρείτε τη σωστή στάση του σώματος</vt:lpstr>
      <vt:lpstr>Εσύ τι θα κάνεις;</vt:lpstr>
      <vt:lpstr>Ακούστε με προσοχή</vt:lpstr>
      <vt:lpstr>Η υιοθέτηση αυτής της στάσης χάρη στη δημιουργική ακρόαση</vt:lpstr>
      <vt:lpstr>Εξασκηθείτε στη δημιουργική ακρόαση</vt:lpstr>
      <vt:lpstr>Χρήση αυτού του εργαλείου για την ενθάρρυνση της συνεργασίας</vt:lpstr>
      <vt:lpstr>Οι χρυσοί κανόνες για την εργασία σε ομάδες</vt:lpstr>
      <vt:lpstr>Παράφραση και ερώτηση</vt:lpstr>
      <vt:lpstr>Παράφραση για καλύτερη κατανόηση των ιδεών</vt:lpstr>
      <vt:lpstr>Ερωτήσεις για την ενίσχυση της ιδέας</vt:lpstr>
      <vt:lpstr>Εξασκηθείτε στην "ισχυρή αμφισβήτηση"</vt:lpstr>
      <vt:lpstr>Συμπεράσματα και πηγές</vt:lpstr>
      <vt:lpstr>ΣΑΣ ΕΥΧΑΡΙΣΤΟΥΜΕ !</vt:lpstr>
      <vt:lpstr>Βιβλιογραφία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PRUDHOMME Camille</dc:creator>
  <cp:lastModifiedBy>Christina Galani</cp:lastModifiedBy>
  <cp:revision>16</cp:revision>
  <dcterms:created xsi:type="dcterms:W3CDTF">2021-08-25T17:08:04Z</dcterms:created>
  <dcterms:modified xsi:type="dcterms:W3CDTF">2023-04-25T18:06:43Z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0x010100211A265137757140ADDDDCE420A58E94</vt:lpwstr>
  </property>
</Properties>
</file>