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8" r:id="rId5"/>
    <p:sldId id="297" r:id="rId6"/>
    <p:sldId id="299" r:id="rId7"/>
    <p:sldId id="292" r:id="rId8"/>
    <p:sldId id="282" r:id="rId9"/>
    <p:sldId id="300" r:id="rId10"/>
    <p:sldId id="301" r:id="rId11"/>
    <p:sldId id="277" r:id="rId12"/>
    <p:sldId id="294" r:id="rId13"/>
    <p:sldId id="302" r:id="rId14"/>
    <p:sldId id="310" r:id="rId15"/>
    <p:sldId id="313" r:id="rId16"/>
    <p:sldId id="304" r:id="rId17"/>
    <p:sldId id="312" r:id="rId18"/>
    <p:sldId id="314" r:id="rId19"/>
    <p:sldId id="308" r:id="rId20"/>
    <p:sldId id="289" r:id="rId21"/>
    <p:sldId id="307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B05"/>
    <a:srgbClr val="7503A6"/>
    <a:srgbClr val="3F7E43"/>
    <a:srgbClr val="F8E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275" autoAdjust="0"/>
  </p:normalViewPr>
  <p:slideViewPr>
    <p:cSldViewPr snapToGrid="0">
      <p:cViewPr varScale="1">
        <p:scale>
          <a:sx n="54" d="100"/>
          <a:sy n="54" d="100"/>
        </p:scale>
        <p:origin x="231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ana Miguéis" userId="38e7ff86e712137b" providerId="LiveId" clId="{852D356D-4969-4869-9965-D7F9D45571C8}"/>
    <pc:docChg chg="undo custSel modSld">
      <pc:chgData name="Susana Miguéis" userId="38e7ff86e712137b" providerId="LiveId" clId="{852D356D-4969-4869-9965-D7F9D45571C8}" dt="2023-03-31T15:05:02.175" v="31" actId="1076"/>
      <pc:docMkLst>
        <pc:docMk/>
      </pc:docMkLst>
      <pc:sldChg chg="modSp mod">
        <pc:chgData name="Susana Miguéis" userId="38e7ff86e712137b" providerId="LiveId" clId="{852D356D-4969-4869-9965-D7F9D45571C8}" dt="2023-03-31T15:05:02.175" v="31" actId="1076"/>
        <pc:sldMkLst>
          <pc:docMk/>
          <pc:sldMk cId="2045397703" sldId="258"/>
        </pc:sldMkLst>
        <pc:spChg chg="mod">
          <ac:chgData name="Susana Miguéis" userId="38e7ff86e712137b" providerId="LiveId" clId="{852D356D-4969-4869-9965-D7F9D45571C8}" dt="2023-03-31T15:05:02.175" v="31" actId="1076"/>
          <ac:spMkLst>
            <pc:docMk/>
            <pc:sldMk cId="2045397703" sldId="258"/>
            <ac:spMk id="7" creationId="{75E25A6E-5FEF-4242-BBA3-FCE2DAE9416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5A8D8-7143-4B4D-BFA3-61C94F9DD360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A997F-8BED-4825-8EFD-39D78F1FD33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4090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tpgsqhxURk&amp;t=34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ickz.com/the-secret-to-successful-storytelling-lies-in-the-golden-circle/31409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Comprimento </a:t>
            </a:r>
            <a:r>
              <a:rPr lang="fr-FR" dirty="0"/>
              <a:t>total : 2h05</a:t>
            </a:r>
          </a:p>
          <a:p>
            <a:endParaRPr lang="fr-FR" dirty="0"/>
          </a:p>
          <a:p>
            <a:r>
              <a:rPr lang="fr-FR" dirty="0"/>
              <a:t>Introdução (slide 1 - 6) : 15min</a:t>
            </a:r>
          </a:p>
          <a:p>
            <a:endParaRPr lang="fr-FR" dirty="0"/>
          </a:p>
          <a:p>
            <a:r>
              <a:rPr lang="fr-FR" dirty="0"/>
              <a:t>Workshop de 2 horas. Pode começar por </a:t>
            </a:r>
            <a:r>
              <a:rPr lang="fr-FR" dirty="0" err="1"/>
              <a:t>se </a:t>
            </a:r>
            <a:r>
              <a:rPr lang="en-GB" noProof="0" dirty="0"/>
              <a:t>apresentar </a:t>
            </a:r>
            <a:r>
              <a:rPr lang="fr-FR" dirty="0"/>
              <a:t>e </a:t>
            </a:r>
            <a:r>
              <a:rPr lang="en-GB" noProof="0" dirty="0"/>
              <a:t>apresentar os </a:t>
            </a:r>
            <a:r>
              <a:rPr lang="fr-FR" dirty="0"/>
              <a:t>objectivos </a:t>
            </a:r>
            <a:r>
              <a:rPr lang="fr-FR" dirty="0" err="1"/>
              <a:t>do workshop</a:t>
            </a:r>
            <a:r>
              <a:rPr lang="fr-FR" dirty="0"/>
              <a:t>: </a:t>
            </a: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lhes dar mais visibilidade na apresentação do júri e aliviar a pressão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Introduzir-lhes a noção de inclinação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Fornecer-lhes ferramentas para poderem lançar o seu projecto e preparar-se para a apresentação do júri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Dar-lhes um momento para o prepararem por conta própria e praticar em pequenos grupos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7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minutos : a frase Pitch</a:t>
            </a:r>
          </a:p>
          <a:p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Uma vez que se tenham aprofundado muito mais nos pormenores do seu projecto e tenham uma melhor visão de toda a sua componente graças ao exercício anterior, a ideia agora é poder transmitir a mensagem certa e fazê-lo, identificar e organizar os elementos-chave para melhor apresentar o projecto.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Esta frase é uma forma eficiente de o fazer. É o que está a ser utilizado para preparar a "inclinação do elevador", uma inclinação de 1 minuto para apresentar o seu projecto numa única frase.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nossa: qual é a sua oferta, qual é o seu produto ou serviço?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Ajuda(s): quem são os vossos clientes? Beneficiários? Alvo?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Quem quer: qual é a sua missão? Que trabalho irá a sua oferta fazer? Que necessidade irá a sua oferta satisfazer?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Por: como irá a sua oferta satisfazer a necessidade? Como irá reduzir a dor do seu cliente/beneficiário?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E: como irá a sua oferta satisfazer a necessidade? Como irá melhorar o ganho do seu cliente/beneficiário?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(ao contrário de: o que irá diferenciar a sua oferta da da concorrência)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452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minutos : Breu CANVA</a:t>
            </a:r>
          </a:p>
          <a:p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entrar mais em detalhes e ajudá-los a estruturar o seu passo, podem usar este CANVA e começar a preencher estas 8 caixas: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1 - comecem por se apresentar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2 - apresentam a questão que abordam através do seu projecto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3 - apresentar o seu alvo, que são os seus clientes/beneficiários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4 - Qual é a solução que propõem para resolver este problema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5 - tornará a sua solução diferente dos outros intervenientes no mercado?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6 - Qual é o impacto que irão gerar através do seu projecto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7 - Porque estão eles aqui? O que é que eles precisam do seu público?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8 - Como ajudá-los? Como apoiar o projecto? Continuar a segui-lo?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479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15 minutos : </a:t>
            </a:r>
            <a:r>
              <a:rPr lang="fr-FR" dirty="0" err="1"/>
              <a:t>É a vez deles</a:t>
            </a:r>
            <a:r>
              <a:rPr lang="fr-FR" dirty="0"/>
              <a:t>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Dê-lhes tempo para preencher individualmente a frase e o CANVA na folha de trabalho da ferramenta.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um passo complicado: como só trabalharam no seu projecto desde o dia anterior, e pela 1ª vez individualmente, pode ser complicado para eles fazer este exercício.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Não hesite em retirar a pressão e encorajá-los a fazer este exercício através da sua própria visão do projecto desenvolvido em grupo. Não há problema se eles não conseguirem preencher tudo até ao final dos 15 minutos! O objectivo deste exercício é ajudá-los a organizar as suas ideias e pensamentos gerados durante o 1º exercício (perguntas 5w2h).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 encorajá-los ao fim de 7 minutos a começar 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canva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que até agora não o fizeram, lembrando-lhes que não há pressão para fazer tudo isso em 15 minutos. Na realidade, este tipo de trabalho leva horas, dias, meses para os empresários!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fr-F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 verificá-los e ver se precisam de ajuda para preencher a frase e CANVA.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4568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j-lt"/>
              </a:rPr>
              <a:t>5 minutos :</a:t>
            </a:r>
          </a:p>
          <a:p>
            <a:endParaRPr lang="en-US" sz="1200" dirty="0">
              <a:latin typeface="+mj-lt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Por vezes é difícil captar a atenção do seu público porque o assunto é demasiado técnico, ou porque o orador não se sente preocupado. Por conseguinte, recomenda-se que apresente o seu projecto como se estivesse a contar uma história, incluindo anedotas, exemplos e relatos pessoais, a que se chama "contar uma história":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 contar uma história para apresentar o seu projecto. Pode referir-se à sua viagem pessoal e ao que o levou a escolher este projecto. Ou pode introduzir a sua solução, contando a história de um potencial beneficiário. A ideia é conseguir a participação do seu público e permitir que se identifiquem com o que está a partilhar.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6096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 minutos : </a:t>
            </a:r>
            <a:r>
              <a:rPr lang="fr-FR" dirty="0" err="1"/>
              <a:t>Círculo </a:t>
            </a:r>
            <a:r>
              <a:rPr lang="fr-FR" dirty="0"/>
              <a:t>dourado</a:t>
            </a:r>
          </a:p>
          <a:p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Antes da sessão, certifique-se de assistir a este vídeo :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Le cercle d'or par Simon Sinek - YouTube</a:t>
            </a:r>
            <a:endParaRPr lang="en-GB" sz="18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os ajudar a compreender como imaginar a história por detrás do seu projecto, o círculo dourado é uma boa ferramenta. Volta à verdadeira missão de qualquer organização, para além da oferta.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maioria das pessoas apresenta o seu projecto começando com o quê: o que oferecem? Quais são as características dos seus produtos e serviços? Segundo Simon Sinek, as empresas que são universalmente identificadas como únicas e bem sucedidas comunicam sempre começando com o "porquê", e depois passando ao "como" e, por fim, ao "o quê".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Ele explica que, pelo facto de falar do "o quê" se referir à parte racional e analítica do cérebro, enquanto que quando falamos do "porquê" e do "como", lidamos com sentimentos e emoções.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 então recapitular os 3 passos do círculo dourado: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quê? Como ? Porquê ?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Para escrever a sua história, podem tentar voltar ao "porquê" do seu projecto. E talvez imaginar uma história em torno deste "porquê", a viagem de um potencial beneficiário/cliente.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Recursos 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O Segredo para Contar Histórias com Sucesso Mente no Círculo de Ouro (clickz.com)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778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10 minutos : </a:t>
            </a:r>
            <a:r>
              <a:rPr lang="fr-FR" dirty="0" err="1"/>
              <a:t>É a vez deles</a:t>
            </a:r>
            <a:r>
              <a:rPr lang="fr-FR" dirty="0"/>
              <a:t>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Dê-lhes 10 minutos para imaginar a história que poderiam usar para introduzir o seu tom, criar empatia com o público e realçar o seu porquê.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Mais uma vez, este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exercício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bastante complicado e não há pressão para encontrar uma boa história em 10 minutos. Este momento é simplesmente a oportunidade para eles começarem a pensar sobre o assunto: porquê e como o poderiam fazer através de uma história?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Podem utilizar esta história, ou na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caixa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1º do CANVA (se a sua história estiver relacionada com a sua experiência pessoal) ou na 2ª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caixa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ou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3ª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caixa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do CANVA (se a história estiver relacionada com a viagem do cliente/beneficiário). </a:t>
            </a:r>
          </a:p>
          <a:p>
            <a:pPr algn="just"/>
            <a:endParaRPr lang="en-GB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COMO e O QUE irão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aparecer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nas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4ª e 5ª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caixas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do CANVA.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 verificá-los e ver se precisam de ajuda para encontrar uma história. 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181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minutos : </a:t>
            </a:r>
          </a:p>
          <a:p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Finalmente, chegamos no momento da apresentação. Neste momento, o corpo pode ser o seu melhor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aliado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! Pode passar por estes vários elementos e encorajá-los a observá-los durante o tempo de prática, logo a seguir: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Mãos: podem verificar a forma como as utilizam e ter isso em mente enquanto observam os seus pares a praticar, para dar feedback (devem tentar não as esconder ou cruzar os danos, e se puderem, ver quanto as movem/falam com elas).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Voz: pode lembrá-los de levar o seu tempo, não se esqueça de respirar, falar devagar, não há problema em fazer pausas e não falar durante alguns segundos.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Pés: podem dar atenção à forma como se movem/passam enquanto se apresentam. Podemos encorajá-los a manter os pés assentes no chão. 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 aconselhá-los a imaginar que têm uma antena através do corpo, para os ajudar a levantarem-se a direito.</a:t>
            </a:r>
          </a:p>
          <a:p>
            <a:pPr marL="0" lvl="0" indent="0" algn="just">
              <a:buFont typeface="Symbol" panose="05050102010706020507" pitchFamily="18" charset="2"/>
              <a:buNone/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Mais uma vez, não devem deixar que esta linguagem corporal leve toda a sua mente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enquanto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faz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pitching, pode levar anos para se verem livres de alguns gestos e hábitos de fala. A ideia deste exercício é apenas observá-lo.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1297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30 minutos : tempo para </a:t>
            </a:r>
            <a:r>
              <a:rPr lang="fr-FR" dirty="0" err="1"/>
              <a:t>treinar</a:t>
            </a:r>
            <a:r>
              <a:rPr lang="fr-FR" dirty="0"/>
              <a:t> o </a:t>
            </a:r>
            <a:r>
              <a:rPr lang="fr-FR" dirty="0" err="1"/>
              <a:t>pitching</a:t>
            </a:r>
            <a:endParaRPr lang="fr-FR" dirty="0"/>
          </a:p>
          <a:p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grupos de 3, cada participante apresentará o seu projecto durante 3-5 minutos (de acordo com o que conseguiu escrever durante o workshop) e beneficiará de 5 minutos de feedback dos outros 2. Mais uma vez, é feito com gentileza e abertura.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Vai-se de grupo em grupo, ouve-se o pitch 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dá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-se feedback. 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097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minutos para </a:t>
            </a:r>
            <a:r>
              <a:rPr lang="fr-FR" dirty="0" err="1"/>
              <a:t>partilhar algumas </a:t>
            </a:r>
            <a:r>
              <a:rPr lang="fr-FR" dirty="0"/>
              <a:t>últimas </a:t>
            </a:r>
            <a:r>
              <a:rPr lang="fr-FR" dirty="0" err="1"/>
              <a:t>dicas </a:t>
            </a:r>
            <a:r>
              <a:rPr lang="fr-FR" dirty="0"/>
              <a:t>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22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Se ainda </a:t>
            </a:r>
            <a:r>
              <a:rPr lang="fr-FR" dirty="0"/>
              <a:t>tiver tempo, </a:t>
            </a:r>
            <a:r>
              <a:rPr lang="fr-FR" dirty="0" err="1"/>
              <a:t>hesite </a:t>
            </a:r>
            <a:r>
              <a:rPr lang="fr-FR" dirty="0"/>
              <a:t>em </a:t>
            </a:r>
            <a:r>
              <a:rPr lang="fr-FR" dirty="0" err="1"/>
              <a:t>pedir </a:t>
            </a:r>
            <a:r>
              <a:rPr lang="fr-FR" dirty="0"/>
              <a:t>o </a:t>
            </a:r>
            <a:r>
              <a:rPr lang="fr-FR" dirty="0" err="1"/>
              <a:t>seu </a:t>
            </a:r>
            <a:r>
              <a:rPr lang="fr-FR" dirty="0"/>
              <a:t>feedback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94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Primeiro, vamos dar-lhes mais elementos relativamente à apresentação do júri que terá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lugar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mais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ao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final do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Será a sessão de encerramento do evento e terá a duração de 1 hora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explicar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número de pessoas no júri e explicar quem são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calendário deve ser preciso de acordo com o número de grupos durante o evento: 5 minutos de apresentação e 5 minutos de feedback para 5 grupos de 3 ou 10 minutos de apresentação e 10 minutos de feedback de 3 grupos de 5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objectivo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 apresentação do júri é os participantes apresentarem o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em que têm trabalhado nos últimos 2 dias e receberem feedback de um painel de profissionais: não deve haver pressão para este exercício, o </a:t>
            </a:r>
            <a:r>
              <a:rPr lang="pt-PT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objectivo</a:t>
            </a:r>
            <a:r>
              <a:rPr lang="pt-PT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divertirem-se e desfrutarem acima de tudo!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Explique que este workshop irá ajudá-los a prepararem-se para a apresentação desta noite, mas também para apresentarem o seu projecto e qualquer projecto no futuro. Aprenderão a lançar!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2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este exercício pode ser intimidante, especialmente neste contexto em que os participantes apenas se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conhecem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há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um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será essencial criar um espaço seguro para esta sessão e lembrar algumas regras de ouro: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Sem julgamento: alguns podem sentir-se mais à vontade do que outros, mas todos devem apoiar-se uns aos outros e apenas dar um feedback construtivo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Sejam gentis: devem dar uma atenção especial à forma como comunicam uns com os outros, especialmente na medida em que dão feedback uns aos outros.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 Escutar activamente: devem ouvir-se uns aos outros, da forma como foram escutados.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br>
              <a:rPr lang="fr-FR" b="0" dirty="0">
                <a:effectLst/>
              </a:rPr>
            </a:b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42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Convida-os a partilhar os seus pensamentos: Será que já ouviram falar da noção de breu? O que é que isso significa para eles? O que sentem em relação a este exercício? Parece-lhes fácil ou complicado?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49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Como uma transição para as suas respostas anteriores, definir a noção de inclinação: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Lançar o seu projecto é apresentá-lo de uma forma curta e impactante, a fim de convencer uma audiência.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 parecer bastante básico, mas é um exercício muito mais complicado do que o que parece!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facto, poder-se-ia pensar que apenas têm de apresentar o projecto que imaginaram, aquele que conhecem de cor, claro que o vão poder apresentar. Mas é exactamente porque o conhecem de cor, até ao mais pequeno detalhe, que pode ser complicado: é fácil perder o rumo e a clareza, uma vez que se quererá partilhar demasiados detalhes num curto espaço de tempo.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por isso que a maioria dos empresários e líderes têm um campo preparado, que eles praticam e melhoram ao longo do tempo.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Existem 3 elementos-chave relacionados com este exercício: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Tempo: na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maioria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das vezes, se tiver de lançar um projecto, é normalmente dentro de um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contexto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no qual se tem um calendário determinado: Pode demorar 1 minuto se for durante um evento de networking, por exemplo (também chamado "pitch elevator",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onde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é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necessário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apresentar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 seu projecto a alguém durante uma viagem de elevador). Pode demorar 3-5 minutos ou 10 minutos noutros contextos. É sempre importante manter o tempo de acordo com o contexto para manter a atenção do seu público.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público: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Pode ser chamado a apresentar o seu projecto a diferentes tipos de público: investidores, mentores, clientes, potenciais parceiros ou empregados. É sempre importante ter em mente para quem está a lançar o seu projecto: eles conhecem o seu sector? O seu mercado? O problema que está a tentar resolver? Desse modo, pode adaptar o seu campo, certificar-se de que não é demasiado técnico ou o contrário.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Em qualquer caso, é essencial </a:t>
            </a:r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permanecer simples e tão claro quanto possível 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durante a apresentação do seu projecto. O seu objectivo é que o seu público compreenda e se lembre do seu projecto durante um curto período de tempo.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171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7994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minutos : </a:t>
            </a:r>
          </a:p>
          <a:p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Hoje, vamos mergulhar em 4 passos para os ajudar a preparar o seu passo: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1- Esclareça a sua ideia (ferramenta apresentada: perguntas 5w2h)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2- Organize os seus pensamentos (ferramentas apresentadas: Pitch sentence and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canva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3- Escreva a sua história (ferramentas apresentadas: introdução aos contos de histórias e ao círculo dourado de Simon Sinek)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4- Pratique o seu tom (ferramentas apresentadas linguagem corporal e voz)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Estes instrumentos serão hoje cobertos num curto espaço de tempo. O objectivo desta sessão não é que os participantes os dominem, mas apenas que os descubram e pratiquem um pouco. Vamos aliviar a pressão!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 err="1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255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minutos : As perguntas 5W2H</a:t>
            </a:r>
          </a:p>
          <a:p>
            <a:endParaRPr lang="fr-FR" dirty="0"/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5W2H é uma boa ferramenta para ajudar os participantes a aprofundar os seus pensamentos, identificar os próximos passos e uma visão a partilhar com o júri. Este exercício poderá também impulsioná-los a continuar a trabalhar em conjunto no projecto após os eventos, uma vez que já terão identificado os próximos passos.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97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10 minutos : </a:t>
            </a:r>
            <a:r>
              <a:rPr lang="fr-FR" dirty="0" err="1"/>
              <a:t>a sua vez </a:t>
            </a:r>
            <a:r>
              <a:rPr lang="fr-FR" dirty="0"/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</a:t>
            </a: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 participantes podem utilizar a folha de trabalho da Ferramenta fornecida para este workshop para preencher as perguntas 5W2H.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 objectivo é tentarem responder a estas 7 perguntas e imaginar todos os aspectos do seu projecto. Será também interessante para eles partilhar o resultado desta reflexão com o resto dos seus grupos durante o trabalho de projecto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tarde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Poderão comparar a forma como cada um deles vê o projecto e decidir colectivamente qual o caminho a seguir. </a:t>
            </a:r>
          </a:p>
          <a:p>
            <a:pPr algn="just"/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Durante a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atividade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pode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ver</a:t>
            </a:r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se precisam de ajuda para responder a estas perguntas. </a:t>
            </a:r>
            <a:endParaRPr lang="fr-F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A997F-8BED-4825-8EFD-39D78F1FD3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0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>
            <a:extLst>
              <a:ext uri="{FF2B5EF4-FFF2-40B4-BE49-F238E27FC236}">
                <a16:creationId xmlns:a16="http://schemas.microsoft.com/office/drawing/2014/main" id="{383F1A40-FE60-4329-B6A1-00EE85CC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1248678"/>
            <a:ext cx="4085995" cy="1325563"/>
          </a:xfrm>
        </p:spPr>
        <p:txBody>
          <a:bodyPr>
            <a:normAutofit/>
          </a:bodyPr>
          <a:lstStyle>
            <a:lvl1pPr>
              <a:defRPr lang="fr-FR" sz="4400" b="1" kern="1200" dirty="0">
                <a:solidFill>
                  <a:srgbClr val="7503A6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AE11527-5083-4A9B-BF72-3153FB276A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485" y="4521200"/>
            <a:ext cx="1878790" cy="2153637"/>
          </a:xfrm>
          <a:prstGeom prst="rect">
            <a:avLst/>
          </a:prstGeom>
        </p:spPr>
      </p:pic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63E8777E-E25D-4AAD-9042-DD52CC9307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" y="6177281"/>
            <a:ext cx="2180077" cy="530485"/>
          </a:xfrm>
          <a:prstGeom prst="rect">
            <a:avLst/>
          </a:prstGeom>
        </p:spPr>
      </p:pic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64EB9775-27F2-4DF7-A762-7B91B2C9A4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6858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2483D28-7A9D-4553-B681-380D446BA3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193" y="2621655"/>
            <a:ext cx="4056063" cy="457200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>
                <a:solidFill>
                  <a:srgbClr val="7503A6"/>
                </a:solidFill>
                <a:latin typeface="+mj-lt"/>
                <a:ea typeface="+mn-ea"/>
                <a:cs typeface="Posterama" panose="020B0504020200020000" pitchFamily="34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57F5B1E1-5E22-4119-A52B-FA282E5E99E8}"/>
              </a:ext>
            </a:extLst>
          </p:cNvPr>
          <p:cNvCxnSpPr>
            <a:cxnSpLocks/>
          </p:cNvCxnSpPr>
          <p:nvPr userDrawn="1"/>
        </p:nvCxnSpPr>
        <p:spPr>
          <a:xfrm>
            <a:off x="264160" y="1234440"/>
            <a:ext cx="0" cy="2947680"/>
          </a:xfrm>
          <a:prstGeom prst="line">
            <a:avLst/>
          </a:prstGeom>
          <a:ln w="57150">
            <a:solidFill>
              <a:srgbClr val="750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38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B2BE3C-5036-438E-9D23-248D7F08E986}"/>
              </a:ext>
            </a:extLst>
          </p:cNvPr>
          <p:cNvSpPr/>
          <p:nvPr userDrawn="1"/>
        </p:nvSpPr>
        <p:spPr>
          <a:xfrm>
            <a:off x="0" y="0"/>
            <a:ext cx="5655365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83FA24D-02BF-4242-9C50-45CAF77FF531}"/>
              </a:ext>
            </a:extLst>
          </p:cNvPr>
          <p:cNvSpPr>
            <a:spLocks noChangeAspect="1"/>
          </p:cNvSpPr>
          <p:nvPr userDrawn="1"/>
        </p:nvSpPr>
        <p:spPr>
          <a:xfrm>
            <a:off x="4233913" y="-596347"/>
            <a:ext cx="3673270" cy="367327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BC2B86-0633-4978-90B1-81EB36B03A57}"/>
              </a:ext>
            </a:extLst>
          </p:cNvPr>
          <p:cNvSpPr>
            <a:spLocks noChangeAspect="1"/>
          </p:cNvSpPr>
          <p:nvPr userDrawn="1"/>
        </p:nvSpPr>
        <p:spPr>
          <a:xfrm>
            <a:off x="5301526" y="1876272"/>
            <a:ext cx="4826448" cy="4826448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0CB348-5BA6-423E-BAC7-A49484492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418" y="2236305"/>
            <a:ext cx="2979254" cy="1325563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2768032C-ADFF-426B-B787-73DC8A440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1419" y="3657600"/>
            <a:ext cx="2979254" cy="457200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>
                <a:solidFill>
                  <a:schemeClr val="bg1"/>
                </a:solidFill>
                <a:latin typeface="+mj-lt"/>
                <a:ea typeface="+mn-ea"/>
                <a:cs typeface="Posterama" panose="020B0504020200020000" pitchFamily="34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9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B2BE3C-5036-438E-9D23-248D7F08E986}"/>
              </a:ext>
            </a:extLst>
          </p:cNvPr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0CB348-5BA6-423E-BAC7-A49484492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418" y="2236305"/>
            <a:ext cx="2979254" cy="1325563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2768032C-ADFF-426B-B787-73DC8A440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1419" y="3657600"/>
            <a:ext cx="2979254" cy="457200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>
                <a:solidFill>
                  <a:schemeClr val="bg1"/>
                </a:solidFill>
                <a:latin typeface="+mj-lt"/>
                <a:ea typeface="+mn-ea"/>
                <a:cs typeface="Posterama" panose="020B0504020200020000" pitchFamily="34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5AD9A6-DBFC-473D-BE0E-12E2459D2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772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B2BE3C-5036-438E-9D23-248D7F08E986}"/>
              </a:ext>
            </a:extLst>
          </p:cNvPr>
          <p:cNvSpPr/>
          <p:nvPr userDrawn="1"/>
        </p:nvSpPr>
        <p:spPr>
          <a:xfrm>
            <a:off x="2" y="0"/>
            <a:ext cx="9143998" cy="3002507"/>
          </a:xfrm>
          <a:prstGeom prst="rect">
            <a:avLst/>
          </a:prstGeom>
          <a:solidFill>
            <a:srgbClr val="7503A6"/>
          </a:solidFill>
          <a:ln w="38100">
            <a:solidFill>
              <a:srgbClr val="750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0CB348-5BA6-423E-BAC7-A49484492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107" y="625867"/>
            <a:ext cx="7740323" cy="1325563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2768032C-ADFF-426B-B787-73DC8A440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2108" y="2047162"/>
            <a:ext cx="7740323" cy="457200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>
                <a:solidFill>
                  <a:schemeClr val="bg1"/>
                </a:solidFill>
                <a:latin typeface="+mj-lt"/>
                <a:ea typeface="+mn-ea"/>
                <a:cs typeface="Posterama" panose="020B0504020200020000" pitchFamily="34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101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BDAA28B4-4DD0-4CBC-8D88-279104BE4506}"/>
              </a:ext>
            </a:extLst>
          </p:cNvPr>
          <p:cNvSpPr>
            <a:spLocks noChangeAspect="1"/>
          </p:cNvSpPr>
          <p:nvPr userDrawn="1"/>
        </p:nvSpPr>
        <p:spPr>
          <a:xfrm>
            <a:off x="6984000" y="2079800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7937E8-70F7-430A-A617-0C02C6D4A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6EC9D56-F2BF-463D-81F7-9F85076B5FEB}"/>
              </a:ext>
            </a:extLst>
          </p:cNvPr>
          <p:cNvCxnSpPr>
            <a:cxnSpLocks/>
          </p:cNvCxnSpPr>
          <p:nvPr userDrawn="1"/>
        </p:nvCxnSpPr>
        <p:spPr>
          <a:xfrm>
            <a:off x="577525" y="2208205"/>
            <a:ext cx="0" cy="4427862"/>
          </a:xfrm>
          <a:prstGeom prst="line">
            <a:avLst/>
          </a:prstGeom>
          <a:ln w="57150">
            <a:solidFill>
              <a:srgbClr val="750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0DE26509-A460-4072-8628-0A429727AAAC}"/>
              </a:ext>
            </a:extLst>
          </p:cNvPr>
          <p:cNvSpPr>
            <a:spLocks noChangeAspect="1"/>
          </p:cNvSpPr>
          <p:nvPr userDrawn="1"/>
        </p:nvSpPr>
        <p:spPr>
          <a:xfrm>
            <a:off x="4913900" y="40112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7A1CC159-66F5-456A-8A84-B3E516D77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6502400" cy="1325563"/>
          </a:xfrm>
        </p:spPr>
        <p:txBody>
          <a:bodyPr>
            <a:normAutofit/>
          </a:bodyPr>
          <a:lstStyle>
            <a:lvl1pPr>
              <a:defRPr lang="fr-FR" sz="4000" b="1" kern="1200" dirty="0">
                <a:solidFill>
                  <a:srgbClr val="7503A6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86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e 7">
            <a:extLst>
              <a:ext uri="{FF2B5EF4-FFF2-40B4-BE49-F238E27FC236}">
                <a16:creationId xmlns:a16="http://schemas.microsoft.com/office/drawing/2014/main" id="{BDAA28B4-4DD0-4CBC-8D88-279104BE4506}"/>
              </a:ext>
            </a:extLst>
          </p:cNvPr>
          <p:cNvSpPr>
            <a:spLocks noChangeAspect="1"/>
          </p:cNvSpPr>
          <p:nvPr userDrawn="1"/>
        </p:nvSpPr>
        <p:spPr>
          <a:xfrm>
            <a:off x="6984000" y="2079800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17937E8-70F7-430A-A617-0C02C6D4A1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0DE26509-A460-4072-8628-0A429727AAAC}"/>
              </a:ext>
            </a:extLst>
          </p:cNvPr>
          <p:cNvSpPr>
            <a:spLocks noChangeAspect="1"/>
          </p:cNvSpPr>
          <p:nvPr userDrawn="1"/>
        </p:nvSpPr>
        <p:spPr>
          <a:xfrm>
            <a:off x="4913900" y="40112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7A1CC159-66F5-456A-8A84-B3E516D77C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6502400" cy="1325563"/>
          </a:xfrm>
        </p:spPr>
        <p:txBody>
          <a:bodyPr>
            <a:normAutofit/>
          </a:bodyPr>
          <a:lstStyle>
            <a:lvl1pPr>
              <a:defRPr lang="fr-FR" sz="4000" b="1" kern="1200" dirty="0">
                <a:solidFill>
                  <a:srgbClr val="7503A6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9277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C36C32B-5BAF-48D9-9A41-76E8DF8A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sp>
        <p:nvSpPr>
          <p:cNvPr id="10" name="Titre 13">
            <a:extLst>
              <a:ext uri="{FF2B5EF4-FFF2-40B4-BE49-F238E27FC236}">
                <a16:creationId xmlns:a16="http://schemas.microsoft.com/office/drawing/2014/main" id="{B4814913-04FB-4FA5-8D1A-C0BCB0E72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600" y="461802"/>
            <a:ext cx="6502400" cy="1325563"/>
          </a:xfrm>
        </p:spPr>
        <p:txBody>
          <a:bodyPr anchor="t">
            <a:normAutofit/>
          </a:bodyPr>
          <a:lstStyle>
            <a:lvl1pPr>
              <a:defRPr lang="fr-FR" sz="4000" b="1" kern="1200" dirty="0">
                <a:solidFill>
                  <a:srgbClr val="7503A6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344F335-DF9F-4A79-8B83-FCE33E675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1978025"/>
            <a:ext cx="8345487" cy="4551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0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C36C32B-5BAF-48D9-9A41-76E8DF8A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sp>
        <p:nvSpPr>
          <p:cNvPr id="10" name="Titre 13">
            <a:extLst>
              <a:ext uri="{FF2B5EF4-FFF2-40B4-BE49-F238E27FC236}">
                <a16:creationId xmlns:a16="http://schemas.microsoft.com/office/drawing/2014/main" id="{B4814913-04FB-4FA5-8D1A-C0BCB0E72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600" y="461802"/>
            <a:ext cx="6502400" cy="1325563"/>
          </a:xfrm>
        </p:spPr>
        <p:txBody>
          <a:bodyPr anchor="t">
            <a:normAutofit/>
          </a:bodyPr>
          <a:lstStyle>
            <a:lvl1pPr>
              <a:defRPr lang="fr-FR" sz="4000" b="1" kern="1200" dirty="0">
                <a:solidFill>
                  <a:srgbClr val="7503A6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344F335-DF9F-4A79-8B83-FCE33E675B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013" y="1978025"/>
            <a:ext cx="8345487" cy="45513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28C574E-1CF6-4916-A138-BAB346D0CC67}"/>
              </a:ext>
            </a:extLst>
          </p:cNvPr>
          <p:cNvSpPr>
            <a:spLocks noChangeAspect="1"/>
          </p:cNvSpPr>
          <p:nvPr userDrawn="1"/>
        </p:nvSpPr>
        <p:spPr>
          <a:xfrm>
            <a:off x="8369454" y="3086448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EEF6F01D-9331-4C83-850D-CE15D7B89B49}"/>
              </a:ext>
            </a:extLst>
          </p:cNvPr>
          <p:cNvSpPr>
            <a:spLocks noChangeAspect="1"/>
          </p:cNvSpPr>
          <p:nvPr userDrawn="1"/>
        </p:nvSpPr>
        <p:spPr>
          <a:xfrm>
            <a:off x="-2632209" y="50580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4850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C36C32B-5BAF-48D9-9A41-76E8DF8A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sp>
        <p:nvSpPr>
          <p:cNvPr id="10" name="Titre 13">
            <a:extLst>
              <a:ext uri="{FF2B5EF4-FFF2-40B4-BE49-F238E27FC236}">
                <a16:creationId xmlns:a16="http://schemas.microsoft.com/office/drawing/2014/main" id="{B4814913-04FB-4FA5-8D1A-C0BCB0E72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600" y="461802"/>
            <a:ext cx="6502400" cy="1325563"/>
          </a:xfrm>
        </p:spPr>
        <p:txBody>
          <a:bodyPr anchor="t">
            <a:normAutofit/>
          </a:bodyPr>
          <a:lstStyle>
            <a:lvl1pPr>
              <a:defRPr lang="fr-FR" sz="4000" b="1" kern="1200" dirty="0">
                <a:solidFill>
                  <a:srgbClr val="7503A6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479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3C36C32B-5BAF-48D9-9A41-76E8DF8A2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sp>
        <p:nvSpPr>
          <p:cNvPr id="10" name="Titre 13">
            <a:extLst>
              <a:ext uri="{FF2B5EF4-FFF2-40B4-BE49-F238E27FC236}">
                <a16:creationId xmlns:a16="http://schemas.microsoft.com/office/drawing/2014/main" id="{B4814913-04FB-4FA5-8D1A-C0BCB0E72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600" y="461802"/>
            <a:ext cx="6502400" cy="1325563"/>
          </a:xfrm>
        </p:spPr>
        <p:txBody>
          <a:bodyPr anchor="t">
            <a:normAutofit/>
          </a:bodyPr>
          <a:lstStyle>
            <a:lvl1pPr>
              <a:defRPr lang="fr-FR" sz="4000" b="1" kern="1200" dirty="0">
                <a:solidFill>
                  <a:srgbClr val="7503A6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01ACB673-BE50-45C8-A71C-D3E2323E3745}"/>
              </a:ext>
            </a:extLst>
          </p:cNvPr>
          <p:cNvSpPr>
            <a:spLocks noChangeAspect="1"/>
          </p:cNvSpPr>
          <p:nvPr userDrawn="1"/>
        </p:nvSpPr>
        <p:spPr>
          <a:xfrm>
            <a:off x="8369454" y="3086448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E27C5CF-3A28-4379-9BD0-1C32AD6EF3AC}"/>
              </a:ext>
            </a:extLst>
          </p:cNvPr>
          <p:cNvSpPr>
            <a:spLocks noChangeAspect="1"/>
          </p:cNvSpPr>
          <p:nvPr userDrawn="1"/>
        </p:nvSpPr>
        <p:spPr>
          <a:xfrm>
            <a:off x="-2632209" y="50580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025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B2BE3C-5036-438E-9D23-248D7F08E986}"/>
              </a:ext>
            </a:extLst>
          </p:cNvPr>
          <p:cNvSpPr/>
          <p:nvPr userDrawn="1"/>
        </p:nvSpPr>
        <p:spPr>
          <a:xfrm>
            <a:off x="0" y="0"/>
            <a:ext cx="5655365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83FA24D-02BF-4242-9C50-45CAF77FF531}"/>
              </a:ext>
            </a:extLst>
          </p:cNvPr>
          <p:cNvSpPr>
            <a:spLocks noChangeAspect="1"/>
          </p:cNvSpPr>
          <p:nvPr userDrawn="1"/>
        </p:nvSpPr>
        <p:spPr>
          <a:xfrm>
            <a:off x="4233913" y="-596347"/>
            <a:ext cx="3673270" cy="367327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BC2B86-0633-4978-90B1-81EB36B03A57}"/>
              </a:ext>
            </a:extLst>
          </p:cNvPr>
          <p:cNvSpPr>
            <a:spLocks noChangeAspect="1"/>
          </p:cNvSpPr>
          <p:nvPr userDrawn="1"/>
        </p:nvSpPr>
        <p:spPr>
          <a:xfrm>
            <a:off x="5301526" y="1876272"/>
            <a:ext cx="4826448" cy="4826448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0CB348-5BA6-423E-BAC7-A49484492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418" y="2236305"/>
            <a:ext cx="2979254" cy="1325563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824741-BAF6-49F8-B4B6-2B80E5CF127B}"/>
              </a:ext>
            </a:extLst>
          </p:cNvPr>
          <p:cNvCxnSpPr>
            <a:cxnSpLocks/>
          </p:cNvCxnSpPr>
          <p:nvPr userDrawn="1"/>
        </p:nvCxnSpPr>
        <p:spPr>
          <a:xfrm>
            <a:off x="681603" y="2088028"/>
            <a:ext cx="0" cy="27821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2768032C-ADFF-426B-B787-73DC8A440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1419" y="3657600"/>
            <a:ext cx="2979254" cy="457200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>
                <a:solidFill>
                  <a:schemeClr val="bg1"/>
                </a:solidFill>
                <a:latin typeface="+mj-lt"/>
                <a:ea typeface="+mn-ea"/>
                <a:cs typeface="Posterama" panose="020B0504020200020000" pitchFamily="34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993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B2BE3C-5036-438E-9D23-248D7F08E986}"/>
              </a:ext>
            </a:extLst>
          </p:cNvPr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7503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000CB348-5BA6-423E-BAC7-A49484492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1418" y="2236305"/>
            <a:ext cx="2979254" cy="1325563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  <a:latin typeface="Posterama" panose="020B0504020200020000" pitchFamily="34" charset="0"/>
                <a:cs typeface="Posterama" panose="020B0504020200020000" pitchFamily="34" charset="0"/>
              </a:defRPr>
            </a:lvl1pPr>
          </a:lstStyle>
          <a:p>
            <a:r>
              <a:rPr lang="fr-FR" dirty="0" err="1"/>
              <a:t>Title</a:t>
            </a:r>
            <a:endParaRPr lang="fr-FR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2824741-BAF6-49F8-B4B6-2B80E5CF127B}"/>
              </a:ext>
            </a:extLst>
          </p:cNvPr>
          <p:cNvCxnSpPr>
            <a:cxnSpLocks/>
          </p:cNvCxnSpPr>
          <p:nvPr userDrawn="1"/>
        </p:nvCxnSpPr>
        <p:spPr>
          <a:xfrm>
            <a:off x="681603" y="2088028"/>
            <a:ext cx="0" cy="278214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2768032C-ADFF-426B-B787-73DC8A4400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1419" y="3657600"/>
            <a:ext cx="2979254" cy="457200"/>
          </a:xfrm>
        </p:spPr>
        <p:txBody>
          <a:bodyPr>
            <a:normAutofit/>
          </a:bodyPr>
          <a:lstStyle>
            <a:lvl1pPr marL="0" indent="0">
              <a:buNone/>
              <a:defRPr lang="fr-FR" sz="2400" kern="1200" dirty="0">
                <a:solidFill>
                  <a:schemeClr val="bg1"/>
                </a:solidFill>
                <a:latin typeface="+mj-lt"/>
                <a:ea typeface="+mn-ea"/>
                <a:cs typeface="Posterama" panose="020B0504020200020000" pitchFamily="34" charset="0"/>
              </a:defRPr>
            </a:lvl1pPr>
          </a:lstStyle>
          <a:p>
            <a:pPr lvl="0"/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E5AD9A6-DBFC-473D-BE0E-12E2459D21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22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58415-A75C-4BB1-B113-55B9D4435044}" type="datetimeFigureOut">
              <a:rPr lang="fr-FR" smtClean="0"/>
              <a:t>31/03/2023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FB059-D1A5-48A9-BCBD-FC95EB686A4C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35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0" r:id="rId3"/>
    <p:sldLayoutId id="2147483662" r:id="rId4"/>
    <p:sldLayoutId id="2147483676" r:id="rId5"/>
    <p:sldLayoutId id="2147483675" r:id="rId6"/>
    <p:sldLayoutId id="2147483674" r:id="rId7"/>
    <p:sldLayoutId id="2147483667" r:id="rId8"/>
    <p:sldLayoutId id="2147483673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5E25A6E-5FEF-4242-BBA3-FCE2DAE94161}"/>
              </a:ext>
            </a:extLst>
          </p:cNvPr>
          <p:cNvSpPr txBox="1"/>
          <p:nvPr/>
        </p:nvSpPr>
        <p:spPr>
          <a:xfrm>
            <a:off x="369389" y="784676"/>
            <a:ext cx="410464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PREPARE-SE PARA </a:t>
            </a:r>
            <a:r>
              <a:rPr lang="fr-FR" sz="4400" b="1" dirty="0">
                <a:solidFill>
                  <a:schemeClr val="bg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LANÇAR </a:t>
            </a:r>
            <a:r>
              <a:rPr lang="fr-FR" sz="4400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 SEU PROJECTO</a:t>
            </a:r>
            <a:endParaRPr lang="fr-FR" sz="2400" b="1" dirty="0">
              <a:solidFill>
                <a:srgbClr val="7503A6"/>
              </a:solidFill>
              <a:latin typeface="+mj-lt"/>
              <a:cs typeface="Posterama" panose="020B0504020200020000" pitchFamily="34" charset="0"/>
            </a:endParaRPr>
          </a:p>
          <a:p>
            <a:r>
              <a:rPr lang="fr-FR" sz="2400" b="1" dirty="0">
                <a:solidFill>
                  <a:srgbClr val="7503A6"/>
                </a:solidFill>
                <a:latin typeface="+mj-lt"/>
                <a:cs typeface="Posterama" panose="020B0504020200020000" pitchFamily="34" charset="0"/>
              </a:rPr>
              <a:t>We4Change - </a:t>
            </a:r>
            <a:r>
              <a:rPr lang="fr-FR" sz="2400" dirty="0">
                <a:solidFill>
                  <a:srgbClr val="7503A6"/>
                </a:solidFill>
                <a:latin typeface="+mj-lt"/>
                <a:cs typeface="Posterama" panose="020B0504020200020000" pitchFamily="34" charset="0"/>
              </a:rPr>
              <a:t>Workshop #3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F0F8A38-128B-40D2-9F5A-54C706F66B0E}"/>
              </a:ext>
            </a:extLst>
          </p:cNvPr>
          <p:cNvCxnSpPr>
            <a:cxnSpLocks/>
          </p:cNvCxnSpPr>
          <p:nvPr/>
        </p:nvCxnSpPr>
        <p:spPr>
          <a:xfrm>
            <a:off x="264160" y="1234440"/>
            <a:ext cx="0" cy="2947680"/>
          </a:xfrm>
          <a:prstGeom prst="line">
            <a:avLst/>
          </a:prstGeom>
          <a:ln w="57150">
            <a:solidFill>
              <a:srgbClr val="750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746A6B7-3120-4DA7-83D3-74F7096849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43" y="6177281"/>
            <a:ext cx="2180077" cy="530485"/>
          </a:xfrm>
          <a:prstGeom prst="rect">
            <a:avLst/>
          </a:prstGeom>
        </p:spPr>
      </p:pic>
      <p:pic>
        <p:nvPicPr>
          <p:cNvPr id="6" name="Image 5" descr="Une image contenant personne, table, femme&#10;&#10;Description générée automatiquement">
            <a:extLst>
              <a:ext uri="{FF2B5EF4-FFF2-40B4-BE49-F238E27FC236}">
                <a16:creationId xmlns:a16="http://schemas.microsoft.com/office/drawing/2014/main" id="{90C3A24D-FA73-47F6-92BF-39A3D1923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57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9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176D38-72B3-452C-9073-8E9CCEB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Passo </a:t>
            </a:r>
            <a:r>
              <a:rPr lang="fr-FR" dirty="0"/>
              <a:t>2 : Organize os </a:t>
            </a:r>
            <a:r>
              <a:rPr lang="fr-FR" dirty="0" err="1"/>
              <a:t>seus pensamentos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E8B4B68-657E-4CCC-9504-6749AFF6EE5E}"/>
              </a:ext>
            </a:extLst>
          </p:cNvPr>
          <p:cNvSpPr txBox="1"/>
          <p:nvPr/>
        </p:nvSpPr>
        <p:spPr>
          <a:xfrm>
            <a:off x="740228" y="1881473"/>
            <a:ext cx="47461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Os nossos 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...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produtos 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ou serviços.... </a:t>
            </a:r>
            <a:r>
              <a:rPr lang="fr-FR" sz="3200" b="1" dirty="0" err="1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ajuda</a:t>
            </a:r>
            <a:r>
              <a:rPr lang="fr-FR" sz="3200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(m) 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...... os clientes ou 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beneficiários</a:t>
            </a:r>
            <a:r>
              <a:rPr lang="fr-FR" sz="3200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que </a:t>
            </a:r>
            <a:r>
              <a:rPr lang="fr-FR" sz="3200" b="1" dirty="0" err="1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querem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………..</a:t>
            </a:r>
            <a:r>
              <a:rPr lang="pt-PT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trabalho(s) a ser(em) feito(s) 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……. </a:t>
            </a:r>
            <a:r>
              <a:rPr lang="fr-FR" sz="3200" b="1" dirty="0" err="1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através</a:t>
            </a:r>
            <a:r>
              <a:rPr lang="fr-FR" sz="3200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.......verbo.......... e 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dor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do cliente....... </a:t>
            </a:r>
            <a:r>
              <a:rPr lang="fr-FR" sz="3200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 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...........verbo........... 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ganho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do cliente........ </a:t>
            </a:r>
            <a:r>
              <a:rPr lang="fr-FR" sz="3200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. 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(ao 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contrário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de........ 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proposta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de 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valor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fr-FR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concorrente</a:t>
            </a:r>
            <a:r>
              <a:rPr lang="fr-FR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0094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176D38-72B3-452C-9073-8E9CCEB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Passo 2 : Organize os seus pensamentos</a:t>
            </a:r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3F4A88D5-02DC-4037-BF2C-A6F36C759519}"/>
              </a:ext>
            </a:extLst>
          </p:cNvPr>
          <p:cNvSpPr/>
          <p:nvPr/>
        </p:nvSpPr>
        <p:spPr>
          <a:xfrm>
            <a:off x="833120" y="1880868"/>
            <a:ext cx="7477760" cy="612139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1- Identificação :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Apresente-se</a:t>
            </a:r>
            <a:endParaRPr lang="fr-FR" dirty="0">
              <a:solidFill>
                <a:schemeClr val="tx1"/>
              </a:solidFill>
              <a:cs typeface="Posterama" panose="020B0504020200020000" pitchFamily="34" charset="0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5C485FC7-64A5-420F-AA5D-F2B767FB9B67}"/>
              </a:ext>
            </a:extLst>
          </p:cNvPr>
          <p:cNvSpPr/>
          <p:nvPr/>
        </p:nvSpPr>
        <p:spPr>
          <a:xfrm>
            <a:off x="833120" y="2650078"/>
            <a:ext cx="3647440" cy="971156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2- </a:t>
            </a:r>
            <a:r>
              <a:rPr lang="fr-FR" b="1" dirty="0" err="1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Problema </a:t>
            </a:r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Introduza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a questão que está a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abordar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,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criando empatia com o seu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público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D629053-E4F4-443E-9B09-5CD2B141300A}"/>
              </a:ext>
            </a:extLst>
          </p:cNvPr>
          <p:cNvSpPr/>
          <p:nvPr/>
        </p:nvSpPr>
        <p:spPr>
          <a:xfrm>
            <a:off x="833120" y="3750778"/>
            <a:ext cx="3647440" cy="971156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4- Solução :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O que oferece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para resolver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este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problema ?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C9FA03E-C571-45FE-946F-4C7D6FB6ECCC}"/>
              </a:ext>
            </a:extLst>
          </p:cNvPr>
          <p:cNvSpPr/>
          <p:nvPr/>
        </p:nvSpPr>
        <p:spPr>
          <a:xfrm>
            <a:off x="833120" y="4850524"/>
            <a:ext cx="3647440" cy="971156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6- Impacto :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Qual é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o impacto que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irá gerar através do seu projecto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?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09D4030-6C7D-4082-BE24-860229D83E43}"/>
              </a:ext>
            </a:extLst>
          </p:cNvPr>
          <p:cNvSpPr/>
          <p:nvPr/>
        </p:nvSpPr>
        <p:spPr>
          <a:xfrm>
            <a:off x="4663440" y="2650078"/>
            <a:ext cx="3647440" cy="971156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3- Alvo :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A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quem se dirige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?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Quem seriam os seus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clientes ?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Beneficiários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?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68E8A522-F0CC-474F-9E1D-F9BE0C673DA3}"/>
              </a:ext>
            </a:extLst>
          </p:cNvPr>
          <p:cNvSpPr/>
          <p:nvPr/>
        </p:nvSpPr>
        <p:spPr>
          <a:xfrm>
            <a:off x="4663440" y="3750775"/>
            <a:ext cx="3647440" cy="971156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5- </a:t>
            </a:r>
            <a:r>
              <a:rPr lang="fr-FR" b="1" dirty="0" err="1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Vantagem competitiva </a:t>
            </a:r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O que é que o torna diferente/melhor da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solução dos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outros actores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?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5BFC4178-61AB-48FC-B3A0-831E1542D20E}"/>
              </a:ext>
            </a:extLst>
          </p:cNvPr>
          <p:cNvSpPr/>
          <p:nvPr/>
        </p:nvSpPr>
        <p:spPr>
          <a:xfrm>
            <a:off x="4663440" y="4850524"/>
            <a:ext cx="3647440" cy="971156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7- </a:t>
            </a:r>
            <a:r>
              <a:rPr lang="fr-FR" b="1" dirty="0" err="1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Necessidades </a:t>
            </a:r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: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O que precisa do seu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público ? Para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fazer crescer o seu projecto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?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444A33ED-75EF-4533-97B4-9B0D58777704}"/>
              </a:ext>
            </a:extLst>
          </p:cNvPr>
          <p:cNvSpPr/>
          <p:nvPr/>
        </p:nvSpPr>
        <p:spPr>
          <a:xfrm>
            <a:off x="833120" y="5951221"/>
            <a:ext cx="7477760" cy="612139"/>
          </a:xfrm>
          <a:prstGeom prst="roundRect">
            <a:avLst/>
          </a:prstGeom>
          <a:noFill/>
          <a:ln w="28575">
            <a:solidFill>
              <a:srgbClr val="3F7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3F7E43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8- Chamada à acção :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Quais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são os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próximos passos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para apoiar o </a:t>
            </a:r>
            <a:r>
              <a:rPr lang="fr-FR" dirty="0" err="1">
                <a:solidFill>
                  <a:schemeClr val="tx1"/>
                </a:solidFill>
                <a:cs typeface="Posterama" panose="020B0504020200020000" pitchFamily="34" charset="0"/>
              </a:rPr>
              <a:t>seu projecto </a:t>
            </a:r>
            <a:r>
              <a:rPr lang="fr-FR" dirty="0">
                <a:solidFill>
                  <a:schemeClr val="tx1"/>
                </a:solidFill>
                <a:cs typeface="Posterama" panose="020B0504020200020000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25114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456DC-2909-48C9-B60E-5DA9B200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Passo </a:t>
            </a:r>
            <a:r>
              <a:rPr lang="fr-FR" dirty="0"/>
              <a:t>2 : </a:t>
            </a:r>
            <a:r>
              <a:rPr lang="fr-FR" dirty="0" err="1"/>
              <a:t>a sua vez </a:t>
            </a:r>
            <a:r>
              <a:rPr lang="fr-FR" dirty="0"/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A5465F-28AD-425F-9E6D-56B018334AF9}"/>
              </a:ext>
            </a:extLst>
          </p:cNvPr>
          <p:cNvSpPr txBox="1"/>
          <p:nvPr/>
        </p:nvSpPr>
        <p:spPr>
          <a:xfrm>
            <a:off x="956353" y="2594977"/>
            <a:ext cx="4005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j-lt"/>
              </a:rPr>
              <a:t>Por </a:t>
            </a:r>
            <a:r>
              <a:rPr lang="fr-FR" sz="3600" dirty="0" err="1">
                <a:latin typeface="+mj-lt"/>
              </a:rPr>
              <a:t>si só</a:t>
            </a:r>
            <a:r>
              <a:rPr lang="fr-FR" sz="3600" dirty="0">
                <a:latin typeface="+mj-lt"/>
              </a:rPr>
              <a:t>, </a:t>
            </a:r>
            <a:r>
              <a:rPr lang="fr-FR" sz="3600" dirty="0" err="1">
                <a:latin typeface="+mj-lt"/>
              </a:rPr>
              <a:t>tire </a:t>
            </a:r>
            <a:r>
              <a:rPr lang="fr-FR" sz="3600" dirty="0">
                <a:latin typeface="+mj-lt"/>
              </a:rPr>
              <a:t>15 minutos para </a:t>
            </a:r>
            <a:r>
              <a:rPr lang="fr-FR" sz="3600" b="1" dirty="0" err="1"/>
              <a:t>preencher </a:t>
            </a:r>
            <a:r>
              <a:rPr lang="fr-FR" sz="3600" b="1" dirty="0"/>
              <a:t>a frase de lançamento e o </a:t>
            </a:r>
            <a:r>
              <a:rPr lang="fr-FR" sz="3600" b="1" dirty="0" err="1"/>
              <a:t>canva</a:t>
            </a:r>
            <a:r>
              <a:rPr lang="fr-FR" sz="3600" b="1" dirty="0"/>
              <a:t>, para o </a:t>
            </a:r>
            <a:r>
              <a:rPr lang="fr-FR" sz="3600" b="1" dirty="0" err="1"/>
              <a:t>seu próprio projecto </a:t>
            </a:r>
            <a:r>
              <a:rPr lang="fr-FR" sz="3600" b="1" dirty="0"/>
              <a:t>!</a:t>
            </a:r>
            <a:endParaRPr lang="fr-F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296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176D38-72B3-452C-9073-8E9CCEB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Passo</a:t>
            </a:r>
            <a:r>
              <a:rPr lang="fr-FR" dirty="0"/>
              <a:t> 3 : </a:t>
            </a:r>
            <a:r>
              <a:rPr lang="pt-PT" dirty="0"/>
              <a:t>Escreva a sua história através da narração de uma história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0747DD2-984F-44EC-B701-745441CC54CD}"/>
              </a:ext>
            </a:extLst>
          </p:cNvPr>
          <p:cNvSpPr txBox="1"/>
          <p:nvPr/>
        </p:nvSpPr>
        <p:spPr>
          <a:xfrm>
            <a:off x="762095" y="2399446"/>
            <a:ext cx="623551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latin typeface="+mj-lt"/>
              </a:rPr>
              <a:t>O que é </a:t>
            </a:r>
            <a:r>
              <a:rPr lang="fr-FR" sz="2000" dirty="0">
                <a:latin typeface="+mj-lt"/>
              </a:rPr>
              <a:t>? </a:t>
            </a:r>
            <a:r>
              <a:rPr lang="en-US" sz="2000" dirty="0">
                <a:latin typeface="+mj-lt"/>
              </a:rPr>
              <a:t>Uma forma de lançar o seu projecto, </a:t>
            </a:r>
            <a:r>
              <a:rPr lang="en-US" sz="2000" b="1" dirty="0"/>
              <a:t>contando uma história.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Pode contar uma história para apresentar o seu projecto. Pode referir-se à sua </a:t>
            </a:r>
            <a:r>
              <a:rPr lang="en-US" sz="2000" b="1" dirty="0"/>
              <a:t>viagem pessoal </a:t>
            </a:r>
            <a:r>
              <a:rPr lang="en-US" sz="2000" dirty="0">
                <a:latin typeface="+mj-lt"/>
              </a:rPr>
              <a:t>e ao que o levou a escolher este projecto. Ou pode introduzir a sua solução </a:t>
            </a:r>
          </a:p>
          <a:p>
            <a:r>
              <a:rPr lang="en-US" sz="2000" dirty="0">
                <a:latin typeface="+mj-lt"/>
              </a:rPr>
              <a:t>ao </a:t>
            </a:r>
            <a:r>
              <a:rPr lang="en-US" sz="2000" b="1" dirty="0"/>
              <a:t>contar a história de um </a:t>
            </a:r>
          </a:p>
          <a:p>
            <a:r>
              <a:rPr lang="en-US" sz="2000" b="1" dirty="0"/>
              <a:t>beneficiário potencial. 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A ideia é conseguir o seu público </a:t>
            </a:r>
          </a:p>
          <a:p>
            <a:r>
              <a:rPr lang="en-US" sz="2000" dirty="0">
                <a:latin typeface="+mj-lt"/>
              </a:rPr>
              <a:t>a bordo e </a:t>
            </a:r>
            <a:r>
              <a:rPr lang="en-US" sz="2000" b="1" dirty="0"/>
              <a:t>permitir-lhes identificar </a:t>
            </a:r>
          </a:p>
          <a:p>
            <a:r>
              <a:rPr lang="en-US" sz="2000" b="1" dirty="0"/>
              <a:t>com o que está a partilhar.</a:t>
            </a:r>
            <a:endParaRPr lang="fr-FR" sz="2000" b="1" dirty="0"/>
          </a:p>
          <a:p>
            <a:endParaRPr lang="fr-F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678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FEA7282-8740-457A-8B16-0D513FB4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Passo 3 : Escreva a sua história, o seu PORQUÊ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CF3B323-C994-486B-98BB-D999ADA6D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373" y="2266043"/>
            <a:ext cx="4723373" cy="374287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3258D99-3727-455D-95BD-66F0E1BE315F}"/>
              </a:ext>
            </a:extLst>
          </p:cNvPr>
          <p:cNvSpPr txBox="1"/>
          <p:nvPr/>
        </p:nvSpPr>
        <p:spPr>
          <a:xfrm>
            <a:off x="4673600" y="2592595"/>
            <a:ext cx="4114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3F7E43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O QUE ?</a:t>
            </a:r>
            <a:endParaRPr lang="en-US" b="1" dirty="0">
              <a:solidFill>
                <a:srgbClr val="3F7E43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O que faz a organização ? Quais os produtos e serviços que oferece ? Vender ?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3F7E43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COMO ?</a:t>
            </a:r>
            <a:endParaRPr lang="en-US" b="1" dirty="0">
              <a:solidFill>
                <a:srgbClr val="3F7E43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Como é que o faz ? Como é que 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diferencia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de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</a:rPr>
              <a:t>algumas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 organizações da concorrência, o que as torna especiais. </a:t>
            </a:r>
            <a:endParaRPr lang="en-US" b="0" dirty="0"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3F7E43"/>
                </a:solidFill>
                <a:effectLst/>
                <a:latin typeface="Posterama" panose="020B0504020200020000" pitchFamily="34" charset="0"/>
                <a:cs typeface="Posterama" panose="020B0504020200020000" pitchFamily="34" charset="0"/>
              </a:rPr>
              <a:t>PORQUÊ ?</a:t>
            </a:r>
            <a:endParaRPr lang="en-US" b="1" dirty="0">
              <a:solidFill>
                <a:srgbClr val="3F7E43"/>
              </a:solidFill>
              <a:effectLst/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A razão pela qual a organização existe. Qual é a sua finalidade ?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2270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456DC-2909-48C9-B60E-5DA9B200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Passo </a:t>
            </a:r>
            <a:r>
              <a:rPr lang="fr-FR" dirty="0"/>
              <a:t>3 : </a:t>
            </a:r>
            <a:r>
              <a:rPr lang="fr-FR" dirty="0" err="1"/>
              <a:t>a sua vez </a:t>
            </a:r>
            <a:r>
              <a:rPr lang="fr-FR" dirty="0"/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A5465F-28AD-425F-9E6D-56B018334AF9}"/>
              </a:ext>
            </a:extLst>
          </p:cNvPr>
          <p:cNvSpPr txBox="1"/>
          <p:nvPr/>
        </p:nvSpPr>
        <p:spPr>
          <a:xfrm>
            <a:off x="956353" y="2594977"/>
            <a:ext cx="4005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err="1">
                <a:latin typeface="+mj-lt"/>
              </a:rPr>
              <a:t>Sozinho</a:t>
            </a:r>
            <a:r>
              <a:rPr lang="fr-FR" sz="3600" dirty="0">
                <a:latin typeface="+mj-lt"/>
              </a:rPr>
              <a:t>, </a:t>
            </a:r>
            <a:r>
              <a:rPr lang="fr-FR" sz="3600" dirty="0" err="1">
                <a:latin typeface="+mj-lt"/>
              </a:rPr>
              <a:t>tire </a:t>
            </a:r>
            <a:r>
              <a:rPr lang="fr-FR" sz="3600" dirty="0">
                <a:latin typeface="+mj-lt"/>
              </a:rPr>
              <a:t>10 minutos para </a:t>
            </a:r>
            <a:r>
              <a:rPr lang="fr-FR" sz="3600" b="1" dirty="0" err="1"/>
              <a:t>encontrar </a:t>
            </a:r>
            <a:r>
              <a:rPr lang="fr-FR" sz="3600" b="1" dirty="0"/>
              <a:t>a história que </a:t>
            </a:r>
            <a:r>
              <a:rPr lang="fr-FR" sz="3600" b="1" dirty="0" err="1"/>
              <a:t>gostaria de </a:t>
            </a:r>
            <a:r>
              <a:rPr lang="fr-FR" sz="3600" b="1" dirty="0"/>
              <a:t>contar </a:t>
            </a:r>
            <a:r>
              <a:rPr lang="fr-FR" sz="3600" b="1" dirty="0" err="1"/>
              <a:t>em torno do seu próprio projecto</a:t>
            </a:r>
            <a:r>
              <a:rPr lang="fr-FR" sz="3600" b="1" dirty="0"/>
              <a:t>!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63244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99340A25-C213-48E6-B509-0D765A6DD41C}"/>
              </a:ext>
            </a:extLst>
          </p:cNvPr>
          <p:cNvSpPr/>
          <p:nvPr/>
        </p:nvSpPr>
        <p:spPr>
          <a:xfrm>
            <a:off x="6791594" y="2431800"/>
            <a:ext cx="1080000" cy="1080000"/>
          </a:xfrm>
          <a:prstGeom prst="ellipse">
            <a:avLst/>
          </a:prstGeom>
          <a:solidFill>
            <a:srgbClr val="7503A6"/>
          </a:solidFill>
          <a:ln>
            <a:solidFill>
              <a:srgbClr val="750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3BC37E7-B18F-4BEA-9FBC-EA11DA274A2F}"/>
              </a:ext>
            </a:extLst>
          </p:cNvPr>
          <p:cNvSpPr/>
          <p:nvPr/>
        </p:nvSpPr>
        <p:spPr>
          <a:xfrm>
            <a:off x="3942860" y="2431800"/>
            <a:ext cx="1080000" cy="1080000"/>
          </a:xfrm>
          <a:prstGeom prst="ellipse">
            <a:avLst/>
          </a:prstGeom>
          <a:solidFill>
            <a:srgbClr val="7503A6"/>
          </a:solidFill>
          <a:ln>
            <a:solidFill>
              <a:srgbClr val="750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4E2A90B-DE66-439D-BC6F-5218B29F59EE}"/>
              </a:ext>
            </a:extLst>
          </p:cNvPr>
          <p:cNvSpPr/>
          <p:nvPr/>
        </p:nvSpPr>
        <p:spPr>
          <a:xfrm>
            <a:off x="1094126" y="2431800"/>
            <a:ext cx="1080000" cy="1080000"/>
          </a:xfrm>
          <a:prstGeom prst="ellipse">
            <a:avLst/>
          </a:prstGeom>
          <a:solidFill>
            <a:srgbClr val="7503A6"/>
          </a:solidFill>
          <a:ln>
            <a:solidFill>
              <a:srgbClr val="750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176D38-72B3-452C-9073-8E9CCEB1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99" y="461802"/>
            <a:ext cx="7118413" cy="1325563"/>
          </a:xfrm>
        </p:spPr>
        <p:txBody>
          <a:bodyPr>
            <a:noAutofit/>
          </a:bodyPr>
          <a:lstStyle/>
          <a:p>
            <a:r>
              <a:rPr lang="fr-FR" dirty="0" err="1"/>
              <a:t>Passo </a:t>
            </a:r>
            <a:r>
              <a:rPr lang="fr-FR" dirty="0"/>
              <a:t>4 : Use </a:t>
            </a:r>
            <a:r>
              <a:rPr lang="fr-FR" dirty="0" err="1"/>
              <a:t>linguagem </a:t>
            </a:r>
            <a:r>
              <a:rPr lang="fr-FR" dirty="0"/>
              <a:t>corporal para </a:t>
            </a:r>
            <a:r>
              <a:rPr lang="fr-FR" dirty="0" err="1"/>
              <a:t>transmitir </a:t>
            </a:r>
            <a:r>
              <a:rPr lang="fr-FR" dirty="0"/>
              <a:t>a </a:t>
            </a:r>
            <a:r>
              <a:rPr lang="fr-FR" dirty="0" err="1"/>
              <a:t>sua </a:t>
            </a:r>
            <a:r>
              <a:rPr lang="fr-FR" dirty="0"/>
              <a:t>mensagem</a:t>
            </a:r>
          </a:p>
        </p:txBody>
      </p:sp>
      <p:pic>
        <p:nvPicPr>
          <p:cNvPr id="5" name="Graphique 4" descr="Empreintes de chaussure contour">
            <a:extLst>
              <a:ext uri="{FF2B5EF4-FFF2-40B4-BE49-F238E27FC236}">
                <a16:creationId xmlns:a16="http://schemas.microsoft.com/office/drawing/2014/main" id="{5C95794D-4682-4C85-B8E0-B91A06954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4394" y="2514600"/>
            <a:ext cx="914400" cy="914400"/>
          </a:xfrm>
          <a:prstGeom prst="rect">
            <a:avLst/>
          </a:prstGeom>
        </p:spPr>
      </p:pic>
      <p:pic>
        <p:nvPicPr>
          <p:cNvPr id="7" name="Graphique 6" descr="Marketing contour">
            <a:extLst>
              <a:ext uri="{FF2B5EF4-FFF2-40B4-BE49-F238E27FC236}">
                <a16:creationId xmlns:a16="http://schemas.microsoft.com/office/drawing/2014/main" id="{1F427922-0C92-4067-88E4-4C47E1283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77424" y="2514600"/>
            <a:ext cx="914400" cy="914400"/>
          </a:xfrm>
          <a:prstGeom prst="rect">
            <a:avLst/>
          </a:prstGeom>
        </p:spPr>
      </p:pic>
      <p:pic>
        <p:nvPicPr>
          <p:cNvPr id="9" name="Graphique 8" descr="Langue des signes contour">
            <a:extLst>
              <a:ext uri="{FF2B5EF4-FFF2-40B4-BE49-F238E27FC236}">
                <a16:creationId xmlns:a16="http://schemas.microsoft.com/office/drawing/2014/main" id="{89ACCD5C-BA5D-4D4F-A850-BBD1B148A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76926" y="2514600"/>
            <a:ext cx="914400" cy="9144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992D2C5-921D-4CE1-9454-02E9C1EB06CF}"/>
              </a:ext>
            </a:extLst>
          </p:cNvPr>
          <p:cNvSpPr txBox="1"/>
          <p:nvPr/>
        </p:nvSpPr>
        <p:spPr>
          <a:xfrm>
            <a:off x="539844" y="3594600"/>
            <a:ext cx="21885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Mãos</a:t>
            </a:r>
          </a:p>
          <a:p>
            <a:pPr algn="ctr"/>
            <a:r>
              <a:rPr lang="fr-FR" dirty="0">
                <a:cs typeface="Posterama" panose="020B0504020200020000" pitchFamily="34" charset="0"/>
              </a:rPr>
              <a:t>Tente </a:t>
            </a:r>
            <a:r>
              <a:rPr lang="fr-FR" dirty="0" err="1">
                <a:cs typeface="Posterama" panose="020B0504020200020000" pitchFamily="34" charset="0"/>
              </a:rPr>
              <a:t>prestar </a:t>
            </a:r>
            <a:r>
              <a:rPr lang="fr-FR" dirty="0">
                <a:cs typeface="Posterama" panose="020B0504020200020000" pitchFamily="34" charset="0"/>
              </a:rPr>
              <a:t>atenção à </a:t>
            </a:r>
            <a:r>
              <a:rPr lang="fr-FR" dirty="0" err="1">
                <a:cs typeface="Posterama" panose="020B0504020200020000" pitchFamily="34" charset="0"/>
              </a:rPr>
              <a:t>forma como usa </a:t>
            </a:r>
            <a:r>
              <a:rPr lang="fr-FR" dirty="0">
                <a:cs typeface="Posterama" panose="020B0504020200020000" pitchFamily="34" charset="0"/>
              </a:rPr>
              <a:t>as mãos: cruza </a:t>
            </a:r>
            <a:r>
              <a:rPr lang="fr-FR" dirty="0" err="1">
                <a:cs typeface="Posterama" panose="020B0504020200020000" pitchFamily="34" charset="0"/>
              </a:rPr>
              <a:t>os braços</a:t>
            </a:r>
            <a:r>
              <a:rPr lang="fr-FR" dirty="0">
                <a:cs typeface="Posterama" panose="020B0504020200020000" pitchFamily="34" charset="0"/>
              </a:rPr>
              <a:t>? </a:t>
            </a:r>
            <a:r>
              <a:rPr lang="fr-FR" dirty="0" err="1">
                <a:cs typeface="Posterama" panose="020B0504020200020000" pitchFamily="34" charset="0"/>
              </a:rPr>
              <a:t>Esconde-as </a:t>
            </a:r>
            <a:r>
              <a:rPr lang="fr-FR" dirty="0">
                <a:cs typeface="Posterama" panose="020B0504020200020000" pitchFamily="34" charset="0"/>
              </a:rPr>
              <a:t>? </a:t>
            </a:r>
            <a:r>
              <a:rPr lang="fr-FR" dirty="0" err="1">
                <a:cs typeface="Posterama" panose="020B0504020200020000" pitchFamily="34" charset="0"/>
              </a:rPr>
              <a:t>Utiliza-las </a:t>
            </a:r>
            <a:r>
              <a:rPr lang="fr-FR" dirty="0">
                <a:cs typeface="Posterama" panose="020B0504020200020000" pitchFamily="34" charset="0"/>
              </a:rPr>
              <a:t>para falar ?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7BE8E37-BC20-4707-B3A3-BBD7D67038E3}"/>
              </a:ext>
            </a:extLst>
          </p:cNvPr>
          <p:cNvSpPr txBox="1"/>
          <p:nvPr/>
        </p:nvSpPr>
        <p:spPr>
          <a:xfrm>
            <a:off x="3388578" y="3594600"/>
            <a:ext cx="21885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Voz</a:t>
            </a:r>
          </a:p>
          <a:p>
            <a:pPr algn="ctr"/>
            <a:r>
              <a:rPr lang="fr-FR" dirty="0" err="1">
                <a:cs typeface="Posterama" panose="020B0504020200020000" pitchFamily="34" charset="0"/>
              </a:rPr>
              <a:t>Enquanto fala</a:t>
            </a:r>
            <a:r>
              <a:rPr lang="fr-FR" dirty="0">
                <a:cs typeface="Posterama" panose="020B0504020200020000" pitchFamily="34" charset="0"/>
              </a:rPr>
              <a:t>, </a:t>
            </a:r>
            <a:r>
              <a:rPr lang="fr-FR" dirty="0" err="1">
                <a:cs typeface="Posterama" panose="020B0504020200020000" pitchFamily="34" charset="0"/>
              </a:rPr>
              <a:t>leve </a:t>
            </a:r>
            <a:r>
              <a:rPr lang="fr-FR" dirty="0">
                <a:cs typeface="Posterama" panose="020B0504020200020000" pitchFamily="34" charset="0"/>
              </a:rPr>
              <a:t>o </a:t>
            </a:r>
            <a:r>
              <a:rPr lang="fr-FR" dirty="0" err="1">
                <a:cs typeface="Posterama" panose="020B0504020200020000" pitchFamily="34" charset="0"/>
              </a:rPr>
              <a:t>seu </a:t>
            </a:r>
            <a:r>
              <a:rPr lang="fr-FR" dirty="0">
                <a:cs typeface="Posterama" panose="020B0504020200020000" pitchFamily="34" charset="0"/>
              </a:rPr>
              <a:t>tempo! Não há problema em parar </a:t>
            </a:r>
            <a:r>
              <a:rPr lang="fr-FR" dirty="0" err="1">
                <a:cs typeface="Posterama" panose="020B0504020200020000" pitchFamily="34" charset="0"/>
              </a:rPr>
              <a:t>de </a:t>
            </a:r>
            <a:r>
              <a:rPr lang="fr-FR" dirty="0">
                <a:cs typeface="Posterama" panose="020B0504020200020000" pitchFamily="34" charset="0"/>
              </a:rPr>
              <a:t>vez em quando e </a:t>
            </a:r>
            <a:r>
              <a:rPr lang="fr-FR" dirty="0" err="1">
                <a:cs typeface="Posterama" panose="020B0504020200020000" pitchFamily="34" charset="0"/>
              </a:rPr>
              <a:t>não se esqueça </a:t>
            </a:r>
            <a:r>
              <a:rPr lang="fr-FR" dirty="0">
                <a:cs typeface="Posterama" panose="020B0504020200020000" pitchFamily="34" charset="0"/>
              </a:rPr>
              <a:t>de </a:t>
            </a:r>
            <a:r>
              <a:rPr lang="fr-FR" dirty="0" err="1">
                <a:cs typeface="Posterama" panose="020B0504020200020000" pitchFamily="34" charset="0"/>
              </a:rPr>
              <a:t>respirar</a:t>
            </a:r>
            <a:r>
              <a:rPr lang="fr-FR" dirty="0">
                <a:cs typeface="Posterama" panose="020B0504020200020000" pitchFamily="34" charset="0"/>
              </a:rPr>
              <a:t>.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9F9A16A-C34E-45BD-8692-5BAEF2AE7D60}"/>
              </a:ext>
            </a:extLst>
          </p:cNvPr>
          <p:cNvSpPr txBox="1"/>
          <p:nvPr/>
        </p:nvSpPr>
        <p:spPr>
          <a:xfrm>
            <a:off x="6237312" y="3594600"/>
            <a:ext cx="21885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Pés</a:t>
            </a:r>
            <a:endParaRPr lang="fr-FR" sz="2400" b="1" dirty="0">
              <a:solidFill>
                <a:srgbClr val="7503A6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fr-FR" dirty="0">
                <a:cs typeface="Posterama" panose="020B0504020200020000" pitchFamily="34" charset="0"/>
              </a:rPr>
              <a:t>Assegurem-se de que </a:t>
            </a:r>
            <a:r>
              <a:rPr lang="fr-FR" dirty="0" err="1">
                <a:cs typeface="Posterama" panose="020B0504020200020000" pitchFamily="34" charset="0"/>
              </a:rPr>
              <a:t>os seus pés </a:t>
            </a:r>
            <a:r>
              <a:rPr lang="fr-FR" dirty="0">
                <a:cs typeface="Posterama" panose="020B0504020200020000" pitchFamily="34" charset="0"/>
              </a:rPr>
              <a:t>estão </a:t>
            </a:r>
            <a:r>
              <a:rPr lang="fr-FR" dirty="0" err="1">
                <a:cs typeface="Posterama" panose="020B0504020200020000" pitchFamily="34" charset="0"/>
              </a:rPr>
              <a:t>bem assentes na terra</a:t>
            </a:r>
            <a:r>
              <a:rPr lang="fr-FR" dirty="0">
                <a:cs typeface="Posterama" panose="020B0504020200020000" pitchFamily="34" charset="0"/>
              </a:rPr>
              <a:t>. Imagine </a:t>
            </a:r>
            <a:r>
              <a:rPr lang="fr-FR" dirty="0" err="1">
                <a:cs typeface="Posterama" panose="020B0504020200020000" pitchFamily="34" charset="0"/>
              </a:rPr>
              <a:t>que </a:t>
            </a:r>
            <a:r>
              <a:rPr lang="fr-FR" dirty="0">
                <a:cs typeface="Posterama" panose="020B0504020200020000" pitchFamily="34" charset="0"/>
              </a:rPr>
              <a:t>tem uma </a:t>
            </a:r>
            <a:r>
              <a:rPr lang="fr-FR" dirty="0" err="1">
                <a:cs typeface="Posterama" panose="020B0504020200020000" pitchFamily="34" charset="0"/>
              </a:rPr>
              <a:t>antena através do seu </a:t>
            </a:r>
            <a:r>
              <a:rPr lang="fr-FR" dirty="0">
                <a:cs typeface="Posterama" panose="020B0504020200020000" pitchFamily="34" charset="0"/>
              </a:rPr>
              <a:t>corpo </a:t>
            </a:r>
            <a:r>
              <a:rPr lang="fr-FR" dirty="0" err="1">
                <a:cs typeface="Posterama" panose="020B0504020200020000" pitchFamily="34" charset="0"/>
              </a:rPr>
              <a:t>que o faz </a:t>
            </a:r>
            <a:r>
              <a:rPr lang="fr-FR" dirty="0">
                <a:cs typeface="Posterama" panose="020B0504020200020000" pitchFamily="34" charset="0"/>
              </a:rPr>
              <a:t>ficar de pé direito</a:t>
            </a:r>
          </a:p>
        </p:txBody>
      </p:sp>
    </p:spTree>
    <p:extLst>
      <p:ext uri="{BB962C8B-B14F-4D97-AF65-F5344CB8AC3E}">
        <p14:creationId xmlns:p14="http://schemas.microsoft.com/office/powerpoint/2010/main" val="27395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0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A8117188-82F9-498D-AC71-275CF82F4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106" y="877977"/>
            <a:ext cx="7740323" cy="1325563"/>
          </a:xfrm>
        </p:spPr>
        <p:txBody>
          <a:bodyPr/>
          <a:lstStyle/>
          <a:p>
            <a:r>
              <a:rPr lang="fr-FR" dirty="0" err="1"/>
              <a:t>Passo</a:t>
            </a:r>
            <a:r>
              <a:rPr lang="fr-FR" dirty="0"/>
              <a:t> 4 : Pratiquemos a sua </a:t>
            </a:r>
            <a:r>
              <a:rPr lang="fr-FR" dirty="0" err="1"/>
              <a:t>jogada</a:t>
            </a:r>
            <a:r>
              <a:rPr lang="fr-FR" dirty="0"/>
              <a:t>!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5A013DD-7405-40AE-9364-9AA99EE2779E}"/>
              </a:ext>
            </a:extLst>
          </p:cNvPr>
          <p:cNvSpPr>
            <a:spLocks noChangeAspect="1"/>
          </p:cNvSpPr>
          <p:nvPr/>
        </p:nvSpPr>
        <p:spPr>
          <a:xfrm>
            <a:off x="612106" y="4249859"/>
            <a:ext cx="1440000" cy="144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>
                <a:latin typeface="Posterama" panose="020B0504020200020000" pitchFamily="34" charset="0"/>
                <a:cs typeface="Posterama" panose="020B0504020200020000" pitchFamily="34" charset="0"/>
              </a:rPr>
              <a:t>30’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8FC781F-B4BA-4DA1-A260-778EE63B6742}"/>
              </a:ext>
            </a:extLst>
          </p:cNvPr>
          <p:cNvSpPr txBox="1"/>
          <p:nvPr/>
        </p:nvSpPr>
        <p:spPr>
          <a:xfrm>
            <a:off x="2357051" y="4061918"/>
            <a:ext cx="6600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Exercícios</a:t>
            </a:r>
            <a:r>
              <a:rPr lang="fr-FR" sz="28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em grupos de 3</a:t>
            </a:r>
          </a:p>
          <a:p>
            <a:r>
              <a:rPr lang="fr-FR" sz="2800" dirty="0">
                <a:cs typeface="Posterama" panose="020B0504020200020000" pitchFamily="34" charset="0"/>
              </a:rPr>
              <a:t>Um a um, </a:t>
            </a:r>
            <a:r>
              <a:rPr lang="fr-FR" sz="2800" dirty="0" err="1">
                <a:cs typeface="Posterama" panose="020B0504020200020000" pitchFamily="34" charset="0"/>
              </a:rPr>
              <a:t>apresentem</a:t>
            </a:r>
            <a:r>
              <a:rPr lang="fr-FR" sz="2800" dirty="0">
                <a:cs typeface="Posterama" panose="020B0504020200020000" pitchFamily="34" charset="0"/>
              </a:rPr>
              <a:t> o </a:t>
            </a:r>
            <a:r>
              <a:rPr lang="fr-FR" sz="2800" dirty="0" err="1">
                <a:cs typeface="Posterama" panose="020B0504020200020000" pitchFamily="34" charset="0"/>
              </a:rPr>
              <a:t>seu</a:t>
            </a:r>
            <a:r>
              <a:rPr lang="fr-FR" sz="2800" dirty="0">
                <a:cs typeface="Posterama" panose="020B0504020200020000" pitchFamily="34" charset="0"/>
              </a:rPr>
              <a:t> </a:t>
            </a:r>
            <a:r>
              <a:rPr lang="fr-FR" sz="2800" dirty="0" err="1">
                <a:cs typeface="Posterama" panose="020B0504020200020000" pitchFamily="34" charset="0"/>
              </a:rPr>
              <a:t>pequeno</a:t>
            </a:r>
            <a:r>
              <a:rPr lang="fr-FR" sz="2800" dirty="0">
                <a:cs typeface="Posterama" panose="020B0504020200020000" pitchFamily="34" charset="0"/>
              </a:rPr>
              <a:t> passo </a:t>
            </a:r>
          </a:p>
          <a:p>
            <a:r>
              <a:rPr lang="fr-FR" sz="2800" dirty="0">
                <a:cs typeface="Posterama" panose="020B0504020200020000" pitchFamily="34" charset="0"/>
              </a:rPr>
              <a:t>O </a:t>
            </a:r>
            <a:r>
              <a:rPr lang="fr-FR" sz="2800" dirty="0" err="1">
                <a:cs typeface="Posterama" panose="020B0504020200020000" pitchFamily="34" charset="0"/>
              </a:rPr>
              <a:t>resto do </a:t>
            </a:r>
            <a:r>
              <a:rPr lang="fr-FR" sz="2800" dirty="0">
                <a:cs typeface="Posterama" panose="020B0504020200020000" pitchFamily="34" charset="0"/>
              </a:rPr>
              <a:t>grupo </a:t>
            </a:r>
            <a:r>
              <a:rPr lang="fr-FR" sz="2800" dirty="0" err="1">
                <a:cs typeface="Posterama" panose="020B0504020200020000" pitchFamily="34" charset="0"/>
              </a:rPr>
              <a:t>escutará activamente </a:t>
            </a:r>
            <a:r>
              <a:rPr lang="fr-FR" sz="2800" dirty="0">
                <a:cs typeface="Posterama" panose="020B0504020200020000" pitchFamily="34" charset="0"/>
              </a:rPr>
              <a:t>e </a:t>
            </a:r>
            <a:r>
              <a:rPr lang="fr-FR" sz="2800" dirty="0" err="1">
                <a:cs typeface="Posterama" panose="020B0504020200020000" pitchFamily="34" charset="0"/>
              </a:rPr>
              <a:t>dará um </a:t>
            </a:r>
            <a:r>
              <a:rPr lang="fr-FR" sz="2800" dirty="0">
                <a:cs typeface="Posterama" panose="020B0504020200020000" pitchFamily="34" charset="0"/>
              </a:rPr>
              <a:t>feedback construtivo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35457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4176D38-72B3-452C-9073-8E9CCEB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Algumas</a:t>
            </a:r>
            <a:r>
              <a:rPr lang="fr-FR" dirty="0"/>
              <a:t> últimas </a:t>
            </a:r>
            <a:r>
              <a:rPr lang="fr-FR" dirty="0" err="1"/>
              <a:t>dicas</a:t>
            </a:r>
            <a:r>
              <a:rPr lang="fr-FR" dirty="0"/>
              <a:t> para a </a:t>
            </a:r>
            <a:r>
              <a:rPr lang="fr-FR" dirty="0" err="1"/>
              <a:t>apresentação</a:t>
            </a:r>
            <a:r>
              <a:rPr lang="fr-FR" dirty="0"/>
              <a:t> ao </a:t>
            </a:r>
            <a:r>
              <a:rPr lang="fr-FR" dirty="0" err="1"/>
              <a:t>júri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341C1DC-1C48-45CE-8E6C-33C991161539}"/>
              </a:ext>
            </a:extLst>
          </p:cNvPr>
          <p:cNvSpPr txBox="1"/>
          <p:nvPr/>
        </p:nvSpPr>
        <p:spPr>
          <a:xfrm>
            <a:off x="779489" y="2218544"/>
            <a:ext cx="524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+mj-lt"/>
              </a:rPr>
              <a:t>Assegure-se de respeitar o </a:t>
            </a:r>
            <a:r>
              <a:rPr lang="fr-FR" dirty="0" err="1">
                <a:latin typeface="+mj-lt"/>
              </a:rPr>
              <a:t>seu </a:t>
            </a:r>
            <a:r>
              <a:rPr lang="fr-FR" b="1" dirty="0"/>
              <a:t>tempo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0546FCF-04BB-4D3C-B6A6-8618D65A50B7}"/>
              </a:ext>
            </a:extLst>
          </p:cNvPr>
          <p:cNvSpPr txBox="1"/>
          <p:nvPr/>
        </p:nvSpPr>
        <p:spPr>
          <a:xfrm>
            <a:off x="779489" y="2808186"/>
            <a:ext cx="5651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 err="1">
                <a:latin typeface="+mj-lt"/>
              </a:rPr>
              <a:t>Quer </a:t>
            </a:r>
            <a:r>
              <a:rPr lang="fr-FR" dirty="0">
                <a:latin typeface="+mj-lt"/>
              </a:rPr>
              <a:t>utilizar uma </a:t>
            </a:r>
            <a:r>
              <a:rPr lang="fr-FR" dirty="0" err="1">
                <a:latin typeface="+mj-lt"/>
              </a:rPr>
              <a:t>apresentação powerpoint </a:t>
            </a:r>
            <a:r>
              <a:rPr lang="fr-FR" dirty="0">
                <a:latin typeface="+mj-lt"/>
              </a:rPr>
              <a:t>? Não é </a:t>
            </a:r>
            <a:r>
              <a:rPr lang="fr-FR" dirty="0" err="1">
                <a:latin typeface="+mj-lt"/>
              </a:rPr>
              <a:t>obrigatório</a:t>
            </a:r>
            <a:r>
              <a:rPr lang="fr-FR" dirty="0">
                <a:latin typeface="+mj-lt"/>
              </a:rPr>
              <a:t>, mas se o </a:t>
            </a:r>
            <a:r>
              <a:rPr lang="fr-FR" dirty="0" err="1">
                <a:latin typeface="+mj-lt"/>
              </a:rPr>
              <a:t>quiser</a:t>
            </a:r>
            <a:r>
              <a:rPr lang="fr-FR" dirty="0">
                <a:latin typeface="+mj-lt"/>
              </a:rPr>
              <a:t> fazer, </a:t>
            </a:r>
            <a:r>
              <a:rPr lang="fr-FR" b="1" dirty="0"/>
              <a:t>faça-o </a:t>
            </a:r>
            <a:r>
              <a:rPr lang="fr-FR" b="1" dirty="0" err="1"/>
              <a:t>visual</a:t>
            </a:r>
            <a:r>
              <a:rPr lang="fr-FR" b="1" dirty="0"/>
              <a:t> e com o menos texto possível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163B48F-4CBA-4143-A67B-89B9BF7AB7E7}"/>
              </a:ext>
            </a:extLst>
          </p:cNvPr>
          <p:cNvSpPr txBox="1"/>
          <p:nvPr/>
        </p:nvSpPr>
        <p:spPr>
          <a:xfrm>
            <a:off x="779489" y="3921048"/>
            <a:ext cx="5651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+mj-lt"/>
              </a:rPr>
              <a:t>Mesmo </a:t>
            </a:r>
            <a:r>
              <a:rPr lang="fr-FR" dirty="0" err="1">
                <a:latin typeface="+mj-lt"/>
              </a:rPr>
              <a:t>que </a:t>
            </a:r>
            <a:r>
              <a:rPr lang="fr-FR" dirty="0">
                <a:latin typeface="+mj-lt"/>
              </a:rPr>
              <a:t>um campo </a:t>
            </a:r>
            <a:r>
              <a:rPr lang="fr-FR" dirty="0" err="1">
                <a:latin typeface="+mj-lt"/>
              </a:rPr>
              <a:t>seja normalmente entregue </a:t>
            </a:r>
            <a:r>
              <a:rPr lang="fr-FR" dirty="0">
                <a:latin typeface="+mj-lt"/>
              </a:rPr>
              <a:t>por 1 ou 2 </a:t>
            </a:r>
            <a:r>
              <a:rPr lang="fr-FR" dirty="0" err="1">
                <a:latin typeface="+mj-lt"/>
              </a:rPr>
              <a:t>pessoas</a:t>
            </a:r>
            <a:r>
              <a:rPr lang="fr-FR" dirty="0">
                <a:latin typeface="+mj-lt"/>
              </a:rPr>
              <a:t>, </a:t>
            </a:r>
            <a:r>
              <a:rPr lang="fr-FR" dirty="0" err="1">
                <a:latin typeface="+mj-lt"/>
              </a:rPr>
              <a:t>estará </a:t>
            </a:r>
            <a:r>
              <a:rPr lang="fr-FR" b="1" dirty="0"/>
              <a:t>em grupo </a:t>
            </a:r>
            <a:r>
              <a:rPr lang="fr-FR" dirty="0" err="1">
                <a:latin typeface="+mj-lt"/>
              </a:rPr>
              <a:t>esta noite</a:t>
            </a:r>
            <a:r>
              <a:rPr lang="fr-FR" dirty="0">
                <a:latin typeface="+mj-lt"/>
              </a:rPr>
              <a:t>: certifique-se de que </a:t>
            </a:r>
            <a:r>
              <a:rPr lang="fr-FR" dirty="0" err="1">
                <a:latin typeface="+mj-lt"/>
              </a:rPr>
              <a:t>todos estão incluídos </a:t>
            </a:r>
            <a:r>
              <a:rPr lang="fr-FR" dirty="0">
                <a:latin typeface="+mj-lt"/>
              </a:rPr>
              <a:t>e </a:t>
            </a:r>
            <a:r>
              <a:rPr lang="fr-FR" dirty="0" err="1">
                <a:latin typeface="+mj-lt"/>
              </a:rPr>
              <a:t>alinhados com </a:t>
            </a:r>
            <a:r>
              <a:rPr lang="fr-FR" dirty="0">
                <a:latin typeface="+mj-lt"/>
              </a:rPr>
              <a:t>o </a:t>
            </a:r>
            <a:r>
              <a:rPr lang="fr-FR" dirty="0" err="1">
                <a:latin typeface="+mj-lt"/>
              </a:rPr>
              <a:t>projecto</a:t>
            </a:r>
            <a:endParaRPr lang="fr-FR" dirty="0">
              <a:latin typeface="+mj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46FEF31-2EF8-44A0-9591-F5D36653732C}"/>
              </a:ext>
            </a:extLst>
          </p:cNvPr>
          <p:cNvSpPr txBox="1"/>
          <p:nvPr/>
        </p:nvSpPr>
        <p:spPr>
          <a:xfrm>
            <a:off x="779489" y="5033910"/>
            <a:ext cx="56512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 err="1">
                <a:latin typeface="+mj-lt"/>
              </a:rPr>
              <a:t>Sente-se melhor com </a:t>
            </a:r>
            <a:r>
              <a:rPr lang="fr-FR" dirty="0">
                <a:latin typeface="+mj-lt"/>
              </a:rPr>
              <a:t>notas? </a:t>
            </a:r>
            <a:r>
              <a:rPr lang="fr-FR" dirty="0" err="1">
                <a:latin typeface="+mj-lt"/>
              </a:rPr>
              <a:t>Encorajamo-lo </a:t>
            </a:r>
            <a:r>
              <a:rPr lang="fr-FR" dirty="0">
                <a:latin typeface="+mj-lt"/>
              </a:rPr>
              <a:t>a </a:t>
            </a:r>
            <a:r>
              <a:rPr lang="fr-FR" dirty="0" err="1">
                <a:latin typeface="+mj-lt"/>
              </a:rPr>
              <a:t>tentar sem elas</a:t>
            </a:r>
            <a:r>
              <a:rPr lang="fr-FR" dirty="0">
                <a:latin typeface="+mj-lt"/>
              </a:rPr>
              <a:t>, mas se </a:t>
            </a:r>
            <a:r>
              <a:rPr lang="fr-FR" dirty="0" err="1">
                <a:latin typeface="+mj-lt"/>
              </a:rPr>
              <a:t>não se sentir à vontade </a:t>
            </a:r>
            <a:r>
              <a:rPr lang="fr-FR" dirty="0">
                <a:latin typeface="+mj-lt"/>
              </a:rPr>
              <a:t>para </a:t>
            </a:r>
            <a:r>
              <a:rPr lang="fr-FR" dirty="0" err="1">
                <a:latin typeface="+mj-lt"/>
              </a:rPr>
              <a:t>o fazer</a:t>
            </a:r>
            <a:r>
              <a:rPr lang="fr-FR" dirty="0">
                <a:latin typeface="+mj-lt"/>
              </a:rPr>
              <a:t>, pelo menos </a:t>
            </a:r>
            <a:r>
              <a:rPr lang="fr-FR" b="1" dirty="0"/>
              <a:t>tente </a:t>
            </a:r>
            <a:r>
              <a:rPr lang="fr-FR" b="1" dirty="0" err="1"/>
              <a:t>ler </a:t>
            </a:r>
            <a:r>
              <a:rPr lang="fr-FR" b="1" dirty="0"/>
              <a:t>o menos possível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7FB428C-6130-458E-A49D-30AE246678BA}"/>
              </a:ext>
            </a:extLst>
          </p:cNvPr>
          <p:cNvSpPr txBox="1"/>
          <p:nvPr/>
        </p:nvSpPr>
        <p:spPr>
          <a:xfrm>
            <a:off x="779489" y="6146772"/>
            <a:ext cx="5651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fr-FR" dirty="0">
                <a:latin typeface="+mj-lt"/>
              </a:rPr>
              <a:t>O mais importante de tudo : </a:t>
            </a:r>
            <a:r>
              <a:rPr lang="fr-FR" b="1" dirty="0" err="1"/>
              <a:t>Divirtam</a:t>
            </a:r>
            <a:r>
              <a:rPr lang="fr-FR" b="1" dirty="0"/>
              <a:t>-se</a:t>
            </a:r>
            <a:r>
              <a:rPr lang="fr-FR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6276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B62B0BE9-79B9-4268-AD6B-4F3A8229C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46" y="2766218"/>
            <a:ext cx="4120308" cy="1325563"/>
          </a:xfrm>
        </p:spPr>
        <p:txBody>
          <a:bodyPr/>
          <a:lstStyle/>
          <a:p>
            <a:r>
              <a:rPr lang="fr-FR" dirty="0" err="1"/>
              <a:t>Obrigado </a:t>
            </a:r>
            <a:r>
              <a:rPr lang="fr-FR" dirty="0"/>
              <a:t>pela </a:t>
            </a:r>
            <a:r>
              <a:rPr lang="fr-FR" dirty="0" err="1"/>
              <a:t>vossa </a:t>
            </a:r>
            <a:r>
              <a:rPr lang="fr-FR" dirty="0"/>
              <a:t>atenção!</a:t>
            </a:r>
          </a:p>
        </p:txBody>
      </p:sp>
    </p:spTree>
    <p:extLst>
      <p:ext uri="{BB962C8B-B14F-4D97-AF65-F5344CB8AC3E}">
        <p14:creationId xmlns:p14="http://schemas.microsoft.com/office/powerpoint/2010/main" val="53762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3D57CC-3202-46AB-895D-D4D470173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 que vai </a:t>
            </a:r>
            <a:r>
              <a:rPr lang="fr-FR" dirty="0"/>
              <a:t>fazer </a:t>
            </a:r>
            <a:r>
              <a:rPr lang="fr-FR" dirty="0" err="1"/>
              <a:t>durante a apresentação do </a:t>
            </a:r>
            <a:r>
              <a:rPr lang="fr-FR" dirty="0"/>
              <a:t>júri ?</a:t>
            </a:r>
          </a:p>
        </p:txBody>
      </p:sp>
      <p:pic>
        <p:nvPicPr>
          <p:cNvPr id="4" name="Graphique 3" descr="Utilisateurs contour">
            <a:extLst>
              <a:ext uri="{FF2B5EF4-FFF2-40B4-BE49-F238E27FC236}">
                <a16:creationId xmlns:a16="http://schemas.microsoft.com/office/drawing/2014/main" id="{C712C806-41A0-4B74-A8A5-11F1A786D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19489" y="3356230"/>
            <a:ext cx="720000" cy="720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87E5C02-AB8F-4C22-B0FB-EC0042D2DE2A}"/>
              </a:ext>
            </a:extLst>
          </p:cNvPr>
          <p:cNvSpPr txBox="1"/>
          <p:nvPr/>
        </p:nvSpPr>
        <p:spPr>
          <a:xfrm>
            <a:off x="2039489" y="3601974"/>
            <a:ext cx="58152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7503A6"/>
                </a:solidFill>
                <a:highlight>
                  <a:srgbClr val="FFFF00"/>
                </a:highlight>
              </a:rPr>
              <a:t>Acrescentar aqui a apresentação dos membros do júri</a:t>
            </a:r>
            <a:endParaRPr lang="en-US" sz="1400" dirty="0">
              <a:highlight>
                <a:srgbClr val="FFFF00"/>
              </a:highligh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285A68-D32E-4AB2-A72E-A7507E86AFAE}"/>
              </a:ext>
            </a:extLst>
          </p:cNvPr>
          <p:cNvSpPr txBox="1"/>
          <p:nvPr/>
        </p:nvSpPr>
        <p:spPr>
          <a:xfrm>
            <a:off x="2039490" y="4578429"/>
            <a:ext cx="5815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7503A6"/>
                </a:solidFill>
                <a:highlight>
                  <a:srgbClr val="FFFF00"/>
                </a:highlight>
              </a:rPr>
              <a:t>Adicione aqui os detalhes do calendário de acordo com o número de participantes :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5 minutos de </a:t>
            </a:r>
            <a:r>
              <a:rPr lang="fr-FR" sz="1400" dirty="0" err="1"/>
              <a:t>apresentação </a:t>
            </a:r>
            <a:r>
              <a:rPr lang="fr-FR" sz="1400" dirty="0"/>
              <a:t>e 5 minutos de feedback para 5 grupos de 3 </a:t>
            </a:r>
          </a:p>
          <a:p>
            <a:pPr marL="285750" indent="-285750" algn="just">
              <a:buFontTx/>
              <a:buChar char="-"/>
            </a:pPr>
            <a:r>
              <a:rPr lang="fr-FR" sz="1400" dirty="0"/>
              <a:t>10 minutos de </a:t>
            </a:r>
            <a:r>
              <a:rPr lang="fr-FR" sz="1400" dirty="0" err="1"/>
              <a:t>apresentação </a:t>
            </a:r>
            <a:r>
              <a:rPr lang="fr-FR" sz="1400" dirty="0"/>
              <a:t>e 10 minutos de feedback de 3 grupos de 5</a:t>
            </a:r>
          </a:p>
          <a:p>
            <a:pPr algn="just"/>
            <a:r>
              <a:rPr lang="en-US" sz="1400" b="1" dirty="0">
                <a:solidFill>
                  <a:srgbClr val="7503A6"/>
                </a:solidFill>
              </a:rPr>
              <a:t> </a:t>
            </a:r>
            <a:endParaRPr lang="en-US" sz="1400" dirty="0"/>
          </a:p>
        </p:txBody>
      </p:sp>
      <p:pic>
        <p:nvPicPr>
          <p:cNvPr id="8" name="Graphique 7" descr="Horloge contour">
            <a:extLst>
              <a:ext uri="{FF2B5EF4-FFF2-40B4-BE49-F238E27FC236}">
                <a16:creationId xmlns:a16="http://schemas.microsoft.com/office/drawing/2014/main" id="{C61D9E28-4018-4FE3-8686-524DD6853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19490" y="4578429"/>
            <a:ext cx="720000" cy="720000"/>
          </a:xfrm>
          <a:prstGeom prst="rect">
            <a:avLst/>
          </a:prstGeom>
        </p:spPr>
      </p:pic>
      <p:pic>
        <p:nvPicPr>
          <p:cNvPr id="10" name="Graphique 9" descr="Calendrier mensuel contour">
            <a:extLst>
              <a:ext uri="{FF2B5EF4-FFF2-40B4-BE49-F238E27FC236}">
                <a16:creationId xmlns:a16="http://schemas.microsoft.com/office/drawing/2014/main" id="{3FEA8328-39F8-4B7F-A0BC-B9E2C0AC79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19489" y="2311686"/>
            <a:ext cx="720000" cy="7200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D0BDAFD-460B-430E-BC4F-E8877273DE2D}"/>
              </a:ext>
            </a:extLst>
          </p:cNvPr>
          <p:cNvSpPr txBox="1"/>
          <p:nvPr/>
        </p:nvSpPr>
        <p:spPr>
          <a:xfrm>
            <a:off x="2039489" y="2410076"/>
            <a:ext cx="58152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Hoje à </a:t>
            </a:r>
            <a:r>
              <a:rPr lang="en-US" sz="1400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tarde</a:t>
            </a:r>
            <a:r>
              <a:rPr lang="en-US" sz="1400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às 17h</a:t>
            </a:r>
          </a:p>
          <a:p>
            <a:pPr algn="just"/>
            <a:r>
              <a:rPr lang="en-US" sz="1400" dirty="0"/>
              <a:t>1 hora para que todos os grupos apresentem o seu projecto e recebam feedback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DCB77DC-B8B1-407D-BBA9-15E477BB7D98}"/>
              </a:ext>
            </a:extLst>
          </p:cNvPr>
          <p:cNvSpPr txBox="1"/>
          <p:nvPr/>
        </p:nvSpPr>
        <p:spPr>
          <a:xfrm>
            <a:off x="1319489" y="5800628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 objectivo é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receber 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feedback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de profissionais 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acima de 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tudo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</a:t>
            </a:r>
            <a:r>
              <a:rPr lang="fr-FR" b="1" dirty="0" err="1">
                <a:solidFill>
                  <a:schemeClr val="bg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desfrutar </a:t>
            </a:r>
            <a:r>
              <a:rPr lang="fr-FR" b="1" dirty="0">
                <a:solidFill>
                  <a:schemeClr val="bg1"/>
                </a:solidFill>
                <a:highlight>
                  <a:srgbClr val="7503A6"/>
                </a:highlight>
                <a:latin typeface="Posterama" panose="020B0504020200020000" pitchFamily="34" charset="0"/>
                <a:cs typeface="Posterama" panose="020B0504020200020000" pitchFamily="34" charset="0"/>
              </a:rPr>
              <a:t>do momento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9487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2EFCC-E8D5-4040-955E-8F9B232D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 </a:t>
            </a:r>
            <a:r>
              <a:rPr lang="fr-FR" dirty="0" err="1"/>
              <a:t>regras de </a:t>
            </a:r>
            <a:r>
              <a:rPr lang="fr-FR" dirty="0"/>
              <a:t>ouro para a sessão de </a:t>
            </a:r>
            <a:r>
              <a:rPr lang="fr-FR" dirty="0" err="1"/>
              <a:t>hoje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13B723-AF55-4154-820F-B087412EE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F2018E3A-5C3E-49B1-9440-601D8583F548}"/>
              </a:ext>
            </a:extLst>
          </p:cNvPr>
          <p:cNvSpPr/>
          <p:nvPr/>
        </p:nvSpPr>
        <p:spPr>
          <a:xfrm>
            <a:off x="774471" y="2335492"/>
            <a:ext cx="2358189" cy="2187016"/>
          </a:xfrm>
          <a:prstGeom prst="roundRect">
            <a:avLst/>
          </a:prstGeom>
          <a:solidFill>
            <a:srgbClr val="7503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+mj-lt"/>
              </a:rPr>
              <a:t>Sejam </a:t>
            </a:r>
            <a:r>
              <a:rPr lang="fr-FR" sz="2400" b="1" dirty="0" err="1">
                <a:solidFill>
                  <a:schemeClr val="bg1"/>
                </a:solidFill>
              </a:rPr>
              <a:t>gentis </a:t>
            </a:r>
            <a:r>
              <a:rPr lang="fr-FR" sz="2400" dirty="0">
                <a:solidFill>
                  <a:schemeClr val="bg1"/>
                </a:solidFill>
                <a:latin typeface="+mj-lt"/>
              </a:rPr>
              <a:t>uns com os </a:t>
            </a:r>
            <a:r>
              <a:rPr lang="fr-FR" sz="2400" dirty="0" err="1">
                <a:solidFill>
                  <a:schemeClr val="bg1"/>
                </a:solidFill>
                <a:latin typeface="+mj-lt"/>
              </a:rPr>
              <a:t>outros</a:t>
            </a:r>
            <a:endParaRPr lang="fr-FR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CDC5BFBF-4889-49DD-A976-3AA27E441DD6}"/>
              </a:ext>
            </a:extLst>
          </p:cNvPr>
          <p:cNvSpPr/>
          <p:nvPr/>
        </p:nvSpPr>
        <p:spPr>
          <a:xfrm>
            <a:off x="3392905" y="2335492"/>
            <a:ext cx="2358189" cy="2187016"/>
          </a:xfrm>
          <a:prstGeom prst="roundRect">
            <a:avLst/>
          </a:prstGeom>
          <a:solidFill>
            <a:srgbClr val="7503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Ouçam-se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uns aos outros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4F63767B-3462-4DF9-A331-1F0A281C91FE}"/>
              </a:ext>
            </a:extLst>
          </p:cNvPr>
          <p:cNvSpPr/>
          <p:nvPr/>
        </p:nvSpPr>
        <p:spPr>
          <a:xfrm>
            <a:off x="6011340" y="2335492"/>
            <a:ext cx="2358189" cy="2187016"/>
          </a:xfrm>
          <a:prstGeom prst="roundRect">
            <a:avLst/>
          </a:prstGeom>
          <a:solidFill>
            <a:srgbClr val="7503A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Sem julgamento</a:t>
            </a: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A08B285-36DA-48E3-90E5-B18FC7EFA2CD}"/>
              </a:ext>
            </a:extLst>
          </p:cNvPr>
          <p:cNvSpPr txBox="1"/>
          <p:nvPr/>
        </p:nvSpPr>
        <p:spPr>
          <a:xfrm>
            <a:off x="1224997" y="4929410"/>
            <a:ext cx="6694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Esta sessão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será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uma forma de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todos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se ajudarem e apoiarem uns aos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outros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, com o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objectivo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de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realizarem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esta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apresentação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ao </a:t>
            </a:r>
            <a:r>
              <a:rPr lang="fr-FR" b="1" dirty="0" err="1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júri</a:t>
            </a:r>
            <a:r>
              <a:rPr lang="fr-FR" b="1" dirty="0">
                <a:solidFill>
                  <a:srgbClr val="7503A6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 !</a:t>
            </a:r>
          </a:p>
        </p:txBody>
      </p:sp>
      <p:pic>
        <p:nvPicPr>
          <p:cNvPr id="14" name="Graphique 13" descr="Panneau d’interdiction contour">
            <a:extLst>
              <a:ext uri="{FF2B5EF4-FFF2-40B4-BE49-F238E27FC236}">
                <a16:creationId xmlns:a16="http://schemas.microsoft.com/office/drawing/2014/main" id="{2167F572-2F2A-4FEA-9A0E-8D1E8B3AC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0435" y="2665479"/>
            <a:ext cx="1080000" cy="1080000"/>
          </a:xfrm>
          <a:prstGeom prst="rect">
            <a:avLst/>
          </a:prstGeom>
        </p:spPr>
      </p:pic>
      <p:pic>
        <p:nvPicPr>
          <p:cNvPr id="16" name="Graphique 15" descr="Oreille contour">
            <a:extLst>
              <a:ext uri="{FF2B5EF4-FFF2-40B4-BE49-F238E27FC236}">
                <a16:creationId xmlns:a16="http://schemas.microsoft.com/office/drawing/2014/main" id="{661AA025-5359-4F55-B0CA-B9E257C948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1998" y="2539374"/>
            <a:ext cx="1080000" cy="1080000"/>
          </a:xfrm>
          <a:prstGeom prst="rect">
            <a:avLst/>
          </a:prstGeom>
        </p:spPr>
      </p:pic>
      <p:pic>
        <p:nvPicPr>
          <p:cNvPr id="18" name="Graphique 17" descr="Badge cœur contour">
            <a:extLst>
              <a:ext uri="{FF2B5EF4-FFF2-40B4-BE49-F238E27FC236}">
                <a16:creationId xmlns:a16="http://schemas.microsoft.com/office/drawing/2014/main" id="{AB4373E3-DB19-4428-9FDA-E2163B036C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3565" y="251643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4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>
            <a:extLst>
              <a:ext uri="{FF2B5EF4-FFF2-40B4-BE49-F238E27FC236}">
                <a16:creationId xmlns:a16="http://schemas.microsoft.com/office/drawing/2014/main" id="{3F108D1B-56FF-4B3C-9D4A-9F7C4907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510" y="2208067"/>
            <a:ext cx="4798004" cy="2538104"/>
          </a:xfrm>
        </p:spPr>
        <p:txBody>
          <a:bodyPr/>
          <a:lstStyle/>
          <a:p>
            <a:r>
              <a:rPr lang="fr-FR" b="0" dirty="0">
                <a:latin typeface="+mj-lt"/>
              </a:rPr>
              <a:t>Partilhe o seu </a:t>
            </a:r>
            <a:br>
              <a:rPr lang="fr-FR" b="0" dirty="0">
                <a:latin typeface="+mj-lt"/>
              </a:rPr>
            </a:br>
            <a:r>
              <a:rPr lang="fr-FR" b="0" dirty="0" err="1">
                <a:latin typeface="+mj-lt"/>
              </a:rPr>
              <a:t>pensamentos</a:t>
            </a:r>
            <a:r>
              <a:rPr lang="fr-FR" b="0" dirty="0">
                <a:latin typeface="+mj-lt"/>
              </a:rPr>
              <a:t> : </a:t>
            </a:r>
            <a:br>
              <a:rPr lang="fr-FR" b="0" dirty="0">
                <a:latin typeface="+mj-lt"/>
              </a:rPr>
            </a:br>
            <a:r>
              <a:rPr lang="fr-FR" sz="1600" b="0" dirty="0">
                <a:latin typeface="+mj-lt"/>
              </a:rPr>
              <a:t> </a:t>
            </a:r>
            <a:br>
              <a:rPr lang="fr-FR" b="0" dirty="0">
                <a:latin typeface="+mj-lt"/>
              </a:rPr>
            </a:br>
            <a:r>
              <a:rPr lang="fr-FR" b="0" dirty="0">
                <a:latin typeface="+mj-lt"/>
              </a:rPr>
              <a:t>O que </a:t>
            </a:r>
            <a:r>
              <a:rPr lang="fr-FR" b="0" dirty="0" err="1">
                <a:latin typeface="+mj-lt"/>
              </a:rPr>
              <a:t>significa</a:t>
            </a:r>
            <a:r>
              <a:rPr lang="fr-FR" b="0" dirty="0">
                <a:latin typeface="+mj-lt"/>
              </a:rPr>
              <a:t> para si "</a:t>
            </a:r>
            <a:r>
              <a:rPr lang="fr-FR" dirty="0" err="1">
                <a:latin typeface="+mj-lt"/>
              </a:rPr>
              <a:t>pitching</a:t>
            </a:r>
            <a:r>
              <a:rPr lang="fr-FR" b="0" dirty="0">
                <a:latin typeface="+mj-lt"/>
              </a:rPr>
              <a:t>"?</a:t>
            </a:r>
          </a:p>
        </p:txBody>
      </p:sp>
    </p:spTree>
    <p:extLst>
      <p:ext uri="{BB962C8B-B14F-4D97-AF65-F5344CB8AC3E}">
        <p14:creationId xmlns:p14="http://schemas.microsoft.com/office/powerpoint/2010/main" val="4153802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A2EFCC-E8D5-4040-955E-8F9B232D6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O que significa </a:t>
            </a:r>
            <a:r>
              <a:rPr lang="fr-FR" dirty="0"/>
              <a:t>lançar um </a:t>
            </a:r>
            <a:r>
              <a:rPr lang="fr-FR" dirty="0" err="1"/>
              <a:t>projecto</a:t>
            </a:r>
            <a:r>
              <a:rPr lang="fr-FR" dirty="0"/>
              <a:t>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0EDD2B3-91A3-4931-8B76-B320ABF88B08}"/>
              </a:ext>
            </a:extLst>
          </p:cNvPr>
          <p:cNvSpPr>
            <a:spLocks noChangeAspect="1"/>
          </p:cNvSpPr>
          <p:nvPr/>
        </p:nvSpPr>
        <p:spPr>
          <a:xfrm>
            <a:off x="6984000" y="2079800"/>
            <a:ext cx="4320000" cy="4320000"/>
          </a:xfrm>
          <a:prstGeom prst="ellipse">
            <a:avLst/>
          </a:prstGeom>
          <a:solidFill>
            <a:srgbClr val="3F7E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3A4490A-E9D0-4930-BA7D-9B58BF9F3E81}"/>
              </a:ext>
            </a:extLst>
          </p:cNvPr>
          <p:cNvSpPr>
            <a:spLocks noChangeAspect="1"/>
          </p:cNvSpPr>
          <p:nvPr/>
        </p:nvSpPr>
        <p:spPr>
          <a:xfrm>
            <a:off x="4913900" y="4011200"/>
            <a:ext cx="3600000" cy="3600000"/>
          </a:xfrm>
          <a:prstGeom prst="ellipse">
            <a:avLst/>
          </a:prstGeom>
          <a:solidFill>
            <a:srgbClr val="F2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713B723-AF55-4154-820F-B087412EE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492" y="458200"/>
            <a:ext cx="1000815" cy="1147224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D92D6A0-2BF0-4430-A8EE-D185C8994FE8}"/>
              </a:ext>
            </a:extLst>
          </p:cNvPr>
          <p:cNvCxnSpPr>
            <a:cxnSpLocks/>
          </p:cNvCxnSpPr>
          <p:nvPr/>
        </p:nvCxnSpPr>
        <p:spPr>
          <a:xfrm>
            <a:off x="577525" y="1973422"/>
            <a:ext cx="0" cy="4427862"/>
          </a:xfrm>
          <a:prstGeom prst="line">
            <a:avLst/>
          </a:prstGeom>
          <a:ln w="57150">
            <a:solidFill>
              <a:srgbClr val="7503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F5692472-E7B1-489C-A251-44A65CC67478}"/>
              </a:ext>
            </a:extLst>
          </p:cNvPr>
          <p:cNvSpPr txBox="1"/>
          <p:nvPr/>
        </p:nvSpPr>
        <p:spPr>
          <a:xfrm>
            <a:off x="998667" y="2137903"/>
            <a:ext cx="62986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Apresentar o seu projecto é apresentá-lo de uma </a:t>
            </a:r>
            <a:r>
              <a:rPr lang="en-US" sz="2800" b="1" dirty="0"/>
              <a:t>forma curta e impactante</a:t>
            </a:r>
            <a:r>
              <a:rPr lang="en-US" sz="2800" dirty="0">
                <a:latin typeface="+mj-lt"/>
              </a:rPr>
              <a:t>, a fim de convencer uma audiência. </a:t>
            </a:r>
            <a:endParaRPr lang="fr-FR" sz="2800" dirty="0">
              <a:latin typeface="+mj-lt"/>
            </a:endParaRPr>
          </a:p>
          <a:p>
            <a:endParaRPr lang="fr-FR" sz="2800" dirty="0">
              <a:latin typeface="+mj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ADC7F0-FF63-477C-A1AE-7579E5101A31}"/>
              </a:ext>
            </a:extLst>
          </p:cNvPr>
          <p:cNvSpPr txBox="1"/>
          <p:nvPr/>
        </p:nvSpPr>
        <p:spPr>
          <a:xfrm>
            <a:off x="1020793" y="3622089"/>
            <a:ext cx="629868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highlight>
                  <a:srgbClr val="7503A6"/>
                </a:highlight>
                <a:cs typeface="Posterama" panose="020B0504020200020000" pitchFamily="34" charset="0"/>
              </a:rPr>
              <a:t>3 regras de ouro : </a:t>
            </a:r>
          </a:p>
          <a:p>
            <a:endParaRPr lang="en-GB" sz="800" b="1" dirty="0">
              <a:solidFill>
                <a:srgbClr val="7503A6"/>
              </a:solidFill>
              <a:cs typeface="Posterama" panose="020B0504020200020000" pitchFamily="34" charset="0"/>
            </a:endParaRPr>
          </a:p>
          <a:p>
            <a:r>
              <a:rPr lang="en-GB" sz="1600" b="1" dirty="0" err="1"/>
              <a:t>Controlar</a:t>
            </a:r>
            <a:r>
              <a:rPr lang="en-GB" sz="1600" b="1" dirty="0"/>
              <a:t> o tempo </a:t>
            </a:r>
          </a:p>
          <a:p>
            <a:pPr marL="285750" indent="-285750">
              <a:buClr>
                <a:srgbClr val="7503A6"/>
              </a:buClr>
              <a:buFont typeface="Calibri Light" panose="020F0302020204030204" pitchFamily="34" charset="0"/>
              <a:buChar char="⁻"/>
            </a:pPr>
            <a:r>
              <a:rPr lang="en-GB" sz="1600" dirty="0">
                <a:latin typeface="+mj-lt"/>
              </a:rPr>
              <a:t>1 minuto</a:t>
            </a:r>
          </a:p>
          <a:p>
            <a:pPr marL="285750" indent="-285750">
              <a:buClr>
                <a:srgbClr val="7503A6"/>
              </a:buClr>
              <a:buFont typeface="Calibri Light" panose="020F0302020204030204" pitchFamily="34" charset="0"/>
              <a:buChar char="⁻"/>
            </a:pPr>
            <a:r>
              <a:rPr lang="en-GB" sz="1600" dirty="0">
                <a:latin typeface="+mj-lt"/>
              </a:rPr>
              <a:t>3-5 minutos</a:t>
            </a:r>
          </a:p>
          <a:p>
            <a:pPr marL="285750" indent="-285750">
              <a:buClr>
                <a:srgbClr val="7503A6"/>
              </a:buClr>
              <a:buFont typeface="Calibri Light" panose="020F0302020204030204" pitchFamily="34" charset="0"/>
              <a:buChar char="⁻"/>
            </a:pPr>
            <a:r>
              <a:rPr lang="en-GB" sz="1600" dirty="0">
                <a:latin typeface="+mj-lt"/>
              </a:rPr>
              <a:t>10 minutos</a:t>
            </a:r>
          </a:p>
          <a:p>
            <a:r>
              <a:rPr lang="en-GB" sz="1600" b="1" dirty="0"/>
              <a:t>Adaptar-se ao seu público</a:t>
            </a:r>
          </a:p>
          <a:p>
            <a:pPr marL="285750" indent="-285750">
              <a:buClr>
                <a:srgbClr val="7503A6"/>
              </a:buClr>
              <a:buFont typeface="Calibri Light" panose="020F0302020204030204" pitchFamily="34" charset="0"/>
              <a:buChar char="⁻"/>
            </a:pPr>
            <a:r>
              <a:rPr lang="en-GB" sz="1600" dirty="0">
                <a:latin typeface="+mj-lt"/>
              </a:rPr>
              <a:t>Investidores</a:t>
            </a:r>
          </a:p>
          <a:p>
            <a:pPr marL="285750" indent="-285750">
              <a:buClr>
                <a:srgbClr val="7503A6"/>
              </a:buClr>
              <a:buFont typeface="Calibri Light" panose="020F0302020204030204" pitchFamily="34" charset="0"/>
              <a:buChar char="⁻"/>
            </a:pPr>
            <a:r>
              <a:rPr lang="en-GB" sz="1600" dirty="0">
                <a:latin typeface="+mj-lt"/>
              </a:rPr>
              <a:t>Clientes</a:t>
            </a:r>
          </a:p>
          <a:p>
            <a:pPr marL="285750" indent="-285750">
              <a:buClr>
                <a:srgbClr val="7503A6"/>
              </a:buClr>
              <a:buFont typeface="Calibri Light" panose="020F0302020204030204" pitchFamily="34" charset="0"/>
              <a:buChar char="⁻"/>
            </a:pPr>
            <a:r>
              <a:rPr lang="en-GB" sz="1600" dirty="0">
                <a:latin typeface="+mj-lt"/>
              </a:rPr>
              <a:t>Fornecedores</a:t>
            </a:r>
          </a:p>
          <a:p>
            <a:pPr marL="285750" indent="-285750">
              <a:buClr>
                <a:srgbClr val="7503A6"/>
              </a:buClr>
              <a:buFont typeface="Calibri Light" panose="020F0302020204030204" pitchFamily="34" charset="0"/>
              <a:buChar char="⁻"/>
            </a:pPr>
            <a:r>
              <a:rPr lang="en-GB" sz="1600" dirty="0">
                <a:latin typeface="+mj-lt"/>
              </a:rPr>
              <a:t>Parceiros, etc.</a:t>
            </a:r>
          </a:p>
          <a:p>
            <a:r>
              <a:rPr lang="en-GB" sz="1600" b="1" dirty="0" err="1"/>
              <a:t>Mantê</a:t>
            </a:r>
            <a:r>
              <a:rPr lang="en-GB" sz="1600" b="1" dirty="0"/>
              <a:t>-lo simples e claro</a:t>
            </a:r>
          </a:p>
        </p:txBody>
      </p:sp>
    </p:spTree>
    <p:extLst>
      <p:ext uri="{BB962C8B-B14F-4D97-AF65-F5344CB8AC3E}">
        <p14:creationId xmlns:p14="http://schemas.microsoft.com/office/powerpoint/2010/main" val="5750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3">
            <a:extLst>
              <a:ext uri="{FF2B5EF4-FFF2-40B4-BE49-F238E27FC236}">
                <a16:creationId xmlns:a16="http://schemas.microsoft.com/office/drawing/2014/main" id="{3F108D1B-56FF-4B3C-9D4A-9F7C4907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17" y="2454018"/>
            <a:ext cx="3540926" cy="1325563"/>
          </a:xfrm>
        </p:spPr>
        <p:txBody>
          <a:bodyPr/>
          <a:lstStyle/>
          <a:p>
            <a:r>
              <a:rPr lang="fr-FR" dirty="0"/>
              <a:t>As </a:t>
            </a:r>
            <a:r>
              <a:rPr lang="fr-FR" dirty="0" err="1"/>
              <a:t>ferramentas </a:t>
            </a:r>
            <a:r>
              <a:rPr lang="fr-FR" dirty="0"/>
              <a:t>para </a:t>
            </a:r>
            <a:r>
              <a:rPr lang="fr-FR" dirty="0" err="1"/>
              <a:t>se tornar </a:t>
            </a:r>
            <a:r>
              <a:rPr lang="fr-FR" dirty="0"/>
              <a:t>um perito no campo!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ADD07B4-88AB-4833-8DD8-AF64B3F521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1417" y="4978858"/>
            <a:ext cx="3831211" cy="508000"/>
          </a:xfrm>
        </p:spPr>
        <p:txBody>
          <a:bodyPr>
            <a:noAutofit/>
          </a:bodyPr>
          <a:lstStyle/>
          <a:p>
            <a:r>
              <a:rPr lang="fr-FR" sz="2000" dirty="0" err="1"/>
              <a:t>Detalhe o seu projecto</a:t>
            </a:r>
            <a:r>
              <a:rPr lang="fr-FR" sz="2000" dirty="0"/>
              <a:t>, estruture as </a:t>
            </a:r>
            <a:r>
              <a:rPr lang="fr-FR" sz="2000" dirty="0" err="1"/>
              <a:t>suas ideias</a:t>
            </a:r>
            <a:r>
              <a:rPr lang="fr-FR" sz="2000" dirty="0"/>
              <a:t>, </a:t>
            </a:r>
            <a:r>
              <a:rPr lang="fr-FR" sz="2000" dirty="0" err="1"/>
              <a:t>escreva a sua </a:t>
            </a:r>
            <a:r>
              <a:rPr lang="fr-FR" sz="2000" dirty="0"/>
              <a:t>história e </a:t>
            </a:r>
            <a:r>
              <a:rPr lang="fr-FR" sz="2000" dirty="0" err="1"/>
              <a:t>entregue-a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50055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0D75742B-8399-43BB-A58F-95D9B40DA7A0}"/>
              </a:ext>
            </a:extLst>
          </p:cNvPr>
          <p:cNvSpPr/>
          <p:nvPr/>
        </p:nvSpPr>
        <p:spPr>
          <a:xfrm>
            <a:off x="1509487" y="2931887"/>
            <a:ext cx="6081486" cy="946120"/>
          </a:xfrm>
          <a:custGeom>
            <a:avLst/>
            <a:gdLst>
              <a:gd name="connsiteX0" fmla="*/ 0 w 6081486"/>
              <a:gd name="connsiteY0" fmla="*/ 0 h 946120"/>
              <a:gd name="connsiteX1" fmla="*/ 551543 w 6081486"/>
              <a:gd name="connsiteY1" fmla="*/ 566057 h 946120"/>
              <a:gd name="connsiteX2" fmla="*/ 1117600 w 6081486"/>
              <a:gd name="connsiteY2" fmla="*/ 856343 h 946120"/>
              <a:gd name="connsiteX3" fmla="*/ 2090058 w 6081486"/>
              <a:gd name="connsiteY3" fmla="*/ 899886 h 946120"/>
              <a:gd name="connsiteX4" fmla="*/ 3570515 w 6081486"/>
              <a:gd name="connsiteY4" fmla="*/ 246743 h 946120"/>
              <a:gd name="connsiteX5" fmla="*/ 4557486 w 6081486"/>
              <a:gd name="connsiteY5" fmla="*/ 275772 h 946120"/>
              <a:gd name="connsiteX6" fmla="*/ 6081486 w 6081486"/>
              <a:gd name="connsiteY6" fmla="*/ 928914 h 94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1486" h="946120">
                <a:moveTo>
                  <a:pt x="0" y="0"/>
                </a:moveTo>
                <a:cubicBezTo>
                  <a:pt x="182638" y="211666"/>
                  <a:pt x="365276" y="423333"/>
                  <a:pt x="551543" y="566057"/>
                </a:cubicBezTo>
                <a:cubicBezTo>
                  <a:pt x="737810" y="708781"/>
                  <a:pt x="861181" y="800705"/>
                  <a:pt x="1117600" y="856343"/>
                </a:cubicBezTo>
                <a:cubicBezTo>
                  <a:pt x="1374019" y="911981"/>
                  <a:pt x="1681239" y="1001486"/>
                  <a:pt x="2090058" y="899886"/>
                </a:cubicBezTo>
                <a:cubicBezTo>
                  <a:pt x="2498877" y="798286"/>
                  <a:pt x="3159277" y="350762"/>
                  <a:pt x="3570515" y="246743"/>
                </a:cubicBezTo>
                <a:cubicBezTo>
                  <a:pt x="3981753" y="142724"/>
                  <a:pt x="4138991" y="162077"/>
                  <a:pt x="4557486" y="275772"/>
                </a:cubicBezTo>
                <a:cubicBezTo>
                  <a:pt x="4975981" y="389467"/>
                  <a:pt x="5689600" y="740228"/>
                  <a:pt x="6081486" y="928914"/>
                </a:cubicBezTo>
              </a:path>
            </a:pathLst>
          </a:custGeom>
          <a:solidFill>
            <a:schemeClr val="bg1"/>
          </a:solidFill>
          <a:ln w="28575"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4176D38-72B3-452C-9073-8E9CCEB1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Os 4 </a:t>
            </a:r>
            <a:r>
              <a:rPr lang="fr-FR" dirty="0" err="1"/>
              <a:t>passos </a:t>
            </a:r>
            <a:r>
              <a:rPr lang="fr-FR" dirty="0"/>
              <a:t>para </a:t>
            </a:r>
            <a:r>
              <a:rPr lang="fr-FR" dirty="0" err="1"/>
              <a:t>preparar o seu </a:t>
            </a:r>
            <a:r>
              <a:rPr lang="fr-FR" dirty="0"/>
              <a:t>passo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1298BA8-9933-4612-92A3-30FB12F944F7}"/>
              </a:ext>
            </a:extLst>
          </p:cNvPr>
          <p:cNvSpPr>
            <a:spLocks noChangeAspect="1"/>
          </p:cNvSpPr>
          <p:nvPr/>
        </p:nvSpPr>
        <p:spPr>
          <a:xfrm>
            <a:off x="557520" y="2319991"/>
            <a:ext cx="1001798" cy="1001798"/>
          </a:xfrm>
          <a:prstGeom prst="ellipse">
            <a:avLst/>
          </a:prstGeom>
          <a:solidFill>
            <a:srgbClr val="F2CB0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ADC7FD-BF01-41F2-967C-8F0437BFE5A2}"/>
              </a:ext>
            </a:extLst>
          </p:cNvPr>
          <p:cNvSpPr>
            <a:spLocks noChangeAspect="1"/>
          </p:cNvSpPr>
          <p:nvPr/>
        </p:nvSpPr>
        <p:spPr>
          <a:xfrm>
            <a:off x="2602295" y="3321789"/>
            <a:ext cx="1001798" cy="1001798"/>
          </a:xfrm>
          <a:prstGeom prst="ellipse">
            <a:avLst/>
          </a:prstGeom>
          <a:solidFill>
            <a:srgbClr val="F2CB0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6EA9615-422D-40AD-B8C1-762620004FE0}"/>
              </a:ext>
            </a:extLst>
          </p:cNvPr>
          <p:cNvSpPr>
            <a:spLocks noChangeAspect="1"/>
          </p:cNvSpPr>
          <p:nvPr/>
        </p:nvSpPr>
        <p:spPr>
          <a:xfrm>
            <a:off x="5082811" y="2700290"/>
            <a:ext cx="1001798" cy="1001798"/>
          </a:xfrm>
          <a:prstGeom prst="ellipse">
            <a:avLst/>
          </a:prstGeom>
          <a:solidFill>
            <a:srgbClr val="F2CB0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7188D77-2959-4843-8921-8794B1955FD7}"/>
              </a:ext>
            </a:extLst>
          </p:cNvPr>
          <p:cNvSpPr>
            <a:spLocks noChangeAspect="1"/>
          </p:cNvSpPr>
          <p:nvPr/>
        </p:nvSpPr>
        <p:spPr>
          <a:xfrm>
            <a:off x="7561595" y="3472967"/>
            <a:ext cx="1001798" cy="1001798"/>
          </a:xfrm>
          <a:prstGeom prst="ellipse">
            <a:avLst/>
          </a:prstGeom>
          <a:solidFill>
            <a:srgbClr val="F2CB0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Graphique 12" descr="Enseignant contour">
            <a:extLst>
              <a:ext uri="{FF2B5EF4-FFF2-40B4-BE49-F238E27FC236}">
                <a16:creationId xmlns:a16="http://schemas.microsoft.com/office/drawing/2014/main" id="{F0141852-D0E4-43F6-B078-2E92D0886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2494" y="3603587"/>
            <a:ext cx="720000" cy="720000"/>
          </a:xfrm>
          <a:prstGeom prst="rect">
            <a:avLst/>
          </a:prstGeom>
        </p:spPr>
      </p:pic>
      <p:pic>
        <p:nvPicPr>
          <p:cNvPr id="19" name="Graphique 18" descr="Notes Post-it contour">
            <a:extLst>
              <a:ext uri="{FF2B5EF4-FFF2-40B4-BE49-F238E27FC236}">
                <a16:creationId xmlns:a16="http://schemas.microsoft.com/office/drawing/2014/main" id="{B95EC680-C54E-4F84-AA29-13F0DA204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8419" y="2460890"/>
            <a:ext cx="720000" cy="720000"/>
          </a:xfrm>
          <a:prstGeom prst="rect">
            <a:avLst/>
          </a:prstGeom>
        </p:spPr>
      </p:pic>
      <p:pic>
        <p:nvPicPr>
          <p:cNvPr id="21" name="Graphique 20" descr="Hiérarchie contour">
            <a:extLst>
              <a:ext uri="{FF2B5EF4-FFF2-40B4-BE49-F238E27FC236}">
                <a16:creationId xmlns:a16="http://schemas.microsoft.com/office/drawing/2014/main" id="{408B310E-BD62-4947-BFA8-E59171088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3194" y="3462688"/>
            <a:ext cx="720000" cy="720000"/>
          </a:xfrm>
          <a:prstGeom prst="rect">
            <a:avLst/>
          </a:prstGeom>
        </p:spPr>
      </p:pic>
      <p:pic>
        <p:nvPicPr>
          <p:cNvPr id="23" name="Graphique 22" descr="Création de récits contour">
            <a:extLst>
              <a:ext uri="{FF2B5EF4-FFF2-40B4-BE49-F238E27FC236}">
                <a16:creationId xmlns:a16="http://schemas.microsoft.com/office/drawing/2014/main" id="{DB16A318-F781-4862-9B11-BB0C17F98A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32411" y="2841189"/>
            <a:ext cx="720000" cy="720000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7C0AC01E-8A59-4834-8E9B-0C9C3BC6CD69}"/>
              </a:ext>
            </a:extLst>
          </p:cNvPr>
          <p:cNvSpPr txBox="1"/>
          <p:nvPr/>
        </p:nvSpPr>
        <p:spPr>
          <a:xfrm>
            <a:off x="-33825" y="3518245"/>
            <a:ext cx="219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1. </a:t>
            </a:r>
            <a:r>
              <a:rPr lang="fr-FR" sz="1600" b="1" dirty="0" err="1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Esclareça a sua ideia</a:t>
            </a:r>
            <a:endParaRPr lang="fr-FR" sz="1600" b="1" dirty="0">
              <a:solidFill>
                <a:srgbClr val="F2CB0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fr-FR" sz="1600" dirty="0">
                <a:cs typeface="Posterama" panose="020B0504020200020000" pitchFamily="34" charset="0"/>
              </a:rPr>
              <a:t>Para poder </a:t>
            </a:r>
            <a:r>
              <a:rPr lang="fr-FR" sz="1600" dirty="0" err="1">
                <a:cs typeface="Posterama" panose="020B0504020200020000" pitchFamily="34" charset="0"/>
              </a:rPr>
              <a:t>apresentar claramente </a:t>
            </a:r>
            <a:r>
              <a:rPr lang="fr-FR" sz="1600" dirty="0">
                <a:cs typeface="Posterama" panose="020B0504020200020000" pitchFamily="34" charset="0"/>
              </a:rPr>
              <a:t>uma </a:t>
            </a:r>
            <a:r>
              <a:rPr lang="fr-FR" sz="1600" dirty="0" err="1">
                <a:cs typeface="Posterama" panose="020B0504020200020000" pitchFamily="34" charset="0"/>
              </a:rPr>
              <a:t>ideia</a:t>
            </a:r>
            <a:r>
              <a:rPr lang="fr-FR" sz="1600" dirty="0">
                <a:cs typeface="Posterama" panose="020B0504020200020000" pitchFamily="34" charset="0"/>
              </a:rPr>
              <a:t>, </a:t>
            </a:r>
            <a:r>
              <a:rPr lang="fr-FR" sz="1600" dirty="0" err="1">
                <a:cs typeface="Posterama" panose="020B0504020200020000" pitchFamily="34" charset="0"/>
              </a:rPr>
              <a:t>tem </a:t>
            </a:r>
            <a:r>
              <a:rPr lang="fr-FR" sz="1600" dirty="0">
                <a:cs typeface="Posterama" panose="020B0504020200020000" pitchFamily="34" charset="0"/>
              </a:rPr>
              <a:t>de </a:t>
            </a:r>
            <a:r>
              <a:rPr lang="fr-FR" sz="1600" dirty="0" err="1">
                <a:cs typeface="Posterama" panose="020B0504020200020000" pitchFamily="34" charset="0"/>
              </a:rPr>
              <a:t>a deixar perfeitamente clara </a:t>
            </a:r>
            <a:r>
              <a:rPr lang="fr-FR" sz="1600" dirty="0">
                <a:cs typeface="Posterama" panose="020B0504020200020000" pitchFamily="34" charset="0"/>
              </a:rPr>
              <a:t>na </a:t>
            </a:r>
            <a:r>
              <a:rPr lang="fr-FR" sz="1600" dirty="0" err="1">
                <a:cs typeface="Posterama" panose="020B0504020200020000" pitchFamily="34" charset="0"/>
              </a:rPr>
              <a:t>sua cabeça </a:t>
            </a:r>
            <a:r>
              <a:rPr lang="fr-FR" sz="1600" dirty="0">
                <a:cs typeface="Posterama" panose="020B0504020200020000" pitchFamily="34" charset="0"/>
              </a:rPr>
              <a:t>primeiro</a:t>
            </a:r>
          </a:p>
          <a:p>
            <a:pPr algn="ctr"/>
            <a:endParaRPr lang="fr-FR" sz="1600" dirty="0">
              <a:solidFill>
                <a:srgbClr val="F2CB0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5B03A56-4150-4D1C-879E-1F7ACE641651}"/>
              </a:ext>
            </a:extLst>
          </p:cNvPr>
          <p:cNvSpPr txBox="1"/>
          <p:nvPr/>
        </p:nvSpPr>
        <p:spPr>
          <a:xfrm>
            <a:off x="2007365" y="4426186"/>
            <a:ext cx="219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2. Organize os </a:t>
            </a:r>
            <a:r>
              <a:rPr lang="fr-FR" sz="1600" b="1" dirty="0" err="1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seus pensamentos</a:t>
            </a:r>
            <a:endParaRPr lang="fr-FR" sz="1600" b="1" dirty="0">
              <a:solidFill>
                <a:srgbClr val="F2CB0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  <a:p>
            <a:pPr algn="ctr"/>
            <a:r>
              <a:rPr lang="fr-FR" sz="1600" dirty="0" err="1">
                <a:cs typeface="Posterama" panose="020B0504020200020000" pitchFamily="34" charset="0"/>
              </a:rPr>
              <a:t>Depois, </a:t>
            </a:r>
            <a:r>
              <a:rPr lang="fr-FR" sz="1600" dirty="0">
                <a:cs typeface="Posterama" panose="020B0504020200020000" pitchFamily="34" charset="0"/>
              </a:rPr>
              <a:t>organize os </a:t>
            </a:r>
            <a:r>
              <a:rPr lang="fr-FR" sz="1600" dirty="0" err="1">
                <a:cs typeface="Posterama" panose="020B0504020200020000" pitchFamily="34" charset="0"/>
              </a:rPr>
              <a:t>seus pensamentos </a:t>
            </a:r>
            <a:r>
              <a:rPr lang="fr-FR" sz="1600" dirty="0">
                <a:cs typeface="Posterama" panose="020B0504020200020000" pitchFamily="34" charset="0"/>
              </a:rPr>
              <a:t>para </a:t>
            </a:r>
            <a:r>
              <a:rPr lang="fr-FR" sz="1600" dirty="0" err="1">
                <a:cs typeface="Posterama" panose="020B0504020200020000" pitchFamily="34" charset="0"/>
              </a:rPr>
              <a:t>ter a </a:t>
            </a:r>
            <a:r>
              <a:rPr lang="fr-FR" sz="1600" dirty="0">
                <a:cs typeface="Posterama" panose="020B0504020200020000" pitchFamily="34" charset="0"/>
              </a:rPr>
              <a:t>certeza de </a:t>
            </a:r>
            <a:r>
              <a:rPr lang="fr-FR" sz="1600" dirty="0" err="1">
                <a:cs typeface="Posterama" panose="020B0504020200020000" pitchFamily="34" charset="0"/>
              </a:rPr>
              <a:t>que transmitirá </a:t>
            </a:r>
            <a:r>
              <a:rPr lang="fr-FR" sz="1600" dirty="0">
                <a:cs typeface="Posterama" panose="020B0504020200020000" pitchFamily="34" charset="0"/>
              </a:rPr>
              <a:t>a mensagem certa</a:t>
            </a:r>
          </a:p>
          <a:p>
            <a:pPr algn="ctr"/>
            <a:endParaRPr lang="fr-FR" sz="1600" dirty="0">
              <a:solidFill>
                <a:srgbClr val="F2CB0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CD72F2B-7FE3-4D79-BAA1-6F6B47A112AD}"/>
              </a:ext>
            </a:extLst>
          </p:cNvPr>
          <p:cNvSpPr txBox="1"/>
          <p:nvPr/>
        </p:nvSpPr>
        <p:spPr>
          <a:xfrm>
            <a:off x="4484916" y="3842987"/>
            <a:ext cx="21916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3. Escreva a </a:t>
            </a:r>
            <a:r>
              <a:rPr lang="fr-FR" sz="1600" b="1" dirty="0" err="1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sua </a:t>
            </a:r>
            <a:r>
              <a:rPr lang="fr-FR" sz="16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história</a:t>
            </a:r>
          </a:p>
          <a:p>
            <a:pPr algn="ctr"/>
            <a:r>
              <a:rPr lang="fr-FR" sz="1600" dirty="0">
                <a:cs typeface="Posterama" panose="020B0504020200020000" pitchFamily="34" charset="0"/>
              </a:rPr>
              <a:t>Quando </a:t>
            </a:r>
            <a:r>
              <a:rPr lang="fr-FR" sz="1600" dirty="0" err="1">
                <a:cs typeface="Posterama" panose="020B0504020200020000" pitchFamily="34" charset="0"/>
              </a:rPr>
              <a:t>souber que </a:t>
            </a:r>
            <a:r>
              <a:rPr lang="fr-FR" sz="1600" dirty="0">
                <a:cs typeface="Posterama" panose="020B0504020200020000" pitchFamily="34" charset="0"/>
              </a:rPr>
              <a:t>mensagem quer </a:t>
            </a:r>
            <a:r>
              <a:rPr lang="fr-FR" sz="1600" dirty="0" err="1">
                <a:cs typeface="Posterama" panose="020B0504020200020000" pitchFamily="34" charset="0"/>
              </a:rPr>
              <a:t>transmitir</a:t>
            </a:r>
            <a:r>
              <a:rPr lang="fr-FR" sz="1600" dirty="0">
                <a:cs typeface="Posterama" panose="020B0504020200020000" pitchFamily="34" charset="0"/>
              </a:rPr>
              <a:t>, </a:t>
            </a:r>
            <a:r>
              <a:rPr lang="fr-FR" sz="1600" dirty="0" err="1">
                <a:cs typeface="Posterama" panose="020B0504020200020000" pitchFamily="34" charset="0"/>
              </a:rPr>
              <a:t>inclua-a numa </a:t>
            </a:r>
            <a:r>
              <a:rPr lang="fr-FR" sz="1600" dirty="0">
                <a:cs typeface="Posterama" panose="020B0504020200020000" pitchFamily="34" charset="0"/>
              </a:rPr>
              <a:t>história com a </a:t>
            </a:r>
            <a:r>
              <a:rPr lang="fr-FR" sz="1600" dirty="0" err="1">
                <a:cs typeface="Posterama" panose="020B0504020200020000" pitchFamily="34" charset="0"/>
              </a:rPr>
              <a:t>qual o seu </a:t>
            </a:r>
            <a:r>
              <a:rPr lang="fr-FR" sz="1600" dirty="0">
                <a:cs typeface="Posterama" panose="020B0504020200020000" pitchFamily="34" charset="0"/>
              </a:rPr>
              <a:t>público se possa relacionar</a:t>
            </a:r>
          </a:p>
          <a:p>
            <a:pPr algn="ctr"/>
            <a:endParaRPr lang="fr-FR" sz="1600" dirty="0">
              <a:solidFill>
                <a:srgbClr val="F2CB0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49012EB-D48C-40D9-A12A-0EB46B2BF191}"/>
              </a:ext>
            </a:extLst>
          </p:cNvPr>
          <p:cNvSpPr txBox="1"/>
          <p:nvPr/>
        </p:nvSpPr>
        <p:spPr>
          <a:xfrm>
            <a:off x="6833831" y="4566727"/>
            <a:ext cx="2327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4. Pratique o </a:t>
            </a:r>
            <a:r>
              <a:rPr lang="fr-FR" sz="1600" b="1" dirty="0" err="1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seu </a:t>
            </a:r>
            <a:r>
              <a:rPr lang="fr-FR" sz="16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tom</a:t>
            </a:r>
          </a:p>
          <a:p>
            <a:pPr algn="ctr"/>
            <a:r>
              <a:rPr lang="fr-FR" sz="1600" dirty="0">
                <a:cs typeface="Posterama" panose="020B0504020200020000" pitchFamily="34" charset="0"/>
              </a:rPr>
              <a:t>Use o </a:t>
            </a:r>
            <a:r>
              <a:rPr lang="fr-FR" sz="1600" dirty="0" err="1">
                <a:cs typeface="Posterama" panose="020B0504020200020000" pitchFamily="34" charset="0"/>
              </a:rPr>
              <a:t>seu </a:t>
            </a:r>
            <a:r>
              <a:rPr lang="fr-FR" sz="1600" dirty="0">
                <a:cs typeface="Posterama" panose="020B0504020200020000" pitchFamily="34" charset="0"/>
              </a:rPr>
              <a:t>corpo e a </a:t>
            </a:r>
            <a:r>
              <a:rPr lang="fr-FR" sz="1600" dirty="0" err="1">
                <a:cs typeface="Posterama" panose="020B0504020200020000" pitchFamily="34" charset="0"/>
              </a:rPr>
              <a:t>sua voz </a:t>
            </a:r>
            <a:r>
              <a:rPr lang="fr-FR" sz="1600" dirty="0">
                <a:cs typeface="Posterama" panose="020B0504020200020000" pitchFamily="34" charset="0"/>
              </a:rPr>
              <a:t>para </a:t>
            </a:r>
            <a:r>
              <a:rPr lang="fr-FR" sz="1600" dirty="0" err="1">
                <a:cs typeface="Posterama" panose="020B0504020200020000" pitchFamily="34" charset="0"/>
              </a:rPr>
              <a:t>transmitir </a:t>
            </a:r>
            <a:r>
              <a:rPr lang="fr-FR" sz="1600" dirty="0">
                <a:cs typeface="Posterama" panose="020B0504020200020000" pitchFamily="34" charset="0"/>
              </a:rPr>
              <a:t>a </a:t>
            </a:r>
            <a:r>
              <a:rPr lang="fr-FR" sz="1600" dirty="0" err="1">
                <a:cs typeface="Posterama" panose="020B0504020200020000" pitchFamily="34" charset="0"/>
              </a:rPr>
              <a:t>sua </a:t>
            </a:r>
            <a:r>
              <a:rPr lang="fr-FR" sz="1600" dirty="0">
                <a:cs typeface="Posterama" panose="020B0504020200020000" pitchFamily="34" charset="0"/>
              </a:rPr>
              <a:t>mensagem e a </a:t>
            </a:r>
            <a:r>
              <a:rPr lang="fr-FR" sz="1600" dirty="0" err="1">
                <a:cs typeface="Posterama" panose="020B0504020200020000" pitchFamily="34" charset="0"/>
              </a:rPr>
              <a:t>bordo da sua </a:t>
            </a:r>
            <a:r>
              <a:rPr lang="fr-FR" sz="1600" dirty="0">
                <a:cs typeface="Posterama" panose="020B0504020200020000" pitchFamily="34" charset="0"/>
              </a:rPr>
              <a:t>audiência</a:t>
            </a:r>
          </a:p>
          <a:p>
            <a:pPr algn="ctr"/>
            <a:endParaRPr lang="fr-FR" sz="1600" dirty="0">
              <a:solidFill>
                <a:srgbClr val="F2CB05"/>
              </a:solidFill>
              <a:latin typeface="Posterama" panose="020B0504020200020000" pitchFamily="34" charset="0"/>
              <a:cs typeface="Posterama" panose="020B050402020002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1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FEA7282-8740-457A-8B16-0D513FB4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Passo 1 : clarificar a sua ideia</a:t>
            </a:r>
          </a:p>
        </p:txBody>
      </p: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C181841F-FEE0-43C9-9787-64DB2D8AFCD4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>
            <a:off x="2364556" y="2105921"/>
            <a:ext cx="1741623" cy="995274"/>
          </a:xfrm>
          <a:prstGeom prst="bentConnector3">
            <a:avLst>
              <a:gd name="adj1" fmla="val -521"/>
            </a:avLst>
          </a:prstGeom>
          <a:ln w="28575">
            <a:solidFill>
              <a:srgbClr val="F2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 : en angle 20">
            <a:extLst>
              <a:ext uri="{FF2B5EF4-FFF2-40B4-BE49-F238E27FC236}">
                <a16:creationId xmlns:a16="http://schemas.microsoft.com/office/drawing/2014/main" id="{E0E07C59-9507-417B-8C45-B8B59227148A}"/>
              </a:ext>
            </a:extLst>
          </p:cNvPr>
          <p:cNvCxnSpPr>
            <a:cxnSpLocks/>
          </p:cNvCxnSpPr>
          <p:nvPr/>
        </p:nvCxnSpPr>
        <p:spPr>
          <a:xfrm rot="10800000" flipH="1">
            <a:off x="5037820" y="2105919"/>
            <a:ext cx="1741623" cy="995274"/>
          </a:xfrm>
          <a:prstGeom prst="bentConnector3">
            <a:avLst>
              <a:gd name="adj1" fmla="val -521"/>
            </a:avLst>
          </a:prstGeom>
          <a:ln w="28575">
            <a:solidFill>
              <a:srgbClr val="F2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3A819681-76ED-4839-82A3-7E6C1CB44321}"/>
              </a:ext>
            </a:extLst>
          </p:cNvPr>
          <p:cNvCxnSpPr>
            <a:cxnSpLocks/>
            <a:stCxn id="11" idx="3"/>
            <a:endCxn id="3" idx="1"/>
          </p:cNvCxnSpPr>
          <p:nvPr/>
        </p:nvCxnSpPr>
        <p:spPr>
          <a:xfrm>
            <a:off x="2338122" y="3002141"/>
            <a:ext cx="1520980" cy="515277"/>
          </a:xfrm>
          <a:prstGeom prst="line">
            <a:avLst/>
          </a:prstGeom>
          <a:ln w="28575">
            <a:solidFill>
              <a:srgbClr val="F2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A8D82948-CAFE-4E16-A275-9E756F0A59EB}"/>
              </a:ext>
            </a:extLst>
          </p:cNvPr>
          <p:cNvCxnSpPr>
            <a:cxnSpLocks/>
          </p:cNvCxnSpPr>
          <p:nvPr/>
        </p:nvCxnSpPr>
        <p:spPr>
          <a:xfrm flipV="1">
            <a:off x="5284896" y="3502320"/>
            <a:ext cx="1494547" cy="1"/>
          </a:xfrm>
          <a:prstGeom prst="line">
            <a:avLst/>
          </a:prstGeom>
          <a:ln w="28575">
            <a:solidFill>
              <a:srgbClr val="F2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5D5C66BC-80A5-4307-BE51-6CE0FE93E4C9}"/>
              </a:ext>
            </a:extLst>
          </p:cNvPr>
          <p:cNvCxnSpPr>
            <a:stCxn id="3" idx="2"/>
            <a:endCxn id="16" idx="0"/>
          </p:cNvCxnSpPr>
          <p:nvPr/>
        </p:nvCxnSpPr>
        <p:spPr>
          <a:xfrm flipH="1">
            <a:off x="4571999" y="3933642"/>
            <a:ext cx="1" cy="1011447"/>
          </a:xfrm>
          <a:prstGeom prst="line">
            <a:avLst/>
          </a:prstGeom>
          <a:ln w="28575">
            <a:solidFill>
              <a:srgbClr val="F2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9BBE9515-DE69-4FE8-9F40-3E944BB9D917}"/>
              </a:ext>
            </a:extLst>
          </p:cNvPr>
          <p:cNvCxnSpPr>
            <a:cxnSpLocks/>
            <a:endCxn id="12" idx="3"/>
          </p:cNvCxnSpPr>
          <p:nvPr/>
        </p:nvCxnSpPr>
        <p:spPr>
          <a:xfrm rot="10800000" flipV="1">
            <a:off x="2364556" y="3791306"/>
            <a:ext cx="1494551" cy="1290728"/>
          </a:xfrm>
          <a:prstGeom prst="bentConnector3">
            <a:avLst>
              <a:gd name="adj1" fmla="val 50000"/>
            </a:avLst>
          </a:prstGeom>
          <a:ln w="28575">
            <a:solidFill>
              <a:srgbClr val="F2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id="{99B657E5-5AAC-424B-8488-3AAED6EF8BB1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5284896" y="3788610"/>
            <a:ext cx="1494547" cy="1293424"/>
          </a:xfrm>
          <a:prstGeom prst="bentConnector3">
            <a:avLst>
              <a:gd name="adj1" fmla="val 50000"/>
            </a:avLst>
          </a:prstGeom>
          <a:ln w="28575">
            <a:solidFill>
              <a:srgbClr val="F2CB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0442FBCA-944E-43C1-B9CD-8098C2643934}"/>
              </a:ext>
            </a:extLst>
          </p:cNvPr>
          <p:cNvSpPr/>
          <p:nvPr/>
        </p:nvSpPr>
        <p:spPr>
          <a:xfrm>
            <a:off x="3859102" y="3101193"/>
            <a:ext cx="1425795" cy="832449"/>
          </a:xfrm>
          <a:prstGeom prst="roundRect">
            <a:avLst/>
          </a:prstGeom>
          <a:noFill/>
          <a:ln w="57150"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F2CB05"/>
                </a:solidFill>
                <a:latin typeface="Posterama" panose="020B0504020200020000" pitchFamily="34" charset="0"/>
                <a:cs typeface="Posterama" panose="020B0504020200020000" pitchFamily="34" charset="0"/>
              </a:rPr>
              <a:t>5W2H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A5ABCD5F-989A-40BC-9D3A-8F6148420FCE}"/>
              </a:ext>
            </a:extLst>
          </p:cNvPr>
          <p:cNvSpPr/>
          <p:nvPr/>
        </p:nvSpPr>
        <p:spPr>
          <a:xfrm>
            <a:off x="744555" y="1968976"/>
            <a:ext cx="1620000" cy="273889"/>
          </a:xfrm>
          <a:prstGeom prst="roundRect">
            <a:avLst/>
          </a:prstGeom>
          <a:solidFill>
            <a:srgbClr val="F2CB05"/>
          </a:solidFill>
          <a:ln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osterama" panose="020B0504020200020000" pitchFamily="34" charset="0"/>
                <a:cs typeface="Posterama" panose="020B0504020200020000" pitchFamily="34" charset="0"/>
              </a:rPr>
              <a:t>PORQUÊ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CFFA2E4E-EC8C-4509-9EAD-CBECF217B27E}"/>
              </a:ext>
            </a:extLst>
          </p:cNvPr>
          <p:cNvSpPr/>
          <p:nvPr/>
        </p:nvSpPr>
        <p:spPr>
          <a:xfrm>
            <a:off x="718122" y="2865196"/>
            <a:ext cx="1620000" cy="273889"/>
          </a:xfrm>
          <a:prstGeom prst="roundRect">
            <a:avLst/>
          </a:prstGeom>
          <a:solidFill>
            <a:srgbClr val="F2CB05"/>
          </a:solidFill>
          <a:ln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osterama" panose="020B0504020200020000" pitchFamily="34" charset="0"/>
                <a:cs typeface="Posterama" panose="020B0504020200020000" pitchFamily="34" charset="0"/>
              </a:rPr>
              <a:t>QUEM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CE9E9013-99E4-4355-92A1-548B0136A1D4}"/>
              </a:ext>
            </a:extLst>
          </p:cNvPr>
          <p:cNvSpPr/>
          <p:nvPr/>
        </p:nvSpPr>
        <p:spPr>
          <a:xfrm>
            <a:off x="744555" y="4945089"/>
            <a:ext cx="1620000" cy="273889"/>
          </a:xfrm>
          <a:prstGeom prst="roundRect">
            <a:avLst/>
          </a:prstGeom>
          <a:solidFill>
            <a:srgbClr val="F2CB05"/>
          </a:solidFill>
          <a:ln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osterama" panose="020B0504020200020000" pitchFamily="34" charset="0"/>
                <a:cs typeface="Posterama" panose="020B0504020200020000" pitchFamily="34" charset="0"/>
              </a:rPr>
              <a:t>QUANDO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960C22E1-5E34-420D-9D76-5A68E5B09047}"/>
              </a:ext>
            </a:extLst>
          </p:cNvPr>
          <p:cNvSpPr/>
          <p:nvPr/>
        </p:nvSpPr>
        <p:spPr>
          <a:xfrm>
            <a:off x="6779443" y="1968976"/>
            <a:ext cx="1620000" cy="273889"/>
          </a:xfrm>
          <a:prstGeom prst="roundRect">
            <a:avLst/>
          </a:prstGeom>
          <a:solidFill>
            <a:srgbClr val="F2CB05"/>
          </a:solidFill>
          <a:ln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osterama" panose="020B0504020200020000" pitchFamily="34" charset="0"/>
                <a:cs typeface="Posterama" panose="020B0504020200020000" pitchFamily="34" charset="0"/>
              </a:rPr>
              <a:t>COMO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21D6075-3FFA-4F97-B352-7C1D5D73198C}"/>
              </a:ext>
            </a:extLst>
          </p:cNvPr>
          <p:cNvSpPr/>
          <p:nvPr/>
        </p:nvSpPr>
        <p:spPr>
          <a:xfrm>
            <a:off x="6779443" y="3380472"/>
            <a:ext cx="1741622" cy="316636"/>
          </a:xfrm>
          <a:prstGeom prst="roundRect">
            <a:avLst/>
          </a:prstGeom>
          <a:solidFill>
            <a:srgbClr val="F2CB05"/>
          </a:solidFill>
          <a:ln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osterama" panose="020B0504020200020000" pitchFamily="34" charset="0"/>
                <a:cs typeface="Posterama" panose="020B0504020200020000" pitchFamily="34" charset="0"/>
              </a:rPr>
              <a:t>QUANTO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9571C49-8D1A-4E7C-8203-4833C7051B4D}"/>
              </a:ext>
            </a:extLst>
          </p:cNvPr>
          <p:cNvSpPr/>
          <p:nvPr/>
        </p:nvSpPr>
        <p:spPr>
          <a:xfrm>
            <a:off x="6779443" y="4945089"/>
            <a:ext cx="1620000" cy="273889"/>
          </a:xfrm>
          <a:prstGeom prst="roundRect">
            <a:avLst/>
          </a:prstGeom>
          <a:solidFill>
            <a:srgbClr val="F2CB05"/>
          </a:solidFill>
          <a:ln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osterama" panose="020B0504020200020000" pitchFamily="34" charset="0"/>
                <a:cs typeface="Posterama" panose="020B0504020200020000" pitchFamily="34" charset="0"/>
              </a:rPr>
              <a:t>ONDE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6B3D3FBF-EBF4-48C7-971E-1AD5AAF616FC}"/>
              </a:ext>
            </a:extLst>
          </p:cNvPr>
          <p:cNvSpPr/>
          <p:nvPr/>
        </p:nvSpPr>
        <p:spPr>
          <a:xfrm>
            <a:off x="3761999" y="4945089"/>
            <a:ext cx="1620000" cy="273889"/>
          </a:xfrm>
          <a:prstGeom prst="roundRect">
            <a:avLst/>
          </a:prstGeom>
          <a:solidFill>
            <a:srgbClr val="F2CB05"/>
          </a:solidFill>
          <a:ln>
            <a:solidFill>
              <a:srgbClr val="F2CB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Posterama" panose="020B0504020200020000" pitchFamily="34" charset="0"/>
                <a:cs typeface="Posterama" panose="020B0504020200020000" pitchFamily="34" charset="0"/>
              </a:rPr>
              <a:t>O QUÊ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E0E5C1E-E646-4F53-80E1-FB2C21FAC0EB}"/>
              </a:ext>
            </a:extLst>
          </p:cNvPr>
          <p:cNvSpPr txBox="1"/>
          <p:nvPr/>
        </p:nvSpPr>
        <p:spPr>
          <a:xfrm>
            <a:off x="664888" y="2302698"/>
            <a:ext cx="1323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Objectivos ?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570FB5C-C4F8-441E-AD65-B355DC7B2327}"/>
              </a:ext>
            </a:extLst>
          </p:cNvPr>
          <p:cNvSpPr txBox="1"/>
          <p:nvPr/>
        </p:nvSpPr>
        <p:spPr>
          <a:xfrm>
            <a:off x="656286" y="3273718"/>
            <a:ext cx="226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Por </a:t>
            </a:r>
            <a:r>
              <a:rPr lang="fr-FR" dirty="0" err="1"/>
              <a:t>quem</a:t>
            </a:r>
            <a:r>
              <a:rPr lang="fr-FR" dirty="0"/>
              <a:t>?</a:t>
            </a:r>
          </a:p>
          <a:p>
            <a:r>
              <a:rPr lang="fr-FR" dirty="0"/>
              <a:t>Quais os </a:t>
            </a:r>
            <a:r>
              <a:rPr lang="fr-FR" dirty="0" err="1"/>
              <a:t>beneficiários</a:t>
            </a:r>
            <a:r>
              <a:rPr lang="fr-FR" dirty="0"/>
              <a:t>?</a:t>
            </a:r>
          </a:p>
          <a:p>
            <a:r>
              <a:rPr lang="fr-FR" dirty="0"/>
              <a:t>Quais as partes interessadas?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B201A0D-80AE-41C4-8254-6B15B6E02976}"/>
              </a:ext>
            </a:extLst>
          </p:cNvPr>
          <p:cNvSpPr txBox="1"/>
          <p:nvPr/>
        </p:nvSpPr>
        <p:spPr>
          <a:xfrm>
            <a:off x="664887" y="5312438"/>
            <a:ext cx="1653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 partir de quando </a:t>
            </a:r>
            <a:r>
              <a:rPr lang="fr-FR" dirty="0"/>
              <a:t>?</a:t>
            </a:r>
          </a:p>
          <a:p>
            <a:r>
              <a:rPr lang="fr-FR" dirty="0"/>
              <a:t>Prazos ? </a:t>
            </a:r>
          </a:p>
          <a:p>
            <a:r>
              <a:rPr lang="fr-FR" dirty="0"/>
              <a:t>Por quanto tempo ?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775B746-10F3-48C5-81D0-7C0BC72A7818}"/>
              </a:ext>
            </a:extLst>
          </p:cNvPr>
          <p:cNvSpPr txBox="1"/>
          <p:nvPr/>
        </p:nvSpPr>
        <p:spPr>
          <a:xfrm>
            <a:off x="3439314" y="5307095"/>
            <a:ext cx="271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O que é concretamente</a:t>
            </a:r>
            <a:r>
              <a:rPr lang="fr-FR" dirty="0"/>
              <a:t>?</a:t>
            </a:r>
          </a:p>
          <a:p>
            <a:r>
              <a:rPr lang="fr-FR" dirty="0" err="1"/>
              <a:t>Quais </a:t>
            </a:r>
            <a:r>
              <a:rPr lang="fr-FR" dirty="0"/>
              <a:t>são os </a:t>
            </a:r>
            <a:r>
              <a:rPr lang="fr-FR" dirty="0" err="1"/>
              <a:t>resultados esperados</a:t>
            </a:r>
            <a:r>
              <a:rPr lang="fr-FR" dirty="0"/>
              <a:t>?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9E62DDA-70B7-46E2-8CFA-7BA26018ACA5}"/>
              </a:ext>
            </a:extLst>
          </p:cNvPr>
          <p:cNvSpPr txBox="1"/>
          <p:nvPr/>
        </p:nvSpPr>
        <p:spPr>
          <a:xfrm>
            <a:off x="6713541" y="5310479"/>
            <a:ext cx="2152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Num </a:t>
            </a:r>
            <a:r>
              <a:rPr lang="fr-FR" dirty="0" err="1"/>
              <a:t>espaço físico </a:t>
            </a:r>
            <a:r>
              <a:rPr lang="fr-FR" dirty="0"/>
              <a:t>?</a:t>
            </a:r>
          </a:p>
          <a:p>
            <a:r>
              <a:rPr lang="fr-FR" dirty="0"/>
              <a:t>Em linha ? </a:t>
            </a:r>
          </a:p>
          <a:p>
            <a:r>
              <a:rPr lang="fr-FR" dirty="0"/>
              <a:t>Qual a </a:t>
            </a:r>
            <a:r>
              <a:rPr lang="fr-FR" dirty="0" err="1"/>
              <a:t>região</a:t>
            </a:r>
            <a:r>
              <a:rPr lang="fr-FR" dirty="0"/>
              <a:t>?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7BD7F0F-20A8-455C-A6D7-E01A03020991}"/>
              </a:ext>
            </a:extLst>
          </p:cNvPr>
          <p:cNvSpPr txBox="1"/>
          <p:nvPr/>
        </p:nvSpPr>
        <p:spPr>
          <a:xfrm>
            <a:off x="6710686" y="3718293"/>
            <a:ext cx="9863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Custo </a:t>
            </a:r>
            <a:r>
              <a:rPr lang="fr-FR" dirty="0"/>
              <a:t>? </a:t>
            </a:r>
          </a:p>
          <a:p>
            <a:r>
              <a:rPr lang="fr-FR" dirty="0"/>
              <a:t>Tempo ?</a:t>
            </a:r>
          </a:p>
          <a:p>
            <a:r>
              <a:rPr lang="fr-FR" dirty="0"/>
              <a:t>Pessoas ?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0B75C71-5B4F-4044-A326-40C472CEA72B}"/>
              </a:ext>
            </a:extLst>
          </p:cNvPr>
          <p:cNvSpPr txBox="1"/>
          <p:nvPr/>
        </p:nvSpPr>
        <p:spPr>
          <a:xfrm>
            <a:off x="6710686" y="2271821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 que </a:t>
            </a:r>
            <a:r>
              <a:rPr lang="fr-FR" dirty="0" err="1"/>
              <a:t>significa </a:t>
            </a:r>
            <a:r>
              <a:rPr lang="fr-FR" dirty="0"/>
              <a:t>? </a:t>
            </a:r>
          </a:p>
          <a:p>
            <a:r>
              <a:rPr lang="fr-FR" dirty="0"/>
              <a:t>Que </a:t>
            </a:r>
            <a:r>
              <a:rPr lang="fr-FR" dirty="0" err="1"/>
              <a:t>ferramentas</a:t>
            </a:r>
            <a:r>
              <a:rPr lang="fr-F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087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1456DC-2909-48C9-B60E-5DA9B200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Passo </a:t>
            </a:r>
            <a:r>
              <a:rPr lang="fr-FR" dirty="0"/>
              <a:t>1 : </a:t>
            </a:r>
            <a:r>
              <a:rPr lang="fr-FR" dirty="0" err="1"/>
              <a:t>a sua vez </a:t>
            </a:r>
            <a:r>
              <a:rPr lang="fr-FR" dirty="0"/>
              <a:t>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A5465F-28AD-425F-9E6D-56B018334AF9}"/>
              </a:ext>
            </a:extLst>
          </p:cNvPr>
          <p:cNvSpPr txBox="1"/>
          <p:nvPr/>
        </p:nvSpPr>
        <p:spPr>
          <a:xfrm>
            <a:off x="956353" y="2594977"/>
            <a:ext cx="4005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latin typeface="+mj-lt"/>
              </a:rPr>
              <a:t>Por </a:t>
            </a:r>
            <a:r>
              <a:rPr lang="fr-FR" sz="3600" dirty="0" err="1">
                <a:latin typeface="+mj-lt"/>
              </a:rPr>
              <a:t>si só</a:t>
            </a:r>
            <a:r>
              <a:rPr lang="fr-FR" sz="3600" dirty="0">
                <a:latin typeface="+mj-lt"/>
              </a:rPr>
              <a:t>, </a:t>
            </a:r>
            <a:r>
              <a:rPr lang="fr-FR" sz="3600" dirty="0" err="1">
                <a:latin typeface="+mj-lt"/>
              </a:rPr>
              <a:t>reserve </a:t>
            </a:r>
            <a:r>
              <a:rPr lang="fr-FR" sz="3600" dirty="0">
                <a:latin typeface="+mj-lt"/>
              </a:rPr>
              <a:t>10 minutos para </a:t>
            </a:r>
            <a:r>
              <a:rPr lang="fr-FR" sz="3600" b="1" dirty="0" err="1"/>
              <a:t>responder a </a:t>
            </a:r>
            <a:r>
              <a:rPr lang="fr-FR" sz="3600" b="1" dirty="0"/>
              <a:t>todas as perguntas 5W2H, para o </a:t>
            </a:r>
            <a:r>
              <a:rPr lang="fr-FR" sz="3600" b="1" dirty="0" err="1"/>
              <a:t>seu projecto </a:t>
            </a:r>
            <a:r>
              <a:rPr lang="fr-FR" sz="3600" dirty="0">
                <a:latin typeface="+mj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759305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1A265137757140ADDDDCE420A58E94" ma:contentTypeVersion="4" ma:contentTypeDescription="Crée un document." ma:contentTypeScope="" ma:versionID="5556e93d339b2038eb723732e74baf9b">
  <xsd:schema xmlns:xsd="http://www.w3.org/2001/XMLSchema" xmlns:xs="http://www.w3.org/2001/XMLSchema" xmlns:p="http://schemas.microsoft.com/office/2006/metadata/properties" xmlns:ns3="a9a919eb-c4d9-4e75-aea7-5eab5cbc04b2" targetNamespace="http://schemas.microsoft.com/office/2006/metadata/properties" ma:root="true" ma:fieldsID="f854ff260ede827b1f719f887f03467a" ns3:_="">
    <xsd:import namespace="a9a919eb-c4d9-4e75-aea7-5eab5cbc04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919eb-c4d9-4e75-aea7-5eab5cbc04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6DF88B-EA51-4324-8D47-B7A7D97EC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a919eb-c4d9-4e75-aea7-5eab5cbc04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445B764-7600-4DD2-B931-CFA73ABECA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61CA95-E5D1-4C25-BB0D-EEAC62BA4539}">
  <ds:schemaRefs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a9a919eb-c4d9-4e75-aea7-5eab5cbc04b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2735</TotalTime>
  <Words>3530</Words>
  <Application>Microsoft Office PowerPoint</Application>
  <PresentationFormat>Apresentação no Ecrã (4:3)</PresentationFormat>
  <Paragraphs>277</Paragraphs>
  <Slides>19</Slides>
  <Notes>19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Posterama</vt:lpstr>
      <vt:lpstr>Symbol</vt:lpstr>
      <vt:lpstr>Times New Roman</vt:lpstr>
      <vt:lpstr>Wingdings</vt:lpstr>
      <vt:lpstr>Thème Office</vt:lpstr>
      <vt:lpstr>Apresentação do PowerPoint</vt:lpstr>
      <vt:lpstr>O que vai fazer durante a apresentação do júri ?</vt:lpstr>
      <vt:lpstr>As regras de ouro para a sessão de hoje</vt:lpstr>
      <vt:lpstr>Partilhe o seu  pensamentos :    O que significa para si "pitching"?</vt:lpstr>
      <vt:lpstr>O que significa lançar um projecto?</vt:lpstr>
      <vt:lpstr>As ferramentas para se tornar um perito no campo!</vt:lpstr>
      <vt:lpstr>Os 4 passos para preparar o seu passo</vt:lpstr>
      <vt:lpstr>Passo 1 : clarificar a sua ideia</vt:lpstr>
      <vt:lpstr>Passo 1 : a sua vez !</vt:lpstr>
      <vt:lpstr>Passo 2 : Organize os seus pensamentos</vt:lpstr>
      <vt:lpstr>Passo 2 : Organize os seus pensamentos</vt:lpstr>
      <vt:lpstr>Passo 2 : a sua vez !</vt:lpstr>
      <vt:lpstr>Passo 3 : Escreva a sua história através da narração de uma história</vt:lpstr>
      <vt:lpstr>Passo 3 : Escreva a sua história, o seu PORQUÊ</vt:lpstr>
      <vt:lpstr>Passo 3 : a sua vez !</vt:lpstr>
      <vt:lpstr>Passo 4 : Use linguagem corporal para transmitir a sua mensagem</vt:lpstr>
      <vt:lpstr>Passo 4 : Pratiquemos a sua jogada!</vt:lpstr>
      <vt:lpstr>Algumas últimas dicas para a apresentação ao júri</vt:lpstr>
      <vt:lpstr>Obrigado pela vossa atenção!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PRUDHOMME Camille</dc:creator>
  <cp:keywords>, docId:AD744E5C6F29E1C4A79D98954091C4A9</cp:keywords>
  <cp:lastModifiedBy>Susana Miguéis</cp:lastModifiedBy>
  <cp:revision>65</cp:revision>
  <dcterms:created xsi:type="dcterms:W3CDTF">2021-08-25T17:08:04Z</dcterms:created>
  <dcterms:modified xsi:type="dcterms:W3CDTF">2023-03-31T15:05:02Z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0x010100211A265137757140ADDDDCE420A58E94</vt:lpwstr>
  </property>
</Properties>
</file>