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97" r:id="rId4"/>
    <p:sldId id="258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3" r:id="rId28"/>
  </p:sldIdLst>
  <p:sldSz cx="9144000" cy="6858000" type="screen4x3"/>
  <p:notesSz cx="6858000" cy="9144000"/>
  <p:embeddedFontLst>
    <p:embeddedFont>
      <p:font typeface="ABeeZee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osterama" panose="020B0504020200020000" pitchFamily="34" charset="0"/>
      <p:regular r:id="rId38"/>
      <p:bold r:id="rId39"/>
      <p:italic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zNCyX3iCp2vvSnbHqoy+8EprJ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179B2-BB3A-684A-B852-1AB0776B6E87}" v="28" dt="2023-02-14T15:50:1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7"/>
    <p:restoredTop sz="84422" autoAdjust="0"/>
  </p:normalViewPr>
  <p:slideViewPr>
    <p:cSldViewPr snapToGrid="0">
      <p:cViewPr varScale="1">
        <p:scale>
          <a:sx n="72" d="100"/>
          <a:sy n="72" d="100"/>
        </p:scale>
        <p:origin x="1181" y="86"/>
      </p:cViewPr>
      <p:guideLst/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 side of the BMC focuses on the customer (external), while, the left side of the canvas focuses on the business (internal).</a:t>
            </a:r>
          </a:p>
          <a:p>
            <a:endParaRPr lang="en-US" dirty="0"/>
          </a:p>
          <a:p>
            <a:r>
              <a:rPr lang="en-US" dirty="0"/>
              <a:t>Both external and internal factors meet around the value proposition, which is the exchange of value between your business and your customer/clients.</a:t>
            </a:r>
          </a:p>
          <a:p>
            <a:endParaRPr lang="en-US" dirty="0"/>
          </a:p>
          <a:p>
            <a:r>
              <a:rPr lang="en-US" dirty="0"/>
              <a:t>Why do we use it?</a:t>
            </a:r>
          </a:p>
          <a:p>
            <a:r>
              <a:rPr lang="en-US" dirty="0"/>
              <a:t>To quickly draw a picture of what the idea entails.</a:t>
            </a:r>
          </a:p>
          <a:p>
            <a:r>
              <a:rPr lang="en-US" dirty="0"/>
              <a:t>It allows us to get an understanding of your business and to go through the process of making connections between what your idea is and how to make it into a business.</a:t>
            </a:r>
          </a:p>
          <a:p>
            <a:r>
              <a:rPr lang="en-US" dirty="0"/>
              <a:t>It looks at what kinds of customer decisions influence the use of your systems.</a:t>
            </a:r>
          </a:p>
          <a:p>
            <a:r>
              <a:rPr lang="en-US" dirty="0"/>
              <a:t>It allows everyone to get a clear idea of what the business will likely be.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15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merci</a:t>
            </a:r>
            <a:endParaRPr/>
          </a:p>
        </p:txBody>
      </p:sp>
      <p:sp>
        <p:nvSpPr>
          <p:cNvPr id="223" name="Google Shape;2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335280" y="1248678"/>
            <a:ext cx="40859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400"/>
              <a:buFont typeface="Arial"/>
              <a:buNone/>
              <a:defRPr sz="44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2485" y="4521200"/>
            <a:ext cx="1878790" cy="21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0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243" y="6177281"/>
            <a:ext cx="2180077" cy="53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335193" y="2621655"/>
            <a:ext cx="40560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03A6"/>
              </a:buClr>
              <a:buSzPts val="2400"/>
              <a:buNone/>
              <a:defRPr sz="2400">
                <a:solidFill>
                  <a:srgbClr val="750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20"/>
          <p:cNvCxnSpPr/>
          <p:nvPr/>
        </p:nvCxnSpPr>
        <p:spPr>
          <a:xfrm>
            <a:off x="264160" y="1234440"/>
            <a:ext cx="0" cy="2947680"/>
          </a:xfrm>
          <a:prstGeom prst="straightConnector1">
            <a:avLst/>
          </a:prstGeom>
          <a:noFill/>
          <a:ln w="57150" cap="flat" cmpd="sng">
            <a:solidFill>
              <a:srgbClr val="7503A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81600" y="461802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81013" y="1978025"/>
            <a:ext cx="8345487" cy="455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/>
          <p:nvPr/>
        </p:nvSpPr>
        <p:spPr>
          <a:xfrm>
            <a:off x="8369454" y="3086448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2"/>
          <p:cNvSpPr/>
          <p:nvPr/>
        </p:nvSpPr>
        <p:spPr>
          <a:xfrm>
            <a:off x="-2632209" y="50580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de section">
  <p:cSld name="1_Titre de sec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/>
          <p:nvPr/>
        </p:nvSpPr>
        <p:spPr>
          <a:xfrm>
            <a:off x="6984000" y="2079800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3"/>
          <p:cNvSpPr/>
          <p:nvPr/>
        </p:nvSpPr>
        <p:spPr>
          <a:xfrm>
            <a:off x="4913900" y="40112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81600" y="461802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>
  <p:cSld name="2_V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0" y="0"/>
            <a:ext cx="5655365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4233913" y="-596347"/>
            <a:ext cx="3673270" cy="367327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5301526" y="1876272"/>
            <a:ext cx="4826448" cy="4826448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871419" y="3657600"/>
            <a:ext cx="29792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81600" y="461802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/>
          <p:nvPr/>
        </p:nvSpPr>
        <p:spPr>
          <a:xfrm>
            <a:off x="8369454" y="3086448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-2632209" y="50580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0" y="0"/>
            <a:ext cx="5655365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4233913" y="-596347"/>
            <a:ext cx="3673270" cy="367327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5301526" y="1876272"/>
            <a:ext cx="4826448" cy="4826448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29"/>
          <p:cNvCxnSpPr/>
          <p:nvPr/>
        </p:nvCxnSpPr>
        <p:spPr>
          <a:xfrm>
            <a:off x="681603" y="2088028"/>
            <a:ext cx="0" cy="2782146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71419" y="3657600"/>
            <a:ext cx="29792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">
  <p:cSld name="1_V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/>
          <p:nvPr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2" name="Google Shape;72;p30"/>
          <p:cNvCxnSpPr/>
          <p:nvPr/>
        </p:nvCxnSpPr>
        <p:spPr>
          <a:xfrm>
            <a:off x="681603" y="2088028"/>
            <a:ext cx="0" cy="2782146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871419" y="3657600"/>
            <a:ext cx="29792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ide">
  <p:cSld name="4_V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2" y="0"/>
            <a:ext cx="9143998" cy="3002507"/>
          </a:xfrm>
          <a:prstGeom prst="rect">
            <a:avLst/>
          </a:prstGeom>
          <a:solidFill>
            <a:srgbClr val="7503A6"/>
          </a:solidFill>
          <a:ln w="38100" cap="flat" cmpd="sng">
            <a:solidFill>
              <a:srgbClr val="7503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612107" y="625867"/>
            <a:ext cx="77403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612108" y="2047162"/>
            <a:ext cx="774032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financeinstitute.com/resources/management/business-model-canvas-template/" TargetMode="External"/><Relationship Id="rId2" Type="http://schemas.openxmlformats.org/officeDocument/2006/relationships/hyperlink" Target="https://creately.com/blog/diagrams/business-model-canvas-explained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ustainablebusinesscanvas.or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E97177B-F39D-B60E-FA1A-84378131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5" y="2103437"/>
            <a:ext cx="4736444" cy="132556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66318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</a:t>
            </a:r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ustainable </a:t>
            </a:r>
            <a:r>
              <a:rPr lang="fi-FI" dirty="0">
                <a:solidFill>
                  <a:srgbClr val="66318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B</a:t>
            </a:r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usiness </a:t>
            </a:r>
            <a:r>
              <a:rPr lang="fi-FI" dirty="0">
                <a:solidFill>
                  <a:srgbClr val="66318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</a:t>
            </a:r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odel </a:t>
            </a:r>
            <a:r>
              <a:rPr lang="fi-FI" dirty="0">
                <a:solidFill>
                  <a:srgbClr val="663189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</a:t>
            </a:r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anvas Workshop</a:t>
            </a:r>
            <a:endParaRPr lang="fi-FI" dirty="0"/>
          </a:p>
        </p:txBody>
      </p:sp>
      <p:pic>
        <p:nvPicPr>
          <p:cNvPr id="4" name="Kuva 3" descr="Lohkoketju ääriviiva">
            <a:extLst>
              <a:ext uri="{FF2B5EF4-FFF2-40B4-BE49-F238E27FC236}">
                <a16:creationId xmlns:a16="http://schemas.microsoft.com/office/drawing/2014/main" id="{DCDF4FBA-A365-96E2-957A-9DEB7AC49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1196" y="1077962"/>
            <a:ext cx="4372804" cy="4438126"/>
          </a:xfrm>
          <a:prstGeom prst="rect">
            <a:avLst/>
          </a:prstGeom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23BDF2E3-2664-C84E-1578-B3C5315D6BC1}"/>
              </a:ext>
            </a:extLst>
          </p:cNvPr>
          <p:cNvSpPr/>
          <p:nvPr/>
        </p:nvSpPr>
        <p:spPr>
          <a:xfrm>
            <a:off x="5651677" y="585411"/>
            <a:ext cx="2611841" cy="98510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2EBEE1ED-2062-14C5-E43E-829472E18CDA}"/>
              </a:ext>
            </a:extLst>
          </p:cNvPr>
          <p:cNvSpPr/>
          <p:nvPr/>
        </p:nvSpPr>
        <p:spPr>
          <a:xfrm rot="10800000">
            <a:off x="5586027" y="5451213"/>
            <a:ext cx="2611841" cy="985101"/>
          </a:xfrm>
          <a:prstGeom prst="curvedDownArrow">
            <a:avLst>
              <a:gd name="adj1" fmla="val 25000"/>
              <a:gd name="adj2" fmla="val 50000"/>
              <a:gd name="adj3" fmla="val 269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1C662-816B-CCD3-531D-2109E5E9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Key partners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102F85-2389-43CE-2140-EF2FA747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13" y="1616149"/>
            <a:ext cx="8345487" cy="4913240"/>
          </a:xfrm>
        </p:spPr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companies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suppliers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help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carry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out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crucial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successful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help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faster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market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complement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proposition. Key Partners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also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help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compensate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negative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600" b="0" i="0" u="none" strike="noStrike" cap="none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endParaRPr lang="fi-FI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Kuva 8" descr="Lapset ääriviiva">
            <a:extLst>
              <a:ext uri="{FF2B5EF4-FFF2-40B4-BE49-F238E27FC236}">
                <a16:creationId xmlns:a16="http://schemas.microsoft.com/office/drawing/2014/main" id="{29EB8B16-B8A2-4A29-16C5-D49E00CE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498" y="3674349"/>
            <a:ext cx="3135003" cy="3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455AC9-70E9-1EBD-7AA2-1F86B62D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Key partners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260AC0-42A2-4862-36DC-4F1CB91E0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6" y="1594884"/>
            <a:ext cx="8345487" cy="4360346"/>
          </a:xfrm>
        </p:spPr>
        <p:txBody>
          <a:bodyPr/>
          <a:lstStyle/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Key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suppliers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help in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negative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Which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resources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acquiring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Which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perform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  <a:endParaRPr lang="fi-FI" sz="2000" b="1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pic>
        <p:nvPicPr>
          <p:cNvPr id="7" name="Kuva 6" descr="Lapset ääriviiva">
            <a:extLst>
              <a:ext uri="{FF2B5EF4-FFF2-40B4-BE49-F238E27FC236}">
                <a16:creationId xmlns:a16="http://schemas.microsoft.com/office/drawing/2014/main" id="{F31FEA53-B815-811E-FE8C-0ADF877D8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498" y="3674349"/>
            <a:ext cx="3135003" cy="3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D68984-8B7C-B919-1939-13156588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Key activities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E299231-78EB-6652-1271-00F6BADD9240}"/>
              </a:ext>
            </a:extLst>
          </p:cNvPr>
          <p:cNvSpPr txBox="1"/>
          <p:nvPr/>
        </p:nvSpPr>
        <p:spPr>
          <a:xfrm>
            <a:off x="701749" y="1294704"/>
            <a:ext cx="7960651" cy="539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What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/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tasks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completed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fulfill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business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purpose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 In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list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down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all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make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work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These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focus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fulfilling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proposition,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reaching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maintaining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relationships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and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generating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endParaRPr lang="fi-FI" sz="165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3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categories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;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5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Production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designing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manufacturing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delivering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significant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quantities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and/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superior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quality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5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Problem-solving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finding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new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solutions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individual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problems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faced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5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Platform</a:t>
            </a:r>
            <a:r>
              <a:rPr lang="fi-FI" sz="165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/</a:t>
            </a:r>
            <a:r>
              <a:rPr lang="fi-FI" sz="165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network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maintaining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platforms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For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example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Microsoft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provides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reliable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operating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system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support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third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-party software products</a:t>
            </a:r>
            <a:r>
              <a:rPr lang="fi-FI" sz="17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150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44581D-43BE-11C2-04D8-94D657EB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Key resources 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C4FC76-50E7-E0BA-9C99-9234E203E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14" y="1339703"/>
            <a:ext cx="6855452" cy="5189686"/>
          </a:xfrm>
        </p:spPr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where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list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down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which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resources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inputs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carry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out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order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might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take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account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sustainability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resources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several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resources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Human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employees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Financial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cash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lines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credit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etc.)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Intellectual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brand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patents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IP, copyright)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Physical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equipment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inventory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buildings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</a:t>
            </a:r>
          </a:p>
          <a:p>
            <a:endParaRPr lang="fi-FI" dirty="0"/>
          </a:p>
        </p:txBody>
      </p:sp>
      <p:pic>
        <p:nvPicPr>
          <p:cNvPr id="7" name="Kuva 6" descr="Tekoäly ääriviiva">
            <a:extLst>
              <a:ext uri="{FF2B5EF4-FFF2-40B4-BE49-F238E27FC236}">
                <a16:creationId xmlns:a16="http://schemas.microsoft.com/office/drawing/2014/main" id="{239006C7-C8EB-5B2C-3F7A-69F947C72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54" y="2925958"/>
            <a:ext cx="2864492" cy="28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B62A16-AC5A-5733-B73D-77E283A3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Value propositions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74B937-ACA0-B820-11BE-0DD800C99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00" y="1297173"/>
            <a:ext cx="8180800" cy="5232216"/>
          </a:xfrm>
        </p:spPr>
        <p:txBody>
          <a:bodyPr>
            <a:normAutofit fontScale="925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building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block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is at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heart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canvas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And 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represents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solution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for 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problem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faced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7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competitors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If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offering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innovative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disruptive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And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if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offering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already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exists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market, 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stand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out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features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attributes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Value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either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quantitative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price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speed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endParaRPr lang="fi-FI" sz="20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qualitative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experience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design).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Sustainability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most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important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aspect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227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ADBDB-3848-8BA9-2CE4-CAC55FB8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Customer relationship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2DE959-0571-2CAF-A332-1A3CA9535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6" y="1382602"/>
            <a:ext cx="8345487" cy="4551363"/>
          </a:xfrm>
        </p:spPr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establish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relationship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each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interact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throughout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their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journey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want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build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tailor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self-service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approach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several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relationships</a:t>
            </a:r>
            <a:endParaRPr lang="fi-FI" sz="1800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ü"/>
            </a:pP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Personal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assistance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interact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person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email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through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phone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other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means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Dedicated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personal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assistance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assign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dedicated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representative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an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individual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551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7F35EA-1017-6448-1720-237A1519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Customer relationship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39E979-EE98-7238-5B33-CDEE161EE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6" y="1531457"/>
            <a:ext cx="8085525" cy="4551363"/>
          </a:xfrm>
        </p:spPr>
        <p:txBody>
          <a:bodyPr>
            <a:normAutofit fontScale="92500" lnSpcReduction="10000"/>
          </a:bodyPr>
          <a:lstStyle/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Self-service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here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maintain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no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relationship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provides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what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help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themselves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Automated</a:t>
            </a:r>
            <a:r>
              <a:rPr lang="fi-FI" sz="19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includes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automated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processes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machinery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helps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perform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themselves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Communities</a:t>
            </a:r>
            <a:r>
              <a:rPr lang="fi-FI" sz="19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these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include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online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communities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where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help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each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other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solve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their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own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problems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regard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Co-creation</a:t>
            </a:r>
            <a:r>
              <a:rPr lang="fi-FI" sz="19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here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allows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involved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designing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development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For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example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YouTube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given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users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opportunity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content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audience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797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DAEF1-54F0-F077-095E-A5D49F98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Customer Segments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66E1A6-81D5-2372-8405-468BEC4DC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01" y="1280909"/>
            <a:ext cx="6259442" cy="5821640"/>
          </a:xfrm>
        </p:spPr>
        <p:txBody>
          <a:bodyPr>
            <a:normAutofit fontScale="550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These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people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companies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trying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target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sell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to.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Segmenting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based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similarities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such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geographical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area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gender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age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3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behaviors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interests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gives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opportunity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better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their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specifically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customizing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solution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providing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them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If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addresses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goals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might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refine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better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bound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29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business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target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</a:t>
            </a:r>
          </a:p>
          <a:p>
            <a:pPr marL="5969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Mass</a:t>
            </a:r>
            <a:r>
              <a:rPr lang="fi-FI" sz="29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market</a:t>
            </a:r>
            <a:r>
              <a:rPr lang="fi-FI" sz="29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 business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focuses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mass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markets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doesn’t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into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Instead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it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focuses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general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population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large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people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similar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For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example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like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phone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 </a:t>
            </a:r>
          </a:p>
          <a:p>
            <a:endParaRPr lang="fi-FI" dirty="0"/>
          </a:p>
        </p:txBody>
      </p:sp>
      <p:pic>
        <p:nvPicPr>
          <p:cNvPr id="6" name="Kuva 5" descr="Asiakaspalaute ääriviiva">
            <a:extLst>
              <a:ext uri="{FF2B5EF4-FFF2-40B4-BE49-F238E27FC236}">
                <a16:creationId xmlns:a16="http://schemas.microsoft.com/office/drawing/2014/main" id="{CDE225DF-FDF2-8B4B-EBC5-90FDDB04C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8390" y="1625125"/>
            <a:ext cx="2615609" cy="24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1D5AED-CF6B-8EE0-14E8-EF5D6DF4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Customer Segments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DADE4F-C922-497F-03AB-53D8A0E5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121" y="1254642"/>
            <a:ext cx="8229600" cy="5603358"/>
          </a:xfrm>
        </p:spPr>
        <p:txBody>
          <a:bodyPr>
            <a:normAutofit/>
          </a:bodyPr>
          <a:lstStyle/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Niche</a:t>
            </a:r>
            <a:r>
              <a:rPr lang="fi-FI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market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Here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focus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centered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a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specific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people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traits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Here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distribution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and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relationships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customized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meet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their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specific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requirements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An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example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would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buyers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sports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shoes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Segmented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Based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slightly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could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within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main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Accordingly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distribution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 to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meet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these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  <a:r>
              <a:rPr lang="fi-FI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Diversified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A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diversified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market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includes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very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indent="-285750">
              <a:lnSpc>
                <a:spcPct val="150000"/>
              </a:lnSpc>
              <a:spcBef>
                <a:spcPts val="0"/>
              </a:spcBef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Multi-</a:t>
            </a: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sided</a:t>
            </a:r>
            <a:r>
              <a:rPr lang="fi-FI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markets</a:t>
            </a:r>
            <a:r>
              <a:rPr lang="fi-FI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includes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interdependent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For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example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credit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caters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both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their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credit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card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holders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well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merchants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who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accept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those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cards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endParaRPr lang="fi-FI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71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CCB95-BB96-4DE9-AF19-66EAA15E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Channels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FC6EB43-AF82-0583-A69D-B929384894C8}"/>
              </a:ext>
            </a:extLst>
          </p:cNvPr>
          <p:cNvSpPr txBox="1"/>
          <p:nvPr/>
        </p:nvSpPr>
        <p:spPr>
          <a:xfrm>
            <a:off x="659218" y="1125678"/>
            <a:ext cx="7488455" cy="5449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block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is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describe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communicate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reach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out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touchpoints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connect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play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role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raising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awareness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among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delivering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also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allow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avenue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products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offer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post-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purchase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support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two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Owned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website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social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media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sites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in-house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sales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partner-owned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websites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wholesale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distribution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retail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2787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6B7DD-D0EE-6399-1840-24E4AE6D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00" y="461802"/>
            <a:ext cx="758263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  <a:t>What is the </a:t>
            </a:r>
            <a:b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Business Model Canvas?</a:t>
            </a:r>
            <a:endParaRPr lang="fi-FI" sz="3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E300F2-8E98-C088-E482-DE0DD93D8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787365"/>
            <a:ext cx="7123814" cy="460883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	The </a:t>
            </a:r>
            <a:r>
              <a:rPr lang="fi-FI" sz="29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Business Model Canvas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is a strategic management tool that lets you visualize and assess</a:t>
            </a:r>
            <a:r>
              <a:rPr lang="fi-FI" sz="2900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 business idea or concept.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It’s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one-page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document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containing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nine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boxes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2900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represent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fundamental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elements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a business. </a:t>
            </a:r>
          </a:p>
          <a:p>
            <a:pPr algn="just">
              <a:lnSpc>
                <a:spcPct val="150000"/>
              </a:lnSpc>
            </a:pP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	The Business Model Canvas beats the traditional business plan</a:t>
            </a:r>
            <a:r>
              <a:rPr lang="fi-FI" sz="2900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 spans across several pages, by offering a much easier way to understand the different core elements of a business. </a:t>
            </a:r>
          </a:p>
          <a:p>
            <a:endParaRPr lang="fi-FI" sz="24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pic>
        <p:nvPicPr>
          <p:cNvPr id="5" name="Kuva 4" descr="Kasvi ääriviiva">
            <a:extLst>
              <a:ext uri="{FF2B5EF4-FFF2-40B4-BE49-F238E27FC236}">
                <a16:creationId xmlns:a16="http://schemas.microsoft.com/office/drawing/2014/main" id="{B870C5BF-CA12-B5B4-0761-CFAD7F8A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307539">
            <a:off x="6639913" y="2297765"/>
            <a:ext cx="2595714" cy="25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DA7A4-E658-0C93-1A56-CB1E5D41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Channels phases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F24DDA-B601-A129-52FD-FE0B00F258E5}"/>
              </a:ext>
            </a:extLst>
          </p:cNvPr>
          <p:cNvSpPr txBox="1"/>
          <p:nvPr/>
        </p:nvSpPr>
        <p:spPr>
          <a:xfrm>
            <a:off x="32488" y="1274313"/>
            <a:ext cx="8629911" cy="466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Awareness</a:t>
            </a:r>
            <a:r>
              <a:rPr lang="fi-FI" sz="20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raise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awareness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about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company’s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products /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Evaluation</a:t>
            </a:r>
            <a:r>
              <a:rPr lang="fi-FI" sz="20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help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evaluate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organization’s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Purchase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allow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purchase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specific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products &amp;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Delivery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deliver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 to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After</a:t>
            </a:r>
            <a:r>
              <a:rPr lang="fi-FI" sz="20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sales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provide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post-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purchase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supports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1" i="0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Bonus</a:t>
            </a:r>
            <a:r>
              <a:rPr lang="fi-FI" sz="2000" b="0" i="0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>
                <a:solidFill>
                  <a:schemeClr val="dk1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ow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evaluate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sustainability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each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phase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420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AE48E-826B-C769-F4FE-FA66FF5A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Cost Structure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33DBA6D-EC2D-D648-0773-18A38DB0E797}"/>
              </a:ext>
            </a:extLst>
          </p:cNvPr>
          <p:cNvSpPr txBox="1"/>
          <p:nvPr/>
        </p:nvSpPr>
        <p:spPr>
          <a:xfrm>
            <a:off x="276447" y="1690690"/>
            <a:ext cx="4699590" cy="5183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block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identify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all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associated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operating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You’ll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focus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evaluating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creating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delivering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creating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streams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and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maintaining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relationships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And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easier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once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have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defined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resources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and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Sustainability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represent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also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example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carbon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footprint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reports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Keep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my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mind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negative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have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structure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400" b="0" i="0" u="none" strike="noStrike" cap="none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CCA02AE-BC24-0E95-6781-52EB3623ACE2}"/>
              </a:ext>
            </a:extLst>
          </p:cNvPr>
          <p:cNvSpPr txBox="1"/>
          <p:nvPr/>
        </p:nvSpPr>
        <p:spPr>
          <a:xfrm>
            <a:off x="5227880" y="4835077"/>
            <a:ext cx="32569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Businesses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either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cost-driven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focuses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minimizing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costs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whenever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possible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and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value-driven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(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focuses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providing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maximum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). 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83AEF7E-8346-532D-4383-1890D72B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7" t="1933" r="27801" b="66016"/>
          <a:stretch/>
        </p:blipFill>
        <p:spPr>
          <a:xfrm>
            <a:off x="4711885" y="365125"/>
            <a:ext cx="2683317" cy="2545105"/>
          </a:xfrm>
          <a:prstGeom prst="rect">
            <a:avLst/>
          </a:prstGeom>
          <a:solidFill>
            <a:schemeClr val="lt1"/>
          </a:solidFill>
        </p:spPr>
      </p:pic>
    </p:spTree>
    <p:extLst>
      <p:ext uri="{BB962C8B-B14F-4D97-AF65-F5344CB8AC3E}">
        <p14:creationId xmlns:p14="http://schemas.microsoft.com/office/powerpoint/2010/main" val="254443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7DD96A-0215-A275-638E-F3A7A777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Revenue Streams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6EEB38-123D-AAB5-325D-8BCC024C9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7" y="1189474"/>
            <a:ext cx="7298715" cy="4892349"/>
          </a:xfrm>
        </p:spPr>
        <p:txBody>
          <a:bodyPr>
            <a:normAutofit lnSpcReduction="1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streams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sources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which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generates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money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selling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their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block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should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describe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earn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propositions.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Don’t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forget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streams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generate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stream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belong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following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Transaction-based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made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who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make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one-time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payment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Recurring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ongoing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payments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continuing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post-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sale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pic>
        <p:nvPicPr>
          <p:cNvPr id="5" name="Kuva 4" descr="Lentävä seteli ääriviiva">
            <a:extLst>
              <a:ext uri="{FF2B5EF4-FFF2-40B4-BE49-F238E27FC236}">
                <a16:creationId xmlns:a16="http://schemas.microsoft.com/office/drawing/2014/main" id="{CF9E1187-742C-7B3F-9AA1-12692DA9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59783">
            <a:off x="7057387" y="1665858"/>
            <a:ext cx="2184085" cy="21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F2C40-628E-9D5D-4EF0-565AF47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Revenue Streams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A2A68-D8AB-8CB4-0FF5-868DB5B74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098" y="1153318"/>
            <a:ext cx="8195154" cy="5242880"/>
          </a:xfrm>
        </p:spPr>
        <p:txBody>
          <a:bodyPr>
            <a:normAutofit fontScale="925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several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ways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generate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Asset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sales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selling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rights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ownership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buyer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Usage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fee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charging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endParaRPr lang="fi-FI" sz="1800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Subscription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fee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charging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regularly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consistently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Lending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/ leasing/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renting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pays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exclusive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rights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asset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fixed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period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time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Licensing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pays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permission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company’s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intellectual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property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Brokerage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fees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generated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as an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intermediary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between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two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parties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Advertising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charging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advertise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brand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company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platforms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454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906562-E788-2FE5-17AE-41B40CEE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Negative externalities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0D2E75-86D0-4C6D-EAE6-8E926EBCE167}"/>
              </a:ext>
            </a:extLst>
          </p:cNvPr>
          <p:cNvSpPr txBox="1"/>
          <p:nvPr/>
        </p:nvSpPr>
        <p:spPr>
          <a:xfrm>
            <a:off x="481600" y="1380860"/>
            <a:ext cx="7666074" cy="448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Occur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when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delivering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 (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causes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harmful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effect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third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party.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Many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businesses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have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negative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Listing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them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offers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opportunity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better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position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and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unleash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new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opportunities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Value Proposition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negatively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environment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Partners?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Channel?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An extra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question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asked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compensate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Negative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seen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hidden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opportunities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that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could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generate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new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A97188A-A8E9-F3EE-5AFE-9CD28A47266E}"/>
              </a:ext>
            </a:extLst>
          </p:cNvPr>
          <p:cNvCxnSpPr>
            <a:cxnSpLocks/>
          </p:cNvCxnSpPr>
          <p:nvPr/>
        </p:nvCxnSpPr>
        <p:spPr>
          <a:xfrm>
            <a:off x="6473637" y="723014"/>
            <a:ext cx="1020725" cy="0"/>
          </a:xfrm>
          <a:prstGeom prst="line">
            <a:avLst/>
          </a:prstGeom>
          <a:ln w="6985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6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CBF52-CA06-3042-1CF7-52780551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Positive externalities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064732-7C6B-B91E-F3C1-393D57D3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00" y="1637783"/>
            <a:ext cx="8024447" cy="4551363"/>
          </a:xfrm>
        </p:spPr>
        <p:txBody>
          <a:bodyPr>
            <a:normAutofit fontScale="925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block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aspects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Which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third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parties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benefit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Value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positively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environment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what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manner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Value Proposition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target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multiple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goals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also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create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adhesion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from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employees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shareholders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world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where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people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most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valuable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assets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have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huge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keeping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asset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onboard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dirty="0"/>
          </a:p>
        </p:txBody>
      </p:sp>
      <p:pic>
        <p:nvPicPr>
          <p:cNvPr id="7" name="Kuva 6" descr="Lisää tasaisella täytöllä">
            <a:extLst>
              <a:ext uri="{FF2B5EF4-FFF2-40B4-BE49-F238E27FC236}">
                <a16:creationId xmlns:a16="http://schemas.microsoft.com/office/drawing/2014/main" id="{73B8701B-8884-305D-655A-F213D154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423" y="3225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1CEF7-C052-49A2-4D70-B7CB0CBD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References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30DFD7-7E91-9CBF-2864-0BC515AE1D9E}"/>
              </a:ext>
            </a:extLst>
          </p:cNvPr>
          <p:cNvSpPr txBox="1"/>
          <p:nvPr/>
        </p:nvSpPr>
        <p:spPr>
          <a:xfrm>
            <a:off x="446568" y="2056892"/>
            <a:ext cx="6060558" cy="189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aleway"/>
              <a:buNone/>
            </a:pPr>
            <a:r>
              <a:rPr lang="fi-FI" sz="1600" b="0" i="0" u="sng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Raleway"/>
                <a:cs typeface="Posterama" panose="020B0504020200020000" pitchFamily="34" charset="0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https://creately.com/blog/diagrams/business-model-canvas-explained/</a:t>
            </a: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Raleway"/>
              <a:cs typeface="Posterama" panose="020B0504020200020000" pitchFamily="34" charset="0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aleway"/>
              <a:buNone/>
            </a:pPr>
            <a:r>
              <a:rPr lang="fi-FI" sz="1600" b="0" i="0" u="sng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Raleway"/>
                <a:cs typeface="Posterama" panose="020B0504020200020000" pitchFamily="34" charset="0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https://corporatefinanceinstitute.com/resources/management/business-model-canvas-template/</a:t>
            </a: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Raleway"/>
              <a:cs typeface="Posterama" panose="020B0504020200020000" pitchFamily="34" charset="0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aleway"/>
              <a:buNone/>
            </a:pPr>
            <a:r>
              <a:rPr lang="fi-FI" sz="1600" b="0" i="0" u="sng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Raleway"/>
                <a:cs typeface="Posterama" panose="020B0504020200020000" pitchFamily="34" charset="0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https://www.sustainablebusinesscanvas.org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Raleway"/>
                <a:cs typeface="Posterama" panose="020B0504020200020000" pitchFamily="34" charset="0"/>
                <a:sym typeface="Ralew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779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THANK YOU !</a:t>
            </a:r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>
            <a:off x="351692" y="3657599"/>
            <a:ext cx="49061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Find more resources 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http://we4change.eu/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6B7DD-D0EE-6399-1840-24E4AE6D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00" y="461802"/>
            <a:ext cx="758263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  <a:t>What is the </a:t>
            </a:r>
            <a:b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Business Model Canvas?</a:t>
            </a:r>
            <a:endParaRPr lang="fi-FI" sz="3800" dirty="0"/>
          </a:p>
        </p:txBody>
      </p:sp>
      <p:pic>
        <p:nvPicPr>
          <p:cNvPr id="5" name="Kuva 4" descr="Kasvi ääriviiva">
            <a:extLst>
              <a:ext uri="{FF2B5EF4-FFF2-40B4-BE49-F238E27FC236}">
                <a16:creationId xmlns:a16="http://schemas.microsoft.com/office/drawing/2014/main" id="{B870C5BF-CA12-B5B4-0761-CFAD7F8A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307539">
            <a:off x="6639913" y="2297765"/>
            <a:ext cx="2595714" cy="25957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65C3D0-43CB-8201-111C-9A392CC6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" y="1602180"/>
            <a:ext cx="7163306" cy="52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5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481013" y="1499238"/>
            <a:ext cx="6749128" cy="357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endParaRPr lang="fi-FI" sz="84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84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84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84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enriches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original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Canvas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3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additional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1) a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list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goals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2)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negative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3)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296186" y="368474"/>
            <a:ext cx="808559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ct val="100000"/>
              <a:buFont typeface="Arial"/>
              <a:buNone/>
            </a:pPr>
            <a: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  <a:t>What is the </a:t>
            </a:r>
            <a:b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Sustainable Business Model Canvas?</a:t>
            </a:r>
            <a:endParaRPr sz="3800" dirty="0"/>
          </a:p>
        </p:txBody>
      </p:sp>
      <p:pic>
        <p:nvPicPr>
          <p:cNvPr id="7" name="Kuva 6" descr="Avoin käsi ja kasvi ääriviiva">
            <a:extLst>
              <a:ext uri="{FF2B5EF4-FFF2-40B4-BE49-F238E27FC236}">
                <a16:creationId xmlns:a16="http://schemas.microsoft.com/office/drawing/2014/main" id="{4845BC30-DC01-AF90-BE2A-7715F8A24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7611" y="1694036"/>
            <a:ext cx="2261527" cy="2388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4;p4">
            <a:extLst>
              <a:ext uri="{FF2B5EF4-FFF2-40B4-BE49-F238E27FC236}">
                <a16:creationId xmlns:a16="http://schemas.microsoft.com/office/drawing/2014/main" id="{E01CCAF0-D0D2-8321-3C64-EE51C489C7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5" t="1178" r="913" b="456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29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190D5-1F83-6787-5202-4CB43FC4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  <a:t>Why</a:t>
            </a:r>
            <a:b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you need it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94770D-417F-B3CB-ADCB-2BFF1DF3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73" y="1787365"/>
            <a:ext cx="8242841" cy="4551363"/>
          </a:xfrm>
        </p:spPr>
        <p:txBody>
          <a:bodyPr>
            <a:normAutofit fontScale="92500"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SBMC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provides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quick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overview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is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devoid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unnecessary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details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compared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traditional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visual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nature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canvas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makes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easier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refer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and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understand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anyone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It’s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easier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edit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it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easily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shared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employees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stakeholders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canvas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large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corporations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well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startups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with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just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few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employees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clarifies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how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different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aspects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related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each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other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SBMC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template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guide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brainstorming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session 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defining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effectively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580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DD5601-3CC4-985D-D047-D75FEB38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86" y="280685"/>
            <a:ext cx="65024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  <a:t>How</a:t>
            </a:r>
            <a:b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to make your own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0B1267-A2C9-FCBB-3ED3-995F63521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33" y="1606248"/>
            <a:ext cx="8127317" cy="3369058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There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eleven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building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blocks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canvas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value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proposition,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channels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customer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relationships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streams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resources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partners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key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activities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cost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structure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negative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externalities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When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filling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out a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model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canvas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will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brainstorm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conduct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research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on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each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these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elements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data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collect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placed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in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each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relevant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canvas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2100" b="0" i="0" u="none" strike="noStrike" cap="none" dirty="0">
              <a:solidFill>
                <a:schemeClr val="dk1"/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97F9ED5-0F7A-8759-4991-4DEA71821079}"/>
              </a:ext>
            </a:extLst>
          </p:cNvPr>
          <p:cNvSpPr txBox="1"/>
          <p:nvPr/>
        </p:nvSpPr>
        <p:spPr>
          <a:xfrm>
            <a:off x="73478" y="5132008"/>
            <a:ext cx="8997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START</a:t>
            </a:r>
          </a:p>
          <a:p>
            <a:pPr algn="ctr"/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 HAVE </a:t>
            </a:r>
            <a:r>
              <a:rPr lang="fi-FI" sz="2400" b="1" dirty="0">
                <a:solidFill>
                  <a:schemeClr val="accent6">
                    <a:lumMod val="75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2 HOURS </a:t>
            </a:r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TO BRAINSTORM AND REASEAR</a:t>
            </a:r>
            <a:r>
              <a:rPr lang="fi-FI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</a:t>
            </a:r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TOGETHER WITH YOUR TEAM THE DIFFERENT ELEMEN</a:t>
            </a:r>
            <a:r>
              <a:rPr lang="fi-FI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TS</a:t>
            </a:r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OF THE BUSINESS CANVA</a:t>
            </a:r>
            <a:endParaRPr lang="fi-FI" sz="2400" b="1" i="0" u="none" strike="noStrike" cap="none" dirty="0">
              <a:solidFill>
                <a:schemeClr val="dk1"/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225211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01511-47B6-D89D-ADA4-F4474556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89" y="1665805"/>
            <a:ext cx="6899201" cy="35263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800" dirty="0" err="1"/>
              <a:t>Structure</a:t>
            </a:r>
            <a:r>
              <a:rPr lang="fi-FI" sz="4800" dirty="0"/>
              <a:t> </a:t>
            </a:r>
            <a:br>
              <a:rPr lang="fi-FI" sz="4800" dirty="0"/>
            </a:br>
            <a:r>
              <a:rPr lang="en-US" sz="4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of the canvas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4" name="Kuva 3" descr="Haarautuva kaavio ääriviiva">
            <a:extLst>
              <a:ext uri="{FF2B5EF4-FFF2-40B4-BE49-F238E27FC236}">
                <a16:creationId xmlns:a16="http://schemas.microsoft.com/office/drawing/2014/main" id="{3FA38D79-99E7-B8ED-B1F9-A7D77173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7448" y="614331"/>
            <a:ext cx="3945342" cy="39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0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BA018-537E-E8E2-6BDE-38824FC7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14" y="472687"/>
            <a:ext cx="807457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Sustainable development goals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B8BAE7-C097-B272-CBAF-31D5D6E67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071" y="1472074"/>
            <a:ext cx="8345487" cy="4913239"/>
          </a:xfrm>
        </p:spPr>
        <p:txBody>
          <a:bodyPr/>
          <a:lstStyle/>
          <a:p>
            <a:pPr marL="5143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blueprint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achieve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better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sustainable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future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for all.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address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global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challenges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we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including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those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related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to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poverty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inequality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climate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change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environmental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degradation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peace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and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justice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This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owner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check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the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goals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his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/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her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business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addresses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sz="1600" b="0" i="0" u="none" strike="noStrike" cap="none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endParaRPr lang="fi-FI" dirty="0"/>
          </a:p>
        </p:txBody>
      </p:sp>
      <p:pic>
        <p:nvPicPr>
          <p:cNvPr id="4" name="Google Shape;139;p10">
            <a:extLst>
              <a:ext uri="{FF2B5EF4-FFF2-40B4-BE49-F238E27FC236}">
                <a16:creationId xmlns:a16="http://schemas.microsoft.com/office/drawing/2014/main" id="{752FF7B2-98D6-092D-FEF0-BB937A4591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786" t="3697" r="2929" b="4330"/>
          <a:stretch/>
        </p:blipFill>
        <p:spPr>
          <a:xfrm>
            <a:off x="1543251" y="3506413"/>
            <a:ext cx="5829125" cy="287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150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2227</Words>
  <Application>Microsoft Office PowerPoint</Application>
  <PresentationFormat>On-screen Show (4:3)</PresentationFormat>
  <Paragraphs>148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ABeeZee</vt:lpstr>
      <vt:lpstr>Posterama</vt:lpstr>
      <vt:lpstr>Calibri</vt:lpstr>
      <vt:lpstr>Arial</vt:lpstr>
      <vt:lpstr>Normaali järjestelmäfontti</vt:lpstr>
      <vt:lpstr>Raleway</vt:lpstr>
      <vt:lpstr>Wingdings</vt:lpstr>
      <vt:lpstr>Thème Office</vt:lpstr>
      <vt:lpstr>Sustainable Business Model Canvas Workshop</vt:lpstr>
      <vt:lpstr>What is the  Business Model Canvas?</vt:lpstr>
      <vt:lpstr>What is the  Business Model Canvas?</vt:lpstr>
      <vt:lpstr>What is the  Sustainable Business Model Canvas?</vt:lpstr>
      <vt:lpstr>PowerPoint Presentation</vt:lpstr>
      <vt:lpstr>Why you need it</vt:lpstr>
      <vt:lpstr>How to make your own</vt:lpstr>
      <vt:lpstr>Structure  of the canvas   </vt:lpstr>
      <vt:lpstr>Sustainable development goals</vt:lpstr>
      <vt:lpstr>Key partners</vt:lpstr>
      <vt:lpstr>Key partners</vt:lpstr>
      <vt:lpstr>Key activities </vt:lpstr>
      <vt:lpstr>Key resources  </vt:lpstr>
      <vt:lpstr>Value propositions </vt:lpstr>
      <vt:lpstr>Customer relationship </vt:lpstr>
      <vt:lpstr>Customer relationship </vt:lpstr>
      <vt:lpstr>Customer Segments </vt:lpstr>
      <vt:lpstr>Customer Segments </vt:lpstr>
      <vt:lpstr>Channels</vt:lpstr>
      <vt:lpstr>Channels phases</vt:lpstr>
      <vt:lpstr>Cost Structure </vt:lpstr>
      <vt:lpstr>Revenue Streams </vt:lpstr>
      <vt:lpstr>Revenue Streams </vt:lpstr>
      <vt:lpstr>Negative externalities </vt:lpstr>
      <vt:lpstr>Positive externalities </vt:lpstr>
      <vt:lpstr>References 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business model canvas</dc:title>
  <dc:creator>PRUDHOMME Camille</dc:creator>
  <cp:lastModifiedBy>Loredana Bucseneanu</cp:lastModifiedBy>
  <cp:revision>3</cp:revision>
  <dcterms:created xsi:type="dcterms:W3CDTF">2021-08-25T17:08:04Z</dcterms:created>
  <dcterms:modified xsi:type="dcterms:W3CDTF">2023-02-28T22:09:30Z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0x010100211A265137757140ADDDDCE420A58E94</vt:lpwstr>
  </property>
</Properties>
</file>