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97" r:id="rId4"/>
    <p:sldId id="258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73" r:id="rId28"/>
  </p:sldIdLst>
  <p:sldSz cx="9144000" cy="6858000" type="screen4x3"/>
  <p:notesSz cx="6858000" cy="9144000"/>
  <p:embeddedFontLst>
    <p:embeddedFont>
      <p:font typeface="ABeeZee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Posterama" panose="020B0504020200020000" pitchFamily="34" charset="0"/>
      <p:regular r:id="rId38"/>
      <p:bold r:id="rId39"/>
      <p:italic r:id="rId40"/>
      <p:boldItalic r:id="rId41"/>
    </p:embeddedFont>
    <p:embeddedFont>
      <p:font typeface="Raleway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zNCyX3iCp2vvSnbHqoy+8EprJ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179B2-BB3A-684A-B852-1AB0776B6E87}" v="28" dt="2023-02-14T15:50:12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7"/>
    <p:restoredTop sz="84422" autoAdjust="0"/>
  </p:normalViewPr>
  <p:slideViewPr>
    <p:cSldViewPr snapToGrid="0">
      <p:cViewPr varScale="1">
        <p:scale>
          <a:sx n="72" d="100"/>
          <a:sy n="72" d="100"/>
        </p:scale>
        <p:origin x="1181" y="86"/>
      </p:cViewPr>
      <p:guideLst/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'#'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côté droit du BMC se concentre sur le client (externe), tandis que le côté gauche du canevas se concentre sur l'entreprise (interne).</a:t>
            </a:r>
          </a:p>
          <a:p>
            <a:endParaRPr lang="en-US" dirty="0"/>
          </a:p>
          <a:p>
            <a:r>
              <a:rPr lang="en-US" dirty="0"/>
              <a:t>Les facteurs externes et internes se rejoignent autour de la proposition de valeur, qui est l'échange de valeur entre votre entreprise et vos clients.</a:t>
            </a:r>
          </a:p>
          <a:p>
            <a:endParaRPr lang="en-US" dirty="0"/>
          </a:p>
          <a:p>
            <a:r>
              <a:rPr lang="en-US" dirty="0"/>
              <a:t>Pourquoi l'utiliser ?</a:t>
            </a:r>
          </a:p>
          <a:p>
            <a:r>
              <a:rPr lang="en-US" dirty="0"/>
              <a:t>Dessiner rapidement une image de ce que l'idée implique.</a:t>
            </a:r>
          </a:p>
          <a:p>
            <a:r>
              <a:rPr lang="en-US" dirty="0"/>
              <a:t>Il nous permet de comprendre votre activité et d'établir des liens entre votre idée et la manière de la transformer en entreprise.</a:t>
            </a:r>
          </a:p>
          <a:p>
            <a:r>
              <a:rPr lang="en-US" dirty="0"/>
              <a:t>Elle examine les types de décisions des clients qui influencent l'utilisation de vos systèmes.</a:t>
            </a:r>
          </a:p>
          <a:p>
            <a:r>
              <a:rPr lang="en-US" dirty="0"/>
              <a:t>Il permet à chacun de se faire une idée précise de ce que sera l'entreprise.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15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merci</a:t>
            </a:r>
            <a:endParaRPr/>
          </a:p>
        </p:txBody>
      </p:sp>
      <p:sp>
        <p:nvSpPr>
          <p:cNvPr id="223" name="Google Shape;22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335280" y="1248678"/>
            <a:ext cx="40859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ts val="4400"/>
              <a:buFont typeface="Arial"/>
              <a:buNone/>
              <a:defRPr sz="4400" b="1">
                <a:solidFill>
                  <a:srgbClr val="750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2485" y="4521200"/>
            <a:ext cx="1878790" cy="21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0" descr="Une image contenant tex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243" y="6177281"/>
            <a:ext cx="2180077" cy="5304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0"/>
          <p:cNvSpPr txBox="1">
            <a:spLocks noGrp="1"/>
          </p:cNvSpPr>
          <p:nvPr>
            <p:ph type="body" idx="1"/>
          </p:nvPr>
        </p:nvSpPr>
        <p:spPr>
          <a:xfrm>
            <a:off x="335193" y="2621655"/>
            <a:ext cx="40560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03A6"/>
              </a:buClr>
              <a:buSzPts val="2400"/>
              <a:buNone/>
              <a:defRPr sz="2400">
                <a:solidFill>
                  <a:srgbClr val="750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" name="Google Shape;21;p20"/>
          <p:cNvCxnSpPr/>
          <p:nvPr/>
        </p:nvCxnSpPr>
        <p:spPr>
          <a:xfrm>
            <a:off x="264160" y="1234440"/>
            <a:ext cx="0" cy="2947680"/>
          </a:xfrm>
          <a:prstGeom prst="straightConnector1">
            <a:avLst/>
          </a:prstGeom>
          <a:noFill/>
          <a:ln w="57150" cap="flat" cmpd="sng">
            <a:solidFill>
              <a:srgbClr val="7503A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3492" y="458200"/>
            <a:ext cx="1000815" cy="11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81600" y="461802"/>
            <a:ext cx="650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ts val="4000"/>
              <a:buFont typeface="Arial"/>
              <a:buNone/>
              <a:defRPr sz="4000" b="1">
                <a:solidFill>
                  <a:srgbClr val="750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481013" y="1978025"/>
            <a:ext cx="8345487" cy="455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/>
          <p:nvPr/>
        </p:nvSpPr>
        <p:spPr>
          <a:xfrm>
            <a:off x="8369454" y="3086448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2"/>
          <p:cNvSpPr/>
          <p:nvPr/>
        </p:nvSpPr>
        <p:spPr>
          <a:xfrm>
            <a:off x="-2632209" y="50580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de section">
  <p:cSld name="1_Titre de sec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/>
          <p:nvPr/>
        </p:nvSpPr>
        <p:spPr>
          <a:xfrm>
            <a:off x="6984000" y="2079800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3492" y="458200"/>
            <a:ext cx="1000815" cy="11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3"/>
          <p:cNvSpPr/>
          <p:nvPr/>
        </p:nvSpPr>
        <p:spPr>
          <a:xfrm>
            <a:off x="4913900" y="40112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650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ts val="4000"/>
              <a:buFont typeface="Arial"/>
              <a:buNone/>
              <a:defRPr sz="4000" b="1">
                <a:solidFill>
                  <a:srgbClr val="750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3492" y="458200"/>
            <a:ext cx="1000815" cy="11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481600" y="461802"/>
            <a:ext cx="650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ts val="4000"/>
              <a:buFont typeface="Arial"/>
              <a:buNone/>
              <a:defRPr sz="4000" b="1">
                <a:solidFill>
                  <a:srgbClr val="750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">
  <p:cSld name="2_V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0" y="0"/>
            <a:ext cx="5655365" cy="6858000"/>
          </a:xfrm>
          <a:prstGeom prst="rect">
            <a:avLst/>
          </a:prstGeom>
          <a:solidFill>
            <a:srgbClr val="7503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4233913" y="-596347"/>
            <a:ext cx="3673270" cy="367327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5301526" y="1876272"/>
            <a:ext cx="4826448" cy="4826448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71418" y="2236305"/>
            <a:ext cx="2979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871419" y="3657600"/>
            <a:ext cx="297925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3492" y="458200"/>
            <a:ext cx="1000815" cy="11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481600" y="461802"/>
            <a:ext cx="650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ts val="4000"/>
              <a:buFont typeface="Arial"/>
              <a:buNone/>
              <a:defRPr sz="4000" b="1">
                <a:solidFill>
                  <a:srgbClr val="750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/>
          <p:nvPr/>
        </p:nvSpPr>
        <p:spPr>
          <a:xfrm>
            <a:off x="8369454" y="3086448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-2632209" y="50580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>
  <p:cSld name="V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/>
          <p:nvPr/>
        </p:nvSpPr>
        <p:spPr>
          <a:xfrm>
            <a:off x="0" y="0"/>
            <a:ext cx="5655365" cy="6858000"/>
          </a:xfrm>
          <a:prstGeom prst="rect">
            <a:avLst/>
          </a:prstGeom>
          <a:solidFill>
            <a:srgbClr val="7503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9"/>
          <p:cNvSpPr/>
          <p:nvPr/>
        </p:nvSpPr>
        <p:spPr>
          <a:xfrm>
            <a:off x="4233913" y="-596347"/>
            <a:ext cx="3673270" cy="367327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5301526" y="1876272"/>
            <a:ext cx="4826448" cy="4826448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71418" y="2236305"/>
            <a:ext cx="2979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29"/>
          <p:cNvCxnSpPr/>
          <p:nvPr/>
        </p:nvCxnSpPr>
        <p:spPr>
          <a:xfrm>
            <a:off x="681603" y="2088028"/>
            <a:ext cx="0" cy="2782146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71419" y="3657600"/>
            <a:ext cx="297925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ide">
  <p:cSld name="1_V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/>
          <p:nvPr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rgbClr val="7503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71418" y="2236305"/>
            <a:ext cx="2979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2" name="Google Shape;72;p30"/>
          <p:cNvCxnSpPr/>
          <p:nvPr/>
        </p:nvCxnSpPr>
        <p:spPr>
          <a:xfrm>
            <a:off x="681603" y="2088028"/>
            <a:ext cx="0" cy="2782146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871419" y="3657600"/>
            <a:ext cx="297925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ide">
  <p:cSld name="4_V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/>
          <p:nvPr/>
        </p:nvSpPr>
        <p:spPr>
          <a:xfrm>
            <a:off x="2" y="0"/>
            <a:ext cx="9143998" cy="3002507"/>
          </a:xfrm>
          <a:prstGeom prst="rect">
            <a:avLst/>
          </a:prstGeom>
          <a:solidFill>
            <a:srgbClr val="7503A6"/>
          </a:solidFill>
          <a:ln w="38100" cap="flat" cmpd="sng">
            <a:solidFill>
              <a:srgbClr val="7503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612107" y="625867"/>
            <a:ext cx="77403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612108" y="2047162"/>
            <a:ext cx="774032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financeinstitute.com/resources/management/business-model-canvas-template/" TargetMode="External"/><Relationship Id="rId2" Type="http://schemas.openxmlformats.org/officeDocument/2006/relationships/hyperlink" Target="https://creately.com/blog/diagrams/business-model-canvas-explained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ustainablebusinesscanvas.or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E97177B-F39D-B60E-FA1A-84378131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5" y="2103437"/>
            <a:ext cx="4736444" cy="1325563"/>
          </a:xfrm>
        </p:spPr>
        <p:txBody>
          <a:bodyPr>
            <a:normAutofit fontScale="90000"/>
          </a:bodyPr>
          <a:lstStyle/>
          <a:p>
            <a:r>
              <a:rPr lang="fi-FI" sz="4400" b="1" i="0" u="none" strike="noStrike" dirty="0">
                <a:solidFill>
                  <a:srgbClr val="663189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Atelier sur le </a:t>
            </a:r>
            <a:r>
              <a:rPr lang="fi-FI" sz="4400" b="1" i="0" u="none" strike="noStrike" dirty="0">
                <a:solidFill>
                  <a:srgbClr val="663189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modèle d'</a:t>
            </a:r>
            <a:r>
              <a:rPr lang="fi-FI" sz="4400" b="1" i="0" u="none" strike="noStrike" dirty="0">
                <a:solidFill>
                  <a:srgbClr val="663189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entreprise </a:t>
            </a:r>
            <a:r>
              <a:rPr lang="fi-FI" sz="4400" b="1" i="0" u="none" strike="noStrike" dirty="0">
                <a:solidFill>
                  <a:srgbClr val="663189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durable</a:t>
            </a:r>
            <a:endParaRPr lang="fi-FI" dirty="0"/>
          </a:p>
        </p:txBody>
      </p:sp>
      <p:pic>
        <p:nvPicPr>
          <p:cNvPr id="4" name="Kuva 3" descr="Lohkoketju ääriviiva">
            <a:extLst>
              <a:ext uri="{FF2B5EF4-FFF2-40B4-BE49-F238E27FC236}">
                <a16:creationId xmlns:a16="http://schemas.microsoft.com/office/drawing/2014/main" id="{DCDF4FBA-A365-96E2-957A-9DEB7AC49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1196" y="1077962"/>
            <a:ext cx="4372804" cy="4438126"/>
          </a:xfrm>
          <a:prstGeom prst="rect">
            <a:avLst/>
          </a:prstGeom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23BDF2E3-2664-C84E-1578-B3C5315D6BC1}"/>
              </a:ext>
            </a:extLst>
          </p:cNvPr>
          <p:cNvSpPr/>
          <p:nvPr/>
        </p:nvSpPr>
        <p:spPr>
          <a:xfrm>
            <a:off x="5651677" y="585411"/>
            <a:ext cx="2611841" cy="985101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2EBEE1ED-2062-14C5-E43E-829472E18CDA}"/>
              </a:ext>
            </a:extLst>
          </p:cNvPr>
          <p:cNvSpPr/>
          <p:nvPr/>
        </p:nvSpPr>
        <p:spPr>
          <a:xfrm rot="10800000">
            <a:off x="5586027" y="5451213"/>
            <a:ext cx="2611841" cy="985101"/>
          </a:xfrm>
          <a:prstGeom prst="curvedDownArrow">
            <a:avLst>
              <a:gd name="adj1" fmla="val 25000"/>
              <a:gd name="adj2" fmla="val 50000"/>
              <a:gd name="adj3" fmla="val 269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F1C662-816B-CCD3-531D-2109E5E9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Principaux partenaires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102F85-2389-43CE-2140-EF2FA747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13" y="1616149"/>
            <a:ext cx="8345487" cy="4913240"/>
          </a:xfrm>
        </p:spPr>
        <p:txBody>
          <a:bodyPr/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partenaires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les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fournisseurs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aideront à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mener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bien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activités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essentiels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la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réussite du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aider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pénétrer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 rapidement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marché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à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compléter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valeur. Les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partenaires clés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également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aider à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compenser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externalités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négatives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600" b="0" i="0" u="none" strike="noStrike" cap="none" dirty="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endParaRPr lang="fi-FI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Kuva 8" descr="Lapset ääriviiva">
            <a:extLst>
              <a:ext uri="{FF2B5EF4-FFF2-40B4-BE49-F238E27FC236}">
                <a16:creationId xmlns:a16="http://schemas.microsoft.com/office/drawing/2014/main" id="{29EB8B16-B8A2-4A29-16C5-D49E00CE6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498" y="3674349"/>
            <a:ext cx="3135003" cy="31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12424"/>
      </p:ext>
    </p:extLst>
  </p:cSld>
  <p:clrMapOvr>
    <a:masterClrMapping/>
  </p:clrMapOvr>
</p:sld>
</file>

<file path=ppt/slides/slide11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455AC9-70E9-1EBD-7AA2-1F86B62D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Principaux partenaires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260AC0-42A2-4862-36DC-4F1CB91E0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56" y="1594884"/>
            <a:ext cx="8345487" cy="4360346"/>
          </a:xfrm>
        </p:spPr>
        <p:txBody>
          <a:bodyPr/>
          <a:lstStyle/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principaux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partenaires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principaux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fournisseurs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peut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aider en cas d'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externalités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négatives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Quelles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ressources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acquérons-nous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auprès de nos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partenaires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Quelles sont les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principales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activités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partenaires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  <a:endParaRPr lang="fi-FI" sz="2000" b="1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  <p:pic>
        <p:nvPicPr>
          <p:cNvPr id="7" name="Kuva 6" descr="Lapset ääriviiva">
            <a:extLst>
              <a:ext uri="{FF2B5EF4-FFF2-40B4-BE49-F238E27FC236}">
                <a16:creationId xmlns:a16="http://schemas.microsoft.com/office/drawing/2014/main" id="{F31FEA53-B815-811E-FE8C-0ADF877D8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498" y="3674349"/>
            <a:ext cx="3135003" cy="31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16859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D68984-8B7C-B919-1939-13156588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Activités principales 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E299231-78EB-6652-1271-00F6BADD9240}"/>
              </a:ext>
            </a:extLst>
          </p:cNvPr>
          <p:cNvSpPr txBox="1"/>
          <p:nvPr/>
        </p:nvSpPr>
        <p:spPr>
          <a:xfrm>
            <a:off x="701749" y="1294704"/>
            <a:ext cx="7960651" cy="539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Quelles sont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activités/tâches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doivent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accomplies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réaliser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objectif de l'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cette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section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devez dresser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liste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toutes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activités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nécessaires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bon fonctionnement de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activités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doivent être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axées sur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réalisation de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 de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l'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atteinte des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 de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clientèle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le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maintien des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 avec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clients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la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génération de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endParaRPr lang="fi-FI" sz="165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existe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trois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catégories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activités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;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5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Production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conception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fabrication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livraison d'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quantités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significatives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et/ou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qualité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supérieure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5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Résolution de problèmes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trouver de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nouvelles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solutions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aux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problèmes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individuels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rencontrés par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5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Plate-forme/réseau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Création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maintenance de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plateformes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exemple,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Microsoft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fournit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système d'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exploitation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fiable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soutenir les </a:t>
            </a:r>
            <a:r>
              <a:rPr lang="fi-FI" sz="165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produits logiciels </a:t>
            </a:r>
            <a:r>
              <a:rPr lang="fi-FI" sz="165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tiers</a:t>
            </a:r>
            <a:r>
              <a:rPr lang="fi-FI" sz="17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1509424"/>
      </p:ext>
    </p:extLst>
  </p:cSld>
  <p:clrMapOvr>
    <a:masterClrMapping/>
  </p:clrMapOvr>
</p:sld>
</file>

<file path=ppt/slides/slide13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44581D-43BE-11C2-04D8-94D657EB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Ressources clés 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C4FC76-50E7-E0BA-9C99-9234E203E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14" y="1339703"/>
            <a:ext cx="6855452" cy="5189686"/>
          </a:xfrm>
        </p:spPr>
        <p:txBody>
          <a:bodyPr/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'agit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dresser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liste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ressources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principaux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intrants dont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avez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besoin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mener à bien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activités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afin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créer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valeur.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pouvez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prendre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compte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durabilité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ressources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avez besoin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existe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plusieurs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types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ressources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sont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Personnel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(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employés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Financier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(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liquidités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lignes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crédit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etc.)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Intellectuelle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(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marque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brevets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PI, droits d'auteur)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Physique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(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équipement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inventaire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bâtiments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 </a:t>
            </a:r>
          </a:p>
          <a:p>
            <a:endParaRPr lang="fi-FI" dirty="0"/>
          </a:p>
        </p:txBody>
      </p:sp>
      <p:pic>
        <p:nvPicPr>
          <p:cNvPr id="7" name="Kuva 6" descr="Tekoäly ääriviiva">
            <a:extLst>
              <a:ext uri="{FF2B5EF4-FFF2-40B4-BE49-F238E27FC236}">
                <a16:creationId xmlns:a16="http://schemas.microsoft.com/office/drawing/2014/main" id="{239006C7-C8EB-5B2C-3F7A-69F947C72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754" y="2925958"/>
            <a:ext cx="2864492" cy="28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1567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B62A16-AC5A-5733-B73D-77E283A3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Propositions de valeur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74B937-ACA0-B820-11BE-0DD800C99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600" y="1297173"/>
            <a:ext cx="8180800" cy="5232216"/>
          </a:xfrm>
        </p:spPr>
        <p:txBody>
          <a:bodyPr>
            <a:normAutofit fontScale="92500" lnSpcReduction="2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'agit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l'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élément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base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 trouve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cœur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représente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solution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unique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(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 à un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problème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rencontré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clientèle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crée de la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7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doit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unique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différente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celle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concurrents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proposez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nouveau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il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doit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innovant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perturbateur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proposez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existe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déjà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marché, il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doit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distinguer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nouvelles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caractéristiques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nouveaux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attributs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Les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 de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soit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quantitatives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(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prix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rapidité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soit</a:t>
            </a:r>
            <a:endParaRPr lang="fi-FI" sz="20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qualitatif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(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expérience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design). La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durabilité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peut être l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aspects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plus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importants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2271645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FADBDB-3848-8BA9-2CE4-CAC55FB8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Relations avec les clients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2DE959-0571-2CAF-A332-1A3CA9535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56" y="1382602"/>
            <a:ext cx="8345487" cy="4551363"/>
          </a:xfrm>
        </p:spPr>
        <p:txBody>
          <a:bodyPr/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cette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section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devez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établir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type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aurez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avec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chacun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clientèle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manière dont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interagirez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avec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eux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tout au long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leur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parcours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 sein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Souhaitez-vous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mettre en place 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sur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mesure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une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approche en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libre-service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existe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plusieurs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types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 avec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clients</a:t>
            </a:r>
            <a:endParaRPr lang="fi-FI" sz="1800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Assistance 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personnelle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interagissez avec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personne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courrier électronique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par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téléphone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d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'autres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moyens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Assistance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personnelle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dédiée 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affectez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représentant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dédié à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particulier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5511206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7F35EA-1017-6448-1720-237A1519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Relations avec les clients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39E979-EE98-7238-5B33-CDEE161EE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56" y="1531457"/>
            <a:ext cx="8085525" cy="4551363"/>
          </a:xfrm>
        </p:spPr>
        <p:txBody>
          <a:bodyPr>
            <a:normAutofit fontScale="92500" lnSpcReduction="10000"/>
          </a:bodyPr>
          <a:lstStyle/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Libre-service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ce cas,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n'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entretenez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aucune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 avec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mais vous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lui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fournissez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 dont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a besoin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s'aider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lui-même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 </a:t>
            </a:r>
            <a:r>
              <a:rPr lang="fi-FI" sz="1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automatisés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s'agit de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processus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de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machines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automatisés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aident les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effectuer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eux-mêmes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Communautés </a:t>
            </a:r>
            <a:r>
              <a:rPr lang="fi-FI" sz="19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s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'agit de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communautés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ligne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où les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s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entraider pour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résoudre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leurs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propres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problèmes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liés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au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Co-création </a:t>
            </a:r>
            <a:r>
              <a:rPr lang="fi-FI" sz="19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permet au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participer à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conception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au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développement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exemple,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YouTube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donné à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utilisateurs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possibilité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créer du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contenu 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 </a:t>
            </a:r>
            <a:r>
              <a:rPr lang="fi-FI" sz="1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public</a:t>
            </a:r>
            <a:r>
              <a:rPr lang="fi-FI" sz="1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7973371"/>
      </p:ext>
    </p:extLst>
  </p:cSld>
  <p:clrMapOvr>
    <a:masterClrMapping/>
  </p:clrMapOvr>
</p:sld>
</file>

<file path=ppt/slides/slide17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DAEF1-54F0-F077-095E-A5D49F98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Segments de clientèle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66E1A6-81D5-2372-8405-468BEC4DC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601" y="1280909"/>
            <a:ext cx="6259442" cy="5821640"/>
          </a:xfrm>
        </p:spPr>
        <p:txBody>
          <a:bodyPr>
            <a:normAutofit fontScale="55000" lnSpcReduction="2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s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'agit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groupes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personnes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d'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essayez de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cibler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auxquels vous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essayez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vendre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service. La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segmentation de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sur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base de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similitudes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telles que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zone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géographique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le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sexe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l'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âge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les </a:t>
            </a:r>
            <a:r>
              <a:rPr lang="fi-FI" sz="3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comportements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les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intérêts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etc.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donne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possibilité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mieux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répondre à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leurs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besoins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notamment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personnalisant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solution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leur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proposez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poursuit des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objectifs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durables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pouvez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affiner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 de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clientèle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voir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comment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liés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29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existe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différents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 de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clientèle qu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peut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cibler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</a:t>
            </a:r>
          </a:p>
          <a:p>
            <a:pPr marL="5969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9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Marché de </a:t>
            </a:r>
            <a:r>
              <a:rPr lang="fi-FI" sz="29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masse </a:t>
            </a:r>
            <a:r>
              <a:rPr lang="fi-FI" sz="29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 concentre sur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marchés de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masse ne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regroupe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 concentre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plutôt sur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population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générale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sur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grand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groupe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personnes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ayant des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besoins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similaires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exemple,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téléphone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 </a:t>
            </a:r>
          </a:p>
          <a:p>
            <a:endParaRPr lang="fi-FI" dirty="0"/>
          </a:p>
        </p:txBody>
      </p:sp>
      <p:pic>
        <p:nvPicPr>
          <p:cNvPr id="6" name="Kuva 5" descr="Asiakaspalaute ääriviiva">
            <a:extLst>
              <a:ext uri="{FF2B5EF4-FFF2-40B4-BE49-F238E27FC236}">
                <a16:creationId xmlns:a16="http://schemas.microsoft.com/office/drawing/2014/main" id="{CDE225DF-FDF2-8B4B-EBC5-90FDDB04C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8390" y="1625125"/>
            <a:ext cx="2615609" cy="24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2169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1D5AED-CF6B-8EE0-14E8-EF5D6DF4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Segments de clientèle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DADE4F-C922-497F-03AB-53D8A0E5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121" y="1254642"/>
            <a:ext cx="8229600" cy="5603358"/>
          </a:xfrm>
        </p:spPr>
        <p:txBody>
          <a:bodyPr>
            <a:normAutofit/>
          </a:bodyPr>
          <a:lstStyle/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Marché de </a:t>
            </a:r>
            <a:r>
              <a:rPr lang="fi-FI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niche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ce cas, l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accent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est mis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sur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groupe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spécifique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personnes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ayant des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besoins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des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caractéristiques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uniques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ce cas,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 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les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canaux 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distribution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les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 avec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clients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doivent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adaptés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répondre à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leurs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besoins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spécifiques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acheteurs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chaussures 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sport en sont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exemple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Segmenté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Sur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base 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besoins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légèrement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différents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il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peut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y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avoir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différents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groupes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 sein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principal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 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clientèle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conséquence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pouvez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créer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différentes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valeurs 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distribution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etc. pour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répondre aux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différents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besoins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ces personnes. 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</a:t>
            </a:r>
            <a:r>
              <a:rPr lang="fi-FI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Diversifié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 de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marché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diversifié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comprend des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ayant des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besoins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très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différents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25450" indent="-285750">
              <a:lnSpc>
                <a:spcPct val="150000"/>
              </a:lnSpc>
              <a:spcBef>
                <a:spcPts val="0"/>
              </a:spcBef>
              <a:buSzPts val="1400"/>
              <a:buFont typeface="Wingdings" pitchFamily="2" charset="2"/>
              <a:buChar char="ü"/>
            </a:pPr>
            <a:r>
              <a:rPr lang="fi-FI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Marchés </a:t>
            </a:r>
            <a:r>
              <a:rPr lang="fi-FI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multilatéraux </a:t>
            </a:r>
            <a:r>
              <a:rPr lang="fi-FI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comprennent des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 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clientèle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interdépendants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exemple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une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société 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cartes 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crédit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s'adresse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la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fois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aux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détenteurs 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cartes de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crédit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aux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commerçants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acceptent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ces </a:t>
            </a:r>
            <a:r>
              <a:rPr lang="fi-FI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cartes</a:t>
            </a:r>
            <a:r>
              <a:rPr lang="fi-FI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endParaRPr lang="fi-FI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4714641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CCB95-BB96-4DE9-AF19-66EAA15E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Canaux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FC6EB43-AF82-0583-A69D-B929384894C8}"/>
              </a:ext>
            </a:extLst>
          </p:cNvPr>
          <p:cNvSpPr txBox="1"/>
          <p:nvPr/>
        </p:nvSpPr>
        <p:spPr>
          <a:xfrm>
            <a:off x="659218" y="1125678"/>
            <a:ext cx="7488455" cy="5449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bloc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décrit la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manière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communiquera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avec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les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touchera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canaux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points de contact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permettent à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d'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entrer en relation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avec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canaux jouent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rôle dans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sensibilisation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dans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diffusion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canaux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également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utilisés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permettre aux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acheter des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bénéficier d'une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assistance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après l'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achat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existe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deux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types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canaux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Canaux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propres 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site web de l'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sites de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médias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sociaux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ventes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internes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etc.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Canaux de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partenaires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sites web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appartenant à des partenaires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distribution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gros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vente au détail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278746154"/>
      </p:ext>
    </p:extLst>
  </p:cSld>
  <p:clrMapOvr>
    <a:masterClrMapping/>
  </p:clrMapOvr>
</p:sld>
</file>

<file path=ppt/slides/slide2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D6B7DD-D0EE-6399-1840-24E4AE6D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00" y="461802"/>
            <a:ext cx="758263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  <a:t>Qu'est-ce que le </a:t>
            </a:r>
            <a:b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3800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Business Model Canvas ?</a:t>
            </a:r>
            <a:endParaRPr lang="fi-FI" sz="3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E300F2-8E98-C088-E482-DE0DD93D8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787365"/>
            <a:ext cx="7123814" cy="460883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	Le </a:t>
            </a:r>
            <a:r>
              <a:rPr lang="fi-FI" sz="29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Business Model Canvas est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outil de gestion stratégique qui vous permet de visualiser et d'évaluer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idée ou concept d'entreprise. Il s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'agit d'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document d'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une page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contenant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neuf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cases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représentent les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différents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éléments </a:t>
            </a:r>
            <a:r>
              <a:rPr lang="fi-FI" sz="29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fondamentaux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d'une entreprise. </a:t>
            </a:r>
          </a:p>
          <a:p>
            <a:pPr algn="just">
              <a:lnSpc>
                <a:spcPct val="150000"/>
              </a:lnSpc>
            </a:pP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	Le Business Model Canvas surpasse le plan d'affaires traditionnel </a:t>
            </a:r>
            <a:r>
              <a:rPr lang="fi-FI" sz="29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s'étend sur plusieurs pages, en offrant un moyen beaucoup plus facile de comprendre les différents éléments fondamentaux d'une entreprise. </a:t>
            </a:r>
          </a:p>
          <a:p>
            <a:endParaRPr lang="fi-FI" sz="24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  <p:pic>
        <p:nvPicPr>
          <p:cNvPr id="5" name="Kuva 4" descr="Kasvi ääriviiva">
            <a:extLst>
              <a:ext uri="{FF2B5EF4-FFF2-40B4-BE49-F238E27FC236}">
                <a16:creationId xmlns:a16="http://schemas.microsoft.com/office/drawing/2014/main" id="{B870C5BF-CA12-B5B4-0761-CFAD7F8A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307539">
            <a:off x="6639913" y="2297765"/>
            <a:ext cx="2595714" cy="25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909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DA7A4-E658-0C93-1A56-CB1E5D41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Phases des canaux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7F24DDA-B601-A129-52FD-FE0B00F258E5}"/>
              </a:ext>
            </a:extLst>
          </p:cNvPr>
          <p:cNvSpPr txBox="1"/>
          <p:nvPr/>
        </p:nvSpPr>
        <p:spPr>
          <a:xfrm>
            <a:off x="32488" y="1274313"/>
            <a:ext cx="8629911" cy="466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Sensibilisation </a:t>
            </a:r>
            <a:r>
              <a:rPr lang="fi-FI" sz="20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faire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connaître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produits et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notre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Évaluation </a:t>
            </a:r>
            <a:r>
              <a:rPr lang="fi-FI" sz="20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comment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aidons-nous les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évaluer la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notre organisation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Achat 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permettre aux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d'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acheter des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produits et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spécifiques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Livraison 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fournir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aux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826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20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Après-vente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fournir une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assistance aux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après l'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achat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000" b="1" i="0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Bonus </a:t>
            </a:r>
            <a:r>
              <a:rPr lang="fi-FI" sz="2000" b="0" i="0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Comment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évaluez-vous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durabilité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chacune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phases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4200789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DAE48E-826B-C769-F4FE-FA66FF5A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Structure des coûts 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33DBA6D-EC2D-D648-0773-18A38DB0E797}"/>
              </a:ext>
            </a:extLst>
          </p:cNvPr>
          <p:cNvSpPr txBox="1"/>
          <p:nvPr/>
        </p:nvSpPr>
        <p:spPr>
          <a:xfrm>
            <a:off x="276447" y="1690690"/>
            <a:ext cx="4699590" cy="5183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bloc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identifiez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tous les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coûts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associés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fonctionnement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devrez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concentrer sur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évaluation des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coûts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liés à la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création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à la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diffusion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à la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création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flux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au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maintien des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 avec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clients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sera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 facile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faire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une fois que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aurez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défini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ressources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activités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partenaires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6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développement durable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également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représenter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coût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par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exemple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la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création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rapports sur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l'empreinte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carbone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Gardez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l'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esprit que les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externalités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négatives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auront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impact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structure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coûts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400" b="0" i="0" u="none" strike="noStrike" cap="none" dirty="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CCA02AE-BC24-0E95-6781-52EB3623ACE2}"/>
              </a:ext>
            </a:extLst>
          </p:cNvPr>
          <p:cNvSpPr txBox="1"/>
          <p:nvPr/>
        </p:nvSpPr>
        <p:spPr>
          <a:xfrm>
            <a:off x="5227880" y="4835077"/>
            <a:ext cx="32569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entreprises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axées sur les coûts 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(elles s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efforcent de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minimiser les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coûts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la mesure du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possible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 ou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sur la valeur 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(elles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s'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efforcent d'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offrir une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maximale 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 </a:t>
            </a:r>
            <a:r>
              <a:rPr lang="fi-FI" sz="15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</a:t>
            </a:r>
            <a:r>
              <a:rPr lang="fi-FI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). 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83AEF7E-8346-532D-4383-1890D72B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7" t="1933" r="27801" b="66016"/>
          <a:stretch/>
        </p:blipFill>
        <p:spPr>
          <a:xfrm>
            <a:off x="4711885" y="365125"/>
            <a:ext cx="2683317" cy="2545105"/>
          </a:xfrm>
          <a:prstGeom prst="rect">
            <a:avLst/>
          </a:prstGeom>
          <a:solidFill>
            <a:schemeClr val="lt1"/>
          </a:solidFill>
        </p:spPr>
      </p:pic>
    </p:spTree>
    <p:extLst>
      <p:ext uri="{BB962C8B-B14F-4D97-AF65-F5344CB8AC3E}">
        <p14:creationId xmlns:p14="http://schemas.microsoft.com/office/powerpoint/2010/main" val="254443394"/>
      </p:ext>
    </p:extLst>
  </p:cSld>
  <p:clrMapOvr>
    <a:masterClrMapping/>
  </p:clrMapOvr>
</p:sld>
</file>

<file path=ppt/slides/slide22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7DD96A-0215-A275-638E-F3A7A777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Sources de revenus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6EEB38-123D-AAB5-325D-8BCC024C9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57" y="1189474"/>
            <a:ext cx="7298715" cy="4892349"/>
          </a:xfrm>
        </p:spPr>
        <p:txBody>
          <a:bodyPr>
            <a:normAutofit lnSpcReduction="1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flux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sources à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partir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desquelles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génère de l'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argent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vendant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aux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bloc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devez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décrire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obtiendrez 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partir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valeur.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oubliez pas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flux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doivent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générer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coûts que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aurez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supporter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flux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appartenir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l'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modèles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suivants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Recettes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basées sur les transactions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elles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proviennent 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effectuent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paiement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unique. 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Recettes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récurrentes 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provenant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paiements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continus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permanents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après-vente.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  <p:pic>
        <p:nvPicPr>
          <p:cNvPr id="5" name="Kuva 4" descr="Lentävä seteli ääriviiva">
            <a:extLst>
              <a:ext uri="{FF2B5EF4-FFF2-40B4-BE49-F238E27FC236}">
                <a16:creationId xmlns:a16="http://schemas.microsoft.com/office/drawing/2014/main" id="{CF9E1187-742C-7B3F-9AA1-12692DA9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59783">
            <a:off x="7057387" y="1665858"/>
            <a:ext cx="2184085" cy="21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1716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AF2C40-628E-9D5D-4EF0-565AF47A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Sources de revenus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A2A68-D8AB-8CB4-0FF5-868DB5B74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098" y="1153318"/>
            <a:ext cx="8195154" cy="5242880"/>
          </a:xfrm>
        </p:spPr>
        <p:txBody>
          <a:bodyPr>
            <a:normAutofit fontScale="925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pouvez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générer 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différentes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manières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Vente d'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actifs 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vendant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droits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propriété d'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acheteur.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Frais d'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utilisation 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facturant au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utilisation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service.</a:t>
            </a:r>
            <a:endParaRPr lang="fi-FI" sz="1800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Frais d'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abonnement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facturant au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utilisation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régulière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constante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produit.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Prêt/ 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crédit-bail/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location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paie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obtenir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droits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exclusifs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utilisation d'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actif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pendant une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période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déterminée.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Licences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paie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obtenir l'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autorisation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utiliser la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propriété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intellectuelle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l'entreprise.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Frais de </a:t>
            </a: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courtage </a:t>
            </a:r>
            <a:r>
              <a:rPr lang="fi-FI" sz="18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générés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agissant en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tant qu'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intermédiaire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deux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plusieurs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parties.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Publicité </a:t>
            </a:r>
            <a:r>
              <a:rPr lang="fi-FI" sz="1800" b="0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faire payer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qu'il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fasse la publicité d'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d'un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d'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une marque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 utilisant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plates-formes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l'entreprise.</a:t>
            </a: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4454146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906562-E788-2FE5-17AE-41B40CEE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Externalités négatives 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E0D2E75-86D0-4C6D-EAE6-8E926EBCE167}"/>
              </a:ext>
            </a:extLst>
          </p:cNvPr>
          <p:cNvSpPr txBox="1"/>
          <p:nvPr/>
        </p:nvSpPr>
        <p:spPr>
          <a:xfrm>
            <a:off x="481600" y="1380860"/>
            <a:ext cx="7666074" cy="448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 produit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lorsque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mise en œuvre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(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produit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service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)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effet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néfaste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sur un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tiers.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nombreuses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ont des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externalités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négatives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répertorier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offre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occasion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unique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mieux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positionner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et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libérer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nouvelles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opportunités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commerciales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Quel est l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impact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négatif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 de valeur sur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environnement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partenaires 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ressources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chaîne 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6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question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supplémentaire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est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posée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voir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comment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entreprises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compenser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cela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Négatif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externalités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considérées 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 des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opportunités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cachées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pourraient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générer de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nouveaux </a:t>
            </a:r>
            <a:r>
              <a:rPr lang="fi-FI" sz="16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</a:t>
            </a:r>
            <a:r>
              <a:rPr lang="fi-FI" sz="16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A97188A-A8E9-F3EE-5AFE-9CD28A47266E}"/>
              </a:ext>
            </a:extLst>
          </p:cNvPr>
          <p:cNvCxnSpPr>
            <a:cxnSpLocks/>
          </p:cNvCxnSpPr>
          <p:nvPr/>
        </p:nvCxnSpPr>
        <p:spPr>
          <a:xfrm>
            <a:off x="6473637" y="723014"/>
            <a:ext cx="1020725" cy="0"/>
          </a:xfrm>
          <a:prstGeom prst="line">
            <a:avLst/>
          </a:prstGeom>
          <a:ln w="6985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62782"/>
      </p:ext>
    </p:extLst>
  </p:cSld>
  <p:clrMapOvr>
    <a:masterClrMapping/>
  </p:clrMapOvr>
</p:sld>
</file>

<file path=ppt/slides/slide25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DCBF52-CA06-3042-1CF7-52780551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Externalités positives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064732-7C6B-B91E-F3C1-393D57D37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600" y="1637783"/>
            <a:ext cx="8024447" cy="4551363"/>
          </a:xfrm>
        </p:spPr>
        <p:txBody>
          <a:bodyPr>
            <a:normAutofit fontScale="925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bloc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contient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tous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aspects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positifs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entreprise.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Quels sont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tiers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qui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bénéficieront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Comment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propositions de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auront-elles 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impact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environnement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425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quelle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manière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 de valeur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cible-t-elle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plusieurs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objectifs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développement durable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 Nations unies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18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externalités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positives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suscitent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également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l'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adhésion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employés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actionnaires.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monde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où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personnes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actifs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précieux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externalités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positives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avoir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impact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considérable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sur 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maintien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actif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bord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endParaRPr lang="fi-FI" dirty="0"/>
          </a:p>
        </p:txBody>
      </p:sp>
      <p:pic>
        <p:nvPicPr>
          <p:cNvPr id="7" name="Kuva 6" descr="Lisää tasaisella täytöllä">
            <a:extLst>
              <a:ext uri="{FF2B5EF4-FFF2-40B4-BE49-F238E27FC236}">
                <a16:creationId xmlns:a16="http://schemas.microsoft.com/office/drawing/2014/main" id="{73B8701B-8884-305D-655A-F213D154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423" y="3225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2708"/>
      </p:ext>
    </p:extLst>
  </p:cSld>
  <p:clrMapOvr>
    <a:masterClrMapping/>
  </p:clrMapOvr>
</p:sld>
</file>

<file path=ppt/slides/slide26.xml><?xml version="1.0" encoding="utf-8"?>
<p:sld xmlns:a16="http://schemas.microsoft.com/office/drawing/2014/main" xmlns:ahyp="http://schemas.microsoft.com/office/drawing/2018/hyperlinkcolor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41CEF7-C052-49A2-4D70-B7CB0CBD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Références 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830DFD7-7E91-9CBF-2864-0BC515AE1D9E}"/>
              </a:ext>
            </a:extLst>
          </p:cNvPr>
          <p:cNvSpPr txBox="1"/>
          <p:nvPr/>
        </p:nvSpPr>
        <p:spPr>
          <a:xfrm>
            <a:off x="446568" y="2056892"/>
            <a:ext cx="6060558" cy="1899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aleway"/>
              <a:buNone/>
            </a:pPr>
            <a:r>
              <a:rPr lang="fi-FI" sz="1600" b="0" i="0" u="sng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Raleway"/>
                <a:cs typeface="Posterama" panose="020B0504020200020000" pitchFamily="34" charset="0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https://creately.com/blog/diagrams/business-model-canvas-explained/</a:t>
            </a:r>
            <a:endParaRPr lang="fi-FI" sz="16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Raleway"/>
              <a:cs typeface="Posterama" panose="020B0504020200020000" pitchFamily="34" charset="0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aleway"/>
              <a:buNone/>
            </a:pPr>
            <a:r>
              <a:rPr lang="fi-FI" sz="1600" b="0" i="0" u="sng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Raleway"/>
                <a:cs typeface="Posterama" panose="020B0504020200020000" pitchFamily="34" charset="0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https://corporatefinanceinstitute.com/resources/management/business-model-canvas-template/</a:t>
            </a:r>
            <a:endParaRPr lang="fi-FI" sz="16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Raleway"/>
              <a:cs typeface="Posterama" panose="020B0504020200020000" pitchFamily="34" charset="0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Raleway"/>
              <a:buNone/>
            </a:pPr>
            <a:r>
              <a:rPr lang="fi-FI" sz="1600" b="0" i="0" u="sng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Raleway"/>
                <a:cs typeface="Posterama" panose="020B0504020200020000" pitchFamily="34" charset="0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https://www.sustainablebusinesscanvas.org </a:t>
            </a:r>
          </a:p>
        </p:txBody>
      </p:sp>
    </p:spTree>
    <p:extLst>
      <p:ext uri="{BB962C8B-B14F-4D97-AF65-F5344CB8AC3E}">
        <p14:creationId xmlns:p14="http://schemas.microsoft.com/office/powerpoint/2010/main" val="2024779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871418" y="2236305"/>
            <a:ext cx="2979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MERCI !</a:t>
            </a:r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>
            <a:off x="351692" y="3657599"/>
            <a:ext cx="49061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Plus de ressources sur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http://we4change.eu/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D6B7DD-D0EE-6399-1840-24E4AE6D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00" y="461802"/>
            <a:ext cx="758263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  <a:t>Qu'est-ce que le </a:t>
            </a:r>
            <a:b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3800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Business Model Canvas ?</a:t>
            </a:r>
            <a:endParaRPr lang="fi-FI" sz="3800" dirty="0"/>
          </a:p>
        </p:txBody>
      </p:sp>
      <p:pic>
        <p:nvPicPr>
          <p:cNvPr id="5" name="Kuva 4" descr="Kasvi ääriviiva">
            <a:extLst>
              <a:ext uri="{FF2B5EF4-FFF2-40B4-BE49-F238E27FC236}">
                <a16:creationId xmlns:a16="http://schemas.microsoft.com/office/drawing/2014/main" id="{B870C5BF-CA12-B5B4-0761-CFAD7F8AB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307539">
            <a:off x="6639913" y="2297765"/>
            <a:ext cx="2595714" cy="25957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65C3D0-43CB-8201-111C-9A392CC6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" y="1602180"/>
            <a:ext cx="7163306" cy="52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59936"/>
      </p:ext>
    </p:extLst>
  </p:cSld>
  <p:clrMapOvr>
    <a:masterClrMapping/>
  </p:clrMapOvr>
</p:sld>
</file>

<file path=ppt/slides/slide4.xml><?xml version="1.0" encoding="utf-8"?>
<p:sld xmlns:a16="http://schemas.microsoft.com/office/drawing/2014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481013" y="1499238"/>
            <a:ext cx="6749128" cy="357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endParaRPr lang="fi-FI" sz="8400" b="0" i="0" u="none" strike="noStrike" cap="none" dirty="0">
              <a:solidFill>
                <a:schemeClr val="tx2">
                  <a:lumMod val="50000"/>
                </a:schemeClr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</a:pP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84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84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8400" b="1" i="0" u="none" strike="noStrike" cap="none" dirty="0" err="1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durable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enrichit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d'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original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trois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sections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supplémentaires 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1) une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liste d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objectifs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durables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2) les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externalités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négatives 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3) les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externalités </a:t>
            </a:r>
            <a:r>
              <a:rPr lang="fi-FI" sz="8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positives</a:t>
            </a:r>
            <a:r>
              <a:rPr lang="fi-FI" sz="8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296186" y="368474"/>
            <a:ext cx="8085595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3A6"/>
              </a:buClr>
              <a:buSzPct val="100000"/>
              <a:buFont typeface="Arial"/>
              <a:buNone/>
            </a:pPr>
            <a: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  <a:t>Qu'est-ce que le </a:t>
            </a:r>
            <a:br>
              <a:rPr lang="es" sz="40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3800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Modèle d'entreprise durable ?</a:t>
            </a:r>
            <a:endParaRPr sz="3800" dirty="0"/>
          </a:p>
        </p:txBody>
      </p:sp>
      <p:pic>
        <p:nvPicPr>
          <p:cNvPr id="7" name="Kuva 6" descr="Avoin käsi ja kasvi ääriviiva">
            <a:extLst>
              <a:ext uri="{FF2B5EF4-FFF2-40B4-BE49-F238E27FC236}">
                <a16:creationId xmlns:a16="http://schemas.microsoft.com/office/drawing/2014/main" id="{4845BC30-DC01-AF90-BE2A-7715F8A24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7611" y="1694036"/>
            <a:ext cx="2261527" cy="23888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4;p4">
            <a:extLst>
              <a:ext uri="{FF2B5EF4-FFF2-40B4-BE49-F238E27FC236}">
                <a16:creationId xmlns:a16="http://schemas.microsoft.com/office/drawing/2014/main" id="{E01CCAF0-D0D2-8321-3C64-EE51C489C7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5" t="1178" r="913" b="456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29621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6190D5-1F83-6787-5202-4CB43FC4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" dirty="0">
                <a:latin typeface="Posterama" panose="020B0504020200020000" pitchFamily="34" charset="0"/>
                <a:cs typeface="Posterama" panose="020B0504020200020000" pitchFamily="34" charset="0"/>
              </a:rPr>
              <a:t>Pourquoi</a:t>
            </a:r>
            <a:br>
              <a:rPr lang="es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vous en avez besoin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94770D-417F-B3CB-ADCB-2BFF1DF37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73" y="1787365"/>
            <a:ext cx="8242841" cy="4551363"/>
          </a:xfrm>
        </p:spPr>
        <p:txBody>
          <a:bodyPr>
            <a:normAutofit fontScale="92500"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SBMC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donne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aperçu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rapide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est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dépourvu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détails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inutiles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rapport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plan d'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traditionnel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nature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visuelle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canevas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rend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 facile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consulter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à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comprendre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n'importe qui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est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 facile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à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modifier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facilement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partagé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avec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employés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parties prenantes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modèle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d'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durable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utilisé aussi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bien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grandes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jeunes pousses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ne comptant que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quelques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employés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clarifie la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manière dont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différents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aspects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sont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liés les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uns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aux autres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rmaali järjestelmäfontti"/>
              <a:buChar char="✔️"/>
            </a:pP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pouvez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utiliser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SBMC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guider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une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séance 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réflexion sur 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définition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efficace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votre </a:t>
            </a:r>
            <a:r>
              <a:rPr lang="fi-FI" sz="18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</a:t>
            </a:r>
            <a:r>
              <a:rPr lang="fi-FI" sz="18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5803308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DD5601-3CC4-985D-D047-D75FEB38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86" y="280685"/>
            <a:ext cx="65024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" dirty="0">
                <a:latin typeface="Posterama" panose="020B0504020200020000" pitchFamily="34" charset="0"/>
                <a:cs typeface="Posterama" panose="020B0504020200020000" pitchFamily="34" charset="0"/>
              </a:rPr>
              <a:t>Comment faire</a:t>
            </a:r>
            <a:br>
              <a:rPr lang="es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pour créer votre propre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0B1267-A2C9-FCBB-3ED3-995F63521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33" y="1606248"/>
            <a:ext cx="8127317" cy="3369058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modèle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durable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compose de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onze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éléments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: 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proposition de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valeur pour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client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segments de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clientèle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canaux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relations avec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clients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flux de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revenus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ressources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partenaires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activités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clés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structure des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coûts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externalités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négatives 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externalités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positives.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Lorsque vous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remplirez le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canevas d'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modèle d'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durable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ferez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 remue-méninges 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des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recherches 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sur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chacun 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éléments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données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recueillies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peuvent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être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placées 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dans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chaque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section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pertinente 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 </a:t>
            </a:r>
            <a:r>
              <a:rPr lang="fi-FI" sz="2100" b="0" i="0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canevas</a:t>
            </a:r>
            <a:r>
              <a:rPr lang="fi-FI" sz="2100" b="0" i="0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i-FI" sz="2100" b="0" i="0" u="none" strike="noStrike" cap="none" dirty="0">
              <a:solidFill>
                <a:schemeClr val="dk1"/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97F9ED5-0F7A-8759-4991-4DEA71821079}"/>
              </a:ext>
            </a:extLst>
          </p:cNvPr>
          <p:cNvSpPr txBox="1"/>
          <p:nvPr/>
        </p:nvSpPr>
        <p:spPr>
          <a:xfrm>
            <a:off x="73478" y="5132008"/>
            <a:ext cx="8997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i="0" u="none" strike="noStrike" cap="none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START</a:t>
            </a:r>
          </a:p>
          <a:p>
            <a:pPr algn="ctr"/>
            <a:r>
              <a:rPr lang="fi-FI" sz="2400" b="1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VOUS DISPOSEZ DE </a:t>
            </a:r>
            <a:r>
              <a:rPr lang="fi-FI" sz="2400" b="1" dirty="0">
                <a:solidFill>
                  <a:schemeClr val="accent6">
                    <a:lumMod val="75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2 HEURES </a:t>
            </a:r>
            <a:r>
              <a:rPr lang="fi-FI" sz="2400" b="1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RÉFLÉCHIR ET </a:t>
            </a:r>
            <a:r>
              <a:rPr lang="fi-FI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RECHERCHER </a:t>
            </a:r>
            <a:r>
              <a:rPr lang="fi-FI" sz="2400" b="1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AVEC VOTRE ÉQUIPE LES DIFFÉRENTS </a:t>
            </a:r>
            <a:r>
              <a:rPr lang="fi-FI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ÉLÉMENTS </a:t>
            </a:r>
            <a:r>
              <a:rPr lang="fi-FI" sz="2400" b="1" dirty="0">
                <a:solidFill>
                  <a:srgbClr val="7030A0"/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 CANEVAS D'ENTREPRISE.</a:t>
            </a:r>
            <a:endParaRPr lang="fi-FI" sz="2400" b="1" i="0" u="none" strike="noStrike" cap="none" dirty="0">
              <a:solidFill>
                <a:schemeClr val="dk1"/>
              </a:solidFill>
              <a:latin typeface="Posterama" panose="020B0504020200020000" pitchFamily="34" charset="0"/>
              <a:ea typeface="ABeeZee"/>
              <a:cs typeface="Posterama" panose="020B0504020200020000" pitchFamily="34" charset="0"/>
              <a:sym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2252118437"/>
      </p:ext>
    </p:extLst>
  </p:cSld>
  <p:clrMapOvr>
    <a:masterClrMapping/>
  </p:clrMapOvr>
</p:sld>
</file>

<file path=ppt/slides/slide8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E01511-47B6-D89D-ADA4-F44745561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89" y="1665805"/>
            <a:ext cx="6899201" cy="35263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4800" dirty="0"/>
              <a:t>La structure </a:t>
            </a:r>
            <a:br>
              <a:rPr lang="fi-FI" sz="4800" dirty="0"/>
            </a:br>
            <a:r>
              <a:rPr lang="en-US" sz="4800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de la toile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4" name="Kuva 3" descr="Haarautuva kaavio ääriviiva">
            <a:extLst>
              <a:ext uri="{FF2B5EF4-FFF2-40B4-BE49-F238E27FC236}">
                <a16:creationId xmlns:a16="http://schemas.microsoft.com/office/drawing/2014/main" id="{3FA38D79-99E7-B8ED-B1F9-A7D77173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7448" y="614331"/>
            <a:ext cx="3945342" cy="39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0586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BA018-537E-E8E2-6BDE-38824FC7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14" y="472687"/>
            <a:ext cx="807457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lt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Objectifs de développement durable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B8BAE7-C097-B272-CBAF-31D5D6E67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071" y="1472074"/>
            <a:ext cx="8345487" cy="4913239"/>
          </a:xfrm>
        </p:spPr>
        <p:txBody>
          <a:bodyPr/>
          <a:lstStyle/>
          <a:p>
            <a:pPr marL="5143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constituent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schéma directeur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un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avenir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meilleur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plus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durable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pour tous.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Ils permettent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relever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défis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mondiaux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auxquels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nous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sommes confrontés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notamment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ceux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liés à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pauvreté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aux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inégalités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au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changement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climatique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à la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dégradation de l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'environnement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, à la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paix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et à la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justice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Cette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section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permet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au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propriétaire de l'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de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vérifier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les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objectifs auxquels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son 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entreprise </a:t>
            </a:r>
            <a:r>
              <a:rPr lang="fi-FI" sz="20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répond</a:t>
            </a:r>
            <a:r>
              <a:rPr lang="fi-FI" sz="20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Posterama" panose="020B0504020200020000" pitchFamily="34" charset="0"/>
                <a:ea typeface="ABeeZee"/>
                <a:cs typeface="Posterama" panose="020B0504020200020000" pitchFamily="34" charset="0"/>
                <a:sym typeface="ABeeZee"/>
              </a:rPr>
              <a:t>.</a:t>
            </a:r>
          </a:p>
          <a:p>
            <a:endParaRPr lang="fi-FI" sz="1600" b="0" i="0" u="none" strike="noStrike" cap="none" dirty="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endParaRPr lang="fi-FI" dirty="0"/>
          </a:p>
        </p:txBody>
      </p:sp>
      <p:pic>
        <p:nvPicPr>
          <p:cNvPr id="4" name="Google Shape;139;p10">
            <a:extLst>
              <a:ext uri="{FF2B5EF4-FFF2-40B4-BE49-F238E27FC236}">
                <a16:creationId xmlns:a16="http://schemas.microsoft.com/office/drawing/2014/main" id="{752FF7B2-98D6-092D-FEF0-BB937A4591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786" t="3697" r="2929" b="4330"/>
          <a:stretch/>
        </p:blipFill>
        <p:spPr>
          <a:xfrm>
            <a:off x="1543251" y="3506413"/>
            <a:ext cx="5829125" cy="287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1506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2227</ap:Words>
  <ap:Application>Microsoft Office PowerPoint</ap:Application>
  <ap:PresentationFormat>On-screen Show (4:3)</ap:PresentationFormat>
  <ap:Paragraphs>148</ap:Paragraphs>
  <ap:Slides>27</ap:Slides>
  <ap:Notes>4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ap:HeadingPairs>
  <ap:TitlesOfParts>
    <vt:vector baseType="lpstr" size="35">
      <vt:lpstr>ABeeZee</vt:lpstr>
      <vt:lpstr>Posterama</vt:lpstr>
      <vt:lpstr>Calibri</vt:lpstr>
      <vt:lpstr>Arial</vt:lpstr>
      <vt:lpstr>Normaali järjestelmäfontti</vt:lpstr>
      <vt:lpstr>Raleway</vt:lpstr>
      <vt:lpstr>Wingdings</vt:lpstr>
      <vt:lpstr>Thème Office</vt:lpstr>
      <vt:lpstr>Sustainable Business Model Canvas Workshop</vt:lpstr>
      <vt:lpstr>What is the  Business Model Canvas?</vt:lpstr>
      <vt:lpstr>What is the  Business Model Canvas?</vt:lpstr>
      <vt:lpstr>What is the  Sustainable Business Model Canvas?</vt:lpstr>
      <vt:lpstr>PowerPoint Presentation</vt:lpstr>
      <vt:lpstr>Why you need it</vt:lpstr>
      <vt:lpstr>How to make your own</vt:lpstr>
      <vt:lpstr>Structure  of the canvas   </vt:lpstr>
      <vt:lpstr>Sustainable development goals</vt:lpstr>
      <vt:lpstr>Key partners</vt:lpstr>
      <vt:lpstr>Key partners</vt:lpstr>
      <vt:lpstr>Key activities </vt:lpstr>
      <vt:lpstr>Key resources  </vt:lpstr>
      <vt:lpstr>Value propositions </vt:lpstr>
      <vt:lpstr>Customer relationship </vt:lpstr>
      <vt:lpstr>Customer relationship </vt:lpstr>
      <vt:lpstr>Customer Segments </vt:lpstr>
      <vt:lpstr>Customer Segments </vt:lpstr>
      <vt:lpstr>Channels</vt:lpstr>
      <vt:lpstr>Channels phases</vt:lpstr>
      <vt:lpstr>Cost Structure </vt:lpstr>
      <vt:lpstr>Revenue Streams </vt:lpstr>
      <vt:lpstr>Revenue Streams </vt:lpstr>
      <vt:lpstr>Negative externalities </vt:lpstr>
      <vt:lpstr>Positive externalities </vt:lpstr>
      <vt:lpstr>References </vt:lpstr>
      <vt:lpstr>THANK YOU !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Sustainable business model canvas</dc:title>
  <dc:creator>PRUDHOMME Camille</dc:creator>
  <lastModifiedBy>Loredana Bucseneanu</lastModifiedBy>
  <revision>3</revision>
  <dcterms:created xsi:type="dcterms:W3CDTF">2021-08-25T17:08:04.0000000Z</dcterms:created>
  <dcterms:modified xsi:type="dcterms:W3CDTF">2023-02-28T22:09:30.0000000Z</dcterms:modified>
  <keywords>, docId:9809022376B6192DAB7F191F3D16FCA9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0x010100211A265137757140ADDDDCE420A58E94</vt:lpwstr>
  </property>
</Properties>
</file>