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1" r:id="rId5"/>
  </p:sldMasterIdLst>
  <p:notesMasterIdLst>
    <p:notesMasterId r:id="rId27"/>
  </p:notesMasterIdLst>
  <p:sldIdLst>
    <p:sldId id="256" r:id="rId6"/>
    <p:sldId id="275" r:id="rId7"/>
    <p:sldId id="283" r:id="rId8"/>
    <p:sldId id="284" r:id="rId9"/>
    <p:sldId id="289" r:id="rId10"/>
    <p:sldId id="298" r:id="rId11"/>
    <p:sldId id="295" r:id="rId12"/>
    <p:sldId id="318" r:id="rId13"/>
    <p:sldId id="312" r:id="rId14"/>
    <p:sldId id="319" r:id="rId15"/>
    <p:sldId id="302" r:id="rId16"/>
    <p:sldId id="320" r:id="rId17"/>
    <p:sldId id="304" r:id="rId18"/>
    <p:sldId id="321" r:id="rId19"/>
    <p:sldId id="306" r:id="rId20"/>
    <p:sldId id="322" r:id="rId21"/>
    <p:sldId id="308" r:id="rId22"/>
    <p:sldId id="323" r:id="rId23"/>
    <p:sldId id="311" r:id="rId24"/>
    <p:sldId id="290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03A6"/>
    <a:srgbClr val="3F7E43"/>
    <a:srgbClr val="F2C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0B8000-5B94-4EEF-BEF3-C498A7DEB5B7}" v="7" dt="2023-03-31T15:02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80" autoAdjust="0"/>
  </p:normalViewPr>
  <p:slideViewPr>
    <p:cSldViewPr snapToGrid="0">
      <p:cViewPr varScale="1">
        <p:scale>
          <a:sx n="78" d="100"/>
          <a:sy n="78" d="100"/>
        </p:scale>
        <p:origin x="162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a Miguéis" userId="38e7ff86e712137b" providerId="LiveId" clId="{510B8000-5B94-4EEF-BEF3-C498A7DEB5B7}"/>
    <pc:docChg chg="modSld">
      <pc:chgData name="Susana Miguéis" userId="38e7ff86e712137b" providerId="LiveId" clId="{510B8000-5B94-4EEF-BEF3-C498A7DEB5B7}" dt="2023-03-31T15:03:07.090" v="6" actId="20577"/>
      <pc:docMkLst>
        <pc:docMk/>
      </pc:docMkLst>
      <pc:sldChg chg="modSp mod">
        <pc:chgData name="Susana Miguéis" userId="38e7ff86e712137b" providerId="LiveId" clId="{510B8000-5B94-4EEF-BEF3-C498A7DEB5B7}" dt="2023-03-31T15:03:07.090" v="6" actId="20577"/>
        <pc:sldMkLst>
          <pc:docMk/>
          <pc:sldMk cId="1118949972" sldId="290"/>
        </pc:sldMkLst>
        <pc:spChg chg="mod">
          <ac:chgData name="Susana Miguéis" userId="38e7ff86e712137b" providerId="LiveId" clId="{510B8000-5B94-4EEF-BEF3-C498A7DEB5B7}" dt="2023-03-31T15:03:07.090" v="6" actId="20577"/>
          <ac:spMkLst>
            <pc:docMk/>
            <pc:sldMk cId="1118949972" sldId="290"/>
            <ac:spMk id="2" creationId="{C2D2C818-F40C-45E3-84E2-511A06A6D28A}"/>
          </ac:spMkLst>
        </pc:spChg>
        <pc:spChg chg="mod">
          <ac:chgData name="Susana Miguéis" userId="38e7ff86e712137b" providerId="LiveId" clId="{510B8000-5B94-4EEF-BEF3-C498A7DEB5B7}" dt="2023-03-31T15:02:27.706" v="3" actId="20577"/>
          <ac:spMkLst>
            <pc:docMk/>
            <pc:sldMk cId="1118949972" sldId="290"/>
            <ac:spMk id="3" creationId="{278814F3-732C-4DE4-A48E-86966FCA60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5A8D8-7143-4B4D-BFA3-61C94F9DD36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A997F-8BED-4825-8EFD-39D78F1FD33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09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A997F-8BED-4825-8EFD-39D78F1FD334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94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>
            <a:extLst>
              <a:ext uri="{FF2B5EF4-FFF2-40B4-BE49-F238E27FC236}">
                <a16:creationId xmlns:a16="http://schemas.microsoft.com/office/drawing/2014/main" id="{383F1A40-FE60-4329-B6A1-00EE85CCD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5280" y="1248678"/>
            <a:ext cx="4085995" cy="1325563"/>
          </a:xfrm>
        </p:spPr>
        <p:txBody>
          <a:bodyPr>
            <a:normAutofit/>
          </a:bodyPr>
          <a:lstStyle>
            <a:lvl1pPr>
              <a:defRPr lang="fr-FR" sz="44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AE11527-5083-4A9B-BF72-3153FB276A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85" y="4521200"/>
            <a:ext cx="1878790" cy="2153637"/>
          </a:xfrm>
          <a:prstGeom prst="rect">
            <a:avLst/>
          </a:prstGeom>
        </p:spPr>
      </p:pic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63E8777E-E25D-4AAD-9042-DD52CC9307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43" y="6177281"/>
            <a:ext cx="2180077" cy="530485"/>
          </a:xfrm>
          <a:prstGeom prst="rect">
            <a:avLst/>
          </a:prstGeom>
        </p:spPr>
      </p:pic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64EB9775-27F2-4DF7-A762-7B91B2C9A4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2483D28-7A9D-4553-B681-380D446BA3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193" y="2621655"/>
            <a:ext cx="4056063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rgbClr val="7503A6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7F5B1E1-5E22-4119-A52B-FA282E5E99E8}"/>
              </a:ext>
            </a:extLst>
          </p:cNvPr>
          <p:cNvCxnSpPr>
            <a:cxnSpLocks/>
          </p:cNvCxnSpPr>
          <p:nvPr userDrawn="1"/>
        </p:nvCxnSpPr>
        <p:spPr>
          <a:xfrm>
            <a:off x="264160" y="1234440"/>
            <a:ext cx="0" cy="2947680"/>
          </a:xfrm>
          <a:prstGeom prst="line">
            <a:avLst/>
          </a:prstGeom>
          <a:ln w="57150">
            <a:solidFill>
              <a:srgbClr val="750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38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2BE3C-5036-438E-9D23-248D7F08E986}"/>
              </a:ext>
            </a:extLst>
          </p:cNvPr>
          <p:cNvSpPr/>
          <p:nvPr userDrawn="1"/>
        </p:nvSpPr>
        <p:spPr>
          <a:xfrm>
            <a:off x="0" y="0"/>
            <a:ext cx="5655365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3FA24D-02BF-4242-9C50-45CAF77FF531}"/>
              </a:ext>
            </a:extLst>
          </p:cNvPr>
          <p:cNvSpPr>
            <a:spLocks noChangeAspect="1"/>
          </p:cNvSpPr>
          <p:nvPr userDrawn="1"/>
        </p:nvSpPr>
        <p:spPr>
          <a:xfrm>
            <a:off x="4233913" y="-596347"/>
            <a:ext cx="3673270" cy="367327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1BC2B86-0633-4978-90B1-81EB36B03A57}"/>
              </a:ext>
            </a:extLst>
          </p:cNvPr>
          <p:cNvSpPr>
            <a:spLocks noChangeAspect="1"/>
          </p:cNvSpPr>
          <p:nvPr userDrawn="1"/>
        </p:nvSpPr>
        <p:spPr>
          <a:xfrm>
            <a:off x="5301526" y="1876272"/>
            <a:ext cx="4826448" cy="4826448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000CB348-5BA6-423E-BAC7-A49484492F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1418" y="2236305"/>
            <a:ext cx="2979254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Espace réservé du texte 18">
            <a:extLst>
              <a:ext uri="{FF2B5EF4-FFF2-40B4-BE49-F238E27FC236}">
                <a16:creationId xmlns:a16="http://schemas.microsoft.com/office/drawing/2014/main" id="{2768032C-ADFF-426B-B787-73DC8A4400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1419" y="3657600"/>
            <a:ext cx="2979254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chemeClr val="bg1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89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2BE3C-5036-438E-9D23-248D7F08E986}"/>
              </a:ext>
            </a:extLst>
          </p:cNvPr>
          <p:cNvSpPr/>
          <p:nvPr userDrawn="1"/>
        </p:nvSpPr>
        <p:spPr>
          <a:xfrm>
            <a:off x="1" y="0"/>
            <a:ext cx="4572000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000CB348-5BA6-423E-BAC7-A49484492F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1418" y="2236305"/>
            <a:ext cx="2979254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Espace réservé du texte 18">
            <a:extLst>
              <a:ext uri="{FF2B5EF4-FFF2-40B4-BE49-F238E27FC236}">
                <a16:creationId xmlns:a16="http://schemas.microsoft.com/office/drawing/2014/main" id="{2768032C-ADFF-426B-B787-73DC8A4400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1419" y="3657600"/>
            <a:ext cx="2979254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chemeClr val="bg1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5AD9A6-DBFC-473D-BE0E-12E2459D213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685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77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2BE3C-5036-438E-9D23-248D7F08E986}"/>
              </a:ext>
            </a:extLst>
          </p:cNvPr>
          <p:cNvSpPr/>
          <p:nvPr userDrawn="1"/>
        </p:nvSpPr>
        <p:spPr>
          <a:xfrm>
            <a:off x="2" y="0"/>
            <a:ext cx="9143998" cy="3002507"/>
          </a:xfrm>
          <a:prstGeom prst="rect">
            <a:avLst/>
          </a:prstGeom>
          <a:solidFill>
            <a:srgbClr val="7503A6"/>
          </a:solidFill>
          <a:ln w="38100">
            <a:solidFill>
              <a:srgbClr val="750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000CB348-5BA6-423E-BAC7-A49484492F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107" y="625867"/>
            <a:ext cx="7740323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Espace réservé du texte 18">
            <a:extLst>
              <a:ext uri="{FF2B5EF4-FFF2-40B4-BE49-F238E27FC236}">
                <a16:creationId xmlns:a16="http://schemas.microsoft.com/office/drawing/2014/main" id="{2768032C-ADFF-426B-B787-73DC8A4400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108" y="2047162"/>
            <a:ext cx="7740323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chemeClr val="bg1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01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>
  <p:cSld name="Diapositive de titr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>
            <a:spLocks noGrp="1"/>
          </p:cNvSpPr>
          <p:nvPr>
            <p:ph type="title"/>
          </p:nvPr>
        </p:nvSpPr>
        <p:spPr>
          <a:xfrm>
            <a:off x="335280" y="1248678"/>
            <a:ext cx="408599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03A6"/>
              </a:buClr>
              <a:buSzPts val="4400"/>
              <a:buFont typeface="Arial"/>
              <a:buNone/>
              <a:defRPr sz="4400" b="1">
                <a:solidFill>
                  <a:srgbClr val="7503A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42485" y="4521200"/>
            <a:ext cx="1878790" cy="2153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0" descr="Une image contenant texte&#10;&#10;Description générée automatiqueme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6243" y="6177281"/>
            <a:ext cx="2180077" cy="53048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0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20"/>
          <p:cNvSpPr txBox="1">
            <a:spLocks noGrp="1"/>
          </p:cNvSpPr>
          <p:nvPr>
            <p:ph type="body" idx="1"/>
          </p:nvPr>
        </p:nvSpPr>
        <p:spPr>
          <a:xfrm>
            <a:off x="335193" y="2621655"/>
            <a:ext cx="405606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03A6"/>
              </a:buClr>
              <a:buSzPts val="2400"/>
              <a:buNone/>
              <a:defRPr sz="2400">
                <a:solidFill>
                  <a:srgbClr val="7503A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1" name="Google Shape;21;p20"/>
          <p:cNvCxnSpPr/>
          <p:nvPr/>
        </p:nvCxnSpPr>
        <p:spPr>
          <a:xfrm>
            <a:off x="264160" y="1234440"/>
            <a:ext cx="0" cy="2947680"/>
          </a:xfrm>
          <a:prstGeom prst="straightConnector1">
            <a:avLst/>
          </a:prstGeom>
          <a:noFill/>
          <a:ln w="57150" cap="flat" cmpd="sng">
            <a:solidFill>
              <a:srgbClr val="7503A6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933231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re et contenu">
  <p:cSld name="3_Titre et contenu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13492" y="458200"/>
            <a:ext cx="1000815" cy="1147224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481600" y="461802"/>
            <a:ext cx="6502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03A6"/>
              </a:buClr>
              <a:buSzPts val="4000"/>
              <a:buFont typeface="Arial"/>
              <a:buNone/>
              <a:defRPr sz="4000" b="1">
                <a:solidFill>
                  <a:srgbClr val="7503A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481013" y="1978025"/>
            <a:ext cx="8345487" cy="4551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/>
          <p:nvPr/>
        </p:nvSpPr>
        <p:spPr>
          <a:xfrm>
            <a:off x="8369454" y="3086448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2"/>
          <p:cNvSpPr/>
          <p:nvPr/>
        </p:nvSpPr>
        <p:spPr>
          <a:xfrm>
            <a:off x="-2632209" y="50580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201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13492" y="458200"/>
            <a:ext cx="1000815" cy="114722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4"/>
          <p:cNvSpPr txBox="1">
            <a:spLocks noGrp="1"/>
          </p:cNvSpPr>
          <p:nvPr>
            <p:ph type="title"/>
          </p:nvPr>
        </p:nvSpPr>
        <p:spPr>
          <a:xfrm>
            <a:off x="481600" y="461802"/>
            <a:ext cx="6502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03A6"/>
              </a:buClr>
              <a:buSzPts val="4000"/>
              <a:buFont typeface="Arial"/>
              <a:buNone/>
              <a:defRPr sz="4000" b="1">
                <a:solidFill>
                  <a:srgbClr val="7503A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body" idx="1"/>
          </p:nvPr>
        </p:nvSpPr>
        <p:spPr>
          <a:xfrm>
            <a:off x="481013" y="1978025"/>
            <a:ext cx="8345487" cy="4551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8382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ide">
  <p:cSld name="2_V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/>
          <p:nvPr/>
        </p:nvSpPr>
        <p:spPr>
          <a:xfrm>
            <a:off x="0" y="0"/>
            <a:ext cx="5655365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7"/>
          <p:cNvSpPr/>
          <p:nvPr/>
        </p:nvSpPr>
        <p:spPr>
          <a:xfrm>
            <a:off x="4233913" y="-596347"/>
            <a:ext cx="3673270" cy="367327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27"/>
          <p:cNvSpPr/>
          <p:nvPr/>
        </p:nvSpPr>
        <p:spPr>
          <a:xfrm>
            <a:off x="5301526" y="1876272"/>
            <a:ext cx="4826448" cy="4826448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71418" y="2236305"/>
            <a:ext cx="297925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871419" y="3657600"/>
            <a:ext cx="297925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4401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et contenu">
  <p:cSld name="1_Titre et contenu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13492" y="458200"/>
            <a:ext cx="1000815" cy="1147224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8"/>
          <p:cNvSpPr txBox="1">
            <a:spLocks noGrp="1"/>
          </p:cNvSpPr>
          <p:nvPr>
            <p:ph type="title"/>
          </p:nvPr>
        </p:nvSpPr>
        <p:spPr>
          <a:xfrm>
            <a:off x="481600" y="461802"/>
            <a:ext cx="6502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03A6"/>
              </a:buClr>
              <a:buSzPts val="4000"/>
              <a:buFont typeface="Arial"/>
              <a:buNone/>
              <a:defRPr sz="4000" b="1">
                <a:solidFill>
                  <a:srgbClr val="7503A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/>
          <p:nvPr/>
        </p:nvSpPr>
        <p:spPr>
          <a:xfrm>
            <a:off x="8369454" y="3086448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-2632209" y="50580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9303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>
  <p:cSld name="Vid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/>
          <p:nvPr/>
        </p:nvSpPr>
        <p:spPr>
          <a:xfrm>
            <a:off x="0" y="0"/>
            <a:ext cx="5655365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9"/>
          <p:cNvSpPr/>
          <p:nvPr/>
        </p:nvSpPr>
        <p:spPr>
          <a:xfrm>
            <a:off x="4233913" y="-596347"/>
            <a:ext cx="3673270" cy="367327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9"/>
          <p:cNvSpPr/>
          <p:nvPr/>
        </p:nvSpPr>
        <p:spPr>
          <a:xfrm>
            <a:off x="5301526" y="1876272"/>
            <a:ext cx="4826448" cy="4826448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871418" y="2236305"/>
            <a:ext cx="297925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29"/>
          <p:cNvCxnSpPr/>
          <p:nvPr/>
        </p:nvCxnSpPr>
        <p:spPr>
          <a:xfrm>
            <a:off x="681603" y="2088028"/>
            <a:ext cx="0" cy="2782146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" name="Google Shape;68;p29"/>
          <p:cNvSpPr txBox="1">
            <a:spLocks noGrp="1"/>
          </p:cNvSpPr>
          <p:nvPr>
            <p:ph type="body" idx="1"/>
          </p:nvPr>
        </p:nvSpPr>
        <p:spPr>
          <a:xfrm>
            <a:off x="871419" y="3657600"/>
            <a:ext cx="297925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3277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ide">
  <p:cSld name="1_Vid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0"/>
          <p:cNvSpPr/>
          <p:nvPr/>
        </p:nvSpPr>
        <p:spPr>
          <a:xfrm>
            <a:off x="1" y="0"/>
            <a:ext cx="4572000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30"/>
          <p:cNvSpPr txBox="1">
            <a:spLocks noGrp="1"/>
          </p:cNvSpPr>
          <p:nvPr>
            <p:ph type="title"/>
          </p:nvPr>
        </p:nvSpPr>
        <p:spPr>
          <a:xfrm>
            <a:off x="871418" y="2236305"/>
            <a:ext cx="297925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2" name="Google Shape;72;p30"/>
          <p:cNvCxnSpPr/>
          <p:nvPr/>
        </p:nvCxnSpPr>
        <p:spPr>
          <a:xfrm>
            <a:off x="681603" y="2088028"/>
            <a:ext cx="0" cy="2782146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" name="Google Shape;73;p30"/>
          <p:cNvSpPr txBox="1">
            <a:spLocks noGrp="1"/>
          </p:cNvSpPr>
          <p:nvPr>
            <p:ph type="body" idx="1"/>
          </p:nvPr>
        </p:nvSpPr>
        <p:spPr>
          <a:xfrm>
            <a:off x="871419" y="3657600"/>
            <a:ext cx="297925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5883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BDAA28B4-4DD0-4CBC-8D88-279104BE4506}"/>
              </a:ext>
            </a:extLst>
          </p:cNvPr>
          <p:cNvSpPr>
            <a:spLocks noChangeAspect="1"/>
          </p:cNvSpPr>
          <p:nvPr userDrawn="1"/>
        </p:nvSpPr>
        <p:spPr>
          <a:xfrm>
            <a:off x="6984000" y="2079800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17937E8-70F7-430A-A617-0C02C6D4A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6EC9D56-F2BF-463D-81F7-9F85076B5FEB}"/>
              </a:ext>
            </a:extLst>
          </p:cNvPr>
          <p:cNvCxnSpPr>
            <a:cxnSpLocks/>
          </p:cNvCxnSpPr>
          <p:nvPr userDrawn="1"/>
        </p:nvCxnSpPr>
        <p:spPr>
          <a:xfrm>
            <a:off x="577525" y="2208205"/>
            <a:ext cx="0" cy="4427862"/>
          </a:xfrm>
          <a:prstGeom prst="line">
            <a:avLst/>
          </a:prstGeom>
          <a:ln w="57150">
            <a:solidFill>
              <a:srgbClr val="7503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0DE26509-A460-4072-8628-0A429727AAAC}"/>
              </a:ext>
            </a:extLst>
          </p:cNvPr>
          <p:cNvSpPr>
            <a:spLocks noChangeAspect="1"/>
          </p:cNvSpPr>
          <p:nvPr userDrawn="1"/>
        </p:nvSpPr>
        <p:spPr>
          <a:xfrm>
            <a:off x="4913900" y="40112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3">
            <a:extLst>
              <a:ext uri="{FF2B5EF4-FFF2-40B4-BE49-F238E27FC236}">
                <a16:creationId xmlns:a16="http://schemas.microsoft.com/office/drawing/2014/main" id="{7A1CC159-66F5-456A-8A84-B3E516D77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6502400" cy="1325563"/>
          </a:xfrm>
        </p:spPr>
        <p:txBody>
          <a:bodyPr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4863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Vide">
  <p:cSld name="4_V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1"/>
          <p:cNvSpPr/>
          <p:nvPr/>
        </p:nvSpPr>
        <p:spPr>
          <a:xfrm>
            <a:off x="2" y="0"/>
            <a:ext cx="9143998" cy="3002507"/>
          </a:xfrm>
          <a:prstGeom prst="rect">
            <a:avLst/>
          </a:prstGeom>
          <a:solidFill>
            <a:srgbClr val="7503A6"/>
          </a:solidFill>
          <a:ln w="38100" cap="flat" cmpd="sng">
            <a:solidFill>
              <a:srgbClr val="7503A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31"/>
          <p:cNvSpPr txBox="1">
            <a:spLocks noGrp="1"/>
          </p:cNvSpPr>
          <p:nvPr>
            <p:ph type="title"/>
          </p:nvPr>
        </p:nvSpPr>
        <p:spPr>
          <a:xfrm>
            <a:off x="612107" y="625867"/>
            <a:ext cx="774032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body" idx="1"/>
          </p:nvPr>
        </p:nvSpPr>
        <p:spPr>
          <a:xfrm>
            <a:off x="612108" y="2047162"/>
            <a:ext cx="774032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797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BDAA28B4-4DD0-4CBC-8D88-279104BE4506}"/>
              </a:ext>
            </a:extLst>
          </p:cNvPr>
          <p:cNvSpPr>
            <a:spLocks noChangeAspect="1"/>
          </p:cNvSpPr>
          <p:nvPr userDrawn="1"/>
        </p:nvSpPr>
        <p:spPr>
          <a:xfrm>
            <a:off x="6984000" y="2079800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17937E8-70F7-430A-A617-0C02C6D4A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0DE26509-A460-4072-8628-0A429727AAAC}"/>
              </a:ext>
            </a:extLst>
          </p:cNvPr>
          <p:cNvSpPr>
            <a:spLocks noChangeAspect="1"/>
          </p:cNvSpPr>
          <p:nvPr userDrawn="1"/>
        </p:nvSpPr>
        <p:spPr>
          <a:xfrm>
            <a:off x="4913900" y="40112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3">
            <a:extLst>
              <a:ext uri="{FF2B5EF4-FFF2-40B4-BE49-F238E27FC236}">
                <a16:creationId xmlns:a16="http://schemas.microsoft.com/office/drawing/2014/main" id="{7A1CC159-66F5-456A-8A84-B3E516D77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6502400" cy="1325563"/>
          </a:xfrm>
        </p:spPr>
        <p:txBody>
          <a:bodyPr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927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C36C32B-5BAF-48D9-9A41-76E8DF8A2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sp>
        <p:nvSpPr>
          <p:cNvPr id="10" name="Titre 13">
            <a:extLst>
              <a:ext uri="{FF2B5EF4-FFF2-40B4-BE49-F238E27FC236}">
                <a16:creationId xmlns:a16="http://schemas.microsoft.com/office/drawing/2014/main" id="{B4814913-04FB-4FA5-8D1A-C0BCB0E72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600" y="461802"/>
            <a:ext cx="6502400" cy="1325563"/>
          </a:xfrm>
        </p:spPr>
        <p:txBody>
          <a:bodyPr anchor="t"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344F335-DF9F-4A79-8B83-FCE33E675B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1978025"/>
            <a:ext cx="8345487" cy="45513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r-FR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0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C36C32B-5BAF-48D9-9A41-76E8DF8A2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sp>
        <p:nvSpPr>
          <p:cNvPr id="10" name="Titre 13">
            <a:extLst>
              <a:ext uri="{FF2B5EF4-FFF2-40B4-BE49-F238E27FC236}">
                <a16:creationId xmlns:a16="http://schemas.microsoft.com/office/drawing/2014/main" id="{B4814913-04FB-4FA5-8D1A-C0BCB0E72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600" y="461802"/>
            <a:ext cx="6502400" cy="1325563"/>
          </a:xfrm>
        </p:spPr>
        <p:txBody>
          <a:bodyPr anchor="t"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344F335-DF9F-4A79-8B83-FCE33E675B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1978025"/>
            <a:ext cx="8345487" cy="45513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28C574E-1CF6-4916-A138-BAB346D0CC67}"/>
              </a:ext>
            </a:extLst>
          </p:cNvPr>
          <p:cNvSpPr>
            <a:spLocks noChangeAspect="1"/>
          </p:cNvSpPr>
          <p:nvPr userDrawn="1"/>
        </p:nvSpPr>
        <p:spPr>
          <a:xfrm>
            <a:off x="8369454" y="3086448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EF6F01D-9331-4C83-850D-CE15D7B89B49}"/>
              </a:ext>
            </a:extLst>
          </p:cNvPr>
          <p:cNvSpPr>
            <a:spLocks noChangeAspect="1"/>
          </p:cNvSpPr>
          <p:nvPr userDrawn="1"/>
        </p:nvSpPr>
        <p:spPr>
          <a:xfrm>
            <a:off x="-2632209" y="50580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85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C36C32B-5BAF-48D9-9A41-76E8DF8A2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sp>
        <p:nvSpPr>
          <p:cNvPr id="10" name="Titre 13">
            <a:extLst>
              <a:ext uri="{FF2B5EF4-FFF2-40B4-BE49-F238E27FC236}">
                <a16:creationId xmlns:a16="http://schemas.microsoft.com/office/drawing/2014/main" id="{B4814913-04FB-4FA5-8D1A-C0BCB0E72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600" y="461802"/>
            <a:ext cx="6502400" cy="1325563"/>
          </a:xfrm>
        </p:spPr>
        <p:txBody>
          <a:bodyPr anchor="t"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479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C36C32B-5BAF-48D9-9A41-76E8DF8A2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92" y="458200"/>
            <a:ext cx="1000815" cy="1147224"/>
          </a:xfrm>
          <a:prstGeom prst="rect">
            <a:avLst/>
          </a:prstGeom>
        </p:spPr>
      </p:pic>
      <p:sp>
        <p:nvSpPr>
          <p:cNvPr id="10" name="Titre 13">
            <a:extLst>
              <a:ext uri="{FF2B5EF4-FFF2-40B4-BE49-F238E27FC236}">
                <a16:creationId xmlns:a16="http://schemas.microsoft.com/office/drawing/2014/main" id="{B4814913-04FB-4FA5-8D1A-C0BCB0E72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1600" y="461802"/>
            <a:ext cx="6502400" cy="1325563"/>
          </a:xfrm>
        </p:spPr>
        <p:txBody>
          <a:bodyPr anchor="t">
            <a:normAutofit/>
          </a:bodyPr>
          <a:lstStyle>
            <a:lvl1pPr>
              <a:defRPr lang="fr-FR" sz="4000" b="1" kern="1200" dirty="0">
                <a:solidFill>
                  <a:srgbClr val="7503A6"/>
                </a:solidFill>
                <a:latin typeface="Posterama" panose="020B0504020200020000" pitchFamily="34" charset="0"/>
                <a:ea typeface="+mn-ea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1ACB673-BE50-45C8-A71C-D3E2323E3745}"/>
              </a:ext>
            </a:extLst>
          </p:cNvPr>
          <p:cNvSpPr>
            <a:spLocks noChangeAspect="1"/>
          </p:cNvSpPr>
          <p:nvPr userDrawn="1"/>
        </p:nvSpPr>
        <p:spPr>
          <a:xfrm>
            <a:off x="8369454" y="3086448"/>
            <a:ext cx="4320000" cy="432000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E27C5CF-3A28-4379-9BD0-1C32AD6EF3AC}"/>
              </a:ext>
            </a:extLst>
          </p:cNvPr>
          <p:cNvSpPr>
            <a:spLocks noChangeAspect="1"/>
          </p:cNvSpPr>
          <p:nvPr userDrawn="1"/>
        </p:nvSpPr>
        <p:spPr>
          <a:xfrm>
            <a:off x="-2632209" y="5058000"/>
            <a:ext cx="3600000" cy="3600000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02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2BE3C-5036-438E-9D23-248D7F08E986}"/>
              </a:ext>
            </a:extLst>
          </p:cNvPr>
          <p:cNvSpPr/>
          <p:nvPr userDrawn="1"/>
        </p:nvSpPr>
        <p:spPr>
          <a:xfrm>
            <a:off x="0" y="0"/>
            <a:ext cx="5655365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3FA24D-02BF-4242-9C50-45CAF77FF531}"/>
              </a:ext>
            </a:extLst>
          </p:cNvPr>
          <p:cNvSpPr>
            <a:spLocks noChangeAspect="1"/>
          </p:cNvSpPr>
          <p:nvPr userDrawn="1"/>
        </p:nvSpPr>
        <p:spPr>
          <a:xfrm>
            <a:off x="4233913" y="-596347"/>
            <a:ext cx="3673270" cy="3673270"/>
          </a:xfrm>
          <a:prstGeom prst="ellipse">
            <a:avLst/>
          </a:prstGeom>
          <a:solidFill>
            <a:srgbClr val="3F7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1BC2B86-0633-4978-90B1-81EB36B03A57}"/>
              </a:ext>
            </a:extLst>
          </p:cNvPr>
          <p:cNvSpPr>
            <a:spLocks noChangeAspect="1"/>
          </p:cNvSpPr>
          <p:nvPr userDrawn="1"/>
        </p:nvSpPr>
        <p:spPr>
          <a:xfrm>
            <a:off x="5301526" y="1876272"/>
            <a:ext cx="4826448" cy="4826448"/>
          </a:xfrm>
          <a:prstGeom prst="ellipse">
            <a:avLst/>
          </a:prstGeom>
          <a:solidFill>
            <a:srgbClr val="F2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000CB348-5BA6-423E-BAC7-A49484492F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1418" y="2236305"/>
            <a:ext cx="2979254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2824741-BAF6-49F8-B4B6-2B80E5CF127B}"/>
              </a:ext>
            </a:extLst>
          </p:cNvPr>
          <p:cNvCxnSpPr>
            <a:cxnSpLocks/>
          </p:cNvCxnSpPr>
          <p:nvPr userDrawn="1"/>
        </p:nvCxnSpPr>
        <p:spPr>
          <a:xfrm>
            <a:off x="681603" y="2088028"/>
            <a:ext cx="0" cy="278214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18">
            <a:extLst>
              <a:ext uri="{FF2B5EF4-FFF2-40B4-BE49-F238E27FC236}">
                <a16:creationId xmlns:a16="http://schemas.microsoft.com/office/drawing/2014/main" id="{2768032C-ADFF-426B-B787-73DC8A4400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1419" y="3657600"/>
            <a:ext cx="2979254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chemeClr val="bg1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993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B2BE3C-5036-438E-9D23-248D7F08E986}"/>
              </a:ext>
            </a:extLst>
          </p:cNvPr>
          <p:cNvSpPr/>
          <p:nvPr userDrawn="1"/>
        </p:nvSpPr>
        <p:spPr>
          <a:xfrm>
            <a:off x="1" y="0"/>
            <a:ext cx="4572000" cy="6858000"/>
          </a:xfrm>
          <a:prstGeom prst="rect">
            <a:avLst/>
          </a:prstGeom>
          <a:solidFill>
            <a:srgbClr val="750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000CB348-5BA6-423E-BAC7-A49484492F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1418" y="2236305"/>
            <a:ext cx="2979254" cy="1325563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2824741-BAF6-49F8-B4B6-2B80E5CF127B}"/>
              </a:ext>
            </a:extLst>
          </p:cNvPr>
          <p:cNvCxnSpPr>
            <a:cxnSpLocks/>
          </p:cNvCxnSpPr>
          <p:nvPr userDrawn="1"/>
        </p:nvCxnSpPr>
        <p:spPr>
          <a:xfrm>
            <a:off x="681603" y="2088028"/>
            <a:ext cx="0" cy="278214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18">
            <a:extLst>
              <a:ext uri="{FF2B5EF4-FFF2-40B4-BE49-F238E27FC236}">
                <a16:creationId xmlns:a16="http://schemas.microsoft.com/office/drawing/2014/main" id="{2768032C-ADFF-426B-B787-73DC8A4400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1419" y="3657600"/>
            <a:ext cx="2979254" cy="457200"/>
          </a:xfrm>
        </p:spPr>
        <p:txBody>
          <a:bodyPr>
            <a:normAutofit/>
          </a:bodyPr>
          <a:lstStyle>
            <a:lvl1pPr marL="0" indent="0">
              <a:buNone/>
              <a:defRPr lang="fr-FR" sz="2400" kern="1200" dirty="0">
                <a:solidFill>
                  <a:schemeClr val="bg1"/>
                </a:solidFill>
                <a:latin typeface="+mj-lt"/>
                <a:ea typeface="+mn-ea"/>
                <a:cs typeface="Posterama" panose="020B0504020200020000" pitchFamily="34" charset="0"/>
              </a:defRPr>
            </a:lvl1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5AD9A6-DBFC-473D-BE0E-12E2459D213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4572000" cy="685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22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58415-A75C-4BB1-B113-55B9D4435044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B059-D1A5-48A9-BCBD-FC95EB686A4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3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80" r:id="rId3"/>
    <p:sldLayoutId id="2147483662" r:id="rId4"/>
    <p:sldLayoutId id="2147483676" r:id="rId5"/>
    <p:sldLayoutId id="2147483675" r:id="rId6"/>
    <p:sldLayoutId id="2147483674" r:id="rId7"/>
    <p:sldLayoutId id="2147483667" r:id="rId8"/>
    <p:sldLayoutId id="2147483673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79026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teraction-design.org/literature/topics/prototyping" TargetMode="External"/><Relationship Id="rId3" Type="http://schemas.openxmlformats.org/officeDocument/2006/relationships/hyperlink" Target="https://www.interaction-design.org/literature/article/what-is-design-thinking-and-why-is-it-so-popular" TargetMode="External"/><Relationship Id="rId7" Type="http://schemas.openxmlformats.org/officeDocument/2006/relationships/hyperlink" Target="https://careerfoundry.com/en/blog/ux-design/what-is-ideation-in-design-thinking/" TargetMode="External"/><Relationship Id="rId2" Type="http://schemas.openxmlformats.org/officeDocument/2006/relationships/hyperlink" Target="https://f.hubspotusercontent30.net/hubfs/6474038/Design%20for%20Learning/IDEO_DTEdu_v2_toolkit+workbook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areerfoundry.com/en/blog/ux-design/stage-two-design-thinking-define-the-problem/" TargetMode="External"/><Relationship Id="rId11" Type="http://schemas.openxmlformats.org/officeDocument/2006/relationships/hyperlink" Target="https://www.fipp.com/news/using-design-thinking-to-drive-innovation/" TargetMode="External"/><Relationship Id="rId5" Type="http://schemas.openxmlformats.org/officeDocument/2006/relationships/hyperlink" Target="https://www.qed42.com/blog/how-empathy-works-in-design-thinking" TargetMode="External"/><Relationship Id="rId10" Type="http://schemas.openxmlformats.org/officeDocument/2006/relationships/hyperlink" Target="https://static1.squarespace.com/static/57c6b79629687fde090a0fdd/t/58ac891ae4fcb50f1fb2f1ab/1487702304601/Facilitator%27s+Guide_Design+Thinking.pdf" TargetMode="External"/><Relationship Id="rId4" Type="http://schemas.openxmlformats.org/officeDocument/2006/relationships/hyperlink" Target="https://careerfoundry.com/en/blog/ux-design/what-is-empathy-in-design-thinking%20/" TargetMode="External"/><Relationship Id="rId9" Type="http://schemas.openxmlformats.org/officeDocument/2006/relationships/hyperlink" Target="https://www.workshopper.com/post/design-thinking-phase-5-how-to-test-effectively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areerfoundry.com/en/blog/ux-design/design-thinking-workshop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eamcurriculum.weebly.com/design-thinking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>
            <a:spLocks noGrp="1"/>
          </p:cNvSpPr>
          <p:nvPr>
            <p:ph type="title"/>
          </p:nvPr>
        </p:nvSpPr>
        <p:spPr>
          <a:xfrm>
            <a:off x="335280" y="1248678"/>
            <a:ext cx="5555157" cy="2180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03A6"/>
              </a:buClr>
              <a:buSzPts val="4400"/>
              <a:buFont typeface="Arial"/>
              <a:buNone/>
            </a:pPr>
            <a:r>
              <a:rPr lang="en-GB" sz="4400" dirty="0">
                <a:latin typeface="Posterama" panose="020B0504020200020000" pitchFamily="34" charset="0"/>
                <a:cs typeface="Posterama" panose="020B0504020200020000" pitchFamily="34" charset="0"/>
              </a:rPr>
              <a:t>We4Campanhas de mudança</a:t>
            </a:r>
            <a:endParaRPr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84" name="Google Shape;84;p1"/>
          <p:cNvSpPr txBox="1">
            <a:spLocks noGrp="1"/>
          </p:cNvSpPr>
          <p:nvPr>
            <p:ph type="body" idx="1"/>
          </p:nvPr>
        </p:nvSpPr>
        <p:spPr>
          <a:xfrm>
            <a:off x="335280" y="3429000"/>
            <a:ext cx="5066060" cy="69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indent="0">
              <a:spcBef>
                <a:spcPts val="0"/>
              </a:spcBef>
            </a:pPr>
            <a:r>
              <a:rPr lang="en-US" sz="2800" dirty="0">
                <a:solidFill>
                  <a:schemeClr val="lt1"/>
                </a:solidFill>
                <a:highlight>
                  <a:srgbClr val="7503A6"/>
                </a:highlight>
                <a:latin typeface="Posterama" panose="020B0504020200020000" pitchFamily="34" charset="0"/>
                <a:cs typeface="Posterama" panose="020B0504020200020000" pitchFamily="34" charset="0"/>
              </a:rPr>
              <a:t>Workshop de</a:t>
            </a:r>
          </a:p>
          <a:p>
            <a:pPr marL="0" indent="0">
              <a:spcBef>
                <a:spcPts val="0"/>
              </a:spcBef>
            </a:pPr>
            <a:r>
              <a:rPr lang="en-US" sz="2800" dirty="0">
                <a:solidFill>
                  <a:schemeClr val="lt1"/>
                </a:solidFill>
                <a:highlight>
                  <a:srgbClr val="7503A6"/>
                </a:highlight>
                <a:latin typeface="Posterama" panose="020B0504020200020000" pitchFamily="34" charset="0"/>
                <a:cs typeface="Posterama" panose="020B0504020200020000" pitchFamily="34" charset="0"/>
              </a:rPr>
              <a:t>Design Thinking</a:t>
            </a:r>
            <a:endParaRPr sz="2800"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pic>
        <p:nvPicPr>
          <p:cNvPr id="2" name="Θέση εικόνας 4">
            <a:extLst>
              <a:ext uri="{FF2B5EF4-FFF2-40B4-BE49-F238E27FC236}">
                <a16:creationId xmlns:a16="http://schemas.microsoft.com/office/drawing/2014/main" id="{E64BD9E8-7986-5201-3E6D-64045A7CB8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0785" y="381181"/>
            <a:ext cx="4048818" cy="6095638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12700">
              <a:schemeClr val="bg1">
                <a:alpha val="0"/>
              </a:schemeClr>
            </a:glow>
            <a:softEdge rad="762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5F05FA8-ACB8-A8A2-5B17-BA019B9B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26" y="335504"/>
            <a:ext cx="7850221" cy="1325562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Posterama" panose="020B0504020200020000" pitchFamily="34" charset="0"/>
                <a:ea typeface="+mj-ea"/>
              </a:rPr>
              <a:t>Actividade 1: Compreender os utilizadores, as suas necessidades, e preocupações </a:t>
            </a:r>
            <a:endParaRPr lang="fr-FR" sz="1800" b="1" dirty="0">
              <a:latin typeface="Posterama" panose="020B0504020200020000" pitchFamily="34" charset="0"/>
              <a:ea typeface="+mj-ea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F87E40-BD7C-E5B9-2BA8-90382493D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21040"/>
              </p:ext>
            </p:extLst>
          </p:nvPr>
        </p:nvGraphicFramePr>
        <p:xfrm>
          <a:off x="567825" y="983226"/>
          <a:ext cx="7268485" cy="5909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554">
                  <a:extLst>
                    <a:ext uri="{9D8B030D-6E8A-4147-A177-3AD203B41FA5}">
                      <a16:colId xmlns:a16="http://schemas.microsoft.com/office/drawing/2014/main" val="2382246596"/>
                    </a:ext>
                  </a:extLst>
                </a:gridCol>
                <a:gridCol w="5607931">
                  <a:extLst>
                    <a:ext uri="{9D8B030D-6E8A-4147-A177-3AD203B41FA5}">
                      <a16:colId xmlns:a16="http://schemas.microsoft.com/office/drawing/2014/main" val="2350989581"/>
                    </a:ext>
                  </a:extLst>
                </a:gridCol>
              </a:tblGrid>
              <a:tr h="2276805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osterama" panose="020B0504020200020000" pitchFamily="34" charset="0"/>
                          <a:cs typeface="Posterama" panose="020B0504020200020000" pitchFamily="34" charset="0"/>
                        </a:rPr>
                        <a:t>Objectivos</a:t>
                      </a:r>
                      <a:endParaRPr lang="el-GR" sz="1200" dirty="0"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A empatia é a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pedra angular de qualquer projecto de design bem sucedido. 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O grau de compreensão e empatia com os seus utilizadores determina, em última análise, o resultado do seu projecto!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Objectivo: </a:t>
                      </a:r>
                      <a:r>
                        <a:rPr lang="en-US" sz="1200" b="0" kern="1200" dirty="0" err="1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navegar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 com </a:t>
                      </a:r>
                      <a:r>
                        <a:rPr lang="en-US" sz="1200" b="0" kern="1200" dirty="0" err="1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os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 participantes para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compreender as necessidades dos utilizadores e perspectivas pessoais 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dentro do contexto do seu desafio de concepção.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+mn-ea"/>
                          <a:cs typeface="Posterama" panose="020B0504020200020000" pitchFamily="34" charset="0"/>
                        </a:rPr>
                        <a:t>Nota: Dado que existem 3 áreas temáticas diferentes, as necessidades do utilizador serão naturalmente diferentes na área da energia limpa, cidades/mobilidade inteligentes, e consumo sustentável.  </a:t>
                      </a:r>
                      <a:endParaRPr lang="el-GR" sz="1200" b="0" kern="1200" dirty="0">
                        <a:solidFill>
                          <a:schemeClr val="bg1"/>
                        </a:solidFill>
                        <a:effectLst/>
                        <a:latin typeface="Posterama" panose="020B0504020200020000" pitchFamily="34" charset="0"/>
                        <a:ea typeface="+mn-ea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72686"/>
                  </a:ext>
                </a:extLst>
              </a:tr>
              <a:tr h="132045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osterama" panose="020B0504020200020000" pitchFamily="34" charset="0"/>
                          <a:cs typeface="Posterama" panose="020B0504020200020000" pitchFamily="34" charset="0"/>
                        </a:rPr>
                        <a:t>Preparação e material</a:t>
                      </a:r>
                      <a:endParaRPr lang="el-GR" sz="1200" dirty="0"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- Divisão dos participantes em pequenos grupos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- Papéis e canetas para recolha de ideias através de brainstorming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97032"/>
                  </a:ext>
                </a:extLst>
              </a:tr>
              <a:tr h="229171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osterama" panose="020B0504020200020000" pitchFamily="34" charset="0"/>
                          <a:cs typeface="Posterama" panose="020B0504020200020000" pitchFamily="34" charset="0"/>
                        </a:rPr>
                        <a:t>Tempo recomendado</a:t>
                      </a:r>
                      <a:endParaRPr lang="el-GR" sz="1200" dirty="0"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cs typeface="Posterama" panose="020B0504020200020000" pitchFamily="34" charset="0"/>
                        </a:rPr>
                        <a:t>25 minutos 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138877"/>
                  </a:ext>
                </a:extLst>
              </a:tr>
              <a:tr h="1797626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osterama" panose="020B0504020200020000" pitchFamily="34" charset="0"/>
                          <a:cs typeface="Posterama" panose="020B0504020200020000" pitchFamily="34" charset="0"/>
                        </a:rPr>
                        <a:t>Instruções práticas</a:t>
                      </a:r>
                      <a:endParaRPr lang="el-GR" sz="1200" dirty="0"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Os participantes serão primeiro divididos em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pequenos grupos de cerca de 3-4 pessoas cada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. O objectivo é realizar pequenas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sessões de brainstorming ou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entre os participantes, durante as quais os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participantes serão convidados a discutir e a contemplar as necessidades da sua comunidade.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Ligação à Internet para realizar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pesquisa online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Posterama" panose="020B0504020200020000" pitchFamily="34" charset="0"/>
                          <a:ea typeface="Calibri" panose="020F0502020204030204" pitchFamily="34" charset="0"/>
                          <a:cs typeface="Posterama" panose="020B0504020200020000" pitchFamily="34" charset="0"/>
                        </a:rPr>
                        <a:t>(uma vez que a ideia de marcar uma entrevista com o utilizador parece demasiado desafiante para a realizar, dado o espaço de tempo específico)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Posterama" panose="020B0504020200020000" pitchFamily="34" charset="0"/>
                        <a:ea typeface="Calibri" panose="020F0502020204030204" pitchFamily="34" charset="0"/>
                        <a:cs typeface="Posterama" panose="020B0504020200020000" pitchFamily="34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209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183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1FA07C-7143-488E-917D-76DC35AE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02" y="2766218"/>
            <a:ext cx="2979254" cy="1325563"/>
          </a:xfrm>
        </p:spPr>
        <p:txBody>
          <a:bodyPr/>
          <a:lstStyle/>
          <a:p>
            <a:r>
              <a:rPr lang="en-US" dirty="0"/>
              <a:t>Passo 2: Definir 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D1D1A52-EA8F-4F26-BE8C-B100A73A21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495" y="4091781"/>
            <a:ext cx="4935994" cy="680224"/>
          </a:xfrm>
        </p:spPr>
        <p:txBody>
          <a:bodyPr>
            <a:noAutofit/>
          </a:bodyPr>
          <a:lstStyle/>
          <a:p>
            <a:r>
              <a:rPr lang="en-US" dirty="0">
                <a:latin typeface="Posterama" panose="020B0504020200020000" pitchFamily="34" charset="0"/>
              </a:rPr>
              <a:t>Definir uma declaração de problema </a:t>
            </a:r>
            <a:endParaRPr lang="el-GR" dirty="0">
              <a:latin typeface="Posterama" panose="020B0504020200020000" pitchFamily="34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BC6C003-50BD-4C5A-A7DF-859F07A48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86" y="1633409"/>
            <a:ext cx="4785852" cy="2994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309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5F05FA8-ACB8-A8A2-5B17-BA019B9B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26" y="335504"/>
            <a:ext cx="7850221" cy="1325562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Posterama" panose="020B0504020200020000" pitchFamily="34" charset="0"/>
                <a:ea typeface="+mj-ea"/>
              </a:rPr>
              <a:t>Actividade 2: Descobrir colectivamente o verdadeiro problema !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BC6D61-2299-5E74-87B5-FA9D328EF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53506"/>
              </p:ext>
            </p:extLst>
          </p:nvPr>
        </p:nvGraphicFramePr>
        <p:xfrm>
          <a:off x="628650" y="671209"/>
          <a:ext cx="7348031" cy="6170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882">
                  <a:extLst>
                    <a:ext uri="{9D8B030D-6E8A-4147-A177-3AD203B41FA5}">
                      <a16:colId xmlns:a16="http://schemas.microsoft.com/office/drawing/2014/main" val="4234332275"/>
                    </a:ext>
                  </a:extLst>
                </a:gridCol>
                <a:gridCol w="6031149">
                  <a:extLst>
                    <a:ext uri="{9D8B030D-6E8A-4147-A177-3AD203B41FA5}">
                      <a16:colId xmlns:a16="http://schemas.microsoft.com/office/drawing/2014/main" val="3630815253"/>
                    </a:ext>
                  </a:extLst>
                </a:gridCol>
              </a:tblGrid>
              <a:tr h="183535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Objectivos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fase "Definir", que se segue à empatia, envolve em princípio a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síntese dos resultados, a fim de identificar e articular uma abordagem ao desafio.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fase de definição é dedicada a definir o problema: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 </a:t>
                      </a:r>
                      <a:r>
                        <a:rPr lang="en-US" sz="12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problemas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utilizador tentará resolver? 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outras palavras, "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 é o seu desafio de concepção"?</a:t>
                      </a:r>
                      <a:endParaRPr lang="en-US" sz="12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83811"/>
                  </a:ext>
                </a:extLst>
              </a:tr>
              <a:tr h="886053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Preparação e material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Materiais úteis para esta etapa: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Papéis A4 (para tomar notas e recolher toda a informação acumulada na fase de empatia), um quadro branco com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notas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autocolantes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canetas marcadoras, notas post-it. No caso de um workshop virtual, a mesma plataforma útil, como o Jamboard, pode ser implantada.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58008"/>
                  </a:ext>
                </a:extLst>
              </a:tr>
              <a:tr h="388789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Tempo recomendado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25 minutos 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03597"/>
                  </a:ext>
                </a:extLst>
              </a:tr>
              <a:tr h="2852856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Instruções práticas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1º passo</a:t>
                      </a:r>
                      <a:r>
                        <a:rPr lang="en-US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os </a:t>
                      </a:r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 serão convidados a pensar e a escrever num papel ou num quadro branco virtual os seus pensamentos e percepções sobre o seguinte: </a:t>
                      </a:r>
                      <a:endParaRPr lang="el-G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Utilizador</a:t>
                      </a:r>
                      <a:r>
                        <a:rPr lang="en-US" sz="1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4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quem está a desenhar?</a:t>
                      </a:r>
                      <a:endParaRPr lang="el-GR" sz="1400" i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Necessidade: </a:t>
                      </a:r>
                      <a:r>
                        <a:rPr lang="en-US" sz="14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que é que este utilizador precisa</a:t>
                      </a:r>
                      <a:r>
                        <a:rPr lang="en-US" sz="14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el-GR" sz="1400" i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Percepção: </a:t>
                      </a:r>
                      <a:r>
                        <a:rPr lang="en-US" sz="140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que o surpreendeu neste utilizador? O que é que repara que mais ninguém repara</a:t>
                      </a:r>
                      <a:r>
                        <a:rPr lang="en-US" sz="1400" b="1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el-GR" sz="1400" i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l-G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participantes terão cerca de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minutos </a:t>
                      </a:r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expressarem individualmente as suas ideias. </a:t>
                      </a:r>
                    </a:p>
                    <a:p>
                      <a:endParaRPr lang="en-US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kern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º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passo</a:t>
                      </a:r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seguir-se-á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outra sessão de brainstorming de 15 minutos </a:t>
                      </a:r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onde as ideias centrais serão discutidas e fundidas numa única declaração de problema. </a:t>
                      </a:r>
                    </a:p>
                    <a:p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Uma regra prática: os participantes devem concentrar-se nas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necessidades emocionais reais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utilizador. Isto significa que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partir de agora não é necessário saltar para soluções adequadas,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 sobretudo para compreender a essência do problema. 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7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82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8D3F60-41C6-45F1-9990-1C37FE57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Passo 3: Idear 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0D38AA0-51BB-477B-B448-55DAF64347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1418" y="3657600"/>
            <a:ext cx="2979255" cy="747132"/>
          </a:xfrm>
        </p:spPr>
        <p:txBody>
          <a:bodyPr>
            <a:noAutofit/>
          </a:bodyPr>
          <a:lstStyle/>
          <a:p>
            <a:r>
              <a:rPr lang="en-US" dirty="0">
                <a:latin typeface="Posterama" panose="020B0504020200020000" pitchFamily="34" charset="0"/>
              </a:rPr>
              <a:t>Gerar ideias e potenciais soluções!</a:t>
            </a:r>
            <a:endParaRPr lang="el-GR" dirty="0">
              <a:latin typeface="Posterama" panose="020B0504020200020000" pitchFamily="34" charset="0"/>
            </a:endParaRPr>
          </a:p>
        </p:txBody>
      </p:sp>
      <p:pic>
        <p:nvPicPr>
          <p:cNvPr id="4" name="Kuva 5" descr="Hyvä idea ääriviiva">
            <a:extLst>
              <a:ext uri="{FF2B5EF4-FFF2-40B4-BE49-F238E27FC236}">
                <a16:creationId xmlns:a16="http://schemas.microsoft.com/office/drawing/2014/main" id="{4C471A49-A76B-D537-4CCC-3F56218A9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4842" y="2236305"/>
            <a:ext cx="3960914" cy="396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8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5F05FA8-ACB8-A8A2-5B17-BA019B9B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94" y="129026"/>
            <a:ext cx="7850221" cy="1325562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Posterama" panose="020B0504020200020000" pitchFamily="34" charset="0"/>
                <a:ea typeface="+mj-ea"/>
              </a:rPr>
              <a:t>Actividade 3: Tempo para a geração de ideias!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5A130CA-8DE1-5F08-0952-0BC44360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637483"/>
              </p:ext>
            </p:extLst>
          </p:nvPr>
        </p:nvGraphicFramePr>
        <p:xfrm>
          <a:off x="238798" y="451044"/>
          <a:ext cx="7749075" cy="6277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350">
                  <a:extLst>
                    <a:ext uri="{9D8B030D-6E8A-4147-A177-3AD203B41FA5}">
                      <a16:colId xmlns:a16="http://schemas.microsoft.com/office/drawing/2014/main" val="1901942632"/>
                    </a:ext>
                  </a:extLst>
                </a:gridCol>
                <a:gridCol w="5978725">
                  <a:extLst>
                    <a:ext uri="{9D8B030D-6E8A-4147-A177-3AD203B41FA5}">
                      <a16:colId xmlns:a16="http://schemas.microsoft.com/office/drawing/2014/main" val="2050030298"/>
                    </a:ext>
                  </a:extLst>
                </a:gridCol>
              </a:tblGrid>
              <a:tr h="2039686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Objectivos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objectivo desta actividade é encorajar e apoiar raparigas e </a:t>
                      </a:r>
                      <a:r>
                        <a:rPr lang="en-US" sz="11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jovens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adultas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começarem a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pensar em como resolver o problema que pesquisaram e definiram.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 princípio, a fase ideate é quando os membros da equipa se concentram na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geração de soluções criativas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Reger aqui: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quantidade e diversidade de ideias, não se ater a uma solução teoricamente 'melhor' 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(os participantes devem vir com o maior número possível de soluções e tão diferentes quanto possível)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u="sng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Lembrete importante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Todas as etapas do processo de design thinking </a:t>
                      </a:r>
                      <a:r>
                        <a:rPr lang="en-US" sz="11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devem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 combinadas pela criatividade e pelo trabalho de equipa, pelo que é essencial explorar opções e gerar uma grande variedade de ideias para se chegar a uma solução genuinamente criativa.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08689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Preparação e material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 necessária uma grande tábua. O tamanho geral do tabuleiro é essencial para acrescentar e exibir o maior número de ideias possível. As ideias serão anotadas directamente no quadro com uma caneta ou afixadas em notas adesivas (post-it). 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workshops virtuais: uma plataforma como Jamboard, Miro ou Mural pode ser utilizada como alternativa.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 aconselhável que os participantes sejam mantidos nos mesmos grupos para assegurar a continuidade com as etapas anteriores.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a fase de avaliação das ideias sugeridas, é necessária uma caneta simples para anotar no quadro os resultados.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3441"/>
                  </a:ext>
                </a:extLst>
              </a:tr>
              <a:tr h="18180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Tempo recomendado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25 minutos 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76409"/>
                  </a:ext>
                </a:extLst>
              </a:tr>
              <a:tr h="184715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Instruções práticas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início, os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participantes serão convidados pelo formador a iniciar um brainstorming e a sugerir o máximo de ideias criativas que conseguirem pensar.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Todo o processo deverá durar aproximadamente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10'.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 é a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da criatividade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onde os participantes devem sentir-se sem constrangimentos e expressar-se livremente.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Após a conclusão do brainstorming, os participantes avaliarão cada ideia de acordo com os seguintes critérios: (i)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viabilidade da ideia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(ii)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relação custo-eficácia da ideia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e (iii)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quão racional a ideia é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(iv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originalidade da ideia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Esta é a fase em que as ideias são cuidadosamente reconsideradas colectivamente.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cada ideia, os participantes podem atribuir pontos para cada critério, através de um processo de votação aberta: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se a ideia tiver uma pontuação muito baixa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esse critério,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5 se tiver uma pontuação muito boa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Este método facilitará o processo de mostrar qual a(s) ideia(s) que deverá(ão) tornar-se em soluções protótipo (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15'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12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9B3F9F-EF01-4AF6-9E15-F7F41B51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Passo 4:</a:t>
            </a:r>
            <a:br>
              <a:rPr lang="en-US" dirty="0"/>
            </a:br>
            <a:r>
              <a:rPr lang="en-US" dirty="0"/>
              <a:t>Protótipo 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7B9D7B7-DFFA-4F68-87FE-FEC8787D88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1418" y="3624492"/>
            <a:ext cx="3635267" cy="457200"/>
          </a:xfrm>
        </p:spPr>
        <p:txBody>
          <a:bodyPr>
            <a:noAutofit/>
          </a:bodyPr>
          <a:lstStyle/>
          <a:p>
            <a:r>
              <a:rPr lang="en-US" dirty="0">
                <a:latin typeface="Posterama" panose="020B0504020200020000" pitchFamily="34" charset="0"/>
              </a:rPr>
              <a:t>Está na hora de construir a sua ideia! </a:t>
            </a:r>
            <a:endParaRPr lang="el-GR" dirty="0">
              <a:latin typeface="Posterama" panose="020B0504020200020000" pitchFamily="34" charset="0"/>
            </a:endParaRPr>
          </a:p>
        </p:txBody>
      </p:sp>
      <p:pic>
        <p:nvPicPr>
          <p:cNvPr id="4" name="Kuva 5" descr="Rakennus työntekijä nainen ääriviiva">
            <a:extLst>
              <a:ext uri="{FF2B5EF4-FFF2-40B4-BE49-F238E27FC236}">
                <a16:creationId xmlns:a16="http://schemas.microsoft.com/office/drawing/2014/main" id="{573A597D-4AF7-6728-3B03-BB07271EA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3018" y="2456122"/>
            <a:ext cx="3400982" cy="340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2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5F05FA8-ACB8-A8A2-5B17-BA019B9B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329" y="105705"/>
            <a:ext cx="7850221" cy="1325562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Posterama" panose="020B0504020200020000" pitchFamily="34" charset="0"/>
                <a:ea typeface="+mj-ea"/>
              </a:rPr>
              <a:t>Actividade 4: O momento para o protótipo da solução!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D68EA5-7E5E-FD32-AAE0-7710D2ADD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21872"/>
              </p:ext>
            </p:extLst>
          </p:nvPr>
        </p:nvGraphicFramePr>
        <p:xfrm>
          <a:off x="97381" y="407797"/>
          <a:ext cx="8171548" cy="6450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0997">
                  <a:extLst>
                    <a:ext uri="{9D8B030D-6E8A-4147-A177-3AD203B41FA5}">
                      <a16:colId xmlns:a16="http://schemas.microsoft.com/office/drawing/2014/main" val="4191544491"/>
                    </a:ext>
                  </a:extLst>
                </a:gridCol>
                <a:gridCol w="6930551">
                  <a:extLst>
                    <a:ext uri="{9D8B030D-6E8A-4147-A177-3AD203B41FA5}">
                      <a16:colId xmlns:a16="http://schemas.microsoft.com/office/drawing/2014/main" val="3660580872"/>
                    </a:ext>
                  </a:extLst>
                </a:gridCol>
              </a:tblGrid>
              <a:tr h="1389749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Objectivos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objectivos centrais desta fase são: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começar a criar protótipos de rascunho e de baixa resolução da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(s) solução(ões) seleccionada(s) que foram idealizadas durante a fase de idealização. 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 substância às soluções sugeridas através de um processo criativo</a:t>
                      </a:r>
                      <a:r>
                        <a:rPr lang="en-US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onde raparigas e mulheres utilizam materiais simples para incorporar as ideias. Um protótipo nada mais é do que um artefacto que serve de miniatura de projecto da solução.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78161"/>
                  </a:ext>
                </a:extLst>
              </a:tr>
              <a:tr h="1549869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Preparação e material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 fase é a mais exigente em termos de materiais. A devida preparação e fornecimento de materiais aos participantes é da maior importância. No entanto, o processo pode ser mantido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simples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amigo do orçamento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workshops físicas: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Papelão/papelão, tesoura, marcadores, fitas adesivas, plasticina, tijolos de </a:t>
                      </a:r>
                      <a:r>
                        <a:rPr lang="en-US" sz="1200" b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lego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cola em bastão, papéis de construção coloridos, canetas, mesa(s) grande(s) e tudo o mais que for considerado necessário para levar a cabo a fase.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workshops online: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PowerPoint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Mural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paint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03195"/>
                  </a:ext>
                </a:extLst>
              </a:tr>
              <a:tr h="39059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Tempo recomendado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25 minutos 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022326"/>
                  </a:ext>
                </a:extLst>
              </a:tr>
              <a:tr h="2897349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Instruções práticas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1)Os participantes serão divididos em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três grupos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 4 pessoas).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Cada grupo será responsável pela criação de um protótipo das duas ou três ideias mais populares correspondentes que tenham sido seleccionadas na Etapa 3 (Ideia). </a:t>
                      </a:r>
                    </a:p>
                    <a:p>
                      <a:pPr marL="0" indent="0">
                        <a:buNone/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Cada grupo terá um máximo de 20 a 25 minutos para desenhar e criar o seu protótipo. </a:t>
                      </a:r>
                    </a:p>
                    <a:p>
                      <a:pPr marL="0" indent="0">
                        <a:buNone/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 evento físico: cada grupo trabalhará na sua própria mesa, e os grupos devem ser distanciados uns dos outros para melhor concentração.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 evento virtual: os participantes serão divididos em salas de descanso e trabalharão numa plataforma espacial comum.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Se a escolha de criar um modelo ou um artefacto parecer ser demasiado complexa ou desafiante, existem alternativas de alcançar o resultado esperado em vez da criação de um modelo: 1)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Criar um diagrama </a:t>
                      </a: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mapeamento da estrutura, processo e rede de ideias dos participantes); 2)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Criar um storyboard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i) Visualizar a experiência completa da sua ideia ao longo do tempo através de uma série de imagens, esboços, desenhos animados ou mesmo apenas blocos de texto; ii) Utilizar Notas Post-it ou folhas de papel individuais para criar o storyboard de modo a poder reorganizar a sua ordem. 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228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833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C4050B-A1E5-4AFC-96A1-80770319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Passo 5: Teste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068483A-4B0D-4CD3-B606-D901763004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1418" y="3657599"/>
            <a:ext cx="2979255" cy="1037063"/>
          </a:xfrm>
        </p:spPr>
        <p:txBody>
          <a:bodyPr>
            <a:noAutofit/>
          </a:bodyPr>
          <a:lstStyle/>
          <a:p>
            <a:r>
              <a:rPr lang="en-US" dirty="0">
                <a:latin typeface="Posterama" panose="020B0504020200020000" pitchFamily="34" charset="0"/>
              </a:rPr>
              <a:t>Teste os seus protótipos e obtenha feedback!</a:t>
            </a:r>
            <a:endParaRPr lang="el-GR" dirty="0">
              <a:latin typeface="Posterama" panose="020B0504020200020000" pitchFamily="34" charset="0"/>
            </a:endParaRPr>
          </a:p>
        </p:txBody>
      </p:sp>
      <p:pic>
        <p:nvPicPr>
          <p:cNvPr id="4" name="Kuva 4" descr="Kirjoituslevy ääriviiva">
            <a:extLst>
              <a:ext uri="{FF2B5EF4-FFF2-40B4-BE49-F238E27FC236}">
                <a16:creationId xmlns:a16="http://schemas.microsoft.com/office/drawing/2014/main" id="{22F816EA-775A-18B1-D922-D1252BC1E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1244" y="2172599"/>
            <a:ext cx="4007061" cy="400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79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5F05FA8-ACB8-A8A2-5B17-BA019B9B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53" y="277138"/>
            <a:ext cx="7850221" cy="491348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latin typeface="Posterama" panose="020B0504020200020000" pitchFamily="34" charset="0"/>
                <a:ea typeface="+mj-ea"/>
              </a:rPr>
              <a:t>Actividade 5: A fase de teste: outra oportunidade para compreender o utilizador! </a:t>
            </a:r>
          </a:p>
        </p:txBody>
      </p:sp>
      <p:graphicFrame>
        <p:nvGraphicFramePr>
          <p:cNvPr id="3" name="Πίνακας 4">
            <a:extLst>
              <a:ext uri="{FF2B5EF4-FFF2-40B4-BE49-F238E27FC236}">
                <a16:creationId xmlns:a16="http://schemas.microsoft.com/office/drawing/2014/main" id="{0BB3E0A1-A1B3-3D97-A927-D83D4C452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24599"/>
              </p:ext>
            </p:extLst>
          </p:nvPr>
        </p:nvGraphicFramePr>
        <p:xfrm>
          <a:off x="0" y="768486"/>
          <a:ext cx="8044773" cy="5916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877">
                  <a:extLst>
                    <a:ext uri="{9D8B030D-6E8A-4147-A177-3AD203B41FA5}">
                      <a16:colId xmlns:a16="http://schemas.microsoft.com/office/drawing/2014/main" val="1865960980"/>
                    </a:ext>
                  </a:extLst>
                </a:gridCol>
                <a:gridCol w="6575896">
                  <a:extLst>
                    <a:ext uri="{9D8B030D-6E8A-4147-A177-3AD203B41FA5}">
                      <a16:colId xmlns:a16="http://schemas.microsoft.com/office/drawing/2014/main" val="316863349"/>
                    </a:ext>
                  </a:extLst>
                </a:gridCol>
              </a:tblGrid>
              <a:tr h="1874975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Objectivos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Fase de testes: a acção de solicitar feedback sobre os protótipos que foram criados. Dá-lhes outra oportunidade de ganhar empatia para com as pessoas para quem estão a conceber.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Οbjectives: (i) para refinar protótipos e soluções, (ii) para aprender mais sobre o seu utilizador, (iii) para refinar o seu ponto de vista.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 regra geral: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fase final do pensamento do design não é necessariamente a última coisa que os designers irão fazer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Lembre-se: o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pensamento do design é um processo iterativo</a:t>
                      </a:r>
                      <a:r>
                        <a:rPr lang="en-US" sz="11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onde se espera que os designers passem por uma série de mudanças, edições, e aperfeiçoamentos. </a:t>
                      </a:r>
                      <a:endParaRPr lang="el-GR" sz="11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19468"/>
                  </a:ext>
                </a:extLst>
              </a:tr>
              <a:tr h="132892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Preparação e material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Canetas, lápis e cadernos para anotar pensamentos e recolher feedback </a:t>
                      </a:r>
                    </a:p>
                    <a:p>
                      <a:pPr marL="193040" indent="-17145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Notas coloridas de post-in </a:t>
                      </a:r>
                    </a:p>
                    <a:p>
                      <a:pPr marL="21590" indent="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*No caso de, após reflexão, os participantes voltarem a uma fase anterior, podem ser utilizados os mesmos materiais que correspondem a essa fase.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75353"/>
                  </a:ext>
                </a:extLst>
              </a:tr>
              <a:tr h="181434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Tempo recomendado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25 minutos 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06792"/>
                  </a:ext>
                </a:extLst>
              </a:tr>
              <a:tr h="2446751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Instruções práticas</a:t>
                      </a:r>
                      <a:endParaRPr lang="el-GR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processo irá desenrolar-se da seguinte forma: </a:t>
                      </a:r>
                    </a:p>
                    <a:p>
                      <a:pPr marL="0" indent="0">
                        <a:buNone/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Os grupos anteriores 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apresentarão uns aos outros os seus protótipos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depois darão um feedback crítico como se fossem os utilizadores (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sob um cenário hipotético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en-US" sz="110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 participantes de um grupo assumirão o papel dos pensadores de design e o segundo grupo actuará como o grupo/utilizadores-alvo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solução do problema. A equipa de designers fará uma breve apresentação do(s) protótipo(s) que prepararam na etapa anterior (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minutos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indent="0">
                        <a:buNone/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Após a apresentação, a equipa de utilizadores </a:t>
                      </a:r>
                      <a:r>
                        <a:rPr lang="en-US" sz="1100" b="1" i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pensará na(s) ideia(ões) proposta(s) e dará feedback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quer para o protótipo quer para algo relacionado com os passos anteriores (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minutos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Sugestão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a equipa de design thinkers </a:t>
                      </a:r>
                      <a:r>
                        <a:rPr lang="en-US" sz="11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recolher facilmente o feedback dos seus "utilizadores", perguntando-lhes e reflectindo sobre estas questões: </a:t>
                      </a:r>
                      <a:r>
                        <a:rPr lang="en-US" sz="11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que funcionou?  O que </a:t>
                      </a:r>
                      <a:r>
                        <a:rPr lang="en-US" sz="1100" i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poderia</a:t>
                      </a:r>
                      <a:r>
                        <a:rPr lang="en-US" sz="11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ser </a:t>
                      </a:r>
                      <a:r>
                        <a:rPr lang="en-US" sz="1100" i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melhorado</a:t>
                      </a:r>
                      <a:r>
                        <a:rPr lang="en-US" sz="11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 Mais alguma pergunta? Alguma outra ideia? </a:t>
                      </a:r>
                    </a:p>
                    <a:p>
                      <a:pPr marL="0" indent="0">
                        <a:buNone/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Uma vez que o grupo apresentador receba o feedback, pode dedicar cerca de 10 minutos a reflectir sobre eles e refinar tantos pontos e características no seu desafio de concepção. </a:t>
                      </a:r>
                    </a:p>
                  </a:txBody>
                  <a:tcPr marL="17836" marR="17836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111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148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id="{04C277B4-C661-42A1-8DA4-C1058A10F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140" y="936704"/>
            <a:ext cx="3538439" cy="4248614"/>
          </a:xfrm>
        </p:spPr>
        <p:txBody>
          <a:bodyPr/>
          <a:lstStyle/>
          <a:p>
            <a:pPr algn="ctr"/>
            <a:r>
              <a:rPr lang="en-US" sz="3600" dirty="0" err="1"/>
              <a:t>Encerramento</a:t>
            </a:r>
            <a:r>
              <a:rPr lang="en-US" sz="3600" dirty="0"/>
              <a:t> do workshop!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Reflexões/ Perguntas </a:t>
            </a:r>
            <a:endParaRPr lang="el-GR" sz="4400" dirty="0"/>
          </a:p>
        </p:txBody>
      </p:sp>
      <p:pic>
        <p:nvPicPr>
          <p:cNvPr id="2" name="Kuva 4" descr="Kysymykset ääriviiva">
            <a:extLst>
              <a:ext uri="{FF2B5EF4-FFF2-40B4-BE49-F238E27FC236}">
                <a16:creationId xmlns:a16="http://schemas.microsoft.com/office/drawing/2014/main" id="{82D104BF-E62A-12C0-30B3-53825F0B3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8988" y="2388016"/>
            <a:ext cx="3605012" cy="360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9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4D6BB0-A56B-3D7A-0B62-0D0B4EAA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107" y="461803"/>
            <a:ext cx="6502400" cy="675336"/>
          </a:xfrm>
        </p:spPr>
        <p:txBody>
          <a:bodyPr/>
          <a:lstStyle/>
          <a:p>
            <a:r>
              <a:rPr lang="en-US" sz="4000" dirty="0">
                <a:solidFill>
                  <a:schemeClr val="lt1"/>
                </a:solidFill>
                <a:highlight>
                  <a:srgbClr val="7503A6"/>
                </a:highlight>
                <a:latin typeface="Posterama" panose="020B0504020200020000" pitchFamily="34" charset="0"/>
                <a:cs typeface="Posterama" panose="020B0504020200020000" pitchFamily="34" charset="0"/>
              </a:rPr>
              <a:t>Horário do Workshop 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AB7E3C0-CC01-75AA-AD2B-1F310139A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108" y="996462"/>
            <a:ext cx="6005529" cy="45280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SzPct val="100000"/>
            </a:pPr>
            <a:r>
              <a:rPr lang="en-US" sz="1800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SzPct val="100000"/>
              <a:buFont typeface="Normaali järjestelmäfontti"/>
              <a:buChar char="✔️"/>
            </a:pPr>
            <a:r>
              <a:rPr lang="en-US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25 minutos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(aprox.)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Boas-vindas, introdução sobre o workshop e os seus objectivos, introdução à Inovação Social (SI), Inovação Social na Educação (SIE), abordagem Design Thinking (DT) e as actividades práticas (Slides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3-12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)</a:t>
            </a:r>
          </a:p>
          <a:p>
            <a:pPr marL="285750" indent="-285750">
              <a:lnSpc>
                <a:spcPct val="150000"/>
              </a:lnSpc>
              <a:buSzPct val="100000"/>
              <a:buFont typeface="Normaali järjestelmäfontti"/>
              <a:buChar char="✔️"/>
            </a:pPr>
            <a:r>
              <a:rPr lang="en-US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2 horas e 5 minutos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(cerca de 125 minutos) Aplicação da abordagem DT através de </a:t>
            </a:r>
            <a:r>
              <a:rPr lang="en-US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5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actividades planeadas sob passos específicos (diapositivos 13-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23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)</a:t>
            </a:r>
          </a:p>
          <a:p>
            <a:pPr marL="285750" indent="-285750">
              <a:lnSpc>
                <a:spcPct val="150000"/>
              </a:lnSpc>
              <a:buSzPct val="100000"/>
              <a:buFont typeface="Normaali järjestelmäfontti"/>
              <a:buChar char="✔️"/>
            </a:pPr>
            <a:r>
              <a:rPr lang="en-US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Nota: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Duração sugerida para cada actividade prática com etapas DT: </a:t>
            </a:r>
            <a:r>
              <a:rPr lang="en-US" b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25 minutos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(aprox.), portanto, duração total estimada do workshop: 150 minutos.</a:t>
            </a:r>
          </a:p>
          <a:p>
            <a:pPr marL="285750" indent="-285750">
              <a:lnSpc>
                <a:spcPct val="150000"/>
              </a:lnSpc>
              <a:buSzPct val="100000"/>
              <a:buFont typeface="Normaali järjestelmäfontti"/>
              <a:buChar char="✔️"/>
            </a:pP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Encerramento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do workshop! </a:t>
            </a:r>
          </a:p>
        </p:txBody>
      </p:sp>
      <p:pic>
        <p:nvPicPr>
          <p:cNvPr id="8" name="Kuva 7" descr="Päiväkalenteri ääriviiva">
            <a:extLst>
              <a:ext uri="{FF2B5EF4-FFF2-40B4-BE49-F238E27FC236}">
                <a16:creationId xmlns:a16="http://schemas.microsoft.com/office/drawing/2014/main" id="{B6D554FE-17AF-E77A-4288-9B81A34FB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7637" y="2122524"/>
            <a:ext cx="2612951" cy="261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1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2C818-F40C-45E3-84E2-511A06A6D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00" y="461803"/>
            <a:ext cx="6502400" cy="693898"/>
          </a:xfrm>
        </p:spPr>
        <p:txBody>
          <a:bodyPr>
            <a:normAutofit/>
          </a:bodyPr>
          <a:lstStyle/>
          <a:p>
            <a:r>
              <a:rPr lang="fr-FR" dirty="0"/>
              <a:t>Fontes - mais </a:t>
            </a:r>
            <a:r>
              <a:rPr lang="fr-FR" dirty="0" err="1"/>
              <a:t>materiais</a:t>
            </a:r>
            <a:r>
              <a:rPr lang="fr-FR" dirty="0"/>
              <a:t>: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8814F3-732C-4DE4-A48E-86966FCA60E7}"/>
              </a:ext>
            </a:extLst>
          </p:cNvPr>
          <p:cNvSpPr txBox="1">
            <a:spLocks/>
          </p:cNvSpPr>
          <p:nvPr/>
        </p:nvSpPr>
        <p:spPr>
          <a:xfrm>
            <a:off x="481600" y="1358900"/>
            <a:ext cx="8063677" cy="522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IDEO (2013). Design Thinking Toolkit para educadores. Disponível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2"/>
              </a:rPr>
              <a:t>https://f.hubspotusercontent30.net/hubfs/6474038/Design%20for%20Learning/IDEO_DTEdu_v2_toolkit+workbook.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pdf </a:t>
            </a:r>
            <a:endParaRPr lang="el-GR" sz="56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Interaction Design Foundation. (2021). O que é o Design Thinking e porque é que é tão popular? Disponível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3"/>
              </a:rPr>
              <a:t>https://www.interaction-design.org/literature/article/what-is-design-thinking-and-why-is-it-so-popular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&amp; https://www.interaction-design.org/literature/topics/design-thinking </a:t>
            </a: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Passo "empatizar"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Stevens, E. (2021). O que é a Empatia no Pensamento do Design? Um Guia Abrangente. Disponível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  <a:hlinkClick r:id="rId4"/>
              </a:rPr>
              <a:t>https://careerfoundry.com/en/blog/ux-design/what-is-empathy-in-design-thinking /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&amp;</a:t>
            </a: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QED42. Como Funciona a Empatia no Pensamento do Design. Obtido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  <a:hlinkClick r:id="rId5"/>
              </a:rPr>
              <a:t>https: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//www.qed42.com/blog/how-empathy-works-in-design-thinking  </a:t>
            </a: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Definir o passo Stevens, E. (2021). Etapa 2 no Processo de Pensamento do Design: Definir o Problema. Disponível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  <a:hlinkClick r:id="rId6"/>
              </a:rPr>
              <a:t>https://careerfoundry.com/en/blog/ux-design/stage-two-design-thinking-define-the-problem/ </a:t>
            </a:r>
            <a:endParaRPr lang="en-US" sz="5600" dirty="0">
              <a:latin typeface="Posterama" panose="020B0504020200020000" pitchFamily="34" charset="0"/>
              <a:cs typeface="Posterama" panose="020B0504020200020000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Idear passo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</a:rPr>
              <a:t>Fundição de Carreira. (2021). O que é a Ideação no Pensamento do Design? Um Guia de Técnicas de Ideação. Obtido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sym typeface="Wingdings" panose="05000000000000000000" pitchFamily="2" charset="2"/>
                <a:hlinkClick r:id="rId7"/>
              </a:rPr>
              <a:t>https://careerfoundry.com/en/blog/ux-design/what-is-ideation-in-design-thinking/   </a:t>
            </a:r>
            <a:endParaRPr lang="en-US" sz="5600" dirty="0">
              <a:latin typeface="Posterama" panose="020B0504020200020000" pitchFamily="34" charset="0"/>
              <a:cs typeface="Posterama" panose="020B0504020200020000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 Prototype phase Interaction Design Foundation. (2021). Prototipagem. Obtido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8"/>
              </a:rPr>
              <a:t>https://www.interaction-design.org/literature/topics/prototyping  </a:t>
            </a:r>
            <a:endParaRPr lang="en-US" sz="56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Workshopper da fase de testes. (2021). Design Thinking Phase 5 - How to Test Effectively. Obtido em: </a:t>
            </a: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9"/>
              </a:rPr>
              <a:t>https://www.workshopper.com/post/design-thinking-phase-5-how-to-test-effectively  </a:t>
            </a:r>
            <a:endParaRPr lang="en-US" sz="56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</a:rPr>
              <a:t>Material extra: </a:t>
            </a:r>
            <a:endParaRPr lang="el-GR" sz="56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10"/>
              </a:rPr>
              <a:t>https://static1.squarespace.com/static/57c6b79629687fde090a0fdd/t/58ac891ae4fcb50f1fb2f1ab/1487702304601/Facilitator%27s+Guide_Design+Thinking.</a:t>
            </a:r>
            <a:r>
              <a:rPr lang="el-GR" sz="5600" dirty="0">
                <a:latin typeface="Posterama" panose="020B0504020200020000" pitchFamily="34" charset="0"/>
                <a:cs typeface="Posterama" panose="020B0504020200020000" pitchFamily="34" charset="0"/>
                <a:hlinkClick r:id="rId10"/>
              </a:rPr>
              <a:t>pdf </a:t>
            </a:r>
            <a:endParaRPr lang="en-US" sz="56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indent="0">
              <a:buNone/>
            </a:pPr>
            <a:r>
              <a:rPr lang="en-US" sz="5600" dirty="0">
                <a:latin typeface="Posterama" panose="020B0504020200020000" pitchFamily="34" charset="0"/>
                <a:cs typeface="Posterama" panose="020B0504020200020000" pitchFamily="34" charset="0"/>
                <a:hlinkClick r:id="rId11"/>
              </a:rPr>
              <a:t>https://www.fipp.com/news/using-design-thinking-to-drive-innovation/#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l-GR" sz="1800" b="1" dirty="0"/>
              <a:t> </a:t>
            </a:r>
            <a:endParaRPr lang="en-US" sz="1800" b="1" dirty="0"/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18949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B62B0BE9-79B9-4268-AD6B-4F3A8229C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37" y="2012950"/>
            <a:ext cx="4622800" cy="2832100"/>
          </a:xfrm>
        </p:spPr>
        <p:txBody>
          <a:bodyPr/>
          <a:lstStyle/>
          <a:p>
            <a:r>
              <a:rPr lang="en-GB" sz="2400" dirty="0"/>
              <a:t>Obrigado!</a:t>
            </a:r>
            <a:br>
              <a:rPr lang="en-GB" sz="2400" dirty="0"/>
            </a:br>
            <a:br>
              <a:rPr lang="en-GB" sz="2400" dirty="0"/>
            </a:br>
            <a:r>
              <a:rPr lang="en-GB" sz="1400" dirty="0"/>
              <a:t>Encontre mais recursos em</a:t>
            </a:r>
            <a:br>
              <a:rPr lang="en-GB" sz="1400" dirty="0"/>
            </a:br>
            <a:r>
              <a:rPr lang="en-GB" sz="1400" dirty="0"/>
              <a:t>http://we4change.eu/educational-resources/</a:t>
            </a:r>
          </a:p>
        </p:txBody>
      </p:sp>
    </p:spTree>
    <p:extLst>
      <p:ext uri="{BB962C8B-B14F-4D97-AF65-F5344CB8AC3E}">
        <p14:creationId xmlns:p14="http://schemas.microsoft.com/office/powerpoint/2010/main" val="53762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6100024" y="863980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63B59E-E44C-4549-8126-53FCA1F9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379" y="802544"/>
            <a:ext cx="4286527" cy="7368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chemeClr val="lt1"/>
                </a:solidFill>
                <a:highlight>
                  <a:srgbClr val="7503A6"/>
                </a:highlight>
                <a:sym typeface="Arial"/>
              </a:rPr>
              <a:t>O que é o Design Thinking?</a:t>
            </a:r>
            <a:br>
              <a:rPr lang="en-US" sz="2700" dirty="0">
                <a:solidFill>
                  <a:schemeClr val="lt1"/>
                </a:solidFill>
                <a:highlight>
                  <a:srgbClr val="7503A6"/>
                </a:highlight>
                <a:sym typeface="Arial"/>
              </a:rPr>
            </a:br>
            <a:endParaRPr lang="en-US" sz="2700" dirty="0">
              <a:solidFill>
                <a:schemeClr val="lt1"/>
              </a:solidFill>
              <a:highlight>
                <a:srgbClr val="7503A6"/>
              </a:highlight>
              <a:sym typeface="Arial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004647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Picture 4" descr="Person with idea concept">
            <a:extLst>
              <a:ext uri="{FF2B5EF4-FFF2-40B4-BE49-F238E27FC236}">
                <a16:creationId xmlns:a16="http://schemas.microsoft.com/office/drawing/2014/main" id="{9B6CDEA4-A5BE-4D6C-8DAF-86D42DA0CE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32" r="28770" b="-1"/>
          <a:stretch/>
        </p:blipFill>
        <p:spPr>
          <a:xfrm>
            <a:off x="876062" y="511293"/>
            <a:ext cx="2885684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3020E0-F409-4875-8578-AA27112A7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30427" y="1248155"/>
            <a:ext cx="4514850" cy="484193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endParaRPr lang="en-US" sz="1800" dirty="0"/>
          </a:p>
          <a:p>
            <a:pPr algn="ctr"/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"</a:t>
            </a:r>
            <a:r>
              <a:rPr lang="en-US" sz="2400" i="1" dirty="0">
                <a:latin typeface="Posterama" panose="020B0504020200020000" pitchFamily="34" charset="0"/>
                <a:cs typeface="Posterama" panose="020B0504020200020000" pitchFamily="34" charset="0"/>
              </a:rPr>
              <a:t>Um processo não linear e </a:t>
            </a:r>
            <a:r>
              <a:rPr lang="en-US" sz="2400" b="1" i="1" dirty="0" err="1">
                <a:latin typeface="Posterama" panose="020B0504020200020000" pitchFamily="34" charset="0"/>
                <a:cs typeface="Posterama" panose="020B0504020200020000" pitchFamily="34" charset="0"/>
              </a:rPr>
              <a:t>iterativo</a:t>
            </a:r>
            <a:r>
              <a:rPr lang="en-US" sz="2400" b="1" i="1" dirty="0"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lang="en-US" sz="2400" i="1" dirty="0">
                <a:latin typeface="Posterama" panose="020B0504020200020000" pitchFamily="34" charset="0"/>
                <a:cs typeface="Posterama" panose="020B0504020200020000" pitchFamily="34" charset="0"/>
              </a:rPr>
              <a:t>que as equipas utilizam para compreender os utilizadores, desafiar pressupostos, redefinir problemas e criar soluções inovadoras para o protótipo e testar". </a:t>
            </a:r>
          </a:p>
          <a:p>
            <a:endParaRPr lang="en-US" sz="2400" b="0" i="0" u="none" strike="noStrike" baseline="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DT </a:t>
            </a:r>
            <a:r>
              <a:rPr lang="en-US" sz="2400" b="0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requer </a:t>
            </a:r>
            <a:r>
              <a:rPr lang="en-US" sz="2400" b="1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trabalho de </a:t>
            </a:r>
            <a:r>
              <a:rPr lang="en-US" sz="2400" b="1" i="0" u="none" strike="noStrike" baseline="0" dirty="0" err="1">
                <a:latin typeface="Posterama" panose="020B0504020200020000" pitchFamily="34" charset="0"/>
                <a:cs typeface="Posterama" panose="020B0504020200020000" pitchFamily="34" charset="0"/>
              </a:rPr>
              <a:t>equipa</a:t>
            </a:r>
            <a:r>
              <a:rPr lang="en-US" sz="2400" b="1" dirty="0">
                <a:latin typeface="Posterama" panose="020B0504020200020000" pitchFamily="34" charset="0"/>
                <a:cs typeface="Posterama" panose="020B0504020200020000" pitchFamily="34" charset="0"/>
              </a:rPr>
              <a:t>. O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 foco </a:t>
            </a:r>
            <a:r>
              <a:rPr lang="en-US" sz="2400" b="0" i="0" u="none" strike="noStrike" baseline="0" dirty="0" err="1">
                <a:latin typeface="Posterama" panose="020B0504020200020000" pitchFamily="34" charset="0"/>
                <a:cs typeface="Posterama" panose="020B0504020200020000" pitchFamily="34" charset="0"/>
              </a:rPr>
              <a:t>não</a:t>
            </a:r>
            <a:r>
              <a:rPr lang="en-US" sz="2400" b="0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lang="en-US" sz="2400" b="0" i="0" u="none" strike="noStrike" baseline="0" dirty="0" err="1">
                <a:latin typeface="Posterama" panose="020B0504020200020000" pitchFamily="34" charset="0"/>
                <a:cs typeface="Posterama" panose="020B0504020200020000" pitchFamily="34" charset="0"/>
              </a:rPr>
              <a:t>deve</a:t>
            </a:r>
            <a:r>
              <a:rPr lang="en-US" sz="2400" b="0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 ser apenas em soluções centradas no ser </a:t>
            </a:r>
            <a:r>
              <a:rPr lang="en-US" sz="2400" b="0" i="0" u="none" strike="noStrike" baseline="0" dirty="0" err="1">
                <a:latin typeface="Posterama" panose="020B0504020200020000" pitchFamily="34" charset="0"/>
                <a:cs typeface="Posterama" panose="020B0504020200020000" pitchFamily="34" charset="0"/>
              </a:rPr>
              <a:t>humano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, </a:t>
            </a:r>
            <a:r>
              <a:rPr lang="en-US" sz="2400" dirty="0" err="1">
                <a:latin typeface="Posterama" panose="020B0504020200020000" pitchFamily="34" charset="0"/>
                <a:cs typeface="Posterama" panose="020B0504020200020000" pitchFamily="34" charset="0"/>
              </a:rPr>
              <a:t>uma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lang="en-US" sz="2400" dirty="0" err="1">
                <a:latin typeface="Posterama" panose="020B0504020200020000" pitchFamily="34" charset="0"/>
                <a:cs typeface="Posterama" panose="020B0504020200020000" pitchFamily="34" charset="0"/>
              </a:rPr>
              <a:t>vez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 que o </a:t>
            </a:r>
            <a:r>
              <a:rPr lang="en-US" sz="2400" b="0" i="0" u="none" strike="noStrike" baseline="0" dirty="0" err="1">
                <a:latin typeface="Posterama" panose="020B0504020200020000" pitchFamily="34" charset="0"/>
                <a:cs typeface="Posterama" panose="020B0504020200020000" pitchFamily="34" charset="0"/>
              </a:rPr>
              <a:t>processo</a:t>
            </a:r>
            <a:r>
              <a:rPr lang="en-US" sz="2400" b="0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 em si é </a:t>
            </a:r>
            <a:r>
              <a:rPr lang="en-US" sz="2400" b="1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profundamente humano. </a:t>
            </a:r>
            <a:endParaRPr lang="en-US" sz="2400"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50821D41-27FE-481F-9648-49EA022E9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520" y="86868"/>
            <a:ext cx="950828" cy="116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F8CC2-1F19-468B-B9B1-90E4ED349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00" y="215899"/>
            <a:ext cx="6992739" cy="101600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lt1"/>
                </a:solidFill>
                <a:highlight>
                  <a:srgbClr val="7503A6"/>
                </a:highlight>
                <a:sym typeface="Arial"/>
              </a:rPr>
              <a:t>Sabia as características que o DT implica como abordagem? </a:t>
            </a:r>
            <a:br>
              <a:rPr lang="en-US" sz="2400" dirty="0">
                <a:solidFill>
                  <a:schemeClr val="lt1"/>
                </a:solidFill>
                <a:highlight>
                  <a:srgbClr val="7503A6"/>
                </a:highlight>
                <a:sym typeface="Arial"/>
              </a:rPr>
            </a:br>
            <a:endParaRPr lang="fr-FR" sz="2400" dirty="0">
              <a:solidFill>
                <a:schemeClr val="lt1"/>
              </a:solidFill>
              <a:highlight>
                <a:srgbClr val="7503A6"/>
              </a:highlight>
              <a:sym typeface="Arial"/>
            </a:endParaRPr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6E3DAE18-C5CB-4F5F-8653-7B7E0E5C9865}"/>
              </a:ext>
            </a:extLst>
          </p:cNvPr>
          <p:cNvSpPr/>
          <p:nvPr/>
        </p:nvSpPr>
        <p:spPr>
          <a:xfrm>
            <a:off x="1103290" y="752168"/>
            <a:ext cx="7377941" cy="61058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Centrado no ser humano: </a:t>
            </a:r>
            <a:r>
              <a:rPr lang="en-US" dirty="0">
                <a:solidFill>
                  <a:schemeClr val="bg1"/>
                </a:solidFill>
              </a:rPr>
              <a:t>começa a partir de uma profunda empatia e compreensão das necessidades e motivações das pessoas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Colaborativo: </a:t>
            </a:r>
            <a:r>
              <a:rPr lang="en-US" dirty="0">
                <a:solidFill>
                  <a:schemeClr val="bg1"/>
                </a:solidFill>
              </a:rPr>
              <a:t>beneficia muito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 partir da perspectiva de múltiplas perspectivas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Optimista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todos nós podemos criar uma mudança - por muito grande que seja o problema, por pouco tempo ou por um orçamento pequeno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Experimental: </a:t>
            </a:r>
            <a:r>
              <a:rPr lang="en-US" dirty="0">
                <a:solidFill>
                  <a:schemeClr val="bg1"/>
                </a:solidFill>
              </a:rPr>
              <a:t>os designers podem aprender com os seus erros, porque surgem com novas ideias, obtêm feedback sobre elas e depois </a:t>
            </a:r>
            <a:r>
              <a:rPr lang="en-US" b="1" dirty="0">
                <a:solidFill>
                  <a:schemeClr val="tx1"/>
                </a:solidFill>
              </a:rPr>
              <a:t>iteram 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Fonte: IDEO (2013)</a:t>
            </a:r>
            <a:endParaRPr lang="el-G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2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49FE6-91B8-451E-B55C-6FC933C2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1" y="365125"/>
            <a:ext cx="6902450" cy="937068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chemeClr val="lt1"/>
                </a:solidFill>
                <a:highlight>
                  <a:srgbClr val="7503A6"/>
                </a:highlight>
              </a:rPr>
              <a:t>Origens do Design </a:t>
            </a:r>
            <a:r>
              <a:rPr lang="fr-FR" sz="2800" dirty="0" err="1">
                <a:solidFill>
                  <a:schemeClr val="lt1"/>
                </a:solidFill>
                <a:highlight>
                  <a:srgbClr val="7503A6"/>
                </a:highlight>
              </a:rPr>
              <a:t>Thinking</a:t>
            </a:r>
            <a:r>
              <a:rPr lang="fr-FR" sz="2800" dirty="0">
                <a:solidFill>
                  <a:schemeClr val="lt1"/>
                </a:solidFill>
                <a:highlight>
                  <a:srgbClr val="7503A6"/>
                </a:highlight>
              </a:rPr>
              <a:t> e do Património 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213748-25C8-4317-B82B-66EFFE34E7AE}"/>
              </a:ext>
            </a:extLst>
          </p:cNvPr>
          <p:cNvSpPr txBox="1">
            <a:spLocks/>
          </p:cNvSpPr>
          <p:nvPr/>
        </p:nvSpPr>
        <p:spPr>
          <a:xfrm>
            <a:off x="508000" y="1485901"/>
            <a:ext cx="8037277" cy="478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50EC5F9E-5EB9-44CC-9333-DB27A79074F0}"/>
              </a:ext>
            </a:extLst>
          </p:cNvPr>
          <p:cNvSpPr txBox="1">
            <a:spLocks/>
          </p:cNvSpPr>
          <p:nvPr/>
        </p:nvSpPr>
        <p:spPr>
          <a:xfrm>
            <a:off x="355601" y="1485900"/>
            <a:ext cx="8509000" cy="46041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b="0" i="0" u="none" strike="noStrike" baseline="0" dirty="0">
                <a:solidFill>
                  <a:srgbClr val="00000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Aplicado </a:t>
            </a:r>
            <a:r>
              <a:rPr lang="en-US" sz="1900" dirty="0">
                <a:solidFill>
                  <a:srgbClr val="00000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pela primeira vez 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 sector empresarial para aumentar a inovação e a competitividade. </a:t>
            </a:r>
          </a:p>
          <a:p>
            <a:r>
              <a:rPr lang="en-US" sz="1900" dirty="0">
                <a:solidFill>
                  <a:srgbClr val="00000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Devido 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à sua abordagem centrada no ser humano, foi transferida e aplicada em seguida em múltiplos contextos (por exemplo, o domínio da inovação social, área educacional). </a:t>
            </a:r>
          </a:p>
          <a:p>
            <a:pPr algn="ctr"/>
            <a:r>
              <a:rPr lang="en-US" sz="1900" b="1" dirty="0">
                <a:latin typeface="Posterama" panose="020B0504020200020000" pitchFamily="34" charset="0"/>
                <a:cs typeface="Posterama" panose="020B0504020200020000" pitchFamily="34" charset="0"/>
              </a:rPr>
              <a:t>Porquê pensar em Design</a:t>
            </a: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?</a:t>
            </a:r>
          </a:p>
          <a:p>
            <a:pPr indent="-228600" algn="just">
              <a:buFont typeface="Arial" panose="020B0604020202020204" pitchFamily="34" charset="0"/>
              <a:buChar char="•"/>
            </a:pPr>
            <a:r>
              <a:rPr lang="en-US" sz="1900" dirty="0" err="1">
                <a:latin typeface="Posterama" panose="020B0504020200020000" pitchFamily="34" charset="0"/>
                <a:cs typeface="Posterama" panose="020B0504020200020000" pitchFamily="34" charset="0"/>
              </a:rPr>
              <a:t>Ajuda</a:t>
            </a: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 as </a:t>
            </a:r>
            <a:r>
              <a:rPr lang="en-US" sz="1900" dirty="0" err="1">
                <a:latin typeface="Posterama" panose="020B0504020200020000" pitchFamily="34" charset="0"/>
                <a:cs typeface="Posterama" panose="020B0504020200020000" pitchFamily="34" charset="0"/>
              </a:rPr>
              <a:t>nossas</a:t>
            </a: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 capacidades criativas para transformar desafios difíceis em oportunidades de design.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Ajuda-nos a </a:t>
            </a:r>
            <a:r>
              <a:rPr lang="en-US" sz="1900" b="0" i="0" u="none" strike="noStrike" baseline="0" dirty="0">
                <a:latin typeface="Posterama" panose="020B0504020200020000" pitchFamily="34" charset="0"/>
                <a:cs typeface="Posterama" panose="020B0504020200020000" pitchFamily="34" charset="0"/>
              </a:rPr>
              <a:t>compreender as necessidades e motivações humanas.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Pode ser aplicado a todas as áreas e campos, pelo que um workshop/actividade DT pode ser útil para todos.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Ensina as pessoas </a:t>
            </a:r>
            <a:r>
              <a:rPr lang="en-US" sz="1900" b="1" dirty="0">
                <a:latin typeface="Posterama" panose="020B0504020200020000" pitchFamily="34" charset="0"/>
                <a:cs typeface="Posterama" panose="020B0504020200020000" pitchFamily="34" charset="0"/>
              </a:rPr>
              <a:t>a resolver problemas</a:t>
            </a: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: uma </a:t>
            </a:r>
            <a:r>
              <a:rPr lang="en-US" sz="1900" dirty="0" err="1">
                <a:latin typeface="Posterama" panose="020B0504020200020000" pitchFamily="34" charset="0"/>
                <a:cs typeface="Posterama" panose="020B0504020200020000" pitchFamily="34" charset="0"/>
              </a:rPr>
              <a:t>actividade</a:t>
            </a:r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 DT ensina a resolver problemas em acção, dando aos participantes uma ferramenta que pode ser aplicada a quase todos os desafios e em qualquer área examinada.</a:t>
            </a:r>
          </a:p>
          <a:p>
            <a:r>
              <a:rPr lang="en-US" sz="1900" dirty="0">
                <a:latin typeface="Posterama" panose="020B0504020200020000" pitchFamily="34" charset="0"/>
                <a:cs typeface="Posterama" panose="020B0504020200020000" pitchFamily="34" charset="0"/>
              </a:rPr>
              <a:t>Promove a inovação e o trabalho de equipa: A própria essência do Design Thinking reside na sua visão colaborativa e no pensamento "</a:t>
            </a:r>
            <a:r>
              <a:rPr lang="en-US" sz="1900" i="1" dirty="0">
                <a:latin typeface="Posterama" panose="020B0504020200020000" pitchFamily="34" charset="0"/>
                <a:cs typeface="Posterama" panose="020B0504020200020000" pitchFamily="34" charset="0"/>
              </a:rPr>
              <a:t>fora da caixa". </a:t>
            </a:r>
          </a:p>
          <a:p>
            <a:pPr marL="0" indent="0">
              <a:buNone/>
            </a:pPr>
            <a:r>
              <a:rPr lang="en-US" sz="1900" dirty="0"/>
              <a:t>Fonte: </a:t>
            </a:r>
            <a:r>
              <a:rPr lang="en-US" sz="1900" dirty="0">
                <a:hlinkClick r:id="rId2"/>
              </a:rPr>
              <a:t>https://careerfoundry.com/en/blog/ux-design/design-thinking-workshop/ </a:t>
            </a:r>
            <a:endParaRPr lang="en-US" sz="19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88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id="{17BD6DBB-B302-4563-8711-35CC2C09617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8888" y="781040"/>
            <a:ext cx="5736983" cy="3956060"/>
          </a:xfrm>
          <a:prstGeom prst="rect">
            <a:avLst/>
          </a:prstGeom>
        </p:spPr>
      </p:pic>
      <p:sp>
        <p:nvSpPr>
          <p:cNvPr id="3" name="Τίτλος 1">
            <a:extLst>
              <a:ext uri="{FF2B5EF4-FFF2-40B4-BE49-F238E27FC236}">
                <a16:creationId xmlns:a16="http://schemas.microsoft.com/office/drawing/2014/main" id="{F844BE21-0E14-46B5-82E9-2C0EF1FE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1" y="584200"/>
            <a:ext cx="2731428" cy="528444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600" b="0" i="0" dirty="0">
                <a:solidFill>
                  <a:schemeClr val="tx1"/>
                </a:solidFill>
                <a:effectLst/>
                <a:latin typeface="Merriweather" panose="00000500000000000000" pitchFamily="2" charset="0"/>
              </a:rPr>
            </a:br>
            <a:br>
              <a:rPr lang="en-US" sz="16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1600" b="0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Hasso </a:t>
            </a:r>
            <a: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Plattner Institute of Design em Stanford (também conhecido por d.school) descreve o pensamento do design como um processo em cinco fases. </a:t>
            </a:r>
            <a:b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Nota:</a:t>
            </a:r>
            <a:b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 fases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 </a:t>
            </a:r>
            <a:r>
              <a:rPr lang="en-US" sz="16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sempre são sequenciais, e as equipas muitas vezes executam-nas em paralelo, fora de ordem e repetem-nas de forma iterativa. </a:t>
            </a:r>
            <a:br>
              <a:rPr lang="en-US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</a:br>
            <a:br>
              <a:rPr lang="en-US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</a:br>
            <a:r>
              <a:rPr lang="en-US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Fonte: </a:t>
            </a:r>
            <a:br>
              <a:rPr lang="en-US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</a:br>
            <a:r>
              <a:rPr lang="en-US" sz="1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http://steamcurriculum.weebly.com/design-thinking.html </a:t>
            </a:r>
            <a:b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73788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E455BD-D914-4EF8-8BB2-3A639F51E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73" y="398686"/>
            <a:ext cx="7913130" cy="914399"/>
          </a:xfrm>
        </p:spPr>
        <p:txBody>
          <a:bodyPr>
            <a:normAutofit/>
          </a:bodyPr>
          <a:lstStyle/>
          <a:p>
            <a:r>
              <a:rPr lang="en-US" sz="2800" dirty="0"/>
              <a:t>Em palavras simples...o que pretende cada passo? </a:t>
            </a:r>
            <a:endParaRPr lang="el-GR" sz="2800" dirty="0"/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63C6C6D7-037F-490E-97C3-C5621146D391}"/>
              </a:ext>
            </a:extLst>
          </p:cNvPr>
          <p:cNvSpPr txBox="1">
            <a:spLocks/>
          </p:cNvSpPr>
          <p:nvPr/>
        </p:nvSpPr>
        <p:spPr>
          <a:xfrm>
            <a:off x="355601" y="1485900"/>
            <a:ext cx="8509000" cy="4604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EE6751A0-8908-489A-802D-C8DD68C29008}"/>
              </a:ext>
            </a:extLst>
          </p:cNvPr>
          <p:cNvSpPr txBox="1">
            <a:spLocks/>
          </p:cNvSpPr>
          <p:nvPr/>
        </p:nvSpPr>
        <p:spPr>
          <a:xfrm>
            <a:off x="355601" y="1206500"/>
            <a:ext cx="8661400" cy="5035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AFF54A4-818B-4F67-82D0-A5E1FA8E8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831529"/>
            <a:ext cx="6502400" cy="453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9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0B2248-7F3D-4941-B550-7D1339EA1B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073" y="1771396"/>
            <a:ext cx="8113853" cy="458357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As actividades propostas (diapositivos seguintes) são divididas em cinco etapas: </a:t>
            </a:r>
            <a:r>
              <a:rPr lang="en-US" sz="2400" i="1" dirty="0">
                <a:solidFill>
                  <a:srgbClr val="7030A0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Empatizar, Definir, Iterar, Protótipo, e Testar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.</a:t>
            </a:r>
          </a:p>
          <a:p>
            <a:endParaRPr lang="en-US" sz="24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Mesmo que as fases não sejam necessariamente lineares, e um certo grau de iteração seja pelo menos encorajado, as etapas deste workshop são apresentadas e analisadas de forma sequencial por razões de simplicidade. </a:t>
            </a:r>
          </a:p>
          <a:p>
            <a:endParaRPr lang="en-US" sz="2400" dirty="0"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Posterama" panose="020B0504020200020000" pitchFamily="34" charset="0"/>
                <a:cs typeface="Posterama" panose="020B0504020200020000" pitchFamily="34" charset="0"/>
              </a:rPr>
              <a:t>Duração total das actividades práticas</a:t>
            </a:r>
            <a:r>
              <a:rPr lang="en-US" sz="2400" dirty="0">
                <a:latin typeface="Posterama" panose="020B0504020200020000" pitchFamily="34" charset="0"/>
                <a:cs typeface="Posterama" panose="020B0504020200020000" pitchFamily="34" charset="0"/>
              </a:rPr>
              <a:t>: 125 minutos (25 minutos por actividade/ etapa DT). </a:t>
            </a:r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876B3864-46E9-4D13-A99C-07AE0E8A6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283" y="503030"/>
            <a:ext cx="7153155" cy="9144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Actividades para o workshop de Design Thinking (parte prática)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580915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D9DAA-1285-42A3-A6EF-90D125AF8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77" y="2103437"/>
            <a:ext cx="2979254" cy="1325563"/>
          </a:xfrm>
        </p:spPr>
        <p:txBody>
          <a:bodyPr/>
          <a:lstStyle/>
          <a:p>
            <a:r>
              <a:rPr lang="en-GB" dirty="0"/>
              <a:t>Passo 1: Empatizar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C4FDC1C-1844-432D-BE39-F1E33305F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68" y="1685143"/>
            <a:ext cx="6252546" cy="4295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DD9D55F8-1B36-4CD5-BA22-BC813EC719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1413" y="3428377"/>
            <a:ext cx="2979255" cy="809410"/>
          </a:xfrm>
        </p:spPr>
        <p:txBody>
          <a:bodyPr>
            <a:noAutofit/>
          </a:bodyPr>
          <a:lstStyle/>
          <a:p>
            <a:r>
              <a:rPr lang="en-US" dirty="0">
                <a:latin typeface="Posterama" panose="020B0504020200020000" pitchFamily="34" charset="0"/>
              </a:rPr>
              <a:t>Explorando as necessidades e sentimentos do utilizador!</a:t>
            </a:r>
            <a:endParaRPr lang="fr-FR" dirty="0">
              <a:latin typeface="Posterama" panose="020B0504020200020000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205D7CD1-8472-439A-8B8A-EBC1F6899ED4}"/>
              </a:ext>
            </a:extLst>
          </p:cNvPr>
          <p:cNvSpPr txBox="1">
            <a:spLocks/>
          </p:cNvSpPr>
          <p:nvPr/>
        </p:nvSpPr>
        <p:spPr>
          <a:xfrm>
            <a:off x="451413" y="300942"/>
            <a:ext cx="6539695" cy="10185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Posterama" panose="020B0504020200020000" pitchFamily="34" charset="0"/>
                <a:ea typeface="+mj-ea"/>
                <a:cs typeface="Posterama" panose="020B0504020200020000" pitchFamily="34" charset="0"/>
              </a:defRPr>
            </a:lvl1pPr>
          </a:lstStyle>
          <a:p>
            <a:pPr algn="ctr"/>
            <a:endParaRPr lang="el-GR" sz="3200" dirty="0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1C3A41-4AA1-469B-845E-39BC89331DC2}"/>
              </a:ext>
            </a:extLst>
          </p:cNvPr>
          <p:cNvSpPr txBox="1">
            <a:spLocks/>
          </p:cNvSpPr>
          <p:nvPr/>
        </p:nvSpPr>
        <p:spPr>
          <a:xfrm>
            <a:off x="131400" y="535843"/>
            <a:ext cx="7752967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Posterama" panose="020B0504020200020000" pitchFamily="34" charset="0"/>
                <a:ea typeface="+mj-ea"/>
                <a:cs typeface="Posterama" panose="020B0504020200020000" pitchFamily="34" charset="0"/>
              </a:defRPr>
            </a:lvl1pPr>
          </a:lstStyle>
          <a:p>
            <a:pPr algn="ctr"/>
            <a:r>
              <a:rPr lang="en-US" sz="2800" dirty="0"/>
              <a:t>Como iniciar o processo de Design Thinking: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842472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1A265137757140ADDDDCE420A58E94" ma:contentTypeVersion="4" ma:contentTypeDescription="Crée un document." ma:contentTypeScope="" ma:versionID="5556e93d339b2038eb723732e74baf9b">
  <xsd:schema xmlns:xsd="http://www.w3.org/2001/XMLSchema" xmlns:xs="http://www.w3.org/2001/XMLSchema" xmlns:p="http://schemas.microsoft.com/office/2006/metadata/properties" xmlns:ns3="a9a919eb-c4d9-4e75-aea7-5eab5cbc04b2" targetNamespace="http://schemas.microsoft.com/office/2006/metadata/properties" ma:root="true" ma:fieldsID="f854ff260ede827b1f719f887f03467a" ns3:_="">
    <xsd:import namespace="a9a919eb-c4d9-4e75-aea7-5eab5cbc04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19eb-c4d9-4e75-aea7-5eab5cbc04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45B764-7600-4DD2-B931-CFA73ABECA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61CA95-E5D1-4C25-BB0D-EEAC62BA4539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a9a919eb-c4d9-4e75-aea7-5eab5cbc04b2"/>
  </ds:schemaRefs>
</ds:datastoreItem>
</file>

<file path=customXml/itemProps3.xml><?xml version="1.0" encoding="utf-8"?>
<ds:datastoreItem xmlns:ds="http://schemas.openxmlformats.org/officeDocument/2006/customXml" ds:itemID="{086DF88B-EA51-4324-8D47-B7A7D97EC6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19eb-c4d9-4e75-aea7-5eab5cbc04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2830</Words>
  <Application>Microsoft Office PowerPoint</Application>
  <PresentationFormat>Apresentação no Ecrã (4:3)</PresentationFormat>
  <Paragraphs>163</Paragraphs>
  <Slides>21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Merriweather</vt:lpstr>
      <vt:lpstr>Normaali järjestelmäfontti</vt:lpstr>
      <vt:lpstr>Posterama</vt:lpstr>
      <vt:lpstr>Wingdings</vt:lpstr>
      <vt:lpstr>Thème Office</vt:lpstr>
      <vt:lpstr>1_Thème Office</vt:lpstr>
      <vt:lpstr>We4Campanhas de mudança</vt:lpstr>
      <vt:lpstr>Horário do Workshop </vt:lpstr>
      <vt:lpstr> O que é o Design Thinking? </vt:lpstr>
      <vt:lpstr>Sabia as características que o DT implica como abordagem?  </vt:lpstr>
      <vt:lpstr>Origens do Design Thinking e do Património  </vt:lpstr>
      <vt:lpstr>  O Hasso Plattner Institute of Design em Stanford (também conhecido por d.school) descreve o pensamento do design como um processo em cinco fases.   Nota: Estas fases nem sempre são sequenciais, e as equipas muitas vezes executam-nas em paralelo, fora de ordem e repetem-nas de forma iterativa.   Fonte:  http://steamcurriculum.weebly.com/design-thinking.html    </vt:lpstr>
      <vt:lpstr>Em palavras simples...o que pretende cada passo? </vt:lpstr>
      <vt:lpstr>Actividades para o workshop de Design Thinking (parte prática)</vt:lpstr>
      <vt:lpstr>Passo 1: Empatizar</vt:lpstr>
      <vt:lpstr>Actividade 1: Compreender os utilizadores, as suas necessidades, e preocupações </vt:lpstr>
      <vt:lpstr>Passo 2: Definir </vt:lpstr>
      <vt:lpstr>Actividade 2: Descobrir colectivamente o verdadeiro problema !</vt:lpstr>
      <vt:lpstr>Passo 3: Idear </vt:lpstr>
      <vt:lpstr>Actividade 3: Tempo para a geração de ideias! </vt:lpstr>
      <vt:lpstr>Passo 4: Protótipo </vt:lpstr>
      <vt:lpstr>Actividade 4: O momento para o protótipo da solução! </vt:lpstr>
      <vt:lpstr>Passo 5: Teste</vt:lpstr>
      <vt:lpstr>Actividade 5: A fase de teste: outra oportunidade para compreender o utilizador! </vt:lpstr>
      <vt:lpstr>Encerramento do workshop!  Reflexões/ Perguntas </vt:lpstr>
      <vt:lpstr>Fontes - mais materiais: </vt:lpstr>
      <vt:lpstr>Obrigado!  Encontre mais recursos em http://we4change.eu/educational-resources/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PRUDHOMME Camille</dc:creator>
  <cp:keywords>, docId:20A04CFF52E63DA2E66AE41D2EC0CBD7</cp:keywords>
  <cp:lastModifiedBy>Susana Miguéis</cp:lastModifiedBy>
  <cp:revision>64</cp:revision>
  <dcterms:created xsi:type="dcterms:W3CDTF">2021-08-25T17:08:04Z</dcterms:created>
  <dcterms:modified xsi:type="dcterms:W3CDTF">2023-03-31T15:03:13Z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0x010100211A265137757140ADDDDCE420A58E94</vt:lpwstr>
  </property>
</Properties>
</file>