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1" r:id="rId5"/>
  </p:sldMasterIdLst>
  <p:notesMasterIdLst>
    <p:notesMasterId r:id="rId27"/>
  </p:notesMasterIdLst>
  <p:sldIdLst>
    <p:sldId id="256" r:id="rId6"/>
    <p:sldId id="275" r:id="rId7"/>
    <p:sldId id="283" r:id="rId8"/>
    <p:sldId id="284" r:id="rId9"/>
    <p:sldId id="289" r:id="rId10"/>
    <p:sldId id="298" r:id="rId11"/>
    <p:sldId id="295" r:id="rId12"/>
    <p:sldId id="318" r:id="rId13"/>
    <p:sldId id="312" r:id="rId14"/>
    <p:sldId id="319" r:id="rId15"/>
    <p:sldId id="302" r:id="rId16"/>
    <p:sldId id="320" r:id="rId17"/>
    <p:sldId id="304" r:id="rId18"/>
    <p:sldId id="321" r:id="rId19"/>
    <p:sldId id="306" r:id="rId20"/>
    <p:sldId id="322" r:id="rId21"/>
    <p:sldId id="308" r:id="rId22"/>
    <p:sldId id="323" r:id="rId23"/>
    <p:sldId id="311" r:id="rId24"/>
    <p:sldId id="290" r:id="rId25"/>
    <p:sldId id="28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03A6"/>
    <a:srgbClr val="3F7E43"/>
    <a:srgbClr val="F2CB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380" autoAdjust="0"/>
  </p:normalViewPr>
  <p:slideViewPr>
    <p:cSldViewPr snapToGrid="0">
      <p:cViewPr varScale="1">
        <p:scale>
          <a:sx n="82" d="100"/>
          <a:sy n="82" d="100"/>
        </p:scale>
        <p:origin x="150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95A8D8-7143-4B4D-BFA3-61C94F9DD360}" type="datetimeFigureOut">
              <a:rPr lang="fr-FR" smtClean="0"/>
              <a:t>08/03/2023</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AA997F-8BED-4825-8EFD-39D78F1FD334}" type="slidenum">
              <a:rPr lang="fr-FR" smtClean="0"/>
              <a:t>'#'</a:t>
            </a:fld>
            <a:endParaRPr lang="fr-FR"/>
          </a:p>
        </p:txBody>
      </p:sp>
    </p:spTree>
    <p:extLst>
      <p:ext uri="{BB962C8B-B14F-4D97-AF65-F5344CB8AC3E}">
        <p14:creationId xmlns:p14="http://schemas.microsoft.com/office/powerpoint/2010/main" val="584090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 name="Google Shape;8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3AA997F-8BED-4825-8EFD-39D78F1FD334}" type="slidenum">
              <a:rPr lang="fr-FR" smtClean="0"/>
              <a:t>21</a:t>
            </a:fld>
            <a:endParaRPr lang="fr-FR"/>
          </a:p>
        </p:txBody>
      </p:sp>
    </p:spTree>
    <p:extLst>
      <p:ext uri="{BB962C8B-B14F-4D97-AF65-F5344CB8AC3E}">
        <p14:creationId xmlns:p14="http://schemas.microsoft.com/office/powerpoint/2010/main" val="12839478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16" name="Titre 15">
            <a:extLst>
              <a:ext uri="{FF2B5EF4-FFF2-40B4-BE49-F238E27FC236}">
                <a16:creationId xmlns:a16="http://schemas.microsoft.com/office/drawing/2014/main" id="{383F1A40-FE60-4329-B6A1-00EE85CCDF2D}"/>
              </a:ext>
            </a:extLst>
          </p:cNvPr>
          <p:cNvSpPr>
            <a:spLocks noGrp="1"/>
          </p:cNvSpPr>
          <p:nvPr>
            <p:ph type="title" hasCustomPrompt="1"/>
          </p:nvPr>
        </p:nvSpPr>
        <p:spPr>
          <a:xfrm>
            <a:off x="335280" y="1248678"/>
            <a:ext cx="4085995" cy="1325563"/>
          </a:xfrm>
        </p:spPr>
        <p:txBody>
          <a:bodyPr>
            <a:normAutofit/>
          </a:bodyPr>
          <a:lstStyle>
            <a:lvl1pPr>
              <a:defRPr lang="fr-FR" sz="4400" b="1" kern="1200" dirty="0">
                <a:solidFill>
                  <a:srgbClr val="7503A6"/>
                </a:solidFill>
                <a:latin typeface="Posterama" panose="020B0504020200020000" pitchFamily="34" charset="0"/>
                <a:ea typeface="+mn-ea"/>
                <a:cs typeface="Posterama" panose="020B0504020200020000" pitchFamily="34" charset="0"/>
              </a:defRPr>
            </a:lvl1pPr>
          </a:lstStyle>
          <a:p>
            <a:r>
              <a:rPr lang="fr-FR" dirty="0" err="1"/>
              <a:t>Title</a:t>
            </a:r>
            <a:endParaRPr lang="fr-FR" dirty="0"/>
          </a:p>
        </p:txBody>
      </p:sp>
      <p:pic>
        <p:nvPicPr>
          <p:cNvPr id="8" name="Image 7">
            <a:extLst>
              <a:ext uri="{FF2B5EF4-FFF2-40B4-BE49-F238E27FC236}">
                <a16:creationId xmlns:a16="http://schemas.microsoft.com/office/drawing/2014/main" id="{0AE11527-5083-4A9B-BF72-3153FB276AB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2485" y="4521200"/>
            <a:ext cx="1878790" cy="2153637"/>
          </a:xfrm>
          <a:prstGeom prst="rect">
            <a:avLst/>
          </a:prstGeom>
        </p:spPr>
      </p:pic>
      <p:pic>
        <p:nvPicPr>
          <p:cNvPr id="10" name="Image 9" descr="Une image contenant texte&#10;&#10;Description générée automatiquement">
            <a:extLst>
              <a:ext uri="{FF2B5EF4-FFF2-40B4-BE49-F238E27FC236}">
                <a16:creationId xmlns:a16="http://schemas.microsoft.com/office/drawing/2014/main" id="{63E8777E-E25D-4AAD-9042-DD52CC9307B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6243" y="6177281"/>
            <a:ext cx="2180077" cy="530485"/>
          </a:xfrm>
          <a:prstGeom prst="rect">
            <a:avLst/>
          </a:prstGeom>
        </p:spPr>
      </p:pic>
      <p:sp>
        <p:nvSpPr>
          <p:cNvPr id="13" name="Espace réservé pour une image  12">
            <a:extLst>
              <a:ext uri="{FF2B5EF4-FFF2-40B4-BE49-F238E27FC236}">
                <a16:creationId xmlns:a16="http://schemas.microsoft.com/office/drawing/2014/main" id="{64EB9775-27F2-4DF7-A762-7B91B2C9A4B2}"/>
              </a:ext>
            </a:extLst>
          </p:cNvPr>
          <p:cNvSpPr>
            <a:spLocks noGrp="1"/>
          </p:cNvSpPr>
          <p:nvPr>
            <p:ph type="pic" sz="quarter" idx="10"/>
          </p:nvPr>
        </p:nvSpPr>
        <p:spPr>
          <a:xfrm>
            <a:off x="4572000" y="0"/>
            <a:ext cx="4572000" cy="6858000"/>
          </a:xfrm>
          <a:prstGeom prst="rect">
            <a:avLst/>
          </a:prstGeom>
        </p:spPr>
        <p:txBody>
          <a:bodyPr/>
          <a:lstStyle/>
          <a:p>
            <a:endParaRPr lang="fr-FR"/>
          </a:p>
        </p:txBody>
      </p:sp>
      <p:sp>
        <p:nvSpPr>
          <p:cNvPr id="19" name="Espace réservé du texte 18">
            <a:extLst>
              <a:ext uri="{FF2B5EF4-FFF2-40B4-BE49-F238E27FC236}">
                <a16:creationId xmlns:a16="http://schemas.microsoft.com/office/drawing/2014/main" id="{F2483D28-7A9D-4553-B681-380D446BA3EB}"/>
              </a:ext>
            </a:extLst>
          </p:cNvPr>
          <p:cNvSpPr>
            <a:spLocks noGrp="1"/>
          </p:cNvSpPr>
          <p:nvPr>
            <p:ph type="body" sz="quarter" idx="11" hasCustomPrompt="1"/>
          </p:nvPr>
        </p:nvSpPr>
        <p:spPr>
          <a:xfrm>
            <a:off x="335193" y="2621655"/>
            <a:ext cx="4056063" cy="457200"/>
          </a:xfrm>
        </p:spPr>
        <p:txBody>
          <a:bodyPr>
            <a:normAutofit/>
          </a:bodyPr>
          <a:lstStyle>
            <a:lvl1pPr marL="0" indent="0">
              <a:buNone/>
              <a:defRPr lang="fr-FR" sz="2400" kern="1200" dirty="0">
                <a:solidFill>
                  <a:srgbClr val="7503A6"/>
                </a:solidFill>
                <a:latin typeface="+mj-lt"/>
                <a:ea typeface="+mn-ea"/>
                <a:cs typeface="Posterama" panose="020B0504020200020000" pitchFamily="34" charset="0"/>
              </a:defRPr>
            </a:lvl1pPr>
          </a:lstStyle>
          <a:p>
            <a:pPr lvl="0"/>
            <a:r>
              <a:rPr lang="fr-FR" dirty="0" err="1"/>
              <a:t>Subtitle</a:t>
            </a:r>
            <a:endParaRPr lang="fr-FR" dirty="0"/>
          </a:p>
        </p:txBody>
      </p:sp>
      <p:cxnSp>
        <p:nvCxnSpPr>
          <p:cNvPr id="20" name="Connecteur droit 19">
            <a:extLst>
              <a:ext uri="{FF2B5EF4-FFF2-40B4-BE49-F238E27FC236}">
                <a16:creationId xmlns:a16="http://schemas.microsoft.com/office/drawing/2014/main" id="{57F5B1E1-5E22-4119-A52B-FA282E5E99E8}"/>
              </a:ext>
            </a:extLst>
          </p:cNvPr>
          <p:cNvCxnSpPr>
            <a:cxnSpLocks/>
          </p:cNvCxnSpPr>
          <p:nvPr userDrawn="1"/>
        </p:nvCxnSpPr>
        <p:spPr>
          <a:xfrm>
            <a:off x="264160" y="1234440"/>
            <a:ext cx="0" cy="2947680"/>
          </a:xfrm>
          <a:prstGeom prst="line">
            <a:avLst/>
          </a:prstGeom>
          <a:ln w="57150">
            <a:solidFill>
              <a:srgbClr val="7503A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7382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V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AB2BE3C-5036-438E-9D23-248D7F08E986}"/>
              </a:ext>
            </a:extLst>
          </p:cNvPr>
          <p:cNvSpPr/>
          <p:nvPr userDrawn="1"/>
        </p:nvSpPr>
        <p:spPr>
          <a:xfrm>
            <a:off x="0" y="0"/>
            <a:ext cx="5655365" cy="6858000"/>
          </a:xfrm>
          <a:prstGeom prst="rect">
            <a:avLst/>
          </a:prstGeom>
          <a:solidFill>
            <a:srgbClr val="7503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a:extLst>
              <a:ext uri="{FF2B5EF4-FFF2-40B4-BE49-F238E27FC236}">
                <a16:creationId xmlns:a16="http://schemas.microsoft.com/office/drawing/2014/main" id="{A83FA24D-02BF-4242-9C50-45CAF77FF531}"/>
              </a:ext>
            </a:extLst>
          </p:cNvPr>
          <p:cNvSpPr>
            <a:spLocks noChangeAspect="1"/>
          </p:cNvSpPr>
          <p:nvPr userDrawn="1"/>
        </p:nvSpPr>
        <p:spPr>
          <a:xfrm>
            <a:off x="4233913" y="-596347"/>
            <a:ext cx="3673270" cy="3673270"/>
          </a:xfrm>
          <a:prstGeom prst="ellipse">
            <a:avLst/>
          </a:prstGeom>
          <a:solidFill>
            <a:srgbClr val="3F7E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Ellipse 6">
            <a:extLst>
              <a:ext uri="{FF2B5EF4-FFF2-40B4-BE49-F238E27FC236}">
                <a16:creationId xmlns:a16="http://schemas.microsoft.com/office/drawing/2014/main" id="{C1BC2B86-0633-4978-90B1-81EB36B03A57}"/>
              </a:ext>
            </a:extLst>
          </p:cNvPr>
          <p:cNvSpPr>
            <a:spLocks noChangeAspect="1"/>
          </p:cNvSpPr>
          <p:nvPr userDrawn="1"/>
        </p:nvSpPr>
        <p:spPr>
          <a:xfrm>
            <a:off x="5301526" y="1876272"/>
            <a:ext cx="4826448" cy="4826448"/>
          </a:xfrm>
          <a:prstGeom prst="ellipse">
            <a:avLst/>
          </a:prstGeom>
          <a:solidFill>
            <a:srgbClr val="F2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Titre 7">
            <a:extLst>
              <a:ext uri="{FF2B5EF4-FFF2-40B4-BE49-F238E27FC236}">
                <a16:creationId xmlns:a16="http://schemas.microsoft.com/office/drawing/2014/main" id="{000CB348-5BA6-423E-BAC7-A49484492FFA}"/>
              </a:ext>
            </a:extLst>
          </p:cNvPr>
          <p:cNvSpPr>
            <a:spLocks noGrp="1"/>
          </p:cNvSpPr>
          <p:nvPr>
            <p:ph type="title" hasCustomPrompt="1"/>
          </p:nvPr>
        </p:nvSpPr>
        <p:spPr>
          <a:xfrm>
            <a:off x="871418" y="2236305"/>
            <a:ext cx="2979254" cy="1325563"/>
          </a:xfrm>
        </p:spPr>
        <p:txBody>
          <a:bodyPr>
            <a:noAutofit/>
          </a:bodyPr>
          <a:lstStyle>
            <a:lvl1pPr>
              <a:defRPr sz="4000" b="1">
                <a:solidFill>
                  <a:schemeClr val="bg1"/>
                </a:solidFill>
                <a:latin typeface="Posterama" panose="020B0504020200020000" pitchFamily="34" charset="0"/>
                <a:cs typeface="Posterama" panose="020B0504020200020000" pitchFamily="34" charset="0"/>
              </a:defRPr>
            </a:lvl1pPr>
          </a:lstStyle>
          <a:p>
            <a:r>
              <a:rPr lang="fr-FR" dirty="0" err="1"/>
              <a:t>Title</a:t>
            </a:r>
            <a:endParaRPr lang="fr-FR" dirty="0"/>
          </a:p>
        </p:txBody>
      </p:sp>
      <p:sp>
        <p:nvSpPr>
          <p:cNvPr id="11" name="Espace réservé du texte 18">
            <a:extLst>
              <a:ext uri="{FF2B5EF4-FFF2-40B4-BE49-F238E27FC236}">
                <a16:creationId xmlns:a16="http://schemas.microsoft.com/office/drawing/2014/main" id="{2768032C-ADFF-426B-B787-73DC8A4400AA}"/>
              </a:ext>
            </a:extLst>
          </p:cNvPr>
          <p:cNvSpPr>
            <a:spLocks noGrp="1"/>
          </p:cNvSpPr>
          <p:nvPr>
            <p:ph type="body" sz="quarter" idx="11" hasCustomPrompt="1"/>
          </p:nvPr>
        </p:nvSpPr>
        <p:spPr>
          <a:xfrm>
            <a:off x="871419" y="3657600"/>
            <a:ext cx="2979254" cy="457200"/>
          </a:xfrm>
        </p:spPr>
        <p:txBody>
          <a:bodyPr>
            <a:normAutofit/>
          </a:bodyPr>
          <a:lstStyle>
            <a:lvl1pPr marL="0" indent="0">
              <a:buNone/>
              <a:defRPr lang="fr-FR" sz="2400" kern="1200" dirty="0">
                <a:solidFill>
                  <a:schemeClr val="bg1"/>
                </a:solidFill>
                <a:latin typeface="+mj-lt"/>
                <a:ea typeface="+mn-ea"/>
                <a:cs typeface="Posterama" panose="020B0504020200020000" pitchFamily="34" charset="0"/>
              </a:defRPr>
            </a:lvl1pPr>
          </a:lstStyle>
          <a:p>
            <a:pPr lvl="0"/>
            <a:r>
              <a:rPr lang="fr-FR" dirty="0" err="1"/>
              <a:t>Subtitle</a:t>
            </a:r>
            <a:endParaRPr lang="fr-FR" dirty="0"/>
          </a:p>
        </p:txBody>
      </p:sp>
    </p:spTree>
    <p:extLst>
      <p:ext uri="{BB962C8B-B14F-4D97-AF65-F5344CB8AC3E}">
        <p14:creationId xmlns:p14="http://schemas.microsoft.com/office/powerpoint/2010/main" val="398894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V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AB2BE3C-5036-438E-9D23-248D7F08E986}"/>
              </a:ext>
            </a:extLst>
          </p:cNvPr>
          <p:cNvSpPr/>
          <p:nvPr userDrawn="1"/>
        </p:nvSpPr>
        <p:spPr>
          <a:xfrm>
            <a:off x="1" y="0"/>
            <a:ext cx="4572000" cy="6858000"/>
          </a:xfrm>
          <a:prstGeom prst="rect">
            <a:avLst/>
          </a:prstGeom>
          <a:solidFill>
            <a:srgbClr val="7503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itre 7">
            <a:extLst>
              <a:ext uri="{FF2B5EF4-FFF2-40B4-BE49-F238E27FC236}">
                <a16:creationId xmlns:a16="http://schemas.microsoft.com/office/drawing/2014/main" id="{000CB348-5BA6-423E-BAC7-A49484492FFA}"/>
              </a:ext>
            </a:extLst>
          </p:cNvPr>
          <p:cNvSpPr>
            <a:spLocks noGrp="1"/>
          </p:cNvSpPr>
          <p:nvPr>
            <p:ph type="title" hasCustomPrompt="1"/>
          </p:nvPr>
        </p:nvSpPr>
        <p:spPr>
          <a:xfrm>
            <a:off x="871418" y="2236305"/>
            <a:ext cx="2979254" cy="1325563"/>
          </a:xfrm>
        </p:spPr>
        <p:txBody>
          <a:bodyPr>
            <a:noAutofit/>
          </a:bodyPr>
          <a:lstStyle>
            <a:lvl1pPr>
              <a:defRPr sz="4000" b="1">
                <a:solidFill>
                  <a:schemeClr val="bg1"/>
                </a:solidFill>
                <a:latin typeface="Posterama" panose="020B0504020200020000" pitchFamily="34" charset="0"/>
                <a:cs typeface="Posterama" panose="020B0504020200020000" pitchFamily="34" charset="0"/>
              </a:defRPr>
            </a:lvl1pPr>
          </a:lstStyle>
          <a:p>
            <a:r>
              <a:rPr lang="fr-FR" dirty="0" err="1"/>
              <a:t>Title</a:t>
            </a:r>
            <a:endParaRPr lang="fr-FR" dirty="0"/>
          </a:p>
        </p:txBody>
      </p:sp>
      <p:sp>
        <p:nvSpPr>
          <p:cNvPr id="11" name="Espace réservé du texte 18">
            <a:extLst>
              <a:ext uri="{FF2B5EF4-FFF2-40B4-BE49-F238E27FC236}">
                <a16:creationId xmlns:a16="http://schemas.microsoft.com/office/drawing/2014/main" id="{2768032C-ADFF-426B-B787-73DC8A4400AA}"/>
              </a:ext>
            </a:extLst>
          </p:cNvPr>
          <p:cNvSpPr>
            <a:spLocks noGrp="1"/>
          </p:cNvSpPr>
          <p:nvPr>
            <p:ph type="body" sz="quarter" idx="11" hasCustomPrompt="1"/>
          </p:nvPr>
        </p:nvSpPr>
        <p:spPr>
          <a:xfrm>
            <a:off x="871419" y="3657600"/>
            <a:ext cx="2979254" cy="457200"/>
          </a:xfrm>
        </p:spPr>
        <p:txBody>
          <a:bodyPr>
            <a:normAutofit/>
          </a:bodyPr>
          <a:lstStyle>
            <a:lvl1pPr marL="0" indent="0">
              <a:buNone/>
              <a:defRPr lang="fr-FR" sz="2400" kern="1200" dirty="0">
                <a:solidFill>
                  <a:schemeClr val="bg1"/>
                </a:solidFill>
                <a:latin typeface="+mj-lt"/>
                <a:ea typeface="+mn-ea"/>
                <a:cs typeface="Posterama" panose="020B0504020200020000" pitchFamily="34" charset="0"/>
              </a:defRPr>
            </a:lvl1pPr>
          </a:lstStyle>
          <a:p>
            <a:pPr lvl="0"/>
            <a:r>
              <a:rPr lang="fr-FR" dirty="0" err="1"/>
              <a:t>Subtitle</a:t>
            </a:r>
            <a:endParaRPr lang="fr-FR" dirty="0"/>
          </a:p>
        </p:txBody>
      </p:sp>
      <p:sp>
        <p:nvSpPr>
          <p:cNvPr id="3" name="Espace réservé pour une image  2">
            <a:extLst>
              <a:ext uri="{FF2B5EF4-FFF2-40B4-BE49-F238E27FC236}">
                <a16:creationId xmlns:a16="http://schemas.microsoft.com/office/drawing/2014/main" id="{6E5AD9A6-DBFC-473D-BE0E-12E2459D213C}"/>
              </a:ext>
            </a:extLst>
          </p:cNvPr>
          <p:cNvSpPr>
            <a:spLocks noGrp="1"/>
          </p:cNvSpPr>
          <p:nvPr>
            <p:ph type="pic" sz="quarter" idx="12"/>
          </p:nvPr>
        </p:nvSpPr>
        <p:spPr>
          <a:xfrm>
            <a:off x="4572000" y="0"/>
            <a:ext cx="4572000" cy="6858000"/>
          </a:xfrm>
        </p:spPr>
        <p:txBody>
          <a:bodyPr/>
          <a:lstStyle/>
          <a:p>
            <a:endParaRPr lang="fr-FR"/>
          </a:p>
        </p:txBody>
      </p:sp>
    </p:spTree>
    <p:extLst>
      <p:ext uri="{BB962C8B-B14F-4D97-AF65-F5344CB8AC3E}">
        <p14:creationId xmlns:p14="http://schemas.microsoft.com/office/powerpoint/2010/main" val="3187772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V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AB2BE3C-5036-438E-9D23-248D7F08E986}"/>
              </a:ext>
            </a:extLst>
          </p:cNvPr>
          <p:cNvSpPr/>
          <p:nvPr userDrawn="1"/>
        </p:nvSpPr>
        <p:spPr>
          <a:xfrm>
            <a:off x="2" y="0"/>
            <a:ext cx="9143998" cy="3002507"/>
          </a:xfrm>
          <a:prstGeom prst="rect">
            <a:avLst/>
          </a:prstGeom>
          <a:solidFill>
            <a:srgbClr val="7503A6"/>
          </a:solidFill>
          <a:ln w="38100">
            <a:solidFill>
              <a:srgbClr val="7503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itre 7">
            <a:extLst>
              <a:ext uri="{FF2B5EF4-FFF2-40B4-BE49-F238E27FC236}">
                <a16:creationId xmlns:a16="http://schemas.microsoft.com/office/drawing/2014/main" id="{000CB348-5BA6-423E-BAC7-A49484492FFA}"/>
              </a:ext>
            </a:extLst>
          </p:cNvPr>
          <p:cNvSpPr>
            <a:spLocks noGrp="1"/>
          </p:cNvSpPr>
          <p:nvPr>
            <p:ph type="title" hasCustomPrompt="1"/>
          </p:nvPr>
        </p:nvSpPr>
        <p:spPr>
          <a:xfrm>
            <a:off x="612107" y="625867"/>
            <a:ext cx="7740323" cy="1325563"/>
          </a:xfrm>
        </p:spPr>
        <p:txBody>
          <a:bodyPr>
            <a:noAutofit/>
          </a:bodyPr>
          <a:lstStyle>
            <a:lvl1pPr>
              <a:defRPr sz="4000" b="1">
                <a:solidFill>
                  <a:schemeClr val="bg1"/>
                </a:solidFill>
                <a:latin typeface="Posterama" panose="020B0504020200020000" pitchFamily="34" charset="0"/>
                <a:cs typeface="Posterama" panose="020B0504020200020000" pitchFamily="34" charset="0"/>
              </a:defRPr>
            </a:lvl1pPr>
          </a:lstStyle>
          <a:p>
            <a:r>
              <a:rPr lang="fr-FR" dirty="0" err="1"/>
              <a:t>Title</a:t>
            </a:r>
            <a:endParaRPr lang="fr-FR" dirty="0"/>
          </a:p>
        </p:txBody>
      </p:sp>
      <p:sp>
        <p:nvSpPr>
          <p:cNvPr id="11" name="Espace réservé du texte 18">
            <a:extLst>
              <a:ext uri="{FF2B5EF4-FFF2-40B4-BE49-F238E27FC236}">
                <a16:creationId xmlns:a16="http://schemas.microsoft.com/office/drawing/2014/main" id="{2768032C-ADFF-426B-B787-73DC8A4400AA}"/>
              </a:ext>
            </a:extLst>
          </p:cNvPr>
          <p:cNvSpPr>
            <a:spLocks noGrp="1"/>
          </p:cNvSpPr>
          <p:nvPr>
            <p:ph type="body" sz="quarter" idx="11" hasCustomPrompt="1"/>
          </p:nvPr>
        </p:nvSpPr>
        <p:spPr>
          <a:xfrm>
            <a:off x="612108" y="2047162"/>
            <a:ext cx="7740323" cy="457200"/>
          </a:xfrm>
        </p:spPr>
        <p:txBody>
          <a:bodyPr>
            <a:normAutofit/>
          </a:bodyPr>
          <a:lstStyle>
            <a:lvl1pPr marL="0" indent="0">
              <a:buNone/>
              <a:defRPr lang="fr-FR" sz="2400" kern="1200" dirty="0">
                <a:solidFill>
                  <a:schemeClr val="bg1"/>
                </a:solidFill>
                <a:latin typeface="+mj-lt"/>
                <a:ea typeface="+mn-ea"/>
                <a:cs typeface="Posterama" panose="020B0504020200020000" pitchFamily="34" charset="0"/>
              </a:defRPr>
            </a:lvl1pPr>
          </a:lstStyle>
          <a:p>
            <a:pPr lvl="0"/>
            <a:r>
              <a:rPr lang="fr-FR" dirty="0" err="1"/>
              <a:t>Subtitle</a:t>
            </a:r>
            <a:endParaRPr lang="fr-FR" dirty="0"/>
          </a:p>
        </p:txBody>
      </p:sp>
    </p:spTree>
    <p:extLst>
      <p:ext uri="{BB962C8B-B14F-4D97-AF65-F5344CB8AC3E}">
        <p14:creationId xmlns:p14="http://schemas.microsoft.com/office/powerpoint/2010/main" val="3991016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Diapositive de titre">
  <p:cSld name="Diapositive de titre">
    <p:spTree>
      <p:nvGrpSpPr>
        <p:cNvPr id="1" name="Shape 15"/>
        <p:cNvGrpSpPr/>
        <p:nvPr/>
      </p:nvGrpSpPr>
      <p:grpSpPr>
        <a:xfrm>
          <a:off x="0" y="0"/>
          <a:ext cx="0" cy="0"/>
          <a:chOff x="0" y="0"/>
          <a:chExt cx="0" cy="0"/>
        </a:xfrm>
      </p:grpSpPr>
      <p:sp>
        <p:nvSpPr>
          <p:cNvPr id="16" name="Google Shape;16;p20"/>
          <p:cNvSpPr txBox="1">
            <a:spLocks noGrp="1"/>
          </p:cNvSpPr>
          <p:nvPr>
            <p:ph type="title"/>
          </p:nvPr>
        </p:nvSpPr>
        <p:spPr>
          <a:xfrm>
            <a:off x="335280" y="1248678"/>
            <a:ext cx="408599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7503A6"/>
              </a:buClr>
              <a:buSzPts val="4400"/>
              <a:buFont typeface="Arial"/>
              <a:buNone/>
              <a:defRPr sz="4400" b="1">
                <a:solidFill>
                  <a:srgbClr val="7503A6"/>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7" name="Google Shape;17;p20"/>
          <p:cNvPicPr preferRelativeResize="0"/>
          <p:nvPr/>
        </p:nvPicPr>
        <p:blipFill rotWithShape="1">
          <a:blip r:embed="rId2">
            <a:alphaModFix/>
          </a:blip>
          <a:srcRect/>
          <a:stretch/>
        </p:blipFill>
        <p:spPr>
          <a:xfrm>
            <a:off x="2542485" y="4521200"/>
            <a:ext cx="1878790" cy="2153637"/>
          </a:xfrm>
          <a:prstGeom prst="rect">
            <a:avLst/>
          </a:prstGeom>
          <a:noFill/>
          <a:ln>
            <a:noFill/>
          </a:ln>
        </p:spPr>
      </p:pic>
      <p:pic>
        <p:nvPicPr>
          <p:cNvPr id="18" name="Google Shape;18;p20" descr="Une image contenant texte&#10;&#10;Description générée automatiquement"/>
          <p:cNvPicPr preferRelativeResize="0"/>
          <p:nvPr/>
        </p:nvPicPr>
        <p:blipFill rotWithShape="1">
          <a:blip r:embed="rId3">
            <a:alphaModFix/>
          </a:blip>
          <a:srcRect/>
          <a:stretch/>
        </p:blipFill>
        <p:spPr>
          <a:xfrm>
            <a:off x="126243" y="6177281"/>
            <a:ext cx="2180077" cy="530485"/>
          </a:xfrm>
          <a:prstGeom prst="rect">
            <a:avLst/>
          </a:prstGeom>
          <a:noFill/>
          <a:ln>
            <a:noFill/>
          </a:ln>
        </p:spPr>
      </p:pic>
      <p:sp>
        <p:nvSpPr>
          <p:cNvPr id="19" name="Google Shape;19;p20"/>
          <p:cNvSpPr>
            <a:spLocks noGrp="1"/>
          </p:cNvSpPr>
          <p:nvPr>
            <p:ph type="pic" idx="2"/>
          </p:nvPr>
        </p:nvSpPr>
        <p:spPr>
          <a:xfrm>
            <a:off x="4572000" y="0"/>
            <a:ext cx="4572000" cy="6858000"/>
          </a:xfrm>
          <a:prstGeom prst="rect">
            <a:avLst/>
          </a:prstGeom>
          <a:noFill/>
          <a:ln>
            <a:noFill/>
          </a:ln>
        </p:spPr>
      </p:sp>
      <p:sp>
        <p:nvSpPr>
          <p:cNvPr id="20" name="Google Shape;20;p20"/>
          <p:cNvSpPr txBox="1">
            <a:spLocks noGrp="1"/>
          </p:cNvSpPr>
          <p:nvPr>
            <p:ph type="body" idx="1"/>
          </p:nvPr>
        </p:nvSpPr>
        <p:spPr>
          <a:xfrm>
            <a:off x="335193" y="2621655"/>
            <a:ext cx="4056063" cy="4572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7503A6"/>
              </a:buClr>
              <a:buSzPts val="2400"/>
              <a:buNone/>
              <a:defRPr sz="2400">
                <a:solidFill>
                  <a:srgbClr val="7503A6"/>
                </a:solidFill>
                <a:latin typeface="Calibri"/>
                <a:ea typeface="Calibri"/>
                <a:cs typeface="Calibri"/>
                <a:sym typeface="Calibri"/>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21" name="Google Shape;21;p20"/>
          <p:cNvCxnSpPr/>
          <p:nvPr/>
        </p:nvCxnSpPr>
        <p:spPr>
          <a:xfrm>
            <a:off x="264160" y="1234440"/>
            <a:ext cx="0" cy="2947680"/>
          </a:xfrm>
          <a:prstGeom prst="straightConnector1">
            <a:avLst/>
          </a:prstGeom>
          <a:noFill/>
          <a:ln w="57150" cap="flat" cmpd="sng">
            <a:solidFill>
              <a:srgbClr val="7503A6"/>
            </a:solidFill>
            <a:prstDash val="solid"/>
            <a:miter lim="800000"/>
            <a:headEnd type="none" w="sm" len="sm"/>
            <a:tailEnd type="none" w="sm" len="sm"/>
          </a:ln>
        </p:spPr>
      </p:cxnSp>
    </p:spTree>
    <p:extLst>
      <p:ext uri="{BB962C8B-B14F-4D97-AF65-F5344CB8AC3E}">
        <p14:creationId xmlns:p14="http://schemas.microsoft.com/office/powerpoint/2010/main" val="933231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3_Titre et contenu">
  <p:cSld name="3_Titre et contenu">
    <p:spTree>
      <p:nvGrpSpPr>
        <p:cNvPr id="1" name="Shape 28"/>
        <p:cNvGrpSpPr/>
        <p:nvPr/>
      </p:nvGrpSpPr>
      <p:grpSpPr>
        <a:xfrm>
          <a:off x="0" y="0"/>
          <a:ext cx="0" cy="0"/>
          <a:chOff x="0" y="0"/>
          <a:chExt cx="0" cy="0"/>
        </a:xfrm>
      </p:grpSpPr>
      <p:pic>
        <p:nvPicPr>
          <p:cNvPr id="29" name="Google Shape;29;p22"/>
          <p:cNvPicPr preferRelativeResize="0"/>
          <p:nvPr/>
        </p:nvPicPr>
        <p:blipFill rotWithShape="1">
          <a:blip r:embed="rId2">
            <a:alphaModFix/>
          </a:blip>
          <a:srcRect/>
          <a:stretch/>
        </p:blipFill>
        <p:spPr>
          <a:xfrm>
            <a:off x="8013492" y="458200"/>
            <a:ext cx="1000815" cy="1147224"/>
          </a:xfrm>
          <a:prstGeom prst="rect">
            <a:avLst/>
          </a:prstGeom>
          <a:noFill/>
          <a:ln>
            <a:noFill/>
          </a:ln>
        </p:spPr>
      </p:pic>
      <p:sp>
        <p:nvSpPr>
          <p:cNvPr id="30" name="Google Shape;30;p22"/>
          <p:cNvSpPr txBox="1">
            <a:spLocks noGrp="1"/>
          </p:cNvSpPr>
          <p:nvPr>
            <p:ph type="title"/>
          </p:nvPr>
        </p:nvSpPr>
        <p:spPr>
          <a:xfrm>
            <a:off x="481600" y="461802"/>
            <a:ext cx="6502400" cy="1325563"/>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7503A6"/>
              </a:buClr>
              <a:buSzPts val="4000"/>
              <a:buFont typeface="Arial"/>
              <a:buNone/>
              <a:defRPr sz="4000" b="1">
                <a:solidFill>
                  <a:srgbClr val="7503A6"/>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2"/>
          <p:cNvSpPr txBox="1">
            <a:spLocks noGrp="1"/>
          </p:cNvSpPr>
          <p:nvPr>
            <p:ph type="body" idx="1"/>
          </p:nvPr>
        </p:nvSpPr>
        <p:spPr>
          <a:xfrm>
            <a:off x="481013" y="1978025"/>
            <a:ext cx="8345487" cy="455136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600"/>
              <a:buNone/>
              <a:defRPr sz="1600"/>
            </a:lvl2pPr>
            <a:lvl3pPr marL="1371600" lvl="2" indent="-228600" algn="l">
              <a:lnSpc>
                <a:spcPct val="90000"/>
              </a:lnSpc>
              <a:spcBef>
                <a:spcPts val="500"/>
              </a:spcBef>
              <a:spcAft>
                <a:spcPts val="0"/>
              </a:spcAft>
              <a:buClr>
                <a:schemeClr val="dk1"/>
              </a:buClr>
              <a:buSzPts val="1600"/>
              <a:buNone/>
              <a:defRPr sz="1600"/>
            </a:lvl3pPr>
            <a:lvl4pPr marL="1828800" lvl="3" indent="-228600" algn="l">
              <a:lnSpc>
                <a:spcPct val="90000"/>
              </a:lnSpc>
              <a:spcBef>
                <a:spcPts val="500"/>
              </a:spcBef>
              <a:spcAft>
                <a:spcPts val="0"/>
              </a:spcAft>
              <a:buClr>
                <a:schemeClr val="dk1"/>
              </a:buClr>
              <a:buSzPts val="1600"/>
              <a:buNone/>
              <a:defRPr sz="1600"/>
            </a:lvl4pPr>
            <a:lvl5pPr marL="2286000" lvl="4" indent="-228600" algn="l">
              <a:lnSpc>
                <a:spcPct val="90000"/>
              </a:lnSpc>
              <a:spcBef>
                <a:spcPts val="500"/>
              </a:spcBef>
              <a:spcAft>
                <a:spcPts val="0"/>
              </a:spcAft>
              <a:buClr>
                <a:schemeClr val="dk1"/>
              </a:buClr>
              <a:buSzPts val="1600"/>
              <a:buNone/>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2"/>
          <p:cNvSpPr/>
          <p:nvPr/>
        </p:nvSpPr>
        <p:spPr>
          <a:xfrm>
            <a:off x="8369454" y="3086448"/>
            <a:ext cx="4320000" cy="4320000"/>
          </a:xfrm>
          <a:prstGeom prst="ellipse">
            <a:avLst/>
          </a:prstGeom>
          <a:solidFill>
            <a:srgbClr val="3F7E4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 name="Google Shape;33;p22"/>
          <p:cNvSpPr/>
          <p:nvPr/>
        </p:nvSpPr>
        <p:spPr>
          <a:xfrm>
            <a:off x="-2632209" y="5058000"/>
            <a:ext cx="3600000" cy="3600000"/>
          </a:xfrm>
          <a:prstGeom prst="ellipse">
            <a:avLst/>
          </a:prstGeom>
          <a:solidFill>
            <a:srgbClr val="F2CB0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171201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re et contenu">
  <p:cSld name="Titre et contenu">
    <p:spTree>
      <p:nvGrpSpPr>
        <p:cNvPr id="1" name="Shape 39"/>
        <p:cNvGrpSpPr/>
        <p:nvPr/>
      </p:nvGrpSpPr>
      <p:grpSpPr>
        <a:xfrm>
          <a:off x="0" y="0"/>
          <a:ext cx="0" cy="0"/>
          <a:chOff x="0" y="0"/>
          <a:chExt cx="0" cy="0"/>
        </a:xfrm>
      </p:grpSpPr>
      <p:pic>
        <p:nvPicPr>
          <p:cNvPr id="40" name="Google Shape;40;p24"/>
          <p:cNvPicPr preferRelativeResize="0"/>
          <p:nvPr/>
        </p:nvPicPr>
        <p:blipFill rotWithShape="1">
          <a:blip r:embed="rId2">
            <a:alphaModFix/>
          </a:blip>
          <a:srcRect/>
          <a:stretch/>
        </p:blipFill>
        <p:spPr>
          <a:xfrm>
            <a:off x="8013492" y="458200"/>
            <a:ext cx="1000815" cy="1147224"/>
          </a:xfrm>
          <a:prstGeom prst="rect">
            <a:avLst/>
          </a:prstGeom>
          <a:noFill/>
          <a:ln>
            <a:noFill/>
          </a:ln>
        </p:spPr>
      </p:pic>
      <p:sp>
        <p:nvSpPr>
          <p:cNvPr id="41" name="Google Shape;41;p24"/>
          <p:cNvSpPr txBox="1">
            <a:spLocks noGrp="1"/>
          </p:cNvSpPr>
          <p:nvPr>
            <p:ph type="title"/>
          </p:nvPr>
        </p:nvSpPr>
        <p:spPr>
          <a:xfrm>
            <a:off x="481600" y="461802"/>
            <a:ext cx="6502400" cy="1325563"/>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7503A6"/>
              </a:buClr>
              <a:buSzPts val="4000"/>
              <a:buFont typeface="Arial"/>
              <a:buNone/>
              <a:defRPr sz="4000" b="1">
                <a:solidFill>
                  <a:srgbClr val="7503A6"/>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4"/>
          <p:cNvSpPr txBox="1">
            <a:spLocks noGrp="1"/>
          </p:cNvSpPr>
          <p:nvPr>
            <p:ph type="body" idx="1"/>
          </p:nvPr>
        </p:nvSpPr>
        <p:spPr>
          <a:xfrm>
            <a:off x="481013" y="1978025"/>
            <a:ext cx="8345487" cy="455136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600"/>
              <a:buNone/>
              <a:defRPr sz="1600"/>
            </a:lvl2pPr>
            <a:lvl3pPr marL="1371600" lvl="2" indent="-228600" algn="l">
              <a:lnSpc>
                <a:spcPct val="90000"/>
              </a:lnSpc>
              <a:spcBef>
                <a:spcPts val="500"/>
              </a:spcBef>
              <a:spcAft>
                <a:spcPts val="0"/>
              </a:spcAft>
              <a:buClr>
                <a:schemeClr val="dk1"/>
              </a:buClr>
              <a:buSzPts val="1600"/>
              <a:buNone/>
              <a:defRPr sz="1600"/>
            </a:lvl3pPr>
            <a:lvl4pPr marL="1828800" lvl="3" indent="-228600" algn="l">
              <a:lnSpc>
                <a:spcPct val="90000"/>
              </a:lnSpc>
              <a:spcBef>
                <a:spcPts val="500"/>
              </a:spcBef>
              <a:spcAft>
                <a:spcPts val="0"/>
              </a:spcAft>
              <a:buClr>
                <a:schemeClr val="dk1"/>
              </a:buClr>
              <a:buSzPts val="1600"/>
              <a:buNone/>
              <a:defRPr sz="1600"/>
            </a:lvl4pPr>
            <a:lvl5pPr marL="2286000" lvl="4" indent="-228600" algn="l">
              <a:lnSpc>
                <a:spcPct val="90000"/>
              </a:lnSpc>
              <a:spcBef>
                <a:spcPts val="500"/>
              </a:spcBef>
              <a:spcAft>
                <a:spcPts val="0"/>
              </a:spcAft>
              <a:buClr>
                <a:schemeClr val="dk1"/>
              </a:buClr>
              <a:buSzPts val="1600"/>
              <a:buNone/>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968382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2_Vide">
  <p:cSld name="2_Vide">
    <p:spTree>
      <p:nvGrpSpPr>
        <p:cNvPr id="1" name="Shape 51"/>
        <p:cNvGrpSpPr/>
        <p:nvPr/>
      </p:nvGrpSpPr>
      <p:grpSpPr>
        <a:xfrm>
          <a:off x="0" y="0"/>
          <a:ext cx="0" cy="0"/>
          <a:chOff x="0" y="0"/>
          <a:chExt cx="0" cy="0"/>
        </a:xfrm>
      </p:grpSpPr>
      <p:sp>
        <p:nvSpPr>
          <p:cNvPr id="52" name="Google Shape;52;p27"/>
          <p:cNvSpPr/>
          <p:nvPr/>
        </p:nvSpPr>
        <p:spPr>
          <a:xfrm>
            <a:off x="0" y="0"/>
            <a:ext cx="5655365" cy="6858000"/>
          </a:xfrm>
          <a:prstGeom prst="rect">
            <a:avLst/>
          </a:prstGeom>
          <a:solidFill>
            <a:srgbClr val="7503A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3" name="Google Shape;53;p27"/>
          <p:cNvSpPr/>
          <p:nvPr/>
        </p:nvSpPr>
        <p:spPr>
          <a:xfrm>
            <a:off x="4233913" y="-596347"/>
            <a:ext cx="3673270" cy="3673270"/>
          </a:xfrm>
          <a:prstGeom prst="ellipse">
            <a:avLst/>
          </a:prstGeom>
          <a:solidFill>
            <a:srgbClr val="3F7E4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 name="Google Shape;54;p27"/>
          <p:cNvSpPr/>
          <p:nvPr/>
        </p:nvSpPr>
        <p:spPr>
          <a:xfrm>
            <a:off x="5301526" y="1876272"/>
            <a:ext cx="4826448" cy="4826448"/>
          </a:xfrm>
          <a:prstGeom prst="ellipse">
            <a:avLst/>
          </a:prstGeom>
          <a:solidFill>
            <a:srgbClr val="F2CB0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5" name="Google Shape;55;p27"/>
          <p:cNvSpPr txBox="1">
            <a:spLocks noGrp="1"/>
          </p:cNvSpPr>
          <p:nvPr>
            <p:ph type="title"/>
          </p:nvPr>
        </p:nvSpPr>
        <p:spPr>
          <a:xfrm>
            <a:off x="871418" y="2236305"/>
            <a:ext cx="2979254"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000"/>
              <a:buFont typeface="Arial"/>
              <a:buNone/>
              <a:defRPr sz="4000" b="1">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7"/>
          <p:cNvSpPr txBox="1">
            <a:spLocks noGrp="1"/>
          </p:cNvSpPr>
          <p:nvPr>
            <p:ph type="body" idx="1"/>
          </p:nvPr>
        </p:nvSpPr>
        <p:spPr>
          <a:xfrm>
            <a:off x="871419" y="3657600"/>
            <a:ext cx="2979254" cy="4572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2400"/>
              <a:buNone/>
              <a:defRPr sz="2400">
                <a:solidFill>
                  <a:schemeClr val="lt1"/>
                </a:solidFill>
                <a:latin typeface="Calibri"/>
                <a:ea typeface="Calibri"/>
                <a:cs typeface="Calibri"/>
                <a:sym typeface="Calibri"/>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264401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Titre et contenu">
  <p:cSld name="1_Titre et contenu">
    <p:spTree>
      <p:nvGrpSpPr>
        <p:cNvPr id="1" name="Shape 57"/>
        <p:cNvGrpSpPr/>
        <p:nvPr/>
      </p:nvGrpSpPr>
      <p:grpSpPr>
        <a:xfrm>
          <a:off x="0" y="0"/>
          <a:ext cx="0" cy="0"/>
          <a:chOff x="0" y="0"/>
          <a:chExt cx="0" cy="0"/>
        </a:xfrm>
      </p:grpSpPr>
      <p:pic>
        <p:nvPicPr>
          <p:cNvPr id="58" name="Google Shape;58;p28"/>
          <p:cNvPicPr preferRelativeResize="0"/>
          <p:nvPr/>
        </p:nvPicPr>
        <p:blipFill rotWithShape="1">
          <a:blip r:embed="rId2">
            <a:alphaModFix/>
          </a:blip>
          <a:srcRect/>
          <a:stretch/>
        </p:blipFill>
        <p:spPr>
          <a:xfrm>
            <a:off x="8013492" y="458200"/>
            <a:ext cx="1000815" cy="1147224"/>
          </a:xfrm>
          <a:prstGeom prst="rect">
            <a:avLst/>
          </a:prstGeom>
          <a:noFill/>
          <a:ln>
            <a:noFill/>
          </a:ln>
        </p:spPr>
      </p:pic>
      <p:sp>
        <p:nvSpPr>
          <p:cNvPr id="59" name="Google Shape;59;p28"/>
          <p:cNvSpPr txBox="1">
            <a:spLocks noGrp="1"/>
          </p:cNvSpPr>
          <p:nvPr>
            <p:ph type="title"/>
          </p:nvPr>
        </p:nvSpPr>
        <p:spPr>
          <a:xfrm>
            <a:off x="481600" y="461802"/>
            <a:ext cx="6502400" cy="1325563"/>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7503A6"/>
              </a:buClr>
              <a:buSzPts val="4000"/>
              <a:buFont typeface="Arial"/>
              <a:buNone/>
              <a:defRPr sz="4000" b="1">
                <a:solidFill>
                  <a:srgbClr val="7503A6"/>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8"/>
          <p:cNvSpPr/>
          <p:nvPr/>
        </p:nvSpPr>
        <p:spPr>
          <a:xfrm>
            <a:off x="8369454" y="3086448"/>
            <a:ext cx="4320000" cy="4320000"/>
          </a:xfrm>
          <a:prstGeom prst="ellipse">
            <a:avLst/>
          </a:prstGeom>
          <a:solidFill>
            <a:srgbClr val="3F7E4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1" name="Google Shape;61;p28"/>
          <p:cNvSpPr/>
          <p:nvPr/>
        </p:nvSpPr>
        <p:spPr>
          <a:xfrm>
            <a:off x="-2632209" y="5058000"/>
            <a:ext cx="3600000" cy="3600000"/>
          </a:xfrm>
          <a:prstGeom prst="ellipse">
            <a:avLst/>
          </a:prstGeom>
          <a:solidFill>
            <a:srgbClr val="F2CB0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6293035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Vide">
  <p:cSld name="Vide">
    <p:spTree>
      <p:nvGrpSpPr>
        <p:cNvPr id="1" name="Shape 62"/>
        <p:cNvGrpSpPr/>
        <p:nvPr/>
      </p:nvGrpSpPr>
      <p:grpSpPr>
        <a:xfrm>
          <a:off x="0" y="0"/>
          <a:ext cx="0" cy="0"/>
          <a:chOff x="0" y="0"/>
          <a:chExt cx="0" cy="0"/>
        </a:xfrm>
      </p:grpSpPr>
      <p:sp>
        <p:nvSpPr>
          <p:cNvPr id="63" name="Google Shape;63;p29"/>
          <p:cNvSpPr/>
          <p:nvPr/>
        </p:nvSpPr>
        <p:spPr>
          <a:xfrm>
            <a:off x="0" y="0"/>
            <a:ext cx="5655365" cy="6858000"/>
          </a:xfrm>
          <a:prstGeom prst="rect">
            <a:avLst/>
          </a:prstGeom>
          <a:solidFill>
            <a:srgbClr val="7503A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4" name="Google Shape;64;p29"/>
          <p:cNvSpPr/>
          <p:nvPr/>
        </p:nvSpPr>
        <p:spPr>
          <a:xfrm>
            <a:off x="4233913" y="-596347"/>
            <a:ext cx="3673270" cy="3673270"/>
          </a:xfrm>
          <a:prstGeom prst="ellipse">
            <a:avLst/>
          </a:prstGeom>
          <a:solidFill>
            <a:srgbClr val="3F7E4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5" name="Google Shape;65;p29"/>
          <p:cNvSpPr/>
          <p:nvPr/>
        </p:nvSpPr>
        <p:spPr>
          <a:xfrm>
            <a:off x="5301526" y="1876272"/>
            <a:ext cx="4826448" cy="4826448"/>
          </a:xfrm>
          <a:prstGeom prst="ellipse">
            <a:avLst/>
          </a:prstGeom>
          <a:solidFill>
            <a:srgbClr val="F2CB0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6" name="Google Shape;66;p29"/>
          <p:cNvSpPr txBox="1">
            <a:spLocks noGrp="1"/>
          </p:cNvSpPr>
          <p:nvPr>
            <p:ph type="title"/>
          </p:nvPr>
        </p:nvSpPr>
        <p:spPr>
          <a:xfrm>
            <a:off x="871418" y="2236305"/>
            <a:ext cx="2979254"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000"/>
              <a:buFont typeface="Arial"/>
              <a:buNone/>
              <a:defRPr sz="4000" b="1">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67" name="Google Shape;67;p29"/>
          <p:cNvCxnSpPr/>
          <p:nvPr/>
        </p:nvCxnSpPr>
        <p:spPr>
          <a:xfrm>
            <a:off x="681603" y="2088028"/>
            <a:ext cx="0" cy="2782146"/>
          </a:xfrm>
          <a:prstGeom prst="straightConnector1">
            <a:avLst/>
          </a:prstGeom>
          <a:noFill/>
          <a:ln w="57150" cap="flat" cmpd="sng">
            <a:solidFill>
              <a:schemeClr val="lt1"/>
            </a:solidFill>
            <a:prstDash val="solid"/>
            <a:miter lim="800000"/>
            <a:headEnd type="none" w="sm" len="sm"/>
            <a:tailEnd type="none" w="sm" len="sm"/>
          </a:ln>
        </p:spPr>
      </p:cxnSp>
      <p:sp>
        <p:nvSpPr>
          <p:cNvPr id="68" name="Google Shape;68;p29"/>
          <p:cNvSpPr txBox="1">
            <a:spLocks noGrp="1"/>
          </p:cNvSpPr>
          <p:nvPr>
            <p:ph type="body" idx="1"/>
          </p:nvPr>
        </p:nvSpPr>
        <p:spPr>
          <a:xfrm>
            <a:off x="871419" y="3657600"/>
            <a:ext cx="2979254" cy="4572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2400"/>
              <a:buNone/>
              <a:defRPr sz="2400">
                <a:solidFill>
                  <a:schemeClr val="lt1"/>
                </a:solidFill>
                <a:latin typeface="Calibri"/>
                <a:ea typeface="Calibri"/>
                <a:cs typeface="Calibri"/>
                <a:sym typeface="Calibri"/>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6732770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1_Vide">
  <p:cSld name="1_Vide">
    <p:spTree>
      <p:nvGrpSpPr>
        <p:cNvPr id="1" name="Shape 69"/>
        <p:cNvGrpSpPr/>
        <p:nvPr/>
      </p:nvGrpSpPr>
      <p:grpSpPr>
        <a:xfrm>
          <a:off x="0" y="0"/>
          <a:ext cx="0" cy="0"/>
          <a:chOff x="0" y="0"/>
          <a:chExt cx="0" cy="0"/>
        </a:xfrm>
      </p:grpSpPr>
      <p:sp>
        <p:nvSpPr>
          <p:cNvPr id="70" name="Google Shape;70;p30"/>
          <p:cNvSpPr/>
          <p:nvPr/>
        </p:nvSpPr>
        <p:spPr>
          <a:xfrm>
            <a:off x="1" y="0"/>
            <a:ext cx="4572000" cy="6858000"/>
          </a:xfrm>
          <a:prstGeom prst="rect">
            <a:avLst/>
          </a:prstGeom>
          <a:solidFill>
            <a:srgbClr val="7503A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1" name="Google Shape;71;p30"/>
          <p:cNvSpPr txBox="1">
            <a:spLocks noGrp="1"/>
          </p:cNvSpPr>
          <p:nvPr>
            <p:ph type="title"/>
          </p:nvPr>
        </p:nvSpPr>
        <p:spPr>
          <a:xfrm>
            <a:off x="871418" y="2236305"/>
            <a:ext cx="2979254"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000"/>
              <a:buFont typeface="Arial"/>
              <a:buNone/>
              <a:defRPr sz="4000" b="1">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72" name="Google Shape;72;p30"/>
          <p:cNvCxnSpPr/>
          <p:nvPr/>
        </p:nvCxnSpPr>
        <p:spPr>
          <a:xfrm>
            <a:off x="681603" y="2088028"/>
            <a:ext cx="0" cy="2782146"/>
          </a:xfrm>
          <a:prstGeom prst="straightConnector1">
            <a:avLst/>
          </a:prstGeom>
          <a:noFill/>
          <a:ln w="57150" cap="flat" cmpd="sng">
            <a:solidFill>
              <a:schemeClr val="lt1"/>
            </a:solidFill>
            <a:prstDash val="solid"/>
            <a:miter lim="800000"/>
            <a:headEnd type="none" w="sm" len="sm"/>
            <a:tailEnd type="none" w="sm" len="sm"/>
          </a:ln>
        </p:spPr>
      </p:cxnSp>
      <p:sp>
        <p:nvSpPr>
          <p:cNvPr id="73" name="Google Shape;73;p30"/>
          <p:cNvSpPr txBox="1">
            <a:spLocks noGrp="1"/>
          </p:cNvSpPr>
          <p:nvPr>
            <p:ph type="body" idx="1"/>
          </p:nvPr>
        </p:nvSpPr>
        <p:spPr>
          <a:xfrm>
            <a:off x="871419" y="3657600"/>
            <a:ext cx="2979254" cy="4572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2400"/>
              <a:buNone/>
              <a:defRPr sz="2400">
                <a:solidFill>
                  <a:schemeClr val="lt1"/>
                </a:solidFill>
                <a:latin typeface="Calibri"/>
                <a:ea typeface="Calibri"/>
                <a:cs typeface="Calibri"/>
                <a:sym typeface="Calibri"/>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30"/>
          <p:cNvSpPr>
            <a:spLocks noGrp="1"/>
          </p:cNvSpPr>
          <p:nvPr>
            <p:ph type="pic" idx="2"/>
          </p:nvPr>
        </p:nvSpPr>
        <p:spPr>
          <a:xfrm>
            <a:off x="4572000" y="0"/>
            <a:ext cx="4572000" cy="6858000"/>
          </a:xfrm>
          <a:prstGeom prst="rect">
            <a:avLst/>
          </a:prstGeom>
          <a:noFill/>
          <a:ln>
            <a:noFill/>
          </a:ln>
        </p:spPr>
      </p:sp>
    </p:spTree>
    <p:extLst>
      <p:ext uri="{BB962C8B-B14F-4D97-AF65-F5344CB8AC3E}">
        <p14:creationId xmlns:p14="http://schemas.microsoft.com/office/powerpoint/2010/main" val="315883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BDAA28B4-4DD0-4CBC-8D88-279104BE4506}"/>
              </a:ext>
            </a:extLst>
          </p:cNvPr>
          <p:cNvSpPr>
            <a:spLocks noChangeAspect="1"/>
          </p:cNvSpPr>
          <p:nvPr userDrawn="1"/>
        </p:nvSpPr>
        <p:spPr>
          <a:xfrm>
            <a:off x="6984000" y="2079800"/>
            <a:ext cx="4320000" cy="4320000"/>
          </a:xfrm>
          <a:prstGeom prst="ellipse">
            <a:avLst/>
          </a:prstGeom>
          <a:solidFill>
            <a:srgbClr val="3F7E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a:extLst>
              <a:ext uri="{FF2B5EF4-FFF2-40B4-BE49-F238E27FC236}">
                <a16:creationId xmlns:a16="http://schemas.microsoft.com/office/drawing/2014/main" id="{317937E8-70F7-430A-A617-0C02C6D4A1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3492" y="458200"/>
            <a:ext cx="1000815" cy="1147224"/>
          </a:xfrm>
          <a:prstGeom prst="rect">
            <a:avLst/>
          </a:prstGeom>
        </p:spPr>
      </p:pic>
      <p:cxnSp>
        <p:nvCxnSpPr>
          <p:cNvPr id="10" name="Connecteur droit 9">
            <a:extLst>
              <a:ext uri="{FF2B5EF4-FFF2-40B4-BE49-F238E27FC236}">
                <a16:creationId xmlns:a16="http://schemas.microsoft.com/office/drawing/2014/main" id="{16EC9D56-F2BF-463D-81F7-9F85076B5FEB}"/>
              </a:ext>
            </a:extLst>
          </p:cNvPr>
          <p:cNvCxnSpPr>
            <a:cxnSpLocks/>
          </p:cNvCxnSpPr>
          <p:nvPr userDrawn="1"/>
        </p:nvCxnSpPr>
        <p:spPr>
          <a:xfrm>
            <a:off x="577525" y="2208205"/>
            <a:ext cx="0" cy="4427862"/>
          </a:xfrm>
          <a:prstGeom prst="line">
            <a:avLst/>
          </a:prstGeom>
          <a:ln w="57150">
            <a:solidFill>
              <a:srgbClr val="7503A6"/>
            </a:solidFill>
          </a:ln>
        </p:spPr>
        <p:style>
          <a:lnRef idx="1">
            <a:schemeClr val="accent1"/>
          </a:lnRef>
          <a:fillRef idx="0">
            <a:schemeClr val="accent1"/>
          </a:fillRef>
          <a:effectRef idx="0">
            <a:schemeClr val="accent1"/>
          </a:effectRef>
          <a:fontRef idx="minor">
            <a:schemeClr val="tx1"/>
          </a:fontRef>
        </p:style>
      </p:cxnSp>
      <p:sp>
        <p:nvSpPr>
          <p:cNvPr id="13" name="Ellipse 12">
            <a:extLst>
              <a:ext uri="{FF2B5EF4-FFF2-40B4-BE49-F238E27FC236}">
                <a16:creationId xmlns:a16="http://schemas.microsoft.com/office/drawing/2014/main" id="{0DE26509-A460-4072-8628-0A429727AAAC}"/>
              </a:ext>
            </a:extLst>
          </p:cNvPr>
          <p:cNvSpPr>
            <a:spLocks noChangeAspect="1"/>
          </p:cNvSpPr>
          <p:nvPr userDrawn="1"/>
        </p:nvSpPr>
        <p:spPr>
          <a:xfrm>
            <a:off x="4913900" y="4011200"/>
            <a:ext cx="3600000" cy="3600000"/>
          </a:xfrm>
          <a:prstGeom prst="ellipse">
            <a:avLst/>
          </a:prstGeom>
          <a:solidFill>
            <a:srgbClr val="F2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itre 13">
            <a:extLst>
              <a:ext uri="{FF2B5EF4-FFF2-40B4-BE49-F238E27FC236}">
                <a16:creationId xmlns:a16="http://schemas.microsoft.com/office/drawing/2014/main" id="{7A1CC159-66F5-456A-8A84-B3E516D77CB6}"/>
              </a:ext>
            </a:extLst>
          </p:cNvPr>
          <p:cNvSpPr>
            <a:spLocks noGrp="1"/>
          </p:cNvSpPr>
          <p:nvPr>
            <p:ph type="title" hasCustomPrompt="1"/>
          </p:nvPr>
        </p:nvSpPr>
        <p:spPr>
          <a:xfrm>
            <a:off x="628650" y="365126"/>
            <a:ext cx="6502400" cy="1325563"/>
          </a:xfrm>
        </p:spPr>
        <p:txBody>
          <a:bodyPr>
            <a:normAutofit/>
          </a:bodyPr>
          <a:lstStyle>
            <a:lvl1pPr>
              <a:defRPr lang="fr-FR" sz="4000" b="1" kern="1200" dirty="0">
                <a:solidFill>
                  <a:srgbClr val="7503A6"/>
                </a:solidFill>
                <a:latin typeface="Posterama" panose="020B0504020200020000" pitchFamily="34" charset="0"/>
                <a:ea typeface="+mn-ea"/>
                <a:cs typeface="Posterama" panose="020B0504020200020000" pitchFamily="34" charset="0"/>
              </a:defRPr>
            </a:lvl1pPr>
          </a:lstStyle>
          <a:p>
            <a:r>
              <a:rPr lang="fr-FR" dirty="0" err="1"/>
              <a:t>Title</a:t>
            </a:r>
            <a:endParaRPr lang="fr-FR" dirty="0"/>
          </a:p>
        </p:txBody>
      </p:sp>
    </p:spTree>
    <p:extLst>
      <p:ext uri="{BB962C8B-B14F-4D97-AF65-F5344CB8AC3E}">
        <p14:creationId xmlns:p14="http://schemas.microsoft.com/office/powerpoint/2010/main" val="32048634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4_Vide">
  <p:cSld name="4_Vide">
    <p:spTree>
      <p:nvGrpSpPr>
        <p:cNvPr id="1" name="Shape 75"/>
        <p:cNvGrpSpPr/>
        <p:nvPr/>
      </p:nvGrpSpPr>
      <p:grpSpPr>
        <a:xfrm>
          <a:off x="0" y="0"/>
          <a:ext cx="0" cy="0"/>
          <a:chOff x="0" y="0"/>
          <a:chExt cx="0" cy="0"/>
        </a:xfrm>
      </p:grpSpPr>
      <p:sp>
        <p:nvSpPr>
          <p:cNvPr id="76" name="Google Shape;76;p31"/>
          <p:cNvSpPr/>
          <p:nvPr/>
        </p:nvSpPr>
        <p:spPr>
          <a:xfrm>
            <a:off x="2" y="0"/>
            <a:ext cx="9143998" cy="3002507"/>
          </a:xfrm>
          <a:prstGeom prst="rect">
            <a:avLst/>
          </a:prstGeom>
          <a:solidFill>
            <a:srgbClr val="7503A6"/>
          </a:solidFill>
          <a:ln w="38100" cap="flat" cmpd="sng">
            <a:solidFill>
              <a:srgbClr val="7503A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7" name="Google Shape;77;p31"/>
          <p:cNvSpPr txBox="1">
            <a:spLocks noGrp="1"/>
          </p:cNvSpPr>
          <p:nvPr>
            <p:ph type="title"/>
          </p:nvPr>
        </p:nvSpPr>
        <p:spPr>
          <a:xfrm>
            <a:off x="612107" y="625867"/>
            <a:ext cx="7740323"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000"/>
              <a:buFont typeface="Arial"/>
              <a:buNone/>
              <a:defRPr sz="4000" b="1">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31"/>
          <p:cNvSpPr txBox="1">
            <a:spLocks noGrp="1"/>
          </p:cNvSpPr>
          <p:nvPr>
            <p:ph type="body" idx="1"/>
          </p:nvPr>
        </p:nvSpPr>
        <p:spPr>
          <a:xfrm>
            <a:off x="612108" y="2047162"/>
            <a:ext cx="7740323" cy="4572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2400"/>
              <a:buNone/>
              <a:defRPr sz="2400">
                <a:solidFill>
                  <a:schemeClr val="lt1"/>
                </a:solidFill>
                <a:latin typeface="Calibri"/>
                <a:ea typeface="Calibri"/>
                <a:cs typeface="Calibri"/>
                <a:sym typeface="Calibri"/>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737979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de section">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BDAA28B4-4DD0-4CBC-8D88-279104BE4506}"/>
              </a:ext>
            </a:extLst>
          </p:cNvPr>
          <p:cNvSpPr>
            <a:spLocks noChangeAspect="1"/>
          </p:cNvSpPr>
          <p:nvPr userDrawn="1"/>
        </p:nvSpPr>
        <p:spPr>
          <a:xfrm>
            <a:off x="6984000" y="2079800"/>
            <a:ext cx="4320000" cy="4320000"/>
          </a:xfrm>
          <a:prstGeom prst="ellipse">
            <a:avLst/>
          </a:prstGeom>
          <a:solidFill>
            <a:srgbClr val="3F7E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a:extLst>
              <a:ext uri="{FF2B5EF4-FFF2-40B4-BE49-F238E27FC236}">
                <a16:creationId xmlns:a16="http://schemas.microsoft.com/office/drawing/2014/main" id="{317937E8-70F7-430A-A617-0C02C6D4A1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3492" y="458200"/>
            <a:ext cx="1000815" cy="1147224"/>
          </a:xfrm>
          <a:prstGeom prst="rect">
            <a:avLst/>
          </a:prstGeom>
        </p:spPr>
      </p:pic>
      <p:sp>
        <p:nvSpPr>
          <p:cNvPr id="13" name="Ellipse 12">
            <a:extLst>
              <a:ext uri="{FF2B5EF4-FFF2-40B4-BE49-F238E27FC236}">
                <a16:creationId xmlns:a16="http://schemas.microsoft.com/office/drawing/2014/main" id="{0DE26509-A460-4072-8628-0A429727AAAC}"/>
              </a:ext>
            </a:extLst>
          </p:cNvPr>
          <p:cNvSpPr>
            <a:spLocks noChangeAspect="1"/>
          </p:cNvSpPr>
          <p:nvPr userDrawn="1"/>
        </p:nvSpPr>
        <p:spPr>
          <a:xfrm>
            <a:off x="4913900" y="4011200"/>
            <a:ext cx="3600000" cy="3600000"/>
          </a:xfrm>
          <a:prstGeom prst="ellipse">
            <a:avLst/>
          </a:prstGeom>
          <a:solidFill>
            <a:srgbClr val="F2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itre 13">
            <a:extLst>
              <a:ext uri="{FF2B5EF4-FFF2-40B4-BE49-F238E27FC236}">
                <a16:creationId xmlns:a16="http://schemas.microsoft.com/office/drawing/2014/main" id="{7A1CC159-66F5-456A-8A84-B3E516D77CB6}"/>
              </a:ext>
            </a:extLst>
          </p:cNvPr>
          <p:cNvSpPr>
            <a:spLocks noGrp="1"/>
          </p:cNvSpPr>
          <p:nvPr>
            <p:ph type="title" hasCustomPrompt="1"/>
          </p:nvPr>
        </p:nvSpPr>
        <p:spPr>
          <a:xfrm>
            <a:off x="628650" y="365126"/>
            <a:ext cx="6502400" cy="1325563"/>
          </a:xfrm>
        </p:spPr>
        <p:txBody>
          <a:bodyPr>
            <a:normAutofit/>
          </a:bodyPr>
          <a:lstStyle>
            <a:lvl1pPr>
              <a:defRPr lang="fr-FR" sz="4000" b="1" kern="1200" dirty="0">
                <a:solidFill>
                  <a:srgbClr val="7503A6"/>
                </a:solidFill>
                <a:latin typeface="Posterama" panose="020B0504020200020000" pitchFamily="34" charset="0"/>
                <a:ea typeface="+mn-ea"/>
                <a:cs typeface="Posterama" panose="020B0504020200020000" pitchFamily="34" charset="0"/>
              </a:defRPr>
            </a:lvl1pPr>
          </a:lstStyle>
          <a:p>
            <a:r>
              <a:rPr lang="fr-FR" dirty="0" err="1"/>
              <a:t>Title</a:t>
            </a:r>
            <a:endParaRPr lang="fr-FR" dirty="0"/>
          </a:p>
        </p:txBody>
      </p:sp>
    </p:spTree>
    <p:extLst>
      <p:ext uri="{BB962C8B-B14F-4D97-AF65-F5344CB8AC3E}">
        <p14:creationId xmlns:p14="http://schemas.microsoft.com/office/powerpoint/2010/main" val="2139277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3C36C32B-5BAF-48D9-9A41-76E8DF8A2A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3492" y="458200"/>
            <a:ext cx="1000815" cy="1147224"/>
          </a:xfrm>
          <a:prstGeom prst="rect">
            <a:avLst/>
          </a:prstGeom>
        </p:spPr>
      </p:pic>
      <p:sp>
        <p:nvSpPr>
          <p:cNvPr id="10" name="Titre 13">
            <a:extLst>
              <a:ext uri="{FF2B5EF4-FFF2-40B4-BE49-F238E27FC236}">
                <a16:creationId xmlns:a16="http://schemas.microsoft.com/office/drawing/2014/main" id="{B4814913-04FB-4FA5-8D1A-C0BCB0E72F27}"/>
              </a:ext>
            </a:extLst>
          </p:cNvPr>
          <p:cNvSpPr>
            <a:spLocks noGrp="1"/>
          </p:cNvSpPr>
          <p:nvPr>
            <p:ph type="title" hasCustomPrompt="1"/>
          </p:nvPr>
        </p:nvSpPr>
        <p:spPr>
          <a:xfrm>
            <a:off x="481600" y="461802"/>
            <a:ext cx="6502400" cy="1325563"/>
          </a:xfrm>
        </p:spPr>
        <p:txBody>
          <a:bodyPr anchor="t">
            <a:normAutofit/>
          </a:bodyPr>
          <a:lstStyle>
            <a:lvl1pPr>
              <a:defRPr lang="fr-FR" sz="4000" b="1" kern="1200" dirty="0">
                <a:solidFill>
                  <a:srgbClr val="7503A6"/>
                </a:solidFill>
                <a:latin typeface="Posterama" panose="020B0504020200020000" pitchFamily="34" charset="0"/>
                <a:ea typeface="+mn-ea"/>
                <a:cs typeface="Posterama" panose="020B0504020200020000" pitchFamily="34" charset="0"/>
              </a:defRPr>
            </a:lvl1pPr>
          </a:lstStyle>
          <a:p>
            <a:r>
              <a:rPr lang="fr-FR" dirty="0" err="1"/>
              <a:t>Title</a:t>
            </a:r>
            <a:endParaRPr lang="fr-FR" dirty="0"/>
          </a:p>
        </p:txBody>
      </p:sp>
      <p:sp>
        <p:nvSpPr>
          <p:cNvPr id="13" name="Espace réservé du texte 12">
            <a:extLst>
              <a:ext uri="{FF2B5EF4-FFF2-40B4-BE49-F238E27FC236}">
                <a16:creationId xmlns:a16="http://schemas.microsoft.com/office/drawing/2014/main" id="{9344F335-DF9F-4A79-8B83-FCE33E675BD2}"/>
              </a:ext>
            </a:extLst>
          </p:cNvPr>
          <p:cNvSpPr>
            <a:spLocks noGrp="1"/>
          </p:cNvSpPr>
          <p:nvPr>
            <p:ph type="body" sz="quarter" idx="10" hasCustomPrompt="1"/>
          </p:nvPr>
        </p:nvSpPr>
        <p:spPr>
          <a:xfrm>
            <a:off x="481013" y="1978025"/>
            <a:ext cx="8345487" cy="4551363"/>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r-FR" dirty="0" err="1"/>
              <a:t>text</a:t>
            </a:r>
            <a:endParaRPr lang="fr-FR" dirty="0"/>
          </a:p>
        </p:txBody>
      </p:sp>
    </p:spTree>
    <p:extLst>
      <p:ext uri="{BB962C8B-B14F-4D97-AF65-F5344CB8AC3E}">
        <p14:creationId xmlns:p14="http://schemas.microsoft.com/office/powerpoint/2010/main" val="221508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3C36C32B-5BAF-48D9-9A41-76E8DF8A2A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3492" y="458200"/>
            <a:ext cx="1000815" cy="1147224"/>
          </a:xfrm>
          <a:prstGeom prst="rect">
            <a:avLst/>
          </a:prstGeom>
        </p:spPr>
      </p:pic>
      <p:sp>
        <p:nvSpPr>
          <p:cNvPr id="10" name="Titre 13">
            <a:extLst>
              <a:ext uri="{FF2B5EF4-FFF2-40B4-BE49-F238E27FC236}">
                <a16:creationId xmlns:a16="http://schemas.microsoft.com/office/drawing/2014/main" id="{B4814913-04FB-4FA5-8D1A-C0BCB0E72F27}"/>
              </a:ext>
            </a:extLst>
          </p:cNvPr>
          <p:cNvSpPr>
            <a:spLocks noGrp="1"/>
          </p:cNvSpPr>
          <p:nvPr>
            <p:ph type="title" hasCustomPrompt="1"/>
          </p:nvPr>
        </p:nvSpPr>
        <p:spPr>
          <a:xfrm>
            <a:off x="481600" y="461802"/>
            <a:ext cx="6502400" cy="1325563"/>
          </a:xfrm>
        </p:spPr>
        <p:txBody>
          <a:bodyPr anchor="t">
            <a:normAutofit/>
          </a:bodyPr>
          <a:lstStyle>
            <a:lvl1pPr>
              <a:defRPr lang="fr-FR" sz="4000" b="1" kern="1200" dirty="0">
                <a:solidFill>
                  <a:srgbClr val="7503A6"/>
                </a:solidFill>
                <a:latin typeface="Posterama" panose="020B0504020200020000" pitchFamily="34" charset="0"/>
                <a:ea typeface="+mn-ea"/>
                <a:cs typeface="Posterama" panose="020B0504020200020000" pitchFamily="34" charset="0"/>
              </a:defRPr>
            </a:lvl1pPr>
          </a:lstStyle>
          <a:p>
            <a:r>
              <a:rPr lang="fr-FR" dirty="0" err="1"/>
              <a:t>Title</a:t>
            </a:r>
            <a:endParaRPr lang="fr-FR" dirty="0"/>
          </a:p>
        </p:txBody>
      </p:sp>
      <p:sp>
        <p:nvSpPr>
          <p:cNvPr id="13" name="Espace réservé du texte 12">
            <a:extLst>
              <a:ext uri="{FF2B5EF4-FFF2-40B4-BE49-F238E27FC236}">
                <a16:creationId xmlns:a16="http://schemas.microsoft.com/office/drawing/2014/main" id="{9344F335-DF9F-4A79-8B83-FCE33E675BD2}"/>
              </a:ext>
            </a:extLst>
          </p:cNvPr>
          <p:cNvSpPr>
            <a:spLocks noGrp="1"/>
          </p:cNvSpPr>
          <p:nvPr>
            <p:ph type="body" sz="quarter" idx="10" hasCustomPrompt="1"/>
          </p:nvPr>
        </p:nvSpPr>
        <p:spPr>
          <a:xfrm>
            <a:off x="481013" y="1978025"/>
            <a:ext cx="8345487" cy="4551363"/>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r-FR" dirty="0" err="1"/>
              <a:t>text</a:t>
            </a:r>
            <a:endParaRPr lang="fr-FR" dirty="0"/>
          </a:p>
        </p:txBody>
      </p:sp>
      <p:sp>
        <p:nvSpPr>
          <p:cNvPr id="5" name="Ellipse 4">
            <a:extLst>
              <a:ext uri="{FF2B5EF4-FFF2-40B4-BE49-F238E27FC236}">
                <a16:creationId xmlns:a16="http://schemas.microsoft.com/office/drawing/2014/main" id="{028C574E-1CF6-4916-A138-BAB346D0CC67}"/>
              </a:ext>
            </a:extLst>
          </p:cNvPr>
          <p:cNvSpPr>
            <a:spLocks noChangeAspect="1"/>
          </p:cNvSpPr>
          <p:nvPr userDrawn="1"/>
        </p:nvSpPr>
        <p:spPr>
          <a:xfrm>
            <a:off x="8369454" y="3086448"/>
            <a:ext cx="4320000" cy="4320000"/>
          </a:xfrm>
          <a:prstGeom prst="ellipse">
            <a:avLst/>
          </a:prstGeom>
          <a:solidFill>
            <a:srgbClr val="3F7E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a:extLst>
              <a:ext uri="{FF2B5EF4-FFF2-40B4-BE49-F238E27FC236}">
                <a16:creationId xmlns:a16="http://schemas.microsoft.com/office/drawing/2014/main" id="{EEF6F01D-9331-4C83-850D-CE15D7B89B49}"/>
              </a:ext>
            </a:extLst>
          </p:cNvPr>
          <p:cNvSpPr>
            <a:spLocks noChangeAspect="1"/>
          </p:cNvSpPr>
          <p:nvPr userDrawn="1"/>
        </p:nvSpPr>
        <p:spPr>
          <a:xfrm>
            <a:off x="-2632209" y="5058000"/>
            <a:ext cx="3600000" cy="3600000"/>
          </a:xfrm>
          <a:prstGeom prst="ellipse">
            <a:avLst/>
          </a:prstGeom>
          <a:solidFill>
            <a:srgbClr val="F2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94850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3C36C32B-5BAF-48D9-9A41-76E8DF8A2A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3492" y="458200"/>
            <a:ext cx="1000815" cy="1147224"/>
          </a:xfrm>
          <a:prstGeom prst="rect">
            <a:avLst/>
          </a:prstGeom>
        </p:spPr>
      </p:pic>
      <p:sp>
        <p:nvSpPr>
          <p:cNvPr id="10" name="Titre 13">
            <a:extLst>
              <a:ext uri="{FF2B5EF4-FFF2-40B4-BE49-F238E27FC236}">
                <a16:creationId xmlns:a16="http://schemas.microsoft.com/office/drawing/2014/main" id="{B4814913-04FB-4FA5-8D1A-C0BCB0E72F27}"/>
              </a:ext>
            </a:extLst>
          </p:cNvPr>
          <p:cNvSpPr>
            <a:spLocks noGrp="1"/>
          </p:cNvSpPr>
          <p:nvPr>
            <p:ph type="title" hasCustomPrompt="1"/>
          </p:nvPr>
        </p:nvSpPr>
        <p:spPr>
          <a:xfrm>
            <a:off x="481600" y="461802"/>
            <a:ext cx="6502400" cy="1325563"/>
          </a:xfrm>
        </p:spPr>
        <p:txBody>
          <a:bodyPr anchor="t">
            <a:normAutofit/>
          </a:bodyPr>
          <a:lstStyle>
            <a:lvl1pPr>
              <a:defRPr lang="fr-FR" sz="4000" b="1" kern="1200" dirty="0">
                <a:solidFill>
                  <a:srgbClr val="7503A6"/>
                </a:solidFill>
                <a:latin typeface="Posterama" panose="020B0504020200020000" pitchFamily="34" charset="0"/>
                <a:ea typeface="+mn-ea"/>
                <a:cs typeface="Posterama" panose="020B0504020200020000" pitchFamily="34" charset="0"/>
              </a:defRPr>
            </a:lvl1pPr>
          </a:lstStyle>
          <a:p>
            <a:r>
              <a:rPr lang="fr-FR" dirty="0" err="1"/>
              <a:t>Title</a:t>
            </a:r>
            <a:endParaRPr lang="fr-FR" dirty="0"/>
          </a:p>
        </p:txBody>
      </p:sp>
    </p:spTree>
    <p:extLst>
      <p:ext uri="{BB962C8B-B14F-4D97-AF65-F5344CB8AC3E}">
        <p14:creationId xmlns:p14="http://schemas.microsoft.com/office/powerpoint/2010/main" val="3014795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3C36C32B-5BAF-48D9-9A41-76E8DF8A2A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3492" y="458200"/>
            <a:ext cx="1000815" cy="1147224"/>
          </a:xfrm>
          <a:prstGeom prst="rect">
            <a:avLst/>
          </a:prstGeom>
        </p:spPr>
      </p:pic>
      <p:sp>
        <p:nvSpPr>
          <p:cNvPr id="10" name="Titre 13">
            <a:extLst>
              <a:ext uri="{FF2B5EF4-FFF2-40B4-BE49-F238E27FC236}">
                <a16:creationId xmlns:a16="http://schemas.microsoft.com/office/drawing/2014/main" id="{B4814913-04FB-4FA5-8D1A-C0BCB0E72F27}"/>
              </a:ext>
            </a:extLst>
          </p:cNvPr>
          <p:cNvSpPr>
            <a:spLocks noGrp="1"/>
          </p:cNvSpPr>
          <p:nvPr>
            <p:ph type="title" hasCustomPrompt="1"/>
          </p:nvPr>
        </p:nvSpPr>
        <p:spPr>
          <a:xfrm>
            <a:off x="481600" y="461802"/>
            <a:ext cx="6502400" cy="1325563"/>
          </a:xfrm>
        </p:spPr>
        <p:txBody>
          <a:bodyPr anchor="t">
            <a:normAutofit/>
          </a:bodyPr>
          <a:lstStyle>
            <a:lvl1pPr>
              <a:defRPr lang="fr-FR" sz="4000" b="1" kern="1200" dirty="0">
                <a:solidFill>
                  <a:srgbClr val="7503A6"/>
                </a:solidFill>
                <a:latin typeface="Posterama" panose="020B0504020200020000" pitchFamily="34" charset="0"/>
                <a:ea typeface="+mn-ea"/>
                <a:cs typeface="Posterama" panose="020B0504020200020000" pitchFamily="34" charset="0"/>
              </a:defRPr>
            </a:lvl1pPr>
          </a:lstStyle>
          <a:p>
            <a:r>
              <a:rPr lang="fr-FR" dirty="0" err="1"/>
              <a:t>Title</a:t>
            </a:r>
            <a:endParaRPr lang="fr-FR" dirty="0"/>
          </a:p>
        </p:txBody>
      </p:sp>
      <p:sp>
        <p:nvSpPr>
          <p:cNvPr id="5" name="Ellipse 4">
            <a:extLst>
              <a:ext uri="{FF2B5EF4-FFF2-40B4-BE49-F238E27FC236}">
                <a16:creationId xmlns:a16="http://schemas.microsoft.com/office/drawing/2014/main" id="{01ACB673-BE50-45C8-A71C-D3E2323E3745}"/>
              </a:ext>
            </a:extLst>
          </p:cNvPr>
          <p:cNvSpPr>
            <a:spLocks noChangeAspect="1"/>
          </p:cNvSpPr>
          <p:nvPr userDrawn="1"/>
        </p:nvSpPr>
        <p:spPr>
          <a:xfrm>
            <a:off x="8369454" y="3086448"/>
            <a:ext cx="4320000" cy="4320000"/>
          </a:xfrm>
          <a:prstGeom prst="ellipse">
            <a:avLst/>
          </a:prstGeom>
          <a:solidFill>
            <a:srgbClr val="3F7E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a:extLst>
              <a:ext uri="{FF2B5EF4-FFF2-40B4-BE49-F238E27FC236}">
                <a16:creationId xmlns:a16="http://schemas.microsoft.com/office/drawing/2014/main" id="{DE27C5CF-3A28-4379-9BD0-1C32AD6EF3AC}"/>
              </a:ext>
            </a:extLst>
          </p:cNvPr>
          <p:cNvSpPr>
            <a:spLocks noChangeAspect="1"/>
          </p:cNvSpPr>
          <p:nvPr userDrawn="1"/>
        </p:nvSpPr>
        <p:spPr>
          <a:xfrm>
            <a:off x="-2632209" y="5058000"/>
            <a:ext cx="3600000" cy="3600000"/>
          </a:xfrm>
          <a:prstGeom prst="ellipse">
            <a:avLst/>
          </a:prstGeom>
          <a:solidFill>
            <a:srgbClr val="F2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52025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AB2BE3C-5036-438E-9D23-248D7F08E986}"/>
              </a:ext>
            </a:extLst>
          </p:cNvPr>
          <p:cNvSpPr/>
          <p:nvPr userDrawn="1"/>
        </p:nvSpPr>
        <p:spPr>
          <a:xfrm>
            <a:off x="0" y="0"/>
            <a:ext cx="5655365" cy="6858000"/>
          </a:xfrm>
          <a:prstGeom prst="rect">
            <a:avLst/>
          </a:prstGeom>
          <a:solidFill>
            <a:srgbClr val="7503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a:extLst>
              <a:ext uri="{FF2B5EF4-FFF2-40B4-BE49-F238E27FC236}">
                <a16:creationId xmlns:a16="http://schemas.microsoft.com/office/drawing/2014/main" id="{A83FA24D-02BF-4242-9C50-45CAF77FF531}"/>
              </a:ext>
            </a:extLst>
          </p:cNvPr>
          <p:cNvSpPr>
            <a:spLocks noChangeAspect="1"/>
          </p:cNvSpPr>
          <p:nvPr userDrawn="1"/>
        </p:nvSpPr>
        <p:spPr>
          <a:xfrm>
            <a:off x="4233913" y="-596347"/>
            <a:ext cx="3673270" cy="3673270"/>
          </a:xfrm>
          <a:prstGeom prst="ellipse">
            <a:avLst/>
          </a:prstGeom>
          <a:solidFill>
            <a:srgbClr val="3F7E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Ellipse 6">
            <a:extLst>
              <a:ext uri="{FF2B5EF4-FFF2-40B4-BE49-F238E27FC236}">
                <a16:creationId xmlns:a16="http://schemas.microsoft.com/office/drawing/2014/main" id="{C1BC2B86-0633-4978-90B1-81EB36B03A57}"/>
              </a:ext>
            </a:extLst>
          </p:cNvPr>
          <p:cNvSpPr>
            <a:spLocks noChangeAspect="1"/>
          </p:cNvSpPr>
          <p:nvPr userDrawn="1"/>
        </p:nvSpPr>
        <p:spPr>
          <a:xfrm>
            <a:off x="5301526" y="1876272"/>
            <a:ext cx="4826448" cy="4826448"/>
          </a:xfrm>
          <a:prstGeom prst="ellipse">
            <a:avLst/>
          </a:prstGeom>
          <a:solidFill>
            <a:srgbClr val="F2CB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Titre 7">
            <a:extLst>
              <a:ext uri="{FF2B5EF4-FFF2-40B4-BE49-F238E27FC236}">
                <a16:creationId xmlns:a16="http://schemas.microsoft.com/office/drawing/2014/main" id="{000CB348-5BA6-423E-BAC7-A49484492FFA}"/>
              </a:ext>
            </a:extLst>
          </p:cNvPr>
          <p:cNvSpPr>
            <a:spLocks noGrp="1"/>
          </p:cNvSpPr>
          <p:nvPr>
            <p:ph type="title" hasCustomPrompt="1"/>
          </p:nvPr>
        </p:nvSpPr>
        <p:spPr>
          <a:xfrm>
            <a:off x="871418" y="2236305"/>
            <a:ext cx="2979254" cy="1325563"/>
          </a:xfrm>
        </p:spPr>
        <p:txBody>
          <a:bodyPr>
            <a:noAutofit/>
          </a:bodyPr>
          <a:lstStyle>
            <a:lvl1pPr>
              <a:defRPr sz="4000" b="1">
                <a:solidFill>
                  <a:schemeClr val="bg1"/>
                </a:solidFill>
                <a:latin typeface="Posterama" panose="020B0504020200020000" pitchFamily="34" charset="0"/>
                <a:cs typeface="Posterama" panose="020B0504020200020000" pitchFamily="34" charset="0"/>
              </a:defRPr>
            </a:lvl1pPr>
          </a:lstStyle>
          <a:p>
            <a:r>
              <a:rPr lang="fr-FR" dirty="0" err="1"/>
              <a:t>Title</a:t>
            </a:r>
            <a:endParaRPr lang="fr-FR" dirty="0"/>
          </a:p>
        </p:txBody>
      </p:sp>
      <p:cxnSp>
        <p:nvCxnSpPr>
          <p:cNvPr id="9" name="Connecteur droit 8">
            <a:extLst>
              <a:ext uri="{FF2B5EF4-FFF2-40B4-BE49-F238E27FC236}">
                <a16:creationId xmlns:a16="http://schemas.microsoft.com/office/drawing/2014/main" id="{D2824741-BAF6-49F8-B4B6-2B80E5CF127B}"/>
              </a:ext>
            </a:extLst>
          </p:cNvPr>
          <p:cNvCxnSpPr>
            <a:cxnSpLocks/>
          </p:cNvCxnSpPr>
          <p:nvPr userDrawn="1"/>
        </p:nvCxnSpPr>
        <p:spPr>
          <a:xfrm>
            <a:off x="681603" y="2088028"/>
            <a:ext cx="0" cy="278214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Espace réservé du texte 18">
            <a:extLst>
              <a:ext uri="{FF2B5EF4-FFF2-40B4-BE49-F238E27FC236}">
                <a16:creationId xmlns:a16="http://schemas.microsoft.com/office/drawing/2014/main" id="{2768032C-ADFF-426B-B787-73DC8A4400AA}"/>
              </a:ext>
            </a:extLst>
          </p:cNvPr>
          <p:cNvSpPr>
            <a:spLocks noGrp="1"/>
          </p:cNvSpPr>
          <p:nvPr>
            <p:ph type="body" sz="quarter" idx="11" hasCustomPrompt="1"/>
          </p:nvPr>
        </p:nvSpPr>
        <p:spPr>
          <a:xfrm>
            <a:off x="871419" y="3657600"/>
            <a:ext cx="2979254" cy="457200"/>
          </a:xfrm>
        </p:spPr>
        <p:txBody>
          <a:bodyPr>
            <a:normAutofit/>
          </a:bodyPr>
          <a:lstStyle>
            <a:lvl1pPr marL="0" indent="0">
              <a:buNone/>
              <a:defRPr lang="fr-FR" sz="2400" kern="1200" dirty="0">
                <a:solidFill>
                  <a:schemeClr val="bg1"/>
                </a:solidFill>
                <a:latin typeface="+mj-lt"/>
                <a:ea typeface="+mn-ea"/>
                <a:cs typeface="Posterama" panose="020B0504020200020000" pitchFamily="34" charset="0"/>
              </a:defRPr>
            </a:lvl1pPr>
          </a:lstStyle>
          <a:p>
            <a:pPr lvl="0"/>
            <a:r>
              <a:rPr lang="fr-FR" dirty="0" err="1"/>
              <a:t>Subtitle</a:t>
            </a:r>
            <a:endParaRPr lang="fr-FR" dirty="0"/>
          </a:p>
        </p:txBody>
      </p:sp>
    </p:spTree>
    <p:extLst>
      <p:ext uri="{BB962C8B-B14F-4D97-AF65-F5344CB8AC3E}">
        <p14:creationId xmlns:p14="http://schemas.microsoft.com/office/powerpoint/2010/main" val="2829938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V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AB2BE3C-5036-438E-9D23-248D7F08E986}"/>
              </a:ext>
            </a:extLst>
          </p:cNvPr>
          <p:cNvSpPr/>
          <p:nvPr userDrawn="1"/>
        </p:nvSpPr>
        <p:spPr>
          <a:xfrm>
            <a:off x="1" y="0"/>
            <a:ext cx="4572000" cy="6858000"/>
          </a:xfrm>
          <a:prstGeom prst="rect">
            <a:avLst/>
          </a:prstGeom>
          <a:solidFill>
            <a:srgbClr val="7503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itre 7">
            <a:extLst>
              <a:ext uri="{FF2B5EF4-FFF2-40B4-BE49-F238E27FC236}">
                <a16:creationId xmlns:a16="http://schemas.microsoft.com/office/drawing/2014/main" id="{000CB348-5BA6-423E-BAC7-A49484492FFA}"/>
              </a:ext>
            </a:extLst>
          </p:cNvPr>
          <p:cNvSpPr>
            <a:spLocks noGrp="1"/>
          </p:cNvSpPr>
          <p:nvPr>
            <p:ph type="title" hasCustomPrompt="1"/>
          </p:nvPr>
        </p:nvSpPr>
        <p:spPr>
          <a:xfrm>
            <a:off x="871418" y="2236305"/>
            <a:ext cx="2979254" cy="1325563"/>
          </a:xfrm>
        </p:spPr>
        <p:txBody>
          <a:bodyPr>
            <a:noAutofit/>
          </a:bodyPr>
          <a:lstStyle>
            <a:lvl1pPr>
              <a:defRPr sz="4000" b="1">
                <a:solidFill>
                  <a:schemeClr val="bg1"/>
                </a:solidFill>
                <a:latin typeface="Posterama" panose="020B0504020200020000" pitchFamily="34" charset="0"/>
                <a:cs typeface="Posterama" panose="020B0504020200020000" pitchFamily="34" charset="0"/>
              </a:defRPr>
            </a:lvl1pPr>
          </a:lstStyle>
          <a:p>
            <a:r>
              <a:rPr lang="fr-FR" dirty="0" err="1"/>
              <a:t>Title</a:t>
            </a:r>
            <a:endParaRPr lang="fr-FR" dirty="0"/>
          </a:p>
        </p:txBody>
      </p:sp>
      <p:cxnSp>
        <p:nvCxnSpPr>
          <p:cNvPr id="9" name="Connecteur droit 8">
            <a:extLst>
              <a:ext uri="{FF2B5EF4-FFF2-40B4-BE49-F238E27FC236}">
                <a16:creationId xmlns:a16="http://schemas.microsoft.com/office/drawing/2014/main" id="{D2824741-BAF6-49F8-B4B6-2B80E5CF127B}"/>
              </a:ext>
            </a:extLst>
          </p:cNvPr>
          <p:cNvCxnSpPr>
            <a:cxnSpLocks/>
          </p:cNvCxnSpPr>
          <p:nvPr userDrawn="1"/>
        </p:nvCxnSpPr>
        <p:spPr>
          <a:xfrm>
            <a:off x="681603" y="2088028"/>
            <a:ext cx="0" cy="278214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Espace réservé du texte 18">
            <a:extLst>
              <a:ext uri="{FF2B5EF4-FFF2-40B4-BE49-F238E27FC236}">
                <a16:creationId xmlns:a16="http://schemas.microsoft.com/office/drawing/2014/main" id="{2768032C-ADFF-426B-B787-73DC8A4400AA}"/>
              </a:ext>
            </a:extLst>
          </p:cNvPr>
          <p:cNvSpPr>
            <a:spLocks noGrp="1"/>
          </p:cNvSpPr>
          <p:nvPr>
            <p:ph type="body" sz="quarter" idx="11" hasCustomPrompt="1"/>
          </p:nvPr>
        </p:nvSpPr>
        <p:spPr>
          <a:xfrm>
            <a:off x="871419" y="3657600"/>
            <a:ext cx="2979254" cy="457200"/>
          </a:xfrm>
        </p:spPr>
        <p:txBody>
          <a:bodyPr>
            <a:normAutofit/>
          </a:bodyPr>
          <a:lstStyle>
            <a:lvl1pPr marL="0" indent="0">
              <a:buNone/>
              <a:defRPr lang="fr-FR" sz="2400" kern="1200" dirty="0">
                <a:solidFill>
                  <a:schemeClr val="bg1"/>
                </a:solidFill>
                <a:latin typeface="+mj-lt"/>
                <a:ea typeface="+mn-ea"/>
                <a:cs typeface="Posterama" panose="020B0504020200020000" pitchFamily="34" charset="0"/>
              </a:defRPr>
            </a:lvl1pPr>
          </a:lstStyle>
          <a:p>
            <a:pPr lvl="0"/>
            <a:r>
              <a:rPr lang="fr-FR" dirty="0" err="1"/>
              <a:t>Subtitle</a:t>
            </a:r>
            <a:endParaRPr lang="fr-FR" dirty="0"/>
          </a:p>
        </p:txBody>
      </p:sp>
      <p:sp>
        <p:nvSpPr>
          <p:cNvPr id="3" name="Espace réservé pour une image  2">
            <a:extLst>
              <a:ext uri="{FF2B5EF4-FFF2-40B4-BE49-F238E27FC236}">
                <a16:creationId xmlns:a16="http://schemas.microsoft.com/office/drawing/2014/main" id="{6E5AD9A6-DBFC-473D-BE0E-12E2459D213C}"/>
              </a:ext>
            </a:extLst>
          </p:cNvPr>
          <p:cNvSpPr>
            <a:spLocks noGrp="1"/>
          </p:cNvSpPr>
          <p:nvPr>
            <p:ph type="pic" sz="quarter" idx="12"/>
          </p:nvPr>
        </p:nvSpPr>
        <p:spPr>
          <a:xfrm>
            <a:off x="4572000" y="0"/>
            <a:ext cx="4572000" cy="6858000"/>
          </a:xfrm>
        </p:spPr>
        <p:txBody>
          <a:bodyPr/>
          <a:lstStyle/>
          <a:p>
            <a:endParaRPr lang="fr-FR"/>
          </a:p>
        </p:txBody>
      </p:sp>
    </p:spTree>
    <p:extLst>
      <p:ext uri="{BB962C8B-B14F-4D97-AF65-F5344CB8AC3E}">
        <p14:creationId xmlns:p14="http://schemas.microsoft.com/office/powerpoint/2010/main" val="187722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58415-A75C-4BB1-B113-55B9D4435044}" type="datetimeFigureOut">
              <a:rPr lang="fr-FR" smtClean="0"/>
              <a:t>08/03/2023</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2FB059-D1A5-48A9-BCBD-FC95EB686A4C}" type="slidenum">
              <a:rPr lang="fr-FR" smtClean="0"/>
              <a:t>'#'</a:t>
            </a:fld>
            <a:endParaRPr lang="fr-FR"/>
          </a:p>
        </p:txBody>
      </p:sp>
    </p:spTree>
    <p:extLst>
      <p:ext uri="{BB962C8B-B14F-4D97-AF65-F5344CB8AC3E}">
        <p14:creationId xmlns:p14="http://schemas.microsoft.com/office/powerpoint/2010/main" val="503353321"/>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80" r:id="rId3"/>
    <p:sldLayoutId id="2147483662" r:id="rId4"/>
    <p:sldLayoutId id="2147483676" r:id="rId5"/>
    <p:sldLayoutId id="2147483675" r:id="rId6"/>
    <p:sldLayoutId id="2147483674" r:id="rId7"/>
    <p:sldLayoutId id="2147483667" r:id="rId8"/>
    <p:sldLayoutId id="2147483673" r:id="rId9"/>
    <p:sldLayoutId id="2147483677" r:id="rId10"/>
    <p:sldLayoutId id="2147483678" r:id="rId11"/>
    <p:sldLayoutId id="214748367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417902664"/>
      </p:ext>
    </p:extLst>
  </p:cSld>
  <p:clrMap bg1="lt1" tx1="dk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8" Type="http://schemas.openxmlformats.org/officeDocument/2006/relationships/hyperlink" Target="https://careerfoundry.com/en/blog/ux-design/what-is-ideation-in-design-thinking/" TargetMode="External"/><Relationship Id="rId3" Type="http://schemas.openxmlformats.org/officeDocument/2006/relationships/hyperlink" Target="https://www.interaction-design.org/literature/article/what-is-design-thinking-and-why-is-it-so-popular" TargetMode="External"/><Relationship Id="rId7" Type="http://schemas.openxmlformats.org/officeDocument/2006/relationships/hyperlink" Target="https://careerfoundry.com/en/blog/ux-design/stage-two-design-thinking-define-the-problem/" TargetMode="External"/><Relationship Id="rId12" Type="http://schemas.openxmlformats.org/officeDocument/2006/relationships/hyperlink" Target="https://www.fipp.com/news/using-design-thinking-to-drive-innovation/" TargetMode="External"/><Relationship Id="rId2" Type="http://schemas.openxmlformats.org/officeDocument/2006/relationships/hyperlink" Target="https://f.hubspotusercontent30.net/hubfs/6474038/Design%20for%20Learning/IDEO_DTEdu_v2_toolkit+workbook.pdf" TargetMode="External"/><Relationship Id="rId1" Type="http://schemas.openxmlformats.org/officeDocument/2006/relationships/slideLayout" Target="../slideLayouts/slideLayout6.xml"/><Relationship Id="rId6" Type="http://schemas.openxmlformats.org/officeDocument/2006/relationships/hyperlink" Target="https://www.qed42.com/blog/how-empathy-works-in-design-thinking" TargetMode="External"/><Relationship Id="rId11" Type="http://schemas.openxmlformats.org/officeDocument/2006/relationships/hyperlink" Target="https://static1.squarespace.com/static/57c6b79629687fde090a0fdd/t/58ac891ae4fcb50f1fb2f1ab/1487702304601/Facilitator%27s+Guide_Design+Thinking.pdf" TargetMode="External"/><Relationship Id="rId5" Type="http://schemas.openxmlformats.org/officeDocument/2006/relationships/hyperlink" Target="https://careerfoundry.com/en/blog/ux-design/what-is-empathy-in-design-thinking%20/" TargetMode="External"/><Relationship Id="rId10" Type="http://schemas.openxmlformats.org/officeDocument/2006/relationships/hyperlink" Target="https://www.workshopper.com/post/design-thinking-phase-5-how-to-test-effectively" TargetMode="External"/><Relationship Id="rId4" Type="http://schemas.openxmlformats.org/officeDocument/2006/relationships/hyperlink" Target="https://www.interaction-design.org/literature/topics/design-thinking" TargetMode="External"/><Relationship Id="rId9" Type="http://schemas.openxmlformats.org/officeDocument/2006/relationships/hyperlink" Target="https://www.interaction-design.org/literature/topics/prototyping"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areerfoundry.com/en/blog/ux-design/design-thinking-workshop/"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teamcurriculum.weebly.com/design-thinking.html" TargetMode="External"/><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0.xml"/></Relationships>
</file>

<file path=ppt/slides/slide1.xml><?xml version="1.0" encoding="utf-8"?>
<p:sld xmlns:a16="http://schemas.microsoft.com/office/drawing/2014/main" xmlns:a14="http://schemas.microsoft.com/office/drawing/2010/main"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
          <p:cNvSpPr txBox="1">
            <a:spLocks noGrp="1"/>
          </p:cNvSpPr>
          <p:nvPr>
            <p:ph type="title"/>
          </p:nvPr>
        </p:nvSpPr>
        <p:spPr>
          <a:xfrm>
            <a:off x="335280" y="1248678"/>
            <a:ext cx="5555157" cy="21803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7503A6"/>
              </a:buClr>
              <a:buSzPts val="4400"/>
              <a:buFont typeface="Arial"/>
              <a:buNone/>
            </a:pPr>
            <a:r>
              <a:rPr lang="en-GB" sz="4400" dirty="0">
                <a:latin typeface="Posterama" panose="020B0504020200020000" pitchFamily="34" charset="0"/>
                <a:cs typeface="Posterama" panose="020B0504020200020000" pitchFamily="34" charset="0"/>
              </a:rPr>
              <a:t>Événements We4Change Changemakers</a:t>
            </a:r>
            <a:endParaRPr dirty="0">
              <a:latin typeface="Posterama" panose="020B0504020200020000" pitchFamily="34" charset="0"/>
              <a:cs typeface="Posterama" panose="020B0504020200020000" pitchFamily="34" charset="0"/>
            </a:endParaRPr>
          </a:p>
        </p:txBody>
      </p:sp>
      <p:sp>
        <p:nvSpPr>
          <p:cNvPr id="84" name="Google Shape;84;p1"/>
          <p:cNvSpPr txBox="1">
            <a:spLocks noGrp="1"/>
          </p:cNvSpPr>
          <p:nvPr>
            <p:ph type="body" idx="1"/>
          </p:nvPr>
        </p:nvSpPr>
        <p:spPr>
          <a:xfrm>
            <a:off x="335280" y="3429000"/>
            <a:ext cx="5066060" cy="696433"/>
          </a:xfrm>
          <a:prstGeom prst="rect">
            <a:avLst/>
          </a:prstGeom>
          <a:noFill/>
          <a:ln>
            <a:noFill/>
          </a:ln>
        </p:spPr>
        <p:txBody>
          <a:bodyPr spcFirstLastPara="1" wrap="square" lIns="91425" tIns="45700" rIns="91425" bIns="45700" anchor="t" anchorCtr="0">
            <a:normAutofit/>
          </a:bodyPr>
          <a:lstStyle/>
          <a:p>
            <a:pPr marL="0" indent="0">
              <a:spcBef>
                <a:spcPts val="0"/>
              </a:spcBef>
            </a:pPr>
            <a:r>
              <a:rPr lang="en-US" sz="2800" dirty="0">
                <a:solidFill>
                  <a:schemeClr val="lt1"/>
                </a:solidFill>
                <a:highlight>
                  <a:srgbClr val="7503A6"/>
                </a:highlight>
                <a:latin typeface="Posterama" panose="020B0504020200020000" pitchFamily="34" charset="0"/>
                <a:cs typeface="Posterama" panose="020B0504020200020000" pitchFamily="34" charset="0"/>
              </a:rPr>
              <a:t>Atelier de réflexion sur la conception</a:t>
            </a:r>
            <a:endParaRPr sz="2800" dirty="0">
              <a:latin typeface="Posterama" panose="020B0504020200020000" pitchFamily="34" charset="0"/>
              <a:cs typeface="Posterama" panose="020B0504020200020000" pitchFamily="34" charset="0"/>
            </a:endParaRPr>
          </a:p>
        </p:txBody>
      </p:sp>
      <p:pic>
        <p:nvPicPr>
          <p:cNvPr id="2" name="Θέση εικόνας 4">
            <a:extLst>
              <a:ext uri="{FF2B5EF4-FFF2-40B4-BE49-F238E27FC236}">
                <a16:creationId xmlns:a16="http://schemas.microsoft.com/office/drawing/2014/main" id="{E64BD9E8-7986-5201-3E6D-64045A7CB8C7}"/>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4870785" y="381181"/>
            <a:ext cx="4048818" cy="6095638"/>
          </a:xfrm>
          <a:prstGeom prst="rect">
            <a:avLst/>
          </a:prstGeom>
          <a:ln>
            <a:solidFill>
              <a:srgbClr val="7030A0"/>
            </a:solidFill>
          </a:ln>
          <a:effectLst>
            <a:glow rad="12700">
              <a:schemeClr val="bg1">
                <a:alpha val="0"/>
              </a:schemeClr>
            </a:glow>
            <a:softEdge rad="76200"/>
          </a:effectLst>
        </p:spPr>
      </p:pic>
    </p:spTree>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2">
            <a:extLst>
              <a:ext uri="{FF2B5EF4-FFF2-40B4-BE49-F238E27FC236}">
                <a16:creationId xmlns:a16="http://schemas.microsoft.com/office/drawing/2014/main" id="{F5F05FA8-ACB8-A8A2-5B17-BA019B9B1D56}"/>
              </a:ext>
            </a:extLst>
          </p:cNvPr>
          <p:cNvSpPr>
            <a:spLocks noGrp="1"/>
          </p:cNvSpPr>
          <p:nvPr>
            <p:ph type="title"/>
          </p:nvPr>
        </p:nvSpPr>
        <p:spPr>
          <a:xfrm>
            <a:off x="567826" y="335504"/>
            <a:ext cx="7850221" cy="1325562"/>
          </a:xfrm>
        </p:spPr>
        <p:txBody>
          <a:bodyPr>
            <a:normAutofit/>
          </a:bodyPr>
          <a:lstStyle/>
          <a:p>
            <a:r>
              <a:rPr lang="en-US" sz="1800" b="1" dirty="0">
                <a:latin typeface="Posterama" panose="020B0504020200020000" pitchFamily="34" charset="0"/>
                <a:ea typeface="+mj-ea"/>
              </a:rPr>
              <a:t>Activité 1 : Comprendre les utilisateurs, leurs besoins et leurs préoccupations </a:t>
            </a:r>
            <a:endParaRPr lang="fr-FR" sz="1800" b="1" dirty="0">
              <a:latin typeface="Posterama" panose="020B0504020200020000" pitchFamily="34" charset="0"/>
              <a:ea typeface="+mj-ea"/>
            </a:endParaRPr>
          </a:p>
        </p:txBody>
      </p:sp>
      <p:graphicFrame>
        <p:nvGraphicFramePr>
          <p:cNvPr id="8" name="Table 7">
            <a:extLst>
              <a:ext uri="{FF2B5EF4-FFF2-40B4-BE49-F238E27FC236}">
                <a16:creationId xmlns:a16="http://schemas.microsoft.com/office/drawing/2014/main" id="{7CF87E40-BD7C-E5B9-2BA8-90382493D9F5}"/>
              </a:ext>
            </a:extLst>
          </p:cNvPr>
          <p:cNvGraphicFramePr>
            <a:graphicFrameLocks noGrp="1"/>
          </p:cNvGraphicFramePr>
          <p:nvPr>
            <p:extLst>
              <p:ext uri="{D42A27DB-BD31-4B8C-83A1-F6EECF244321}">
                <p14:modId xmlns:p14="http://schemas.microsoft.com/office/powerpoint/2010/main" val="2086247522"/>
              </p:ext>
            </p:extLst>
          </p:nvPr>
        </p:nvGraphicFramePr>
        <p:xfrm>
          <a:off x="567826" y="757361"/>
          <a:ext cx="7453870" cy="6096974"/>
        </p:xfrm>
        <a:graphic>
          <a:graphicData uri="http://schemas.openxmlformats.org/drawingml/2006/table">
            <a:tbl>
              <a:tblPr firstRow="1" firstCol="1" bandRow="1">
                <a:tableStyleId>{5C22544A-7EE6-4342-B048-85BDC9FD1C3A}</a:tableStyleId>
              </a:tblPr>
              <a:tblGrid>
                <a:gridCol w="1702907">
                  <a:extLst>
                    <a:ext uri="{9D8B030D-6E8A-4147-A177-3AD203B41FA5}">
                      <a16:colId xmlns:a16="http://schemas.microsoft.com/office/drawing/2014/main" val="2382246596"/>
                    </a:ext>
                  </a:extLst>
                </a:gridCol>
                <a:gridCol w="5750963">
                  <a:extLst>
                    <a:ext uri="{9D8B030D-6E8A-4147-A177-3AD203B41FA5}">
                      <a16:colId xmlns:a16="http://schemas.microsoft.com/office/drawing/2014/main" val="2350989581"/>
                    </a:ext>
                  </a:extLst>
                </a:gridCol>
              </a:tblGrid>
              <a:tr h="2513546">
                <a:tc>
                  <a:txBody>
                    <a:bodyPr/>
                    <a:lstStyle/>
                    <a:p>
                      <a:pPr marL="21590" algn="ctr">
                        <a:lnSpc>
                          <a:spcPct val="115000"/>
                        </a:lnSpc>
                        <a:spcAft>
                          <a:spcPts val="800"/>
                        </a:spcAft>
                      </a:pPr>
                      <a:r>
                        <a:rPr lang="en-US" sz="1200" dirty="0">
                          <a:effectLst/>
                          <a:latin typeface="Posterama" panose="020B0504020200020000" pitchFamily="34" charset="0"/>
                          <a:cs typeface="Posterama" panose="020B0504020200020000" pitchFamily="34" charset="0"/>
                        </a:rPr>
                        <a:t>Objectifs</a:t>
                      </a:r>
                      <a:endParaRPr lang="el-GR" sz="1200" dirty="0">
                        <a:effectLst/>
                        <a:latin typeface="Posterama" panose="020B0504020200020000" pitchFamily="34" charset="0"/>
                        <a:ea typeface="Calibri" panose="020F0502020204030204" pitchFamily="34" charset="0"/>
                        <a:cs typeface="Posterama" panose="020B0504020200020000" pitchFamily="34" charset="0"/>
                      </a:endParaRPr>
                    </a:p>
                  </a:txBody>
                  <a:tcPr marL="17836" marR="17836" marT="0" marB="0" anchor="ctr">
                    <a:solidFill>
                      <a:schemeClr val="accent6">
                        <a:lumMod val="75000"/>
                      </a:schemeClr>
                    </a:solidFill>
                  </a:tcPr>
                </a:tc>
                <a:tc>
                  <a:txBody>
                    <a:bodyPr/>
                    <a:lstStyle/>
                    <a:p>
                      <a:pPr marL="21590" algn="just">
                        <a:lnSpc>
                          <a:spcPct val="115000"/>
                        </a:lnSpc>
                        <a:spcAft>
                          <a:spcPts val="800"/>
                        </a:spcAft>
                      </a:pPr>
                      <a:r>
                        <a:rPr lang="en-US" sz="1200" b="0" kern="1200" dirty="0">
                          <a:solidFill>
                            <a:schemeClr val="bg1"/>
                          </a:solidFill>
                          <a:effectLst/>
                          <a:latin typeface="Posterama" panose="020B0504020200020000" pitchFamily="34" charset="0"/>
                          <a:ea typeface="+mn-ea"/>
                          <a:cs typeface="Posterama" panose="020B0504020200020000" pitchFamily="34" charset="0"/>
                        </a:rPr>
                        <a:t>L'empathie est la </a:t>
                      </a:r>
                      <a:r>
                        <a:rPr lang="en-US" sz="1200" b="1" kern="1200" dirty="0">
                          <a:solidFill>
                            <a:schemeClr val="bg1"/>
                          </a:solidFill>
                          <a:effectLst/>
                          <a:latin typeface="Posterama" panose="020B0504020200020000" pitchFamily="34" charset="0"/>
                          <a:ea typeface="+mn-ea"/>
                          <a:cs typeface="Posterama" panose="020B0504020200020000" pitchFamily="34" charset="0"/>
                        </a:rPr>
                        <a:t>pierre angulaire de tout projet de conception réussi. </a:t>
                      </a:r>
                      <a:r>
                        <a:rPr lang="en-US" sz="1200" b="0" kern="1200" dirty="0">
                          <a:solidFill>
                            <a:schemeClr val="bg1"/>
                          </a:solidFill>
                          <a:effectLst/>
                          <a:latin typeface="Posterama" panose="020B0504020200020000" pitchFamily="34" charset="0"/>
                          <a:ea typeface="+mn-ea"/>
                          <a:cs typeface="Posterama" panose="020B0504020200020000" pitchFamily="34" charset="0"/>
                        </a:rPr>
                        <a:t>Le degré de compréhension et d'empathie que vous avez pour vos utilisateurs détermine en fin de compte le résultat de votre conception !</a:t>
                      </a:r>
                    </a:p>
                    <a:p>
                      <a:pPr marL="21590" algn="just">
                        <a:lnSpc>
                          <a:spcPct val="115000"/>
                        </a:lnSpc>
                        <a:spcAft>
                          <a:spcPts val="800"/>
                        </a:spcAft>
                      </a:pPr>
                      <a:r>
                        <a:rPr lang="en-US" sz="1200" b="0" kern="1200" dirty="0">
                          <a:solidFill>
                            <a:schemeClr val="bg1"/>
                          </a:solidFill>
                          <a:effectLst/>
                          <a:latin typeface="Posterama" panose="020B0504020200020000" pitchFamily="34" charset="0"/>
                          <a:ea typeface="+mn-ea"/>
                          <a:cs typeface="Posterama" panose="020B0504020200020000" pitchFamily="34" charset="0"/>
                        </a:rPr>
                        <a:t>Objectif : amener les participants à </a:t>
                      </a:r>
                      <a:r>
                        <a:rPr lang="en-US" sz="1200" b="1" kern="1200" dirty="0">
                          <a:solidFill>
                            <a:schemeClr val="bg1"/>
                          </a:solidFill>
                          <a:effectLst/>
                          <a:latin typeface="Posterama" panose="020B0504020200020000" pitchFamily="34" charset="0"/>
                          <a:ea typeface="+mn-ea"/>
                          <a:cs typeface="Posterama" panose="020B0504020200020000" pitchFamily="34" charset="0"/>
                        </a:rPr>
                        <a:t>comprendre les besoins et les perspectives personnelles des utilisateurs </a:t>
                      </a:r>
                      <a:r>
                        <a:rPr lang="en-US" sz="1200" b="0" kern="1200" dirty="0">
                          <a:solidFill>
                            <a:schemeClr val="bg1"/>
                          </a:solidFill>
                          <a:effectLst/>
                          <a:latin typeface="Posterama" panose="020B0504020200020000" pitchFamily="34" charset="0"/>
                          <a:ea typeface="+mn-ea"/>
                          <a:cs typeface="Posterama" panose="020B0504020200020000" pitchFamily="34" charset="0"/>
                        </a:rPr>
                        <a:t>dans le contexte de leur défi de conception. </a:t>
                      </a:r>
                    </a:p>
                    <a:p>
                      <a:pPr marL="21590" algn="just">
                        <a:lnSpc>
                          <a:spcPct val="115000"/>
                        </a:lnSpc>
                        <a:spcAft>
                          <a:spcPts val="800"/>
                        </a:spcAft>
                      </a:pPr>
                      <a:r>
                        <a:rPr lang="en-US" sz="1200" b="0" kern="1200" dirty="0">
                          <a:solidFill>
                            <a:schemeClr val="bg1"/>
                          </a:solidFill>
                          <a:effectLst/>
                          <a:latin typeface="Posterama" panose="020B0504020200020000" pitchFamily="34" charset="0"/>
                          <a:ea typeface="+mn-ea"/>
                          <a:cs typeface="Posterama" panose="020B0504020200020000" pitchFamily="34" charset="0"/>
                        </a:rPr>
                        <a:t>Remarque : étant donné qu'il existe trois domaines thématiques différents, les besoins de l'utilisateur seront naturellement différents dans les domaines de l'énergie propre, des villes intelligentes et de la mobilité, et de la consommation durable.  </a:t>
                      </a:r>
                      <a:endParaRPr lang="el-GR" sz="1200" b="0" kern="1200" dirty="0">
                        <a:solidFill>
                          <a:schemeClr val="bg1"/>
                        </a:solidFill>
                        <a:effectLst/>
                        <a:latin typeface="Posterama" panose="020B0504020200020000" pitchFamily="34" charset="0"/>
                        <a:ea typeface="+mn-ea"/>
                        <a:cs typeface="Posterama" panose="020B0504020200020000" pitchFamily="34" charset="0"/>
                      </a:endParaRPr>
                    </a:p>
                  </a:txBody>
                  <a:tcPr marL="17836" marR="17836" marT="0" marB="0" anchor="ctr">
                    <a:solidFill>
                      <a:schemeClr val="accent6">
                        <a:lumMod val="75000"/>
                      </a:schemeClr>
                    </a:solidFill>
                  </a:tcPr>
                </a:tc>
                <a:extLst>
                  <a:ext uri="{0D108BD9-81ED-4DB2-BD59-A6C34878D82A}">
                    <a16:rowId xmlns:a16="http://schemas.microsoft.com/office/drawing/2014/main" val="3059172686"/>
                  </a:ext>
                </a:extLst>
              </a:tr>
              <a:tr h="1457749">
                <a:tc>
                  <a:txBody>
                    <a:bodyPr/>
                    <a:lstStyle/>
                    <a:p>
                      <a:pPr marL="21590" algn="ctr">
                        <a:lnSpc>
                          <a:spcPct val="115000"/>
                        </a:lnSpc>
                        <a:spcAft>
                          <a:spcPts val="800"/>
                        </a:spcAft>
                      </a:pPr>
                      <a:r>
                        <a:rPr lang="en-US" sz="1200" dirty="0">
                          <a:effectLst/>
                          <a:latin typeface="Posterama" panose="020B0504020200020000" pitchFamily="34" charset="0"/>
                          <a:cs typeface="Posterama" panose="020B0504020200020000" pitchFamily="34" charset="0"/>
                        </a:rPr>
                        <a:t>Préparation et matériel</a:t>
                      </a:r>
                      <a:endParaRPr lang="el-GR" sz="1200" dirty="0">
                        <a:effectLst/>
                        <a:latin typeface="Posterama" panose="020B0504020200020000" pitchFamily="34" charset="0"/>
                        <a:ea typeface="Calibri" panose="020F0502020204030204" pitchFamily="34" charset="0"/>
                        <a:cs typeface="Posterama" panose="020B0504020200020000" pitchFamily="34" charset="0"/>
                      </a:endParaRPr>
                    </a:p>
                  </a:txBody>
                  <a:tcPr marL="17836" marR="17836" marT="0" marB="0" anchor="ctr">
                    <a:solidFill>
                      <a:schemeClr val="accent6">
                        <a:lumMod val="75000"/>
                      </a:schemeClr>
                    </a:solidFill>
                  </a:tcPr>
                </a:tc>
                <a:tc>
                  <a:txBody>
                    <a:bodyPr/>
                    <a:lstStyle/>
                    <a:p>
                      <a:pPr marL="21590" algn="just">
                        <a:lnSpc>
                          <a:spcPct val="115000"/>
                        </a:lnSpc>
                        <a:spcAft>
                          <a:spcPts val="800"/>
                        </a:spcAft>
                      </a:pPr>
                      <a:r>
                        <a:rPr lang="en-US" sz="1200" dirty="0">
                          <a:solidFill>
                            <a:schemeClr val="bg1"/>
                          </a:solidFill>
                          <a:effectLst/>
                          <a:latin typeface="Posterama" panose="020B0504020200020000" pitchFamily="34" charset="0"/>
                          <a:ea typeface="Calibri" panose="020F0502020204030204" pitchFamily="34" charset="0"/>
                          <a:cs typeface="Posterama" panose="020B0504020200020000" pitchFamily="34" charset="0"/>
                        </a:rPr>
                        <a:t>- Répartition des participants en petits groupes</a:t>
                      </a:r>
                    </a:p>
                    <a:p>
                      <a:pPr marL="21590" algn="just">
                        <a:lnSpc>
                          <a:spcPct val="115000"/>
                        </a:lnSpc>
                        <a:spcAft>
                          <a:spcPts val="800"/>
                        </a:spcAft>
                      </a:pPr>
                      <a:r>
                        <a:rPr lang="en-US" sz="1200" dirty="0">
                          <a:solidFill>
                            <a:schemeClr val="bg1"/>
                          </a:solidFill>
                          <a:effectLst/>
                          <a:latin typeface="Posterama" panose="020B0504020200020000" pitchFamily="34" charset="0"/>
                          <a:ea typeface="Calibri" panose="020F0502020204030204" pitchFamily="34" charset="0"/>
                          <a:cs typeface="Posterama" panose="020B0504020200020000" pitchFamily="34" charset="0"/>
                        </a:rPr>
                        <a:t>- Papiers et stylos pour recueillir des idées dans le cadre d'un brainstorming</a:t>
                      </a:r>
                    </a:p>
                  </a:txBody>
                  <a:tcPr marL="17836" marR="17836" marT="0" marB="0" anchor="ctr">
                    <a:solidFill>
                      <a:schemeClr val="accent6">
                        <a:lumMod val="75000"/>
                      </a:schemeClr>
                    </a:solidFill>
                  </a:tcPr>
                </a:tc>
                <a:extLst>
                  <a:ext uri="{0D108BD9-81ED-4DB2-BD59-A6C34878D82A}">
                    <a16:rowId xmlns:a16="http://schemas.microsoft.com/office/drawing/2014/main" val="1402097032"/>
                  </a:ext>
                </a:extLst>
              </a:tr>
              <a:tr h="253000">
                <a:tc>
                  <a:txBody>
                    <a:bodyPr/>
                    <a:lstStyle/>
                    <a:p>
                      <a:pPr marL="21590" algn="ctr">
                        <a:lnSpc>
                          <a:spcPct val="115000"/>
                        </a:lnSpc>
                        <a:spcAft>
                          <a:spcPts val="800"/>
                        </a:spcAft>
                      </a:pPr>
                      <a:r>
                        <a:rPr lang="en-US" sz="1200" dirty="0">
                          <a:effectLst/>
                          <a:latin typeface="Posterama" panose="020B0504020200020000" pitchFamily="34" charset="0"/>
                          <a:cs typeface="Posterama" panose="020B0504020200020000" pitchFamily="34" charset="0"/>
                        </a:rPr>
                        <a:t>Délai recommandé</a:t>
                      </a:r>
                      <a:endParaRPr lang="el-GR" sz="1200" dirty="0">
                        <a:effectLst/>
                        <a:latin typeface="Posterama" panose="020B0504020200020000" pitchFamily="34" charset="0"/>
                        <a:ea typeface="Calibri" panose="020F0502020204030204" pitchFamily="34" charset="0"/>
                        <a:cs typeface="Posterama" panose="020B0504020200020000" pitchFamily="34" charset="0"/>
                      </a:endParaRPr>
                    </a:p>
                  </a:txBody>
                  <a:tcPr marL="17836" marR="17836" marT="0" marB="0" anchor="ctr">
                    <a:solidFill>
                      <a:schemeClr val="accent6">
                        <a:lumMod val="75000"/>
                      </a:schemeClr>
                    </a:solidFill>
                  </a:tcPr>
                </a:tc>
                <a:tc>
                  <a:txBody>
                    <a:bodyPr/>
                    <a:lstStyle/>
                    <a:p>
                      <a:pPr marL="21590" algn="just">
                        <a:lnSpc>
                          <a:spcPct val="115000"/>
                        </a:lnSpc>
                        <a:spcAft>
                          <a:spcPts val="800"/>
                        </a:spcAft>
                      </a:pPr>
                      <a:r>
                        <a:rPr lang="en-US" sz="1200" dirty="0">
                          <a:solidFill>
                            <a:schemeClr val="bg1"/>
                          </a:solidFill>
                          <a:effectLst/>
                          <a:latin typeface="Posterama" panose="020B0504020200020000" pitchFamily="34" charset="0"/>
                          <a:cs typeface="Posterama" panose="020B0504020200020000" pitchFamily="34" charset="0"/>
                        </a:rPr>
                        <a:t>25 </a:t>
                      </a:r>
                      <a:r>
                        <a:rPr lang="en-US" sz="1200" dirty="0">
                          <a:solidFill>
                            <a:schemeClr val="bg1"/>
                          </a:solidFill>
                          <a:effectLst/>
                          <a:latin typeface="Posterama" panose="020B0504020200020000" pitchFamily="34" charset="0"/>
                          <a:cs typeface="Posterama" panose="020B0504020200020000" pitchFamily="34" charset="0"/>
                        </a:rPr>
                        <a:t>minutes </a:t>
                      </a:r>
                      <a:endParaRPr lang="el-GR" sz="1200" dirty="0">
                        <a:solidFill>
                          <a:schemeClr val="bg1"/>
                        </a:solidFill>
                        <a:effectLst/>
                        <a:latin typeface="Posterama" panose="020B0504020200020000" pitchFamily="34" charset="0"/>
                        <a:ea typeface="Calibri" panose="020F0502020204030204" pitchFamily="34" charset="0"/>
                        <a:cs typeface="Posterama" panose="020B0504020200020000" pitchFamily="34" charset="0"/>
                      </a:endParaRPr>
                    </a:p>
                  </a:txBody>
                  <a:tcPr marL="17836" marR="17836" marT="0" marB="0" anchor="ctr">
                    <a:solidFill>
                      <a:schemeClr val="accent6">
                        <a:lumMod val="75000"/>
                      </a:schemeClr>
                    </a:solidFill>
                  </a:tcPr>
                </a:tc>
                <a:extLst>
                  <a:ext uri="{0D108BD9-81ED-4DB2-BD59-A6C34878D82A}">
                    <a16:rowId xmlns:a16="http://schemas.microsoft.com/office/drawing/2014/main" val="3496138877"/>
                  </a:ext>
                </a:extLst>
              </a:tr>
              <a:tr h="1408877">
                <a:tc>
                  <a:txBody>
                    <a:bodyPr/>
                    <a:lstStyle/>
                    <a:p>
                      <a:pPr marL="21590" algn="ctr">
                        <a:lnSpc>
                          <a:spcPct val="115000"/>
                        </a:lnSpc>
                        <a:spcAft>
                          <a:spcPts val="800"/>
                        </a:spcAft>
                      </a:pPr>
                      <a:r>
                        <a:rPr lang="en-US" sz="1200" dirty="0">
                          <a:effectLst/>
                          <a:latin typeface="Posterama" panose="020B0504020200020000" pitchFamily="34" charset="0"/>
                          <a:cs typeface="Posterama" panose="020B0504020200020000" pitchFamily="34" charset="0"/>
                        </a:rPr>
                        <a:t>Instructions pratiques</a:t>
                      </a:r>
                      <a:endParaRPr lang="el-GR" sz="1200" dirty="0">
                        <a:effectLst/>
                        <a:latin typeface="Posterama" panose="020B0504020200020000" pitchFamily="34" charset="0"/>
                        <a:ea typeface="Calibri" panose="020F0502020204030204" pitchFamily="34" charset="0"/>
                        <a:cs typeface="Posterama" panose="020B0504020200020000" pitchFamily="34" charset="0"/>
                      </a:endParaRPr>
                    </a:p>
                  </a:txBody>
                  <a:tcPr marL="17836" marR="17836" marT="0" marB="0" anchor="ctr">
                    <a:solidFill>
                      <a:schemeClr val="accent6">
                        <a:lumMod val="75000"/>
                      </a:schemeClr>
                    </a:solidFill>
                  </a:tcPr>
                </a:tc>
                <a:tc>
                  <a:txBody>
                    <a:bodyPr/>
                    <a:lstStyle/>
                    <a:p>
                      <a:pPr marL="193040" indent="-171450" algn="just">
                        <a:lnSpc>
                          <a:spcPct val="115000"/>
                        </a:lnSpc>
                        <a:spcAft>
                          <a:spcPts val="800"/>
                        </a:spcAft>
                        <a:buFont typeface="Arial" panose="020B0604020202020204" pitchFamily="34" charset="0"/>
                        <a:buChar char="•"/>
                      </a:pPr>
                      <a:r>
                        <a:rPr lang="en-US" sz="1200" dirty="0">
                          <a:solidFill>
                            <a:schemeClr val="bg1"/>
                          </a:solidFill>
                          <a:effectLst/>
                          <a:latin typeface="Posterama" panose="020B0504020200020000" pitchFamily="34" charset="0"/>
                          <a:ea typeface="Calibri" panose="020F0502020204030204" pitchFamily="34" charset="0"/>
                          <a:cs typeface="Posterama" panose="020B0504020200020000" pitchFamily="34" charset="0"/>
                        </a:rPr>
                        <a:t>Les participants seront d'abord divisés en </a:t>
                      </a:r>
                      <a:r>
                        <a:rPr lang="en-US" sz="1200" b="1" dirty="0">
                          <a:solidFill>
                            <a:schemeClr val="bg1"/>
                          </a:solidFill>
                          <a:effectLst/>
                          <a:latin typeface="Posterama" panose="020B0504020200020000" pitchFamily="34" charset="0"/>
                          <a:ea typeface="Calibri" panose="020F0502020204030204" pitchFamily="34" charset="0"/>
                          <a:cs typeface="Posterama" panose="020B0504020200020000" pitchFamily="34" charset="0"/>
                        </a:rPr>
                        <a:t>petits groupes d'environ 3-4 personnes chacun</a:t>
                      </a:r>
                      <a:r>
                        <a:rPr lang="en-US" sz="1200" dirty="0">
                          <a:solidFill>
                            <a:schemeClr val="bg1"/>
                          </a:solidFill>
                          <a:effectLst/>
                          <a:latin typeface="Posterama" panose="020B0504020200020000" pitchFamily="34" charset="0"/>
                          <a:ea typeface="Calibri" panose="020F0502020204030204" pitchFamily="34" charset="0"/>
                          <a:cs typeface="Posterama" panose="020B0504020200020000" pitchFamily="34" charset="0"/>
                        </a:rPr>
                        <a:t>. L'</a:t>
                      </a:r>
                      <a:r>
                        <a:rPr lang="en-US" sz="1200" dirty="0">
                          <a:solidFill>
                            <a:schemeClr val="bg1"/>
                          </a:solidFill>
                          <a:effectLst/>
                          <a:latin typeface="Posterama" panose="020B0504020200020000" pitchFamily="34" charset="0"/>
                          <a:ea typeface="Calibri" panose="020F0502020204030204" pitchFamily="34" charset="0"/>
                          <a:cs typeface="Posterama" panose="020B0504020200020000" pitchFamily="34" charset="0"/>
                        </a:rPr>
                        <a:t>objectif est d'organiser de petites </a:t>
                      </a:r>
                      <a:r>
                        <a:rPr lang="en-US" sz="1200" b="1" dirty="0">
                          <a:solidFill>
                            <a:schemeClr val="bg1"/>
                          </a:solidFill>
                          <a:effectLst/>
                          <a:latin typeface="Posterama" panose="020B0504020200020000" pitchFamily="34" charset="0"/>
                          <a:ea typeface="Calibri" panose="020F0502020204030204" pitchFamily="34" charset="0"/>
                          <a:cs typeface="Posterama" panose="020B0504020200020000" pitchFamily="34" charset="0"/>
                        </a:rPr>
                        <a:t>sessions de brainstorming </a:t>
                      </a:r>
                      <a:r>
                        <a:rPr lang="en-US" sz="1200" dirty="0">
                          <a:solidFill>
                            <a:schemeClr val="bg1"/>
                          </a:solidFill>
                          <a:effectLst/>
                          <a:latin typeface="Posterama" panose="020B0504020200020000" pitchFamily="34" charset="0"/>
                          <a:ea typeface="Calibri" panose="020F0502020204030204" pitchFamily="34" charset="0"/>
                          <a:cs typeface="Posterama" panose="020B0504020200020000" pitchFamily="34" charset="0"/>
                        </a:rPr>
                        <a:t>entre les participants, au cours desquelles ils </a:t>
                      </a:r>
                      <a:r>
                        <a:rPr lang="en-US" sz="1200" b="1" dirty="0">
                          <a:solidFill>
                            <a:schemeClr val="bg1"/>
                          </a:solidFill>
                          <a:effectLst/>
                          <a:latin typeface="Posterama" panose="020B0504020200020000" pitchFamily="34" charset="0"/>
                          <a:ea typeface="Calibri" panose="020F0502020204030204" pitchFamily="34" charset="0"/>
                          <a:cs typeface="Posterama" panose="020B0504020200020000" pitchFamily="34" charset="0"/>
                        </a:rPr>
                        <a:t>seront invités à discuter et à réfléchir aux besoins de leur communauté</a:t>
                      </a:r>
                      <a:r>
                        <a:rPr lang="en-US" sz="1200" dirty="0">
                          <a:solidFill>
                            <a:schemeClr val="bg1"/>
                          </a:solidFill>
                          <a:effectLst/>
                          <a:latin typeface="Posterama" panose="020B0504020200020000" pitchFamily="34" charset="0"/>
                          <a:ea typeface="Calibri" panose="020F0502020204030204" pitchFamily="34" charset="0"/>
                          <a:cs typeface="Posterama" panose="020B0504020200020000" pitchFamily="34" charset="0"/>
                        </a:rPr>
                        <a:t>.</a:t>
                      </a:r>
                    </a:p>
                    <a:p>
                      <a:pPr marL="193040" indent="-171450" algn="just">
                        <a:lnSpc>
                          <a:spcPct val="115000"/>
                        </a:lnSpc>
                        <a:spcAft>
                          <a:spcPts val="800"/>
                        </a:spcAft>
                        <a:buFont typeface="Arial" panose="020B0604020202020204" pitchFamily="34" charset="0"/>
                        <a:buChar char="•"/>
                      </a:pPr>
                      <a:r>
                        <a:rPr lang="en-US" sz="1200" dirty="0">
                          <a:solidFill>
                            <a:schemeClr val="bg1"/>
                          </a:solidFill>
                          <a:effectLst/>
                          <a:latin typeface="Posterama" panose="020B0504020200020000" pitchFamily="34" charset="0"/>
                          <a:ea typeface="Calibri" panose="020F0502020204030204" pitchFamily="34" charset="0"/>
                          <a:cs typeface="Posterama" panose="020B0504020200020000" pitchFamily="34" charset="0"/>
                        </a:rPr>
                        <a:t>une connexion Internet pour effectuer des </a:t>
                      </a:r>
                      <a:r>
                        <a:rPr lang="en-US" sz="1200" b="1" dirty="0">
                          <a:solidFill>
                            <a:schemeClr val="bg1"/>
                          </a:solidFill>
                          <a:effectLst/>
                          <a:latin typeface="Posterama" panose="020B0504020200020000" pitchFamily="34" charset="0"/>
                          <a:ea typeface="Calibri" panose="020F0502020204030204" pitchFamily="34" charset="0"/>
                          <a:cs typeface="Posterama" panose="020B0504020200020000" pitchFamily="34" charset="0"/>
                        </a:rPr>
                        <a:t>recherches en ligne </a:t>
                      </a:r>
                      <a:r>
                        <a:rPr lang="en-US" sz="1200" dirty="0">
                          <a:solidFill>
                            <a:schemeClr val="bg1"/>
                          </a:solidFill>
                          <a:effectLst/>
                          <a:latin typeface="Posterama" panose="020B0504020200020000" pitchFamily="34" charset="0"/>
                          <a:ea typeface="Calibri" panose="020F0502020204030204" pitchFamily="34" charset="0"/>
                          <a:cs typeface="Posterama" panose="020B0504020200020000" pitchFamily="34" charset="0"/>
                        </a:rPr>
                        <a:t>(l'idée d'organiser un entretien avec l'utilisateur semblant trop difficile à mettre en œuvre compte tenu du créneau horaire spécifique)</a:t>
                      </a:r>
                    </a:p>
                    <a:p>
                      <a:pPr marL="21590" algn="just">
                        <a:lnSpc>
                          <a:spcPct val="115000"/>
                        </a:lnSpc>
                        <a:spcAft>
                          <a:spcPts val="800"/>
                        </a:spcAft>
                      </a:pPr>
                      <a:endParaRPr lang="el-GR" sz="1200" dirty="0">
                        <a:solidFill>
                          <a:schemeClr val="bg1"/>
                        </a:solidFill>
                        <a:effectLst/>
                        <a:latin typeface="Posterama" panose="020B0504020200020000" pitchFamily="34" charset="0"/>
                        <a:ea typeface="Calibri" panose="020F0502020204030204" pitchFamily="34" charset="0"/>
                        <a:cs typeface="Posterama" panose="020B0504020200020000" pitchFamily="34" charset="0"/>
                      </a:endParaRPr>
                    </a:p>
                  </a:txBody>
                  <a:tcPr marL="17836" marR="17836" marT="0" marB="0" anchor="ctr">
                    <a:solidFill>
                      <a:schemeClr val="accent6">
                        <a:lumMod val="75000"/>
                      </a:schemeClr>
                    </a:solidFill>
                  </a:tcPr>
                </a:tc>
                <a:extLst>
                  <a:ext uri="{0D108BD9-81ED-4DB2-BD59-A6C34878D82A}">
                    <a16:rowId xmlns:a16="http://schemas.microsoft.com/office/drawing/2014/main" val="1676209182"/>
                  </a:ext>
                </a:extLst>
              </a:tr>
            </a:tbl>
          </a:graphicData>
        </a:graphic>
      </p:graphicFrame>
    </p:spTree>
    <p:extLst>
      <p:ext uri="{BB962C8B-B14F-4D97-AF65-F5344CB8AC3E}">
        <p14:creationId xmlns:p14="http://schemas.microsoft.com/office/powerpoint/2010/main" val="2249183138"/>
      </p:ext>
    </p:extLst>
  </p:cSld>
  <p:clrMapOvr>
    <a:masterClrMapping/>
  </p:clrMapOvr>
</p:sld>
</file>

<file path=ppt/slides/slide1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1FA07C-7143-488E-917D-76DC35AEA394}"/>
              </a:ext>
            </a:extLst>
          </p:cNvPr>
          <p:cNvSpPr>
            <a:spLocks noGrp="1"/>
          </p:cNvSpPr>
          <p:nvPr>
            <p:ph type="title"/>
          </p:nvPr>
        </p:nvSpPr>
        <p:spPr>
          <a:xfrm>
            <a:off x="1182702" y="2766218"/>
            <a:ext cx="2979254" cy="1325563"/>
          </a:xfrm>
        </p:spPr>
        <p:txBody>
          <a:bodyPr/>
          <a:lstStyle/>
          <a:p>
            <a:r>
              <a:rPr lang="en-US" dirty="0"/>
              <a:t>Étape 2 : Définir </a:t>
            </a:r>
            <a:endParaRPr lang="el-GR" dirty="0"/>
          </a:p>
        </p:txBody>
      </p:sp>
      <p:sp>
        <p:nvSpPr>
          <p:cNvPr id="3" name="Θέση κειμένου 2">
            <a:extLst>
              <a:ext uri="{FF2B5EF4-FFF2-40B4-BE49-F238E27FC236}">
                <a16:creationId xmlns:a16="http://schemas.microsoft.com/office/drawing/2014/main" id="{FD1D1A52-EA8F-4F26-BE8C-B100A73A2143}"/>
              </a:ext>
            </a:extLst>
          </p:cNvPr>
          <p:cNvSpPr>
            <a:spLocks noGrp="1"/>
          </p:cNvSpPr>
          <p:nvPr>
            <p:ph type="body" sz="quarter" idx="11"/>
          </p:nvPr>
        </p:nvSpPr>
        <p:spPr>
          <a:xfrm>
            <a:off x="511495" y="4091781"/>
            <a:ext cx="4935994" cy="680224"/>
          </a:xfrm>
        </p:spPr>
        <p:txBody>
          <a:bodyPr>
            <a:noAutofit/>
          </a:bodyPr>
          <a:lstStyle/>
          <a:p>
            <a:r>
              <a:rPr lang="en-US" dirty="0">
                <a:latin typeface="Posterama" panose="020B0504020200020000" pitchFamily="34" charset="0"/>
              </a:rPr>
              <a:t>Définir un énoncé de problème </a:t>
            </a:r>
            <a:endParaRPr lang="el-GR" dirty="0">
              <a:latin typeface="Posterama" panose="020B0504020200020000" pitchFamily="34" charset="0"/>
            </a:endParaRPr>
          </a:p>
        </p:txBody>
      </p:sp>
      <p:pic>
        <p:nvPicPr>
          <p:cNvPr id="5" name="Εικόνα 4">
            <a:extLst>
              <a:ext uri="{FF2B5EF4-FFF2-40B4-BE49-F238E27FC236}">
                <a16:creationId xmlns:a16="http://schemas.microsoft.com/office/drawing/2014/main" id="{1BC6C003-50BD-4C5A-A7DF-859F07A489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8386" y="1633409"/>
            <a:ext cx="4785852" cy="2994575"/>
          </a:xfrm>
          <a:prstGeom prst="rect">
            <a:avLst/>
          </a:prstGeom>
          <a:ln>
            <a:noFill/>
          </a:ln>
          <a:effectLst>
            <a:softEdge rad="112500"/>
          </a:effectLst>
        </p:spPr>
      </p:pic>
    </p:spTree>
    <p:extLst>
      <p:ext uri="{BB962C8B-B14F-4D97-AF65-F5344CB8AC3E}">
        <p14:creationId xmlns:p14="http://schemas.microsoft.com/office/powerpoint/2010/main" val="3103093463"/>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2">
            <a:extLst>
              <a:ext uri="{FF2B5EF4-FFF2-40B4-BE49-F238E27FC236}">
                <a16:creationId xmlns:a16="http://schemas.microsoft.com/office/drawing/2014/main" id="{F5F05FA8-ACB8-A8A2-5B17-BA019B9B1D56}"/>
              </a:ext>
            </a:extLst>
          </p:cNvPr>
          <p:cNvSpPr>
            <a:spLocks noGrp="1"/>
          </p:cNvSpPr>
          <p:nvPr>
            <p:ph type="title"/>
          </p:nvPr>
        </p:nvSpPr>
        <p:spPr>
          <a:xfrm>
            <a:off x="567826" y="335504"/>
            <a:ext cx="7850221" cy="1325562"/>
          </a:xfrm>
        </p:spPr>
        <p:txBody>
          <a:bodyPr>
            <a:normAutofit/>
          </a:bodyPr>
          <a:lstStyle/>
          <a:p>
            <a:r>
              <a:rPr lang="en-US" sz="1800" b="1" dirty="0">
                <a:latin typeface="Posterama" panose="020B0504020200020000" pitchFamily="34" charset="0"/>
                <a:ea typeface="+mj-ea"/>
              </a:rPr>
              <a:t>Activité 2 : Découvrir collectivement le vrai problème !</a:t>
            </a:r>
          </a:p>
        </p:txBody>
      </p:sp>
      <p:graphicFrame>
        <p:nvGraphicFramePr>
          <p:cNvPr id="2" name="Table 1">
            <a:extLst>
              <a:ext uri="{FF2B5EF4-FFF2-40B4-BE49-F238E27FC236}">
                <a16:creationId xmlns:a16="http://schemas.microsoft.com/office/drawing/2014/main" id="{98BC6D61-2299-5E74-87B5-FA9D328EF313}"/>
              </a:ext>
            </a:extLst>
          </p:cNvPr>
          <p:cNvGraphicFramePr>
            <a:graphicFrameLocks noGrp="1"/>
          </p:cNvGraphicFramePr>
          <p:nvPr>
            <p:extLst>
              <p:ext uri="{D42A27DB-BD31-4B8C-83A1-F6EECF244321}">
                <p14:modId xmlns:p14="http://schemas.microsoft.com/office/powerpoint/2010/main" val="1299577004"/>
              </p:ext>
            </p:extLst>
          </p:nvPr>
        </p:nvGraphicFramePr>
        <p:xfrm>
          <a:off x="628650" y="671209"/>
          <a:ext cx="7348031" cy="6170248"/>
        </p:xfrm>
        <a:graphic>
          <a:graphicData uri="http://schemas.openxmlformats.org/drawingml/2006/table">
            <a:tbl>
              <a:tblPr firstRow="1" firstCol="1" bandRow="1">
                <a:tableStyleId>{5C22544A-7EE6-4342-B048-85BDC9FD1C3A}</a:tableStyleId>
              </a:tblPr>
              <a:tblGrid>
                <a:gridCol w="1316882">
                  <a:extLst>
                    <a:ext uri="{9D8B030D-6E8A-4147-A177-3AD203B41FA5}">
                      <a16:colId xmlns:a16="http://schemas.microsoft.com/office/drawing/2014/main" val="4234332275"/>
                    </a:ext>
                  </a:extLst>
                </a:gridCol>
                <a:gridCol w="6031149">
                  <a:extLst>
                    <a:ext uri="{9D8B030D-6E8A-4147-A177-3AD203B41FA5}">
                      <a16:colId xmlns:a16="http://schemas.microsoft.com/office/drawing/2014/main" val="3630815253"/>
                    </a:ext>
                  </a:extLst>
                </a:gridCol>
              </a:tblGrid>
              <a:tr h="1835357">
                <a:tc>
                  <a:txBody>
                    <a:bodyPr/>
                    <a:lstStyle/>
                    <a:p>
                      <a:pPr marL="21590" algn="ctr">
                        <a:lnSpc>
                          <a:spcPct val="115000"/>
                        </a:lnSpc>
                        <a:spcAft>
                          <a:spcPts val="800"/>
                        </a:spcAft>
                      </a:pPr>
                      <a:r>
                        <a:rPr lang="en-US" sz="1200" dirty="0">
                          <a:effectLst/>
                        </a:rPr>
                        <a:t>Objectifs</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tc>
                  <a:txBody>
                    <a:bodyPr/>
                    <a:lstStyle/>
                    <a:p>
                      <a:pPr marL="21590" algn="just">
                        <a:lnSpc>
                          <a:spcPct val="115000"/>
                        </a:lnSpc>
                        <a:spcAft>
                          <a:spcPts val="800"/>
                        </a:spcAft>
                      </a:pPr>
                      <a:r>
                        <a:rPr lang="en-US" sz="1200" b="0" kern="1200" dirty="0">
                          <a:solidFill>
                            <a:schemeClr val="bg1"/>
                          </a:solidFill>
                          <a:effectLst/>
                          <a:latin typeface="+mn-lt"/>
                          <a:ea typeface="+mn-ea"/>
                          <a:cs typeface="+mn-cs"/>
                        </a:rPr>
                        <a:t>La phase "Définir", qui suit l'empathie, consiste en principe à </a:t>
                      </a:r>
                      <a:r>
                        <a:rPr lang="en-US" sz="1200" b="1" kern="1200" dirty="0">
                          <a:solidFill>
                            <a:schemeClr val="bg1"/>
                          </a:solidFill>
                          <a:effectLst/>
                          <a:latin typeface="+mn-lt"/>
                          <a:ea typeface="+mn-ea"/>
                          <a:cs typeface="+mn-cs"/>
                        </a:rPr>
                        <a:t>synthétiser les résultats afin d'identifier et d'articuler une approche du défi. </a:t>
                      </a:r>
                    </a:p>
                    <a:p>
                      <a:pPr marL="21590" algn="just">
                        <a:lnSpc>
                          <a:spcPct val="115000"/>
                        </a:lnSpc>
                        <a:spcAft>
                          <a:spcPts val="800"/>
                        </a:spcAft>
                      </a:pPr>
                      <a:r>
                        <a:rPr lang="en-US" sz="1200" b="0" kern="1200" dirty="0">
                          <a:solidFill>
                            <a:schemeClr val="bg1"/>
                          </a:solidFill>
                          <a:effectLst/>
                          <a:latin typeface="+mn-lt"/>
                          <a:ea typeface="+mn-ea"/>
                          <a:cs typeface="+mn-cs"/>
                        </a:rPr>
                        <a:t> L'étape de la définition est consacrée à la définition du problème : </a:t>
                      </a:r>
                      <a:r>
                        <a:rPr lang="en-US" sz="1200" b="1" kern="1200" dirty="0">
                          <a:solidFill>
                            <a:schemeClr val="bg1"/>
                          </a:solidFill>
                          <a:effectLst/>
                          <a:latin typeface="+mn-lt"/>
                          <a:ea typeface="+mn-ea"/>
                          <a:cs typeface="+mn-cs"/>
                        </a:rPr>
                        <a:t>quel problème d'utilisateur allez-vous essayer de résoudre ? En d'</a:t>
                      </a:r>
                      <a:r>
                        <a:rPr lang="en-US" sz="1200" b="0" kern="1200" dirty="0">
                          <a:solidFill>
                            <a:schemeClr val="bg1"/>
                          </a:solidFill>
                          <a:effectLst/>
                          <a:latin typeface="+mn-lt"/>
                          <a:ea typeface="+mn-ea"/>
                          <a:cs typeface="+mn-cs"/>
                        </a:rPr>
                        <a:t>autres termes, "</a:t>
                      </a:r>
                      <a:r>
                        <a:rPr lang="en-US" sz="1200" b="1" kern="1200" dirty="0">
                          <a:solidFill>
                            <a:schemeClr val="bg1"/>
                          </a:solidFill>
                          <a:effectLst/>
                          <a:latin typeface="+mn-lt"/>
                          <a:ea typeface="+mn-ea"/>
                          <a:cs typeface="+mn-cs"/>
                        </a:rPr>
                        <a:t>quel est votre défi en matière de conception" ?</a:t>
                      </a:r>
                      <a:endParaRPr lang="en-US" sz="1200" b="0" kern="1200" dirty="0">
                        <a:solidFill>
                          <a:schemeClr val="bg1"/>
                        </a:solidFill>
                        <a:effectLst/>
                        <a:latin typeface="+mn-lt"/>
                        <a:ea typeface="+mn-ea"/>
                        <a:cs typeface="+mn-cs"/>
                      </a:endParaRPr>
                    </a:p>
                  </a:txBody>
                  <a:tcPr marL="17836" marR="17836" marT="0" marB="0" anchor="ctr">
                    <a:solidFill>
                      <a:schemeClr val="accent6">
                        <a:lumMod val="75000"/>
                      </a:schemeClr>
                    </a:solidFill>
                  </a:tcPr>
                </a:tc>
                <a:extLst>
                  <a:ext uri="{0D108BD9-81ED-4DB2-BD59-A6C34878D82A}">
                    <a16:rowId xmlns:a16="http://schemas.microsoft.com/office/drawing/2014/main" val="1360783811"/>
                  </a:ext>
                </a:extLst>
              </a:tr>
              <a:tr h="886053">
                <a:tc>
                  <a:txBody>
                    <a:bodyPr/>
                    <a:lstStyle/>
                    <a:p>
                      <a:pPr marL="21590" algn="ctr">
                        <a:lnSpc>
                          <a:spcPct val="115000"/>
                        </a:lnSpc>
                        <a:spcAft>
                          <a:spcPts val="800"/>
                        </a:spcAft>
                      </a:pPr>
                      <a:r>
                        <a:rPr lang="en-US" sz="1200" dirty="0">
                          <a:effectLst/>
                        </a:rPr>
                        <a:t>Préparation et matériel</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tc>
                  <a:txBody>
                    <a:bodyPr/>
                    <a:lstStyle/>
                    <a:p>
                      <a:pPr marL="21590" algn="just">
                        <a:lnSpc>
                          <a:spcPct val="115000"/>
                        </a:lnSpc>
                        <a:spcAft>
                          <a:spcPts val="800"/>
                        </a:spcAft>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Matériel utile pour cette étape :</a:t>
                      </a:r>
                    </a:p>
                    <a:p>
                      <a:pPr marL="21590" algn="just">
                        <a:lnSpc>
                          <a:spcPct val="115000"/>
                        </a:lnSpc>
                        <a:spcAft>
                          <a:spcPts val="800"/>
                        </a:spcAft>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Des feuilles A4 (pour prendre des notes et collecter toutes les informations accumulées lors de l'étape d'empathie), un tableau blanc avec des notes autocollantes, des marqueurs, des post-it. Dans le cas d'un atelier virtuel, la même plateforme pratique, telle que Jamboard, peut être déployée.</a:t>
                      </a:r>
                    </a:p>
                  </a:txBody>
                  <a:tcPr marL="17836" marR="17836" marT="0" marB="0" anchor="ctr">
                    <a:solidFill>
                      <a:schemeClr val="accent6">
                        <a:lumMod val="75000"/>
                      </a:schemeClr>
                    </a:solidFill>
                  </a:tcPr>
                </a:tc>
                <a:extLst>
                  <a:ext uri="{0D108BD9-81ED-4DB2-BD59-A6C34878D82A}">
                    <a16:rowId xmlns:a16="http://schemas.microsoft.com/office/drawing/2014/main" val="3500458008"/>
                  </a:ext>
                </a:extLst>
              </a:tr>
              <a:tr h="388789">
                <a:tc>
                  <a:txBody>
                    <a:bodyPr/>
                    <a:lstStyle/>
                    <a:p>
                      <a:pPr marL="21590" algn="ctr">
                        <a:lnSpc>
                          <a:spcPct val="115000"/>
                        </a:lnSpc>
                        <a:spcAft>
                          <a:spcPts val="800"/>
                        </a:spcAft>
                      </a:pPr>
                      <a:r>
                        <a:rPr lang="en-US" sz="1200" dirty="0">
                          <a:effectLst/>
                        </a:rPr>
                        <a:t>Délai recommandé</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tc>
                  <a:txBody>
                    <a:bodyPr/>
                    <a:lstStyle/>
                    <a:p>
                      <a:pPr marL="21590" algn="just">
                        <a:lnSpc>
                          <a:spcPct val="115000"/>
                        </a:lnSpc>
                        <a:spcAft>
                          <a:spcPts val="800"/>
                        </a:spcAft>
                      </a:pPr>
                      <a:r>
                        <a:rPr lang="en-US" sz="1200" dirty="0">
                          <a:solidFill>
                            <a:schemeClr val="bg1"/>
                          </a:solidFill>
                          <a:effectLst/>
                        </a:rPr>
                        <a:t>25 </a:t>
                      </a:r>
                      <a:r>
                        <a:rPr lang="en-US" sz="1200" dirty="0">
                          <a:solidFill>
                            <a:schemeClr val="bg1"/>
                          </a:solidFill>
                          <a:effectLst/>
                        </a:rPr>
                        <a:t>minutes </a:t>
                      </a:r>
                      <a:endParaRPr lang="el-G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extLst>
                  <a:ext uri="{0D108BD9-81ED-4DB2-BD59-A6C34878D82A}">
                    <a16:rowId xmlns:a16="http://schemas.microsoft.com/office/drawing/2014/main" val="3825203597"/>
                  </a:ext>
                </a:extLst>
              </a:tr>
              <a:tr h="2852856">
                <a:tc>
                  <a:txBody>
                    <a:bodyPr/>
                    <a:lstStyle/>
                    <a:p>
                      <a:pPr marL="21590" algn="ctr">
                        <a:lnSpc>
                          <a:spcPct val="115000"/>
                        </a:lnSpc>
                        <a:spcAft>
                          <a:spcPts val="800"/>
                        </a:spcAft>
                      </a:pPr>
                      <a:r>
                        <a:rPr lang="en-US" sz="1200" dirty="0">
                          <a:effectLst/>
                        </a:rPr>
                        <a:t>Instructions pratiques</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tc>
                  <a:txBody>
                    <a:bodyPr/>
                    <a:lstStyle/>
                    <a:p>
                      <a:r>
                        <a:rPr lang="en-US" sz="1400" b="1" kern="1200" dirty="0">
                          <a:solidFill>
                            <a:schemeClr val="bg1"/>
                          </a:solidFill>
                          <a:effectLst/>
                          <a:latin typeface="+mn-lt"/>
                          <a:ea typeface="+mn-ea"/>
                          <a:cs typeface="+mn-cs"/>
                        </a:rPr>
                        <a:t>1ère étape </a:t>
                      </a:r>
                      <a:r>
                        <a:rPr lang="en-US" sz="1400" kern="1200" dirty="0">
                          <a:solidFill>
                            <a:schemeClr val="bg1"/>
                          </a:solidFill>
                          <a:effectLst/>
                          <a:latin typeface="+mn-lt"/>
                          <a:ea typeface="+mn-ea"/>
                          <a:cs typeface="+mn-cs"/>
                        </a:rPr>
                        <a:t>: </a:t>
                      </a:r>
                      <a:r>
                        <a:rPr lang="en-US" sz="1200" kern="1200" dirty="0">
                          <a:solidFill>
                            <a:schemeClr val="bg1"/>
                          </a:solidFill>
                          <a:effectLst/>
                          <a:latin typeface="+mn-lt"/>
                          <a:ea typeface="+mn-ea"/>
                          <a:cs typeface="+mn-cs"/>
                        </a:rPr>
                        <a:t>il sera demandé aux participants de réfléchir et d'écrire sur un papier ou un tableau blanc virtuel leurs réflexions et leurs idées sur les points suivants : </a:t>
                      </a:r>
                      <a:endParaRPr lang="el-GR" sz="1200" kern="1200" dirty="0">
                        <a:solidFill>
                          <a:schemeClr val="bg1"/>
                        </a:solidFill>
                        <a:effectLst/>
                        <a:latin typeface="+mn-lt"/>
                        <a:ea typeface="+mn-ea"/>
                        <a:cs typeface="+mn-cs"/>
                      </a:endParaRPr>
                    </a:p>
                    <a:p>
                      <a:pPr lvl="0"/>
                      <a:r>
                        <a:rPr lang="en-US" sz="1400" b="1" kern="1200" dirty="0">
                          <a:solidFill>
                            <a:schemeClr val="bg1"/>
                          </a:solidFill>
                          <a:effectLst/>
                          <a:latin typeface="+mn-lt"/>
                          <a:ea typeface="+mn-ea"/>
                          <a:cs typeface="+mn-cs"/>
                        </a:rPr>
                        <a:t>Utilisateur </a:t>
                      </a:r>
                      <a:r>
                        <a:rPr lang="en-US" sz="1400" kern="1200" dirty="0">
                          <a:solidFill>
                            <a:schemeClr val="bg1"/>
                          </a:solidFill>
                          <a:effectLst/>
                          <a:latin typeface="+mn-lt"/>
                          <a:ea typeface="+mn-ea"/>
                          <a:cs typeface="+mn-cs"/>
                        </a:rPr>
                        <a:t>: </a:t>
                      </a:r>
                      <a:r>
                        <a:rPr lang="en-US" sz="1400" i="1" kern="1200" dirty="0">
                          <a:solidFill>
                            <a:schemeClr val="bg1"/>
                          </a:solidFill>
                          <a:effectLst/>
                          <a:latin typeface="+mn-lt"/>
                          <a:ea typeface="+mn-ea"/>
                          <a:cs typeface="+mn-cs"/>
                        </a:rPr>
                        <a:t>Pour qui travaillez-vous ?</a:t>
                      </a:r>
                      <a:endParaRPr lang="el-GR" sz="1400" i="1" kern="1200" dirty="0">
                        <a:solidFill>
                          <a:schemeClr val="bg1"/>
                        </a:solidFill>
                        <a:effectLst/>
                        <a:latin typeface="+mn-lt"/>
                        <a:ea typeface="+mn-ea"/>
                        <a:cs typeface="+mn-cs"/>
                      </a:endParaRPr>
                    </a:p>
                    <a:p>
                      <a:pPr lvl="0"/>
                      <a:r>
                        <a:rPr lang="en-US" sz="1400" b="1" kern="1200" dirty="0">
                          <a:solidFill>
                            <a:schemeClr val="bg1"/>
                          </a:solidFill>
                          <a:effectLst/>
                          <a:latin typeface="+mn-lt"/>
                          <a:ea typeface="+mn-ea"/>
                          <a:cs typeface="+mn-cs"/>
                        </a:rPr>
                        <a:t>Besoin : </a:t>
                      </a:r>
                      <a:r>
                        <a:rPr lang="en-US" sz="1400" i="1" kern="1200" dirty="0">
                          <a:solidFill>
                            <a:schemeClr val="bg1"/>
                          </a:solidFill>
                          <a:effectLst/>
                          <a:latin typeface="+mn-lt"/>
                          <a:ea typeface="+mn-ea"/>
                          <a:cs typeface="+mn-cs"/>
                        </a:rPr>
                        <a:t>Quels sont les besoins de cet utilisateur </a:t>
                      </a:r>
                      <a:r>
                        <a:rPr lang="en-US" sz="1400" b="1" i="1" kern="1200" dirty="0">
                          <a:solidFill>
                            <a:schemeClr val="bg1"/>
                          </a:solidFill>
                          <a:effectLst/>
                          <a:latin typeface="+mn-lt"/>
                          <a:ea typeface="+mn-ea"/>
                          <a:cs typeface="+mn-cs"/>
                        </a:rPr>
                        <a:t>? </a:t>
                      </a:r>
                      <a:endParaRPr lang="el-GR" sz="1400" i="1" kern="1200" dirty="0">
                        <a:solidFill>
                          <a:schemeClr val="bg1"/>
                        </a:solidFill>
                        <a:effectLst/>
                        <a:latin typeface="+mn-lt"/>
                        <a:ea typeface="+mn-ea"/>
                        <a:cs typeface="+mn-cs"/>
                      </a:endParaRPr>
                    </a:p>
                    <a:p>
                      <a:pPr lvl="0"/>
                      <a:r>
                        <a:rPr lang="en-US" sz="1400" b="1" kern="1200" dirty="0">
                          <a:solidFill>
                            <a:schemeClr val="bg1"/>
                          </a:solidFill>
                          <a:effectLst/>
                          <a:latin typeface="+mn-lt"/>
                          <a:ea typeface="+mn-ea"/>
                          <a:cs typeface="+mn-cs"/>
                        </a:rPr>
                        <a:t>Aperçu : </a:t>
                      </a:r>
                      <a:r>
                        <a:rPr lang="en-US" sz="1400" i="1" kern="1200" dirty="0">
                          <a:solidFill>
                            <a:schemeClr val="bg1"/>
                          </a:solidFill>
                          <a:effectLst/>
                          <a:latin typeface="+mn-lt"/>
                          <a:ea typeface="+mn-ea"/>
                          <a:cs typeface="+mn-cs"/>
                        </a:rPr>
                        <a:t>Qu'est-ce qui vous a surpris chez cet utilisateur ? Qu'avez-vous remarqué que personne d'autre ne remarque </a:t>
                      </a:r>
                      <a:r>
                        <a:rPr lang="en-US" sz="1400" b="1" i="1" kern="1200" dirty="0">
                          <a:solidFill>
                            <a:schemeClr val="bg1"/>
                          </a:solidFill>
                          <a:effectLst/>
                          <a:latin typeface="+mn-lt"/>
                          <a:ea typeface="+mn-ea"/>
                          <a:cs typeface="+mn-cs"/>
                        </a:rPr>
                        <a:t>? </a:t>
                      </a:r>
                      <a:endParaRPr lang="el-GR" sz="1400" i="1" kern="1200" dirty="0">
                        <a:solidFill>
                          <a:schemeClr val="bg1"/>
                        </a:solidFill>
                        <a:effectLst/>
                        <a:latin typeface="+mn-lt"/>
                        <a:ea typeface="+mn-ea"/>
                        <a:cs typeface="+mn-cs"/>
                      </a:endParaRPr>
                    </a:p>
                    <a:p>
                      <a:r>
                        <a:rPr lang="en-US" sz="1200" kern="1200" dirty="0">
                          <a:solidFill>
                            <a:schemeClr val="bg1"/>
                          </a:solidFill>
                          <a:effectLst/>
                          <a:latin typeface="+mn-lt"/>
                          <a:ea typeface="+mn-ea"/>
                          <a:cs typeface="+mn-cs"/>
                        </a:rPr>
                        <a:t> </a:t>
                      </a:r>
                      <a:endParaRPr lang="el-GR" sz="1200" kern="1200" dirty="0">
                        <a:solidFill>
                          <a:schemeClr val="bg1"/>
                        </a:solidFill>
                        <a:effectLst/>
                        <a:latin typeface="+mn-lt"/>
                        <a:ea typeface="+mn-ea"/>
                        <a:cs typeface="+mn-cs"/>
                      </a:endParaRPr>
                    </a:p>
                    <a:p>
                      <a:r>
                        <a:rPr lang="en-US" sz="1200" kern="1200" dirty="0">
                          <a:solidFill>
                            <a:schemeClr val="bg1"/>
                          </a:solidFill>
                          <a:effectLst/>
                          <a:latin typeface="+mn-lt"/>
                          <a:ea typeface="+mn-ea"/>
                          <a:cs typeface="+mn-cs"/>
                        </a:rPr>
                        <a:t>Les participants disposeront d'une </a:t>
                      </a:r>
                      <a:r>
                        <a:rPr lang="en-US" sz="1200" b="1" kern="1200" dirty="0">
                          <a:solidFill>
                            <a:schemeClr val="bg1"/>
                          </a:solidFill>
                          <a:effectLst/>
                          <a:latin typeface="+mn-lt"/>
                          <a:ea typeface="+mn-ea"/>
                          <a:cs typeface="+mn-cs"/>
                        </a:rPr>
                        <a:t>dizaine de minutes </a:t>
                      </a:r>
                      <a:r>
                        <a:rPr lang="en-US" sz="1200" kern="1200" dirty="0">
                          <a:solidFill>
                            <a:schemeClr val="bg1"/>
                          </a:solidFill>
                          <a:effectLst/>
                          <a:latin typeface="+mn-lt"/>
                          <a:ea typeface="+mn-ea"/>
                          <a:cs typeface="+mn-cs"/>
                        </a:rPr>
                        <a:t>pour exprimer individuellement leurs idées. </a:t>
                      </a:r>
                    </a:p>
                    <a:p>
                      <a:endParaRPr lang="en-US" sz="1200" kern="1200" dirty="0">
                        <a:solidFill>
                          <a:schemeClr val="bg1"/>
                        </a:solidFill>
                        <a:effectLst/>
                        <a:latin typeface="+mn-lt"/>
                        <a:ea typeface="+mn-ea"/>
                        <a:cs typeface="+mn-cs"/>
                      </a:endParaRPr>
                    </a:p>
                    <a:p>
                      <a:r>
                        <a:rPr lang="en-US" sz="1400" b="1" kern="1200" dirty="0">
                          <a:solidFill>
                            <a:schemeClr val="bg1"/>
                          </a:solidFill>
                          <a:effectLst/>
                          <a:latin typeface="+mn-lt"/>
                          <a:ea typeface="+mn-ea"/>
                          <a:cs typeface="+mn-cs"/>
                        </a:rPr>
                        <a:t>2</a:t>
                      </a:r>
                      <a:r>
                        <a:rPr lang="en-US" sz="1400" b="1" kern="1200" baseline="30000" dirty="0">
                          <a:solidFill>
                            <a:schemeClr val="bg1"/>
                          </a:solidFill>
                          <a:effectLst/>
                          <a:latin typeface="+mn-lt"/>
                          <a:ea typeface="+mn-ea"/>
                          <a:cs typeface="+mn-cs"/>
                        </a:rPr>
                        <a:t>nd</a:t>
                      </a:r>
                      <a:r>
                        <a:rPr lang="en-US" sz="1400" b="1" kern="1200" dirty="0">
                          <a:solidFill>
                            <a:schemeClr val="bg1"/>
                          </a:solidFill>
                          <a:effectLst/>
                          <a:latin typeface="+mn-lt"/>
                          <a:ea typeface="+mn-ea"/>
                          <a:cs typeface="+mn-cs"/>
                        </a:rPr>
                        <a:t> étape </a:t>
                      </a:r>
                      <a:r>
                        <a:rPr lang="en-US" sz="1200" kern="1200" dirty="0">
                          <a:solidFill>
                            <a:schemeClr val="bg1"/>
                          </a:solidFill>
                          <a:effectLst/>
                          <a:latin typeface="+mn-lt"/>
                          <a:ea typeface="+mn-ea"/>
                          <a:cs typeface="+mn-cs"/>
                        </a:rPr>
                        <a:t>: </a:t>
                      </a:r>
                      <a:r>
                        <a:rPr lang="en-US" sz="1200" b="1" kern="1200" dirty="0">
                          <a:solidFill>
                            <a:schemeClr val="bg1"/>
                          </a:solidFill>
                          <a:effectLst/>
                          <a:latin typeface="+mn-lt"/>
                          <a:ea typeface="+mn-ea"/>
                          <a:cs typeface="+mn-cs"/>
                        </a:rPr>
                        <a:t>une autre session de brainstorming de 15 minutes </a:t>
                      </a:r>
                      <a:r>
                        <a:rPr lang="en-US" sz="1200" kern="1200" dirty="0">
                          <a:solidFill>
                            <a:schemeClr val="bg1"/>
                          </a:solidFill>
                          <a:effectLst/>
                          <a:latin typeface="+mn-lt"/>
                          <a:ea typeface="+mn-ea"/>
                          <a:cs typeface="+mn-cs"/>
                        </a:rPr>
                        <a:t>suivra, au cours de laquelle les idées principales seront discutées et fusionnées en un seul énoncé de problème. </a:t>
                      </a:r>
                    </a:p>
                    <a:p>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21590" algn="just">
                        <a:lnSpc>
                          <a:spcPct val="115000"/>
                        </a:lnSpc>
                        <a:spcAft>
                          <a:spcPts val="800"/>
                        </a:spcAft>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Une règle de base : les participants doivent se concentrer sur les </a:t>
                      </a: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besoins émotionnels réels de </a:t>
                      </a: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l'utilisateur</a:t>
                      </a: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Cela signifie qu'il </a:t>
                      </a: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n'est pas nécessaire, à partir de maintenant, de sauter aux solutions appropriées, </a:t>
                      </a: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mais surtout de saisir l'essence du problème</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17836" marR="17836" marT="0" marB="0" anchor="ctr">
                    <a:solidFill>
                      <a:schemeClr val="accent6">
                        <a:lumMod val="75000"/>
                      </a:schemeClr>
                    </a:solidFill>
                  </a:tcPr>
                </a:tc>
                <a:extLst>
                  <a:ext uri="{0D108BD9-81ED-4DB2-BD59-A6C34878D82A}">
                    <a16:rowId xmlns:a16="http://schemas.microsoft.com/office/drawing/2014/main" val="3801876724"/>
                  </a:ext>
                </a:extLst>
              </a:tr>
            </a:tbl>
          </a:graphicData>
        </a:graphic>
      </p:graphicFrame>
    </p:spTree>
    <p:extLst>
      <p:ext uri="{BB962C8B-B14F-4D97-AF65-F5344CB8AC3E}">
        <p14:creationId xmlns:p14="http://schemas.microsoft.com/office/powerpoint/2010/main" val="1343820048"/>
      </p:ext>
    </p:extLst>
  </p:cSld>
  <p:clrMapOvr>
    <a:masterClrMapping/>
  </p:clrMapOvr>
</p:sld>
</file>

<file path=ppt/slides/slide13.xml><?xml version="1.0" encoding="utf-8"?>
<p:sld xmlns:a16="http://schemas.microsoft.com/office/drawing/2014/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8D3F60-41C6-45F1-9990-1C37FE570EC1}"/>
              </a:ext>
            </a:extLst>
          </p:cNvPr>
          <p:cNvSpPr>
            <a:spLocks noGrp="1"/>
          </p:cNvSpPr>
          <p:nvPr>
            <p:ph type="title"/>
          </p:nvPr>
        </p:nvSpPr>
        <p:spPr/>
        <p:txBody>
          <a:bodyPr/>
          <a:lstStyle/>
          <a:p>
            <a:r>
              <a:rPr lang="en-US" dirty="0"/>
              <a:t>Étape 3 : Idée </a:t>
            </a:r>
            <a:endParaRPr lang="el-GR" dirty="0"/>
          </a:p>
        </p:txBody>
      </p:sp>
      <p:sp>
        <p:nvSpPr>
          <p:cNvPr id="3" name="Θέση κειμένου 2">
            <a:extLst>
              <a:ext uri="{FF2B5EF4-FFF2-40B4-BE49-F238E27FC236}">
                <a16:creationId xmlns:a16="http://schemas.microsoft.com/office/drawing/2014/main" id="{E0D38AA0-51BB-477B-B448-55DAF6434794}"/>
              </a:ext>
            </a:extLst>
          </p:cNvPr>
          <p:cNvSpPr>
            <a:spLocks noGrp="1"/>
          </p:cNvSpPr>
          <p:nvPr>
            <p:ph type="body" sz="quarter" idx="11"/>
          </p:nvPr>
        </p:nvSpPr>
        <p:spPr>
          <a:xfrm>
            <a:off x="871418" y="3657600"/>
            <a:ext cx="2979255" cy="747132"/>
          </a:xfrm>
        </p:spPr>
        <p:txBody>
          <a:bodyPr>
            <a:noAutofit/>
          </a:bodyPr>
          <a:lstStyle/>
          <a:p>
            <a:r>
              <a:rPr lang="en-US" dirty="0">
                <a:latin typeface="Posterama" panose="020B0504020200020000" pitchFamily="34" charset="0"/>
              </a:rPr>
              <a:t>Générer des idées et des solutions potentielles !</a:t>
            </a:r>
            <a:endParaRPr lang="el-GR" dirty="0">
              <a:latin typeface="Posterama" panose="020B0504020200020000" pitchFamily="34" charset="0"/>
            </a:endParaRPr>
          </a:p>
        </p:txBody>
      </p:sp>
      <p:pic>
        <p:nvPicPr>
          <p:cNvPr id="4" name="Kuva 5" descr="Hyvä idea ääriviiva">
            <a:extLst>
              <a:ext uri="{FF2B5EF4-FFF2-40B4-BE49-F238E27FC236}">
                <a16:creationId xmlns:a16="http://schemas.microsoft.com/office/drawing/2014/main" id="{4C471A49-A76B-D537-4CCC-3F56218A900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74842" y="2236305"/>
            <a:ext cx="3960914" cy="3960914"/>
          </a:xfrm>
          <a:prstGeom prst="rect">
            <a:avLst/>
          </a:prstGeom>
        </p:spPr>
      </p:pic>
    </p:spTree>
    <p:extLst>
      <p:ext uri="{BB962C8B-B14F-4D97-AF65-F5344CB8AC3E}">
        <p14:creationId xmlns:p14="http://schemas.microsoft.com/office/powerpoint/2010/main" val="262484416"/>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2">
            <a:extLst>
              <a:ext uri="{FF2B5EF4-FFF2-40B4-BE49-F238E27FC236}">
                <a16:creationId xmlns:a16="http://schemas.microsoft.com/office/drawing/2014/main" id="{F5F05FA8-ACB8-A8A2-5B17-BA019B9B1D56}"/>
              </a:ext>
            </a:extLst>
          </p:cNvPr>
          <p:cNvSpPr>
            <a:spLocks noGrp="1"/>
          </p:cNvSpPr>
          <p:nvPr>
            <p:ph type="title"/>
          </p:nvPr>
        </p:nvSpPr>
        <p:spPr>
          <a:xfrm>
            <a:off x="567826" y="335504"/>
            <a:ext cx="7850221" cy="1325562"/>
          </a:xfrm>
        </p:spPr>
        <p:txBody>
          <a:bodyPr>
            <a:normAutofit/>
          </a:bodyPr>
          <a:lstStyle/>
          <a:p>
            <a:r>
              <a:rPr lang="en-US" sz="1800" b="1" dirty="0">
                <a:latin typeface="Posterama" panose="020B0504020200020000" pitchFamily="34" charset="0"/>
                <a:ea typeface="+mj-ea"/>
              </a:rPr>
              <a:t>Activité 3 : L'heure est à la génération d'idées ! </a:t>
            </a:r>
          </a:p>
        </p:txBody>
      </p:sp>
      <p:graphicFrame>
        <p:nvGraphicFramePr>
          <p:cNvPr id="3" name="Table 2">
            <a:extLst>
              <a:ext uri="{FF2B5EF4-FFF2-40B4-BE49-F238E27FC236}">
                <a16:creationId xmlns:a16="http://schemas.microsoft.com/office/drawing/2014/main" id="{C5A130CA-8DE1-5F08-0952-0BC44360B914}"/>
              </a:ext>
            </a:extLst>
          </p:cNvPr>
          <p:cNvGraphicFramePr>
            <a:graphicFrameLocks noGrp="1"/>
          </p:cNvGraphicFramePr>
          <p:nvPr>
            <p:extLst>
              <p:ext uri="{D42A27DB-BD31-4B8C-83A1-F6EECF244321}">
                <p14:modId xmlns:p14="http://schemas.microsoft.com/office/powerpoint/2010/main" val="3306227144"/>
              </p:ext>
            </p:extLst>
          </p:nvPr>
        </p:nvGraphicFramePr>
        <p:xfrm>
          <a:off x="262647" y="891770"/>
          <a:ext cx="7762672" cy="5892864"/>
        </p:xfrm>
        <a:graphic>
          <a:graphicData uri="http://schemas.openxmlformats.org/drawingml/2006/table">
            <a:tbl>
              <a:tblPr firstRow="1" firstCol="1" bandRow="1">
                <a:tableStyleId>{5C22544A-7EE6-4342-B048-85BDC9FD1C3A}</a:tableStyleId>
              </a:tblPr>
              <a:tblGrid>
                <a:gridCol w="1773456">
                  <a:extLst>
                    <a:ext uri="{9D8B030D-6E8A-4147-A177-3AD203B41FA5}">
                      <a16:colId xmlns:a16="http://schemas.microsoft.com/office/drawing/2014/main" val="1901942632"/>
                    </a:ext>
                  </a:extLst>
                </a:gridCol>
                <a:gridCol w="5989216">
                  <a:extLst>
                    <a:ext uri="{9D8B030D-6E8A-4147-A177-3AD203B41FA5}">
                      <a16:colId xmlns:a16="http://schemas.microsoft.com/office/drawing/2014/main" val="2050030298"/>
                    </a:ext>
                  </a:extLst>
                </a:gridCol>
              </a:tblGrid>
              <a:tr h="1930713">
                <a:tc>
                  <a:txBody>
                    <a:bodyPr/>
                    <a:lstStyle/>
                    <a:p>
                      <a:pPr marL="21590" algn="ctr">
                        <a:lnSpc>
                          <a:spcPct val="115000"/>
                        </a:lnSpc>
                        <a:spcAft>
                          <a:spcPts val="800"/>
                        </a:spcAft>
                      </a:pPr>
                      <a:r>
                        <a:rPr lang="en-US" sz="1200" dirty="0">
                          <a:solidFill>
                            <a:schemeClr val="bg1"/>
                          </a:solidFill>
                          <a:effectLst/>
                        </a:rPr>
                        <a:t>Objectifs</a:t>
                      </a:r>
                      <a:endParaRPr lang="el-G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tc>
                  <a:txBody>
                    <a:bodyPr/>
                    <a:lstStyle/>
                    <a:p>
                      <a:pPr marL="21590" algn="just">
                        <a:lnSpc>
                          <a:spcPct val="115000"/>
                        </a:lnSpc>
                        <a:spcAft>
                          <a:spcPts val="800"/>
                        </a:spcAft>
                      </a:pPr>
                      <a:r>
                        <a:rPr lang="en-US" sz="1100" b="0" kern="1200" dirty="0">
                          <a:solidFill>
                            <a:schemeClr val="bg1"/>
                          </a:solidFill>
                          <a:effectLst/>
                          <a:latin typeface="+mn-lt"/>
                          <a:ea typeface="+mn-ea"/>
                          <a:cs typeface="+mn-cs"/>
                        </a:rPr>
                        <a:t>L'</a:t>
                      </a:r>
                      <a:r>
                        <a:rPr lang="en-US" sz="1100" b="0" kern="1200" dirty="0">
                          <a:solidFill>
                            <a:schemeClr val="bg1"/>
                          </a:solidFill>
                          <a:effectLst/>
                          <a:latin typeface="+mn-lt"/>
                          <a:ea typeface="+mn-ea"/>
                          <a:cs typeface="+mn-cs"/>
                        </a:rPr>
                        <a:t>objectif de cette activité est d'encourager et de soutenir les filles et les jeunes femmes à commencer à </a:t>
                      </a:r>
                      <a:r>
                        <a:rPr lang="en-US" sz="1100" b="1" kern="1200" dirty="0">
                          <a:solidFill>
                            <a:schemeClr val="bg1"/>
                          </a:solidFill>
                          <a:effectLst/>
                          <a:latin typeface="+mn-lt"/>
                          <a:ea typeface="+mn-ea"/>
                          <a:cs typeface="+mn-cs"/>
                        </a:rPr>
                        <a:t>réfléchir à la manière de résoudre le problème qu'elles ont étudié et défini.</a:t>
                      </a:r>
                    </a:p>
                    <a:p>
                      <a:pPr marL="21590" algn="just">
                        <a:lnSpc>
                          <a:spcPct val="115000"/>
                        </a:lnSpc>
                        <a:spcAft>
                          <a:spcPts val="800"/>
                        </a:spcAft>
                      </a:pPr>
                      <a:r>
                        <a:rPr lang="en-US" sz="1100" b="0" kern="1200" dirty="0">
                          <a:solidFill>
                            <a:schemeClr val="bg1"/>
                          </a:solidFill>
                          <a:effectLst/>
                          <a:latin typeface="+mn-lt"/>
                          <a:ea typeface="+mn-ea"/>
                          <a:cs typeface="+mn-cs"/>
                        </a:rPr>
                        <a:t>En principe, la phase d'idéation est celle où les membres de l'équipe se concentrent sur la </a:t>
                      </a:r>
                      <a:r>
                        <a:rPr lang="en-US" sz="1100" b="1" kern="1200" dirty="0">
                          <a:solidFill>
                            <a:schemeClr val="bg1"/>
                          </a:solidFill>
                          <a:effectLst/>
                          <a:latin typeface="+mn-lt"/>
                          <a:ea typeface="+mn-ea"/>
                          <a:cs typeface="+mn-cs"/>
                        </a:rPr>
                        <a:t>génération de solutions créatives</a:t>
                      </a:r>
                      <a:r>
                        <a:rPr lang="en-US" sz="1100" b="0" kern="1200" dirty="0">
                          <a:solidFill>
                            <a:schemeClr val="bg1"/>
                          </a:solidFill>
                          <a:effectLst/>
                          <a:latin typeface="+mn-lt"/>
                          <a:ea typeface="+mn-ea"/>
                          <a:cs typeface="+mn-cs"/>
                        </a:rPr>
                        <a:t>. </a:t>
                      </a:r>
                    </a:p>
                    <a:p>
                      <a:pPr marL="21590" algn="just">
                        <a:lnSpc>
                          <a:spcPct val="115000"/>
                        </a:lnSpc>
                        <a:spcAft>
                          <a:spcPts val="800"/>
                        </a:spcAft>
                      </a:pPr>
                      <a:r>
                        <a:rPr lang="en-US" sz="1100" b="0" kern="1200" dirty="0">
                          <a:solidFill>
                            <a:schemeClr val="bg1"/>
                          </a:solidFill>
                          <a:effectLst/>
                          <a:latin typeface="+mn-lt"/>
                          <a:ea typeface="+mn-ea"/>
                          <a:cs typeface="+mn-cs"/>
                        </a:rPr>
                        <a:t>Règle : </a:t>
                      </a:r>
                      <a:r>
                        <a:rPr lang="en-US" sz="1100" b="1" kern="1200" dirty="0">
                          <a:solidFill>
                            <a:schemeClr val="bg1"/>
                          </a:solidFill>
                          <a:effectLst/>
                          <a:latin typeface="+mn-lt"/>
                          <a:ea typeface="+mn-ea"/>
                          <a:cs typeface="+mn-cs"/>
                        </a:rPr>
                        <a:t>quantité et diversité des idées, sans s'en tenir à une "meilleure" solution théorique </a:t>
                      </a:r>
                      <a:r>
                        <a:rPr lang="en-US" sz="1100" b="0" kern="1200" dirty="0">
                          <a:solidFill>
                            <a:schemeClr val="bg1"/>
                          </a:solidFill>
                          <a:effectLst/>
                          <a:latin typeface="+mn-lt"/>
                          <a:ea typeface="+mn-ea"/>
                          <a:cs typeface="+mn-cs"/>
                        </a:rPr>
                        <a:t>(les participants doivent proposer des solutions aussi nombreuses et différentes que possible). </a:t>
                      </a:r>
                    </a:p>
                    <a:p>
                      <a:pPr marL="21590" algn="just">
                        <a:lnSpc>
                          <a:spcPct val="115000"/>
                        </a:lnSpc>
                        <a:spcAft>
                          <a:spcPts val="800"/>
                        </a:spcAft>
                      </a:pPr>
                      <a:r>
                        <a:rPr lang="en-US" sz="1100" b="0" u="sng" kern="1200" dirty="0">
                          <a:solidFill>
                            <a:schemeClr val="bg1"/>
                          </a:solidFill>
                          <a:effectLst/>
                          <a:latin typeface="+mn-lt"/>
                          <a:ea typeface="+mn-ea"/>
                          <a:cs typeface="+mn-cs"/>
                        </a:rPr>
                        <a:t>Rappel important </a:t>
                      </a:r>
                      <a:r>
                        <a:rPr lang="en-US" sz="1100" b="0" kern="1200" dirty="0">
                          <a:solidFill>
                            <a:schemeClr val="bg1"/>
                          </a:solidFill>
                          <a:effectLst/>
                          <a:latin typeface="+mn-lt"/>
                          <a:ea typeface="+mn-ea"/>
                          <a:cs typeface="+mn-cs"/>
                        </a:rPr>
                        <a:t>: Toutes les étapes du processus de design thinking doivent être combinées à la créativité et au travail d'équipe. Il est donc essentiel d'explorer les options et de générer une grande variété d'idées pour parvenir à une solution véritablement créative.</a:t>
                      </a:r>
                    </a:p>
                  </a:txBody>
                  <a:tcPr marL="17836" marR="17836" marT="0" marB="0" anchor="ctr">
                    <a:solidFill>
                      <a:schemeClr val="accent6">
                        <a:lumMod val="75000"/>
                      </a:schemeClr>
                    </a:solidFill>
                  </a:tcPr>
                </a:tc>
                <a:extLst>
                  <a:ext uri="{0D108BD9-81ED-4DB2-BD59-A6C34878D82A}">
                    <a16:rowId xmlns:a16="http://schemas.microsoft.com/office/drawing/2014/main" val="759808689"/>
                  </a:ext>
                </a:extLst>
              </a:tr>
              <a:tr h="1515593">
                <a:tc>
                  <a:txBody>
                    <a:bodyPr/>
                    <a:lstStyle/>
                    <a:p>
                      <a:pPr marL="21590" algn="ctr">
                        <a:lnSpc>
                          <a:spcPct val="115000"/>
                        </a:lnSpc>
                        <a:spcAft>
                          <a:spcPts val="800"/>
                        </a:spcAft>
                      </a:pPr>
                      <a:r>
                        <a:rPr lang="en-US" sz="1200" dirty="0">
                          <a:solidFill>
                            <a:schemeClr val="bg1"/>
                          </a:solidFill>
                          <a:effectLst/>
                        </a:rPr>
                        <a:t>Préparation et matériel</a:t>
                      </a:r>
                      <a:endParaRPr lang="el-G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tc>
                  <a:txBody>
                    <a:bodyPr/>
                    <a:lstStyle/>
                    <a:p>
                      <a:pPr marL="193040" indent="-171450" algn="just">
                        <a:lnSpc>
                          <a:spcPct val="115000"/>
                        </a:lnSpc>
                        <a:spcAft>
                          <a:spcPts val="800"/>
                        </a:spcAft>
                        <a:buFont typeface="Arial" panose="020B0604020202020204" pitchFamily="34" charset="0"/>
                        <a:buChar char="•"/>
                      </a:pP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Un grand tableau est nécessaire. La taille globale du tableau est essentielle pour ajouter et afficher autant d'idées que possible. Les idées seront écrites directement sur le tableau avec un stylo ou affichées sous forme de notes autocollantes (post-it). </a:t>
                      </a:r>
                    </a:p>
                    <a:p>
                      <a:pPr marL="193040" indent="-171450" algn="just">
                        <a:lnSpc>
                          <a:spcPct val="115000"/>
                        </a:lnSpc>
                        <a:spcAft>
                          <a:spcPts val="800"/>
                        </a:spcAft>
                        <a:buFont typeface="Arial" panose="020B0604020202020204" pitchFamily="34" charset="0"/>
                        <a:buChar char="•"/>
                      </a:pP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Pour les ateliers virtuels : une plateforme comme Jamboard, Miro ou Mural peut être utilisée comme alternative.</a:t>
                      </a:r>
                    </a:p>
                    <a:p>
                      <a:pPr marL="193040" indent="-171450" algn="just">
                        <a:lnSpc>
                          <a:spcPct val="115000"/>
                        </a:lnSpc>
                        <a:spcAft>
                          <a:spcPts val="800"/>
                        </a:spcAft>
                        <a:buFont typeface="Arial" panose="020B0604020202020204" pitchFamily="34" charset="0"/>
                        <a:buChar char="•"/>
                      </a:pP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Il est conseillé de maintenir les participants dans les mêmes groupes afin d'assurer la continuité avec les étapes précédentes.</a:t>
                      </a:r>
                    </a:p>
                    <a:p>
                      <a:pPr marL="193040" indent="-171450" algn="just">
                        <a:lnSpc>
                          <a:spcPct val="115000"/>
                        </a:lnSpc>
                        <a:spcAft>
                          <a:spcPts val="800"/>
                        </a:spcAft>
                        <a:buFont typeface="Arial" panose="020B0604020202020204" pitchFamily="34" charset="0"/>
                        <a:buChar char="•"/>
                      </a:pP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Pour la phase d'évaluation des idées proposées, un simple stylo est nécessaire pour noter les résultats au tableau.</a:t>
                      </a:r>
                    </a:p>
                  </a:txBody>
                  <a:tcPr marL="17836" marR="17836" marT="0" marB="0" anchor="ctr">
                    <a:solidFill>
                      <a:schemeClr val="accent6">
                        <a:lumMod val="75000"/>
                      </a:schemeClr>
                    </a:solidFill>
                  </a:tcPr>
                </a:tc>
                <a:extLst>
                  <a:ext uri="{0D108BD9-81ED-4DB2-BD59-A6C34878D82A}">
                    <a16:rowId xmlns:a16="http://schemas.microsoft.com/office/drawing/2014/main" val="2684853441"/>
                  </a:ext>
                </a:extLst>
              </a:tr>
              <a:tr h="183805">
                <a:tc>
                  <a:txBody>
                    <a:bodyPr/>
                    <a:lstStyle/>
                    <a:p>
                      <a:pPr marL="21590" algn="ctr">
                        <a:lnSpc>
                          <a:spcPct val="115000"/>
                        </a:lnSpc>
                        <a:spcAft>
                          <a:spcPts val="800"/>
                        </a:spcAft>
                      </a:pPr>
                      <a:r>
                        <a:rPr lang="en-US" sz="1200" dirty="0">
                          <a:solidFill>
                            <a:schemeClr val="bg1"/>
                          </a:solidFill>
                          <a:effectLst/>
                        </a:rPr>
                        <a:t>Délai recommandé</a:t>
                      </a:r>
                      <a:endParaRPr lang="el-G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tc>
                  <a:txBody>
                    <a:bodyPr/>
                    <a:lstStyle/>
                    <a:p>
                      <a:pPr marL="21590" algn="just">
                        <a:lnSpc>
                          <a:spcPct val="115000"/>
                        </a:lnSpc>
                        <a:spcAft>
                          <a:spcPts val="800"/>
                        </a:spcAft>
                      </a:pPr>
                      <a:r>
                        <a:rPr lang="en-US" sz="1200" dirty="0">
                          <a:solidFill>
                            <a:schemeClr val="bg1"/>
                          </a:solidFill>
                          <a:effectLst/>
                        </a:rPr>
                        <a:t>25 </a:t>
                      </a:r>
                      <a:r>
                        <a:rPr lang="en-US" sz="1200" dirty="0">
                          <a:solidFill>
                            <a:schemeClr val="bg1"/>
                          </a:solidFill>
                          <a:effectLst/>
                        </a:rPr>
                        <a:t>minutes </a:t>
                      </a:r>
                      <a:endParaRPr lang="el-G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extLst>
                  <a:ext uri="{0D108BD9-81ED-4DB2-BD59-A6C34878D82A}">
                    <a16:rowId xmlns:a16="http://schemas.microsoft.com/office/drawing/2014/main" val="3985076409"/>
                  </a:ext>
                </a:extLst>
              </a:tr>
              <a:tr h="1928373">
                <a:tc>
                  <a:txBody>
                    <a:bodyPr/>
                    <a:lstStyle/>
                    <a:p>
                      <a:pPr marL="21590" algn="ctr">
                        <a:lnSpc>
                          <a:spcPct val="115000"/>
                        </a:lnSpc>
                        <a:spcAft>
                          <a:spcPts val="800"/>
                        </a:spcAft>
                      </a:pPr>
                      <a:r>
                        <a:rPr lang="en-US" sz="1200" dirty="0">
                          <a:solidFill>
                            <a:schemeClr val="bg1"/>
                          </a:solidFill>
                          <a:effectLst/>
                        </a:rPr>
                        <a:t>Instructions pratiques</a:t>
                      </a:r>
                      <a:endParaRPr lang="el-G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tc>
                  <a:txBody>
                    <a:bodyPr/>
                    <a:lstStyle/>
                    <a:p>
                      <a:pPr marL="171450" indent="-171450">
                        <a:buFont typeface="Arial" panose="020B0604020202020204" pitchFamily="34" charset="0"/>
                        <a:buChar char="•"/>
                      </a:pP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Au début, </a:t>
                      </a: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 formateur demandera aux participants de commencer à faire un brainstorming et de suggérer autant d'idées créatives qu'ils le peuvent</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L'</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ensemble du processus devrait durer environ </a:t>
                      </a: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10 minutes. C'est </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a:t>
                      </a: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étape de la créativité</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où les participants doivent se sentir libres de s'exprimer librement. </a:t>
                      </a:r>
                    </a:p>
                    <a:p>
                      <a:pPr marL="171450" indent="-171450">
                        <a:buFont typeface="Arial" panose="020B0604020202020204" pitchFamily="34" charset="0"/>
                        <a:buChar char="•"/>
                      </a:pP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À l'issue du brainstorming, les participants évalueront chaque idée en fonction des critères suivants : (i) </a:t>
                      </a: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faisabilité de l'idée</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(ii) </a:t>
                      </a: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rentabilité de l'idée</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(iii) </a:t>
                      </a: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rationalité de l'idée</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(iv) </a:t>
                      </a: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originalité de l'idée</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C'est à ce stade que les idées sont soigneusement réexaminées collectivement. </a:t>
                      </a:r>
                    </a:p>
                    <a:p>
                      <a:pPr marL="171450" indent="-171450">
                        <a:buFont typeface="Arial" panose="020B0604020202020204" pitchFamily="34" charset="0"/>
                        <a:buChar char="•"/>
                      </a:pP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Pour chaque idée, les participants peuvent attribuer des points pour chaque critère, par le biais d'un processus de vote ouvert : </a:t>
                      </a: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si l'idée obtient une très mauvaise note </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pour ce critère, et </a:t>
                      </a: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5 si elle obtient une très bonne note</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Cette méthode facilitera le processus de mise en évidence des idées qui devraient devenir des solutions prototypées (</a:t>
                      </a: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15'</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17836" marR="17836" marT="0" marB="0" anchor="ctr">
                    <a:solidFill>
                      <a:schemeClr val="accent6">
                        <a:lumMod val="75000"/>
                      </a:schemeClr>
                    </a:solidFill>
                  </a:tcPr>
                </a:tc>
                <a:extLst>
                  <a:ext uri="{0D108BD9-81ED-4DB2-BD59-A6C34878D82A}">
                    <a16:rowId xmlns:a16="http://schemas.microsoft.com/office/drawing/2014/main" val="3480456310"/>
                  </a:ext>
                </a:extLst>
              </a:tr>
            </a:tbl>
          </a:graphicData>
        </a:graphic>
      </p:graphicFrame>
    </p:spTree>
    <p:extLst>
      <p:ext uri="{BB962C8B-B14F-4D97-AF65-F5344CB8AC3E}">
        <p14:creationId xmlns:p14="http://schemas.microsoft.com/office/powerpoint/2010/main" val="2354127689"/>
      </p:ext>
    </p:extLst>
  </p:cSld>
  <p:clrMapOvr>
    <a:masterClrMapping/>
  </p:clrMapOvr>
</p:sld>
</file>

<file path=ppt/slides/slide15.xml><?xml version="1.0" encoding="utf-8"?>
<p:sld xmlns:a16="http://schemas.microsoft.com/office/drawing/2014/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9B3F9F-EF01-4AF6-9E15-F7F41B51EC77}"/>
              </a:ext>
            </a:extLst>
          </p:cNvPr>
          <p:cNvSpPr>
            <a:spLocks noGrp="1"/>
          </p:cNvSpPr>
          <p:nvPr>
            <p:ph type="title"/>
          </p:nvPr>
        </p:nvSpPr>
        <p:spPr/>
        <p:txBody>
          <a:bodyPr/>
          <a:lstStyle/>
          <a:p>
            <a:r>
              <a:rPr lang="en-US" dirty="0"/>
              <a:t>Étape 4 :</a:t>
            </a:r>
            <a:br>
              <a:rPr lang="en-US" dirty="0"/>
            </a:br>
            <a:r>
              <a:rPr lang="en-US" dirty="0"/>
              <a:t>Prototype </a:t>
            </a:r>
            <a:endParaRPr lang="el-GR" dirty="0"/>
          </a:p>
        </p:txBody>
      </p:sp>
      <p:sp>
        <p:nvSpPr>
          <p:cNvPr id="3" name="Θέση κειμένου 2">
            <a:extLst>
              <a:ext uri="{FF2B5EF4-FFF2-40B4-BE49-F238E27FC236}">
                <a16:creationId xmlns:a16="http://schemas.microsoft.com/office/drawing/2014/main" id="{07B9D7B7-DFFA-4F68-87FE-FEC8787D885E}"/>
              </a:ext>
            </a:extLst>
          </p:cNvPr>
          <p:cNvSpPr>
            <a:spLocks noGrp="1"/>
          </p:cNvSpPr>
          <p:nvPr>
            <p:ph type="body" sz="quarter" idx="11"/>
          </p:nvPr>
        </p:nvSpPr>
        <p:spPr>
          <a:xfrm>
            <a:off x="871418" y="3624492"/>
            <a:ext cx="3635267" cy="457200"/>
          </a:xfrm>
        </p:spPr>
        <p:txBody>
          <a:bodyPr>
            <a:noAutofit/>
          </a:bodyPr>
          <a:lstStyle/>
          <a:p>
            <a:r>
              <a:rPr lang="en-US" dirty="0">
                <a:latin typeface="Posterama" panose="020B0504020200020000" pitchFamily="34" charset="0"/>
              </a:rPr>
              <a:t>Il est temps de construire votre idée ! </a:t>
            </a:r>
            <a:endParaRPr lang="el-GR" dirty="0">
              <a:latin typeface="Posterama" panose="020B0504020200020000" pitchFamily="34" charset="0"/>
            </a:endParaRPr>
          </a:p>
        </p:txBody>
      </p:sp>
      <p:pic>
        <p:nvPicPr>
          <p:cNvPr id="4" name="Kuva 5" descr="Rakennus työntekijä nainen ääriviiva">
            <a:extLst>
              <a:ext uri="{FF2B5EF4-FFF2-40B4-BE49-F238E27FC236}">
                <a16:creationId xmlns:a16="http://schemas.microsoft.com/office/drawing/2014/main" id="{573A597D-4AF7-6728-3B03-BB07271EAF3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43018" y="2456122"/>
            <a:ext cx="3400982" cy="3400982"/>
          </a:xfrm>
          <a:prstGeom prst="rect">
            <a:avLst/>
          </a:prstGeom>
        </p:spPr>
      </p:pic>
    </p:spTree>
    <p:extLst>
      <p:ext uri="{BB962C8B-B14F-4D97-AF65-F5344CB8AC3E}">
        <p14:creationId xmlns:p14="http://schemas.microsoft.com/office/powerpoint/2010/main" val="306312788"/>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2">
            <a:extLst>
              <a:ext uri="{FF2B5EF4-FFF2-40B4-BE49-F238E27FC236}">
                <a16:creationId xmlns:a16="http://schemas.microsoft.com/office/drawing/2014/main" id="{F5F05FA8-ACB8-A8A2-5B17-BA019B9B1D56}"/>
              </a:ext>
            </a:extLst>
          </p:cNvPr>
          <p:cNvSpPr>
            <a:spLocks noGrp="1"/>
          </p:cNvSpPr>
          <p:nvPr>
            <p:ph type="title"/>
          </p:nvPr>
        </p:nvSpPr>
        <p:spPr>
          <a:xfrm>
            <a:off x="567826" y="335504"/>
            <a:ext cx="7850221" cy="1325562"/>
          </a:xfrm>
        </p:spPr>
        <p:txBody>
          <a:bodyPr>
            <a:normAutofit/>
          </a:bodyPr>
          <a:lstStyle/>
          <a:p>
            <a:r>
              <a:rPr lang="en-US" sz="1800" b="1" dirty="0">
                <a:latin typeface="Posterama" panose="020B0504020200020000" pitchFamily="34" charset="0"/>
                <a:ea typeface="+mj-ea"/>
              </a:rPr>
              <a:t>Activité 4 : Le moment du prototype de la solution ! </a:t>
            </a:r>
          </a:p>
        </p:txBody>
      </p:sp>
      <p:graphicFrame>
        <p:nvGraphicFramePr>
          <p:cNvPr id="2" name="Table 1">
            <a:extLst>
              <a:ext uri="{FF2B5EF4-FFF2-40B4-BE49-F238E27FC236}">
                <a16:creationId xmlns:a16="http://schemas.microsoft.com/office/drawing/2014/main" id="{EFD68EA5-7E5E-FD32-AAE0-7710D2ADDABA}"/>
              </a:ext>
            </a:extLst>
          </p:cNvPr>
          <p:cNvGraphicFramePr>
            <a:graphicFrameLocks noGrp="1"/>
          </p:cNvGraphicFramePr>
          <p:nvPr>
            <p:extLst>
              <p:ext uri="{D42A27DB-BD31-4B8C-83A1-F6EECF244321}">
                <p14:modId xmlns:p14="http://schemas.microsoft.com/office/powerpoint/2010/main" val="3151239794"/>
              </p:ext>
            </p:extLst>
          </p:nvPr>
        </p:nvGraphicFramePr>
        <p:xfrm>
          <a:off x="87549" y="768486"/>
          <a:ext cx="8064230" cy="6089513"/>
        </p:xfrm>
        <a:graphic>
          <a:graphicData uri="http://schemas.openxmlformats.org/drawingml/2006/table">
            <a:tbl>
              <a:tblPr firstRow="1" firstCol="1" bandRow="1">
                <a:tableStyleId>{5C22544A-7EE6-4342-B048-85BDC9FD1C3A}</a:tableStyleId>
              </a:tblPr>
              <a:tblGrid>
                <a:gridCol w="1224699">
                  <a:extLst>
                    <a:ext uri="{9D8B030D-6E8A-4147-A177-3AD203B41FA5}">
                      <a16:colId xmlns:a16="http://schemas.microsoft.com/office/drawing/2014/main" val="4191544491"/>
                    </a:ext>
                  </a:extLst>
                </a:gridCol>
                <a:gridCol w="6839531">
                  <a:extLst>
                    <a:ext uri="{9D8B030D-6E8A-4147-A177-3AD203B41FA5}">
                      <a16:colId xmlns:a16="http://schemas.microsoft.com/office/drawing/2014/main" val="3660580872"/>
                    </a:ext>
                  </a:extLst>
                </a:gridCol>
              </a:tblGrid>
              <a:tr h="1491251">
                <a:tc>
                  <a:txBody>
                    <a:bodyPr/>
                    <a:lstStyle/>
                    <a:p>
                      <a:pPr marL="21590" algn="ctr">
                        <a:lnSpc>
                          <a:spcPct val="115000"/>
                        </a:lnSpc>
                        <a:spcAft>
                          <a:spcPts val="800"/>
                        </a:spcAft>
                      </a:pPr>
                      <a:r>
                        <a:rPr lang="en-US" sz="1200" dirty="0">
                          <a:effectLst/>
                        </a:rPr>
                        <a:t>Objectifs</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tc>
                  <a:txBody>
                    <a:bodyPr/>
                    <a:lstStyle/>
                    <a:p>
                      <a:pPr marL="21590" algn="just">
                        <a:lnSpc>
                          <a:spcPct val="115000"/>
                        </a:lnSpc>
                        <a:spcAft>
                          <a:spcPts val="800"/>
                        </a:spcAft>
                      </a:pPr>
                      <a:r>
                        <a:rPr lang="en-US" sz="1200" b="0" kern="1200" dirty="0">
                          <a:solidFill>
                            <a:schemeClr val="bg1"/>
                          </a:solidFill>
                          <a:effectLst/>
                          <a:latin typeface="+mn-lt"/>
                          <a:ea typeface="+mn-ea"/>
                          <a:cs typeface="+mn-cs"/>
                        </a:rPr>
                        <a:t>Les principaux objectifs de cette phase sont les suivants</a:t>
                      </a:r>
                    </a:p>
                    <a:p>
                      <a:pPr marL="193040" indent="-171450" algn="just">
                        <a:lnSpc>
                          <a:spcPct val="115000"/>
                        </a:lnSpc>
                        <a:spcAft>
                          <a:spcPts val="800"/>
                        </a:spcAft>
                        <a:buFont typeface="Arial" panose="020B0604020202020204" pitchFamily="34" charset="0"/>
                        <a:buChar char="•"/>
                      </a:pPr>
                      <a:r>
                        <a:rPr lang="en-US" sz="1200" b="0" kern="1200" dirty="0">
                          <a:solidFill>
                            <a:schemeClr val="bg1"/>
                          </a:solidFill>
                          <a:effectLst/>
                          <a:latin typeface="+mn-lt"/>
                          <a:ea typeface="+mn-ea"/>
                          <a:cs typeface="+mn-cs"/>
                        </a:rPr>
                        <a:t>pour </a:t>
                      </a:r>
                      <a:r>
                        <a:rPr lang="en-US" sz="1200" b="1" kern="1200" dirty="0">
                          <a:solidFill>
                            <a:schemeClr val="bg1"/>
                          </a:solidFill>
                          <a:effectLst/>
                          <a:latin typeface="+mn-lt"/>
                          <a:ea typeface="+mn-ea"/>
                          <a:cs typeface="+mn-cs"/>
                        </a:rPr>
                        <a:t>commencer à créer des prototypes provisoires et à faible résolution </a:t>
                      </a:r>
                      <a:r>
                        <a:rPr lang="en-US" sz="1200" b="0" kern="1200" dirty="0">
                          <a:solidFill>
                            <a:schemeClr val="bg1"/>
                          </a:solidFill>
                          <a:effectLst/>
                          <a:latin typeface="+mn-lt"/>
                          <a:ea typeface="+mn-ea"/>
                          <a:cs typeface="+mn-cs"/>
                        </a:rPr>
                        <a:t>de la ou des solutions sélectionnées qui ont été imaginées au cours de l'étape d'idéation. </a:t>
                      </a:r>
                    </a:p>
                    <a:p>
                      <a:pPr marL="193040" indent="-171450" algn="just">
                        <a:lnSpc>
                          <a:spcPct val="115000"/>
                        </a:lnSpc>
                        <a:spcAft>
                          <a:spcPts val="800"/>
                        </a:spcAft>
                        <a:buFont typeface="Arial" panose="020B0604020202020204" pitchFamily="34" charset="0"/>
                        <a:buChar char="•"/>
                      </a:pPr>
                      <a:r>
                        <a:rPr lang="en-US" sz="1200" b="0" kern="1200" dirty="0">
                          <a:solidFill>
                            <a:schemeClr val="bg1"/>
                          </a:solidFill>
                          <a:effectLst/>
                          <a:latin typeface="+mn-lt"/>
                          <a:ea typeface="+mn-ea"/>
                          <a:cs typeface="+mn-cs"/>
                        </a:rPr>
                        <a:t>de </a:t>
                      </a:r>
                      <a:r>
                        <a:rPr lang="en-US" sz="1200" b="1" kern="1200" dirty="0">
                          <a:solidFill>
                            <a:schemeClr val="bg1"/>
                          </a:solidFill>
                          <a:effectLst/>
                          <a:latin typeface="+mn-lt"/>
                          <a:ea typeface="+mn-ea"/>
                          <a:cs typeface="+mn-cs"/>
                        </a:rPr>
                        <a:t>donner corps aux solutions proposées par le biais d'un processus créatif, </a:t>
                      </a:r>
                      <a:r>
                        <a:rPr lang="en-US" sz="1200" b="0" kern="1200" dirty="0">
                          <a:solidFill>
                            <a:schemeClr val="bg1"/>
                          </a:solidFill>
                          <a:effectLst/>
                          <a:latin typeface="+mn-lt"/>
                          <a:ea typeface="+mn-ea"/>
                          <a:cs typeface="+mn-cs"/>
                        </a:rPr>
                        <a:t>dans lequel les filles et les femmes utilisent des matériaux simples pour incarner les idées. Un prototype n'est rien d'autre qu'un artefact qui sert d'ébauche à la solution.</a:t>
                      </a:r>
                    </a:p>
                  </a:txBody>
                  <a:tcPr marL="17836" marR="17836" marT="0" marB="0" anchor="ctr">
                    <a:solidFill>
                      <a:schemeClr val="accent6">
                        <a:lumMod val="75000"/>
                      </a:schemeClr>
                    </a:solidFill>
                  </a:tcPr>
                </a:tc>
                <a:extLst>
                  <a:ext uri="{0D108BD9-81ED-4DB2-BD59-A6C34878D82A}">
                    <a16:rowId xmlns:a16="http://schemas.microsoft.com/office/drawing/2014/main" val="2732878161"/>
                  </a:ext>
                </a:extLst>
              </a:tr>
              <a:tr h="1491251">
                <a:tc>
                  <a:txBody>
                    <a:bodyPr/>
                    <a:lstStyle/>
                    <a:p>
                      <a:pPr marL="21590" algn="ctr">
                        <a:lnSpc>
                          <a:spcPct val="115000"/>
                        </a:lnSpc>
                        <a:spcAft>
                          <a:spcPts val="800"/>
                        </a:spcAft>
                      </a:pPr>
                      <a:r>
                        <a:rPr lang="en-US" sz="1200" dirty="0">
                          <a:effectLst/>
                        </a:rPr>
                        <a:t>Préparation et matériel</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tc>
                  <a:txBody>
                    <a:bodyPr/>
                    <a:lstStyle/>
                    <a:p>
                      <a:pPr marL="21590" algn="just">
                        <a:lnSpc>
                          <a:spcPct val="115000"/>
                        </a:lnSpc>
                        <a:spcAft>
                          <a:spcPts val="800"/>
                        </a:spcAft>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Cette phase est la plus exigeante en termes de matériel. Il est primordial de préparer et de fournir aux participants le matériel nécessaire. Toutefois, le processus peut rester </a:t>
                      </a: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simple </a:t>
                      </a: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et </a:t>
                      </a: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adapté au budget</a:t>
                      </a: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21590" algn="just">
                        <a:lnSpc>
                          <a:spcPct val="115000"/>
                        </a:lnSpc>
                        <a:spcAft>
                          <a:spcPts val="800"/>
                        </a:spcAft>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Pour les ateliers physiques : </a:t>
                      </a:r>
                      <a:r>
                        <a:rPr lang="en-US" sz="12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Carton/papier, ciseaux, marqueurs, rubans adhésifs, pâte à modeler, </a:t>
                      </a:r>
                      <a:r>
                        <a:rPr lang="en-US" sz="12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briques de </a:t>
                      </a:r>
                      <a:r>
                        <a:rPr lang="en-US" sz="1200" b="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lego</a:t>
                      </a:r>
                      <a:r>
                        <a:rPr lang="en-US" sz="12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bâton de colle, papier de construction coloré, stylos, grande(s) table(s) et tout ce qui est considéré comme nécessaire pour mener à bien la phase. </a:t>
                      </a:r>
                    </a:p>
                    <a:p>
                      <a:pPr marL="21590" algn="just">
                        <a:lnSpc>
                          <a:spcPct val="115000"/>
                        </a:lnSpc>
                        <a:spcAft>
                          <a:spcPts val="800"/>
                        </a:spcAft>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Pour les ateliers en ligne : </a:t>
                      </a: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Programme PowerPoint</a:t>
                      </a: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Mural</a:t>
                      </a: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programme Microsoft Paint. </a:t>
                      </a:r>
                    </a:p>
                  </a:txBody>
                  <a:tcPr marL="17836" marR="17836" marT="0" marB="0" anchor="ctr">
                    <a:solidFill>
                      <a:schemeClr val="accent6">
                        <a:lumMod val="75000"/>
                      </a:schemeClr>
                    </a:solidFill>
                  </a:tcPr>
                </a:tc>
                <a:extLst>
                  <a:ext uri="{0D108BD9-81ED-4DB2-BD59-A6C34878D82A}">
                    <a16:rowId xmlns:a16="http://schemas.microsoft.com/office/drawing/2014/main" val="1601503195"/>
                  </a:ext>
                </a:extLst>
              </a:tr>
              <a:tr h="419125">
                <a:tc>
                  <a:txBody>
                    <a:bodyPr/>
                    <a:lstStyle/>
                    <a:p>
                      <a:pPr marL="21590" algn="ctr">
                        <a:lnSpc>
                          <a:spcPct val="115000"/>
                        </a:lnSpc>
                        <a:spcAft>
                          <a:spcPts val="800"/>
                        </a:spcAft>
                      </a:pPr>
                      <a:r>
                        <a:rPr lang="en-US" sz="1200" dirty="0">
                          <a:effectLst/>
                        </a:rPr>
                        <a:t>Délai recommandé</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tc>
                  <a:txBody>
                    <a:bodyPr/>
                    <a:lstStyle/>
                    <a:p>
                      <a:pPr marL="21590" algn="just">
                        <a:lnSpc>
                          <a:spcPct val="115000"/>
                        </a:lnSpc>
                        <a:spcAft>
                          <a:spcPts val="800"/>
                        </a:spcAft>
                      </a:pPr>
                      <a:r>
                        <a:rPr lang="en-US" sz="1200" dirty="0">
                          <a:solidFill>
                            <a:schemeClr val="bg1"/>
                          </a:solidFill>
                          <a:effectLst/>
                        </a:rPr>
                        <a:t>25 </a:t>
                      </a:r>
                      <a:r>
                        <a:rPr lang="en-US" sz="1200" dirty="0">
                          <a:solidFill>
                            <a:schemeClr val="bg1"/>
                          </a:solidFill>
                          <a:effectLst/>
                        </a:rPr>
                        <a:t>minutes </a:t>
                      </a:r>
                      <a:endParaRPr lang="el-G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extLst>
                  <a:ext uri="{0D108BD9-81ED-4DB2-BD59-A6C34878D82A}">
                    <a16:rowId xmlns:a16="http://schemas.microsoft.com/office/drawing/2014/main" val="2913022326"/>
                  </a:ext>
                </a:extLst>
              </a:tr>
              <a:tr h="2687886">
                <a:tc>
                  <a:txBody>
                    <a:bodyPr/>
                    <a:lstStyle/>
                    <a:p>
                      <a:pPr marL="21590" algn="ctr">
                        <a:lnSpc>
                          <a:spcPct val="115000"/>
                        </a:lnSpc>
                        <a:spcAft>
                          <a:spcPts val="800"/>
                        </a:spcAft>
                      </a:pPr>
                      <a:r>
                        <a:rPr lang="en-US" sz="1200" dirty="0">
                          <a:effectLst/>
                        </a:rPr>
                        <a:t>Instructions pratiques</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tc>
                  <a:txBody>
                    <a:bodyPr/>
                    <a:lstStyle/>
                    <a:p>
                      <a:pPr marL="0" indent="0">
                        <a:buNone/>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Les participants seront répartis en </a:t>
                      </a: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trois groupes </a:t>
                      </a:r>
                      <a:r>
                        <a:rPr lang="en-US" sz="12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 4 personnes). </a:t>
                      </a: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Chaque groupe sera chargé de créer un prototype des deux ou trois idées les plus populaires sélectionnées à l'étape 3 (Idée). </a:t>
                      </a:r>
                    </a:p>
                    <a:p>
                      <a:pPr marL="0" indent="0">
                        <a:buNone/>
                      </a:pP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Chaque groupe disposera d'un maximum de 20 à 25 minutes pour concevoir et créer son prototype. </a:t>
                      </a:r>
                    </a:p>
                    <a:p>
                      <a:pPr marL="0" indent="0">
                        <a:buNone/>
                      </a:pP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Lors d'un événement physique : chaque groupe travaille sur sa propre table et les groupes doivent être éloignés les uns des autres pour une meilleure concentration. </a:t>
                      </a:r>
                    </a:p>
                    <a:p>
                      <a:pPr marL="0" indent="0">
                        <a:buNone/>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Dans le cadre d'un événement virtuel, les participants seront répartis dans des salles de réunion et travailleront sur une plateforme commune. </a:t>
                      </a:r>
                    </a:p>
                    <a:p>
                      <a:pPr marL="0" indent="0">
                        <a:buNone/>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Note </a:t>
                      </a: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Si le choix de créer un modèle ou un artefact semble trop complexe ou difficile, il existe d'autres solutions pour atteindre le résultat escompté au lieu de créer un modèle : 1) créer un </a:t>
                      </a: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diagramme </a:t>
                      </a:r>
                      <a:r>
                        <a:rPr lang="en-US" sz="12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cartographie de la structure, du processus et du réseau de l'idée des participants) ; 2) </a:t>
                      </a: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créer un storyboard </a:t>
                      </a: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 Visualiser l'expérience complète de votre idée au fil du temps à travers une série d'images, de croquis, de dessins animés ou même simplement de blocs de texte ; ii) Utiliser des Post-it ou des feuilles de papier individuelles pour créer le storyboard afin de pouvoir en réorganiser l'ordre. </a:t>
                      </a:r>
                    </a:p>
                  </a:txBody>
                  <a:tcPr marL="17836" marR="17836" marT="0" marB="0" anchor="ctr">
                    <a:solidFill>
                      <a:schemeClr val="accent6">
                        <a:lumMod val="75000"/>
                      </a:schemeClr>
                    </a:solidFill>
                  </a:tcPr>
                </a:tc>
                <a:extLst>
                  <a:ext uri="{0D108BD9-81ED-4DB2-BD59-A6C34878D82A}">
                    <a16:rowId xmlns:a16="http://schemas.microsoft.com/office/drawing/2014/main" val="2515228667"/>
                  </a:ext>
                </a:extLst>
              </a:tr>
            </a:tbl>
          </a:graphicData>
        </a:graphic>
      </p:graphicFrame>
    </p:spTree>
    <p:extLst>
      <p:ext uri="{BB962C8B-B14F-4D97-AF65-F5344CB8AC3E}">
        <p14:creationId xmlns:p14="http://schemas.microsoft.com/office/powerpoint/2010/main" val="3837833386"/>
      </p:ext>
    </p:extLst>
  </p:cSld>
  <p:clrMapOvr>
    <a:masterClrMapping/>
  </p:clrMapOvr>
</p:sld>
</file>

<file path=ppt/slides/slide17.xml><?xml version="1.0" encoding="utf-8"?>
<p:sld xmlns:a16="http://schemas.microsoft.com/office/drawing/2014/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C4050B-A1E5-4AFC-96A1-807703198A7D}"/>
              </a:ext>
            </a:extLst>
          </p:cNvPr>
          <p:cNvSpPr>
            <a:spLocks noGrp="1"/>
          </p:cNvSpPr>
          <p:nvPr>
            <p:ph type="title"/>
          </p:nvPr>
        </p:nvSpPr>
        <p:spPr/>
        <p:txBody>
          <a:bodyPr/>
          <a:lstStyle/>
          <a:p>
            <a:r>
              <a:rPr lang="en-US" dirty="0"/>
              <a:t>Étape 5 : Test</a:t>
            </a:r>
            <a:endParaRPr lang="el-GR" dirty="0"/>
          </a:p>
        </p:txBody>
      </p:sp>
      <p:sp>
        <p:nvSpPr>
          <p:cNvPr id="3" name="Θέση κειμένου 2">
            <a:extLst>
              <a:ext uri="{FF2B5EF4-FFF2-40B4-BE49-F238E27FC236}">
                <a16:creationId xmlns:a16="http://schemas.microsoft.com/office/drawing/2014/main" id="{F068483A-4B0D-4CD3-B606-D90176300462}"/>
              </a:ext>
            </a:extLst>
          </p:cNvPr>
          <p:cNvSpPr>
            <a:spLocks noGrp="1"/>
          </p:cNvSpPr>
          <p:nvPr>
            <p:ph type="body" sz="quarter" idx="11"/>
          </p:nvPr>
        </p:nvSpPr>
        <p:spPr>
          <a:xfrm>
            <a:off x="871418" y="3657599"/>
            <a:ext cx="2979255" cy="1037063"/>
          </a:xfrm>
        </p:spPr>
        <p:txBody>
          <a:bodyPr>
            <a:noAutofit/>
          </a:bodyPr>
          <a:lstStyle/>
          <a:p>
            <a:r>
              <a:rPr lang="en-US" dirty="0">
                <a:latin typeface="Posterama" panose="020B0504020200020000" pitchFamily="34" charset="0"/>
              </a:rPr>
              <a:t>Testez vos prototypes et recueillez des commentaires !</a:t>
            </a:r>
            <a:endParaRPr lang="el-GR" dirty="0">
              <a:latin typeface="Posterama" panose="020B0504020200020000" pitchFamily="34" charset="0"/>
            </a:endParaRPr>
          </a:p>
        </p:txBody>
      </p:sp>
      <p:pic>
        <p:nvPicPr>
          <p:cNvPr id="4" name="Kuva 4" descr="Kirjoituslevy ääriviiva">
            <a:extLst>
              <a:ext uri="{FF2B5EF4-FFF2-40B4-BE49-F238E27FC236}">
                <a16:creationId xmlns:a16="http://schemas.microsoft.com/office/drawing/2014/main" id="{22F816EA-775A-18B1-D922-D1252BC1E06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81244" y="2172599"/>
            <a:ext cx="4007061" cy="4007061"/>
          </a:xfrm>
          <a:prstGeom prst="rect">
            <a:avLst/>
          </a:prstGeom>
        </p:spPr>
      </p:pic>
    </p:spTree>
    <p:extLst>
      <p:ext uri="{BB962C8B-B14F-4D97-AF65-F5344CB8AC3E}">
        <p14:creationId xmlns:p14="http://schemas.microsoft.com/office/powerpoint/2010/main" val="159579963"/>
      </p:ext>
    </p:extLst>
  </p:cSld>
  <p:clrMapOvr>
    <a:masterClrMapping/>
  </p:clrMapOvr>
</p:sld>
</file>

<file path=ppt/slides/slide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2">
            <a:extLst>
              <a:ext uri="{FF2B5EF4-FFF2-40B4-BE49-F238E27FC236}">
                <a16:creationId xmlns:a16="http://schemas.microsoft.com/office/drawing/2014/main" id="{F5F05FA8-ACB8-A8A2-5B17-BA019B9B1D56}"/>
              </a:ext>
            </a:extLst>
          </p:cNvPr>
          <p:cNvSpPr>
            <a:spLocks noGrp="1"/>
          </p:cNvSpPr>
          <p:nvPr>
            <p:ph type="title"/>
          </p:nvPr>
        </p:nvSpPr>
        <p:spPr>
          <a:xfrm>
            <a:off x="194553" y="277138"/>
            <a:ext cx="7850221" cy="491348"/>
          </a:xfrm>
        </p:spPr>
        <p:txBody>
          <a:bodyPr>
            <a:normAutofit/>
          </a:bodyPr>
          <a:lstStyle/>
          <a:p>
            <a:r>
              <a:rPr lang="en-US" sz="1800" b="1" dirty="0">
                <a:latin typeface="Posterama" panose="020B0504020200020000" pitchFamily="34" charset="0"/>
                <a:ea typeface="+mj-ea"/>
              </a:rPr>
              <a:t>Activité 5 : La phase de test : une nouvelle chance de comprendre l'utilisateur ! </a:t>
            </a:r>
          </a:p>
        </p:txBody>
      </p:sp>
      <p:graphicFrame>
        <p:nvGraphicFramePr>
          <p:cNvPr id="3" name="Πίνακας 4">
            <a:extLst>
              <a:ext uri="{FF2B5EF4-FFF2-40B4-BE49-F238E27FC236}">
                <a16:creationId xmlns:a16="http://schemas.microsoft.com/office/drawing/2014/main" id="{0BB3E0A1-A1B3-3D97-A927-D83D4C452F6C}"/>
              </a:ext>
            </a:extLst>
          </p:cNvPr>
          <p:cNvGraphicFramePr>
            <a:graphicFrameLocks noGrp="1"/>
          </p:cNvGraphicFramePr>
          <p:nvPr>
            <p:extLst>
              <p:ext uri="{D42A27DB-BD31-4B8C-83A1-F6EECF244321}">
                <p14:modId xmlns:p14="http://schemas.microsoft.com/office/powerpoint/2010/main" val="1143142813"/>
              </p:ext>
            </p:extLst>
          </p:nvPr>
        </p:nvGraphicFramePr>
        <p:xfrm>
          <a:off x="0" y="768486"/>
          <a:ext cx="8044773" cy="5916495"/>
        </p:xfrm>
        <a:graphic>
          <a:graphicData uri="http://schemas.openxmlformats.org/drawingml/2006/table">
            <a:tbl>
              <a:tblPr firstRow="1" firstCol="1" bandRow="1">
                <a:tableStyleId>{5C22544A-7EE6-4342-B048-85BDC9FD1C3A}</a:tableStyleId>
              </a:tblPr>
              <a:tblGrid>
                <a:gridCol w="1468877">
                  <a:extLst>
                    <a:ext uri="{9D8B030D-6E8A-4147-A177-3AD203B41FA5}">
                      <a16:colId xmlns:a16="http://schemas.microsoft.com/office/drawing/2014/main" val="1865960980"/>
                    </a:ext>
                  </a:extLst>
                </a:gridCol>
                <a:gridCol w="6575896">
                  <a:extLst>
                    <a:ext uri="{9D8B030D-6E8A-4147-A177-3AD203B41FA5}">
                      <a16:colId xmlns:a16="http://schemas.microsoft.com/office/drawing/2014/main" val="316863349"/>
                    </a:ext>
                  </a:extLst>
                </a:gridCol>
              </a:tblGrid>
              <a:tr h="1874975">
                <a:tc>
                  <a:txBody>
                    <a:bodyPr/>
                    <a:lstStyle/>
                    <a:p>
                      <a:pPr marL="21590" algn="ctr">
                        <a:lnSpc>
                          <a:spcPct val="115000"/>
                        </a:lnSpc>
                        <a:spcAft>
                          <a:spcPts val="800"/>
                        </a:spcAft>
                      </a:pPr>
                      <a:r>
                        <a:rPr lang="en-US" sz="1200" dirty="0">
                          <a:solidFill>
                            <a:schemeClr val="bg1"/>
                          </a:solidFill>
                          <a:effectLst/>
                        </a:rPr>
                        <a:t>Objectifs</a:t>
                      </a:r>
                      <a:endParaRPr lang="el-G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tc>
                  <a:txBody>
                    <a:bodyPr/>
                    <a:lstStyle/>
                    <a:p>
                      <a:pPr marL="21590" algn="just">
                        <a:lnSpc>
                          <a:spcPct val="115000"/>
                        </a:lnSpc>
                        <a:spcAft>
                          <a:spcPts val="800"/>
                        </a:spcAft>
                      </a:pPr>
                      <a:r>
                        <a:rPr lang="en-US" sz="1100" b="0" kern="1200" dirty="0">
                          <a:solidFill>
                            <a:schemeClr val="bg1"/>
                          </a:solidFill>
                          <a:effectLst/>
                          <a:latin typeface="+mn-lt"/>
                          <a:ea typeface="+mn-ea"/>
                          <a:cs typeface="+mn-cs"/>
                        </a:rPr>
                        <a:t>Phase de test : l'action de demander un retour d'information sur les prototypes qui ont été créés. Cela leur donne une nouvelle occasion de faire preuve d'empathie à l'égard des personnes pour lesquelles ils conçoivent des produits. </a:t>
                      </a:r>
                    </a:p>
                    <a:p>
                      <a:pPr marL="21590" algn="just">
                        <a:lnSpc>
                          <a:spcPct val="115000"/>
                        </a:lnSpc>
                        <a:spcAft>
                          <a:spcPts val="800"/>
                        </a:spcAft>
                      </a:pPr>
                      <a:r>
                        <a:rPr lang="en-US" sz="1100" b="0" kern="1200" dirty="0" err="1">
                          <a:solidFill>
                            <a:schemeClr val="bg1"/>
                          </a:solidFill>
                          <a:effectLst/>
                          <a:latin typeface="+mn-lt"/>
                          <a:ea typeface="+mn-ea"/>
                          <a:cs typeface="+mn-cs"/>
                        </a:rPr>
                        <a:t>Objectifs </a:t>
                      </a:r>
                      <a:r>
                        <a:rPr lang="en-US" sz="1100" b="0" kern="1200" dirty="0">
                          <a:solidFill>
                            <a:schemeClr val="bg1"/>
                          </a:solidFill>
                          <a:effectLst/>
                          <a:latin typeface="+mn-lt"/>
                          <a:ea typeface="+mn-ea"/>
                          <a:cs typeface="+mn-cs"/>
                        </a:rPr>
                        <a:t>: (i) affiner les prototypes et les solutions, (ii) mieux connaître l'utilisateur, (iii) affiner leur point de vue. </a:t>
                      </a:r>
                    </a:p>
                    <a:p>
                      <a:pPr marL="21590" algn="just">
                        <a:lnSpc>
                          <a:spcPct val="115000"/>
                        </a:lnSpc>
                        <a:spcAft>
                          <a:spcPts val="800"/>
                        </a:spcAft>
                      </a:pPr>
                      <a:r>
                        <a:rPr lang="en-US" sz="1100" b="0" kern="1200" dirty="0">
                          <a:solidFill>
                            <a:schemeClr val="bg1"/>
                          </a:solidFill>
                          <a:effectLst/>
                          <a:latin typeface="+mn-lt"/>
                          <a:ea typeface="+mn-ea"/>
                          <a:cs typeface="+mn-cs"/>
                        </a:rPr>
                        <a:t>Une règle de base : l'</a:t>
                      </a:r>
                      <a:r>
                        <a:rPr lang="en-US" sz="1100" b="1" kern="1200" dirty="0">
                          <a:solidFill>
                            <a:schemeClr val="bg1"/>
                          </a:solidFill>
                          <a:effectLst/>
                          <a:latin typeface="+mn-lt"/>
                          <a:ea typeface="+mn-ea"/>
                          <a:cs typeface="+mn-cs"/>
                        </a:rPr>
                        <a:t>étape finale de la réflexion sur la conception n'est pas nécessairement la dernière chose que les concepteurs feront</a:t>
                      </a:r>
                      <a:r>
                        <a:rPr lang="en-US" sz="1100" b="0" kern="1200" dirty="0">
                          <a:solidFill>
                            <a:schemeClr val="bg1"/>
                          </a:solidFill>
                          <a:effectLst/>
                          <a:latin typeface="+mn-lt"/>
                          <a:ea typeface="+mn-ea"/>
                          <a:cs typeface="+mn-cs"/>
                        </a:rPr>
                        <a:t>. </a:t>
                      </a:r>
                    </a:p>
                    <a:p>
                      <a:pPr marL="21590" algn="just">
                        <a:lnSpc>
                          <a:spcPct val="115000"/>
                        </a:lnSpc>
                        <a:spcAft>
                          <a:spcPts val="800"/>
                        </a:spcAft>
                      </a:pPr>
                      <a:r>
                        <a:rPr lang="en-US" sz="1100" b="0" kern="1200" dirty="0">
                          <a:solidFill>
                            <a:schemeClr val="bg1"/>
                          </a:solidFill>
                          <a:effectLst/>
                          <a:latin typeface="+mn-lt"/>
                          <a:ea typeface="+mn-ea"/>
                          <a:cs typeface="+mn-cs"/>
                        </a:rPr>
                        <a:t>N'oubliez pas que la </a:t>
                      </a:r>
                      <a:r>
                        <a:rPr lang="en-US" sz="1100" b="1" kern="1200" dirty="0">
                          <a:solidFill>
                            <a:schemeClr val="bg1"/>
                          </a:solidFill>
                          <a:effectLst/>
                          <a:latin typeface="+mn-lt"/>
                          <a:ea typeface="+mn-ea"/>
                          <a:cs typeface="+mn-cs"/>
                        </a:rPr>
                        <a:t>réflexion sur la conception est un processus itératif</a:t>
                      </a:r>
                      <a:r>
                        <a:rPr lang="en-US" sz="1100" b="0" kern="1200" dirty="0">
                          <a:solidFill>
                            <a:schemeClr val="bg1"/>
                          </a:solidFill>
                          <a:effectLst/>
                          <a:latin typeface="+mn-lt"/>
                          <a:ea typeface="+mn-ea"/>
                          <a:cs typeface="+mn-cs"/>
                        </a:rPr>
                        <a:t>, dans le cadre duquel les concepteurs sont censés procéder à une série de changements, d'éditions et d'affinements. </a:t>
                      </a:r>
                      <a:endParaRPr lang="el-GR" sz="1100" b="0" kern="1200" dirty="0">
                        <a:solidFill>
                          <a:schemeClr val="bg1"/>
                        </a:solidFill>
                        <a:effectLst/>
                        <a:latin typeface="+mn-lt"/>
                        <a:ea typeface="+mn-ea"/>
                        <a:cs typeface="+mn-cs"/>
                      </a:endParaRPr>
                    </a:p>
                  </a:txBody>
                  <a:tcPr marL="17836" marR="17836" marT="0" marB="0" anchor="ctr">
                    <a:solidFill>
                      <a:schemeClr val="accent6">
                        <a:lumMod val="75000"/>
                      </a:schemeClr>
                    </a:solidFill>
                  </a:tcPr>
                </a:tc>
                <a:extLst>
                  <a:ext uri="{0D108BD9-81ED-4DB2-BD59-A6C34878D82A}">
                    <a16:rowId xmlns:a16="http://schemas.microsoft.com/office/drawing/2014/main" val="2940119468"/>
                  </a:ext>
                </a:extLst>
              </a:tr>
              <a:tr h="1328927">
                <a:tc>
                  <a:txBody>
                    <a:bodyPr/>
                    <a:lstStyle/>
                    <a:p>
                      <a:pPr marL="21590" algn="ctr">
                        <a:lnSpc>
                          <a:spcPct val="115000"/>
                        </a:lnSpc>
                        <a:spcAft>
                          <a:spcPts val="800"/>
                        </a:spcAft>
                      </a:pPr>
                      <a:r>
                        <a:rPr lang="en-US" sz="1200" dirty="0">
                          <a:solidFill>
                            <a:schemeClr val="bg1"/>
                          </a:solidFill>
                          <a:effectLst/>
                        </a:rPr>
                        <a:t>Préparation et matériel</a:t>
                      </a:r>
                      <a:endParaRPr lang="el-G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tc>
                  <a:txBody>
                    <a:bodyPr/>
                    <a:lstStyle/>
                    <a:p>
                      <a:pPr marL="193040" indent="-171450" algn="just">
                        <a:lnSpc>
                          <a:spcPct val="115000"/>
                        </a:lnSpc>
                        <a:spcAft>
                          <a:spcPts val="800"/>
                        </a:spcAft>
                        <a:buFont typeface="Wingdings" panose="05000000000000000000" pitchFamily="2" charset="2"/>
                        <a:buChar char="v"/>
                      </a:pPr>
                      <a:r>
                        <a:rPr lang="en-US" sz="11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Stylos, crayons et cahiers pour noter les idées et recueillir les commentaires. </a:t>
                      </a:r>
                    </a:p>
                    <a:p>
                      <a:pPr marL="193040" indent="-171450" algn="just">
                        <a:lnSpc>
                          <a:spcPct val="115000"/>
                        </a:lnSpc>
                        <a:spcAft>
                          <a:spcPts val="800"/>
                        </a:spcAft>
                        <a:buFont typeface="Wingdings" panose="05000000000000000000" pitchFamily="2" charset="2"/>
                        <a:buChar char="v"/>
                      </a:pPr>
                      <a:r>
                        <a:rPr lang="en-US" sz="11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Notes post-in de couleur </a:t>
                      </a:r>
                    </a:p>
                    <a:p>
                      <a:pPr marL="21590" indent="0" algn="just">
                        <a:lnSpc>
                          <a:spcPct val="115000"/>
                        </a:lnSpc>
                        <a:spcAft>
                          <a:spcPts val="800"/>
                        </a:spcAft>
                        <a:buFont typeface="Wingdings" panose="05000000000000000000" pitchFamily="2" charset="2"/>
                        <a:buNone/>
                      </a:pPr>
                      <a:r>
                        <a:rPr lang="en-US" sz="11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*Si, après réflexion, les participants souhaitent revenir à une phase antérieure, ils peuvent utiliser le même matériel que celui correspondant à cette phase</a:t>
                      </a: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p>
                  </a:txBody>
                  <a:tcPr marL="17836" marR="17836" marT="0" marB="0" anchor="ctr">
                    <a:solidFill>
                      <a:schemeClr val="accent6">
                        <a:lumMod val="75000"/>
                      </a:schemeClr>
                    </a:solidFill>
                  </a:tcPr>
                </a:tc>
                <a:extLst>
                  <a:ext uri="{0D108BD9-81ED-4DB2-BD59-A6C34878D82A}">
                    <a16:rowId xmlns:a16="http://schemas.microsoft.com/office/drawing/2014/main" val="2503275353"/>
                  </a:ext>
                </a:extLst>
              </a:tr>
              <a:tr h="181434">
                <a:tc>
                  <a:txBody>
                    <a:bodyPr/>
                    <a:lstStyle/>
                    <a:p>
                      <a:pPr marL="21590" algn="ctr">
                        <a:lnSpc>
                          <a:spcPct val="115000"/>
                        </a:lnSpc>
                        <a:spcAft>
                          <a:spcPts val="800"/>
                        </a:spcAft>
                      </a:pPr>
                      <a:r>
                        <a:rPr lang="en-US" sz="1200" dirty="0">
                          <a:solidFill>
                            <a:schemeClr val="bg1"/>
                          </a:solidFill>
                          <a:effectLst/>
                        </a:rPr>
                        <a:t>Délai recommandé</a:t>
                      </a:r>
                      <a:endParaRPr lang="el-G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tc>
                  <a:txBody>
                    <a:bodyPr/>
                    <a:lstStyle/>
                    <a:p>
                      <a:pPr marL="21590" algn="just">
                        <a:lnSpc>
                          <a:spcPct val="115000"/>
                        </a:lnSpc>
                        <a:spcAft>
                          <a:spcPts val="800"/>
                        </a:spcAft>
                      </a:pPr>
                      <a:r>
                        <a:rPr lang="en-US" sz="1200" dirty="0">
                          <a:solidFill>
                            <a:schemeClr val="bg1"/>
                          </a:solidFill>
                          <a:effectLst/>
                        </a:rPr>
                        <a:t>25 </a:t>
                      </a:r>
                      <a:r>
                        <a:rPr lang="en-US" sz="1200" dirty="0">
                          <a:solidFill>
                            <a:schemeClr val="bg1"/>
                          </a:solidFill>
                          <a:effectLst/>
                        </a:rPr>
                        <a:t>minutes </a:t>
                      </a:r>
                      <a:endParaRPr lang="el-G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extLst>
                  <a:ext uri="{0D108BD9-81ED-4DB2-BD59-A6C34878D82A}">
                    <a16:rowId xmlns:a16="http://schemas.microsoft.com/office/drawing/2014/main" val="2000806792"/>
                  </a:ext>
                </a:extLst>
              </a:tr>
              <a:tr h="2446751">
                <a:tc>
                  <a:txBody>
                    <a:bodyPr/>
                    <a:lstStyle/>
                    <a:p>
                      <a:pPr marL="21590" algn="ctr">
                        <a:lnSpc>
                          <a:spcPct val="115000"/>
                        </a:lnSpc>
                        <a:spcAft>
                          <a:spcPts val="800"/>
                        </a:spcAft>
                      </a:pPr>
                      <a:r>
                        <a:rPr lang="en-US" sz="1200" dirty="0">
                          <a:solidFill>
                            <a:schemeClr val="bg1"/>
                          </a:solidFill>
                          <a:effectLst/>
                        </a:rPr>
                        <a:t>Instructions pratiques</a:t>
                      </a:r>
                      <a:endParaRPr lang="el-G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836" marR="17836" marT="0" marB="0" anchor="ctr">
                    <a:solidFill>
                      <a:schemeClr val="accent6">
                        <a:lumMod val="75000"/>
                      </a:schemeClr>
                    </a:solidFill>
                  </a:tcPr>
                </a:tc>
                <a:tc>
                  <a:txBody>
                    <a:bodyPr/>
                    <a:lstStyle/>
                    <a:p>
                      <a:pPr marL="0" indent="0">
                        <a:buNone/>
                      </a:pP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 processus se déroule comme suit : </a:t>
                      </a:r>
                    </a:p>
                    <a:p>
                      <a:pPr marL="0" indent="0">
                        <a:buNone/>
                      </a:pP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Les groupes précédents se </a:t>
                      </a: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présenteront mutuellement leurs prototypes </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et fourniront ensuite un retour d'information critique comme s'ils étaient les utilisateurs (</a:t>
                      </a: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dans le cadre d'un scénario hypothétique</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Les </a:t>
                      </a:r>
                      <a:r>
                        <a:rPr lang="en-US" sz="11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participants d'un groupe joueront le rôle des concepteurs et ceux du second groupe celui des groupes cibles/utilisateurs de la </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solution au problème. L'équipe de concepteurs fera une brève présentation des prototypes qu'elle a préparés à l'étape précédente (</a:t>
                      </a: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10 minutes</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Lors de la présentation, l'équipe d'utilisateurs </a:t>
                      </a:r>
                      <a:r>
                        <a:rPr lang="en-US" sz="1100" b="1" i="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réfléchit aux idées proposées et donne son avis sur </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 prototype ou sur un point lié aux étapes précédentes (</a:t>
                      </a: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5 minutes</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Suggestion </a:t>
                      </a: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l'équipe de concepteurs peut facilement recueillir les réactions de ses "utilisateurs" en leur posant les questions suivantes et en y réfléchissant : </a:t>
                      </a:r>
                      <a:r>
                        <a:rPr lang="en-US" sz="11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Qu'est-ce qui a fonctionné ?  Qu'est-ce qui pourrait être amélioré ?  D'autres questions ? D'autres idées ? </a:t>
                      </a:r>
                    </a:p>
                    <a:p>
                      <a:pPr marL="0" indent="0">
                        <a:buNone/>
                      </a:pP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Une fois que le groupe de présentation a reçu les commentaires, il peut consacrer environ 10 minutes à y réfléchir et à affiner autant de points et de caractéristiques que possible de son défi de conception. </a:t>
                      </a:r>
                    </a:p>
                  </a:txBody>
                  <a:tcPr marL="17836" marR="17836" marT="0" marB="0" anchor="ctr">
                    <a:solidFill>
                      <a:schemeClr val="accent6">
                        <a:lumMod val="75000"/>
                      </a:schemeClr>
                    </a:solidFill>
                  </a:tcPr>
                </a:tc>
                <a:extLst>
                  <a:ext uri="{0D108BD9-81ED-4DB2-BD59-A6C34878D82A}">
                    <a16:rowId xmlns:a16="http://schemas.microsoft.com/office/drawing/2014/main" val="1838111576"/>
                  </a:ext>
                </a:extLst>
              </a:tr>
            </a:tbl>
          </a:graphicData>
        </a:graphic>
      </p:graphicFrame>
    </p:spTree>
    <p:extLst>
      <p:ext uri="{BB962C8B-B14F-4D97-AF65-F5344CB8AC3E}">
        <p14:creationId xmlns:p14="http://schemas.microsoft.com/office/powerpoint/2010/main" val="636148756"/>
      </p:ext>
    </p:extLst>
  </p:cSld>
  <p:clrMapOvr>
    <a:masterClrMapping/>
  </p:clrMapOvr>
</p:sld>
</file>

<file path=ppt/slides/slide19.xml><?xml version="1.0" encoding="utf-8"?>
<p:sld xmlns:a16="http://schemas.microsoft.com/office/drawing/2014/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id="{04C277B4-C661-42A1-8DA4-C1058A10FA90}"/>
              </a:ext>
            </a:extLst>
          </p:cNvPr>
          <p:cNvSpPr>
            <a:spLocks noGrp="1"/>
          </p:cNvSpPr>
          <p:nvPr>
            <p:ph type="title"/>
          </p:nvPr>
        </p:nvSpPr>
        <p:spPr>
          <a:xfrm>
            <a:off x="379140" y="936704"/>
            <a:ext cx="3538439" cy="4248614"/>
          </a:xfrm>
        </p:spPr>
        <p:txBody>
          <a:bodyPr/>
          <a:lstStyle/>
          <a:p>
            <a:pPr algn="ctr"/>
            <a:r>
              <a:rPr lang="en-US" sz="3600" dirty="0"/>
              <a:t>Clôture de l'atelier !</a:t>
            </a:r>
            <a:br>
              <a:rPr lang="en-US" sz="3600" dirty="0"/>
            </a:br>
            <a:br>
              <a:rPr lang="en-US" sz="3600" dirty="0"/>
            </a:br>
            <a:r>
              <a:rPr lang="en-US" sz="3600" dirty="0"/>
              <a:t>Réflexions/ Questions </a:t>
            </a:r>
            <a:endParaRPr lang="el-GR" sz="4400" dirty="0"/>
          </a:p>
        </p:txBody>
      </p:sp>
      <p:pic>
        <p:nvPicPr>
          <p:cNvPr id="2" name="Kuva 4" descr="Kysymykset ääriviiva">
            <a:extLst>
              <a:ext uri="{FF2B5EF4-FFF2-40B4-BE49-F238E27FC236}">
                <a16:creationId xmlns:a16="http://schemas.microsoft.com/office/drawing/2014/main" id="{82D104BF-E62A-12C0-30B3-53825F0B354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38988" y="2388016"/>
            <a:ext cx="3605012" cy="3605012"/>
          </a:xfrm>
          <a:prstGeom prst="rect">
            <a:avLst/>
          </a:prstGeom>
        </p:spPr>
      </p:pic>
    </p:spTree>
    <p:extLst>
      <p:ext uri="{BB962C8B-B14F-4D97-AF65-F5344CB8AC3E}">
        <p14:creationId xmlns:p14="http://schemas.microsoft.com/office/powerpoint/2010/main" val="3321192623"/>
      </p:ext>
    </p:extLst>
  </p:cSld>
  <p:clrMapOvr>
    <a:masterClrMapping/>
  </p:clrMapOvr>
</p:sld>
</file>

<file path=ppt/slides/slide2.xml><?xml version="1.0" encoding="utf-8"?>
<p:sld xmlns:a16="http://schemas.microsoft.com/office/drawing/2014/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4D6BB0-A56B-3D7A-0B62-0D0B4EAAEA04}"/>
              </a:ext>
            </a:extLst>
          </p:cNvPr>
          <p:cNvSpPr>
            <a:spLocks noGrp="1"/>
          </p:cNvSpPr>
          <p:nvPr>
            <p:ph type="title"/>
          </p:nvPr>
        </p:nvSpPr>
        <p:spPr>
          <a:xfrm>
            <a:off x="342107" y="461803"/>
            <a:ext cx="6502400" cy="675336"/>
          </a:xfrm>
        </p:spPr>
        <p:txBody>
          <a:bodyPr/>
          <a:lstStyle/>
          <a:p>
            <a:r>
              <a:rPr lang="en-US" sz="4000" dirty="0">
                <a:solidFill>
                  <a:schemeClr val="lt1"/>
                </a:solidFill>
                <a:highlight>
                  <a:srgbClr val="7503A6"/>
                </a:highlight>
                <a:latin typeface="Posterama" panose="020B0504020200020000" pitchFamily="34" charset="0"/>
                <a:cs typeface="Posterama" panose="020B0504020200020000" pitchFamily="34" charset="0"/>
              </a:rPr>
              <a:t>Calendrier des ateliers </a:t>
            </a:r>
            <a:endParaRPr lang="fi-FI" dirty="0"/>
          </a:p>
        </p:txBody>
      </p:sp>
      <p:sp>
        <p:nvSpPr>
          <p:cNvPr id="5" name="Tekstin paikkamerkki 4">
            <a:extLst>
              <a:ext uri="{FF2B5EF4-FFF2-40B4-BE49-F238E27FC236}">
                <a16:creationId xmlns:a16="http://schemas.microsoft.com/office/drawing/2014/main" id="{5AB7E3C0-CC01-75AA-AD2B-1F310139AE9F}"/>
              </a:ext>
            </a:extLst>
          </p:cNvPr>
          <p:cNvSpPr>
            <a:spLocks noGrp="1"/>
          </p:cNvSpPr>
          <p:nvPr>
            <p:ph type="body" idx="1"/>
          </p:nvPr>
        </p:nvSpPr>
        <p:spPr>
          <a:xfrm>
            <a:off x="342108" y="996462"/>
            <a:ext cx="6005529" cy="4528038"/>
          </a:xfrm>
        </p:spPr>
        <p:txBody>
          <a:bodyPr>
            <a:noAutofit/>
          </a:bodyPr>
          <a:lstStyle/>
          <a:p>
            <a:pPr marL="0" indent="0" algn="just">
              <a:lnSpc>
                <a:spcPct val="150000"/>
              </a:lnSpc>
              <a:buSzPct val="100000"/>
            </a:pPr>
            <a:r>
              <a:rPr lang="en-US" sz="1800" b="1" dirty="0">
                <a:solidFill>
                  <a:srgbClr val="7030A0"/>
                </a:solidFill>
                <a:latin typeface="Posterama" panose="020B0504020200020000" pitchFamily="34" charset="0"/>
                <a:cs typeface="Posterama" panose="020B0504020200020000" pitchFamily="34" charset="0"/>
              </a:rPr>
              <a:t> </a:t>
            </a:r>
          </a:p>
          <a:p>
            <a:pPr marL="285750" indent="-285750">
              <a:lnSpc>
                <a:spcPct val="150000"/>
              </a:lnSpc>
              <a:buSzPct val="100000"/>
              <a:buFont typeface="Normaali järjestelmäfontti"/>
              <a:buChar char="✔️"/>
            </a:pPr>
            <a:r>
              <a:rPr lang="en-US" b="1" dirty="0">
                <a:solidFill>
                  <a:srgbClr val="7030A0"/>
                </a:solidFill>
                <a:latin typeface="Posterama" panose="020B0504020200020000" pitchFamily="34" charset="0"/>
                <a:cs typeface="Posterama" panose="020B0504020200020000" pitchFamily="34" charset="0"/>
              </a:rPr>
              <a:t>25 minutes </a:t>
            </a:r>
            <a:r>
              <a:rPr lang="en-US" dirty="0">
                <a:solidFill>
                  <a:schemeClr val="tx2">
                    <a:lumMod val="50000"/>
                  </a:schemeClr>
                </a:solidFill>
                <a:latin typeface="Posterama" panose="020B0504020200020000" pitchFamily="34" charset="0"/>
                <a:cs typeface="Posterama" panose="020B0504020200020000" pitchFamily="34" charset="0"/>
              </a:rPr>
              <a:t>(environ) </a:t>
            </a:r>
            <a:r>
              <a:rPr lang="en-US" dirty="0">
                <a:solidFill>
                  <a:schemeClr val="tx2">
                    <a:lumMod val="50000"/>
                  </a:schemeClr>
                </a:solidFill>
                <a:latin typeface="Posterama" panose="020B0504020200020000" pitchFamily="34" charset="0"/>
                <a:cs typeface="Posterama" panose="020B0504020200020000" pitchFamily="34" charset="0"/>
                <a:sym typeface="Wingdings" panose="05000000000000000000" pitchFamily="2" charset="2"/>
              </a:rPr>
              <a:t> Bienvenue, introduction à l'atelier et à ses objectifs, introduction à l'innovation sociale (IS), à l'innovation sociale dans l'éducation (ISE), à l'approche Design Thinking (DT) et aux activités pratiques (diapositives 3 à </a:t>
            </a:r>
            <a:r>
              <a:rPr lang="el-GR" dirty="0">
                <a:solidFill>
                  <a:schemeClr val="tx2">
                    <a:lumMod val="50000"/>
                  </a:schemeClr>
                </a:solidFill>
                <a:latin typeface="Posterama" panose="020B0504020200020000" pitchFamily="34" charset="0"/>
                <a:cs typeface="Posterama" panose="020B0504020200020000" pitchFamily="34" charset="0"/>
                <a:sym typeface="Wingdings" panose="05000000000000000000" pitchFamily="2" charset="2"/>
              </a:rPr>
              <a:t>12</a:t>
            </a:r>
            <a:r>
              <a:rPr lang="en-US" dirty="0">
                <a:solidFill>
                  <a:schemeClr val="tx2">
                    <a:lumMod val="50000"/>
                  </a:schemeClr>
                </a:solidFill>
                <a:latin typeface="Posterama" panose="020B0504020200020000" pitchFamily="34" charset="0"/>
                <a:cs typeface="Posterama" panose="020B0504020200020000" pitchFamily="34" charset="0"/>
                <a:sym typeface="Wingdings" panose="05000000000000000000" pitchFamily="2" charset="2"/>
              </a:rPr>
              <a:t>).</a:t>
            </a:r>
          </a:p>
          <a:p>
            <a:pPr marL="285750" indent="-285750">
              <a:lnSpc>
                <a:spcPct val="150000"/>
              </a:lnSpc>
              <a:buSzPct val="100000"/>
              <a:buFont typeface="Normaali järjestelmäfontti"/>
              <a:buChar char="✔️"/>
            </a:pPr>
            <a:r>
              <a:rPr lang="en-US" b="1" dirty="0">
                <a:solidFill>
                  <a:srgbClr val="7030A0"/>
                </a:solidFill>
                <a:latin typeface="Posterama" panose="020B0504020200020000" pitchFamily="34" charset="0"/>
                <a:cs typeface="Posterama" panose="020B0504020200020000" pitchFamily="34" charset="0"/>
                <a:sym typeface="Wingdings" panose="05000000000000000000" pitchFamily="2" charset="2"/>
              </a:rPr>
              <a:t>2 heures et 5 minutes </a:t>
            </a:r>
            <a:r>
              <a:rPr lang="en-US" dirty="0">
                <a:solidFill>
                  <a:schemeClr val="tx2">
                    <a:lumMod val="50000"/>
                  </a:schemeClr>
                </a:solidFill>
                <a:latin typeface="Posterama" panose="020B0504020200020000" pitchFamily="34" charset="0"/>
                <a:cs typeface="Posterama" panose="020B0504020200020000" pitchFamily="34" charset="0"/>
                <a:sym typeface="Wingdings" panose="05000000000000000000" pitchFamily="2" charset="2"/>
              </a:rPr>
              <a:t>(environ 125 minutes)  Application de l'approche DT à travers </a:t>
            </a:r>
            <a:r>
              <a:rPr lang="en-US" b="1" dirty="0">
                <a:solidFill>
                  <a:srgbClr val="7030A0"/>
                </a:solidFill>
                <a:latin typeface="Posterama" panose="020B0504020200020000" pitchFamily="34" charset="0"/>
                <a:cs typeface="Posterama" panose="020B0504020200020000" pitchFamily="34" charset="0"/>
                <a:sym typeface="Wingdings" panose="05000000000000000000" pitchFamily="2" charset="2"/>
              </a:rPr>
              <a:t>5 </a:t>
            </a:r>
            <a:r>
              <a:rPr lang="en-US" dirty="0">
                <a:solidFill>
                  <a:schemeClr val="tx2">
                    <a:lumMod val="50000"/>
                  </a:schemeClr>
                </a:solidFill>
                <a:latin typeface="Posterama" panose="020B0504020200020000" pitchFamily="34" charset="0"/>
                <a:cs typeface="Posterama" panose="020B0504020200020000" pitchFamily="34" charset="0"/>
                <a:sym typeface="Wingdings" panose="05000000000000000000" pitchFamily="2" charset="2"/>
              </a:rPr>
              <a:t>activités planifiées sous des étapes spécifiques (diapositives </a:t>
            </a:r>
            <a:r>
              <a:rPr lang="en-US" dirty="0">
                <a:solidFill>
                  <a:schemeClr val="tx2">
                    <a:lumMod val="50000"/>
                  </a:schemeClr>
                </a:solidFill>
                <a:latin typeface="Posterama" panose="020B0504020200020000" pitchFamily="34" charset="0"/>
                <a:cs typeface="Posterama" panose="020B0504020200020000" pitchFamily="34" charset="0"/>
                <a:sym typeface="Wingdings" panose="05000000000000000000" pitchFamily="2" charset="2"/>
              </a:rPr>
              <a:t>13- </a:t>
            </a:r>
            <a:r>
              <a:rPr lang="el-GR" dirty="0">
                <a:solidFill>
                  <a:schemeClr val="tx2">
                    <a:lumMod val="50000"/>
                  </a:schemeClr>
                </a:solidFill>
                <a:latin typeface="Posterama" panose="020B0504020200020000" pitchFamily="34" charset="0"/>
                <a:cs typeface="Posterama" panose="020B0504020200020000" pitchFamily="34" charset="0"/>
                <a:sym typeface="Wingdings" panose="05000000000000000000" pitchFamily="2" charset="2"/>
              </a:rPr>
              <a:t>23</a:t>
            </a:r>
            <a:r>
              <a:rPr lang="en-US" dirty="0">
                <a:solidFill>
                  <a:schemeClr val="tx2">
                    <a:lumMod val="50000"/>
                  </a:schemeClr>
                </a:solidFill>
                <a:latin typeface="Posterama" panose="020B0504020200020000" pitchFamily="34" charset="0"/>
                <a:cs typeface="Posterama" panose="020B0504020200020000" pitchFamily="34" charset="0"/>
                <a:sym typeface="Wingdings" panose="05000000000000000000" pitchFamily="2" charset="2"/>
              </a:rPr>
              <a:t>)</a:t>
            </a:r>
          </a:p>
          <a:p>
            <a:pPr marL="285750" indent="-285750">
              <a:lnSpc>
                <a:spcPct val="150000"/>
              </a:lnSpc>
              <a:buSzPct val="100000"/>
              <a:buFont typeface="Normaali järjestelmäfontti"/>
              <a:buChar char="✔️"/>
            </a:pPr>
            <a:r>
              <a:rPr lang="en-US" b="1" dirty="0">
                <a:solidFill>
                  <a:srgbClr val="7030A0"/>
                </a:solidFill>
                <a:latin typeface="Posterama" panose="020B0504020200020000" pitchFamily="34" charset="0"/>
                <a:cs typeface="Posterama" panose="020B0504020200020000" pitchFamily="34" charset="0"/>
                <a:sym typeface="Wingdings" panose="05000000000000000000" pitchFamily="2" charset="2"/>
              </a:rPr>
              <a:t>Note : </a:t>
            </a:r>
            <a:r>
              <a:rPr lang="en-US" dirty="0">
                <a:solidFill>
                  <a:schemeClr val="tx2">
                    <a:lumMod val="50000"/>
                  </a:schemeClr>
                </a:solidFill>
                <a:latin typeface="Posterama" panose="020B0504020200020000" pitchFamily="34" charset="0"/>
                <a:cs typeface="Posterama" panose="020B0504020200020000" pitchFamily="34" charset="0"/>
                <a:sym typeface="Wingdings" panose="05000000000000000000" pitchFamily="2" charset="2"/>
              </a:rPr>
              <a:t>Durée suggérée pour chaque activité pratique avec les étapes de la DT : </a:t>
            </a:r>
            <a:r>
              <a:rPr lang="en-US" b="1" dirty="0">
                <a:solidFill>
                  <a:srgbClr val="7030A0"/>
                </a:solidFill>
                <a:latin typeface="Posterama" panose="020B0504020200020000" pitchFamily="34" charset="0"/>
                <a:cs typeface="Posterama" panose="020B0504020200020000" pitchFamily="34" charset="0"/>
                <a:sym typeface="Wingdings" panose="05000000000000000000" pitchFamily="2" charset="2"/>
              </a:rPr>
              <a:t>25 minutes </a:t>
            </a:r>
            <a:r>
              <a:rPr lang="en-US" dirty="0">
                <a:solidFill>
                  <a:schemeClr val="tx2">
                    <a:lumMod val="50000"/>
                  </a:schemeClr>
                </a:solidFill>
                <a:latin typeface="Posterama" panose="020B0504020200020000" pitchFamily="34" charset="0"/>
                <a:cs typeface="Posterama" panose="020B0504020200020000" pitchFamily="34" charset="0"/>
                <a:sym typeface="Wingdings" panose="05000000000000000000" pitchFamily="2" charset="2"/>
              </a:rPr>
              <a:t>(environ), soit une durée totale estimée de l'atelier : 150 minutes.</a:t>
            </a:r>
          </a:p>
          <a:p>
            <a:pPr marL="285750" indent="-285750">
              <a:lnSpc>
                <a:spcPct val="150000"/>
              </a:lnSpc>
              <a:buSzPct val="100000"/>
              <a:buFont typeface="Normaali järjestelmäfontti"/>
              <a:buChar char="✔️"/>
            </a:pPr>
            <a:r>
              <a:rPr lang="en-US" dirty="0">
                <a:solidFill>
                  <a:schemeClr val="tx2">
                    <a:lumMod val="50000"/>
                  </a:schemeClr>
                </a:solidFill>
                <a:latin typeface="Posterama" panose="020B0504020200020000" pitchFamily="34" charset="0"/>
                <a:cs typeface="Posterama" panose="020B0504020200020000" pitchFamily="34" charset="0"/>
              </a:rPr>
              <a:t>Clôture de l'atelier </a:t>
            </a:r>
            <a:r>
              <a:rPr lang="en-US" dirty="0">
                <a:solidFill>
                  <a:schemeClr val="tx2">
                    <a:lumMod val="50000"/>
                  </a:schemeClr>
                </a:solidFill>
                <a:latin typeface="Posterama" panose="020B0504020200020000" pitchFamily="34" charset="0"/>
                <a:cs typeface="Posterama" panose="020B0504020200020000" pitchFamily="34" charset="0"/>
              </a:rPr>
              <a:t>! </a:t>
            </a:r>
          </a:p>
        </p:txBody>
      </p:sp>
      <p:pic>
        <p:nvPicPr>
          <p:cNvPr id="8" name="Kuva 7" descr="Päiväkalenteri ääriviiva">
            <a:extLst>
              <a:ext uri="{FF2B5EF4-FFF2-40B4-BE49-F238E27FC236}">
                <a16:creationId xmlns:a16="http://schemas.microsoft.com/office/drawing/2014/main" id="{B6D554FE-17AF-E77A-4288-9B81A34FB40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347637" y="2122524"/>
            <a:ext cx="2612951" cy="2612951"/>
          </a:xfrm>
          <a:prstGeom prst="rect">
            <a:avLst/>
          </a:prstGeom>
        </p:spPr>
      </p:pic>
    </p:spTree>
    <p:extLst>
      <p:ext uri="{BB962C8B-B14F-4D97-AF65-F5344CB8AC3E}">
        <p14:creationId xmlns:p14="http://schemas.microsoft.com/office/powerpoint/2010/main" val="224291487"/>
      </p:ext>
    </p:extLst>
  </p:cSld>
  <p:clrMapOvr>
    <a:masterClrMapping/>
  </p:clrMapOvr>
</p:sld>
</file>

<file path=ppt/slides/slide2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D2C818-F40C-45E3-84E2-511A06A6D28A}"/>
              </a:ext>
            </a:extLst>
          </p:cNvPr>
          <p:cNvSpPr>
            <a:spLocks noGrp="1"/>
          </p:cNvSpPr>
          <p:nvPr>
            <p:ph type="title"/>
          </p:nvPr>
        </p:nvSpPr>
        <p:spPr>
          <a:xfrm>
            <a:off x="481600" y="461803"/>
            <a:ext cx="6502400" cy="693898"/>
          </a:xfrm>
        </p:spPr>
        <p:txBody>
          <a:bodyPr>
            <a:normAutofit fontScale="90000"/>
          </a:bodyPr>
          <a:lstStyle/>
          <a:p>
            <a:r>
              <a:rPr lang="fr-FR" dirty="0"/>
              <a:t>Sources - matériel supplémentaire : </a:t>
            </a:r>
          </a:p>
        </p:txBody>
      </p:sp>
      <p:sp>
        <p:nvSpPr>
          <p:cNvPr id="3" name="Espace réservé du texte 2">
            <a:extLst>
              <a:ext uri="{FF2B5EF4-FFF2-40B4-BE49-F238E27FC236}">
                <a16:creationId xmlns:a16="http://schemas.microsoft.com/office/drawing/2014/main" id="{278814F3-732C-4DE4-A48E-86966FCA60E7}"/>
              </a:ext>
            </a:extLst>
          </p:cNvPr>
          <p:cNvSpPr txBox="1">
            <a:spLocks/>
          </p:cNvSpPr>
          <p:nvPr/>
        </p:nvSpPr>
        <p:spPr>
          <a:xfrm>
            <a:off x="481600" y="1358900"/>
            <a:ext cx="8063677" cy="5220320"/>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5600" dirty="0">
                <a:latin typeface="Posterama" panose="020B0504020200020000" pitchFamily="34" charset="0"/>
                <a:cs typeface="Posterama" panose="020B0504020200020000" pitchFamily="34" charset="0"/>
              </a:rPr>
              <a:t>IDEO (2013). Design Thinking toolkit for educators. Disponible à l'adresse </a:t>
            </a:r>
            <a:r>
              <a:rPr lang="en-US" sz="5600" dirty="0">
                <a:latin typeface="Posterama" panose="020B0504020200020000" pitchFamily="34" charset="0"/>
                <a:cs typeface="Posterama" panose="020B0504020200020000" pitchFamily="34" charset="0"/>
                <a:hlinkClick r:id="rId2"/>
              </a:rPr>
              <a:t>: https://f.hubspotusercontent30.net/hubfs/6474038/Design%20for%20Learning/IDEO_DTEdu_v2_toolkit+workbook.</a:t>
            </a:r>
            <a:r>
              <a:rPr lang="en-US" sz="5600" dirty="0">
                <a:latin typeface="Posterama" panose="020B0504020200020000" pitchFamily="34" charset="0"/>
                <a:cs typeface="Posterama" panose="020B0504020200020000" pitchFamily="34" charset="0"/>
              </a:rPr>
              <a:t>pdf </a:t>
            </a:r>
            <a:endParaRPr lang="el-GR" sz="5600" dirty="0">
              <a:latin typeface="Posterama" panose="020B0504020200020000" pitchFamily="34" charset="0"/>
              <a:cs typeface="Posterama" panose="020B0504020200020000" pitchFamily="34" charset="0"/>
            </a:endParaRPr>
          </a:p>
          <a:p>
            <a:pPr marL="0" indent="0">
              <a:buNone/>
            </a:pPr>
            <a:r>
              <a:rPr lang="en-US" sz="5600" dirty="0">
                <a:latin typeface="Posterama" panose="020B0504020200020000" pitchFamily="34" charset="0"/>
                <a:cs typeface="Posterama" panose="020B0504020200020000" pitchFamily="34" charset="0"/>
              </a:rPr>
              <a:t>Fondation pour le design d'interaction. (2021). Qu'est-ce que le Design Thinking et pourquoi est-il si populaire ? </a:t>
            </a:r>
            <a:r>
              <a:rPr lang="en-US" sz="5600" dirty="0">
                <a:latin typeface="Posterama" panose="020B0504020200020000" pitchFamily="34" charset="0"/>
                <a:cs typeface="Posterama" panose="020B0504020200020000" pitchFamily="34" charset="0"/>
              </a:rPr>
              <a:t>Disponible à l'adresse </a:t>
            </a:r>
            <a:r>
              <a:rPr lang="en-US" sz="5600" dirty="0">
                <a:latin typeface="Posterama" panose="020B0504020200020000" pitchFamily="34" charset="0"/>
                <a:cs typeface="Posterama" panose="020B0504020200020000" pitchFamily="34" charset="0"/>
                <a:hlinkClick r:id="rId3"/>
              </a:rPr>
              <a:t>: https://www.interaction-design.org/literature/article/what-is-design-thinking-and-why-is-it-so-popular </a:t>
            </a:r>
            <a:r>
              <a:rPr lang="en-US" sz="5600" dirty="0">
                <a:latin typeface="Posterama" panose="020B0504020200020000" pitchFamily="34" charset="0"/>
                <a:cs typeface="Posterama" panose="020B0504020200020000" pitchFamily="34" charset="0"/>
              </a:rPr>
              <a:t>&amp; </a:t>
            </a:r>
            <a:r>
              <a:rPr lang="en-US" sz="5600" dirty="0">
                <a:latin typeface="Posterama" panose="020B0504020200020000" pitchFamily="34" charset="0"/>
                <a:cs typeface="Posterama" panose="020B0504020200020000" pitchFamily="34" charset="0"/>
              </a:rPr>
              <a:t>https://www.interaction-design.org/literature/topics/design-thinking </a:t>
            </a:r>
          </a:p>
          <a:p>
            <a:pPr marL="0" indent="0">
              <a:buNone/>
            </a:pPr>
            <a:r>
              <a:rPr lang="en-US" sz="5600" dirty="0">
                <a:latin typeface="Posterama" panose="020B0504020200020000" pitchFamily="34" charset="0"/>
                <a:cs typeface="Posterama" panose="020B0504020200020000" pitchFamily="34" charset="0"/>
              </a:rPr>
              <a:t>Étape "Empathize" </a:t>
            </a:r>
            <a:r>
              <a:rPr lang="en-US" sz="5600" dirty="0">
                <a:latin typeface="Posterama" panose="020B0504020200020000" pitchFamily="34" charset="0"/>
                <a:cs typeface="Posterama" panose="020B0504020200020000" pitchFamily="34" charset="0"/>
                <a:sym typeface="Wingdings" panose="05000000000000000000" pitchFamily="2" charset="2"/>
              </a:rPr>
              <a:t> Stevens, E. (2021). Qu'est-ce que l'empathie dans la pensée design ? Un guide complet. Disponible à l'adresse </a:t>
            </a:r>
            <a:r>
              <a:rPr lang="en-US" sz="5600" dirty="0">
                <a:latin typeface="Posterama" panose="020B0504020200020000" pitchFamily="34" charset="0"/>
                <a:cs typeface="Posterama" panose="020B0504020200020000" pitchFamily="34" charset="0"/>
                <a:sym typeface="Wingdings" panose="05000000000000000000" pitchFamily="2" charset="2"/>
                <a:hlinkClick r:id="rId5"/>
              </a:rPr>
              <a:t>: https://careerfoundry.com/en/blog/ux-design/what-is-empathy-in-design-thinking / </a:t>
            </a:r>
            <a:r>
              <a:rPr lang="en-US" sz="5600" dirty="0">
                <a:latin typeface="Posterama" panose="020B0504020200020000" pitchFamily="34" charset="0"/>
                <a:cs typeface="Posterama" panose="020B0504020200020000" pitchFamily="34" charset="0"/>
                <a:sym typeface="Wingdings" panose="05000000000000000000" pitchFamily="2" charset="2"/>
              </a:rPr>
              <a:t>&amp;</a:t>
            </a:r>
          </a:p>
          <a:p>
            <a:pPr marL="0" indent="0">
              <a:buNone/>
            </a:pPr>
            <a:r>
              <a:rPr lang="en-US" sz="5600" dirty="0">
                <a:latin typeface="Posterama" panose="020B0504020200020000" pitchFamily="34" charset="0"/>
                <a:cs typeface="Posterama" panose="020B0504020200020000" pitchFamily="34" charset="0"/>
                <a:sym typeface="Wingdings" panose="05000000000000000000" pitchFamily="2" charset="2"/>
              </a:rPr>
              <a:t>QED42. Comment l'empathie fonctionne dans la réflexion sur la conception. Extrait de </a:t>
            </a:r>
            <a:r>
              <a:rPr lang="en-US" sz="5600" dirty="0">
                <a:latin typeface="Posterama" panose="020B0504020200020000" pitchFamily="34" charset="0"/>
                <a:cs typeface="Posterama" panose="020B0504020200020000" pitchFamily="34" charset="0"/>
                <a:sym typeface="Wingdings" panose="05000000000000000000" pitchFamily="2" charset="2"/>
                <a:hlinkClick r:id="rId6"/>
              </a:rPr>
              <a:t>: </a:t>
            </a:r>
            <a:r>
              <a:rPr lang="en-US" sz="5600" dirty="0">
                <a:latin typeface="Posterama" panose="020B0504020200020000" pitchFamily="34" charset="0"/>
                <a:cs typeface="Posterama" panose="020B0504020200020000" pitchFamily="34" charset="0"/>
                <a:sym typeface="Wingdings" panose="05000000000000000000" pitchFamily="2" charset="2"/>
              </a:rPr>
              <a:t>https://www.qed42.com/blog/how-empathy-works-in-design-thinking  </a:t>
            </a:r>
          </a:p>
          <a:p>
            <a:pPr marL="0" indent="0">
              <a:buNone/>
            </a:pPr>
            <a:r>
              <a:rPr lang="en-US" sz="5600" dirty="0">
                <a:latin typeface="Posterama" panose="020B0504020200020000" pitchFamily="34" charset="0"/>
                <a:cs typeface="Posterama" panose="020B0504020200020000" pitchFamily="34" charset="0"/>
                <a:sym typeface="Wingdings" panose="05000000000000000000" pitchFamily="2" charset="2"/>
              </a:rPr>
              <a:t>Définir step Stevens, E. (2021). Étape 2 du processus de réflexion sur la conception : Définir le problème. Disponible à l'adresse </a:t>
            </a:r>
            <a:r>
              <a:rPr lang="en-US" sz="5600" dirty="0">
                <a:latin typeface="Posterama" panose="020B0504020200020000" pitchFamily="34" charset="0"/>
                <a:cs typeface="Posterama" panose="020B0504020200020000" pitchFamily="34" charset="0"/>
                <a:sym typeface="Wingdings" panose="05000000000000000000" pitchFamily="2" charset="2"/>
                <a:hlinkClick r:id="rId7"/>
              </a:rPr>
              <a:t>: </a:t>
            </a:r>
            <a:r>
              <a:rPr lang="en-US" sz="5600" dirty="0">
                <a:latin typeface="Posterama" panose="020B0504020200020000" pitchFamily="34" charset="0"/>
                <a:cs typeface="Posterama" panose="020B0504020200020000" pitchFamily="34" charset="0"/>
                <a:sym typeface="Wingdings" panose="05000000000000000000" pitchFamily="2" charset="2"/>
              </a:rPr>
              <a:t>https://careerfoundry.com/en/blog/ux-design/stage-two-design-thinking-define-the-problem/ </a:t>
            </a:r>
          </a:p>
          <a:p>
            <a:pPr marL="0" indent="0">
              <a:buNone/>
            </a:pPr>
            <a:r>
              <a:rPr lang="en-US" sz="5600" dirty="0">
                <a:latin typeface="Posterama" panose="020B0504020200020000" pitchFamily="34" charset="0"/>
                <a:cs typeface="Posterama" panose="020B0504020200020000" pitchFamily="34" charset="0"/>
              </a:rPr>
              <a:t>Ideate </a:t>
            </a:r>
            <a:r>
              <a:rPr lang="en-US" sz="5600" dirty="0">
                <a:latin typeface="Posterama" panose="020B0504020200020000" pitchFamily="34" charset="0"/>
                <a:cs typeface="Posterama" panose="020B0504020200020000" pitchFamily="34" charset="0"/>
                <a:sym typeface="Wingdings" panose="05000000000000000000" pitchFamily="2" charset="2"/>
              </a:rPr>
              <a:t>step Career Foundry (2021). Qu'est-ce que l'idéation dans le Design Thinking ? Guide des techniques d'idéation. Extrait de </a:t>
            </a:r>
            <a:r>
              <a:rPr lang="en-US" sz="5600" dirty="0">
                <a:latin typeface="Posterama" panose="020B0504020200020000" pitchFamily="34" charset="0"/>
                <a:cs typeface="Posterama" panose="020B0504020200020000" pitchFamily="34" charset="0"/>
                <a:sym typeface="Wingdings" panose="05000000000000000000" pitchFamily="2" charset="2"/>
                <a:hlinkClick r:id="rId8"/>
              </a:rPr>
              <a:t>: </a:t>
            </a:r>
            <a:r>
              <a:rPr lang="en-US" sz="5600" dirty="0">
                <a:latin typeface="Posterama" panose="020B0504020200020000" pitchFamily="34" charset="0"/>
                <a:cs typeface="Posterama" panose="020B0504020200020000" pitchFamily="34" charset="0"/>
                <a:sym typeface="Wingdings" panose="05000000000000000000" pitchFamily="2" charset="2"/>
              </a:rPr>
              <a:t>https://careerfoundry.com/en/blog/ux-design/what-is-ideation-in-design-thinking/   </a:t>
            </a:r>
          </a:p>
          <a:p>
            <a:pPr marL="0" indent="0">
              <a:buNone/>
            </a:pPr>
            <a:r>
              <a:rPr lang="en-US" sz="5600" dirty="0">
                <a:latin typeface="Posterama" panose="020B0504020200020000" pitchFamily="34" charset="0"/>
                <a:cs typeface="Posterama" panose="020B0504020200020000" pitchFamily="34" charset="0"/>
              </a:rPr>
              <a:t> Prototype </a:t>
            </a:r>
            <a:r>
              <a:rPr lang="en-US" sz="5600" dirty="0">
                <a:latin typeface="Posterama" panose="020B0504020200020000" pitchFamily="34" charset="0"/>
                <a:cs typeface="Posterama" panose="020B0504020200020000" pitchFamily="34" charset="0"/>
                <a:sym typeface="Wingdings" panose="05000000000000000000" pitchFamily="2" charset="2"/>
              </a:rPr>
              <a:t>phase </a:t>
            </a:r>
            <a:r>
              <a:rPr lang="en-US" sz="5600" dirty="0">
                <a:latin typeface="Posterama" panose="020B0504020200020000" pitchFamily="34" charset="0"/>
                <a:cs typeface="Posterama" panose="020B0504020200020000" pitchFamily="34" charset="0"/>
              </a:rPr>
              <a:t>Fondation pour le design d'interaction. (2021). Prototyping. Extrait de </a:t>
            </a:r>
            <a:r>
              <a:rPr lang="en-US" sz="5600" dirty="0">
                <a:latin typeface="Posterama" panose="020B0504020200020000" pitchFamily="34" charset="0"/>
                <a:cs typeface="Posterama" panose="020B0504020200020000" pitchFamily="34" charset="0"/>
                <a:hlinkClick r:id="rId9"/>
              </a:rPr>
              <a:t>: </a:t>
            </a:r>
            <a:r>
              <a:rPr lang="en-US" sz="5600" dirty="0">
                <a:latin typeface="Posterama" panose="020B0504020200020000" pitchFamily="34" charset="0"/>
                <a:cs typeface="Posterama" panose="020B0504020200020000" pitchFamily="34" charset="0"/>
              </a:rPr>
              <a:t>https://www.interaction-design.org/literature/topics/prototyping  </a:t>
            </a:r>
          </a:p>
          <a:p>
            <a:pPr marL="0" indent="0">
              <a:buNone/>
            </a:pPr>
            <a:r>
              <a:rPr lang="en-US" sz="5600" dirty="0">
                <a:latin typeface="Posterama" panose="020B0504020200020000" pitchFamily="34" charset="0"/>
                <a:cs typeface="Posterama" panose="020B0504020200020000" pitchFamily="34" charset="0"/>
              </a:rPr>
              <a:t>Testing </a:t>
            </a:r>
            <a:r>
              <a:rPr lang="en-US" sz="5600" dirty="0">
                <a:latin typeface="Posterama" panose="020B0504020200020000" pitchFamily="34" charset="0"/>
                <a:cs typeface="Posterama" panose="020B0504020200020000" pitchFamily="34" charset="0"/>
                <a:sym typeface="Wingdings" panose="05000000000000000000" pitchFamily="2" charset="2"/>
              </a:rPr>
              <a:t>phase </a:t>
            </a:r>
            <a:r>
              <a:rPr lang="en-US" sz="5600" dirty="0">
                <a:latin typeface="Posterama" panose="020B0504020200020000" pitchFamily="34" charset="0"/>
                <a:cs typeface="Posterama" panose="020B0504020200020000" pitchFamily="34" charset="0"/>
              </a:rPr>
              <a:t>Workshopper (2021). Design Thinking Phase 5 - Comment tester efficacement. Extrait de </a:t>
            </a:r>
            <a:r>
              <a:rPr lang="en-US" sz="5600" dirty="0">
                <a:latin typeface="Posterama" panose="020B0504020200020000" pitchFamily="34" charset="0"/>
                <a:cs typeface="Posterama" panose="020B0504020200020000" pitchFamily="34" charset="0"/>
                <a:hlinkClick r:id="rId10"/>
              </a:rPr>
              <a:t>: </a:t>
            </a:r>
            <a:r>
              <a:rPr lang="en-US" sz="5600" dirty="0">
                <a:latin typeface="Posterama" panose="020B0504020200020000" pitchFamily="34" charset="0"/>
                <a:cs typeface="Posterama" panose="020B0504020200020000" pitchFamily="34" charset="0"/>
              </a:rPr>
              <a:t>https://www.workshopper.com/post/design-thinking-phase-5-how-to-test-effectively  </a:t>
            </a:r>
          </a:p>
          <a:p>
            <a:pPr marL="0" indent="0">
              <a:buNone/>
            </a:pPr>
            <a:r>
              <a:rPr lang="en-US" sz="5600" dirty="0">
                <a:latin typeface="Posterama" panose="020B0504020200020000" pitchFamily="34" charset="0"/>
                <a:cs typeface="Posterama" panose="020B0504020200020000" pitchFamily="34" charset="0"/>
              </a:rPr>
              <a:t>Matériel supplémentaire : </a:t>
            </a:r>
            <a:endParaRPr lang="el-GR" sz="5600" dirty="0">
              <a:latin typeface="Posterama" panose="020B0504020200020000" pitchFamily="34" charset="0"/>
              <a:cs typeface="Posterama" panose="020B0504020200020000" pitchFamily="34" charset="0"/>
            </a:endParaRPr>
          </a:p>
          <a:p>
            <a:pPr marL="0" indent="0">
              <a:buNone/>
            </a:pPr>
            <a:r>
              <a:rPr lang="en-US" sz="5600" dirty="0">
                <a:latin typeface="Posterama" panose="020B0504020200020000" pitchFamily="34" charset="0"/>
                <a:cs typeface="Posterama" panose="020B0504020200020000" pitchFamily="34" charset="0"/>
                <a:hlinkClick r:id="rId11"/>
              </a:rPr>
              <a:t>https://static1.squarespace.com/static/57c6b79629687fde090a0fdd/t/58ac891ae4fcb50f1fb2f1ab/1487702304601/Facilitator%27s+Guide_Design+Thinking.</a:t>
            </a:r>
            <a:r>
              <a:rPr lang="el-GR" sz="5600" dirty="0">
                <a:latin typeface="Posterama" panose="020B0504020200020000" pitchFamily="34" charset="0"/>
                <a:cs typeface="Posterama" panose="020B0504020200020000" pitchFamily="34" charset="0"/>
              </a:rPr>
              <a:t>pdf </a:t>
            </a:r>
            <a:endParaRPr lang="en-US" sz="5600" dirty="0">
              <a:latin typeface="Posterama" panose="020B0504020200020000" pitchFamily="34" charset="0"/>
              <a:cs typeface="Posterama" panose="020B0504020200020000" pitchFamily="34" charset="0"/>
            </a:endParaRPr>
          </a:p>
          <a:p>
            <a:pPr marL="0" indent="0">
              <a:buNone/>
            </a:pPr>
            <a:r>
              <a:rPr lang="en-US" sz="5600" dirty="0">
                <a:latin typeface="Posterama" panose="020B0504020200020000" pitchFamily="34" charset="0"/>
                <a:cs typeface="Posterama" panose="020B0504020200020000" pitchFamily="34" charset="0"/>
                <a:hlinkClick r:id="rId12"/>
              </a:rPr>
              <a:t>https://www.fipp.com/news/using-design-thinking-to-drive-innovation/# </a:t>
            </a:r>
          </a:p>
          <a:p>
            <a:pPr marL="0" indent="0">
              <a:buNone/>
            </a:pPr>
            <a:endParaRPr lang="en-US" sz="1800" dirty="0"/>
          </a:p>
          <a:p>
            <a:pPr marL="0" indent="0">
              <a:buNone/>
            </a:pPr>
            <a:r>
              <a:rPr lang="el-GR" sz="1800" b="1" dirty="0"/>
              <a:t> </a:t>
            </a:r>
            <a:endParaRPr lang="en-US" sz="1800" b="1" dirty="0"/>
          </a:p>
          <a:p>
            <a:pPr marL="0" indent="0">
              <a:buNone/>
            </a:pPr>
            <a:endParaRPr lang="en-US" sz="2000" b="1" dirty="0"/>
          </a:p>
        </p:txBody>
      </p:sp>
    </p:spTree>
    <p:extLst>
      <p:ext uri="{BB962C8B-B14F-4D97-AF65-F5344CB8AC3E}">
        <p14:creationId xmlns:p14="http://schemas.microsoft.com/office/powerpoint/2010/main" val="1118949972"/>
      </p:ext>
    </p:extLst>
  </p:cSld>
  <p:clrMapOvr>
    <a:masterClrMapping/>
  </p:clrMapOvr>
</p:sld>
</file>

<file path=ppt/slides/slide2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B62B0BE9-79B9-4268-AD6B-4F3A8229C319}"/>
              </a:ext>
            </a:extLst>
          </p:cNvPr>
          <p:cNvSpPr>
            <a:spLocks noGrp="1"/>
          </p:cNvSpPr>
          <p:nvPr>
            <p:ph type="title"/>
          </p:nvPr>
        </p:nvSpPr>
        <p:spPr>
          <a:xfrm>
            <a:off x="509037" y="2012950"/>
            <a:ext cx="4622800" cy="2832100"/>
          </a:xfrm>
        </p:spPr>
        <p:txBody>
          <a:bodyPr/>
          <a:lstStyle/>
          <a:p>
            <a:r>
              <a:rPr lang="en-GB" sz="2400" dirty="0"/>
              <a:t>Nous vous remercions !</a:t>
            </a:r>
            <a:br>
              <a:rPr lang="en-GB" sz="2400" dirty="0"/>
            </a:br>
            <a:br>
              <a:rPr lang="en-GB" sz="2400" dirty="0"/>
            </a:br>
            <a:r>
              <a:rPr lang="en-GB" sz="1400" dirty="0"/>
              <a:t>Vous trouverez d'autres ressources à l'adresse suivante</a:t>
            </a:r>
            <a:br>
              <a:rPr lang="en-GB" sz="1400" dirty="0"/>
            </a:br>
            <a:r>
              <a:rPr lang="en-GB" sz="1400" dirty="0"/>
              <a:t>http://we4change.eu/educational-resources/</a:t>
            </a:r>
          </a:p>
        </p:txBody>
      </p:sp>
    </p:spTree>
    <p:extLst>
      <p:ext uri="{BB962C8B-B14F-4D97-AF65-F5344CB8AC3E}">
        <p14:creationId xmlns:p14="http://schemas.microsoft.com/office/powerpoint/2010/main" val="537625386"/>
      </p:ext>
    </p:extLst>
  </p:cSld>
  <p:clrMapOvr>
    <a:masterClrMapping/>
  </p:clrMapOvr>
</p:sld>
</file>

<file path=ppt/slides/slide3.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Arc 21">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6100024" y="863980"/>
            <a:ext cx="2987899" cy="2240924"/>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F663B59E-E44C-4549-8126-53FCA1F93ABE}"/>
              </a:ext>
            </a:extLst>
          </p:cNvPr>
          <p:cNvSpPr>
            <a:spLocks noGrp="1"/>
          </p:cNvSpPr>
          <p:nvPr>
            <p:ph type="title"/>
          </p:nvPr>
        </p:nvSpPr>
        <p:spPr>
          <a:xfrm>
            <a:off x="3821379" y="802544"/>
            <a:ext cx="4286527" cy="736863"/>
          </a:xfrm>
        </p:spPr>
        <p:txBody>
          <a:bodyPr vert="horz" lIns="91440" tIns="45720" rIns="91440" bIns="45720" rtlCol="0" anchor="ctr">
            <a:normAutofit fontScale="90000"/>
          </a:bodyPr>
          <a:lstStyle/>
          <a:p>
            <a:pPr algn="ctr"/>
            <a:br>
              <a:rPr lang="en-US" sz="3100" kern="1200" dirty="0">
                <a:solidFill>
                  <a:schemeClr val="tx1"/>
                </a:solidFill>
                <a:latin typeface="+mj-lt"/>
                <a:ea typeface="+mj-ea"/>
                <a:cs typeface="+mj-cs"/>
              </a:rPr>
            </a:br>
            <a:r>
              <a:rPr lang="en-US" sz="2700" dirty="0">
                <a:solidFill>
                  <a:schemeClr val="lt1"/>
                </a:solidFill>
                <a:highlight>
                  <a:srgbClr val="7503A6"/>
                </a:highlight>
                <a:sym typeface="Arial"/>
              </a:rPr>
              <a:t>Qu'est-ce que le Design Thinking ?</a:t>
            </a:r>
            <a:br>
              <a:rPr lang="en-US" sz="2700" dirty="0">
                <a:solidFill>
                  <a:schemeClr val="lt1"/>
                </a:solidFill>
                <a:highlight>
                  <a:srgbClr val="7503A6"/>
                </a:highlight>
                <a:sym typeface="Arial"/>
              </a:rPr>
            </a:br>
            <a:endParaRPr lang="en-US" sz="2700" dirty="0">
              <a:solidFill>
                <a:schemeClr val="lt1"/>
              </a:solidFill>
              <a:highlight>
                <a:srgbClr val="7503A6"/>
              </a:highlight>
              <a:sym typeface="Arial"/>
            </a:endParaRPr>
          </a:p>
        </p:txBody>
      </p:sp>
      <p:sp>
        <p:nvSpPr>
          <p:cNvPr id="24" name="Freeform: Shape 23">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004647"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4" name="Picture 4" descr="Person with idea concept">
            <a:extLst>
              <a:ext uri="{FF2B5EF4-FFF2-40B4-BE49-F238E27FC236}">
                <a16:creationId xmlns:a16="http://schemas.microsoft.com/office/drawing/2014/main" id="{9B6CDEA4-A5BE-4D6C-8DAF-86D42DA0CEBA}"/>
              </a:ext>
            </a:extLst>
          </p:cNvPr>
          <p:cNvPicPr>
            <a:picLocks noChangeAspect="1"/>
          </p:cNvPicPr>
          <p:nvPr/>
        </p:nvPicPr>
        <p:blipFill rotWithShape="1">
          <a:blip r:embed="rId2"/>
          <a:srcRect l="37232" r="28770" b="-1"/>
          <a:stretch/>
        </p:blipFill>
        <p:spPr>
          <a:xfrm>
            <a:off x="876062" y="511293"/>
            <a:ext cx="2885684" cy="5665670"/>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Espace réservé du texte 2">
            <a:extLst>
              <a:ext uri="{FF2B5EF4-FFF2-40B4-BE49-F238E27FC236}">
                <a16:creationId xmlns:a16="http://schemas.microsoft.com/office/drawing/2014/main" id="{6B3020E0-F409-4875-8578-AA27112A71C3}"/>
              </a:ext>
            </a:extLst>
          </p:cNvPr>
          <p:cNvSpPr>
            <a:spLocks noGrp="1"/>
          </p:cNvSpPr>
          <p:nvPr>
            <p:ph type="body" sz="quarter" idx="10"/>
          </p:nvPr>
        </p:nvSpPr>
        <p:spPr>
          <a:xfrm>
            <a:off x="4030427" y="1248155"/>
            <a:ext cx="4514850" cy="4841939"/>
          </a:xfrm>
        </p:spPr>
        <p:txBody>
          <a:bodyPr vert="horz" lIns="91440" tIns="45720" rIns="91440" bIns="45720" rtlCol="0">
            <a:normAutofit lnSpcReduction="10000"/>
          </a:bodyPr>
          <a:lstStyle/>
          <a:p>
            <a:endParaRPr lang="en-US" sz="1800" dirty="0"/>
          </a:p>
          <a:p>
            <a:pPr algn="ctr"/>
            <a:r>
              <a:rPr lang="en-US" sz="2400" i="1" dirty="0">
                <a:latin typeface="Posterama" panose="020B0504020200020000" pitchFamily="34" charset="0"/>
                <a:cs typeface="Posterama" panose="020B0504020200020000" pitchFamily="34" charset="0"/>
              </a:rPr>
              <a:t>"Un </a:t>
            </a:r>
            <a:r>
              <a:rPr lang="en-US" sz="2400" i="1" dirty="0">
                <a:latin typeface="Posterama" panose="020B0504020200020000" pitchFamily="34" charset="0"/>
                <a:cs typeface="Posterama" panose="020B0504020200020000" pitchFamily="34" charset="0"/>
              </a:rPr>
              <a:t>processus </a:t>
            </a:r>
            <a:r>
              <a:rPr lang="en-US" sz="2400" i="1" dirty="0">
                <a:latin typeface="Posterama" panose="020B0504020200020000" pitchFamily="34" charset="0"/>
                <a:cs typeface="Posterama" panose="020B0504020200020000" pitchFamily="34" charset="0"/>
              </a:rPr>
              <a:t>non linéaire et </a:t>
            </a:r>
            <a:r>
              <a:rPr lang="en-US" sz="2400" b="1" i="1" dirty="0">
                <a:latin typeface="Posterama" panose="020B0504020200020000" pitchFamily="34" charset="0"/>
                <a:cs typeface="Posterama" panose="020B0504020200020000" pitchFamily="34" charset="0"/>
              </a:rPr>
              <a:t>itératif </a:t>
            </a:r>
            <a:r>
              <a:rPr lang="en-US" sz="2400" i="1" dirty="0">
                <a:latin typeface="Posterama" panose="020B0504020200020000" pitchFamily="34" charset="0"/>
                <a:cs typeface="Posterama" panose="020B0504020200020000" pitchFamily="34" charset="0"/>
              </a:rPr>
              <a:t>que les équipes utilisent pour comprendre les utilisateurs, remettre en question les hypothèses, redéfinir les problèmes et créer des solutions innovantes à prototyper et à tester. </a:t>
            </a:r>
          </a:p>
          <a:p>
            <a:endParaRPr lang="en-US" sz="2400" b="0" i="0" u="none" strike="noStrike" baseline="0" dirty="0">
              <a:latin typeface="Posterama" panose="020B0504020200020000" pitchFamily="34" charset="0"/>
              <a:cs typeface="Posterama" panose="020B0504020200020000" pitchFamily="34" charset="0"/>
            </a:endParaRPr>
          </a:p>
          <a:p>
            <a:pPr algn="just"/>
            <a:r>
              <a:rPr lang="en-US" sz="2400" b="0" i="0" u="none" strike="noStrike" baseline="0" dirty="0">
                <a:latin typeface="Posterama" panose="020B0504020200020000" pitchFamily="34" charset="0"/>
                <a:cs typeface="Posterama" panose="020B0504020200020000" pitchFamily="34" charset="0"/>
              </a:rPr>
              <a:t>Le </a:t>
            </a:r>
            <a:r>
              <a:rPr lang="en-US" sz="2400" dirty="0">
                <a:latin typeface="Posterama" panose="020B0504020200020000" pitchFamily="34" charset="0"/>
                <a:cs typeface="Posterama" panose="020B0504020200020000" pitchFamily="34" charset="0"/>
              </a:rPr>
              <a:t>DT </a:t>
            </a:r>
            <a:r>
              <a:rPr lang="en-US" sz="2400" b="0" i="0" u="none" strike="noStrike" baseline="0" dirty="0">
                <a:latin typeface="Posterama" panose="020B0504020200020000" pitchFamily="34" charset="0"/>
                <a:cs typeface="Posterama" panose="020B0504020200020000" pitchFamily="34" charset="0"/>
              </a:rPr>
              <a:t>nécessite un </a:t>
            </a:r>
            <a:r>
              <a:rPr lang="en-US" sz="2400" b="1" i="0" u="none" strike="noStrike" baseline="0" dirty="0">
                <a:latin typeface="Posterama" panose="020B0504020200020000" pitchFamily="34" charset="0"/>
                <a:cs typeface="Posterama" panose="020B0504020200020000" pitchFamily="34" charset="0"/>
              </a:rPr>
              <a:t>travail d'équipe </a:t>
            </a:r>
            <a:r>
              <a:rPr lang="en-US" sz="2400" b="0" i="0" u="none" strike="noStrike" baseline="0" dirty="0">
                <a:latin typeface="Posterama" panose="020B0504020200020000" pitchFamily="34" charset="0"/>
                <a:cs typeface="Posterama" panose="020B0504020200020000" pitchFamily="34" charset="0"/>
              </a:rPr>
              <a:t>et l'</a:t>
            </a:r>
            <a:r>
              <a:rPr lang="en-US" sz="2400" dirty="0">
                <a:latin typeface="Posterama" panose="020B0504020200020000" pitchFamily="34" charset="0"/>
                <a:cs typeface="Posterama" panose="020B0504020200020000" pitchFamily="34" charset="0"/>
              </a:rPr>
              <a:t>accent est mis </a:t>
            </a:r>
            <a:r>
              <a:rPr lang="en-US" sz="2400" b="0" i="0" u="none" strike="noStrike" baseline="0" dirty="0">
                <a:latin typeface="Posterama" panose="020B0504020200020000" pitchFamily="34" charset="0"/>
                <a:cs typeface="Posterama" panose="020B0504020200020000" pitchFamily="34" charset="0"/>
              </a:rPr>
              <a:t>non seulement sur des solutions centrées sur l'homme, mais le processus lui-même est </a:t>
            </a:r>
            <a:r>
              <a:rPr lang="en-US" sz="2400" b="1" i="0" u="none" strike="noStrike" baseline="0" dirty="0">
                <a:latin typeface="Posterama" panose="020B0504020200020000" pitchFamily="34" charset="0"/>
                <a:cs typeface="Posterama" panose="020B0504020200020000" pitchFamily="34" charset="0"/>
              </a:rPr>
              <a:t>profondément humain. </a:t>
            </a:r>
            <a:endParaRPr lang="en-US" sz="2400" dirty="0">
              <a:latin typeface="Posterama" panose="020B0504020200020000" pitchFamily="34" charset="0"/>
              <a:cs typeface="Posterama" panose="020B0504020200020000" pitchFamily="34" charset="0"/>
            </a:endParaRPr>
          </a:p>
        </p:txBody>
      </p:sp>
      <p:pic>
        <p:nvPicPr>
          <p:cNvPr id="6" name="Εικόνα 5">
            <a:extLst>
              <a:ext uri="{FF2B5EF4-FFF2-40B4-BE49-F238E27FC236}">
                <a16:creationId xmlns:a16="http://schemas.microsoft.com/office/drawing/2014/main" id="{50821D41-27FE-481F-9648-49EA022E99BD}"/>
              </a:ext>
            </a:extLst>
          </p:cNvPr>
          <p:cNvPicPr>
            <a:picLocks noChangeAspect="1"/>
          </p:cNvPicPr>
          <p:nvPr/>
        </p:nvPicPr>
        <p:blipFill>
          <a:blip r:embed="rId3"/>
          <a:stretch>
            <a:fillRect/>
          </a:stretch>
        </p:blipFill>
        <p:spPr>
          <a:xfrm>
            <a:off x="8061520" y="86868"/>
            <a:ext cx="950828" cy="1161288"/>
          </a:xfrm>
          <a:prstGeom prst="rect">
            <a:avLst/>
          </a:prstGeom>
        </p:spPr>
      </p:pic>
    </p:spTree>
    <p:extLst>
      <p:ext uri="{BB962C8B-B14F-4D97-AF65-F5344CB8AC3E}">
        <p14:creationId xmlns:p14="http://schemas.microsoft.com/office/powerpoint/2010/main" val="412534687"/>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8F8CC2-1F19-468B-B9B1-90E4ED349EC0}"/>
              </a:ext>
            </a:extLst>
          </p:cNvPr>
          <p:cNvSpPr>
            <a:spLocks noGrp="1"/>
          </p:cNvSpPr>
          <p:nvPr>
            <p:ph type="title"/>
          </p:nvPr>
        </p:nvSpPr>
        <p:spPr>
          <a:xfrm>
            <a:off x="761000" y="215899"/>
            <a:ext cx="6992739" cy="1016001"/>
          </a:xfrm>
        </p:spPr>
        <p:txBody>
          <a:bodyPr>
            <a:noAutofit/>
          </a:bodyPr>
          <a:lstStyle/>
          <a:p>
            <a:r>
              <a:rPr lang="en-US" sz="2400" dirty="0">
                <a:solidFill>
                  <a:schemeClr val="lt1"/>
                </a:solidFill>
                <a:highlight>
                  <a:srgbClr val="7503A6"/>
                </a:highlight>
                <a:sym typeface="Arial"/>
              </a:rPr>
              <a:t>Savez-vous quelles sont les caractéristiques de l'approche DT ? </a:t>
            </a:r>
            <a:br>
              <a:rPr lang="en-US" sz="2400" dirty="0">
                <a:solidFill>
                  <a:schemeClr val="lt1"/>
                </a:solidFill>
                <a:highlight>
                  <a:srgbClr val="7503A6"/>
                </a:highlight>
                <a:sym typeface="Arial"/>
              </a:rPr>
            </a:br>
            <a:endParaRPr lang="fr-FR" sz="2400" dirty="0">
              <a:solidFill>
                <a:schemeClr val="lt1"/>
              </a:solidFill>
              <a:highlight>
                <a:srgbClr val="7503A6"/>
              </a:highlight>
              <a:sym typeface="Arial"/>
            </a:endParaRPr>
          </a:p>
        </p:txBody>
      </p:sp>
      <p:sp>
        <p:nvSpPr>
          <p:cNvPr id="4" name="Οβάλ 3">
            <a:extLst>
              <a:ext uri="{FF2B5EF4-FFF2-40B4-BE49-F238E27FC236}">
                <a16:creationId xmlns:a16="http://schemas.microsoft.com/office/drawing/2014/main" id="{6E3DAE18-C5CB-4F5F-8653-7B7E0E5C9865}"/>
              </a:ext>
            </a:extLst>
          </p:cNvPr>
          <p:cNvSpPr/>
          <p:nvPr/>
        </p:nvSpPr>
        <p:spPr>
          <a:xfrm>
            <a:off x="1488492" y="1231900"/>
            <a:ext cx="5845369" cy="5290457"/>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sz="1300" b="1" dirty="0">
              <a:solidFill>
                <a:schemeClr val="bg1"/>
              </a:solidFill>
            </a:endParaRPr>
          </a:p>
          <a:p>
            <a:pPr algn="ctr"/>
            <a:endParaRPr lang="en-US" b="1" dirty="0">
              <a:solidFill>
                <a:schemeClr val="bg1"/>
              </a:solidFill>
            </a:endParaRPr>
          </a:p>
          <a:p>
            <a:pPr marL="285750" indent="-285750" algn="ctr">
              <a:buFont typeface="Arial" panose="020B0604020202020204" pitchFamily="34" charset="0"/>
              <a:buChar char="•"/>
            </a:pPr>
            <a:r>
              <a:rPr lang="en-US" b="1" dirty="0">
                <a:solidFill>
                  <a:schemeClr val="tx1"/>
                </a:solidFill>
              </a:rPr>
              <a:t>Centrée sur l'homme : elle </a:t>
            </a:r>
            <a:r>
              <a:rPr lang="en-US" dirty="0">
                <a:solidFill>
                  <a:schemeClr val="bg1"/>
                </a:solidFill>
              </a:rPr>
              <a:t>repose sur une profonde empathie et sur la compréhension des besoins et des motivations des personnes.</a:t>
            </a:r>
          </a:p>
          <a:p>
            <a:pPr marL="285750" indent="-285750" algn="ctr">
              <a:buFont typeface="Arial" panose="020B0604020202020204" pitchFamily="34" charset="0"/>
              <a:buChar char="•"/>
            </a:pPr>
            <a:endParaRPr lang="en-US" dirty="0">
              <a:solidFill>
                <a:schemeClr val="bg1"/>
              </a:solidFill>
            </a:endParaRPr>
          </a:p>
          <a:p>
            <a:pPr marL="285750" indent="-285750" algn="ctr">
              <a:buFont typeface="Arial" panose="020B0604020202020204" pitchFamily="34" charset="0"/>
              <a:buChar char="•"/>
            </a:pPr>
            <a:r>
              <a:rPr lang="en-US" b="1" dirty="0">
                <a:solidFill>
                  <a:schemeClr val="tx1"/>
                </a:solidFill>
              </a:rPr>
              <a:t>Collaboratif : </a:t>
            </a:r>
            <a:r>
              <a:rPr lang="en-US" dirty="0">
                <a:solidFill>
                  <a:schemeClr val="bg1"/>
                </a:solidFill>
              </a:rPr>
              <a:t>il en tire un grand bénéfice</a:t>
            </a:r>
          </a:p>
          <a:p>
            <a:pPr algn="ctr"/>
            <a:r>
              <a:rPr lang="en-US" dirty="0">
                <a:solidFill>
                  <a:schemeClr val="bg1"/>
                </a:solidFill>
              </a:rPr>
              <a:t>à partir de perspectives multiples</a:t>
            </a:r>
          </a:p>
          <a:p>
            <a:pPr algn="ctr"/>
            <a:endParaRPr lang="en-US" dirty="0">
              <a:solidFill>
                <a:schemeClr val="bg1"/>
              </a:solidFill>
            </a:endParaRPr>
          </a:p>
          <a:p>
            <a:pPr marL="285750" indent="-285750" algn="ctr">
              <a:buFont typeface="Arial" panose="020B0604020202020204" pitchFamily="34" charset="0"/>
              <a:buChar char="•"/>
            </a:pPr>
            <a:r>
              <a:rPr lang="en-US" b="1" dirty="0">
                <a:solidFill>
                  <a:schemeClr val="tx1"/>
                </a:solidFill>
              </a:rPr>
              <a:t>Optimiste </a:t>
            </a:r>
            <a:r>
              <a:rPr lang="en-US" dirty="0">
                <a:solidFill>
                  <a:schemeClr val="tx1"/>
                </a:solidFill>
              </a:rPr>
              <a:t>: </a:t>
            </a:r>
            <a:r>
              <a:rPr lang="en-US" dirty="0">
                <a:solidFill>
                  <a:schemeClr val="bg1"/>
                </a:solidFill>
              </a:rPr>
              <a:t>nous pouvons tous changer les choses, quelle que soit l'ampleur du problème, le temps ou le budget dont nous disposons.</a:t>
            </a:r>
          </a:p>
          <a:p>
            <a:pPr marL="285750" indent="-285750" algn="ctr">
              <a:buFont typeface="Arial" panose="020B0604020202020204" pitchFamily="34" charset="0"/>
              <a:buChar char="•"/>
            </a:pPr>
            <a:endParaRPr lang="en-US" dirty="0">
              <a:solidFill>
                <a:schemeClr val="bg1"/>
              </a:solidFill>
            </a:endParaRPr>
          </a:p>
          <a:p>
            <a:pPr marL="285750" indent="-285750" algn="ctr">
              <a:buFont typeface="Arial" panose="020B0604020202020204" pitchFamily="34" charset="0"/>
              <a:buChar char="•"/>
            </a:pPr>
            <a:r>
              <a:rPr lang="en-US" b="1" dirty="0">
                <a:solidFill>
                  <a:schemeClr val="tx1"/>
                </a:solidFill>
              </a:rPr>
              <a:t>Expérimental : les </a:t>
            </a:r>
            <a:r>
              <a:rPr lang="en-US" dirty="0">
                <a:solidFill>
                  <a:schemeClr val="bg1"/>
                </a:solidFill>
              </a:rPr>
              <a:t>concepteurs peuvent apprendre de leurs erreurs, car ils proposent de nouvelles idées, reçoivent un retour d'information à leur sujet et </a:t>
            </a:r>
            <a:r>
              <a:rPr lang="en-US" b="1" dirty="0">
                <a:solidFill>
                  <a:schemeClr val="tx1"/>
                </a:solidFill>
              </a:rPr>
              <a:t>procèdent </a:t>
            </a:r>
            <a:r>
              <a:rPr lang="en-US" dirty="0">
                <a:solidFill>
                  <a:schemeClr val="bg1"/>
                </a:solidFill>
              </a:rPr>
              <a:t>ensuite </a:t>
            </a:r>
            <a:r>
              <a:rPr lang="en-US" b="1" dirty="0">
                <a:solidFill>
                  <a:schemeClr val="tx1"/>
                </a:solidFill>
              </a:rPr>
              <a:t>à des itérations. </a:t>
            </a:r>
          </a:p>
          <a:p>
            <a:pPr algn="ctr"/>
            <a:endParaRPr lang="en-US" sz="1600" dirty="0">
              <a:solidFill>
                <a:schemeClr val="bg1"/>
              </a:solidFill>
            </a:endParaRPr>
          </a:p>
          <a:p>
            <a:pPr algn="ctr"/>
            <a:r>
              <a:rPr lang="en-US" sz="1600" dirty="0">
                <a:solidFill>
                  <a:schemeClr val="bg1"/>
                </a:solidFill>
              </a:rPr>
              <a:t>Source : IDEO (2013)</a:t>
            </a:r>
            <a:endParaRPr lang="el-GR" sz="1600" dirty="0">
              <a:solidFill>
                <a:schemeClr val="bg1"/>
              </a:solidFill>
            </a:endParaRPr>
          </a:p>
        </p:txBody>
      </p:sp>
    </p:spTree>
    <p:extLst>
      <p:ext uri="{BB962C8B-B14F-4D97-AF65-F5344CB8AC3E}">
        <p14:creationId xmlns:p14="http://schemas.microsoft.com/office/powerpoint/2010/main" val="4209524654"/>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A49FE6-91B8-451E-B55C-6FC933C287DA}"/>
              </a:ext>
            </a:extLst>
          </p:cNvPr>
          <p:cNvSpPr>
            <a:spLocks noGrp="1"/>
          </p:cNvSpPr>
          <p:nvPr>
            <p:ph type="title"/>
          </p:nvPr>
        </p:nvSpPr>
        <p:spPr>
          <a:xfrm>
            <a:off x="355601" y="365125"/>
            <a:ext cx="6902450" cy="937068"/>
          </a:xfrm>
        </p:spPr>
        <p:txBody>
          <a:bodyPr>
            <a:noAutofit/>
          </a:bodyPr>
          <a:lstStyle/>
          <a:p>
            <a:pPr algn="ctr"/>
            <a:r>
              <a:rPr lang="fr-FR" sz="2800" dirty="0">
                <a:solidFill>
                  <a:schemeClr val="lt1"/>
                </a:solidFill>
                <a:highlight>
                  <a:srgbClr val="7503A6"/>
                </a:highlight>
              </a:rPr>
              <a:t>Origines de la pensée et des atouts de la conception  </a:t>
            </a:r>
          </a:p>
        </p:txBody>
      </p:sp>
      <p:sp>
        <p:nvSpPr>
          <p:cNvPr id="3" name="Espace réservé du texte 2">
            <a:extLst>
              <a:ext uri="{FF2B5EF4-FFF2-40B4-BE49-F238E27FC236}">
                <a16:creationId xmlns:a16="http://schemas.microsoft.com/office/drawing/2014/main" id="{35213748-25C8-4317-B82B-66EFFE34E7AE}"/>
              </a:ext>
            </a:extLst>
          </p:cNvPr>
          <p:cNvSpPr txBox="1">
            <a:spLocks/>
          </p:cNvSpPr>
          <p:nvPr/>
        </p:nvSpPr>
        <p:spPr>
          <a:xfrm>
            <a:off x="508000" y="1485901"/>
            <a:ext cx="8037277" cy="47878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p>
        </p:txBody>
      </p:sp>
      <p:sp>
        <p:nvSpPr>
          <p:cNvPr id="4" name="Espace réservé du texte 2">
            <a:extLst>
              <a:ext uri="{FF2B5EF4-FFF2-40B4-BE49-F238E27FC236}">
                <a16:creationId xmlns:a16="http://schemas.microsoft.com/office/drawing/2014/main" id="{50EC5F9E-5EB9-44CC-9333-DB27A79074F0}"/>
              </a:ext>
            </a:extLst>
          </p:cNvPr>
          <p:cNvSpPr txBox="1">
            <a:spLocks/>
          </p:cNvSpPr>
          <p:nvPr/>
        </p:nvSpPr>
        <p:spPr>
          <a:xfrm>
            <a:off x="355601" y="1485900"/>
            <a:ext cx="8509000" cy="460419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900" b="0" i="0" u="none" strike="noStrike" baseline="0" dirty="0">
                <a:solidFill>
                  <a:srgbClr val="000000"/>
                </a:solidFill>
                <a:latin typeface="Posterama" panose="020B0504020200020000" pitchFamily="34" charset="0"/>
                <a:cs typeface="Posterama" panose="020B0504020200020000" pitchFamily="34" charset="0"/>
              </a:rPr>
              <a:t>Appliqué pour la </a:t>
            </a:r>
            <a:r>
              <a:rPr lang="en-US" sz="1900" dirty="0">
                <a:solidFill>
                  <a:srgbClr val="000000"/>
                </a:solidFill>
                <a:latin typeface="Posterama" panose="020B0504020200020000" pitchFamily="34" charset="0"/>
                <a:cs typeface="Posterama" panose="020B0504020200020000" pitchFamily="34" charset="0"/>
              </a:rPr>
              <a:t>première fois </a:t>
            </a:r>
            <a:r>
              <a:rPr lang="en-US" sz="1900" b="0" i="0" u="none" strike="noStrike" baseline="0" dirty="0">
                <a:solidFill>
                  <a:srgbClr val="000000"/>
                </a:solidFill>
                <a:latin typeface="Posterama" panose="020B0504020200020000" pitchFamily="34" charset="0"/>
                <a:cs typeface="Posterama" panose="020B0504020200020000" pitchFamily="34" charset="0"/>
              </a:rPr>
              <a:t>dans le secteur des entreprises afin d'accroître l'innovation et la compétitivité. </a:t>
            </a:r>
          </a:p>
          <a:p>
            <a:r>
              <a:rPr lang="en-US" sz="1900" dirty="0">
                <a:solidFill>
                  <a:srgbClr val="000000"/>
                </a:solidFill>
                <a:latin typeface="Posterama" panose="020B0504020200020000" pitchFamily="34" charset="0"/>
                <a:cs typeface="Posterama" panose="020B0504020200020000" pitchFamily="34" charset="0"/>
              </a:rPr>
              <a:t>En raison </a:t>
            </a:r>
            <a:r>
              <a:rPr lang="en-US" sz="1900" b="0" i="0" u="none" strike="noStrike" baseline="0" dirty="0">
                <a:solidFill>
                  <a:srgbClr val="000000"/>
                </a:solidFill>
                <a:latin typeface="Posterama" panose="020B0504020200020000" pitchFamily="34" charset="0"/>
                <a:cs typeface="Posterama" panose="020B0504020200020000" pitchFamily="34" charset="0"/>
              </a:rPr>
              <a:t>de son approche centrée sur l'homme, il a été transféré et appliqué ensuite dans de multiples contextes (par exemple, dans le domaine de l'innovation sociale, dans le domaine de l'éducation). </a:t>
            </a:r>
          </a:p>
          <a:p>
            <a:pPr algn="ctr"/>
            <a:r>
              <a:rPr lang="en-US" sz="1900" b="1" dirty="0">
                <a:latin typeface="Posterama" panose="020B0504020200020000" pitchFamily="34" charset="0"/>
                <a:cs typeface="Posterama" panose="020B0504020200020000" pitchFamily="34" charset="0"/>
              </a:rPr>
              <a:t>Pourquoi le "Design thinking" </a:t>
            </a:r>
            <a:r>
              <a:rPr lang="en-US" sz="1900" dirty="0">
                <a:latin typeface="Posterama" panose="020B0504020200020000" pitchFamily="34" charset="0"/>
                <a:cs typeface="Posterama" panose="020B0504020200020000" pitchFamily="34" charset="0"/>
              </a:rPr>
              <a:t>?</a:t>
            </a:r>
          </a:p>
          <a:p>
            <a:pPr indent="-228600" algn="just">
              <a:buFont typeface="Arial" panose="020B0604020202020204" pitchFamily="34" charset="0"/>
              <a:buChar char="•"/>
            </a:pPr>
            <a:r>
              <a:rPr lang="en-US" sz="1900" dirty="0">
                <a:latin typeface="Posterama" panose="020B0504020200020000" pitchFamily="34" charset="0"/>
                <a:cs typeface="Posterama" panose="020B0504020200020000" pitchFamily="34" charset="0"/>
              </a:rPr>
              <a:t>Il nous donne foi en nos capacités créatives </a:t>
            </a:r>
            <a:r>
              <a:rPr lang="en-US" sz="1900" dirty="0">
                <a:latin typeface="Posterama" panose="020B0504020200020000" pitchFamily="34" charset="0"/>
                <a:cs typeface="Posterama" panose="020B0504020200020000" pitchFamily="34" charset="0"/>
              </a:rPr>
              <a:t>pour transformer les défis difficiles en opportunités de conception. </a:t>
            </a:r>
          </a:p>
          <a:p>
            <a:pPr indent="-228600">
              <a:buFont typeface="Arial" panose="020B0604020202020204" pitchFamily="34" charset="0"/>
              <a:buChar char="•"/>
            </a:pPr>
            <a:r>
              <a:rPr lang="en-US" sz="1900" b="0" i="0" u="none" strike="noStrike" baseline="0" dirty="0">
                <a:latin typeface="Posterama" panose="020B0504020200020000" pitchFamily="34" charset="0"/>
                <a:cs typeface="Posterama" panose="020B0504020200020000" pitchFamily="34" charset="0"/>
              </a:rPr>
              <a:t>Elle </a:t>
            </a:r>
            <a:r>
              <a:rPr lang="en-US" sz="1900" dirty="0">
                <a:latin typeface="Posterama" panose="020B0504020200020000" pitchFamily="34" charset="0"/>
                <a:cs typeface="Posterama" panose="020B0504020200020000" pitchFamily="34" charset="0"/>
              </a:rPr>
              <a:t>nous </a:t>
            </a:r>
            <a:r>
              <a:rPr lang="en-US" sz="1900" b="0" i="0" u="none" strike="noStrike" baseline="0" dirty="0">
                <a:latin typeface="Posterama" panose="020B0504020200020000" pitchFamily="34" charset="0"/>
                <a:cs typeface="Posterama" panose="020B0504020200020000" pitchFamily="34" charset="0"/>
              </a:rPr>
              <a:t>aide à </a:t>
            </a:r>
            <a:r>
              <a:rPr lang="en-US" sz="1900" b="0" i="0" u="none" strike="noStrike" baseline="0" dirty="0">
                <a:latin typeface="Posterama" panose="020B0504020200020000" pitchFamily="34" charset="0"/>
                <a:cs typeface="Posterama" panose="020B0504020200020000" pitchFamily="34" charset="0"/>
              </a:rPr>
              <a:t>comprendre les besoins et les motivations des êtres humains.</a:t>
            </a:r>
          </a:p>
          <a:p>
            <a:pPr indent="-228600">
              <a:buFont typeface="Arial" panose="020B0604020202020204" pitchFamily="34" charset="0"/>
              <a:buChar char="•"/>
            </a:pPr>
            <a:r>
              <a:rPr lang="en-US" sz="1900" dirty="0">
                <a:latin typeface="Posterama" panose="020B0504020200020000" pitchFamily="34" charset="0"/>
                <a:cs typeface="Posterama" panose="020B0504020200020000" pitchFamily="34" charset="0"/>
              </a:rPr>
              <a:t>Elle peut être appliquée à tous les domaines, de sorte qu'un atelier ou une activité de DT peut être utile à tout le monde.</a:t>
            </a:r>
          </a:p>
          <a:p>
            <a:pPr indent="-228600">
              <a:buFont typeface="Arial" panose="020B0604020202020204" pitchFamily="34" charset="0"/>
              <a:buChar char="•"/>
            </a:pPr>
            <a:r>
              <a:rPr lang="en-US" sz="1900" dirty="0">
                <a:latin typeface="Posterama" panose="020B0504020200020000" pitchFamily="34" charset="0"/>
                <a:cs typeface="Posterama" panose="020B0504020200020000" pitchFamily="34" charset="0"/>
              </a:rPr>
              <a:t>Elle apprend aux gens </a:t>
            </a:r>
            <a:r>
              <a:rPr lang="en-US" sz="1900" b="1" dirty="0">
                <a:latin typeface="Posterama" panose="020B0504020200020000" pitchFamily="34" charset="0"/>
                <a:cs typeface="Posterama" panose="020B0504020200020000" pitchFamily="34" charset="0"/>
              </a:rPr>
              <a:t>à résoudre des problèmes </a:t>
            </a:r>
            <a:r>
              <a:rPr lang="en-US" sz="1900" dirty="0">
                <a:latin typeface="Posterama" panose="020B0504020200020000" pitchFamily="34" charset="0"/>
                <a:cs typeface="Posterama" panose="020B0504020200020000" pitchFamily="34" charset="0"/>
              </a:rPr>
              <a:t>: une activité de DT enseigne la résolution de problèmes en action, en donnant aux participants des outils qui peuvent être appliqués à presque n'importe quel défi et dans n'importe quel domaine examiné.</a:t>
            </a:r>
          </a:p>
          <a:p>
            <a:r>
              <a:rPr lang="en-US" sz="1900" dirty="0">
                <a:latin typeface="Posterama" panose="020B0504020200020000" pitchFamily="34" charset="0"/>
                <a:cs typeface="Posterama" panose="020B0504020200020000" pitchFamily="34" charset="0"/>
              </a:rPr>
              <a:t>Elle favorise l'innovation et le travail d'équipe : L'</a:t>
            </a:r>
            <a:r>
              <a:rPr lang="en-US" sz="1900" dirty="0">
                <a:latin typeface="Posterama" panose="020B0504020200020000" pitchFamily="34" charset="0"/>
                <a:cs typeface="Posterama" panose="020B0504020200020000" pitchFamily="34" charset="0"/>
              </a:rPr>
              <a:t>essence même du Design Thinking réside dans sa vision collaborative et sa </a:t>
            </a:r>
            <a:r>
              <a:rPr lang="en-US" sz="1900" dirty="0">
                <a:latin typeface="Posterama" panose="020B0504020200020000" pitchFamily="34" charset="0"/>
                <a:cs typeface="Posterama" panose="020B0504020200020000" pitchFamily="34" charset="0"/>
              </a:rPr>
              <a:t>pensée </a:t>
            </a:r>
            <a:r>
              <a:rPr lang="en-US" sz="1900" dirty="0">
                <a:latin typeface="Posterama" panose="020B0504020200020000" pitchFamily="34" charset="0"/>
                <a:cs typeface="Posterama" panose="020B0504020200020000" pitchFamily="34" charset="0"/>
              </a:rPr>
              <a:t>"</a:t>
            </a:r>
            <a:r>
              <a:rPr lang="en-US" sz="1900" i="1" dirty="0">
                <a:latin typeface="Posterama" panose="020B0504020200020000" pitchFamily="34" charset="0"/>
                <a:cs typeface="Posterama" panose="020B0504020200020000" pitchFamily="34" charset="0"/>
              </a:rPr>
              <a:t>hors des sentiers battus</a:t>
            </a:r>
            <a:r>
              <a:rPr lang="en-US" sz="1900" dirty="0">
                <a:latin typeface="Posterama" panose="020B0504020200020000" pitchFamily="34" charset="0"/>
                <a:cs typeface="Posterama" panose="020B0504020200020000" pitchFamily="34" charset="0"/>
              </a:rPr>
              <a:t>". </a:t>
            </a:r>
          </a:p>
          <a:p>
            <a:pPr marL="0" indent="0">
              <a:buNone/>
            </a:pPr>
            <a:r>
              <a:rPr lang="en-US" sz="1900" dirty="0"/>
              <a:t>Source </a:t>
            </a:r>
            <a:r>
              <a:rPr lang="en-US" sz="1900" dirty="0">
                <a:hlinkClick r:id="rId2"/>
              </a:rPr>
              <a:t>: </a:t>
            </a:r>
            <a:r>
              <a:rPr lang="en-US" sz="1900" dirty="0"/>
              <a:t>https://careerfoundry.com/en/blog/ux-design/design-thinking-workshop/  </a:t>
            </a:r>
          </a:p>
          <a:p>
            <a:pPr marL="0" indent="0">
              <a:buNone/>
            </a:pPr>
            <a:endParaRPr lang="en-US" sz="1800" dirty="0"/>
          </a:p>
        </p:txBody>
      </p:sp>
    </p:spTree>
    <p:extLst>
      <p:ext uri="{BB962C8B-B14F-4D97-AF65-F5344CB8AC3E}">
        <p14:creationId xmlns:p14="http://schemas.microsoft.com/office/powerpoint/2010/main" val="85884109"/>
      </p:ext>
    </p:extLst>
  </p:cSld>
  <p:clrMapOvr>
    <a:masterClrMapping/>
  </p:clrMapOvr>
</p:sld>
</file>

<file path=ppt/slides/slide6.xml><?xml version="1.0" encoding="utf-8"?>
<p:sld xmlns:a16="http://schemas.microsoft.com/office/drawing/2014/main" xmlns:a14="http://schemas.microsoft.com/office/drawing/2010/main" xmlns:ahyp="http://schemas.microsoft.com/office/drawing/2018/hyperlinkcolor"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Θέση εικόνας 5">
            <a:extLst>
              <a:ext uri="{FF2B5EF4-FFF2-40B4-BE49-F238E27FC236}">
                <a16:creationId xmlns:a16="http://schemas.microsoft.com/office/drawing/2014/main" id="{17BD6DBB-B302-4563-8711-35CC2C096170}"/>
              </a:ext>
            </a:extLst>
          </p:cNvPr>
          <p:cNvPicPr>
            <a:picLocks noGrp="1" noChangeAspect="1"/>
          </p:cNvPicPr>
          <p:nvPr>
            <p:ph type="pic" sz="quarter" idx="12"/>
          </p:nvPr>
        </p:nvPicPr>
        <p:blipFill rotWithShape="1">
          <a:blip r:embed="rId2">
            <a:extLst>
              <a:ext uri="{28A0092B-C50C-407E-A947-70E740481C1C}">
                <a14:useLocalDpi xmlns:a14="http://schemas.microsoft.com/office/drawing/2010/main" val="0"/>
              </a:ext>
            </a:extLst>
          </a:blip>
          <a:srcRect/>
          <a:stretch/>
        </p:blipFill>
        <p:spPr>
          <a:xfrm>
            <a:off x="3038888" y="781040"/>
            <a:ext cx="5736983" cy="3956060"/>
          </a:xfrm>
          <a:prstGeom prst="rect">
            <a:avLst/>
          </a:prstGeom>
        </p:spPr>
      </p:pic>
      <p:sp>
        <p:nvSpPr>
          <p:cNvPr id="3" name="Τίτλος 1">
            <a:extLst>
              <a:ext uri="{FF2B5EF4-FFF2-40B4-BE49-F238E27FC236}">
                <a16:creationId xmlns:a16="http://schemas.microsoft.com/office/drawing/2014/main" id="{F844BE21-0E14-46B5-82E9-2C0EF1FEF691}"/>
              </a:ext>
            </a:extLst>
          </p:cNvPr>
          <p:cNvSpPr>
            <a:spLocks noGrp="1"/>
          </p:cNvSpPr>
          <p:nvPr>
            <p:ph type="title"/>
          </p:nvPr>
        </p:nvSpPr>
        <p:spPr>
          <a:xfrm>
            <a:off x="215901" y="584200"/>
            <a:ext cx="2731428" cy="5284441"/>
          </a:xfrm>
        </p:spPr>
        <p:txBody>
          <a:bodyPr>
            <a:noAutofit/>
          </a:bodyPr>
          <a:lstStyle/>
          <a:p>
            <a:pPr>
              <a:lnSpc>
                <a:spcPct val="107000"/>
              </a:lnSpc>
              <a:spcAft>
                <a:spcPts val="800"/>
              </a:spcAft>
            </a:pPr>
            <a:br>
              <a:rPr lang="en-US" sz="1600" b="0" i="0" dirty="0">
                <a:solidFill>
                  <a:schemeClr val="tx1"/>
                </a:solidFill>
                <a:effectLst/>
                <a:latin typeface="Merriweather" panose="00000500000000000000" pitchFamily="2" charset="0"/>
              </a:rPr>
            </a:br>
            <a:br>
              <a:rPr lang="en-US" sz="1600" b="0" i="0" dirty="0">
                <a:solidFill>
                  <a:schemeClr val="tx1"/>
                </a:solidFill>
                <a:effectLst>
                  <a:outerShdw blurRad="38100" dist="38100" dir="2700000" algn="tl">
                    <a:srgbClr val="000000">
                      <a:alpha val="43137"/>
                    </a:srgbClr>
                  </a:outerShdw>
                </a:effectLst>
              </a:rPr>
            </a:br>
            <a:r>
              <a:rPr lang="en-US" sz="1600" b="0" i="0" dirty="0">
                <a:effectLst>
                  <a:outerShdw blurRad="38100" dist="38100" dir="2700000" algn="tl">
                    <a:srgbClr val="000000">
                      <a:alpha val="43137"/>
                    </a:srgbClr>
                  </a:outerShdw>
                </a:effectLst>
              </a:rPr>
              <a:t>Le </a:t>
            </a:r>
            <a:r>
              <a:rPr lang="en-US" sz="1600" b="0" i="0" dirty="0" err="1">
                <a:effectLst>
                  <a:outerShdw blurRad="38100" dist="38100" dir="2700000" algn="tl">
                    <a:srgbClr val="000000">
                      <a:alpha val="43137"/>
                    </a:srgbClr>
                  </a:outerShdw>
                </a:effectLst>
              </a:rPr>
              <a:t>Hasso </a:t>
            </a:r>
            <a:r>
              <a:rPr lang="en-US" sz="1600" b="0" i="0" dirty="0">
                <a:effectLst>
                  <a:outerShdw blurRad="38100" dist="38100" dir="2700000" algn="tl">
                    <a:srgbClr val="000000">
                      <a:alpha val="43137"/>
                    </a:srgbClr>
                  </a:outerShdw>
                </a:effectLst>
              </a:rPr>
              <a:t>Plattner Institute of Design de Stanford (alias la d.school) décrit la pensée design comme un processus en cinq étapes. </a:t>
            </a:r>
            <a:br>
              <a:rPr lang="en-US" sz="1600" b="0" i="0" dirty="0">
                <a:effectLst>
                  <a:outerShdw blurRad="38100" dist="38100" dir="2700000" algn="tl">
                    <a:srgbClr val="000000">
                      <a:alpha val="43137"/>
                    </a:srgbClr>
                  </a:outerShdw>
                </a:effectLst>
              </a:rPr>
            </a:br>
            <a:br>
              <a:rPr lang="en-US" sz="1600" b="0" i="0" dirty="0">
                <a:effectLst>
                  <a:outerShdw blurRad="38100" dist="38100" dir="2700000" algn="tl">
                    <a:srgbClr val="000000">
                      <a:alpha val="43137"/>
                    </a:srgbClr>
                  </a:outerShdw>
                </a:effectLst>
              </a:rPr>
            </a:br>
            <a:r>
              <a:rPr lang="en-US" sz="1600" b="0" i="0" dirty="0">
                <a:effectLst>
                  <a:outerShdw blurRad="38100" dist="38100" dir="2700000" algn="tl">
                    <a:srgbClr val="000000">
                      <a:alpha val="43137"/>
                    </a:srgbClr>
                  </a:outerShdw>
                </a:effectLst>
              </a:rPr>
              <a:t>À noter :</a:t>
            </a:r>
            <a:br>
              <a:rPr lang="en-US" sz="1600" b="0" i="0" dirty="0">
                <a:effectLst>
                  <a:outerShdw blurRad="38100" dist="38100" dir="2700000" algn="tl">
                    <a:srgbClr val="000000">
                      <a:alpha val="43137"/>
                    </a:srgbClr>
                  </a:outerShdw>
                </a:effectLst>
              </a:rPr>
            </a:br>
            <a:r>
              <a:rPr lang="en-US" sz="1600" b="0" i="0" dirty="0">
                <a:effectLst>
                  <a:outerShdw blurRad="38100" dist="38100" dir="2700000" algn="tl">
                    <a:srgbClr val="000000">
                      <a:alpha val="43137"/>
                    </a:srgbClr>
                  </a:outerShdw>
                </a:effectLst>
              </a:rPr>
              <a:t>Ces étapes </a:t>
            </a:r>
            <a:r>
              <a:rPr lang="en-US" sz="1600" dirty="0">
                <a:effectLst>
                  <a:outerShdw blurRad="38100" dist="38100" dir="2700000" algn="tl">
                    <a:srgbClr val="000000">
                      <a:alpha val="43137"/>
                    </a:srgbClr>
                  </a:outerShdw>
                </a:effectLst>
              </a:rPr>
              <a:t>ne </a:t>
            </a:r>
            <a:r>
              <a:rPr lang="en-US" sz="1600" b="0" i="0" dirty="0">
                <a:effectLst>
                  <a:outerShdw blurRad="38100" dist="38100" dir="2700000" algn="tl">
                    <a:srgbClr val="000000">
                      <a:alpha val="43137"/>
                    </a:srgbClr>
                  </a:outerShdw>
                </a:effectLst>
              </a:rPr>
              <a:t>sont </a:t>
            </a:r>
            <a:r>
              <a:rPr lang="en-US" sz="1600" dirty="0">
                <a:effectLst>
                  <a:outerShdw blurRad="38100" dist="38100" dir="2700000" algn="tl">
                    <a:srgbClr val="000000">
                      <a:alpha val="43137"/>
                    </a:srgbClr>
                  </a:outerShdw>
                </a:effectLst>
              </a:rPr>
              <a:t>pas </a:t>
            </a:r>
            <a:r>
              <a:rPr lang="en-US" sz="1600" b="0" i="0" dirty="0">
                <a:effectLst>
                  <a:outerShdw blurRad="38100" dist="38100" dir="2700000" algn="tl">
                    <a:srgbClr val="000000">
                      <a:alpha val="43137"/>
                    </a:srgbClr>
                  </a:outerShdw>
                </a:effectLst>
              </a:rPr>
              <a:t>toujours séquentielles et les équipes les mènent souvent en parallèle, dans le désordre, et les répètent de manière itérative</a:t>
            </a:r>
            <a:r>
              <a:rPr lang="en-US" sz="1600" b="0" dirty="0">
                <a:effectLst>
                  <a:outerShdw blurRad="38100" dist="38100" dir="2700000" algn="tl">
                    <a:srgbClr val="000000">
                      <a:alpha val="43137"/>
                    </a:srgbClr>
                  </a:outerShdw>
                </a:effectLst>
                <a:ea typeface="Calibri" panose="020F0502020204030204" pitchFamily="34" charset="0"/>
              </a:rPr>
              <a:t>. </a:t>
            </a:r>
            <a:br>
              <a:rPr lang="en-US" sz="1600" b="0" dirty="0">
                <a:effectLst>
                  <a:outerShdw blurRad="38100" dist="38100" dir="2700000" algn="tl">
                    <a:srgbClr val="000000">
                      <a:alpha val="43137"/>
                    </a:srgbClr>
                  </a:outerShdw>
                </a:effectLst>
                <a:ea typeface="Calibri" panose="020F0502020204030204" pitchFamily="34" charset="0"/>
              </a:rPr>
            </a:br>
            <a:br>
              <a:rPr lang="en-US" sz="1600" b="0" dirty="0">
                <a:effectLst>
                  <a:outerShdw blurRad="38100" dist="38100" dir="2700000" algn="tl">
                    <a:srgbClr val="000000">
                      <a:alpha val="43137"/>
                    </a:srgbClr>
                  </a:outerShdw>
                </a:effectLst>
                <a:ea typeface="Calibri" panose="020F0502020204030204" pitchFamily="34" charset="0"/>
              </a:rPr>
            </a:br>
            <a:r>
              <a:rPr lang="en-US" sz="1600" b="0" dirty="0">
                <a:effectLst>
                  <a:outerShdw blurRad="38100" dist="38100" dir="2700000" algn="tl">
                    <a:srgbClr val="000000">
                      <a:alpha val="43137"/>
                    </a:srgbClr>
                  </a:outerShdw>
                </a:effectLst>
                <a:ea typeface="Calibri" panose="020F0502020204030204" pitchFamily="34" charset="0"/>
              </a:rPr>
              <a:t>Source : </a:t>
            </a:r>
            <a:br>
              <a:rPr lang="en-US" sz="1600" b="0" dirty="0">
                <a:effectLst>
                  <a:outerShdw blurRad="38100" dist="38100" dir="2700000" algn="tl">
                    <a:srgbClr val="000000">
                      <a:alpha val="43137"/>
                    </a:srgbClr>
                  </a:outerShdw>
                </a:effectLst>
                <a:ea typeface="Calibri" panose="020F0502020204030204" pitchFamily="34" charset="0"/>
              </a:rPr>
            </a:br>
            <a:r>
              <a:rPr lang="en-US" sz="1600" b="0" dirty="0">
                <a:effectLst>
                  <a:outerShdw blurRad="38100" dist="38100" dir="2700000" algn="tl">
                    <a:srgbClr val="000000">
                      <a:alpha val="43137"/>
                    </a:srgbClr>
                  </a:outerShdw>
                </a:effectLst>
                <a:ea typeface="Calibri" panose="020F0502020204030204" pitchFamily="34" charset="0"/>
                <a:hlinkClick r:id="rId3">
                  <a:extLst>
                    <a:ext uri="{A12FA001-AC4F-418D-AE19-62706E023703}">
                      <ahyp:hlinkClr xmlns:ahyp="http://schemas.microsoft.com/office/drawing/2018/hyperlinkcolor" val="tx"/>
                    </a:ext>
                  </a:extLst>
                </a:hlinkClick>
              </a:rPr>
              <a:t>http://steamcurriculum.weebly.com/design-thinking.html </a:t>
            </a:r>
            <a:br>
              <a:rPr lang="en-US" sz="14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br>
              <a:rPr lang="el-GR" sz="1200" dirty="0">
                <a:effectLst/>
                <a:latin typeface="Calibri" panose="020F0502020204030204" pitchFamily="34" charset="0"/>
                <a:ea typeface="Calibri" panose="020F0502020204030204" pitchFamily="34" charset="0"/>
                <a:cs typeface="Times New Roman" panose="02020603050405020304" pitchFamily="18" charset="0"/>
              </a:rPr>
            </a:br>
            <a:br>
              <a:rPr lang="el-GR" sz="1800" dirty="0">
                <a:effectLst/>
                <a:latin typeface="Calibri" panose="020F0502020204030204" pitchFamily="34" charset="0"/>
                <a:ea typeface="Calibri" panose="020F0502020204030204" pitchFamily="34" charset="0"/>
                <a:cs typeface="Times New Roman" panose="02020603050405020304" pitchFamily="18" charset="0"/>
              </a:rPr>
            </a:br>
            <a:endParaRPr lang="el-GR" sz="1800" dirty="0"/>
          </a:p>
        </p:txBody>
      </p:sp>
    </p:spTree>
    <p:extLst>
      <p:ext uri="{BB962C8B-B14F-4D97-AF65-F5344CB8AC3E}">
        <p14:creationId xmlns:p14="http://schemas.microsoft.com/office/powerpoint/2010/main" val="737883885"/>
      </p:ext>
    </p:extLst>
  </p:cSld>
  <p:clrMapOvr>
    <a:masterClrMapping/>
  </p:clrMapOvr>
</p:sld>
</file>

<file path=ppt/slides/slide7.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E455BD-D914-4EF8-8BB2-3A639F51EC11}"/>
              </a:ext>
            </a:extLst>
          </p:cNvPr>
          <p:cNvSpPr>
            <a:spLocks noGrp="1"/>
          </p:cNvSpPr>
          <p:nvPr>
            <p:ph type="title"/>
          </p:nvPr>
        </p:nvSpPr>
        <p:spPr>
          <a:xfrm>
            <a:off x="229973" y="398686"/>
            <a:ext cx="7913130" cy="914399"/>
          </a:xfrm>
        </p:spPr>
        <p:txBody>
          <a:bodyPr>
            <a:normAutofit/>
          </a:bodyPr>
          <a:lstStyle/>
          <a:p>
            <a:r>
              <a:rPr lang="en-US" sz="2800" dirty="0"/>
              <a:t>En termes simples, quel est l'objectif de chaque étape ? </a:t>
            </a:r>
            <a:endParaRPr lang="el-GR" sz="2800" dirty="0"/>
          </a:p>
        </p:txBody>
      </p:sp>
      <p:sp>
        <p:nvSpPr>
          <p:cNvPr id="4" name="Espace réservé du texte 2">
            <a:extLst>
              <a:ext uri="{FF2B5EF4-FFF2-40B4-BE49-F238E27FC236}">
                <a16:creationId xmlns:a16="http://schemas.microsoft.com/office/drawing/2014/main" id="{63C6C6D7-037F-490E-97C3-C5621146D391}"/>
              </a:ext>
            </a:extLst>
          </p:cNvPr>
          <p:cNvSpPr txBox="1">
            <a:spLocks/>
          </p:cNvSpPr>
          <p:nvPr/>
        </p:nvSpPr>
        <p:spPr>
          <a:xfrm>
            <a:off x="355601" y="1485900"/>
            <a:ext cx="8509000" cy="46041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800" dirty="0"/>
          </a:p>
        </p:txBody>
      </p:sp>
      <p:sp>
        <p:nvSpPr>
          <p:cNvPr id="5" name="Espace réservé du texte 2">
            <a:extLst>
              <a:ext uri="{FF2B5EF4-FFF2-40B4-BE49-F238E27FC236}">
                <a16:creationId xmlns:a16="http://schemas.microsoft.com/office/drawing/2014/main" id="{EE6751A0-8908-489A-802D-C8DD68C29008}"/>
              </a:ext>
            </a:extLst>
          </p:cNvPr>
          <p:cNvSpPr txBox="1">
            <a:spLocks/>
          </p:cNvSpPr>
          <p:nvPr/>
        </p:nvSpPr>
        <p:spPr>
          <a:xfrm>
            <a:off x="355601" y="1206500"/>
            <a:ext cx="8661400" cy="50359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800" dirty="0"/>
          </a:p>
        </p:txBody>
      </p:sp>
      <p:pic>
        <p:nvPicPr>
          <p:cNvPr id="9" name="Εικόνα 8">
            <a:extLst>
              <a:ext uri="{FF2B5EF4-FFF2-40B4-BE49-F238E27FC236}">
                <a16:creationId xmlns:a16="http://schemas.microsoft.com/office/drawing/2014/main" id="{DAFF54A4-818B-4F67-82D0-A5E1FA8E88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0800" y="1831529"/>
            <a:ext cx="6502400" cy="4537964"/>
          </a:xfrm>
          <a:prstGeom prst="rect">
            <a:avLst/>
          </a:prstGeom>
        </p:spPr>
      </p:pic>
    </p:spTree>
    <p:extLst>
      <p:ext uri="{BB962C8B-B14F-4D97-AF65-F5344CB8AC3E}">
        <p14:creationId xmlns:p14="http://schemas.microsoft.com/office/powerpoint/2010/main" val="1440497362"/>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id="{B00B2248-7F3D-4941-B550-7D1339EA1B47}"/>
              </a:ext>
            </a:extLst>
          </p:cNvPr>
          <p:cNvSpPr>
            <a:spLocks noGrp="1"/>
          </p:cNvSpPr>
          <p:nvPr>
            <p:ph type="body" sz="quarter" idx="10"/>
          </p:nvPr>
        </p:nvSpPr>
        <p:spPr>
          <a:xfrm>
            <a:off x="515073" y="1771396"/>
            <a:ext cx="8113853" cy="4583574"/>
          </a:xfrm>
        </p:spPr>
        <p:txBody>
          <a:bodyPr/>
          <a:lstStyle/>
          <a:p>
            <a:pPr marL="457200" indent="-457200">
              <a:buFont typeface="Wingdings" panose="05000000000000000000" pitchFamily="2" charset="2"/>
              <a:buChar char="Ø"/>
            </a:pPr>
            <a:r>
              <a:rPr lang="en-US" sz="2400" dirty="0">
                <a:latin typeface="Posterama" panose="020B0504020200020000" pitchFamily="34" charset="0"/>
                <a:cs typeface="Posterama" panose="020B0504020200020000" pitchFamily="34" charset="0"/>
              </a:rPr>
              <a:t>Les activités proposées (diapositives suivantes) sont réparties </a:t>
            </a:r>
            <a:r>
              <a:rPr lang="en-US" sz="2400" dirty="0">
                <a:latin typeface="Posterama" panose="020B0504020200020000" pitchFamily="34" charset="0"/>
                <a:cs typeface="Posterama" panose="020B0504020200020000" pitchFamily="34" charset="0"/>
              </a:rPr>
              <a:t>en cinq étapes : </a:t>
            </a:r>
            <a:r>
              <a:rPr lang="en-US" sz="2400" i="1" dirty="0">
                <a:solidFill>
                  <a:srgbClr val="7030A0"/>
                </a:solidFill>
                <a:latin typeface="Posterama" panose="020B0504020200020000" pitchFamily="34" charset="0"/>
                <a:cs typeface="Posterama" panose="020B0504020200020000" pitchFamily="34" charset="0"/>
              </a:rPr>
              <a:t>Empathiser, Définir, Itérer, Prototyper et Tester</a:t>
            </a:r>
            <a:r>
              <a:rPr lang="en-US" sz="2400" dirty="0">
                <a:latin typeface="Posterama" panose="020B0504020200020000" pitchFamily="34" charset="0"/>
                <a:cs typeface="Posterama" panose="020B0504020200020000" pitchFamily="34" charset="0"/>
              </a:rPr>
              <a:t>.</a:t>
            </a:r>
          </a:p>
          <a:p>
            <a:endParaRPr lang="en-US" sz="2400" dirty="0">
              <a:latin typeface="Posterama" panose="020B0504020200020000" pitchFamily="34" charset="0"/>
              <a:cs typeface="Posterama" panose="020B0504020200020000" pitchFamily="34" charset="0"/>
            </a:endParaRPr>
          </a:p>
          <a:p>
            <a:pPr marL="457200" indent="-457200">
              <a:buFont typeface="Wingdings" panose="05000000000000000000" pitchFamily="2" charset="2"/>
              <a:buChar char="Ø"/>
            </a:pPr>
            <a:r>
              <a:rPr lang="en-US" sz="2400" dirty="0">
                <a:latin typeface="Posterama" panose="020B0504020200020000" pitchFamily="34" charset="0"/>
                <a:cs typeface="Posterama" panose="020B0504020200020000" pitchFamily="34" charset="0"/>
              </a:rPr>
              <a:t>Même si les phases ne sont pas nécessairement linéaires et qu'un certain degré d'itération est au moins encouragé, les étapes de cet atelier sont présentées et analysées de manière séquentielle pour des raisons de simplicité. </a:t>
            </a:r>
          </a:p>
          <a:p>
            <a:endParaRPr lang="en-US" sz="2400" dirty="0">
              <a:latin typeface="Posterama" panose="020B0504020200020000" pitchFamily="34" charset="0"/>
              <a:cs typeface="Posterama" panose="020B0504020200020000" pitchFamily="34" charset="0"/>
            </a:endParaRPr>
          </a:p>
          <a:p>
            <a:pPr marL="457200" indent="-457200">
              <a:buFont typeface="Wingdings" panose="05000000000000000000" pitchFamily="2" charset="2"/>
              <a:buChar char="Ø"/>
            </a:pPr>
            <a:r>
              <a:rPr lang="en-US" sz="2400" b="1" dirty="0">
                <a:latin typeface="Posterama" panose="020B0504020200020000" pitchFamily="34" charset="0"/>
                <a:cs typeface="Posterama" panose="020B0504020200020000" pitchFamily="34" charset="0"/>
              </a:rPr>
              <a:t>Durée totale des activités pratiques </a:t>
            </a:r>
            <a:r>
              <a:rPr lang="en-US" sz="2400" dirty="0">
                <a:latin typeface="Posterama" panose="020B0504020200020000" pitchFamily="34" charset="0"/>
                <a:cs typeface="Posterama" panose="020B0504020200020000" pitchFamily="34" charset="0"/>
              </a:rPr>
              <a:t>: 125 minutes (25 minutes par activité/étape de DT). </a:t>
            </a:r>
          </a:p>
          <a:p>
            <a:endParaRPr lang="el-GR" dirty="0"/>
          </a:p>
        </p:txBody>
      </p:sp>
      <p:sp>
        <p:nvSpPr>
          <p:cNvPr id="4" name="Τίτλος 1">
            <a:extLst>
              <a:ext uri="{FF2B5EF4-FFF2-40B4-BE49-F238E27FC236}">
                <a16:creationId xmlns:a16="http://schemas.microsoft.com/office/drawing/2014/main" id="{876B3864-46E9-4D13-A99C-07AE0E8A689C}"/>
              </a:ext>
            </a:extLst>
          </p:cNvPr>
          <p:cNvSpPr>
            <a:spLocks noGrp="1"/>
          </p:cNvSpPr>
          <p:nvPr>
            <p:ph type="title"/>
          </p:nvPr>
        </p:nvSpPr>
        <p:spPr>
          <a:xfrm>
            <a:off x="715283" y="503030"/>
            <a:ext cx="7153155" cy="914400"/>
          </a:xfrm>
        </p:spPr>
        <p:txBody>
          <a:bodyPr>
            <a:noAutofit/>
          </a:bodyPr>
          <a:lstStyle/>
          <a:p>
            <a:pPr algn="ctr"/>
            <a:r>
              <a:rPr lang="en-US" sz="2800" dirty="0">
                <a:effectLst/>
                <a:latin typeface="Arial Black" panose="020B0A04020102020204" pitchFamily="34" charset="0"/>
                <a:ea typeface="Calibri" panose="020F0502020204030204" pitchFamily="34" charset="0"/>
                <a:cs typeface="Arial" panose="020B0604020202020204" pitchFamily="34" charset="0"/>
              </a:rPr>
              <a:t>Activités pour l'atelier Design Thinking (partie pratique)</a:t>
            </a:r>
            <a:endParaRPr lang="el-GR" sz="2800" dirty="0"/>
          </a:p>
        </p:txBody>
      </p:sp>
    </p:spTree>
    <p:extLst>
      <p:ext uri="{BB962C8B-B14F-4D97-AF65-F5344CB8AC3E}">
        <p14:creationId xmlns:p14="http://schemas.microsoft.com/office/powerpoint/2010/main" val="3580915824"/>
      </p:ext>
    </p:extLst>
  </p:cSld>
  <p:clrMapOvr>
    <a:masterClrMapping/>
  </p:clrMapOvr>
</p:sld>
</file>

<file path=ppt/slides/slide9.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8D9DAA-1285-42A3-A6EF-90D125AF83C0}"/>
              </a:ext>
            </a:extLst>
          </p:cNvPr>
          <p:cNvSpPr>
            <a:spLocks noGrp="1"/>
          </p:cNvSpPr>
          <p:nvPr>
            <p:ph type="title"/>
          </p:nvPr>
        </p:nvSpPr>
        <p:spPr>
          <a:xfrm>
            <a:off x="340077" y="2103437"/>
            <a:ext cx="2979254" cy="1325563"/>
          </a:xfrm>
        </p:spPr>
        <p:txBody>
          <a:bodyPr/>
          <a:lstStyle/>
          <a:p>
            <a:r>
              <a:rPr lang="en-GB" dirty="0"/>
              <a:t>Étape 1 : Faire preuve d'empathie</a:t>
            </a:r>
          </a:p>
        </p:txBody>
      </p:sp>
      <p:pic>
        <p:nvPicPr>
          <p:cNvPr id="5" name="Εικόνα 4">
            <a:extLst>
              <a:ext uri="{FF2B5EF4-FFF2-40B4-BE49-F238E27FC236}">
                <a16:creationId xmlns:a16="http://schemas.microsoft.com/office/drawing/2014/main" id="{6C4FDC1C-1844-432D-BE39-F1E33305F7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0668" y="1685143"/>
            <a:ext cx="6252546" cy="4295878"/>
          </a:xfrm>
          <a:prstGeom prst="rect">
            <a:avLst/>
          </a:prstGeom>
          <a:ln>
            <a:noFill/>
          </a:ln>
          <a:effectLst>
            <a:softEdge rad="112500"/>
          </a:effectLst>
        </p:spPr>
      </p:pic>
      <p:sp>
        <p:nvSpPr>
          <p:cNvPr id="6" name="Espace réservé du texte 2">
            <a:extLst>
              <a:ext uri="{FF2B5EF4-FFF2-40B4-BE49-F238E27FC236}">
                <a16:creationId xmlns:a16="http://schemas.microsoft.com/office/drawing/2014/main" id="{DD9D55F8-1B36-4CD5-BA22-BC813EC719C3}"/>
              </a:ext>
            </a:extLst>
          </p:cNvPr>
          <p:cNvSpPr>
            <a:spLocks noGrp="1"/>
          </p:cNvSpPr>
          <p:nvPr>
            <p:ph type="body" sz="quarter" idx="11"/>
          </p:nvPr>
        </p:nvSpPr>
        <p:spPr>
          <a:xfrm>
            <a:off x="451413" y="3428377"/>
            <a:ext cx="2979255" cy="809410"/>
          </a:xfrm>
        </p:spPr>
        <p:txBody>
          <a:bodyPr>
            <a:noAutofit/>
          </a:bodyPr>
          <a:lstStyle/>
          <a:p>
            <a:r>
              <a:rPr lang="en-US" dirty="0">
                <a:latin typeface="Posterama" panose="020B0504020200020000" pitchFamily="34" charset="0"/>
              </a:rPr>
              <a:t>Explorer les besoins et les sentiments de l'utilisateur !</a:t>
            </a:r>
            <a:endParaRPr lang="fr-FR" dirty="0">
              <a:latin typeface="Posterama" panose="020B0504020200020000" pitchFamily="34" charset="0"/>
            </a:endParaRPr>
          </a:p>
        </p:txBody>
      </p:sp>
      <p:sp>
        <p:nvSpPr>
          <p:cNvPr id="7" name="Τίτλος 1">
            <a:extLst>
              <a:ext uri="{FF2B5EF4-FFF2-40B4-BE49-F238E27FC236}">
                <a16:creationId xmlns:a16="http://schemas.microsoft.com/office/drawing/2014/main" id="{205D7CD1-8472-439A-8B8A-EBC1F6899ED4}"/>
              </a:ext>
            </a:extLst>
          </p:cNvPr>
          <p:cNvSpPr txBox="1">
            <a:spLocks/>
          </p:cNvSpPr>
          <p:nvPr/>
        </p:nvSpPr>
        <p:spPr>
          <a:xfrm>
            <a:off x="451413" y="300942"/>
            <a:ext cx="6539695" cy="101857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kern="1200">
                <a:solidFill>
                  <a:schemeClr val="bg1"/>
                </a:solidFill>
                <a:latin typeface="Posterama" panose="020B0504020200020000" pitchFamily="34" charset="0"/>
                <a:ea typeface="+mj-ea"/>
                <a:cs typeface="Posterama" panose="020B0504020200020000" pitchFamily="34" charset="0"/>
              </a:defRPr>
            </a:lvl1pPr>
          </a:lstStyle>
          <a:p>
            <a:pPr algn="ctr"/>
            <a:endParaRPr lang="el-GR" sz="3200" dirty="0"/>
          </a:p>
        </p:txBody>
      </p:sp>
      <p:sp>
        <p:nvSpPr>
          <p:cNvPr id="8" name="Τίτλος 1">
            <a:extLst>
              <a:ext uri="{FF2B5EF4-FFF2-40B4-BE49-F238E27FC236}">
                <a16:creationId xmlns:a16="http://schemas.microsoft.com/office/drawing/2014/main" id="{5C1C3A41-4AA1-469B-845E-39BC89331DC2}"/>
              </a:ext>
            </a:extLst>
          </p:cNvPr>
          <p:cNvSpPr txBox="1">
            <a:spLocks/>
          </p:cNvSpPr>
          <p:nvPr/>
        </p:nvSpPr>
        <p:spPr>
          <a:xfrm>
            <a:off x="131400" y="535843"/>
            <a:ext cx="7752967" cy="9143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bg1"/>
                </a:solidFill>
                <a:latin typeface="Posterama" panose="020B0504020200020000" pitchFamily="34" charset="0"/>
                <a:ea typeface="+mj-ea"/>
                <a:cs typeface="Posterama" panose="020B0504020200020000" pitchFamily="34" charset="0"/>
              </a:defRPr>
            </a:lvl1pPr>
          </a:lstStyle>
          <a:p>
            <a:pPr algn="ctr"/>
            <a:r>
              <a:rPr lang="en-US" sz="2800" dirty="0"/>
              <a:t>Comment lancer le processus de réflexion sur la conception : </a:t>
            </a:r>
            <a:endParaRPr lang="el-GR" sz="2800" dirty="0"/>
          </a:p>
        </p:txBody>
      </p:sp>
    </p:spTree>
    <p:extLst>
      <p:ext uri="{BB962C8B-B14F-4D97-AF65-F5344CB8AC3E}">
        <p14:creationId xmlns:p14="http://schemas.microsoft.com/office/powerpoint/2010/main" val="84247262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Thèm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11A265137757140ADDDDCE420A58E94" ma:contentTypeVersion="4" ma:contentTypeDescription="Crée un document." ma:contentTypeScope="" ma:versionID="5556e93d339b2038eb723732e74baf9b">
  <xsd:schema xmlns:xsd="http://www.w3.org/2001/XMLSchema" xmlns:xs="http://www.w3.org/2001/XMLSchema" xmlns:p="http://schemas.microsoft.com/office/2006/metadata/properties" xmlns:ns3="a9a919eb-c4d9-4e75-aea7-5eab5cbc04b2" targetNamespace="http://schemas.microsoft.com/office/2006/metadata/properties" ma:root="true" ma:fieldsID="f854ff260ede827b1f719f887f03467a" ns3:_="">
    <xsd:import namespace="a9a919eb-c4d9-4e75-aea7-5eab5cbc04b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a919eb-c4d9-4e75-aea7-5eab5cbc04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45B764-7600-4DD2-B931-CFA73ABECA6D}">
  <ds:schemaRefs>
    <ds:schemaRef ds:uri="http://schemas.microsoft.com/sharepoint/v3/contenttype/forms"/>
  </ds:schemaRefs>
</ds:datastoreItem>
</file>

<file path=customXml/itemProps2.xml><?xml version="1.0" encoding="utf-8"?>
<ds:datastoreItem xmlns:ds="http://schemas.openxmlformats.org/officeDocument/2006/customXml" ds:itemID="{AF61CA95-E5D1-4C25-BB0D-EEAC62BA4539}">
  <ds:schemaRefs>
    <ds:schemaRef ds:uri="http://schemas.microsoft.com/office/2006/documentManagement/types"/>
    <ds:schemaRef ds:uri="http://purl.org/dc/dcmitype/"/>
    <ds:schemaRef ds:uri="http://purl.org/dc/terms/"/>
    <ds:schemaRef ds:uri="http://schemas.openxmlformats.org/package/2006/metadata/core-properties"/>
    <ds:schemaRef ds:uri="http://www.w3.org/XML/1998/namespace"/>
    <ds:schemaRef ds:uri="http://purl.org/dc/elements/1.1/"/>
    <ds:schemaRef ds:uri="http://schemas.microsoft.com/office/2006/metadata/properties"/>
    <ds:schemaRef ds:uri="http://schemas.microsoft.com/office/infopath/2007/PartnerControls"/>
    <ds:schemaRef ds:uri="a9a919eb-c4d9-4e75-aea7-5eab5cbc04b2"/>
  </ds:schemaRefs>
</ds:datastoreItem>
</file>

<file path=customXml/itemProps3.xml><?xml version="1.0" encoding="utf-8"?>
<ds:datastoreItem xmlns:ds="http://schemas.openxmlformats.org/officeDocument/2006/customXml" ds:itemID="{086DF88B-EA51-4324-8D47-B7A7D97EC6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a919eb-c4d9-4e75-aea7-5eab5cbc04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ap:Properties xmlns:vt="http://schemas.openxmlformats.org/officeDocument/2006/docPropsVTypes" xmlns:ap="http://schemas.openxmlformats.org/officeDocument/2006/extended-properties">
  <ap:Template>Office Theme</ap:Template>
  <ap:TotalTime>0</ap:TotalTime>
  <ap:Words>2692</ap:Words>
  <ap:Application>Microsoft Office PowerPoint</ap:Application>
  <ap:PresentationFormat>On-screen Show (4:3)</ap:PresentationFormat>
  <ap:Paragraphs>162</ap:Paragraphs>
  <ap:Slides>21</ap:Slides>
  <ap:Notes>2</ap:Notes>
  <ap:HiddenSlides>0</ap:HiddenSlides>
  <ap:MMClips>0</ap:MMClips>
  <ap:ScaleCrop>false</ap:ScaleCrop>
  <ap:HeadingPairs>
    <vt:vector baseType="variant" size="6">
      <vt:variant>
        <vt:lpstr>Fonts Used</vt:lpstr>
      </vt:variant>
      <vt:variant>
        <vt:i4>8</vt:i4>
      </vt:variant>
      <vt:variant>
        <vt:lpstr>Theme</vt:lpstr>
      </vt:variant>
      <vt:variant>
        <vt:i4>2</vt:i4>
      </vt:variant>
      <vt:variant>
        <vt:lpstr>Slide Titles</vt:lpstr>
      </vt:variant>
      <vt:variant>
        <vt:i4>21</vt:i4>
      </vt:variant>
    </vt:vector>
  </ap:HeadingPairs>
  <ap:TitlesOfParts>
    <vt:vector baseType="lpstr" size="31">
      <vt:lpstr>Arial</vt:lpstr>
      <vt:lpstr>Arial Black</vt:lpstr>
      <vt:lpstr>Calibri</vt:lpstr>
      <vt:lpstr>Calibri Light</vt:lpstr>
      <vt:lpstr>Merriweather</vt:lpstr>
      <vt:lpstr>Normaali järjestelmäfontti</vt:lpstr>
      <vt:lpstr>Posterama</vt:lpstr>
      <vt:lpstr>Wingdings</vt:lpstr>
      <vt:lpstr>Thème Office</vt:lpstr>
      <vt:lpstr>1_Thème Office</vt:lpstr>
      <vt:lpstr>We4Change Changemakers events</vt:lpstr>
      <vt:lpstr>Workshop Schedule </vt:lpstr>
      <vt:lpstr> What is Design Thinking? </vt:lpstr>
      <vt:lpstr>Did you know what characteristics DT entails as an approach?  </vt:lpstr>
      <vt:lpstr>Origins of Design Thinking and assets  </vt:lpstr>
      <vt:lpstr>  The Hasso Plattner Institute of Design at Stanford (aka the d.school) describes design thinking as a five-stage process.   Note: These stages are not always sequential, and teams often run them in parallel, out of order and repeat them in an iterative fashion.   Source:  http://steamcurriculum.weebly.com/design-thinking.html    </vt:lpstr>
      <vt:lpstr>In simple words…what each step aims for? </vt:lpstr>
      <vt:lpstr>Activities for the Design Thinking workshop (practical part)</vt:lpstr>
      <vt:lpstr>Step 1: Empathize</vt:lpstr>
      <vt:lpstr>Activity 1: Understand the users, their needs, and concerns </vt:lpstr>
      <vt:lpstr>Step 2: Define </vt:lpstr>
      <vt:lpstr>Activity 2: Collectively discover the true problem !</vt:lpstr>
      <vt:lpstr>Step 3: Ideate </vt:lpstr>
      <vt:lpstr>Activity 3: Time for idea generation! </vt:lpstr>
      <vt:lpstr>Step 4: Prototype </vt:lpstr>
      <vt:lpstr>Activity 4: The moment for the solution’s prototype! </vt:lpstr>
      <vt:lpstr>Step 5: Test</vt:lpstr>
      <vt:lpstr>Activity 5: The testing phase: another chance to understand the user! </vt:lpstr>
      <vt:lpstr>Closing of the workshop!  Reflections/ Questions </vt:lpstr>
      <vt:lpstr>Sources- further material: </vt:lpstr>
      <vt:lpstr>Thank you!  Find more resources at http://we4change.eu/educational-resources/</vt:lpstr>
    </vt:vector>
  </ap:TitlesOfParts>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Présentation PowerPoint</dc:title>
  <dc:creator>PRUDHOMME Camille</dc:creator>
  <lastModifiedBy>Loredana Bucseneanu</lastModifiedBy>
  <revision>63</revision>
  <dcterms:created xsi:type="dcterms:W3CDTF">2021-08-25T17:08:04.0000000Z</dcterms:created>
  <dcterms:modified xsi:type="dcterms:W3CDTF">2023-03-08T13:43:54.0000000Z</dcterms:modified>
  <keywords>, docId:7CFFC1083A99B57BB952797CD5B42462</keywords>
</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0x010100211A265137757140ADDDDCE420A58E94</vt:lpwstr>
  </property>
</Properties>
</file>