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84" r:id="rId4"/>
    <p:sldId id="276" r:id="rId5"/>
    <p:sldId id="275" r:id="rId6"/>
    <p:sldId id="277" r:id="rId7"/>
    <p:sldId id="278" r:id="rId8"/>
    <p:sldId id="279" r:id="rId9"/>
    <p:sldId id="280" r:id="rId10"/>
    <p:sldId id="282" r:id="rId11"/>
    <p:sldId id="283" r:id="rId12"/>
    <p:sldId id="285" r:id="rId13"/>
    <p:sldId id="286" r:id="rId14"/>
    <p:sldId id="287" r:id="rId15"/>
    <p:sldId id="289" r:id="rId16"/>
    <p:sldId id="290" r:id="rId17"/>
    <p:sldId id="292" r:id="rId18"/>
    <p:sldId id="293" r:id="rId19"/>
    <p:sldId id="295" r:id="rId20"/>
    <p:sldId id="294" r:id="rId21"/>
    <p:sldId id="296" r:id="rId22"/>
    <p:sldId id="298" r:id="rId23"/>
    <p:sldId id="297" r:id="rId24"/>
    <p:sldId id="300" r:id="rId25"/>
    <p:sldId id="299" r:id="rId26"/>
    <p:sldId id="301" r:id="rId27"/>
    <p:sldId id="303" r:id="rId28"/>
    <p:sldId id="302" r:id="rId29"/>
    <p:sldId id="27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Posterama" panose="020B0504020200020000"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HBNVnz/5V4iEPysvRMSYDwvJ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6F3F5-F907-E944-8B1E-B871B3AE625A}" v="57" dt="2023-02-15T10:12:2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0"/>
    <p:restoredTop sz="94650"/>
  </p:normalViewPr>
  <p:slideViewPr>
    <p:cSldViewPr snapToGrid="0">
      <p:cViewPr varScale="1">
        <p:scale>
          <a:sx n="81" d="100"/>
          <a:sy n="81" d="100"/>
        </p:scale>
        <p:origin x="161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Understanding Visual Design: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Visual design is about creating visual elements that are aesthetically pleasing and effective in communicating a message. It involves the use of design elements to create a visual hierarchy that guides the viewer's eye and directs their attention to key elements.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Elements of Visual Design: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elements of visual design are the building blocks used to create a design. These include: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Line: Lines are used to create shapes and forms and can be used to guide the viewer's eye.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Shape: Shapes are created by connecting lines and can be used to convey different meanings or emotions.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Color: Color is used to evoke emotions and create a mood or atmosphere.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Texture: Texture adds depth and dimension to a design.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Space: Space refers to the area around and between design elements and is used to create balance and contrast.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Form: Form refers to the three-dimensional quality of a design and can be used to create depth and perspective.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Principles of Visual Design: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principles of visual design are the guidelines that govern the arrangement of design elements to create a cohesive and effective design. These include: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Balance: Balance refers to the distribution of visual weight within a design and can be achieved through symmetry, asymmetry, or radial balance.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Contrast: Contrast refers to the differences in size, shape, color, or texture between design elements and can be used to create visual interest.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Proportion: Proportion refers to the relative size and scale of design elements and is used to create a sense of harmony and balance.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Repetition: Repetition refers to the use of a design element multiple times within a design and can be used to create rhythm and consistency.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Movement: Movement refers to the way the viewer's eye moves through a design and can be used to create a sense of flow or direction.</a:t>
            </a:r>
            <a:endParaRPr dirty="0"/>
          </a:p>
        </p:txBody>
      </p:sp>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Fonts play a critical role in visual design, as they help communicate the tone and personality of the design. Here are some tips to keep in mind when using fonts:</a:t>
            </a:r>
          </a:p>
          <a:p>
            <a:pPr algn="l">
              <a:buFont typeface="+mj-lt"/>
              <a:buAutoNum type="arabicPeriod"/>
            </a:pPr>
            <a:r>
              <a:rPr lang="en-US" b="0" i="0" dirty="0">
                <a:solidFill>
                  <a:srgbClr val="374151"/>
                </a:solidFill>
                <a:effectLst/>
                <a:latin typeface="Söhne"/>
              </a:rPr>
              <a:t>Choose the Right Font: The font you choose should reflect the message or tone you are trying to convey. For example, a playful font may be appropriate for a children's book, while a more formal font may be appropriate for a business presentation.</a:t>
            </a:r>
          </a:p>
          <a:p>
            <a:pPr algn="l">
              <a:buFont typeface="+mj-lt"/>
              <a:buAutoNum type="arabicPeriod"/>
            </a:pPr>
            <a:r>
              <a:rPr lang="en-US" b="0" i="0" dirty="0">
                <a:solidFill>
                  <a:srgbClr val="374151"/>
                </a:solidFill>
                <a:effectLst/>
                <a:latin typeface="Söhne"/>
              </a:rPr>
              <a:t>Limit the Number of Fonts: Using too many fonts can create a cluttered and confusing design. Limit yourself to two or three fonts to maintain a clean and cohesive design.</a:t>
            </a:r>
          </a:p>
          <a:p>
            <a:pPr algn="l">
              <a:buFont typeface="+mj-lt"/>
              <a:buAutoNum type="arabicPeriod"/>
            </a:pPr>
            <a:r>
              <a:rPr lang="en-US" b="0" i="0" dirty="0">
                <a:solidFill>
                  <a:srgbClr val="374151"/>
                </a:solidFill>
                <a:effectLst/>
                <a:latin typeface="Söhne"/>
              </a:rPr>
              <a:t>Consider Legibility: The font you choose should be legible, even at smaller sizes. Avoid overly decorative fonts that may be difficult to read.</a:t>
            </a:r>
          </a:p>
          <a:p>
            <a:pPr algn="l">
              <a:buFont typeface="+mj-lt"/>
              <a:buAutoNum type="arabicPeriod"/>
            </a:pPr>
            <a:r>
              <a:rPr lang="en-US" b="0" i="0" dirty="0">
                <a:solidFill>
                  <a:srgbClr val="374151"/>
                </a:solidFill>
                <a:effectLst/>
                <a:latin typeface="Söhne"/>
              </a:rPr>
              <a:t>Use Hierarchy: Using different fonts for headings, subheadings, and body text can help create a visual hierarchy and guide the viewer's eye through the design.</a:t>
            </a:r>
          </a:p>
          <a:p>
            <a:pPr algn="l">
              <a:buFont typeface="+mj-lt"/>
              <a:buAutoNum type="arabicPeriod"/>
            </a:pPr>
            <a:r>
              <a:rPr lang="en-US" b="0" i="0" dirty="0">
                <a:solidFill>
                  <a:srgbClr val="374151"/>
                </a:solidFill>
                <a:effectLst/>
                <a:latin typeface="Söhne"/>
              </a:rPr>
              <a:t>Pair Fonts Thoughtfully: When pairing fonts, choose fonts that complement each other and have contrasting characteristics. For example, pairing a serif font with a sans-serif font can create a nice contrast.</a:t>
            </a:r>
          </a:p>
          <a:p>
            <a:pPr algn="l">
              <a:buFont typeface="+mj-lt"/>
              <a:buAutoNum type="arabicPeriod"/>
            </a:pPr>
            <a:r>
              <a:rPr lang="en-US" b="0" i="0" dirty="0">
                <a:solidFill>
                  <a:srgbClr val="374151"/>
                </a:solidFill>
                <a:effectLst/>
                <a:latin typeface="Söhne"/>
              </a:rPr>
              <a:t>Use Font Styles: Using different font styles, such as bold or italic, can add emphasis and visual interest to the design.</a:t>
            </a:r>
          </a:p>
          <a:p>
            <a:pPr algn="l">
              <a:buFont typeface="+mj-lt"/>
              <a:buAutoNum type="arabicPeriod"/>
            </a:pPr>
            <a:r>
              <a:rPr lang="en-US" b="0" i="0" dirty="0">
                <a:solidFill>
                  <a:srgbClr val="374151"/>
                </a:solidFill>
                <a:effectLst/>
                <a:latin typeface="Söhne"/>
              </a:rPr>
              <a:t>Mind Your Spacing: Proper spacing between letters and lines can make a big difference in the legibility and overall look of the design. Adjust the spacing as needed to achieve the desired effect.</a:t>
            </a:r>
          </a:p>
          <a:p>
            <a:pPr algn="l">
              <a:buFont typeface="+mj-lt"/>
              <a:buAutoNum type="arabicPeriod"/>
            </a:pPr>
            <a:r>
              <a:rPr lang="en-US" b="0" i="0" dirty="0">
                <a:solidFill>
                  <a:srgbClr val="374151"/>
                </a:solidFill>
                <a:effectLst/>
                <a:latin typeface="Söhne"/>
              </a:rPr>
              <a:t>Don't Overdo Effects: Avoid using too many special effects, such as drop shadows or embossing, on fonts. These effects can be distracting and take away from the legibility of the font.</a:t>
            </a:r>
          </a:p>
          <a:p>
            <a:pPr algn="l"/>
            <a:r>
              <a:rPr lang="en-US" b="0" i="0" dirty="0">
                <a:solidFill>
                  <a:srgbClr val="374151"/>
                </a:solidFill>
                <a:effectLst/>
                <a:latin typeface="Söhne"/>
              </a:rPr>
              <a:t>By keeping these tips in mind, you can use fonts effectively to create visually appealing and effective designs. Remember, the font you choose can have a significant impact on the overall look and feel of the design, so choose wisely.</a:t>
            </a:r>
          </a:p>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31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99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Canva(opens in new tab) is a graphic design tool that works to simplify the process of digital design. As such, an account can easily be created and everything works either via a web browser or on the iOS or Android apps. </a:t>
            </a:r>
          </a:p>
          <a:p>
            <a:endParaRPr lang="en-US" dirty="0"/>
          </a:p>
          <a:p>
            <a:r>
              <a:rPr lang="en-US" dirty="0"/>
              <a:t>Canva allows for image editing and project-based learning using a simple drag-and-drop interface that works well even for younger students. From brainstorming as a group working collaboratively to individual project creation, it has lots of potential uses in the classroom.</a:t>
            </a:r>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71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109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merci</a:t>
            </a:r>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0"/>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18" name="Google Shape;18;p20"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19" name="Google Shape;19;p20"/>
          <p:cNvSpPr>
            <a:spLocks noGrp="1"/>
          </p:cNvSpPr>
          <p:nvPr>
            <p:ph type="pic" idx="2"/>
          </p:nvPr>
        </p:nvSpPr>
        <p:spPr>
          <a:xfrm>
            <a:off x="4572000" y="0"/>
            <a:ext cx="4572000" cy="6858000"/>
          </a:xfrm>
          <a:prstGeom prst="rect">
            <a:avLst/>
          </a:prstGeom>
          <a:noFill/>
          <a:ln>
            <a:noFill/>
          </a:ln>
        </p:spPr>
      </p:sp>
      <p:sp>
        <p:nvSpPr>
          <p:cNvPr id="20" name="Google Shape;20;p20"/>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 name="Google Shape;21;p20"/>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2"/>
        <p:cNvGrpSpPr/>
        <p:nvPr/>
      </p:nvGrpSpPr>
      <p:grpSpPr>
        <a:xfrm>
          <a:off x="0" y="0"/>
          <a:ext cx="0" cy="0"/>
          <a:chOff x="0" y="0"/>
          <a:chExt cx="0" cy="0"/>
        </a:xfrm>
      </p:grpSpPr>
      <p:sp>
        <p:nvSpPr>
          <p:cNvPr id="23" name="Google Shape;23;p21"/>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21"/>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25" name="Google Shape;25;p21"/>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26" name="Google Shape;26;p21"/>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1"/>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28"/>
        <p:cNvGrpSpPr/>
        <p:nvPr/>
      </p:nvGrpSpPr>
      <p:grpSpPr>
        <a:xfrm>
          <a:off x="0" y="0"/>
          <a:ext cx="0" cy="0"/>
          <a:chOff x="0" y="0"/>
          <a:chExt cx="0" cy="0"/>
        </a:xfrm>
      </p:grpSpPr>
      <p:pic>
        <p:nvPicPr>
          <p:cNvPr id="29" name="Google Shape;29;p22"/>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30" name="Google Shape;30;p2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2"/>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5" name="Google Shape;45;p25"/>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51"/>
        <p:cNvGrpSpPr/>
        <p:nvPr/>
      </p:nvGrpSpPr>
      <p:grpSpPr>
        <a:xfrm>
          <a:off x="0" y="0"/>
          <a:ext cx="0" cy="0"/>
          <a:chOff x="0" y="0"/>
          <a:chExt cx="0" cy="0"/>
        </a:xfrm>
      </p:grpSpPr>
      <p:sp>
        <p:nvSpPr>
          <p:cNvPr id="52" name="Google Shape;52;p27"/>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27"/>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27"/>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7"/>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57"/>
        <p:cNvGrpSpPr/>
        <p:nvPr/>
      </p:nvGrpSpPr>
      <p:grpSpPr>
        <a:xfrm>
          <a:off x="0" y="0"/>
          <a:ext cx="0" cy="0"/>
          <a:chOff x="0" y="0"/>
          <a:chExt cx="0" cy="0"/>
        </a:xfrm>
      </p:grpSpPr>
      <p:pic>
        <p:nvPicPr>
          <p:cNvPr id="58" name="Google Shape;58;p28"/>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59" name="Google Shape;59;p2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28"/>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62"/>
        <p:cNvGrpSpPr/>
        <p:nvPr/>
      </p:nvGrpSpPr>
      <p:grpSpPr>
        <a:xfrm>
          <a:off x="0" y="0"/>
          <a:ext cx="0" cy="0"/>
          <a:chOff x="0" y="0"/>
          <a:chExt cx="0" cy="0"/>
        </a:xfrm>
      </p:grpSpPr>
      <p:sp>
        <p:nvSpPr>
          <p:cNvPr id="63" name="Google Shape;63;p29"/>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9"/>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9"/>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9"/>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7" name="Google Shape;67;p29"/>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68" name="Google Shape;68;p29"/>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69"/>
        <p:cNvGrpSpPr/>
        <p:nvPr/>
      </p:nvGrpSpPr>
      <p:grpSpPr>
        <a:xfrm>
          <a:off x="0" y="0"/>
          <a:ext cx="0" cy="0"/>
          <a:chOff x="0" y="0"/>
          <a:chExt cx="0" cy="0"/>
        </a:xfrm>
      </p:grpSpPr>
      <p:sp>
        <p:nvSpPr>
          <p:cNvPr id="70" name="Google Shape;70;p30"/>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30"/>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2" name="Google Shape;72;p30"/>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73" name="Google Shape;73;p30"/>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0"/>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75"/>
        <p:cNvGrpSpPr/>
        <p:nvPr/>
      </p:nvGrpSpPr>
      <p:grpSpPr>
        <a:xfrm>
          <a:off x="0" y="0"/>
          <a:ext cx="0" cy="0"/>
          <a:chOff x="0" y="0"/>
          <a:chExt cx="0" cy="0"/>
        </a:xfrm>
      </p:grpSpPr>
      <p:sp>
        <p:nvSpPr>
          <p:cNvPr id="76" name="Google Shape;76;p31"/>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1"/>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486004" y="2103437"/>
            <a:ext cx="470222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503A6"/>
              </a:buClr>
              <a:buSzPts val="4400"/>
              <a:buFont typeface="Arial"/>
              <a:buNone/>
            </a:pPr>
            <a:r>
              <a:rPr lang="en-GB" sz="5000" dirty="0">
                <a:latin typeface="Posterama" panose="020B0504020200020000" pitchFamily="34" charset="0"/>
                <a:cs typeface="Posterama" panose="020B0504020200020000" pitchFamily="34" charset="0"/>
              </a:rPr>
              <a:t>Your project's visual identity with Canva</a:t>
            </a:r>
            <a:endParaRPr sz="5000" dirty="0"/>
          </a:p>
        </p:txBody>
      </p:sp>
      <p:pic>
        <p:nvPicPr>
          <p:cNvPr id="4" name="Tijdelijke aanduiding voor inhoud 5">
            <a:extLst>
              <a:ext uri="{FF2B5EF4-FFF2-40B4-BE49-F238E27FC236}">
                <a16:creationId xmlns:a16="http://schemas.microsoft.com/office/drawing/2014/main" id="{030A4BE6-64CA-1B27-608E-2C902177D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598" y="1068270"/>
            <a:ext cx="3395896" cy="3395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E31C2-B6F5-6E6C-7153-0A02E04D68C8}"/>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Colors</a:t>
            </a:r>
            <a:endParaRPr lang="fi-FI" sz="4400" dirty="0"/>
          </a:p>
        </p:txBody>
      </p:sp>
      <p:sp>
        <p:nvSpPr>
          <p:cNvPr id="4" name="Tekstiruutu 3">
            <a:extLst>
              <a:ext uri="{FF2B5EF4-FFF2-40B4-BE49-F238E27FC236}">
                <a16:creationId xmlns:a16="http://schemas.microsoft.com/office/drawing/2014/main" id="{65CD57FB-44AA-7DCF-978D-1280E52600B1}"/>
              </a:ext>
            </a:extLst>
          </p:cNvPr>
          <p:cNvSpPr txBox="1"/>
          <p:nvPr/>
        </p:nvSpPr>
        <p:spPr>
          <a:xfrm>
            <a:off x="481600" y="1256848"/>
            <a:ext cx="4572000" cy="707886"/>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Examples</a:t>
            </a:r>
          </a:p>
          <a:p>
            <a:r>
              <a:rPr lang="en-US" sz="1600" dirty="0">
                <a:solidFill>
                  <a:schemeClr val="tx2">
                    <a:lumMod val="50000"/>
                  </a:schemeClr>
                </a:solidFill>
                <a:latin typeface="Posterama" panose="020B0504020200020000" pitchFamily="34" charset="0"/>
                <a:cs typeface="Posterama" panose="020B0504020200020000" pitchFamily="34" charset="0"/>
              </a:rPr>
              <a:t>https://</a:t>
            </a:r>
            <a:r>
              <a:rPr lang="en-US" sz="1600" dirty="0" err="1">
                <a:solidFill>
                  <a:schemeClr val="tx2">
                    <a:lumMod val="50000"/>
                  </a:schemeClr>
                </a:solidFill>
                <a:latin typeface="Posterama" panose="020B0504020200020000" pitchFamily="34" charset="0"/>
                <a:cs typeface="Posterama" panose="020B0504020200020000" pitchFamily="34" charset="0"/>
              </a:rPr>
              <a:t>color.adobe.com</a:t>
            </a:r>
            <a:r>
              <a:rPr lang="en-US" sz="1600" dirty="0">
                <a:solidFill>
                  <a:schemeClr val="tx2">
                    <a:lumMod val="50000"/>
                  </a:schemeClr>
                </a:solidFill>
                <a:latin typeface="Posterama" panose="020B0504020200020000" pitchFamily="34" charset="0"/>
                <a:cs typeface="Posterama" panose="020B0504020200020000" pitchFamily="34" charset="0"/>
              </a:rPr>
              <a:t>/create/color-wheel</a:t>
            </a:r>
          </a:p>
        </p:txBody>
      </p:sp>
      <p:pic>
        <p:nvPicPr>
          <p:cNvPr id="5" name="Afbeelding 5">
            <a:extLst>
              <a:ext uri="{FF2B5EF4-FFF2-40B4-BE49-F238E27FC236}">
                <a16:creationId xmlns:a16="http://schemas.microsoft.com/office/drawing/2014/main" id="{E5C8093E-6489-C94B-9DEE-CEAF22198AE8}"/>
              </a:ext>
            </a:extLst>
          </p:cNvPr>
          <p:cNvPicPr>
            <a:picLocks noChangeAspect="1"/>
          </p:cNvPicPr>
          <p:nvPr/>
        </p:nvPicPr>
        <p:blipFill rotWithShape="1">
          <a:blip r:embed="rId2">
            <a:extLst>
              <a:ext uri="{28A0092B-C50C-407E-A947-70E740481C1C}">
                <a14:useLocalDpi xmlns:a14="http://schemas.microsoft.com/office/drawing/2010/main" val="0"/>
              </a:ext>
            </a:extLst>
          </a:blip>
          <a:srcRect t="13074" b="5324"/>
          <a:stretch/>
        </p:blipFill>
        <p:spPr>
          <a:xfrm>
            <a:off x="176344" y="2186610"/>
            <a:ext cx="8791312" cy="4035286"/>
          </a:xfrm>
          <a:prstGeom prst="rect">
            <a:avLst/>
          </a:prstGeom>
        </p:spPr>
      </p:pic>
    </p:spTree>
    <p:extLst>
      <p:ext uri="{BB962C8B-B14F-4D97-AF65-F5344CB8AC3E}">
        <p14:creationId xmlns:p14="http://schemas.microsoft.com/office/powerpoint/2010/main" val="91327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CE947E-B5D3-1FEE-A0E8-3239ED1CA94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Colors</a:t>
            </a:r>
            <a:endParaRPr lang="fi-FI" sz="4400" dirty="0"/>
          </a:p>
        </p:txBody>
      </p:sp>
      <p:pic>
        <p:nvPicPr>
          <p:cNvPr id="5" name="Tijdelijke aanduiding voor inhoud 5">
            <a:extLst>
              <a:ext uri="{FF2B5EF4-FFF2-40B4-BE49-F238E27FC236}">
                <a16:creationId xmlns:a16="http://schemas.microsoft.com/office/drawing/2014/main" id="{B188B026-16E3-045B-ED8F-6146B1C16F45}"/>
              </a:ext>
            </a:extLst>
          </p:cNvPr>
          <p:cNvPicPr>
            <a:picLocks noChangeAspect="1"/>
          </p:cNvPicPr>
          <p:nvPr/>
        </p:nvPicPr>
        <p:blipFill rotWithShape="1">
          <a:blip r:embed="rId2">
            <a:extLst>
              <a:ext uri="{28A0092B-C50C-407E-A947-70E740481C1C}">
                <a14:useLocalDpi xmlns:a14="http://schemas.microsoft.com/office/drawing/2010/main" val="0"/>
              </a:ext>
            </a:extLst>
          </a:blip>
          <a:srcRect l="7676" t="3093" r="6466" b="2914"/>
          <a:stretch/>
        </p:blipFill>
        <p:spPr>
          <a:xfrm>
            <a:off x="76463" y="2187549"/>
            <a:ext cx="2934060" cy="2731975"/>
          </a:xfrm>
          <a:prstGeom prst="rect">
            <a:avLst/>
          </a:prstGeom>
          <a:solidFill>
            <a:schemeClr val="bg1"/>
          </a:solidFill>
        </p:spPr>
      </p:pic>
      <p:pic>
        <p:nvPicPr>
          <p:cNvPr id="9" name="Afbeelding 7" descr="Afbeelding met tafel&#10;&#10;Automatisch gegenereerde beschrijving">
            <a:extLst>
              <a:ext uri="{FF2B5EF4-FFF2-40B4-BE49-F238E27FC236}">
                <a16:creationId xmlns:a16="http://schemas.microsoft.com/office/drawing/2014/main" id="{3485BC20-6CA2-9D07-1E68-F5ACBB269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312" y="2187549"/>
            <a:ext cx="2978099" cy="2731975"/>
          </a:xfrm>
          <a:prstGeom prst="rect">
            <a:avLst/>
          </a:prstGeom>
        </p:spPr>
      </p:pic>
      <p:pic>
        <p:nvPicPr>
          <p:cNvPr id="10" name="Afbeelding 9">
            <a:extLst>
              <a:ext uri="{FF2B5EF4-FFF2-40B4-BE49-F238E27FC236}">
                <a16:creationId xmlns:a16="http://schemas.microsoft.com/office/drawing/2014/main" id="{698CAF19-9FDD-3B3D-0C31-A9AFBE70183A}"/>
              </a:ext>
            </a:extLst>
          </p:cNvPr>
          <p:cNvPicPr>
            <a:picLocks noChangeAspect="1"/>
          </p:cNvPicPr>
          <p:nvPr/>
        </p:nvPicPr>
        <p:blipFill rotWithShape="1">
          <a:blip r:embed="rId4">
            <a:extLst>
              <a:ext uri="{28A0092B-C50C-407E-A947-70E740481C1C}">
                <a14:useLocalDpi xmlns:a14="http://schemas.microsoft.com/office/drawing/2010/main" val="0"/>
              </a:ext>
            </a:extLst>
          </a:blip>
          <a:srcRect l="11642" r="7664"/>
          <a:stretch/>
        </p:blipFill>
        <p:spPr>
          <a:xfrm>
            <a:off x="6133477" y="2187549"/>
            <a:ext cx="2934060" cy="2736000"/>
          </a:xfrm>
          <a:prstGeom prst="rect">
            <a:avLst/>
          </a:prstGeom>
        </p:spPr>
      </p:pic>
      <p:sp>
        <p:nvSpPr>
          <p:cNvPr id="11" name="Tekstiruutu 10">
            <a:extLst>
              <a:ext uri="{FF2B5EF4-FFF2-40B4-BE49-F238E27FC236}">
                <a16:creationId xmlns:a16="http://schemas.microsoft.com/office/drawing/2014/main" id="{A0EA95FD-E05C-B6B1-51FA-CD6D59C17DD0}"/>
              </a:ext>
            </a:extLst>
          </p:cNvPr>
          <p:cNvSpPr txBox="1"/>
          <p:nvPr/>
        </p:nvSpPr>
        <p:spPr>
          <a:xfrm>
            <a:off x="481600" y="1294960"/>
            <a:ext cx="1518364" cy="461665"/>
          </a:xfrm>
          <a:prstGeom prst="rect">
            <a:avLst/>
          </a:prstGeom>
          <a:noFill/>
        </p:spPr>
        <p:txBody>
          <a:bodyPr wrap="none" rtlCol="0">
            <a:spAutoFit/>
          </a:bodyPr>
          <a:lstStyle/>
          <a:p>
            <a:r>
              <a:rPr lang="fi-FI" sz="2400" dirty="0" err="1">
                <a:solidFill>
                  <a:schemeClr val="tx2">
                    <a:lumMod val="50000"/>
                  </a:schemeClr>
                </a:solidFill>
                <a:latin typeface="Posterama" panose="020B0504020200020000" pitchFamily="34" charset="0"/>
                <a:cs typeface="Posterama" panose="020B0504020200020000" pitchFamily="34" charset="0"/>
              </a:rPr>
              <a:t>Examples</a:t>
            </a:r>
            <a:endParaRPr lang="fi-FI" sz="2400" dirty="0">
              <a:solidFill>
                <a:schemeClr val="tx2">
                  <a:lumMod val="50000"/>
                </a:schemeClr>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334008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10AC2-685B-5A30-FD01-F6E2580868EA}"/>
              </a:ext>
            </a:extLst>
          </p:cNvPr>
          <p:cNvSpPr>
            <a:spLocks noGrp="1"/>
          </p:cNvSpPr>
          <p:nvPr>
            <p:ph type="title"/>
          </p:nvPr>
        </p:nvSpPr>
        <p:spPr>
          <a:xfrm>
            <a:off x="437156" y="1008634"/>
            <a:ext cx="7854908" cy="1244372"/>
          </a:xfrm>
        </p:spPr>
        <p:txBody>
          <a:bodyPr>
            <a:normAutofit fontScale="90000"/>
          </a:bodyPr>
          <a:lstStyle/>
          <a:p>
            <a:br>
              <a:rPr lang="fi-FI" dirty="0"/>
            </a:br>
            <a:r>
              <a:rPr lang="en-US" sz="5300" dirty="0">
                <a:solidFill>
                  <a:schemeClr val="lt1"/>
                </a:solidFill>
                <a:highlight>
                  <a:srgbClr val="7503A6"/>
                </a:highlight>
                <a:latin typeface="Posterama" panose="020B0504020200020000" pitchFamily="34" charset="0"/>
                <a:cs typeface="Posterama" panose="020B0504020200020000" pitchFamily="34" charset="0"/>
              </a:rPr>
              <a:t>Visual design with Canva</a:t>
            </a:r>
            <a:br>
              <a:rPr lang="fi-FI" dirty="0"/>
            </a:br>
            <a:endParaRPr lang="fi-FI" sz="3600" dirty="0"/>
          </a:p>
        </p:txBody>
      </p:sp>
      <p:pic>
        <p:nvPicPr>
          <p:cNvPr id="1026" name="Picture 2" descr="Canva – Medium">
            <a:extLst>
              <a:ext uri="{FF2B5EF4-FFF2-40B4-BE49-F238E27FC236}">
                <a16:creationId xmlns:a16="http://schemas.microsoft.com/office/drawing/2014/main" id="{6186A25E-2650-F51F-6867-3F845AB4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23" y="2288357"/>
            <a:ext cx="3230301" cy="323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3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4F36D6-74D8-DACC-CBDD-60FFDFFFD38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What is  Canva?</a:t>
            </a:r>
            <a:endParaRPr lang="fi-FI" sz="4400" dirty="0"/>
          </a:p>
        </p:txBody>
      </p:sp>
      <p:sp>
        <p:nvSpPr>
          <p:cNvPr id="4" name="Tekstiruutu 3">
            <a:extLst>
              <a:ext uri="{FF2B5EF4-FFF2-40B4-BE49-F238E27FC236}">
                <a16:creationId xmlns:a16="http://schemas.microsoft.com/office/drawing/2014/main" id="{58154CAB-41E4-5A4E-FE2D-F8A84B8DED4A}"/>
              </a:ext>
            </a:extLst>
          </p:cNvPr>
          <p:cNvSpPr txBox="1"/>
          <p:nvPr/>
        </p:nvSpPr>
        <p:spPr>
          <a:xfrm>
            <a:off x="481600" y="1305752"/>
            <a:ext cx="7437104" cy="707886"/>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Canva is an online design website with many tools to help you make things from logos to infographics, videos and more!</a:t>
            </a:r>
          </a:p>
        </p:txBody>
      </p:sp>
      <p:pic>
        <p:nvPicPr>
          <p:cNvPr id="5" name="Tijdelijke aanduiding voor inhoud 5" descr="Afbeelding met tekst, schermafbeelding, binnen, scherm&#10;&#10;Automatisch gegenereerde beschrijving">
            <a:extLst>
              <a:ext uri="{FF2B5EF4-FFF2-40B4-BE49-F238E27FC236}">
                <a16:creationId xmlns:a16="http://schemas.microsoft.com/office/drawing/2014/main" id="{C1826AD7-BB61-F8B3-4231-9C2F3F437550}"/>
              </a:ext>
            </a:extLst>
          </p:cNvPr>
          <p:cNvPicPr>
            <a:picLocks noChangeAspect="1"/>
          </p:cNvPicPr>
          <p:nvPr/>
        </p:nvPicPr>
        <p:blipFill rotWithShape="1">
          <a:blip r:embed="rId3">
            <a:extLst>
              <a:ext uri="{28A0092B-C50C-407E-A947-70E740481C1C}">
                <a14:useLocalDpi xmlns:a14="http://schemas.microsoft.com/office/drawing/2010/main" val="0"/>
              </a:ext>
            </a:extLst>
          </a:blip>
          <a:srcRect t="13146"/>
          <a:stretch/>
        </p:blipFill>
        <p:spPr>
          <a:xfrm>
            <a:off x="318333" y="2239910"/>
            <a:ext cx="8507333" cy="4156288"/>
          </a:xfrm>
          <a:prstGeom prst="rect">
            <a:avLst/>
          </a:prstGeom>
        </p:spPr>
      </p:pic>
    </p:spTree>
    <p:extLst>
      <p:ext uri="{BB962C8B-B14F-4D97-AF65-F5344CB8AC3E}">
        <p14:creationId xmlns:p14="http://schemas.microsoft.com/office/powerpoint/2010/main" val="123405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6883DC-70E9-DB81-8402-4A2CF3E2380D}"/>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How to get started?</a:t>
            </a:r>
            <a:endParaRPr lang="fi-FI" sz="4400" dirty="0"/>
          </a:p>
        </p:txBody>
      </p:sp>
      <p:sp>
        <p:nvSpPr>
          <p:cNvPr id="4" name="Tekstiruutu 3">
            <a:extLst>
              <a:ext uri="{FF2B5EF4-FFF2-40B4-BE49-F238E27FC236}">
                <a16:creationId xmlns:a16="http://schemas.microsoft.com/office/drawing/2014/main" id="{23438F10-3B29-25C0-339F-7F24A3A47C28}"/>
              </a:ext>
            </a:extLst>
          </p:cNvPr>
          <p:cNvSpPr txBox="1"/>
          <p:nvPr/>
        </p:nvSpPr>
        <p:spPr>
          <a:xfrm>
            <a:off x="481600" y="1387255"/>
            <a:ext cx="4572000"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Make an account (it’s free!)</a:t>
            </a:r>
          </a:p>
        </p:txBody>
      </p:sp>
      <p:pic>
        <p:nvPicPr>
          <p:cNvPr id="5" name="Tijdelijke aanduiding voor inhoud 8" descr="Afbeelding met tekst, schermafbeelding, binnen, computer&#10;&#10;Automatisch gegenereerde beschrijving">
            <a:extLst>
              <a:ext uri="{FF2B5EF4-FFF2-40B4-BE49-F238E27FC236}">
                <a16:creationId xmlns:a16="http://schemas.microsoft.com/office/drawing/2014/main" id="{0C3840F2-34BA-BED0-D6B3-E063ACA457B6}"/>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53324" y="2048257"/>
            <a:ext cx="8637352" cy="4197032"/>
          </a:xfrm>
          <a:prstGeom prst="rect">
            <a:avLst/>
          </a:prstGeom>
        </p:spPr>
      </p:pic>
    </p:spTree>
    <p:extLst>
      <p:ext uri="{BB962C8B-B14F-4D97-AF65-F5344CB8AC3E}">
        <p14:creationId xmlns:p14="http://schemas.microsoft.com/office/powerpoint/2010/main" val="249417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C147B2-A51E-817C-372C-DADE5974D22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Tools</a:t>
            </a:r>
            <a:endParaRPr lang="fi-FI" sz="4400" dirty="0"/>
          </a:p>
        </p:txBody>
      </p:sp>
      <p:sp>
        <p:nvSpPr>
          <p:cNvPr id="4" name="Tekstiruutu 3">
            <a:extLst>
              <a:ext uri="{FF2B5EF4-FFF2-40B4-BE49-F238E27FC236}">
                <a16:creationId xmlns:a16="http://schemas.microsoft.com/office/drawing/2014/main" id="{1BC6F0B5-812D-0A43-7957-1061D8EB78C9}"/>
              </a:ext>
            </a:extLst>
          </p:cNvPr>
          <p:cNvSpPr txBox="1"/>
          <p:nvPr/>
        </p:nvSpPr>
        <p:spPr>
          <a:xfrm>
            <a:off x="481600" y="1387255"/>
            <a:ext cx="7388352"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There are many free templates and mockups to get started</a:t>
            </a:r>
          </a:p>
        </p:txBody>
      </p:sp>
      <p:pic>
        <p:nvPicPr>
          <p:cNvPr id="5" name="Tijdelijke aanduiding voor inhoud 6">
            <a:extLst>
              <a:ext uri="{FF2B5EF4-FFF2-40B4-BE49-F238E27FC236}">
                <a16:creationId xmlns:a16="http://schemas.microsoft.com/office/drawing/2014/main" id="{AFF9D6D8-1369-22BD-3BAD-6C134E27A684}"/>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45012" y="1939658"/>
            <a:ext cx="8653338" cy="4204800"/>
          </a:xfrm>
          <a:prstGeom prst="rect">
            <a:avLst/>
          </a:prstGeom>
        </p:spPr>
      </p:pic>
    </p:spTree>
    <p:extLst>
      <p:ext uri="{BB962C8B-B14F-4D97-AF65-F5344CB8AC3E}">
        <p14:creationId xmlns:p14="http://schemas.microsoft.com/office/powerpoint/2010/main" val="192629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362919-8A07-1B23-7D3C-FF38759D6E4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Tools</a:t>
            </a:r>
            <a:endParaRPr lang="fi-FI" sz="4400" dirty="0"/>
          </a:p>
        </p:txBody>
      </p:sp>
      <p:sp>
        <p:nvSpPr>
          <p:cNvPr id="4" name="Tekstiruutu 3">
            <a:extLst>
              <a:ext uri="{FF2B5EF4-FFF2-40B4-BE49-F238E27FC236}">
                <a16:creationId xmlns:a16="http://schemas.microsoft.com/office/drawing/2014/main" id="{A33643C5-3D59-7EC0-BA68-63DD0C2E292D}"/>
              </a:ext>
            </a:extLst>
          </p:cNvPr>
          <p:cNvSpPr txBox="1"/>
          <p:nvPr/>
        </p:nvSpPr>
        <p:spPr>
          <a:xfrm>
            <a:off x="481600" y="1387255"/>
            <a:ext cx="6502400"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There are also many free icons, pictures, shapes …</a:t>
            </a:r>
          </a:p>
        </p:txBody>
      </p:sp>
      <p:pic>
        <p:nvPicPr>
          <p:cNvPr id="5" name="Tijdelijke aanduiding voor inhoud 7">
            <a:extLst>
              <a:ext uri="{FF2B5EF4-FFF2-40B4-BE49-F238E27FC236}">
                <a16:creationId xmlns:a16="http://schemas.microsoft.com/office/drawing/2014/main" id="{B1E8567F-E493-FE67-14BB-894795AEC501}"/>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40745" y="2022349"/>
            <a:ext cx="8662510" cy="4209257"/>
          </a:xfrm>
          <a:prstGeom prst="rect">
            <a:avLst/>
          </a:prstGeom>
        </p:spPr>
      </p:pic>
    </p:spTree>
    <p:extLst>
      <p:ext uri="{BB962C8B-B14F-4D97-AF65-F5344CB8AC3E}">
        <p14:creationId xmlns:p14="http://schemas.microsoft.com/office/powerpoint/2010/main" val="385724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0C694C-34BD-4040-A553-9F590BF7F236}"/>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Want to learn more?</a:t>
            </a:r>
            <a:endParaRPr lang="fi-FI" sz="4400" dirty="0"/>
          </a:p>
        </p:txBody>
      </p:sp>
      <p:sp>
        <p:nvSpPr>
          <p:cNvPr id="4" name="Tekstiruutu 3">
            <a:extLst>
              <a:ext uri="{FF2B5EF4-FFF2-40B4-BE49-F238E27FC236}">
                <a16:creationId xmlns:a16="http://schemas.microsoft.com/office/drawing/2014/main" id="{6C1F1B1F-AD8F-3986-6C20-AA1C1969F9D3}"/>
              </a:ext>
            </a:extLst>
          </p:cNvPr>
          <p:cNvSpPr txBox="1"/>
          <p:nvPr/>
        </p:nvSpPr>
        <p:spPr>
          <a:xfrm>
            <a:off x="481600" y="1433422"/>
            <a:ext cx="6502400" cy="707886"/>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Canva offers courses and tips for even more design knowledge</a:t>
            </a:r>
          </a:p>
        </p:txBody>
      </p:sp>
      <p:pic>
        <p:nvPicPr>
          <p:cNvPr id="5" name="Tijdelijke aanduiding voor inhoud 7">
            <a:extLst>
              <a:ext uri="{FF2B5EF4-FFF2-40B4-BE49-F238E27FC236}">
                <a16:creationId xmlns:a16="http://schemas.microsoft.com/office/drawing/2014/main" id="{C3072E30-2E96-BB1D-87E1-55B9E53F72D6}"/>
              </a:ext>
            </a:extLst>
          </p:cNvPr>
          <p:cNvPicPr>
            <a:picLocks noChangeAspect="1"/>
          </p:cNvPicPr>
          <p:nvPr/>
        </p:nvPicPr>
        <p:blipFill rotWithShape="1">
          <a:blip r:embed="rId2">
            <a:extLst>
              <a:ext uri="{28A0092B-C50C-407E-A947-70E740481C1C}">
                <a14:useLocalDpi xmlns:a14="http://schemas.microsoft.com/office/drawing/2010/main" val="0"/>
              </a:ext>
            </a:extLst>
          </a:blip>
          <a:srcRect t="14228"/>
          <a:stretch/>
        </p:blipFill>
        <p:spPr>
          <a:xfrm>
            <a:off x="414536" y="2384508"/>
            <a:ext cx="8314928" cy="4011690"/>
          </a:xfrm>
          <a:prstGeom prst="rect">
            <a:avLst/>
          </a:prstGeom>
        </p:spPr>
      </p:pic>
    </p:spTree>
    <p:extLst>
      <p:ext uri="{BB962C8B-B14F-4D97-AF65-F5344CB8AC3E}">
        <p14:creationId xmlns:p14="http://schemas.microsoft.com/office/powerpoint/2010/main" val="174322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F24A8D-06CC-151C-3692-1C5DECE71C24}"/>
              </a:ext>
            </a:extLst>
          </p:cNvPr>
          <p:cNvSpPr>
            <a:spLocks noGrp="1"/>
          </p:cNvSpPr>
          <p:nvPr>
            <p:ph type="title"/>
          </p:nvPr>
        </p:nvSpPr>
        <p:spPr>
          <a:xfrm>
            <a:off x="711795" y="2912365"/>
            <a:ext cx="5217665" cy="2748951"/>
          </a:xfrm>
        </p:spPr>
        <p:txBody>
          <a:bodyPr>
            <a:normAutofit fontScale="90000"/>
          </a:bodyPr>
          <a:lstStyle/>
          <a:p>
            <a:br>
              <a:rPr lang="fi-FI" dirty="0"/>
            </a:br>
            <a:br>
              <a:rPr lang="fi-FI" dirty="0"/>
            </a:br>
            <a:r>
              <a:rPr lang="en-US" sz="4900" dirty="0">
                <a:solidFill>
                  <a:schemeClr val="lt1"/>
                </a:solidFill>
                <a:highlight>
                  <a:srgbClr val="7503A6"/>
                </a:highlight>
                <a:latin typeface="Posterama" panose="020B0504020200020000" pitchFamily="34" charset="0"/>
                <a:cs typeface="Posterama" panose="020B0504020200020000" pitchFamily="34" charset="0"/>
              </a:rPr>
              <a:t>Elements for Brand Design for your project</a:t>
            </a:r>
            <a:br>
              <a:rPr lang="en-US" dirty="0">
                <a:solidFill>
                  <a:schemeClr val="lt1"/>
                </a:solidFill>
                <a:highlight>
                  <a:srgbClr val="7503A6"/>
                </a:highlight>
                <a:latin typeface="Posterama" panose="020B0504020200020000" pitchFamily="34" charset="0"/>
                <a:cs typeface="Posterama" panose="020B0504020200020000" pitchFamily="34" charset="0"/>
              </a:rPr>
            </a:br>
            <a:br>
              <a:rPr lang="fi-FI" dirty="0"/>
            </a:br>
            <a:endParaRPr lang="fi-FI" dirty="0"/>
          </a:p>
        </p:txBody>
      </p:sp>
      <p:pic>
        <p:nvPicPr>
          <p:cNvPr id="4" name="Picture 3" descr="A picture containing graphical user interface&#10;&#10;Description automatically generated">
            <a:extLst>
              <a:ext uri="{FF2B5EF4-FFF2-40B4-BE49-F238E27FC236}">
                <a16:creationId xmlns:a16="http://schemas.microsoft.com/office/drawing/2014/main" id="{82EC54F5-642D-C95D-FE97-8E2338ABE7DE}"/>
              </a:ext>
            </a:extLst>
          </p:cNvPr>
          <p:cNvPicPr>
            <a:picLocks noChangeAspect="1"/>
          </p:cNvPicPr>
          <p:nvPr/>
        </p:nvPicPr>
        <p:blipFill>
          <a:blip r:embed="rId2"/>
          <a:stretch>
            <a:fillRect/>
          </a:stretch>
        </p:blipFill>
        <p:spPr>
          <a:xfrm>
            <a:off x="2752319" y="-181773"/>
            <a:ext cx="3384530" cy="3384530"/>
          </a:xfrm>
          <a:prstGeom prst="rect">
            <a:avLst/>
          </a:prstGeom>
        </p:spPr>
      </p:pic>
    </p:spTree>
    <p:extLst>
      <p:ext uri="{BB962C8B-B14F-4D97-AF65-F5344CB8AC3E}">
        <p14:creationId xmlns:p14="http://schemas.microsoft.com/office/powerpoint/2010/main" val="357502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6FBA07-7934-F46B-3F91-AF36735ED08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logo</a:t>
            </a:r>
            <a:endParaRPr lang="fi-FI" sz="4400" dirty="0"/>
          </a:p>
        </p:txBody>
      </p:sp>
      <p:sp>
        <p:nvSpPr>
          <p:cNvPr id="3" name="Tekstin paikkamerkki 2">
            <a:extLst>
              <a:ext uri="{FF2B5EF4-FFF2-40B4-BE49-F238E27FC236}">
                <a16:creationId xmlns:a16="http://schemas.microsoft.com/office/drawing/2014/main" id="{E7C254C9-637A-082A-F8B5-04E2167AA5C4}"/>
              </a:ext>
            </a:extLst>
          </p:cNvPr>
          <p:cNvSpPr>
            <a:spLocks noGrp="1"/>
          </p:cNvSpPr>
          <p:nvPr>
            <p:ph type="body" idx="1"/>
          </p:nvPr>
        </p:nvSpPr>
        <p:spPr>
          <a:xfrm>
            <a:off x="481600" y="1787365"/>
            <a:ext cx="5900345" cy="4551363"/>
          </a:xfrm>
        </p:spPr>
        <p:txBody>
          <a:bodyPr/>
          <a:lstStyle/>
          <a:p>
            <a:r>
              <a:rPr lang="en-US" sz="29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Exercise</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Design a logo for your project</a:t>
            </a:r>
          </a:p>
          <a:p>
            <a:pPr marL="228600"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What elements of the logo tell the story of your project?</a:t>
            </a:r>
          </a:p>
          <a:p>
            <a:pPr marL="228600"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228600" indent="0">
              <a:buSzPct val="100000"/>
            </a:pPr>
            <a:r>
              <a:rPr lang="en-US" sz="2600" i="1" dirty="0">
                <a:solidFill>
                  <a:schemeClr val="tx2">
                    <a:lumMod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You have 20 minutes</a:t>
            </a:r>
          </a:p>
          <a:p>
            <a:endParaRPr lang="fi-FI" dirty="0"/>
          </a:p>
        </p:txBody>
      </p:sp>
      <p:pic>
        <p:nvPicPr>
          <p:cNvPr id="5" name="Kuva 4" descr="Kirjoituslevy ääriviiva">
            <a:extLst>
              <a:ext uri="{FF2B5EF4-FFF2-40B4-BE49-F238E27FC236}">
                <a16:creationId xmlns:a16="http://schemas.microsoft.com/office/drawing/2014/main" id="{DE48D8CB-2835-32E2-12DC-88078BAB3C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0413" y="2538649"/>
            <a:ext cx="2531987" cy="2531987"/>
          </a:xfrm>
          <a:prstGeom prst="rect">
            <a:avLst/>
          </a:prstGeom>
        </p:spPr>
      </p:pic>
    </p:spTree>
    <p:extLst>
      <p:ext uri="{BB962C8B-B14F-4D97-AF65-F5344CB8AC3E}">
        <p14:creationId xmlns:p14="http://schemas.microsoft.com/office/powerpoint/2010/main" val="244377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2"/>
          <p:cNvSpPr txBox="1">
            <a:spLocks noGrp="1"/>
          </p:cNvSpPr>
          <p:nvPr>
            <p:ph type="title"/>
          </p:nvPr>
        </p:nvSpPr>
        <p:spPr>
          <a:xfrm>
            <a:off x="495854" y="845922"/>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n-US" sz="4400" dirty="0">
                <a:solidFill>
                  <a:schemeClr val="lt1"/>
                </a:solidFill>
                <a:highlight>
                  <a:srgbClr val="7503A6"/>
                </a:highlight>
                <a:latin typeface="Posterama" panose="020B0504020200020000" pitchFamily="34" charset="0"/>
                <a:cs typeface="Posterama" panose="020B0504020200020000" pitchFamily="34" charset="0"/>
              </a:rPr>
              <a:t>What is visual design?</a:t>
            </a:r>
            <a:endParaRPr sz="4400" dirty="0">
              <a:latin typeface="Posterama" panose="020B0504020200020000" pitchFamily="34" charset="0"/>
              <a:cs typeface="Posterama" panose="020B0504020200020000" pitchFamily="34" charset="0"/>
            </a:endParaRPr>
          </a:p>
        </p:txBody>
      </p:sp>
      <p:sp>
        <p:nvSpPr>
          <p:cNvPr id="92" name="Google Shape;92;p2"/>
          <p:cNvSpPr txBox="1"/>
          <p:nvPr/>
        </p:nvSpPr>
        <p:spPr>
          <a:xfrm>
            <a:off x="836039" y="2248789"/>
            <a:ext cx="6073808" cy="3785611"/>
          </a:xfrm>
          <a:prstGeom prst="rect">
            <a:avLst/>
          </a:prstGeom>
          <a:noFill/>
          <a:ln>
            <a:noFill/>
          </a:ln>
        </p:spPr>
        <p:txBody>
          <a:bodyPr spcFirstLastPara="1" wrap="square" lIns="91425" tIns="45700" rIns="91425" bIns="45700" anchor="t" anchorCtr="0">
            <a:spAutoFit/>
          </a:bodyPr>
          <a:lstStyle/>
          <a:p>
            <a:pPr algn="just">
              <a:lnSpc>
                <a:spcPct val="150000"/>
              </a:lnSpc>
            </a:pPr>
            <a:r>
              <a:rPr lang="en-US" sz="2000" dirty="0">
                <a:solidFill>
                  <a:schemeClr val="tx2">
                    <a:lumMod val="50000"/>
                  </a:schemeClr>
                </a:solidFill>
                <a:latin typeface="Posterama" panose="020B0504020200020000" pitchFamily="34" charset="0"/>
                <a:cs typeface="Posterama" panose="020B0504020200020000" pitchFamily="34" charset="0"/>
              </a:rPr>
              <a:t>Visual design is the process of creating visual elements that communicate a message or idea to an audience. It encompasses a variety of design elements such as color, typography, images, and layout. Visual design is an essential component of any design project, as it has the power to grab the attention of viewers and convey information effectively</a:t>
            </a:r>
            <a:r>
              <a:rPr lang="en-US" sz="2000" b="0" i="0" u="none" strike="noStrike" cap="none" dirty="0">
                <a:solidFill>
                  <a:srgbClr val="7F7F7F"/>
                </a:solidFill>
                <a:latin typeface="Arial"/>
                <a:ea typeface="Arial"/>
                <a:cs typeface="Arial"/>
                <a:sym typeface="Arial"/>
              </a:rPr>
              <a:t>. </a:t>
            </a:r>
            <a:endParaRPr sz="2000" dirty="0">
              <a:solidFill>
                <a:srgbClr val="7F7F7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F5929-FEA5-A518-116B-0AAF7EFCFF4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logo</a:t>
            </a:r>
            <a:endParaRPr lang="fi-FI" sz="4400" dirty="0"/>
          </a:p>
        </p:txBody>
      </p:sp>
      <p:sp>
        <p:nvSpPr>
          <p:cNvPr id="3" name="Tekstin paikkamerkki 2">
            <a:extLst>
              <a:ext uri="{FF2B5EF4-FFF2-40B4-BE49-F238E27FC236}">
                <a16:creationId xmlns:a16="http://schemas.microsoft.com/office/drawing/2014/main" id="{685B3CB0-0975-F917-379C-E2437539EA0B}"/>
              </a:ext>
            </a:extLst>
          </p:cNvPr>
          <p:cNvSpPr>
            <a:spLocks noGrp="1"/>
          </p:cNvSpPr>
          <p:nvPr>
            <p:ph type="body" idx="1"/>
          </p:nvPr>
        </p:nvSpPr>
        <p:spPr>
          <a:xfrm>
            <a:off x="481601" y="1593977"/>
            <a:ext cx="6599683" cy="4551363"/>
          </a:xfrm>
        </p:spPr>
        <p:txBody>
          <a:bodyPr>
            <a:normAutofit fontScale="85000" lnSpcReduction="20000"/>
          </a:bodyPr>
          <a:lstStyle/>
          <a:p>
            <a:r>
              <a:rPr lang="en-US" sz="2600" dirty="0">
                <a:solidFill>
                  <a:schemeClr val="tx2">
                    <a:lumMod val="50000"/>
                  </a:schemeClr>
                </a:solidFill>
                <a:latin typeface="Posterama" panose="020B0504020200020000" pitchFamily="34" charset="0"/>
                <a:cs typeface="Posterama" panose="020B0504020200020000" pitchFamily="34" charset="0"/>
              </a:rPr>
              <a:t>Don’t go overbroad </a:t>
            </a:r>
          </a:p>
          <a:p>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Your logo represents your brand/company</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Implement related elements </a:t>
            </a:r>
          </a:p>
          <a:p>
            <a:pPr marL="1028700" lvl="1" indent="-342900">
              <a:buSzPct val="100000"/>
              <a:buFont typeface="Arial" panose="020B0604020202020204" pitchFamily="34" charset="0"/>
              <a:buChar char="•"/>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Make it timeless</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Will it still look good years from now?</a:t>
            </a:r>
          </a:p>
          <a:p>
            <a:pPr marL="685800" lvl="1"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Simple shapes are easy on the eye </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and memorable</a:t>
            </a:r>
          </a:p>
          <a:p>
            <a:pPr marL="571500" indent="-342900">
              <a:buSzPct val="100000"/>
              <a:buFont typeface="Arial" panose="020B0604020202020204" pitchFamily="34" charset="0"/>
              <a:buChar char="•"/>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Make sure it scales well</a:t>
            </a:r>
          </a:p>
          <a:p>
            <a:endParaRPr lang="fi-FI" dirty="0"/>
          </a:p>
        </p:txBody>
      </p:sp>
      <p:pic>
        <p:nvPicPr>
          <p:cNvPr id="4" name="Afbeelding 5">
            <a:extLst>
              <a:ext uri="{FF2B5EF4-FFF2-40B4-BE49-F238E27FC236}">
                <a16:creationId xmlns:a16="http://schemas.microsoft.com/office/drawing/2014/main" id="{BF23CB98-EC85-805E-0D1B-8F63B2693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088" y="3573254"/>
            <a:ext cx="3040912" cy="3284746"/>
          </a:xfrm>
          <a:prstGeom prst="rect">
            <a:avLst/>
          </a:prstGeom>
        </p:spPr>
      </p:pic>
    </p:spTree>
    <p:extLst>
      <p:ext uri="{BB962C8B-B14F-4D97-AF65-F5344CB8AC3E}">
        <p14:creationId xmlns:p14="http://schemas.microsoft.com/office/powerpoint/2010/main" val="266938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640FAE-39B3-1C18-99EF-71F0F236B8E6}"/>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logo</a:t>
            </a:r>
            <a:br>
              <a:rPr lang="en-US" sz="4400" dirty="0">
                <a:solidFill>
                  <a:schemeClr val="lt1"/>
                </a:solidFill>
                <a:highlight>
                  <a:srgbClr val="7503A6"/>
                </a:highlight>
                <a:latin typeface="Posterama" panose="020B0504020200020000" pitchFamily="34" charset="0"/>
                <a:cs typeface="Posterama" panose="020B0504020200020000" pitchFamily="34" charset="0"/>
              </a:rPr>
            </a:br>
            <a:endParaRPr lang="fi-FI" sz="4400" dirty="0"/>
          </a:p>
        </p:txBody>
      </p:sp>
      <p:pic>
        <p:nvPicPr>
          <p:cNvPr id="3" name="Tijdelijke aanduiding voor inhoud 5">
            <a:extLst>
              <a:ext uri="{FF2B5EF4-FFF2-40B4-BE49-F238E27FC236}">
                <a16:creationId xmlns:a16="http://schemas.microsoft.com/office/drawing/2014/main" id="{B880E00E-2576-9D97-9A6F-0592B2489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38" y="2011680"/>
            <a:ext cx="5806524" cy="4384518"/>
          </a:xfrm>
          <a:prstGeom prst="rect">
            <a:avLst/>
          </a:prstGeom>
        </p:spPr>
      </p:pic>
      <p:sp>
        <p:nvSpPr>
          <p:cNvPr id="5" name="Tekstiruutu 4">
            <a:extLst>
              <a:ext uri="{FF2B5EF4-FFF2-40B4-BE49-F238E27FC236}">
                <a16:creationId xmlns:a16="http://schemas.microsoft.com/office/drawing/2014/main" id="{675207EF-0DEB-98C5-294F-00B642FC9AAB}"/>
              </a:ext>
            </a:extLst>
          </p:cNvPr>
          <p:cNvSpPr txBox="1"/>
          <p:nvPr/>
        </p:nvSpPr>
        <p:spPr>
          <a:xfrm>
            <a:off x="481600" y="1325700"/>
            <a:ext cx="4572000" cy="461665"/>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Examples</a:t>
            </a:r>
          </a:p>
        </p:txBody>
      </p:sp>
    </p:spTree>
    <p:extLst>
      <p:ext uri="{BB962C8B-B14F-4D97-AF65-F5344CB8AC3E}">
        <p14:creationId xmlns:p14="http://schemas.microsoft.com/office/powerpoint/2010/main" val="239097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7A309-2D45-B9D6-8C69-E59078516A0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presentation</a:t>
            </a:r>
            <a:endParaRPr lang="fi-FI" sz="4400" dirty="0"/>
          </a:p>
        </p:txBody>
      </p:sp>
      <p:sp>
        <p:nvSpPr>
          <p:cNvPr id="3" name="Tekstin paikkamerkki 2">
            <a:extLst>
              <a:ext uri="{FF2B5EF4-FFF2-40B4-BE49-F238E27FC236}">
                <a16:creationId xmlns:a16="http://schemas.microsoft.com/office/drawing/2014/main" id="{0A34CD27-209D-1822-CA52-F381A4BDE50D}"/>
              </a:ext>
            </a:extLst>
          </p:cNvPr>
          <p:cNvSpPr>
            <a:spLocks noGrp="1"/>
          </p:cNvSpPr>
          <p:nvPr>
            <p:ph type="body" idx="1"/>
          </p:nvPr>
        </p:nvSpPr>
        <p:spPr>
          <a:xfrm>
            <a:off x="481600" y="1447673"/>
            <a:ext cx="5645823" cy="4551363"/>
          </a:xfrm>
        </p:spPr>
        <p:txBody>
          <a:bodyPr>
            <a:normAutofit fontScale="92500" lnSpcReduction="20000"/>
          </a:bodyPr>
          <a:lstStyle/>
          <a:p>
            <a:r>
              <a:rPr lang="en-US" sz="28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Exercise</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0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Make a short presentation about your project</a:t>
            </a:r>
          </a:p>
          <a:p>
            <a:pPr>
              <a:lnSpc>
                <a:spcPct val="100000"/>
              </a:lnSpc>
              <a:buSzPct val="100000"/>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0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Keep the tips in mind. Also, the presentation is only the support for transmitting the message, not the focus</a:t>
            </a:r>
          </a:p>
          <a:p>
            <a:pPr>
              <a:lnSpc>
                <a:spcPct val="100000"/>
              </a:lnSpc>
              <a:buSzPct val="100000"/>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228600" indent="0">
              <a:lnSpc>
                <a:spcPct val="100000"/>
              </a:lnSpc>
              <a:buSzPct val="100000"/>
            </a:pPr>
            <a:r>
              <a:rPr lang="en-US" sz="2800" i="1" dirty="0">
                <a:solidFill>
                  <a:schemeClr val="tx2">
                    <a:lumMod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You have 25 minutes</a:t>
            </a:r>
          </a:p>
          <a:p>
            <a:endParaRPr lang="fi-FI" dirty="0"/>
          </a:p>
        </p:txBody>
      </p:sp>
      <p:pic>
        <p:nvPicPr>
          <p:cNvPr id="5" name="Kuva 4" descr="Kirjoituslevy ääriviiva">
            <a:extLst>
              <a:ext uri="{FF2B5EF4-FFF2-40B4-BE49-F238E27FC236}">
                <a16:creationId xmlns:a16="http://schemas.microsoft.com/office/drawing/2014/main" id="{C42248FF-E79C-5B73-29D7-7EAB935266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6769" y="2627207"/>
            <a:ext cx="2531987" cy="2531987"/>
          </a:xfrm>
          <a:prstGeom prst="rect">
            <a:avLst/>
          </a:prstGeom>
        </p:spPr>
      </p:pic>
    </p:spTree>
    <p:extLst>
      <p:ext uri="{BB962C8B-B14F-4D97-AF65-F5344CB8AC3E}">
        <p14:creationId xmlns:p14="http://schemas.microsoft.com/office/powerpoint/2010/main" val="114075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9E0F9-BFAE-FC06-8A20-B585EBED1334}"/>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presentation</a:t>
            </a:r>
            <a:endParaRPr lang="fi-FI" sz="4400" dirty="0"/>
          </a:p>
        </p:txBody>
      </p:sp>
      <p:sp>
        <p:nvSpPr>
          <p:cNvPr id="3" name="Tekstin paikkamerkki 2">
            <a:extLst>
              <a:ext uri="{FF2B5EF4-FFF2-40B4-BE49-F238E27FC236}">
                <a16:creationId xmlns:a16="http://schemas.microsoft.com/office/drawing/2014/main" id="{C87F4163-34BF-0359-B1EF-E830478B20F2}"/>
              </a:ext>
            </a:extLst>
          </p:cNvPr>
          <p:cNvSpPr>
            <a:spLocks noGrp="1"/>
          </p:cNvSpPr>
          <p:nvPr>
            <p:ph type="body" idx="1"/>
          </p:nvPr>
        </p:nvSpPr>
        <p:spPr>
          <a:xfrm>
            <a:off x="353584" y="1787365"/>
            <a:ext cx="8040608" cy="4875373"/>
          </a:xfrm>
        </p:spPr>
        <p:txBody>
          <a:bodyPr>
            <a:norm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The speaker matters the most </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The slides are support</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a:t>
            </a:r>
            <a:r>
              <a:rPr lang="en-US" sz="2400" u="sng" dirty="0">
                <a:solidFill>
                  <a:schemeClr val="tx2">
                    <a:lumMod val="50000"/>
                  </a:schemeClr>
                </a:solidFill>
                <a:latin typeface="Posterama" panose="020B0504020200020000" pitchFamily="34" charset="0"/>
                <a:cs typeface="Posterama" panose="020B0504020200020000" pitchFamily="34" charset="0"/>
              </a:rPr>
              <a:t>YOU</a:t>
            </a:r>
            <a:r>
              <a:rPr lang="en-US" sz="2400" dirty="0">
                <a:solidFill>
                  <a:schemeClr val="tx2">
                    <a:lumMod val="50000"/>
                  </a:schemeClr>
                </a:solidFill>
                <a:latin typeface="Posterama" panose="020B0504020200020000" pitchFamily="34" charset="0"/>
                <a:cs typeface="Posterama" panose="020B0504020200020000" pitchFamily="34" charset="0"/>
              </a:rPr>
              <a:t> are the focus</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Don’t overly animate</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Animations take distracts the attention of the speaker</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No more than 6 text points per slide</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Keep it concise </a:t>
            </a:r>
          </a:p>
          <a:p>
            <a:endParaRPr lang="fi-FI" dirty="0"/>
          </a:p>
        </p:txBody>
      </p:sp>
      <p:pic>
        <p:nvPicPr>
          <p:cNvPr id="5" name="Kuva 4" descr="Naisen profiili ääriviiva">
            <a:extLst>
              <a:ext uri="{FF2B5EF4-FFF2-40B4-BE49-F238E27FC236}">
                <a16:creationId xmlns:a16="http://schemas.microsoft.com/office/drawing/2014/main" id="{B77F6A76-2E4F-238B-24DF-5C4532D5B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7778" y="1896706"/>
            <a:ext cx="2432444" cy="2432444"/>
          </a:xfrm>
          <a:prstGeom prst="rect">
            <a:avLst/>
          </a:prstGeom>
        </p:spPr>
      </p:pic>
    </p:spTree>
    <p:extLst>
      <p:ext uri="{BB962C8B-B14F-4D97-AF65-F5344CB8AC3E}">
        <p14:creationId xmlns:p14="http://schemas.microsoft.com/office/powerpoint/2010/main" val="291041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89B81-5399-8948-192B-595A0CE0F318}"/>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leaflet</a:t>
            </a:r>
            <a:endParaRPr lang="fi-FI" sz="4400" dirty="0"/>
          </a:p>
        </p:txBody>
      </p:sp>
      <p:sp>
        <p:nvSpPr>
          <p:cNvPr id="3" name="Tekstin paikkamerkki 2">
            <a:extLst>
              <a:ext uri="{FF2B5EF4-FFF2-40B4-BE49-F238E27FC236}">
                <a16:creationId xmlns:a16="http://schemas.microsoft.com/office/drawing/2014/main" id="{2ADDD85E-C3A5-077A-F596-58B575FD4D28}"/>
              </a:ext>
            </a:extLst>
          </p:cNvPr>
          <p:cNvSpPr>
            <a:spLocks noGrp="1"/>
          </p:cNvSpPr>
          <p:nvPr>
            <p:ph type="body" idx="1"/>
          </p:nvPr>
        </p:nvSpPr>
        <p:spPr>
          <a:xfrm>
            <a:off x="481600" y="1672778"/>
            <a:ext cx="6032322" cy="4551363"/>
          </a:xfrm>
        </p:spPr>
        <p:txBody>
          <a:bodyPr>
            <a:normAutofit lnSpcReduction="10000"/>
          </a:bodyPr>
          <a:lstStyle/>
          <a:p>
            <a:r>
              <a:rPr lang="en-US" sz="26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Exercise</a:t>
            </a:r>
          </a:p>
          <a:p>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Design the leaflet of your project</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Think up a slogan and call to action</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Look for eye catching images</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228600" indent="0">
              <a:buSzPct val="100000"/>
            </a:pPr>
            <a:r>
              <a:rPr lang="en-US" sz="2600" i="1" dirty="0">
                <a:solidFill>
                  <a:schemeClr val="tx2">
                    <a:lumMod val="50000"/>
                  </a:schemeClr>
                </a:solidFill>
                <a:latin typeface="Posterama" panose="020B0504020200020000" pitchFamily="34" charset="0"/>
                <a:cs typeface="Posterama" panose="020B0504020200020000" pitchFamily="34" charset="0"/>
              </a:rPr>
              <a:t>You have 20 minutes</a:t>
            </a:r>
          </a:p>
          <a:p>
            <a:endParaRPr lang="fi-FI" dirty="0"/>
          </a:p>
        </p:txBody>
      </p:sp>
      <p:pic>
        <p:nvPicPr>
          <p:cNvPr id="4" name="Kuva 3" descr="Kirjoituslevy ääriviiva">
            <a:extLst>
              <a:ext uri="{FF2B5EF4-FFF2-40B4-BE49-F238E27FC236}">
                <a16:creationId xmlns:a16="http://schemas.microsoft.com/office/drawing/2014/main" id="{C3AAAD4F-4E62-1CFB-D066-EF4A87A72B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9375" y="1732347"/>
            <a:ext cx="2531987" cy="2531987"/>
          </a:xfrm>
          <a:prstGeom prst="rect">
            <a:avLst/>
          </a:prstGeom>
        </p:spPr>
      </p:pic>
    </p:spTree>
    <p:extLst>
      <p:ext uri="{BB962C8B-B14F-4D97-AF65-F5344CB8AC3E}">
        <p14:creationId xmlns:p14="http://schemas.microsoft.com/office/powerpoint/2010/main" val="196673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C71DC-14F8-5FBD-4129-C58259B12F7A}"/>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leaflet</a:t>
            </a:r>
            <a:endParaRPr lang="fi-FI" sz="4400" dirty="0"/>
          </a:p>
        </p:txBody>
      </p:sp>
      <p:sp>
        <p:nvSpPr>
          <p:cNvPr id="3" name="Tekstin paikkamerkki 2">
            <a:extLst>
              <a:ext uri="{FF2B5EF4-FFF2-40B4-BE49-F238E27FC236}">
                <a16:creationId xmlns:a16="http://schemas.microsoft.com/office/drawing/2014/main" id="{0438E78D-4989-1638-14EF-58A64071781B}"/>
              </a:ext>
            </a:extLst>
          </p:cNvPr>
          <p:cNvSpPr>
            <a:spLocks noGrp="1"/>
          </p:cNvSpPr>
          <p:nvPr>
            <p:ph type="body" idx="1"/>
          </p:nvPr>
        </p:nvSpPr>
        <p:spPr>
          <a:xfrm>
            <a:off x="399256" y="1465961"/>
            <a:ext cx="8345487" cy="4551363"/>
          </a:xfrm>
        </p:spPr>
        <p:txBody>
          <a:bodyPr>
            <a:normAutofit lnSpcReduction="10000"/>
          </a:bodyPr>
          <a:lstStyle/>
          <a:p>
            <a:r>
              <a:rPr lang="en-US" sz="2400" dirty="0">
                <a:solidFill>
                  <a:schemeClr val="tx2">
                    <a:lumMod val="50000"/>
                  </a:schemeClr>
                </a:solidFill>
                <a:latin typeface="Posterama" panose="020B0504020200020000" pitchFamily="34" charset="0"/>
                <a:cs typeface="Posterama" panose="020B0504020200020000" pitchFamily="34" charset="0"/>
              </a:rPr>
              <a:t>Simple but memorable</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Choose a concise message</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Include a call to action (Ex. Visit now/Check us out…)</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Identify your target audience </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Make it eye-catching (with text, images…)</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Make sure your logo is present</a:t>
            </a:r>
          </a:p>
          <a:p>
            <a:endParaRPr lang="fi-FI" dirty="0"/>
          </a:p>
        </p:txBody>
      </p:sp>
    </p:spTree>
    <p:extLst>
      <p:ext uri="{BB962C8B-B14F-4D97-AF65-F5344CB8AC3E}">
        <p14:creationId xmlns:p14="http://schemas.microsoft.com/office/powerpoint/2010/main" val="1804655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BA2102-4FA7-5A96-3365-177C30BE63F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leaflet</a:t>
            </a:r>
            <a:endParaRPr lang="fi-FI" sz="4400" dirty="0"/>
          </a:p>
        </p:txBody>
      </p:sp>
      <p:sp>
        <p:nvSpPr>
          <p:cNvPr id="4" name="Tekstiruutu 3">
            <a:extLst>
              <a:ext uri="{FF2B5EF4-FFF2-40B4-BE49-F238E27FC236}">
                <a16:creationId xmlns:a16="http://schemas.microsoft.com/office/drawing/2014/main" id="{23664D1E-58F9-591B-1DE0-9DCA4DC2FCAD}"/>
              </a:ext>
            </a:extLst>
          </p:cNvPr>
          <p:cNvSpPr txBox="1"/>
          <p:nvPr/>
        </p:nvSpPr>
        <p:spPr>
          <a:xfrm>
            <a:off x="481600" y="1325700"/>
            <a:ext cx="1828800" cy="461665"/>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Example</a:t>
            </a:r>
          </a:p>
        </p:txBody>
      </p:sp>
      <p:pic>
        <p:nvPicPr>
          <p:cNvPr id="5" name="Tijdelijke aanduiding voor inhoud 5">
            <a:extLst>
              <a:ext uri="{FF2B5EF4-FFF2-40B4-BE49-F238E27FC236}">
                <a16:creationId xmlns:a16="http://schemas.microsoft.com/office/drawing/2014/main" id="{CBB444DA-EDEC-97B4-0E02-160623691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400" y="1423251"/>
            <a:ext cx="4529622" cy="4972947"/>
          </a:xfrm>
          <a:prstGeom prst="rect">
            <a:avLst/>
          </a:prstGeom>
        </p:spPr>
      </p:pic>
    </p:spTree>
    <p:extLst>
      <p:ext uri="{BB962C8B-B14F-4D97-AF65-F5344CB8AC3E}">
        <p14:creationId xmlns:p14="http://schemas.microsoft.com/office/powerpoint/2010/main" val="193347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1FD6BA-2884-CA05-94D3-5AADC9C5CD5A}"/>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social media template </a:t>
            </a:r>
            <a:endParaRPr lang="fi-FI" sz="4400" dirty="0"/>
          </a:p>
        </p:txBody>
      </p:sp>
      <p:sp>
        <p:nvSpPr>
          <p:cNvPr id="3" name="Tekstin paikkamerkki 2">
            <a:extLst>
              <a:ext uri="{FF2B5EF4-FFF2-40B4-BE49-F238E27FC236}">
                <a16:creationId xmlns:a16="http://schemas.microsoft.com/office/drawing/2014/main" id="{57E220C3-F48B-3FD2-39DB-C2567D3A38C2}"/>
              </a:ext>
            </a:extLst>
          </p:cNvPr>
          <p:cNvSpPr>
            <a:spLocks noGrp="1"/>
          </p:cNvSpPr>
          <p:nvPr>
            <p:ph type="body" idx="1"/>
          </p:nvPr>
        </p:nvSpPr>
        <p:spPr>
          <a:xfrm>
            <a:off x="481600" y="1844835"/>
            <a:ext cx="5483265" cy="4551363"/>
          </a:xfrm>
        </p:spPr>
        <p:txBody>
          <a:bodyPr>
            <a:normAutofit lnSpcReduction="10000"/>
          </a:bodyPr>
          <a:lstStyle/>
          <a:p>
            <a:r>
              <a:rPr lang="en-US" sz="24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Exercise</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Create a social media visual post for your new project</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Think of a tagline and hashtags that relate to your brand</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Include your logo </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228600" indent="0"/>
            <a:r>
              <a:rPr lang="en-US" sz="2400" i="1" dirty="0">
                <a:solidFill>
                  <a:schemeClr val="tx2">
                    <a:lumMod val="50000"/>
                  </a:schemeClr>
                </a:solidFill>
                <a:latin typeface="Posterama" panose="020B0504020200020000" pitchFamily="34" charset="0"/>
                <a:cs typeface="Posterama" panose="020B0504020200020000" pitchFamily="34" charset="0"/>
              </a:rPr>
              <a:t>You have 15 mins</a:t>
            </a:r>
          </a:p>
          <a:p>
            <a:endParaRPr lang="fi-FI" dirty="0"/>
          </a:p>
        </p:txBody>
      </p:sp>
      <p:pic>
        <p:nvPicPr>
          <p:cNvPr id="4" name="Kuva 3" descr="Kirjoituslevy ääriviiva">
            <a:extLst>
              <a:ext uri="{FF2B5EF4-FFF2-40B4-BE49-F238E27FC236}">
                <a16:creationId xmlns:a16="http://schemas.microsoft.com/office/drawing/2014/main" id="{C4397040-2EE6-762C-5ED4-4F9F6A322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6196" y="1787365"/>
            <a:ext cx="2531987" cy="2531987"/>
          </a:xfrm>
          <a:prstGeom prst="rect">
            <a:avLst/>
          </a:prstGeom>
        </p:spPr>
      </p:pic>
    </p:spTree>
    <p:extLst>
      <p:ext uri="{BB962C8B-B14F-4D97-AF65-F5344CB8AC3E}">
        <p14:creationId xmlns:p14="http://schemas.microsoft.com/office/powerpoint/2010/main" val="392109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A5523C-B275-8696-7789-C90A8D4B36B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Building a social media template </a:t>
            </a:r>
            <a:endParaRPr lang="fi-FI" sz="4400" dirty="0"/>
          </a:p>
        </p:txBody>
      </p:sp>
      <p:sp>
        <p:nvSpPr>
          <p:cNvPr id="3" name="Tekstin paikkamerkki 2">
            <a:extLst>
              <a:ext uri="{FF2B5EF4-FFF2-40B4-BE49-F238E27FC236}">
                <a16:creationId xmlns:a16="http://schemas.microsoft.com/office/drawing/2014/main" id="{F32CDE6A-22B2-E02B-E25D-0B7D7DE4387C}"/>
              </a:ext>
            </a:extLst>
          </p:cNvPr>
          <p:cNvSpPr>
            <a:spLocks noGrp="1"/>
          </p:cNvSpPr>
          <p:nvPr>
            <p:ph type="body" idx="1"/>
          </p:nvPr>
        </p:nvSpPr>
        <p:spPr>
          <a:xfrm>
            <a:off x="481014" y="1978025"/>
            <a:ext cx="5558279" cy="4551363"/>
          </a:xfrm>
        </p:spPr>
        <p:txBody>
          <a:bodyPr/>
          <a:lstStyle/>
          <a:p>
            <a:r>
              <a:rPr lang="en-US" sz="2400" dirty="0">
                <a:solidFill>
                  <a:schemeClr val="tx2">
                    <a:lumMod val="50000"/>
                  </a:schemeClr>
                </a:solidFill>
                <a:latin typeface="Posterama" panose="020B0504020200020000" pitchFamily="34" charset="0"/>
                <a:cs typeface="Posterama" panose="020B0504020200020000" pitchFamily="34" charset="0"/>
              </a:rPr>
              <a:t>Stay consistent</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Match your style with your brand/company</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Make empty frames to put pictures in</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Include your logos when possible</a:t>
            </a:r>
          </a:p>
          <a:p>
            <a:endParaRPr lang="fi-FI" dirty="0"/>
          </a:p>
        </p:txBody>
      </p:sp>
      <p:pic>
        <p:nvPicPr>
          <p:cNvPr id="9" name="Kuva 8" descr="Älypuhelin ääriviiva">
            <a:extLst>
              <a:ext uri="{FF2B5EF4-FFF2-40B4-BE49-F238E27FC236}">
                <a16:creationId xmlns:a16="http://schemas.microsoft.com/office/drawing/2014/main" id="{B08E5B64-D638-37BE-3BAF-07186D1853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6200" y="2361200"/>
            <a:ext cx="2135600" cy="2135600"/>
          </a:xfrm>
          <a:prstGeom prst="rect">
            <a:avLst/>
          </a:prstGeom>
        </p:spPr>
      </p:pic>
    </p:spTree>
    <p:extLst>
      <p:ext uri="{BB962C8B-B14F-4D97-AF65-F5344CB8AC3E}">
        <p14:creationId xmlns:p14="http://schemas.microsoft.com/office/powerpoint/2010/main" val="91261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428358" y="2133870"/>
            <a:ext cx="370058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n-US" dirty="0"/>
              <a:t>THANK YOU !</a:t>
            </a:r>
            <a:endParaRPr dirty="0"/>
          </a:p>
        </p:txBody>
      </p:sp>
      <p:sp>
        <p:nvSpPr>
          <p:cNvPr id="225" name="Google Shape;225;p18"/>
          <p:cNvSpPr txBox="1">
            <a:spLocks noGrp="1"/>
          </p:cNvSpPr>
          <p:nvPr>
            <p:ph type="body" idx="1"/>
          </p:nvPr>
        </p:nvSpPr>
        <p:spPr>
          <a:xfrm>
            <a:off x="361119" y="4779389"/>
            <a:ext cx="3852662"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dirty="0"/>
              <a:t>Find more resources on</a:t>
            </a:r>
            <a:endParaRPr dirty="0"/>
          </a:p>
          <a:p>
            <a:pPr marL="0" lvl="0" indent="0" algn="l" rtl="0">
              <a:lnSpc>
                <a:spcPct val="90000"/>
              </a:lnSpc>
              <a:spcBef>
                <a:spcPts val="1000"/>
              </a:spcBef>
              <a:spcAft>
                <a:spcPts val="0"/>
              </a:spcAft>
              <a:buClr>
                <a:schemeClr val="lt1"/>
              </a:buClr>
              <a:buSzPts val="2400"/>
              <a:buNone/>
            </a:pPr>
            <a:r>
              <a:rPr lang="en-US" dirty="0"/>
              <a:t>http://we4change.eu/</a:t>
            </a:r>
            <a:endParaRPr dirty="0"/>
          </a:p>
          <a:p>
            <a:pPr marL="0" lvl="0" indent="0" algn="l"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2D055-5A47-A94B-6858-8F47E414C1AB}"/>
              </a:ext>
            </a:extLst>
          </p:cNvPr>
          <p:cNvSpPr>
            <a:spLocks noGrp="1"/>
          </p:cNvSpPr>
          <p:nvPr>
            <p:ph type="title"/>
          </p:nvPr>
        </p:nvSpPr>
        <p:spPr>
          <a:xfrm>
            <a:off x="592074" y="2194877"/>
            <a:ext cx="5022342" cy="3529267"/>
          </a:xfrm>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Design Tips</a:t>
            </a:r>
            <a:br>
              <a:rPr lang="fi-FI" dirty="0">
                <a:latin typeface="Posterama" panose="020B0504020200020000" pitchFamily="34" charset="0"/>
                <a:cs typeface="Posterama" panose="020B0504020200020000" pitchFamily="34" charset="0"/>
              </a:rPr>
            </a:br>
            <a:br>
              <a:rPr lang="fi-FI" dirty="0">
                <a:latin typeface="Posterama" panose="020B0504020200020000" pitchFamily="34" charset="0"/>
                <a:cs typeface="Posterama" panose="020B0504020200020000" pitchFamily="34" charset="0"/>
              </a:rPr>
            </a:br>
            <a:r>
              <a:rPr lang="fi-FI" sz="3600" dirty="0">
                <a:latin typeface="Posterama" panose="020B0504020200020000" pitchFamily="34" charset="0"/>
                <a:cs typeface="Posterama" panose="020B0504020200020000" pitchFamily="34" charset="0"/>
              </a:rPr>
              <a:t>Some </a:t>
            </a:r>
            <a:r>
              <a:rPr lang="fi-FI" sz="3600" dirty="0" err="1">
                <a:latin typeface="Posterama" panose="020B0504020200020000" pitchFamily="34" charset="0"/>
                <a:cs typeface="Posterama" panose="020B0504020200020000" pitchFamily="34" charset="0"/>
              </a:rPr>
              <a:t>basic</a:t>
            </a:r>
            <a:r>
              <a:rPr lang="fi-FI" sz="3600" dirty="0">
                <a:latin typeface="Posterama" panose="020B0504020200020000" pitchFamily="34" charset="0"/>
                <a:cs typeface="Posterama" panose="020B0504020200020000" pitchFamily="34" charset="0"/>
              </a:rPr>
              <a:t> </a:t>
            </a:r>
            <a:r>
              <a:rPr lang="fi-FI" sz="3600" dirty="0" err="1">
                <a:latin typeface="Posterama" panose="020B0504020200020000" pitchFamily="34" charset="0"/>
                <a:cs typeface="Posterama" panose="020B0504020200020000" pitchFamily="34" charset="0"/>
              </a:rPr>
              <a:t>tips</a:t>
            </a:r>
            <a:r>
              <a:rPr lang="fi-FI" sz="3600" dirty="0">
                <a:latin typeface="Posterama" panose="020B0504020200020000" pitchFamily="34" charset="0"/>
                <a:cs typeface="Posterama" panose="020B0504020200020000" pitchFamily="34" charset="0"/>
              </a:rPr>
              <a:t> to </a:t>
            </a:r>
            <a:r>
              <a:rPr lang="fi-FI" sz="3600" dirty="0" err="1">
                <a:latin typeface="Posterama" panose="020B0504020200020000" pitchFamily="34" charset="0"/>
                <a:cs typeface="Posterama" panose="020B0504020200020000" pitchFamily="34" charset="0"/>
              </a:rPr>
              <a:t>keep</a:t>
            </a:r>
            <a:r>
              <a:rPr lang="fi-FI" sz="3600" dirty="0">
                <a:latin typeface="Posterama" panose="020B0504020200020000" pitchFamily="34" charset="0"/>
                <a:cs typeface="Posterama" panose="020B0504020200020000" pitchFamily="34" charset="0"/>
              </a:rPr>
              <a:t> in </a:t>
            </a:r>
            <a:r>
              <a:rPr lang="fi-FI" sz="3600" dirty="0" err="1">
                <a:latin typeface="Posterama" panose="020B0504020200020000" pitchFamily="34" charset="0"/>
                <a:cs typeface="Posterama" panose="020B0504020200020000" pitchFamily="34" charset="0"/>
              </a:rPr>
              <a:t>mind</a:t>
            </a:r>
            <a:br>
              <a:rPr lang="fi-FI" dirty="0"/>
            </a:br>
            <a:endParaRPr lang="fi-FI" dirty="0"/>
          </a:p>
        </p:txBody>
      </p:sp>
      <p:pic>
        <p:nvPicPr>
          <p:cNvPr id="6" name="Kuva 5" descr="Kommentti tykkää ääriviiva">
            <a:extLst>
              <a:ext uri="{FF2B5EF4-FFF2-40B4-BE49-F238E27FC236}">
                <a16:creationId xmlns:a16="http://schemas.microsoft.com/office/drawing/2014/main" id="{7BDC6AA2-9E0F-0AAF-6DC4-045E013EA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3778" y="1133856"/>
            <a:ext cx="3066004" cy="3066004"/>
          </a:xfrm>
          <a:prstGeom prst="rect">
            <a:avLst/>
          </a:prstGeom>
        </p:spPr>
      </p:pic>
    </p:spTree>
    <p:extLst>
      <p:ext uri="{BB962C8B-B14F-4D97-AF65-F5344CB8AC3E}">
        <p14:creationId xmlns:p14="http://schemas.microsoft.com/office/powerpoint/2010/main" val="204248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817372-A8E8-370B-B8F4-5185440EC872}"/>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Fonts</a:t>
            </a:r>
            <a:endParaRPr lang="fi-FI" sz="4400" dirty="0"/>
          </a:p>
        </p:txBody>
      </p:sp>
      <p:sp>
        <p:nvSpPr>
          <p:cNvPr id="3" name="Tekstin paikkamerkki 2">
            <a:extLst>
              <a:ext uri="{FF2B5EF4-FFF2-40B4-BE49-F238E27FC236}">
                <a16:creationId xmlns:a16="http://schemas.microsoft.com/office/drawing/2014/main" id="{572FB897-9935-E475-F2EE-4090B0DEB5A9}"/>
              </a:ext>
            </a:extLst>
          </p:cNvPr>
          <p:cNvSpPr>
            <a:spLocks noGrp="1"/>
          </p:cNvSpPr>
          <p:nvPr>
            <p:ph type="body" idx="1"/>
          </p:nvPr>
        </p:nvSpPr>
        <p:spPr>
          <a:xfrm>
            <a:off x="481600" y="1451113"/>
            <a:ext cx="5243339" cy="5163746"/>
          </a:xfrm>
        </p:spPr>
        <p:txBody>
          <a:bodyPr>
            <a:noAutofit/>
          </a:bodyPr>
          <a:lstStyle/>
          <a:p>
            <a:pPr>
              <a:lnSpc>
                <a:spcPct val="110000"/>
              </a:lnSpc>
            </a:pPr>
            <a:r>
              <a:rPr lang="en-US" sz="2900" dirty="0">
                <a:solidFill>
                  <a:schemeClr val="tx2">
                    <a:lumMod val="50000"/>
                  </a:schemeClr>
                </a:solidFill>
                <a:latin typeface="Posterama" panose="020B0504020200020000" pitchFamily="34" charset="0"/>
                <a:cs typeface="Posterama" panose="020B0504020200020000" pitchFamily="34" charset="0"/>
              </a:rPr>
              <a:t>Some tips</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Keep it in the family</a:t>
            </a:r>
          </a:p>
          <a:p>
            <a:pPr marL="457200" lvl="1" indent="0">
              <a:lnSpc>
                <a:spcPct val="110000"/>
              </a:lnSpc>
              <a:buSzPct val="100000"/>
            </a:pPr>
            <a:r>
              <a:rPr lang="en-US" sz="2800" dirty="0">
                <a:solidFill>
                  <a:schemeClr val="tx2">
                    <a:lumMod val="50000"/>
                  </a:schemeClr>
                </a:solidFill>
                <a:latin typeface="Posterama" panose="020B0504020200020000" pitchFamily="34" charset="0"/>
                <a:cs typeface="Posterama" panose="020B0504020200020000" pitchFamily="34" charset="0"/>
              </a:rPr>
              <a:t>Matching fonts are often paired in “Font Families”</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Don’t use too many</a:t>
            </a:r>
          </a:p>
          <a:p>
            <a:pPr marL="457200" lvl="1" indent="0">
              <a:lnSpc>
                <a:spcPct val="110000"/>
              </a:lnSpc>
              <a:buSzPct val="100000"/>
            </a:pPr>
            <a:r>
              <a:rPr lang="en-US" sz="2800" dirty="0">
                <a:solidFill>
                  <a:schemeClr val="tx2">
                    <a:lumMod val="50000"/>
                  </a:schemeClr>
                </a:solidFill>
                <a:latin typeface="Posterama" panose="020B0504020200020000" pitchFamily="34" charset="0"/>
                <a:cs typeface="Posterama" panose="020B0504020200020000" pitchFamily="34" charset="0"/>
              </a:rPr>
              <a:t>Two or three at most</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Use ALL CAPS sparingly </a:t>
            </a:r>
          </a:p>
        </p:txBody>
      </p:sp>
      <p:pic>
        <p:nvPicPr>
          <p:cNvPr id="5" name="Kuva 4" descr="Allekirjoitus ääriviiva">
            <a:extLst>
              <a:ext uri="{FF2B5EF4-FFF2-40B4-BE49-F238E27FC236}">
                <a16:creationId xmlns:a16="http://schemas.microsoft.com/office/drawing/2014/main" id="{FC08BE44-8AA1-75DB-AE08-3B51844A2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939" y="1787365"/>
            <a:ext cx="2633739" cy="2633739"/>
          </a:xfrm>
          <a:prstGeom prst="rect">
            <a:avLst/>
          </a:prstGeom>
        </p:spPr>
      </p:pic>
    </p:spTree>
    <p:extLst>
      <p:ext uri="{BB962C8B-B14F-4D97-AF65-F5344CB8AC3E}">
        <p14:creationId xmlns:p14="http://schemas.microsoft.com/office/powerpoint/2010/main" val="342991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E7B1C-AC4E-7799-EB6F-F8112DEF6B3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Fonts </a:t>
            </a:r>
            <a:endParaRPr lang="fi-FI" sz="4400" dirty="0"/>
          </a:p>
        </p:txBody>
      </p:sp>
      <p:sp>
        <p:nvSpPr>
          <p:cNvPr id="3" name="Tekstiruutu 2">
            <a:extLst>
              <a:ext uri="{FF2B5EF4-FFF2-40B4-BE49-F238E27FC236}">
                <a16:creationId xmlns:a16="http://schemas.microsoft.com/office/drawing/2014/main" id="{4FA1B720-6AA6-643E-A374-A10B9F28E18F}"/>
              </a:ext>
            </a:extLst>
          </p:cNvPr>
          <p:cNvSpPr txBox="1"/>
          <p:nvPr/>
        </p:nvSpPr>
        <p:spPr>
          <a:xfrm>
            <a:off x="1975209" y="2050281"/>
            <a:ext cx="2766912" cy="2523768"/>
          </a:xfrm>
          <a:prstGeom prst="rect">
            <a:avLst/>
          </a:prstGeom>
          <a:noFill/>
        </p:spPr>
        <p:txBody>
          <a:bodyPr wrap="square" rtlCol="0">
            <a:spAutoFit/>
          </a:bodyPr>
          <a:lstStyle/>
          <a:p>
            <a:pPr>
              <a:lnSpc>
                <a:spcPct val="150000"/>
              </a:lnSpc>
            </a:pPr>
            <a:r>
              <a:rPr lang="en-US" sz="2400" dirty="0">
                <a:solidFill>
                  <a:schemeClr val="tx2">
                    <a:lumMod val="50000"/>
                  </a:schemeClr>
                </a:solidFill>
                <a:latin typeface="Posterama" panose="020B0504020200020000" pitchFamily="34" charset="0"/>
                <a:cs typeface="Posterama" panose="020B0504020200020000" pitchFamily="34" charset="0"/>
              </a:rPr>
              <a:t>Serif</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Traditional </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Trustworthy</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Classy</a:t>
            </a:r>
          </a:p>
          <a:p>
            <a:endParaRPr lang="fi-FI" dirty="0"/>
          </a:p>
        </p:txBody>
      </p:sp>
      <p:sp>
        <p:nvSpPr>
          <p:cNvPr id="5" name="Tekstiruutu 4">
            <a:extLst>
              <a:ext uri="{FF2B5EF4-FFF2-40B4-BE49-F238E27FC236}">
                <a16:creationId xmlns:a16="http://schemas.microsoft.com/office/drawing/2014/main" id="{6607190E-9901-C3E4-B976-EB3F3314B0FE}"/>
              </a:ext>
            </a:extLst>
          </p:cNvPr>
          <p:cNvSpPr txBox="1"/>
          <p:nvPr/>
        </p:nvSpPr>
        <p:spPr>
          <a:xfrm>
            <a:off x="413949" y="1362618"/>
            <a:ext cx="3492102" cy="523220"/>
          </a:xfrm>
          <a:prstGeom prst="rect">
            <a:avLst/>
          </a:prstGeom>
          <a:noFill/>
        </p:spPr>
        <p:txBody>
          <a:bodyPr wrap="square">
            <a:spAutoFit/>
          </a:bodyPr>
          <a:lstStyle/>
          <a:p>
            <a:pPr algn="ctr"/>
            <a:r>
              <a:rPr lang="en-US" sz="2800" dirty="0">
                <a:solidFill>
                  <a:schemeClr val="tx2">
                    <a:lumMod val="50000"/>
                  </a:schemeClr>
                </a:solidFill>
                <a:latin typeface="Posterama" panose="020B0504020200020000" pitchFamily="34" charset="0"/>
                <a:cs typeface="Posterama" panose="020B0504020200020000" pitchFamily="34" charset="0"/>
              </a:rPr>
              <a:t>Serif vs Sans-Serif</a:t>
            </a:r>
          </a:p>
        </p:txBody>
      </p:sp>
      <p:sp>
        <p:nvSpPr>
          <p:cNvPr id="7" name="Tekstiruutu 6">
            <a:extLst>
              <a:ext uri="{FF2B5EF4-FFF2-40B4-BE49-F238E27FC236}">
                <a16:creationId xmlns:a16="http://schemas.microsoft.com/office/drawing/2014/main" id="{F00F028B-2B40-DD03-6722-63FFE7591B51}"/>
              </a:ext>
            </a:extLst>
          </p:cNvPr>
          <p:cNvSpPr txBox="1"/>
          <p:nvPr/>
        </p:nvSpPr>
        <p:spPr>
          <a:xfrm>
            <a:off x="4827181" y="2050281"/>
            <a:ext cx="2766912" cy="2249783"/>
          </a:xfrm>
          <a:prstGeom prst="rect">
            <a:avLst/>
          </a:prstGeom>
          <a:noFill/>
        </p:spPr>
        <p:txBody>
          <a:bodyPr wrap="square">
            <a:spAutoFit/>
          </a:bodyPr>
          <a:lstStyle/>
          <a:p>
            <a:pPr>
              <a:lnSpc>
                <a:spcPct val="150000"/>
              </a:lnSpc>
            </a:pPr>
            <a:r>
              <a:rPr lang="en-US" sz="2400" dirty="0">
                <a:solidFill>
                  <a:schemeClr val="tx2">
                    <a:lumMod val="50000"/>
                  </a:schemeClr>
                </a:solidFill>
                <a:latin typeface="Posterama" panose="020B0504020200020000" pitchFamily="34" charset="0"/>
                <a:cs typeface="Posterama" panose="020B0504020200020000" pitchFamily="34" charset="0"/>
              </a:rPr>
              <a:t>Sans-Serif</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Modern</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Clean </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Approachable</a:t>
            </a:r>
          </a:p>
        </p:txBody>
      </p:sp>
      <p:pic>
        <p:nvPicPr>
          <p:cNvPr id="8" name="Afbeelding 5" descr="Afbeelding met tekst, illustratie&#10;&#10;Automatisch gegenereerde beschrijving">
            <a:extLst>
              <a:ext uri="{FF2B5EF4-FFF2-40B4-BE49-F238E27FC236}">
                <a16:creationId xmlns:a16="http://schemas.microsoft.com/office/drawing/2014/main" id="{9A8C04A1-759A-518E-CA13-223493EF0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98" y="4295649"/>
            <a:ext cx="7304804" cy="2914617"/>
          </a:xfrm>
          <a:prstGeom prst="rect">
            <a:avLst/>
          </a:prstGeom>
        </p:spPr>
      </p:pic>
    </p:spTree>
    <p:extLst>
      <p:ext uri="{BB962C8B-B14F-4D97-AF65-F5344CB8AC3E}">
        <p14:creationId xmlns:p14="http://schemas.microsoft.com/office/powerpoint/2010/main" val="370932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64392-48E4-EB32-9C7F-E669C52FB37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Spacing </a:t>
            </a:r>
            <a:endParaRPr lang="fi-FI" sz="4400" dirty="0"/>
          </a:p>
        </p:txBody>
      </p:sp>
      <p:sp>
        <p:nvSpPr>
          <p:cNvPr id="4" name="Tekstiruutu 3">
            <a:extLst>
              <a:ext uri="{FF2B5EF4-FFF2-40B4-BE49-F238E27FC236}">
                <a16:creationId xmlns:a16="http://schemas.microsoft.com/office/drawing/2014/main" id="{D65F96D5-9630-47A7-0A61-1D508E52D32F}"/>
              </a:ext>
            </a:extLst>
          </p:cNvPr>
          <p:cNvSpPr txBox="1"/>
          <p:nvPr/>
        </p:nvSpPr>
        <p:spPr>
          <a:xfrm>
            <a:off x="481599" y="1726052"/>
            <a:ext cx="6929293" cy="3539430"/>
          </a:xfrm>
          <a:prstGeom prst="rect">
            <a:avLst/>
          </a:prstGeom>
          <a:noFill/>
        </p:spPr>
        <p:txBody>
          <a:bodyPr wrap="square">
            <a:spAutoFit/>
          </a:bodyPr>
          <a:lstStyle/>
          <a:p>
            <a:r>
              <a:rPr lang="en-US" sz="2800" dirty="0">
                <a:solidFill>
                  <a:schemeClr val="tx2">
                    <a:lumMod val="50000"/>
                  </a:schemeClr>
                </a:solidFill>
                <a:latin typeface="Posterama" panose="020B0504020200020000" pitchFamily="34" charset="0"/>
                <a:cs typeface="Posterama" panose="020B0504020200020000" pitchFamily="34" charset="0"/>
              </a:rPr>
              <a:t>Space and negative space</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Work in grids</a:t>
            </a:r>
          </a:p>
          <a:p>
            <a:pPr marL="457200" indent="-457200">
              <a:buFont typeface="Wingdings" pitchFamily="2" charset="2"/>
              <a:buChar char="ü"/>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Leave space from the worksheet edge</a:t>
            </a:r>
          </a:p>
          <a:p>
            <a:pPr marL="457200" indent="-457200">
              <a:buFont typeface="Wingdings" pitchFamily="2" charset="2"/>
              <a:buChar char="ü"/>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Negative space = Breathing room</a:t>
            </a:r>
          </a:p>
        </p:txBody>
      </p:sp>
    </p:spTree>
    <p:extLst>
      <p:ext uri="{BB962C8B-B14F-4D97-AF65-F5344CB8AC3E}">
        <p14:creationId xmlns:p14="http://schemas.microsoft.com/office/powerpoint/2010/main" val="65685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16F54C-5815-4EE3-F228-4168E3AFDBF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Spacing </a:t>
            </a:r>
            <a:endParaRPr lang="fi-FI" sz="4400" dirty="0"/>
          </a:p>
        </p:txBody>
      </p:sp>
      <p:sp>
        <p:nvSpPr>
          <p:cNvPr id="3" name="Tekstin paikkamerkki 2">
            <a:extLst>
              <a:ext uri="{FF2B5EF4-FFF2-40B4-BE49-F238E27FC236}">
                <a16:creationId xmlns:a16="http://schemas.microsoft.com/office/drawing/2014/main" id="{EE4DC567-5A0C-CC9B-3849-A9FA2EFE31AC}"/>
              </a:ext>
            </a:extLst>
          </p:cNvPr>
          <p:cNvSpPr>
            <a:spLocks noGrp="1"/>
          </p:cNvSpPr>
          <p:nvPr>
            <p:ph type="body" idx="1"/>
          </p:nvPr>
        </p:nvSpPr>
        <p:spPr>
          <a:xfrm>
            <a:off x="481600" y="1295447"/>
            <a:ext cx="2261600" cy="983836"/>
          </a:xfrm>
        </p:spPr>
        <p:txBody>
          <a:bodyPr>
            <a:normAutofit/>
          </a:bodyPr>
          <a:lstStyle/>
          <a:p>
            <a:r>
              <a:rPr lang="fi-FI" sz="2800" dirty="0" err="1">
                <a:solidFill>
                  <a:schemeClr val="tx2">
                    <a:lumMod val="50000"/>
                  </a:schemeClr>
                </a:solidFill>
                <a:latin typeface="Posterama" panose="020B0504020200020000" pitchFamily="34" charset="0"/>
                <a:cs typeface="Posterama" panose="020B0504020200020000" pitchFamily="34" charset="0"/>
              </a:rPr>
              <a:t>Examples</a:t>
            </a:r>
            <a:endParaRPr lang="fi-FI" sz="2800" dirty="0">
              <a:solidFill>
                <a:schemeClr val="tx2">
                  <a:lumMod val="50000"/>
                </a:schemeClr>
              </a:solidFill>
              <a:latin typeface="Posterama" panose="020B0504020200020000" pitchFamily="34" charset="0"/>
              <a:cs typeface="Posterama" panose="020B0504020200020000" pitchFamily="34" charset="0"/>
            </a:endParaRPr>
          </a:p>
        </p:txBody>
      </p:sp>
      <p:pic>
        <p:nvPicPr>
          <p:cNvPr id="4" name="Tijdelijke aanduiding voor inhoud 9">
            <a:extLst>
              <a:ext uri="{FF2B5EF4-FFF2-40B4-BE49-F238E27FC236}">
                <a16:creationId xmlns:a16="http://schemas.microsoft.com/office/drawing/2014/main" id="{98ABD92E-9449-8554-1ED4-81B67FB93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226" y="148791"/>
            <a:ext cx="5066156" cy="6560418"/>
          </a:xfrm>
          <a:prstGeom prst="rect">
            <a:avLst/>
          </a:prstGeom>
        </p:spPr>
      </p:pic>
    </p:spTree>
    <p:extLst>
      <p:ext uri="{BB962C8B-B14F-4D97-AF65-F5344CB8AC3E}">
        <p14:creationId xmlns:p14="http://schemas.microsoft.com/office/powerpoint/2010/main" val="59662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2C23AD-6703-EEF3-6055-4A71189D5B93}"/>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Spacing</a:t>
            </a:r>
            <a:endParaRPr lang="fi-FI" sz="4400" dirty="0"/>
          </a:p>
        </p:txBody>
      </p:sp>
      <p:sp>
        <p:nvSpPr>
          <p:cNvPr id="3" name="Tekstin paikkamerkki 2">
            <a:extLst>
              <a:ext uri="{FF2B5EF4-FFF2-40B4-BE49-F238E27FC236}">
                <a16:creationId xmlns:a16="http://schemas.microsoft.com/office/drawing/2014/main" id="{F7B87B9A-9990-2282-538F-FE7265F281B4}"/>
              </a:ext>
            </a:extLst>
          </p:cNvPr>
          <p:cNvSpPr>
            <a:spLocks noGrp="1"/>
          </p:cNvSpPr>
          <p:nvPr>
            <p:ph type="body" idx="1"/>
          </p:nvPr>
        </p:nvSpPr>
        <p:spPr>
          <a:xfrm>
            <a:off x="481600" y="1305386"/>
            <a:ext cx="2261600" cy="963958"/>
          </a:xfrm>
        </p:spPr>
        <p:txBody>
          <a:bodyPr>
            <a:normAutofit/>
          </a:bodyPr>
          <a:lstStyle/>
          <a:p>
            <a:r>
              <a:rPr lang="fi-FI" sz="2800" dirty="0" err="1">
                <a:solidFill>
                  <a:schemeClr val="tx2">
                    <a:lumMod val="50000"/>
                  </a:schemeClr>
                </a:solidFill>
                <a:latin typeface="Posterama" panose="020B0504020200020000" pitchFamily="34" charset="0"/>
                <a:cs typeface="Posterama" panose="020B0504020200020000" pitchFamily="34" charset="0"/>
              </a:rPr>
              <a:t>Examples</a:t>
            </a:r>
            <a:r>
              <a:rPr lang="fi-FI" sz="2800" dirty="0">
                <a:solidFill>
                  <a:schemeClr val="tx2">
                    <a:lumMod val="50000"/>
                  </a:schemeClr>
                </a:solidFill>
                <a:latin typeface="Posterama" panose="020B0504020200020000" pitchFamily="34" charset="0"/>
                <a:cs typeface="Posterama" panose="020B0504020200020000" pitchFamily="34" charset="0"/>
              </a:rPr>
              <a:t> </a:t>
            </a:r>
          </a:p>
        </p:txBody>
      </p:sp>
      <p:pic>
        <p:nvPicPr>
          <p:cNvPr id="4" name="Tijdelijke aanduiding voor inhoud 6" descr="Afbeelding met tekst&#10;&#10;Automatisch gegenereerde beschrijving">
            <a:extLst>
              <a:ext uri="{FF2B5EF4-FFF2-40B4-BE49-F238E27FC236}">
                <a16:creationId xmlns:a16="http://schemas.microsoft.com/office/drawing/2014/main" id="{B62F1FE5-30DE-2564-7F37-0983EC3F3497}"/>
              </a:ext>
            </a:extLst>
          </p:cNvPr>
          <p:cNvPicPr>
            <a:picLocks noChangeAspect="1"/>
          </p:cNvPicPr>
          <p:nvPr/>
        </p:nvPicPr>
        <p:blipFill rotWithShape="1">
          <a:blip r:embed="rId2">
            <a:extLst>
              <a:ext uri="{28A0092B-C50C-407E-A947-70E740481C1C}">
                <a14:useLocalDpi xmlns:a14="http://schemas.microsoft.com/office/drawing/2010/main" val="0"/>
              </a:ext>
            </a:extLst>
          </a:blip>
          <a:srcRect r="6465"/>
          <a:stretch/>
        </p:blipFill>
        <p:spPr>
          <a:xfrm>
            <a:off x="481600" y="2416843"/>
            <a:ext cx="4090400" cy="2714847"/>
          </a:xfrm>
          <a:prstGeom prst="rect">
            <a:avLst/>
          </a:prstGeom>
        </p:spPr>
      </p:pic>
      <p:pic>
        <p:nvPicPr>
          <p:cNvPr id="5" name="Afbeelding 8">
            <a:extLst>
              <a:ext uri="{FF2B5EF4-FFF2-40B4-BE49-F238E27FC236}">
                <a16:creationId xmlns:a16="http://schemas.microsoft.com/office/drawing/2014/main" id="{926ED579-62C7-472A-88D3-32818D5D24B7}"/>
              </a:ext>
            </a:extLst>
          </p:cNvPr>
          <p:cNvPicPr>
            <a:picLocks noChangeAspect="1"/>
          </p:cNvPicPr>
          <p:nvPr/>
        </p:nvPicPr>
        <p:blipFill rotWithShape="1">
          <a:blip r:embed="rId3">
            <a:extLst>
              <a:ext uri="{28A0092B-C50C-407E-A947-70E740481C1C}">
                <a14:useLocalDpi xmlns:a14="http://schemas.microsoft.com/office/drawing/2010/main" val="0"/>
              </a:ext>
            </a:extLst>
          </a:blip>
          <a:srcRect l="2434" t="-147" r="2434" b="4264"/>
          <a:stretch/>
        </p:blipFill>
        <p:spPr>
          <a:xfrm>
            <a:off x="4572000" y="1660094"/>
            <a:ext cx="4572000" cy="3537812"/>
          </a:xfrm>
          <a:prstGeom prst="rect">
            <a:avLst/>
          </a:prstGeom>
        </p:spPr>
      </p:pic>
    </p:spTree>
    <p:extLst>
      <p:ext uri="{BB962C8B-B14F-4D97-AF65-F5344CB8AC3E}">
        <p14:creationId xmlns:p14="http://schemas.microsoft.com/office/powerpoint/2010/main" val="331438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89383-EBA2-2B55-6BD6-E715391433A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Colors</a:t>
            </a:r>
            <a:endParaRPr lang="fi-FI" sz="4400" dirty="0"/>
          </a:p>
        </p:txBody>
      </p:sp>
      <p:sp>
        <p:nvSpPr>
          <p:cNvPr id="3" name="Tekstin paikkamerkki 2">
            <a:extLst>
              <a:ext uri="{FF2B5EF4-FFF2-40B4-BE49-F238E27FC236}">
                <a16:creationId xmlns:a16="http://schemas.microsoft.com/office/drawing/2014/main" id="{64C8B436-AE37-3924-BB84-A047CC95700B}"/>
              </a:ext>
            </a:extLst>
          </p:cNvPr>
          <p:cNvSpPr>
            <a:spLocks noGrp="1"/>
          </p:cNvSpPr>
          <p:nvPr>
            <p:ph type="body" idx="1"/>
          </p:nvPr>
        </p:nvSpPr>
        <p:spPr>
          <a:xfrm>
            <a:off x="481600" y="1331843"/>
            <a:ext cx="6502400" cy="4890053"/>
          </a:xfrm>
        </p:spPr>
        <p:txBody>
          <a:bodyPr>
            <a:normAutofit fontScale="55000" lnSpcReduction="20000"/>
          </a:bodyPr>
          <a:lstStyle/>
          <a:p>
            <a:pPr>
              <a:lnSpc>
                <a:spcPct val="120000"/>
              </a:lnSpc>
            </a:pPr>
            <a:r>
              <a:rPr lang="en-US" sz="4500" dirty="0">
                <a:solidFill>
                  <a:schemeClr val="tx2">
                    <a:lumMod val="50000"/>
                  </a:schemeClr>
                </a:solidFill>
                <a:latin typeface="Posterama" panose="020B0504020200020000" pitchFamily="34" charset="0"/>
                <a:cs typeface="Posterama" panose="020B0504020200020000" pitchFamily="34" charset="0"/>
              </a:rPr>
              <a:t>Color groups and meaning </a:t>
            </a:r>
          </a:p>
          <a:p>
            <a:pPr>
              <a:lnSpc>
                <a:spcPct val="120000"/>
              </a:lnSpc>
            </a:pPr>
            <a:endParaRPr lang="en-US" sz="44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20000"/>
              </a:lnSpc>
              <a:buSzPct val="100000"/>
              <a:buFont typeface="Wingdings" pitchFamily="2" charset="2"/>
              <a:buChar char="ü"/>
            </a:pPr>
            <a:r>
              <a:rPr lang="en-US" sz="4400" dirty="0">
                <a:solidFill>
                  <a:schemeClr val="tx2">
                    <a:lumMod val="50000"/>
                  </a:schemeClr>
                </a:solidFill>
                <a:latin typeface="Posterama" panose="020B0504020200020000" pitchFamily="34" charset="0"/>
                <a:cs typeface="Posterama" panose="020B0504020200020000" pitchFamily="34" charset="0"/>
              </a:rPr>
              <a:t>Choose colors that identify with your brand or design</a:t>
            </a:r>
          </a:p>
          <a:p>
            <a:pPr marL="685800" lvl="1" indent="0">
              <a:lnSpc>
                <a:spcPct val="120000"/>
              </a:lnSpc>
              <a:buSzPct val="100000"/>
            </a:pPr>
            <a:r>
              <a:rPr lang="en-US" sz="4400" dirty="0">
                <a:solidFill>
                  <a:schemeClr val="tx2">
                    <a:lumMod val="50000"/>
                  </a:schemeClr>
                </a:solidFill>
                <a:latin typeface="Posterama" panose="020B0504020200020000" pitchFamily="34" charset="0"/>
                <a:cs typeface="Posterama" panose="020B0504020200020000" pitchFamily="34" charset="0"/>
              </a:rPr>
              <a:t>Different colors have different psychological meaning</a:t>
            </a:r>
          </a:p>
          <a:p>
            <a:pPr marL="685800" lvl="1" indent="0">
              <a:lnSpc>
                <a:spcPct val="120000"/>
              </a:lnSpc>
              <a:buSzPct val="100000"/>
            </a:pPr>
            <a:endParaRPr lang="en-US" sz="44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20000"/>
              </a:lnSpc>
              <a:buSzPct val="100000"/>
              <a:buFont typeface="Wingdings" pitchFamily="2" charset="2"/>
              <a:buChar char="ü"/>
            </a:pPr>
            <a:r>
              <a:rPr lang="en-US" sz="4400" dirty="0">
                <a:solidFill>
                  <a:schemeClr val="tx2">
                    <a:lumMod val="50000"/>
                  </a:schemeClr>
                </a:solidFill>
                <a:latin typeface="Posterama" panose="020B0504020200020000" pitchFamily="34" charset="0"/>
                <a:cs typeface="Posterama" panose="020B0504020200020000" pitchFamily="34" charset="0"/>
              </a:rPr>
              <a:t>Choose colors that are complementary</a:t>
            </a:r>
          </a:p>
          <a:p>
            <a:pPr marL="685800" lvl="1" indent="0">
              <a:lnSpc>
                <a:spcPct val="120000"/>
              </a:lnSpc>
              <a:buSzPct val="100000"/>
            </a:pPr>
            <a:r>
              <a:rPr lang="en-US" sz="4400" dirty="0">
                <a:solidFill>
                  <a:schemeClr val="tx2">
                    <a:lumMod val="50000"/>
                  </a:schemeClr>
                </a:solidFill>
                <a:latin typeface="Posterama" panose="020B0504020200020000" pitchFamily="34" charset="0"/>
                <a:cs typeface="Posterama" panose="020B0504020200020000" pitchFamily="34" charset="0"/>
              </a:rPr>
              <a:t>Not all colors mix</a:t>
            </a:r>
          </a:p>
          <a:p>
            <a:pPr marL="685800" lvl="1" indent="0">
              <a:lnSpc>
                <a:spcPct val="120000"/>
              </a:lnSpc>
              <a:buSzPct val="100000"/>
            </a:pPr>
            <a:r>
              <a:rPr lang="en-US" sz="4400" dirty="0">
                <a:solidFill>
                  <a:schemeClr val="tx2">
                    <a:lumMod val="50000"/>
                  </a:schemeClr>
                </a:solidFill>
                <a:latin typeface="Posterama" panose="020B0504020200020000" pitchFamily="34" charset="0"/>
                <a:cs typeface="Posterama" panose="020B0504020200020000" pitchFamily="34" charset="0"/>
              </a:rPr>
              <a:t>Online tools help you find matches</a:t>
            </a:r>
          </a:p>
          <a:p>
            <a:endParaRPr lang="fi-FI" dirty="0"/>
          </a:p>
        </p:txBody>
      </p:sp>
      <p:pic>
        <p:nvPicPr>
          <p:cNvPr id="13" name="Kuva 12" descr="Perusmuodot ääriviiva">
            <a:extLst>
              <a:ext uri="{FF2B5EF4-FFF2-40B4-BE49-F238E27FC236}">
                <a16:creationId xmlns:a16="http://schemas.microsoft.com/office/drawing/2014/main" id="{0925EB03-7F8F-CC7C-8892-50CDD3D69E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578782">
            <a:off x="6408316" y="1992759"/>
            <a:ext cx="2521240" cy="2521240"/>
          </a:xfrm>
          <a:prstGeom prst="rect">
            <a:avLst/>
          </a:prstGeom>
        </p:spPr>
      </p:pic>
    </p:spTree>
    <p:extLst>
      <p:ext uri="{BB962C8B-B14F-4D97-AF65-F5344CB8AC3E}">
        <p14:creationId xmlns:p14="http://schemas.microsoft.com/office/powerpoint/2010/main" val="3279665346"/>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{61F36EC3-0323-1947-93E7-C172B74FAB27}tf16401378</Template>
  <TotalTime>0</TotalTime>
  <Words>1386</Words>
  <Application>Microsoft Office PowerPoint</Application>
  <PresentationFormat>On-screen Show (4:3)</PresentationFormat>
  <Paragraphs>198</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Söhne</vt:lpstr>
      <vt:lpstr>Calibri</vt:lpstr>
      <vt:lpstr>Arial</vt:lpstr>
      <vt:lpstr>Posterama</vt:lpstr>
      <vt:lpstr>Thème Office</vt:lpstr>
      <vt:lpstr>Your project's visual identity with Canva</vt:lpstr>
      <vt:lpstr>What is visual design?</vt:lpstr>
      <vt:lpstr>Design Tips  Some basic tips to keep in mind </vt:lpstr>
      <vt:lpstr>Fonts</vt:lpstr>
      <vt:lpstr>Fonts </vt:lpstr>
      <vt:lpstr>Spacing </vt:lpstr>
      <vt:lpstr>Spacing </vt:lpstr>
      <vt:lpstr>Spacing</vt:lpstr>
      <vt:lpstr>Colors</vt:lpstr>
      <vt:lpstr>Colors</vt:lpstr>
      <vt:lpstr>Colors</vt:lpstr>
      <vt:lpstr> Visual design with Canva </vt:lpstr>
      <vt:lpstr>What is  Canva?</vt:lpstr>
      <vt:lpstr>How to get started?</vt:lpstr>
      <vt:lpstr>Tools</vt:lpstr>
      <vt:lpstr>Tools</vt:lpstr>
      <vt:lpstr>Want to learn more?</vt:lpstr>
      <vt:lpstr>  Elements for Brand Design for your project  </vt:lpstr>
      <vt:lpstr>Building a logo</vt:lpstr>
      <vt:lpstr>Building a logo</vt:lpstr>
      <vt:lpstr>Building a logo </vt:lpstr>
      <vt:lpstr>Building a presentation</vt:lpstr>
      <vt:lpstr>Building a presentation</vt:lpstr>
      <vt:lpstr>Building a leaflet</vt:lpstr>
      <vt:lpstr>Building a leaflet</vt:lpstr>
      <vt:lpstr>Building a leaflet</vt:lpstr>
      <vt:lpstr>Building a social media template </vt:lpstr>
      <vt:lpstr>Building a social media template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Translate it!</dc:title>
  <dc:creator>PRUDHOMME Camille</dc:creator>
  <cp:lastModifiedBy>Loredana Bucseneanu</cp:lastModifiedBy>
  <cp:revision>3</cp:revision>
  <dcterms:created xsi:type="dcterms:W3CDTF">2021-08-25T17:08:04Z</dcterms:created>
  <dcterms:modified xsi:type="dcterms:W3CDTF">2023-03-02T14:02:14Z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