
<file path=[Content_Types].xml><?xml version="1.0" encoding="utf-8"?>
<Types xmlns="http://schemas.openxmlformats.org/package/2006/content-types">
  <Default Extension="bin" ContentType="image/unknown"/>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84" r:id="rId4"/>
    <p:sldId id="276" r:id="rId5"/>
    <p:sldId id="275" r:id="rId6"/>
    <p:sldId id="277" r:id="rId7"/>
    <p:sldId id="278" r:id="rId8"/>
    <p:sldId id="279" r:id="rId9"/>
    <p:sldId id="280" r:id="rId10"/>
    <p:sldId id="282" r:id="rId11"/>
    <p:sldId id="283" r:id="rId12"/>
    <p:sldId id="285" r:id="rId13"/>
    <p:sldId id="286" r:id="rId14"/>
    <p:sldId id="287" r:id="rId15"/>
    <p:sldId id="289" r:id="rId16"/>
    <p:sldId id="290" r:id="rId17"/>
    <p:sldId id="292" r:id="rId18"/>
    <p:sldId id="293" r:id="rId19"/>
    <p:sldId id="295" r:id="rId20"/>
    <p:sldId id="294" r:id="rId21"/>
    <p:sldId id="296" r:id="rId22"/>
    <p:sldId id="298" r:id="rId23"/>
    <p:sldId id="297" r:id="rId24"/>
    <p:sldId id="300" r:id="rId25"/>
    <p:sldId id="299" r:id="rId26"/>
    <p:sldId id="301" r:id="rId27"/>
    <p:sldId id="303" r:id="rId28"/>
    <p:sldId id="302" r:id="rId29"/>
    <p:sldId id="273"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Posterama" panose="020B0504020200020000"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HBNVnz/5V4iEPysvRMSYDwvJ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06F3F5-F907-E944-8B1E-B871B3AE625A}" v="57" dt="2023-02-15T10:12:28.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0"/>
    <p:restoredTop sz="94650"/>
  </p:normalViewPr>
  <p:slideViewPr>
    <p:cSldViewPr snapToGrid="0">
      <p:cViewPr varScale="1">
        <p:scale>
          <a:sx n="81" d="100"/>
          <a:sy n="81" d="100"/>
        </p:scale>
        <p:origin x="161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customschemas.google.com/relationships/presentationmetadata" Target="metadata"/><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Comprendre la conception visuelle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La conception visuelle consiste à créer des éléments visuels esthétiquement agréables et efficaces pour communiquer un message. Elle implique l'utilisation d'éléments de conception pour créer une hiérarchie visuelle qui guide l'œil du spectateur et attire son attention sur les éléments clés.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Éléments de conception visuelle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Les éléments de la conception visuelle sont les éléments de base utilisés pour créer une conception. Il s'agit notamment des éléments suivants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Ligne : Les lignes sont utilisées pour créer des formes et peuvent servir à guider l'œil du spectateur.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La forme : Les formes sont créées en reliant des lignes et peuvent être utilisées pour transmettre différentes significations ou émotions.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Couleur : la couleur est utilisée pour évoquer des émotions et créer une ambiance ou une atmosphère.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Texture : La texture ajoute de la profondeur et de la dimension à un dessin.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L'espace : L'espace fait référence à la zone autour et entre les éléments de conception et est utilisé pour créer un équilibre et un contraste.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La forme : La forme fait référence à la qualité tridimensionnelle d'un dessin et peut être utilisée pour créer de la profondeur et de la perspective.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Principes de conception visuelle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Les principes de la conception visuelle sont les lignes directrices qui régissent l'agencement des éléments de conception afin de créer un design cohérent et efficace. Ces principes sont les suivants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L'équilibre : L'équilibre fait référence à la répartition du poids visuel dans un dessin ou modèle et peut être obtenu par la symétrie, l'asymétrie ou l'équilibre radial.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Contraste : Le contraste fait référence aux différences de taille, de forme, de couleur ou de texture entre les éléments du dessin et peut être utilisé pour créer un intérêt visuel.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Proportion : La proportion fait référence à la taille et à l'échelle relatives des éléments de conception et est utilisée pour créer un sentiment d'harmonie et d'équilibre.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Répétition : La répétition fait référence à l'utilisation d'un élément de conception plusieurs fois dans une conception et peut être utilisée pour créer un rythme et une cohérence.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 mouvement : Le mouvement fait référence à la manière dont l'œil de l'observateur se déplace à travers un dessin et peut être utilisé pour créer un sentiment de flux ou de direction.</a:t>
            </a:r>
            <a:endParaRPr dirty="0"/>
          </a:p>
        </p:txBody>
      </p:sp>
      <p:sp>
        <p:nvSpPr>
          <p:cNvPr id="88" name="Google Shape;8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Les polices de caractères jouent un rôle essentiel dans la conception visuelle, car elles contribuent à communiquer le ton et la personnalité de la conception. Voici quelques conseils à garder à l'esprit lors de l'utilisation des polices de caractères :</a:t>
            </a:r>
          </a:p>
          <a:p>
            <a:pPr algn="l">
              <a:buFont typeface="+mj-lt"/>
              <a:buAutoNum type="arabicPeriod"/>
            </a:pPr>
            <a:r>
              <a:rPr lang="en-US" b="0" i="0" dirty="0">
                <a:solidFill>
                  <a:srgbClr val="374151"/>
                </a:solidFill>
                <a:effectLst/>
                <a:latin typeface="Söhne"/>
              </a:rPr>
              <a:t>Choisissez la bonne police de caractères : La police que vous choisissez doit refléter le message ou le ton que vous essayez de transmettre. Par exemple, une police ludique peut convenir à un livre pour enfants, tandis qu'une police plus formelle peut convenir à une présentation commerciale.</a:t>
            </a:r>
          </a:p>
          <a:p>
            <a:pPr algn="l">
              <a:buFont typeface="+mj-lt"/>
              <a:buAutoNum type="arabicPeriod"/>
            </a:pPr>
            <a:r>
              <a:rPr lang="en-US" b="0" i="0" dirty="0">
                <a:solidFill>
                  <a:srgbClr val="374151"/>
                </a:solidFill>
                <a:effectLst/>
                <a:latin typeface="Söhne"/>
              </a:rPr>
              <a:t>Limiter le nombre de polices : L'utilisation d'un trop grand nombre de polices peut créer un design encombré et confus. Limitez-vous à deux ou trois polices pour conserver une conception propre et cohérente.</a:t>
            </a:r>
          </a:p>
          <a:p>
            <a:pPr algn="l">
              <a:buFont typeface="+mj-lt"/>
              <a:buAutoNum type="arabicPeriod"/>
            </a:pPr>
            <a:r>
              <a:rPr lang="en-US" b="0" i="0" dirty="0">
                <a:solidFill>
                  <a:srgbClr val="374151"/>
                </a:solidFill>
                <a:effectLst/>
                <a:latin typeface="Söhne"/>
              </a:rPr>
              <a:t>Tenez compte de la lisibilité : La police de caractères que vous choisissez doit être lisible, même en petite taille. Évitez les polices trop décoratives qui peuvent être difficiles à lire.</a:t>
            </a:r>
          </a:p>
          <a:p>
            <a:pPr algn="l">
              <a:buFont typeface="+mj-lt"/>
              <a:buAutoNum type="arabicPeriod"/>
            </a:pPr>
            <a:r>
              <a:rPr lang="en-US" b="0" i="0" dirty="0">
                <a:solidFill>
                  <a:srgbClr val="374151"/>
                </a:solidFill>
                <a:effectLst/>
                <a:latin typeface="Söhne"/>
              </a:rPr>
              <a:t>Utilisez la hiérarchie : L'utilisation de polices différentes pour les titres, les sous-titres et le corps du texte permet de créer une hiérarchie visuelle et de guider l'œil du spectateur dans la conception.</a:t>
            </a:r>
          </a:p>
          <a:p>
            <a:pPr algn="l">
              <a:buFont typeface="+mj-lt"/>
              <a:buAutoNum type="arabicPeriod"/>
            </a:pPr>
            <a:r>
              <a:rPr lang="en-US" b="0" i="0" dirty="0">
                <a:solidFill>
                  <a:srgbClr val="374151"/>
                </a:solidFill>
                <a:effectLst/>
                <a:latin typeface="Söhne"/>
              </a:rPr>
              <a:t>Associez les polices de manière réfléchie : Lorsque vous associez des polices, choisissez des polices qui se complètent et qui présentent des caractéristiques contrastées. Par exemple, l'association d'une police avec empattement et d'une police sans empattement peut créer un joli contraste.</a:t>
            </a:r>
          </a:p>
          <a:p>
            <a:pPr algn="l">
              <a:buFont typeface="+mj-lt"/>
              <a:buAutoNum type="arabicPeriod"/>
            </a:pPr>
            <a:r>
              <a:rPr lang="en-US" b="0" i="0" dirty="0">
                <a:solidFill>
                  <a:srgbClr val="374151"/>
                </a:solidFill>
                <a:effectLst/>
                <a:latin typeface="Söhne"/>
              </a:rPr>
              <a:t>Utiliser des styles de police : L'utilisation de différents styles de polices, comme le gras ou l'italique, peut ajouter de l'emphase et de l'intérêt visuel à la conception.</a:t>
            </a:r>
          </a:p>
          <a:p>
            <a:pPr algn="l">
              <a:buFont typeface="+mj-lt"/>
              <a:buAutoNum type="arabicPeriod"/>
            </a:pPr>
            <a:r>
              <a:rPr lang="en-US" b="0" i="0" dirty="0">
                <a:solidFill>
                  <a:srgbClr val="374151"/>
                </a:solidFill>
                <a:effectLst/>
                <a:latin typeface="Söhne"/>
              </a:rPr>
              <a:t>Attention à l'espacement : Un bon espacement entre les lettres et les lignes peut faire une grande différence dans la lisibilité et l'aspect général du dessin. Ajustez l'espacement si nécessaire pour obtenir l'effet désiré.</a:t>
            </a:r>
          </a:p>
          <a:p>
            <a:pPr algn="l">
              <a:buFont typeface="+mj-lt"/>
              <a:buAutoNum type="arabicPeriod"/>
            </a:pPr>
            <a:r>
              <a:rPr lang="en-US" b="0" i="0" dirty="0">
                <a:solidFill>
                  <a:srgbClr val="374151"/>
                </a:solidFill>
                <a:effectLst/>
                <a:latin typeface="Söhne"/>
              </a:rPr>
              <a:t>N'abusez pas des effets : Évitez d'utiliser trop d'effets spéciaux, tels que les ombres portées ou le gaufrage, sur les polices de caractères. Ces effets peuvent être gênants et nuire à la lisibilité de la police.</a:t>
            </a:r>
          </a:p>
          <a:p>
            <a:pPr algn="l"/>
            <a:r>
              <a:rPr lang="en-US" b="0" i="0" dirty="0">
                <a:solidFill>
                  <a:srgbClr val="374151"/>
                </a:solidFill>
                <a:effectLst/>
                <a:latin typeface="Söhne"/>
              </a:rPr>
              <a:t>En gardant ces conseils à l'esprit, vous pouvez utiliser les polices de manière efficace pour créer des conceptions visuellement attrayantes et efficaces. N'oubliez pas que la police que vous choisissez peut avoir un impact significatif sur l'aspect général et la convivialité de la conception, alors choisissez judicieusement.</a:t>
            </a:r>
          </a:p>
          <a:p>
            <a:endParaRPr lang="en-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4317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994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Canva(opens in new tab) est un outil de création graphique qui vise à simplifier le processus de conception numérique. À ce titre, un compte peut être facilement créé et tout fonctionne soit via un navigateur web, soit sur les applications iOS ou Android. </a:t>
            </a:r>
          </a:p>
          <a:p>
            <a:endParaRPr lang="en-US" dirty="0"/>
          </a:p>
          <a:p>
            <a:r>
              <a:rPr lang="en-US" dirty="0"/>
              <a:t>Canva permet l'édition d'images et l'apprentissage par projet à l'aide d'une interface simple de type "glisser-déposer" qui fonctionne bien, même pour les plus jeunes élèves. Du brainstorming en groupe à la création de projets individuels, Canva offre de nombreuses possibilités d'utilisation en classe.</a:t>
            </a:r>
            <a:endParaRPr lang="en-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5716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109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merci</a:t>
            </a:r>
            <a:endParaRPr/>
          </a:p>
        </p:txBody>
      </p:sp>
      <p:sp>
        <p:nvSpPr>
          <p:cNvPr id="222" name="Google Shape;22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335280" y="1248678"/>
            <a:ext cx="40859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400"/>
              <a:buFont typeface="Arial"/>
              <a:buNone/>
              <a:defRPr sz="44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 name="Google Shape;17;p20"/>
          <p:cNvPicPr preferRelativeResize="0"/>
          <p:nvPr/>
        </p:nvPicPr>
        <p:blipFill rotWithShape="1">
          <a:blip r:embed="rId2">
            <a:alphaModFix/>
          </a:blip>
          <a:srcRect/>
          <a:stretch/>
        </p:blipFill>
        <p:spPr>
          <a:xfrm>
            <a:off x="2542485" y="4521200"/>
            <a:ext cx="1878790" cy="2153637"/>
          </a:xfrm>
          <a:prstGeom prst="rect">
            <a:avLst/>
          </a:prstGeom>
          <a:noFill/>
          <a:ln>
            <a:noFill/>
          </a:ln>
        </p:spPr>
      </p:pic>
      <p:pic>
        <p:nvPicPr>
          <p:cNvPr id="18" name="Google Shape;18;p20" descr="Une image contenant texte&#10;&#10;Description générée automatiquement"/>
          <p:cNvPicPr preferRelativeResize="0"/>
          <p:nvPr/>
        </p:nvPicPr>
        <p:blipFill rotWithShape="1">
          <a:blip r:embed="rId3">
            <a:alphaModFix/>
          </a:blip>
          <a:srcRect/>
          <a:stretch/>
        </p:blipFill>
        <p:spPr>
          <a:xfrm>
            <a:off x="126243" y="6177281"/>
            <a:ext cx="2180077" cy="530485"/>
          </a:xfrm>
          <a:prstGeom prst="rect">
            <a:avLst/>
          </a:prstGeom>
          <a:noFill/>
          <a:ln>
            <a:noFill/>
          </a:ln>
        </p:spPr>
      </p:pic>
      <p:sp>
        <p:nvSpPr>
          <p:cNvPr id="19" name="Google Shape;19;p20"/>
          <p:cNvSpPr>
            <a:spLocks noGrp="1"/>
          </p:cNvSpPr>
          <p:nvPr>
            <p:ph type="pic" idx="2"/>
          </p:nvPr>
        </p:nvSpPr>
        <p:spPr>
          <a:xfrm>
            <a:off x="4572000" y="0"/>
            <a:ext cx="4572000" cy="6858000"/>
          </a:xfrm>
          <a:prstGeom prst="rect">
            <a:avLst/>
          </a:prstGeom>
          <a:noFill/>
          <a:ln>
            <a:noFill/>
          </a:ln>
        </p:spPr>
      </p:sp>
      <p:sp>
        <p:nvSpPr>
          <p:cNvPr id="20" name="Google Shape;20;p20"/>
          <p:cNvSpPr txBox="1">
            <a:spLocks noGrp="1"/>
          </p:cNvSpPr>
          <p:nvPr>
            <p:ph type="body" idx="1"/>
          </p:nvPr>
        </p:nvSpPr>
        <p:spPr>
          <a:xfrm>
            <a:off x="335193" y="2621655"/>
            <a:ext cx="4056063"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03A6"/>
              </a:buClr>
              <a:buSzPts val="2400"/>
              <a:buNone/>
              <a:defRPr sz="2400">
                <a:solidFill>
                  <a:srgbClr val="7503A6"/>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 name="Google Shape;21;p20"/>
          <p:cNvCxnSpPr/>
          <p:nvPr/>
        </p:nvCxnSpPr>
        <p:spPr>
          <a:xfrm>
            <a:off x="264160" y="1234440"/>
            <a:ext cx="0" cy="2947680"/>
          </a:xfrm>
          <a:prstGeom prst="straightConnector1">
            <a:avLst/>
          </a:prstGeom>
          <a:noFill/>
          <a:ln w="57150" cap="flat" cmpd="sng">
            <a:solidFill>
              <a:srgbClr val="7503A6"/>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22"/>
        <p:cNvGrpSpPr/>
        <p:nvPr/>
      </p:nvGrpSpPr>
      <p:grpSpPr>
        <a:xfrm>
          <a:off x="0" y="0"/>
          <a:ext cx="0" cy="0"/>
          <a:chOff x="0" y="0"/>
          <a:chExt cx="0" cy="0"/>
        </a:xfrm>
      </p:grpSpPr>
      <p:sp>
        <p:nvSpPr>
          <p:cNvPr id="23" name="Google Shape;23;p21"/>
          <p:cNvSpPr/>
          <p:nvPr/>
        </p:nvSpPr>
        <p:spPr>
          <a:xfrm>
            <a:off x="6984000" y="2079800"/>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 name="Google Shape;24;p21"/>
          <p:cNvPicPr preferRelativeResize="0"/>
          <p:nvPr/>
        </p:nvPicPr>
        <p:blipFill rotWithShape="1">
          <a:blip r:embed="rId2">
            <a:alphaModFix/>
          </a:blip>
          <a:srcRect/>
          <a:stretch/>
        </p:blipFill>
        <p:spPr>
          <a:xfrm>
            <a:off x="8013492" y="458200"/>
            <a:ext cx="1000815" cy="1147224"/>
          </a:xfrm>
          <a:prstGeom prst="rect">
            <a:avLst/>
          </a:prstGeom>
          <a:noFill/>
          <a:ln>
            <a:noFill/>
          </a:ln>
        </p:spPr>
      </p:pic>
      <p:cxnSp>
        <p:nvCxnSpPr>
          <p:cNvPr id="25" name="Google Shape;25;p21"/>
          <p:cNvCxnSpPr/>
          <p:nvPr/>
        </p:nvCxnSpPr>
        <p:spPr>
          <a:xfrm>
            <a:off x="577525" y="2208205"/>
            <a:ext cx="0" cy="4427862"/>
          </a:xfrm>
          <a:prstGeom prst="straightConnector1">
            <a:avLst/>
          </a:prstGeom>
          <a:noFill/>
          <a:ln w="57150" cap="flat" cmpd="sng">
            <a:solidFill>
              <a:srgbClr val="7503A6"/>
            </a:solidFill>
            <a:prstDash val="solid"/>
            <a:miter lim="800000"/>
            <a:headEnd type="none" w="sm" len="sm"/>
            <a:tailEnd type="none" w="sm" len="sm"/>
          </a:ln>
        </p:spPr>
      </p:cxnSp>
      <p:sp>
        <p:nvSpPr>
          <p:cNvPr id="26" name="Google Shape;26;p21"/>
          <p:cNvSpPr/>
          <p:nvPr/>
        </p:nvSpPr>
        <p:spPr>
          <a:xfrm>
            <a:off x="4913900" y="40112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21"/>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re et contenu">
  <p:cSld name="3_Titre et contenu">
    <p:spTree>
      <p:nvGrpSpPr>
        <p:cNvPr id="1" name="Shape 28"/>
        <p:cNvGrpSpPr/>
        <p:nvPr/>
      </p:nvGrpSpPr>
      <p:grpSpPr>
        <a:xfrm>
          <a:off x="0" y="0"/>
          <a:ext cx="0" cy="0"/>
          <a:chOff x="0" y="0"/>
          <a:chExt cx="0" cy="0"/>
        </a:xfrm>
      </p:grpSpPr>
      <p:pic>
        <p:nvPicPr>
          <p:cNvPr id="29" name="Google Shape;29;p22"/>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30" name="Google Shape;30;p22"/>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481013" y="1978025"/>
            <a:ext cx="8345487" cy="45513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600"/>
              <a:buNone/>
              <a:defRPr sz="16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p:nvPr/>
        </p:nvSpPr>
        <p:spPr>
          <a:xfrm>
            <a:off x="8369454" y="3086448"/>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22"/>
          <p:cNvSpPr/>
          <p:nvPr/>
        </p:nvSpPr>
        <p:spPr>
          <a:xfrm>
            <a:off x="-2632209" y="50580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43"/>
        <p:cNvGrpSpPr/>
        <p:nvPr/>
      </p:nvGrpSpPr>
      <p:grpSpPr>
        <a:xfrm>
          <a:off x="0" y="0"/>
          <a:ext cx="0" cy="0"/>
          <a:chOff x="0" y="0"/>
          <a:chExt cx="0" cy="0"/>
        </a:xfrm>
      </p:grpSpPr>
      <p:pic>
        <p:nvPicPr>
          <p:cNvPr id="44" name="Google Shape;44;p25"/>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45" name="Google Shape;45;p25"/>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Vide">
  <p:cSld name="2_Vide">
    <p:spTree>
      <p:nvGrpSpPr>
        <p:cNvPr id="1" name="Shape 51"/>
        <p:cNvGrpSpPr/>
        <p:nvPr/>
      </p:nvGrpSpPr>
      <p:grpSpPr>
        <a:xfrm>
          <a:off x="0" y="0"/>
          <a:ext cx="0" cy="0"/>
          <a:chOff x="0" y="0"/>
          <a:chExt cx="0" cy="0"/>
        </a:xfrm>
      </p:grpSpPr>
      <p:sp>
        <p:nvSpPr>
          <p:cNvPr id="52" name="Google Shape;52;p27"/>
          <p:cNvSpPr/>
          <p:nvPr/>
        </p:nvSpPr>
        <p:spPr>
          <a:xfrm>
            <a:off x="0" y="0"/>
            <a:ext cx="5655365"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27"/>
          <p:cNvSpPr/>
          <p:nvPr/>
        </p:nvSpPr>
        <p:spPr>
          <a:xfrm>
            <a:off x="4233913" y="-596347"/>
            <a:ext cx="3673270" cy="367327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27"/>
          <p:cNvSpPr/>
          <p:nvPr/>
        </p:nvSpPr>
        <p:spPr>
          <a:xfrm>
            <a:off x="5301526" y="1876272"/>
            <a:ext cx="4826448" cy="482644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27"/>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57"/>
        <p:cNvGrpSpPr/>
        <p:nvPr/>
      </p:nvGrpSpPr>
      <p:grpSpPr>
        <a:xfrm>
          <a:off x="0" y="0"/>
          <a:ext cx="0" cy="0"/>
          <a:chOff x="0" y="0"/>
          <a:chExt cx="0" cy="0"/>
        </a:xfrm>
      </p:grpSpPr>
      <p:pic>
        <p:nvPicPr>
          <p:cNvPr id="58" name="Google Shape;58;p28"/>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59" name="Google Shape;59;p28"/>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p:nvPr/>
        </p:nvSpPr>
        <p:spPr>
          <a:xfrm>
            <a:off x="8369454" y="3086448"/>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28"/>
          <p:cNvSpPr/>
          <p:nvPr/>
        </p:nvSpPr>
        <p:spPr>
          <a:xfrm>
            <a:off x="-2632209" y="50580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p:cSld name="Vide">
    <p:spTree>
      <p:nvGrpSpPr>
        <p:cNvPr id="1" name="Shape 62"/>
        <p:cNvGrpSpPr/>
        <p:nvPr/>
      </p:nvGrpSpPr>
      <p:grpSpPr>
        <a:xfrm>
          <a:off x="0" y="0"/>
          <a:ext cx="0" cy="0"/>
          <a:chOff x="0" y="0"/>
          <a:chExt cx="0" cy="0"/>
        </a:xfrm>
      </p:grpSpPr>
      <p:sp>
        <p:nvSpPr>
          <p:cNvPr id="63" name="Google Shape;63;p29"/>
          <p:cNvSpPr/>
          <p:nvPr/>
        </p:nvSpPr>
        <p:spPr>
          <a:xfrm>
            <a:off x="0" y="0"/>
            <a:ext cx="5655365"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29"/>
          <p:cNvSpPr/>
          <p:nvPr/>
        </p:nvSpPr>
        <p:spPr>
          <a:xfrm>
            <a:off x="4233913" y="-596347"/>
            <a:ext cx="3673270" cy="367327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29"/>
          <p:cNvSpPr/>
          <p:nvPr/>
        </p:nvSpPr>
        <p:spPr>
          <a:xfrm>
            <a:off x="5301526" y="1876272"/>
            <a:ext cx="4826448" cy="482644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29"/>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7" name="Google Shape;67;p29"/>
          <p:cNvCxnSpPr/>
          <p:nvPr/>
        </p:nvCxnSpPr>
        <p:spPr>
          <a:xfrm>
            <a:off x="681603" y="2088028"/>
            <a:ext cx="0" cy="2782146"/>
          </a:xfrm>
          <a:prstGeom prst="straightConnector1">
            <a:avLst/>
          </a:prstGeom>
          <a:noFill/>
          <a:ln w="57150" cap="flat" cmpd="sng">
            <a:solidFill>
              <a:schemeClr val="lt1"/>
            </a:solidFill>
            <a:prstDash val="solid"/>
            <a:miter lim="800000"/>
            <a:headEnd type="none" w="sm" len="sm"/>
            <a:tailEnd type="none" w="sm" len="sm"/>
          </a:ln>
        </p:spPr>
      </p:cxnSp>
      <p:sp>
        <p:nvSpPr>
          <p:cNvPr id="68" name="Google Shape;68;p29"/>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Vide">
  <p:cSld name="1_Vide">
    <p:spTree>
      <p:nvGrpSpPr>
        <p:cNvPr id="1" name="Shape 69"/>
        <p:cNvGrpSpPr/>
        <p:nvPr/>
      </p:nvGrpSpPr>
      <p:grpSpPr>
        <a:xfrm>
          <a:off x="0" y="0"/>
          <a:ext cx="0" cy="0"/>
          <a:chOff x="0" y="0"/>
          <a:chExt cx="0" cy="0"/>
        </a:xfrm>
      </p:grpSpPr>
      <p:sp>
        <p:nvSpPr>
          <p:cNvPr id="70" name="Google Shape;70;p30"/>
          <p:cNvSpPr/>
          <p:nvPr/>
        </p:nvSpPr>
        <p:spPr>
          <a:xfrm>
            <a:off x="1" y="0"/>
            <a:ext cx="4572000"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30"/>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2" name="Google Shape;72;p30"/>
          <p:cNvCxnSpPr/>
          <p:nvPr/>
        </p:nvCxnSpPr>
        <p:spPr>
          <a:xfrm>
            <a:off x="681603" y="2088028"/>
            <a:ext cx="0" cy="2782146"/>
          </a:xfrm>
          <a:prstGeom prst="straightConnector1">
            <a:avLst/>
          </a:prstGeom>
          <a:noFill/>
          <a:ln w="57150" cap="flat" cmpd="sng">
            <a:solidFill>
              <a:schemeClr val="lt1"/>
            </a:solidFill>
            <a:prstDash val="solid"/>
            <a:miter lim="800000"/>
            <a:headEnd type="none" w="sm" len="sm"/>
            <a:tailEnd type="none" w="sm" len="sm"/>
          </a:ln>
        </p:spPr>
      </p:cxnSp>
      <p:sp>
        <p:nvSpPr>
          <p:cNvPr id="73" name="Google Shape;73;p30"/>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0"/>
          <p:cNvSpPr>
            <a:spLocks noGrp="1"/>
          </p:cNvSpPr>
          <p:nvPr>
            <p:ph type="pic" idx="2"/>
          </p:nvPr>
        </p:nvSpPr>
        <p:spPr>
          <a:xfrm>
            <a:off x="4572000" y="0"/>
            <a:ext cx="4572000" cy="68580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Vide">
  <p:cSld name="4_Vide">
    <p:spTree>
      <p:nvGrpSpPr>
        <p:cNvPr id="1" name="Shape 75"/>
        <p:cNvGrpSpPr/>
        <p:nvPr/>
      </p:nvGrpSpPr>
      <p:grpSpPr>
        <a:xfrm>
          <a:off x="0" y="0"/>
          <a:ext cx="0" cy="0"/>
          <a:chOff x="0" y="0"/>
          <a:chExt cx="0" cy="0"/>
        </a:xfrm>
      </p:grpSpPr>
      <p:sp>
        <p:nvSpPr>
          <p:cNvPr id="76" name="Google Shape;76;p31"/>
          <p:cNvSpPr/>
          <p:nvPr/>
        </p:nvSpPr>
        <p:spPr>
          <a:xfrm>
            <a:off x="2" y="0"/>
            <a:ext cx="9143998" cy="3002507"/>
          </a:xfrm>
          <a:prstGeom prst="rect">
            <a:avLst/>
          </a:prstGeom>
          <a:solidFill>
            <a:srgbClr val="7503A6"/>
          </a:solidFill>
          <a:ln w="381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31"/>
          <p:cNvSpPr txBox="1">
            <a:spLocks noGrp="1"/>
          </p:cNvSpPr>
          <p:nvPr>
            <p:ph type="title"/>
          </p:nvPr>
        </p:nvSpPr>
        <p:spPr>
          <a:xfrm>
            <a:off x="612107" y="625867"/>
            <a:ext cx="774032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1"/>
          <p:cNvSpPr txBox="1">
            <a:spLocks noGrp="1"/>
          </p:cNvSpPr>
          <p:nvPr>
            <p:ph type="body" idx="1"/>
          </p:nvPr>
        </p:nvSpPr>
        <p:spPr>
          <a:xfrm>
            <a:off x="612108" y="2047162"/>
            <a:ext cx="7740323"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bin"/><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2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title"/>
          </p:nvPr>
        </p:nvSpPr>
        <p:spPr>
          <a:xfrm>
            <a:off x="486004" y="2103437"/>
            <a:ext cx="4702221"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503A6"/>
              </a:buClr>
              <a:buSzPts val="4400"/>
              <a:buFont typeface="Arial"/>
              <a:buNone/>
            </a:pPr>
            <a:r>
              <a:rPr lang="en-GB" sz="5000" dirty="0">
                <a:latin typeface="Posterama" panose="020B0504020200020000" pitchFamily="34" charset="0"/>
                <a:cs typeface="Posterama" panose="020B0504020200020000" pitchFamily="34" charset="0"/>
              </a:rPr>
              <a:t>L'identité visuelle de votre projet avec Canva</a:t>
            </a:r>
            <a:endParaRPr sz="5000" dirty="0"/>
          </a:p>
        </p:txBody>
      </p:sp>
      <p:pic>
        <p:nvPicPr>
          <p:cNvPr id="4" name="Tijdelijke aanduiding voor inhoud 5">
            <a:extLst>
              <a:ext uri="{FF2B5EF4-FFF2-40B4-BE49-F238E27FC236}">
                <a16:creationId xmlns:a16="http://schemas.microsoft.com/office/drawing/2014/main" id="{030A4BE6-64CA-1B27-608E-2C902177D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598" y="1068270"/>
            <a:ext cx="3395896" cy="33958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CE31C2-B6F5-6E6C-7153-0A02E04D68C8}"/>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Couleurs</a:t>
            </a:r>
            <a:endParaRPr lang="fi-FI" sz="4400" dirty="0"/>
          </a:p>
        </p:txBody>
      </p:sp>
      <p:sp>
        <p:nvSpPr>
          <p:cNvPr id="4" name="Tekstiruutu 3">
            <a:extLst>
              <a:ext uri="{FF2B5EF4-FFF2-40B4-BE49-F238E27FC236}">
                <a16:creationId xmlns:a16="http://schemas.microsoft.com/office/drawing/2014/main" id="{65CD57FB-44AA-7DCF-978D-1280E52600B1}"/>
              </a:ext>
            </a:extLst>
          </p:cNvPr>
          <p:cNvSpPr txBox="1"/>
          <p:nvPr/>
        </p:nvSpPr>
        <p:spPr>
          <a:xfrm>
            <a:off x="481600" y="1256848"/>
            <a:ext cx="4572000" cy="707886"/>
          </a:xfrm>
          <a:prstGeom prst="rect">
            <a:avLst/>
          </a:prstGeom>
          <a:noFill/>
        </p:spPr>
        <p:txBody>
          <a:bodyPr wrap="square">
            <a:spAutoFit/>
          </a:bodyPr>
          <a:lstStyle/>
          <a:p>
            <a:r>
              <a:rPr lang="en-US" sz="2400" dirty="0">
                <a:solidFill>
                  <a:schemeClr val="tx2">
                    <a:lumMod val="50000"/>
                  </a:schemeClr>
                </a:solidFill>
                <a:latin typeface="Posterama" panose="020B0504020200020000" pitchFamily="34" charset="0"/>
                <a:cs typeface="Posterama" panose="020B0504020200020000" pitchFamily="34" charset="0"/>
              </a:rPr>
              <a:t>Exemples</a:t>
            </a:r>
          </a:p>
          <a:p>
            <a:r>
              <a:rPr lang="en-US" sz="1600" dirty="0">
                <a:solidFill>
                  <a:schemeClr val="tx2">
                    <a:lumMod val="50000"/>
                  </a:schemeClr>
                </a:solidFill>
                <a:latin typeface="Posterama" panose="020B0504020200020000" pitchFamily="34" charset="0"/>
                <a:cs typeface="Posterama" panose="020B0504020200020000" pitchFamily="34" charset="0"/>
              </a:rPr>
              <a:t>https://color.adobe.com/create/color-wheel</a:t>
            </a:r>
          </a:p>
        </p:txBody>
      </p:sp>
      <p:pic>
        <p:nvPicPr>
          <p:cNvPr id="5" name="Afbeelding 5">
            <a:extLst>
              <a:ext uri="{FF2B5EF4-FFF2-40B4-BE49-F238E27FC236}">
                <a16:creationId xmlns:a16="http://schemas.microsoft.com/office/drawing/2014/main" id="{E5C8093E-6489-C94B-9DEE-CEAF22198AE8}"/>
              </a:ext>
            </a:extLst>
          </p:cNvPr>
          <p:cNvPicPr>
            <a:picLocks noChangeAspect="1"/>
          </p:cNvPicPr>
          <p:nvPr/>
        </p:nvPicPr>
        <p:blipFill rotWithShape="1">
          <a:blip r:embed="rId2">
            <a:extLst>
              <a:ext uri="{28A0092B-C50C-407E-A947-70E740481C1C}">
                <a14:useLocalDpi xmlns:a14="http://schemas.microsoft.com/office/drawing/2010/main" val="0"/>
              </a:ext>
            </a:extLst>
          </a:blip>
          <a:srcRect t="13074" b="5324"/>
          <a:stretch/>
        </p:blipFill>
        <p:spPr>
          <a:xfrm>
            <a:off x="176344" y="2186610"/>
            <a:ext cx="8791312" cy="4035286"/>
          </a:xfrm>
          <a:prstGeom prst="rect">
            <a:avLst/>
          </a:prstGeom>
        </p:spPr>
      </p:pic>
    </p:spTree>
    <p:extLst>
      <p:ext uri="{BB962C8B-B14F-4D97-AF65-F5344CB8AC3E}">
        <p14:creationId xmlns:p14="http://schemas.microsoft.com/office/powerpoint/2010/main" val="913274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CE947E-B5D3-1FEE-A0E8-3239ED1CA94B}"/>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Couleurs</a:t>
            </a:r>
            <a:endParaRPr lang="fi-FI" sz="4400" dirty="0"/>
          </a:p>
        </p:txBody>
      </p:sp>
      <p:pic>
        <p:nvPicPr>
          <p:cNvPr id="5" name="Tijdelijke aanduiding voor inhoud 5">
            <a:extLst>
              <a:ext uri="{FF2B5EF4-FFF2-40B4-BE49-F238E27FC236}">
                <a16:creationId xmlns:a16="http://schemas.microsoft.com/office/drawing/2014/main" id="{B188B026-16E3-045B-ED8F-6146B1C16F45}"/>
              </a:ext>
            </a:extLst>
          </p:cNvPr>
          <p:cNvPicPr>
            <a:picLocks noChangeAspect="1"/>
          </p:cNvPicPr>
          <p:nvPr/>
        </p:nvPicPr>
        <p:blipFill rotWithShape="1">
          <a:blip r:embed="rId2">
            <a:extLst>
              <a:ext uri="{28A0092B-C50C-407E-A947-70E740481C1C}">
                <a14:useLocalDpi xmlns:a14="http://schemas.microsoft.com/office/drawing/2010/main" val="0"/>
              </a:ext>
            </a:extLst>
          </a:blip>
          <a:srcRect l="7676" t="3093" r="6466" b="2914"/>
          <a:stretch/>
        </p:blipFill>
        <p:spPr>
          <a:xfrm>
            <a:off x="76463" y="2187549"/>
            <a:ext cx="2934060" cy="2731975"/>
          </a:xfrm>
          <a:prstGeom prst="rect">
            <a:avLst/>
          </a:prstGeom>
          <a:solidFill>
            <a:schemeClr val="bg1"/>
          </a:solidFill>
        </p:spPr>
      </p:pic>
      <p:pic>
        <p:nvPicPr>
          <p:cNvPr id="9" name="Afbeelding 7" descr="Afbeelding met tafel&#10;&#10;Automatisch gegenereerde beschrijving">
            <a:extLst>
              <a:ext uri="{FF2B5EF4-FFF2-40B4-BE49-F238E27FC236}">
                <a16:creationId xmlns:a16="http://schemas.microsoft.com/office/drawing/2014/main" id="{3485BC20-6CA2-9D07-1E68-F5ACBB269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312" y="2187549"/>
            <a:ext cx="2978099" cy="2731975"/>
          </a:xfrm>
          <a:prstGeom prst="rect">
            <a:avLst/>
          </a:prstGeom>
        </p:spPr>
      </p:pic>
      <p:pic>
        <p:nvPicPr>
          <p:cNvPr id="10" name="Afbeelding 9">
            <a:extLst>
              <a:ext uri="{FF2B5EF4-FFF2-40B4-BE49-F238E27FC236}">
                <a16:creationId xmlns:a16="http://schemas.microsoft.com/office/drawing/2014/main" id="{698CAF19-9FDD-3B3D-0C31-A9AFBE70183A}"/>
              </a:ext>
            </a:extLst>
          </p:cNvPr>
          <p:cNvPicPr>
            <a:picLocks noChangeAspect="1"/>
          </p:cNvPicPr>
          <p:nvPr/>
        </p:nvPicPr>
        <p:blipFill rotWithShape="1">
          <a:blip r:embed="rId4">
            <a:extLst>
              <a:ext uri="{28A0092B-C50C-407E-A947-70E740481C1C}">
                <a14:useLocalDpi xmlns:a14="http://schemas.microsoft.com/office/drawing/2010/main" val="0"/>
              </a:ext>
            </a:extLst>
          </a:blip>
          <a:srcRect l="11642" r="7664"/>
          <a:stretch/>
        </p:blipFill>
        <p:spPr>
          <a:xfrm>
            <a:off x="6133477" y="2187549"/>
            <a:ext cx="2934060" cy="2736000"/>
          </a:xfrm>
          <a:prstGeom prst="rect">
            <a:avLst/>
          </a:prstGeom>
        </p:spPr>
      </p:pic>
      <p:sp>
        <p:nvSpPr>
          <p:cNvPr id="11" name="Tekstiruutu 10">
            <a:extLst>
              <a:ext uri="{FF2B5EF4-FFF2-40B4-BE49-F238E27FC236}">
                <a16:creationId xmlns:a16="http://schemas.microsoft.com/office/drawing/2014/main" id="{A0EA95FD-E05C-B6B1-51FA-CD6D59C17DD0}"/>
              </a:ext>
            </a:extLst>
          </p:cNvPr>
          <p:cNvSpPr txBox="1"/>
          <p:nvPr/>
        </p:nvSpPr>
        <p:spPr>
          <a:xfrm>
            <a:off x="481600" y="1294960"/>
            <a:ext cx="1518364" cy="461665"/>
          </a:xfrm>
          <a:prstGeom prst="rect">
            <a:avLst/>
          </a:prstGeom>
          <a:noFill/>
        </p:spPr>
        <p:txBody>
          <a:bodyPr wrap="none" rtlCol="0">
            <a:spAutoFit/>
          </a:bodyPr>
          <a:lstStyle/>
          <a:p>
            <a:r>
              <a:rPr lang="fi-FI" sz="2400" dirty="0" err="1">
                <a:solidFill>
                  <a:schemeClr val="tx2">
                    <a:lumMod val="50000"/>
                  </a:schemeClr>
                </a:solidFill>
                <a:latin typeface="Posterama" panose="020B0504020200020000" pitchFamily="34" charset="0"/>
                <a:cs typeface="Posterama" panose="020B0504020200020000" pitchFamily="34" charset="0"/>
              </a:rPr>
              <a:t>Exemples</a:t>
            </a:r>
            <a:endParaRPr lang="fi-FI" sz="2400" dirty="0">
              <a:solidFill>
                <a:schemeClr val="tx2">
                  <a:lumMod val="50000"/>
                </a:schemeClr>
              </a:solidFill>
              <a:latin typeface="Posterama" panose="020B0504020200020000" pitchFamily="34" charset="0"/>
              <a:cs typeface="Posterama" panose="020B0504020200020000" pitchFamily="34" charset="0"/>
            </a:endParaRPr>
          </a:p>
        </p:txBody>
      </p:sp>
    </p:spTree>
    <p:extLst>
      <p:ext uri="{BB962C8B-B14F-4D97-AF65-F5344CB8AC3E}">
        <p14:creationId xmlns:p14="http://schemas.microsoft.com/office/powerpoint/2010/main" val="334008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610AC2-685B-5A30-FD01-F6E2580868EA}"/>
              </a:ext>
            </a:extLst>
          </p:cNvPr>
          <p:cNvSpPr>
            <a:spLocks noGrp="1"/>
          </p:cNvSpPr>
          <p:nvPr>
            <p:ph type="title"/>
          </p:nvPr>
        </p:nvSpPr>
        <p:spPr>
          <a:xfrm>
            <a:off x="437156" y="1008634"/>
            <a:ext cx="7854908" cy="1244372"/>
          </a:xfrm>
        </p:spPr>
        <p:txBody>
          <a:bodyPr>
            <a:normAutofit fontScale="90000"/>
          </a:bodyPr>
          <a:lstStyle/>
          <a:p>
            <a:br>
              <a:rPr lang="fi-FI" dirty="0"/>
            </a:br>
            <a:r>
              <a:rPr lang="en-US" dirty="0">
                <a:solidFill>
                  <a:schemeClr val="lt1"/>
                </a:solidFill>
                <a:highlight>
                  <a:srgbClr val="7503A6"/>
                </a:highlight>
                <a:latin typeface="Posterama" panose="020B0504020200020000" pitchFamily="34" charset="0"/>
                <a:cs typeface="Posterama" panose="020B0504020200020000" pitchFamily="34" charset="0"/>
              </a:rPr>
              <a:t>Conception visuelle avec Canva</a:t>
            </a:r>
            <a:br>
              <a:rPr lang="fi-FI" dirty="0"/>
            </a:br>
            <a:endParaRPr lang="fi-FI" sz="3600" dirty="0"/>
          </a:p>
        </p:txBody>
      </p:sp>
      <p:pic>
        <p:nvPicPr>
          <p:cNvPr id="1026" name="Picture 2" descr="Canva – Medium">
            <a:extLst>
              <a:ext uri="{FF2B5EF4-FFF2-40B4-BE49-F238E27FC236}">
                <a16:creationId xmlns:a16="http://schemas.microsoft.com/office/drawing/2014/main" id="{6186A25E-2650-F51F-6867-3F845AB46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423" y="2288357"/>
            <a:ext cx="3230301" cy="323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43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4F36D6-74D8-DACC-CBDD-60FFDFFFD385}"/>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Qu'est-ce que Canva ?</a:t>
            </a:r>
            <a:endParaRPr lang="fi-FI" sz="4400" dirty="0"/>
          </a:p>
        </p:txBody>
      </p:sp>
      <p:sp>
        <p:nvSpPr>
          <p:cNvPr id="4" name="Tekstiruutu 3">
            <a:extLst>
              <a:ext uri="{FF2B5EF4-FFF2-40B4-BE49-F238E27FC236}">
                <a16:creationId xmlns:a16="http://schemas.microsoft.com/office/drawing/2014/main" id="{58154CAB-41E4-5A4E-FE2D-F8A84B8DED4A}"/>
              </a:ext>
            </a:extLst>
          </p:cNvPr>
          <p:cNvSpPr txBox="1"/>
          <p:nvPr/>
        </p:nvSpPr>
        <p:spPr>
          <a:xfrm>
            <a:off x="481600" y="1305752"/>
            <a:ext cx="7437104" cy="707886"/>
          </a:xfrm>
          <a:prstGeom prst="rect">
            <a:avLst/>
          </a:prstGeom>
          <a:noFill/>
        </p:spPr>
        <p:txBody>
          <a:bodyPr wrap="square">
            <a:spAutoFit/>
          </a:bodyPr>
          <a:lstStyle/>
          <a:p>
            <a:r>
              <a:rPr lang="en-US" sz="2000" dirty="0">
                <a:solidFill>
                  <a:schemeClr val="tx2">
                    <a:lumMod val="50000"/>
                  </a:schemeClr>
                </a:solidFill>
                <a:latin typeface="Posterama" panose="020B0504020200020000" pitchFamily="34" charset="0"/>
                <a:cs typeface="Posterama" panose="020B0504020200020000" pitchFamily="34" charset="0"/>
              </a:rPr>
              <a:t>Canva est un site web de conception en ligne qui propose de nombreux outils pour vous aider à créer des logos, des infographies, des vidéos et bien plus encore !</a:t>
            </a:r>
          </a:p>
        </p:txBody>
      </p:sp>
      <p:pic>
        <p:nvPicPr>
          <p:cNvPr id="5" name="Tijdelijke aanduiding voor inhoud 5" descr="Afbeelding met tekst, schermafbeelding, binnen, scherm&#10;&#10;Automatisch gegenereerde beschrijving">
            <a:extLst>
              <a:ext uri="{FF2B5EF4-FFF2-40B4-BE49-F238E27FC236}">
                <a16:creationId xmlns:a16="http://schemas.microsoft.com/office/drawing/2014/main" id="{C1826AD7-BB61-F8B3-4231-9C2F3F437550}"/>
              </a:ext>
            </a:extLst>
          </p:cNvPr>
          <p:cNvPicPr>
            <a:picLocks noChangeAspect="1"/>
          </p:cNvPicPr>
          <p:nvPr/>
        </p:nvPicPr>
        <p:blipFill rotWithShape="1">
          <a:blip r:embed="rId3">
            <a:extLst>
              <a:ext uri="{28A0092B-C50C-407E-A947-70E740481C1C}">
                <a14:useLocalDpi xmlns:a14="http://schemas.microsoft.com/office/drawing/2010/main" val="0"/>
              </a:ext>
            </a:extLst>
          </a:blip>
          <a:srcRect t="13146"/>
          <a:stretch/>
        </p:blipFill>
        <p:spPr>
          <a:xfrm>
            <a:off x="318333" y="2353032"/>
            <a:ext cx="8507333" cy="4156288"/>
          </a:xfrm>
          <a:prstGeom prst="rect">
            <a:avLst/>
          </a:prstGeom>
        </p:spPr>
      </p:pic>
    </p:spTree>
    <p:extLst>
      <p:ext uri="{BB962C8B-B14F-4D97-AF65-F5344CB8AC3E}">
        <p14:creationId xmlns:p14="http://schemas.microsoft.com/office/powerpoint/2010/main" val="1234055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6883DC-70E9-DB81-8402-4A2CF3E2380D}"/>
              </a:ext>
            </a:extLst>
          </p:cNvPr>
          <p:cNvSpPr>
            <a:spLocks noGrp="1"/>
          </p:cNvSpPr>
          <p:nvPr>
            <p:ph type="title"/>
          </p:nvPr>
        </p:nvSpPr>
        <p:spPr>
          <a:xfrm>
            <a:off x="481600" y="461802"/>
            <a:ext cx="6899588" cy="1325563"/>
          </a:xfrm>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Comment commencer ?</a:t>
            </a:r>
            <a:endParaRPr lang="fi-FI" sz="4400" dirty="0"/>
          </a:p>
        </p:txBody>
      </p:sp>
      <p:sp>
        <p:nvSpPr>
          <p:cNvPr id="4" name="Tekstiruutu 3">
            <a:extLst>
              <a:ext uri="{FF2B5EF4-FFF2-40B4-BE49-F238E27FC236}">
                <a16:creationId xmlns:a16="http://schemas.microsoft.com/office/drawing/2014/main" id="{23438F10-3B29-25C0-339F-7F24A3A47C28}"/>
              </a:ext>
            </a:extLst>
          </p:cNvPr>
          <p:cNvSpPr txBox="1"/>
          <p:nvPr/>
        </p:nvSpPr>
        <p:spPr>
          <a:xfrm>
            <a:off x="481600" y="1387255"/>
            <a:ext cx="4572000" cy="400110"/>
          </a:xfrm>
          <a:prstGeom prst="rect">
            <a:avLst/>
          </a:prstGeom>
          <a:noFill/>
        </p:spPr>
        <p:txBody>
          <a:bodyPr wrap="square">
            <a:spAutoFit/>
          </a:bodyPr>
          <a:lstStyle/>
          <a:p>
            <a:r>
              <a:rPr lang="en-US" sz="2000" dirty="0">
                <a:solidFill>
                  <a:schemeClr val="tx2">
                    <a:lumMod val="50000"/>
                  </a:schemeClr>
                </a:solidFill>
                <a:latin typeface="Posterama" panose="020B0504020200020000" pitchFamily="34" charset="0"/>
                <a:cs typeface="Posterama" panose="020B0504020200020000" pitchFamily="34" charset="0"/>
              </a:rPr>
              <a:t>Créez un compte (c'est gratuit !)</a:t>
            </a:r>
          </a:p>
        </p:txBody>
      </p:sp>
      <p:pic>
        <p:nvPicPr>
          <p:cNvPr id="5" name="Tijdelijke aanduiding voor inhoud 8" descr="Afbeelding met tekst, schermafbeelding, binnen, computer&#10;&#10;Automatisch gegenereerde beschrijving">
            <a:extLst>
              <a:ext uri="{FF2B5EF4-FFF2-40B4-BE49-F238E27FC236}">
                <a16:creationId xmlns:a16="http://schemas.microsoft.com/office/drawing/2014/main" id="{0C3840F2-34BA-BED0-D6B3-E063ACA457B6}"/>
              </a:ext>
            </a:extLst>
          </p:cNvPr>
          <p:cNvPicPr>
            <a:picLocks noChangeAspect="1"/>
          </p:cNvPicPr>
          <p:nvPr/>
        </p:nvPicPr>
        <p:blipFill rotWithShape="1">
          <a:blip r:embed="rId2">
            <a:extLst>
              <a:ext uri="{28A0092B-C50C-407E-A947-70E740481C1C}">
                <a14:useLocalDpi xmlns:a14="http://schemas.microsoft.com/office/drawing/2010/main" val="0"/>
              </a:ext>
            </a:extLst>
          </a:blip>
          <a:srcRect t="13615"/>
          <a:stretch/>
        </p:blipFill>
        <p:spPr>
          <a:xfrm>
            <a:off x="253324" y="2048257"/>
            <a:ext cx="8637352" cy="4197032"/>
          </a:xfrm>
          <a:prstGeom prst="rect">
            <a:avLst/>
          </a:prstGeom>
        </p:spPr>
      </p:pic>
    </p:spTree>
    <p:extLst>
      <p:ext uri="{BB962C8B-B14F-4D97-AF65-F5344CB8AC3E}">
        <p14:creationId xmlns:p14="http://schemas.microsoft.com/office/powerpoint/2010/main" val="249417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C147B2-A51E-817C-372C-DADE5974D22B}"/>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Outils</a:t>
            </a:r>
            <a:endParaRPr lang="fi-FI" sz="4400" dirty="0"/>
          </a:p>
        </p:txBody>
      </p:sp>
      <p:sp>
        <p:nvSpPr>
          <p:cNvPr id="4" name="Tekstiruutu 3">
            <a:extLst>
              <a:ext uri="{FF2B5EF4-FFF2-40B4-BE49-F238E27FC236}">
                <a16:creationId xmlns:a16="http://schemas.microsoft.com/office/drawing/2014/main" id="{1BC6F0B5-812D-0A43-7957-1061D8EB78C9}"/>
              </a:ext>
            </a:extLst>
          </p:cNvPr>
          <p:cNvSpPr txBox="1"/>
          <p:nvPr/>
        </p:nvSpPr>
        <p:spPr>
          <a:xfrm>
            <a:off x="481600" y="1387255"/>
            <a:ext cx="7388352" cy="400110"/>
          </a:xfrm>
          <a:prstGeom prst="rect">
            <a:avLst/>
          </a:prstGeom>
          <a:noFill/>
        </p:spPr>
        <p:txBody>
          <a:bodyPr wrap="square">
            <a:spAutoFit/>
          </a:bodyPr>
          <a:lstStyle/>
          <a:p>
            <a:r>
              <a:rPr lang="en-US" sz="2000" dirty="0">
                <a:solidFill>
                  <a:schemeClr val="tx2">
                    <a:lumMod val="50000"/>
                  </a:schemeClr>
                </a:solidFill>
                <a:latin typeface="Posterama" panose="020B0504020200020000" pitchFamily="34" charset="0"/>
                <a:cs typeface="Posterama" panose="020B0504020200020000" pitchFamily="34" charset="0"/>
              </a:rPr>
              <a:t>Il existe de nombreux modèles et maquettes gratuits pour commencer.</a:t>
            </a:r>
          </a:p>
        </p:txBody>
      </p:sp>
      <p:pic>
        <p:nvPicPr>
          <p:cNvPr id="5" name="Tijdelijke aanduiding voor inhoud 6">
            <a:extLst>
              <a:ext uri="{FF2B5EF4-FFF2-40B4-BE49-F238E27FC236}">
                <a16:creationId xmlns:a16="http://schemas.microsoft.com/office/drawing/2014/main" id="{AFF9D6D8-1369-22BD-3BAD-6C134E27A684}"/>
              </a:ext>
            </a:extLst>
          </p:cNvPr>
          <p:cNvPicPr>
            <a:picLocks noChangeAspect="1"/>
          </p:cNvPicPr>
          <p:nvPr/>
        </p:nvPicPr>
        <p:blipFill rotWithShape="1">
          <a:blip r:embed="rId2">
            <a:extLst>
              <a:ext uri="{28A0092B-C50C-407E-A947-70E740481C1C}">
                <a14:useLocalDpi xmlns:a14="http://schemas.microsoft.com/office/drawing/2010/main" val="0"/>
              </a:ext>
            </a:extLst>
          </a:blip>
          <a:srcRect t="13615"/>
          <a:stretch/>
        </p:blipFill>
        <p:spPr>
          <a:xfrm>
            <a:off x="245331" y="2297877"/>
            <a:ext cx="8653338" cy="4204800"/>
          </a:xfrm>
          <a:prstGeom prst="rect">
            <a:avLst/>
          </a:prstGeom>
        </p:spPr>
      </p:pic>
    </p:spTree>
    <p:extLst>
      <p:ext uri="{BB962C8B-B14F-4D97-AF65-F5344CB8AC3E}">
        <p14:creationId xmlns:p14="http://schemas.microsoft.com/office/powerpoint/2010/main" val="1926296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362919-8A07-1B23-7D3C-FF38759D6E4E}"/>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Outils</a:t>
            </a:r>
            <a:endParaRPr lang="fi-FI" sz="4400" dirty="0"/>
          </a:p>
        </p:txBody>
      </p:sp>
      <p:sp>
        <p:nvSpPr>
          <p:cNvPr id="4" name="Tekstiruutu 3">
            <a:extLst>
              <a:ext uri="{FF2B5EF4-FFF2-40B4-BE49-F238E27FC236}">
                <a16:creationId xmlns:a16="http://schemas.microsoft.com/office/drawing/2014/main" id="{A33643C5-3D59-7EC0-BA68-63DD0C2E292D}"/>
              </a:ext>
            </a:extLst>
          </p:cNvPr>
          <p:cNvSpPr txBox="1"/>
          <p:nvPr/>
        </p:nvSpPr>
        <p:spPr>
          <a:xfrm>
            <a:off x="481600" y="1387255"/>
            <a:ext cx="6502400" cy="400110"/>
          </a:xfrm>
          <a:prstGeom prst="rect">
            <a:avLst/>
          </a:prstGeom>
          <a:noFill/>
        </p:spPr>
        <p:txBody>
          <a:bodyPr wrap="square">
            <a:spAutoFit/>
          </a:bodyPr>
          <a:lstStyle/>
          <a:p>
            <a:r>
              <a:rPr lang="en-US" sz="2000" dirty="0">
                <a:solidFill>
                  <a:schemeClr val="tx2">
                    <a:lumMod val="50000"/>
                  </a:schemeClr>
                </a:solidFill>
                <a:latin typeface="Posterama" panose="020B0504020200020000" pitchFamily="34" charset="0"/>
                <a:cs typeface="Posterama" panose="020B0504020200020000" pitchFamily="34" charset="0"/>
              </a:rPr>
              <a:t>Il existe également de nombreuses icônes, images, formes ...</a:t>
            </a:r>
          </a:p>
        </p:txBody>
      </p:sp>
      <p:pic>
        <p:nvPicPr>
          <p:cNvPr id="5" name="Tijdelijke aanduiding voor inhoud 7">
            <a:extLst>
              <a:ext uri="{FF2B5EF4-FFF2-40B4-BE49-F238E27FC236}">
                <a16:creationId xmlns:a16="http://schemas.microsoft.com/office/drawing/2014/main" id="{B1E8567F-E493-FE67-14BB-894795AEC501}"/>
              </a:ext>
            </a:extLst>
          </p:cNvPr>
          <p:cNvPicPr>
            <a:picLocks noChangeAspect="1"/>
          </p:cNvPicPr>
          <p:nvPr/>
        </p:nvPicPr>
        <p:blipFill rotWithShape="1">
          <a:blip r:embed="rId2">
            <a:extLst>
              <a:ext uri="{28A0092B-C50C-407E-A947-70E740481C1C}">
                <a14:useLocalDpi xmlns:a14="http://schemas.microsoft.com/office/drawing/2010/main" val="0"/>
              </a:ext>
            </a:extLst>
          </a:blip>
          <a:srcRect t="13615"/>
          <a:stretch/>
        </p:blipFill>
        <p:spPr>
          <a:xfrm>
            <a:off x="240745" y="2022349"/>
            <a:ext cx="8662510" cy="4209257"/>
          </a:xfrm>
          <a:prstGeom prst="rect">
            <a:avLst/>
          </a:prstGeom>
        </p:spPr>
      </p:pic>
    </p:spTree>
    <p:extLst>
      <p:ext uri="{BB962C8B-B14F-4D97-AF65-F5344CB8AC3E}">
        <p14:creationId xmlns:p14="http://schemas.microsoft.com/office/powerpoint/2010/main" val="385724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0C694C-34BD-4040-A553-9F590BF7F236}"/>
              </a:ext>
            </a:extLst>
          </p:cNvPr>
          <p:cNvSpPr>
            <a:spLocks noGrp="1"/>
          </p:cNvSpPr>
          <p:nvPr>
            <p:ph type="title"/>
          </p:nvPr>
        </p:nvSpPr>
        <p:spPr>
          <a:xfrm>
            <a:off x="481599" y="461802"/>
            <a:ext cx="7795135" cy="1325563"/>
          </a:xfrm>
        </p:spPr>
        <p:txBody>
          <a:bodyPr>
            <a:normAutofit/>
          </a:bodyPr>
          <a:lstStyle/>
          <a:p>
            <a:r>
              <a:rPr lang="en-US" dirty="0">
                <a:solidFill>
                  <a:schemeClr val="lt1"/>
                </a:solidFill>
                <a:highlight>
                  <a:srgbClr val="7503A6"/>
                </a:highlight>
                <a:latin typeface="Posterama" panose="020B0504020200020000" pitchFamily="34" charset="0"/>
                <a:cs typeface="Posterama" panose="020B0504020200020000" pitchFamily="34" charset="0"/>
              </a:rPr>
              <a:t>Vous voulez en savoir plus ?</a:t>
            </a:r>
            <a:endParaRPr lang="fi-FI" dirty="0"/>
          </a:p>
        </p:txBody>
      </p:sp>
      <p:sp>
        <p:nvSpPr>
          <p:cNvPr id="4" name="Tekstiruutu 3">
            <a:extLst>
              <a:ext uri="{FF2B5EF4-FFF2-40B4-BE49-F238E27FC236}">
                <a16:creationId xmlns:a16="http://schemas.microsoft.com/office/drawing/2014/main" id="{6C1F1B1F-AD8F-3986-6C20-AA1C1969F9D3}"/>
              </a:ext>
            </a:extLst>
          </p:cNvPr>
          <p:cNvSpPr txBox="1"/>
          <p:nvPr/>
        </p:nvSpPr>
        <p:spPr>
          <a:xfrm>
            <a:off x="481600" y="1433422"/>
            <a:ext cx="6502400" cy="707886"/>
          </a:xfrm>
          <a:prstGeom prst="rect">
            <a:avLst/>
          </a:prstGeom>
          <a:noFill/>
        </p:spPr>
        <p:txBody>
          <a:bodyPr wrap="square">
            <a:spAutoFit/>
          </a:bodyPr>
          <a:lstStyle/>
          <a:p>
            <a:r>
              <a:rPr lang="en-US" sz="2000" dirty="0">
                <a:solidFill>
                  <a:schemeClr val="tx2">
                    <a:lumMod val="50000"/>
                  </a:schemeClr>
                </a:solidFill>
                <a:latin typeface="Posterama" panose="020B0504020200020000" pitchFamily="34" charset="0"/>
                <a:cs typeface="Posterama" panose="020B0504020200020000" pitchFamily="34" charset="0"/>
              </a:rPr>
              <a:t>Canva propose des cours et des conseils pour approfondir ses connaissances en matière de design</a:t>
            </a:r>
          </a:p>
        </p:txBody>
      </p:sp>
      <p:pic>
        <p:nvPicPr>
          <p:cNvPr id="5" name="Tijdelijke aanduiding voor inhoud 7">
            <a:extLst>
              <a:ext uri="{FF2B5EF4-FFF2-40B4-BE49-F238E27FC236}">
                <a16:creationId xmlns:a16="http://schemas.microsoft.com/office/drawing/2014/main" id="{C3072E30-2E96-BB1D-87E1-55B9E53F72D6}"/>
              </a:ext>
            </a:extLst>
          </p:cNvPr>
          <p:cNvPicPr>
            <a:picLocks noChangeAspect="1"/>
          </p:cNvPicPr>
          <p:nvPr/>
        </p:nvPicPr>
        <p:blipFill rotWithShape="1">
          <a:blip r:embed="rId2">
            <a:extLst>
              <a:ext uri="{28A0092B-C50C-407E-A947-70E740481C1C}">
                <a14:useLocalDpi xmlns:a14="http://schemas.microsoft.com/office/drawing/2010/main" val="0"/>
              </a:ext>
            </a:extLst>
          </a:blip>
          <a:srcRect t="14228"/>
          <a:stretch/>
        </p:blipFill>
        <p:spPr>
          <a:xfrm>
            <a:off x="414536" y="2384508"/>
            <a:ext cx="8314928" cy="4011690"/>
          </a:xfrm>
          <a:prstGeom prst="rect">
            <a:avLst/>
          </a:prstGeom>
        </p:spPr>
      </p:pic>
    </p:spTree>
    <p:extLst>
      <p:ext uri="{BB962C8B-B14F-4D97-AF65-F5344CB8AC3E}">
        <p14:creationId xmlns:p14="http://schemas.microsoft.com/office/powerpoint/2010/main" val="174322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F24A8D-06CC-151C-3692-1C5DECE71C24}"/>
              </a:ext>
            </a:extLst>
          </p:cNvPr>
          <p:cNvSpPr>
            <a:spLocks noGrp="1"/>
          </p:cNvSpPr>
          <p:nvPr>
            <p:ph type="title"/>
          </p:nvPr>
        </p:nvSpPr>
        <p:spPr>
          <a:xfrm>
            <a:off x="711795" y="2912365"/>
            <a:ext cx="5217665" cy="2748951"/>
          </a:xfrm>
        </p:spPr>
        <p:txBody>
          <a:bodyPr>
            <a:normAutofit fontScale="90000"/>
          </a:bodyPr>
          <a:lstStyle/>
          <a:p>
            <a:br>
              <a:rPr lang="fi-FI" dirty="0"/>
            </a:br>
            <a:br>
              <a:rPr lang="fi-FI" dirty="0"/>
            </a:br>
            <a:r>
              <a:rPr lang="en-US" sz="4900" dirty="0">
                <a:solidFill>
                  <a:schemeClr val="lt1"/>
                </a:solidFill>
                <a:highlight>
                  <a:srgbClr val="7503A6"/>
                </a:highlight>
                <a:latin typeface="Posterama" panose="020B0504020200020000" pitchFamily="34" charset="0"/>
                <a:cs typeface="Posterama" panose="020B0504020200020000" pitchFamily="34" charset="0"/>
              </a:rPr>
              <a:t>Éléments de conception de la marque pour votre projet</a:t>
            </a:r>
            <a:br>
              <a:rPr lang="en-US" dirty="0">
                <a:solidFill>
                  <a:schemeClr val="lt1"/>
                </a:solidFill>
                <a:highlight>
                  <a:srgbClr val="7503A6"/>
                </a:highlight>
                <a:latin typeface="Posterama" panose="020B0504020200020000" pitchFamily="34" charset="0"/>
                <a:cs typeface="Posterama" panose="020B0504020200020000" pitchFamily="34" charset="0"/>
              </a:rPr>
            </a:br>
            <a:br>
              <a:rPr lang="fi-FI" dirty="0"/>
            </a:br>
            <a:endParaRPr lang="fi-FI" dirty="0"/>
          </a:p>
        </p:txBody>
      </p:sp>
      <p:pic>
        <p:nvPicPr>
          <p:cNvPr id="4" name="Picture 3" descr="A picture containing graphical user interface&#10;&#10;Description automatically generated">
            <a:extLst>
              <a:ext uri="{FF2B5EF4-FFF2-40B4-BE49-F238E27FC236}">
                <a16:creationId xmlns:a16="http://schemas.microsoft.com/office/drawing/2014/main" id="{82EC54F5-642D-C95D-FE97-8E2338ABE7DE}"/>
              </a:ext>
            </a:extLst>
          </p:cNvPr>
          <p:cNvPicPr>
            <a:picLocks noChangeAspect="1"/>
          </p:cNvPicPr>
          <p:nvPr/>
        </p:nvPicPr>
        <p:blipFill>
          <a:blip r:embed="rId2"/>
          <a:stretch>
            <a:fillRect/>
          </a:stretch>
        </p:blipFill>
        <p:spPr>
          <a:xfrm>
            <a:off x="3487610" y="270196"/>
            <a:ext cx="2642169" cy="2642169"/>
          </a:xfrm>
          <a:prstGeom prst="rect">
            <a:avLst/>
          </a:prstGeom>
        </p:spPr>
      </p:pic>
    </p:spTree>
    <p:extLst>
      <p:ext uri="{BB962C8B-B14F-4D97-AF65-F5344CB8AC3E}">
        <p14:creationId xmlns:p14="http://schemas.microsoft.com/office/powerpoint/2010/main" val="3575029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6FBA07-7934-F46B-3F91-AF36735ED085}"/>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Création d'un logo</a:t>
            </a:r>
            <a:endParaRPr lang="fi-FI" sz="4400" dirty="0"/>
          </a:p>
        </p:txBody>
      </p:sp>
      <p:sp>
        <p:nvSpPr>
          <p:cNvPr id="3" name="Tekstin paikkamerkki 2">
            <a:extLst>
              <a:ext uri="{FF2B5EF4-FFF2-40B4-BE49-F238E27FC236}">
                <a16:creationId xmlns:a16="http://schemas.microsoft.com/office/drawing/2014/main" id="{E7C254C9-637A-082A-F8B5-04E2167AA5C4}"/>
              </a:ext>
            </a:extLst>
          </p:cNvPr>
          <p:cNvSpPr>
            <a:spLocks noGrp="1"/>
          </p:cNvSpPr>
          <p:nvPr>
            <p:ph type="body" idx="1"/>
          </p:nvPr>
        </p:nvSpPr>
        <p:spPr>
          <a:xfrm>
            <a:off x="481600" y="1787365"/>
            <a:ext cx="5900345" cy="4551363"/>
          </a:xfrm>
        </p:spPr>
        <p:txBody>
          <a:bodyPr/>
          <a:lstStyle/>
          <a:p>
            <a:r>
              <a:rPr lang="en-US" sz="2900" b="1" dirty="0">
                <a:solidFill>
                  <a:schemeClr val="accent6"/>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Exercice</a:t>
            </a:r>
          </a:p>
          <a:p>
            <a:endParaRPr lang="en-US" sz="2800" dirty="0">
              <a:solidFill>
                <a:schemeClr val="tx2">
                  <a:lumMod val="50000"/>
                </a:schemeClr>
              </a:solidFill>
              <a:latin typeface="Posterama" panose="020B0504020200020000" pitchFamily="34" charset="0"/>
              <a:cs typeface="Posterama" panose="020B0504020200020000" pitchFamily="34" charset="0"/>
            </a:endParaRPr>
          </a:p>
          <a:p>
            <a:pPr marL="685800" indent="-4572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Concevoir un logo pour votre projet</a:t>
            </a:r>
          </a:p>
          <a:p>
            <a:pPr marL="228600" indent="0">
              <a:buSzPct val="100000"/>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685800" indent="-4572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Quels sont les éléments du logo qui racontent l'histoire de votre projet ?</a:t>
            </a:r>
          </a:p>
          <a:p>
            <a:pPr marL="228600" indent="0">
              <a:buSzPct val="100000"/>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228600" indent="0">
              <a:buSzPct val="100000"/>
            </a:pPr>
            <a:r>
              <a:rPr lang="en-US" sz="2600" i="1" dirty="0">
                <a:solidFill>
                  <a:schemeClr val="tx2">
                    <a:lumMod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Vous avez 20 minutes</a:t>
            </a:r>
          </a:p>
          <a:p>
            <a:endParaRPr lang="fi-FI" dirty="0"/>
          </a:p>
        </p:txBody>
      </p:sp>
      <p:pic>
        <p:nvPicPr>
          <p:cNvPr id="5" name="Kuva 4" descr="Kirjoituslevy ääriviiva">
            <a:extLst>
              <a:ext uri="{FF2B5EF4-FFF2-40B4-BE49-F238E27FC236}">
                <a16:creationId xmlns:a16="http://schemas.microsoft.com/office/drawing/2014/main" id="{DE48D8CB-2835-32E2-12DC-88078BAB3C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30413" y="2538649"/>
            <a:ext cx="2531987" cy="2531987"/>
          </a:xfrm>
          <a:prstGeom prst="rect">
            <a:avLst/>
          </a:prstGeom>
        </p:spPr>
      </p:pic>
    </p:spTree>
    <p:extLst>
      <p:ext uri="{BB962C8B-B14F-4D97-AF65-F5344CB8AC3E}">
        <p14:creationId xmlns:p14="http://schemas.microsoft.com/office/powerpoint/2010/main" val="244377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2"/>
          <p:cNvSpPr txBox="1">
            <a:spLocks noGrp="1"/>
          </p:cNvSpPr>
          <p:nvPr>
            <p:ph type="title"/>
          </p:nvPr>
        </p:nvSpPr>
        <p:spPr>
          <a:xfrm>
            <a:off x="495854" y="845922"/>
            <a:ext cx="6502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03A6"/>
              </a:buClr>
              <a:buSzPts val="4000"/>
              <a:buFont typeface="Arial"/>
              <a:buNone/>
            </a:pPr>
            <a:r>
              <a:rPr lang="en-US" sz="4400" dirty="0">
                <a:solidFill>
                  <a:schemeClr val="lt1"/>
                </a:solidFill>
                <a:highlight>
                  <a:srgbClr val="7503A6"/>
                </a:highlight>
                <a:latin typeface="Posterama" panose="020B0504020200020000" pitchFamily="34" charset="0"/>
                <a:cs typeface="Posterama" panose="020B0504020200020000" pitchFamily="34" charset="0"/>
              </a:rPr>
              <a:t>Qu'est-ce que la conception visuelle ?</a:t>
            </a:r>
            <a:endParaRPr sz="4400" dirty="0">
              <a:latin typeface="Posterama" panose="020B0504020200020000" pitchFamily="34" charset="0"/>
              <a:cs typeface="Posterama" panose="020B0504020200020000" pitchFamily="34" charset="0"/>
            </a:endParaRPr>
          </a:p>
        </p:txBody>
      </p:sp>
      <p:sp>
        <p:nvSpPr>
          <p:cNvPr id="92" name="Google Shape;92;p2"/>
          <p:cNvSpPr txBox="1"/>
          <p:nvPr/>
        </p:nvSpPr>
        <p:spPr>
          <a:xfrm>
            <a:off x="836039" y="2248789"/>
            <a:ext cx="6073808" cy="3831778"/>
          </a:xfrm>
          <a:prstGeom prst="rect">
            <a:avLst/>
          </a:prstGeom>
          <a:noFill/>
          <a:ln>
            <a:noFill/>
          </a:ln>
        </p:spPr>
        <p:txBody>
          <a:bodyPr spcFirstLastPara="1" wrap="square" lIns="91425" tIns="45700" rIns="91425" bIns="45700" anchor="t" anchorCtr="0">
            <a:spAutoFit/>
          </a:bodyPr>
          <a:lstStyle/>
          <a:p>
            <a:pPr algn="just">
              <a:lnSpc>
                <a:spcPct val="150000"/>
              </a:lnSpc>
            </a:pPr>
            <a:r>
              <a:rPr lang="en-US" sz="1800" dirty="0">
                <a:solidFill>
                  <a:schemeClr val="tx2">
                    <a:lumMod val="50000"/>
                  </a:schemeClr>
                </a:solidFill>
                <a:latin typeface="Posterama" panose="020B0504020200020000" pitchFamily="34" charset="0"/>
                <a:cs typeface="Posterama" panose="020B0504020200020000" pitchFamily="34" charset="0"/>
              </a:rPr>
              <a:t>La conception visuelle est le processus de création d'éléments visuels qui communiquent un message ou une idée à un public. Elle englobe une variété d'éléments de conception tels que la couleur, la typographie, les images et la mise en page. La conception visuelle est une composante essentielle de tout projet de conception, car elle a le pouvoir d'attirer l'attention des spectateurs et de transmettre des informations de manière efficace</a:t>
            </a:r>
            <a:r>
              <a:rPr lang="en-US" sz="1800" b="0" i="0" u="none" strike="noStrike" cap="none" dirty="0">
                <a:solidFill>
                  <a:srgbClr val="7F7F7F"/>
                </a:solidFill>
                <a:latin typeface="Arial"/>
                <a:ea typeface="Arial"/>
                <a:cs typeface="Arial"/>
                <a:sym typeface="Arial"/>
              </a:rPr>
              <a:t>. </a:t>
            </a:r>
            <a:endParaRPr sz="1800" dirty="0">
              <a:solidFill>
                <a:srgbClr val="7F7F7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4F5929-FEA5-A518-116B-0AAF7EFCFF4F}"/>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Création d'un logo</a:t>
            </a:r>
            <a:endParaRPr lang="fi-FI" sz="4400" dirty="0"/>
          </a:p>
        </p:txBody>
      </p:sp>
      <p:sp>
        <p:nvSpPr>
          <p:cNvPr id="3" name="Tekstin paikkamerkki 2">
            <a:extLst>
              <a:ext uri="{FF2B5EF4-FFF2-40B4-BE49-F238E27FC236}">
                <a16:creationId xmlns:a16="http://schemas.microsoft.com/office/drawing/2014/main" id="{685B3CB0-0975-F917-379C-E2437539EA0B}"/>
              </a:ext>
            </a:extLst>
          </p:cNvPr>
          <p:cNvSpPr>
            <a:spLocks noGrp="1"/>
          </p:cNvSpPr>
          <p:nvPr>
            <p:ph type="body" idx="1"/>
          </p:nvPr>
        </p:nvSpPr>
        <p:spPr>
          <a:xfrm>
            <a:off x="481601" y="1593977"/>
            <a:ext cx="6599683" cy="4551363"/>
          </a:xfrm>
        </p:spPr>
        <p:txBody>
          <a:bodyPr>
            <a:normAutofit fontScale="85000" lnSpcReduction="20000"/>
          </a:bodyPr>
          <a:lstStyle/>
          <a:p>
            <a:r>
              <a:rPr lang="en-US" sz="2600" dirty="0">
                <a:solidFill>
                  <a:schemeClr val="tx2">
                    <a:lumMod val="50000"/>
                  </a:schemeClr>
                </a:solidFill>
                <a:latin typeface="Posterama" panose="020B0504020200020000" pitchFamily="34" charset="0"/>
                <a:cs typeface="Posterama" panose="020B0504020200020000" pitchFamily="34" charset="0"/>
              </a:rPr>
              <a:t>Ne pas aller trop loin </a:t>
            </a:r>
          </a:p>
          <a:p>
            <a:endParaRPr lang="en-US" sz="26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Votre logo représente votre marque/entreprise</a:t>
            </a:r>
          </a:p>
          <a:p>
            <a:pPr marL="228600" indent="0">
              <a:buSzPct val="100000"/>
            </a:pPr>
            <a:r>
              <a:rPr lang="en-US" sz="2600" dirty="0">
                <a:solidFill>
                  <a:schemeClr val="tx2">
                    <a:lumMod val="50000"/>
                  </a:schemeClr>
                </a:solidFill>
                <a:latin typeface="Posterama" panose="020B0504020200020000" pitchFamily="34" charset="0"/>
                <a:cs typeface="Posterama" panose="020B0504020200020000" pitchFamily="34" charset="0"/>
              </a:rPr>
              <a:t>     Mettre en œuvre les éléments connexes </a:t>
            </a:r>
          </a:p>
          <a:p>
            <a:pPr marL="1028700" lvl="1" indent="-342900">
              <a:buSzPct val="100000"/>
              <a:buFont typeface="Arial" panose="020B0604020202020204" pitchFamily="34" charset="0"/>
              <a:buChar char="•"/>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La rendre intemporelle</a:t>
            </a:r>
          </a:p>
          <a:p>
            <a:pPr marL="228600" indent="0">
              <a:buSzPct val="100000"/>
            </a:pPr>
            <a:r>
              <a:rPr lang="en-US" sz="2600" dirty="0">
                <a:solidFill>
                  <a:schemeClr val="tx2">
                    <a:lumMod val="50000"/>
                  </a:schemeClr>
                </a:solidFill>
                <a:latin typeface="Posterama" panose="020B0504020200020000" pitchFamily="34" charset="0"/>
                <a:cs typeface="Posterama" panose="020B0504020200020000" pitchFamily="34" charset="0"/>
              </a:rPr>
              <a:t>     Sera-t-il encore beau dans quelques années ?</a:t>
            </a:r>
          </a:p>
          <a:p>
            <a:pPr marL="685800" lvl="1" indent="0">
              <a:buSzPct val="100000"/>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Les formes simples sont agréables à regarder </a:t>
            </a:r>
          </a:p>
          <a:p>
            <a:pPr marL="228600" indent="0">
              <a:buSzPct val="100000"/>
            </a:pPr>
            <a:r>
              <a:rPr lang="en-US" sz="2600" dirty="0">
                <a:solidFill>
                  <a:schemeClr val="tx2">
                    <a:lumMod val="50000"/>
                  </a:schemeClr>
                </a:solidFill>
                <a:latin typeface="Posterama" panose="020B0504020200020000" pitchFamily="34" charset="0"/>
                <a:cs typeface="Posterama" panose="020B0504020200020000" pitchFamily="34" charset="0"/>
              </a:rPr>
              <a:t>     et mémorable</a:t>
            </a:r>
          </a:p>
          <a:p>
            <a:pPr marL="571500" indent="-342900">
              <a:buSzPct val="100000"/>
              <a:buFont typeface="Arial" panose="020B0604020202020204" pitchFamily="34" charset="0"/>
              <a:buChar char="•"/>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Veillez à ce qu'il soit bien modulable</a:t>
            </a:r>
          </a:p>
          <a:p>
            <a:endParaRPr lang="fi-FI" dirty="0"/>
          </a:p>
        </p:txBody>
      </p:sp>
      <p:pic>
        <p:nvPicPr>
          <p:cNvPr id="4" name="Afbeelding 5">
            <a:extLst>
              <a:ext uri="{FF2B5EF4-FFF2-40B4-BE49-F238E27FC236}">
                <a16:creationId xmlns:a16="http://schemas.microsoft.com/office/drawing/2014/main" id="{BF23CB98-EC85-805E-0D1B-8F63B2693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088" y="3573254"/>
            <a:ext cx="3040912" cy="3284746"/>
          </a:xfrm>
          <a:prstGeom prst="rect">
            <a:avLst/>
          </a:prstGeom>
        </p:spPr>
      </p:pic>
    </p:spTree>
    <p:extLst>
      <p:ext uri="{BB962C8B-B14F-4D97-AF65-F5344CB8AC3E}">
        <p14:creationId xmlns:p14="http://schemas.microsoft.com/office/powerpoint/2010/main" val="2669380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640FAE-39B3-1C18-99EF-71F0F236B8E6}"/>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Création d'un logo</a:t>
            </a:r>
            <a:br>
              <a:rPr lang="en-US" sz="4400" dirty="0">
                <a:solidFill>
                  <a:schemeClr val="lt1"/>
                </a:solidFill>
                <a:highlight>
                  <a:srgbClr val="7503A6"/>
                </a:highlight>
                <a:latin typeface="Posterama" panose="020B0504020200020000" pitchFamily="34" charset="0"/>
                <a:cs typeface="Posterama" panose="020B0504020200020000" pitchFamily="34" charset="0"/>
              </a:rPr>
            </a:br>
            <a:endParaRPr lang="fi-FI" sz="4400" dirty="0"/>
          </a:p>
        </p:txBody>
      </p:sp>
      <p:pic>
        <p:nvPicPr>
          <p:cNvPr id="3" name="Tijdelijke aanduiding voor inhoud 5">
            <a:extLst>
              <a:ext uri="{FF2B5EF4-FFF2-40B4-BE49-F238E27FC236}">
                <a16:creationId xmlns:a16="http://schemas.microsoft.com/office/drawing/2014/main" id="{B880E00E-2576-9D97-9A6F-0592B2489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738" y="2011680"/>
            <a:ext cx="5806524" cy="4384518"/>
          </a:xfrm>
          <a:prstGeom prst="rect">
            <a:avLst/>
          </a:prstGeom>
        </p:spPr>
      </p:pic>
      <p:sp>
        <p:nvSpPr>
          <p:cNvPr id="5" name="Tekstiruutu 4">
            <a:extLst>
              <a:ext uri="{FF2B5EF4-FFF2-40B4-BE49-F238E27FC236}">
                <a16:creationId xmlns:a16="http://schemas.microsoft.com/office/drawing/2014/main" id="{675207EF-0DEB-98C5-294F-00B642FC9AAB}"/>
              </a:ext>
            </a:extLst>
          </p:cNvPr>
          <p:cNvSpPr txBox="1"/>
          <p:nvPr/>
        </p:nvSpPr>
        <p:spPr>
          <a:xfrm>
            <a:off x="481600" y="1325700"/>
            <a:ext cx="4572000" cy="461665"/>
          </a:xfrm>
          <a:prstGeom prst="rect">
            <a:avLst/>
          </a:prstGeom>
          <a:noFill/>
        </p:spPr>
        <p:txBody>
          <a:bodyPr wrap="square">
            <a:spAutoFit/>
          </a:bodyPr>
          <a:lstStyle/>
          <a:p>
            <a:r>
              <a:rPr lang="en-US" sz="2400" dirty="0">
                <a:solidFill>
                  <a:schemeClr val="tx2">
                    <a:lumMod val="50000"/>
                  </a:schemeClr>
                </a:solidFill>
                <a:latin typeface="Posterama" panose="020B0504020200020000" pitchFamily="34" charset="0"/>
                <a:cs typeface="Posterama" panose="020B0504020200020000" pitchFamily="34" charset="0"/>
              </a:rPr>
              <a:t>Exemples</a:t>
            </a:r>
          </a:p>
        </p:txBody>
      </p:sp>
    </p:spTree>
    <p:extLst>
      <p:ext uri="{BB962C8B-B14F-4D97-AF65-F5344CB8AC3E}">
        <p14:creationId xmlns:p14="http://schemas.microsoft.com/office/powerpoint/2010/main" val="2390977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57A309-2D45-B9D6-8C69-E59078516A05}"/>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Construire une présentation</a:t>
            </a:r>
            <a:endParaRPr lang="fi-FI" sz="4400" dirty="0"/>
          </a:p>
        </p:txBody>
      </p:sp>
      <p:sp>
        <p:nvSpPr>
          <p:cNvPr id="3" name="Tekstin paikkamerkki 2">
            <a:extLst>
              <a:ext uri="{FF2B5EF4-FFF2-40B4-BE49-F238E27FC236}">
                <a16:creationId xmlns:a16="http://schemas.microsoft.com/office/drawing/2014/main" id="{0A34CD27-209D-1822-CA52-F381A4BDE50D}"/>
              </a:ext>
            </a:extLst>
          </p:cNvPr>
          <p:cNvSpPr>
            <a:spLocks noGrp="1"/>
          </p:cNvSpPr>
          <p:nvPr>
            <p:ph type="body" idx="1"/>
          </p:nvPr>
        </p:nvSpPr>
        <p:spPr>
          <a:xfrm>
            <a:off x="481600" y="1447673"/>
            <a:ext cx="5645823" cy="4551363"/>
          </a:xfrm>
        </p:spPr>
        <p:txBody>
          <a:bodyPr>
            <a:normAutofit fontScale="92500" lnSpcReduction="20000"/>
          </a:bodyPr>
          <a:lstStyle/>
          <a:p>
            <a:r>
              <a:rPr lang="en-US" sz="2800" b="1" dirty="0">
                <a:solidFill>
                  <a:schemeClr val="accent6"/>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Exercice</a:t>
            </a:r>
          </a:p>
          <a:p>
            <a:endParaRPr lang="en-US" sz="2800" dirty="0">
              <a:solidFill>
                <a:schemeClr val="tx2">
                  <a:lumMod val="50000"/>
                </a:schemeClr>
              </a:solidFill>
              <a:latin typeface="Posterama" panose="020B0504020200020000" pitchFamily="34" charset="0"/>
              <a:cs typeface="Posterama" panose="020B0504020200020000" pitchFamily="34" charset="0"/>
            </a:endParaRPr>
          </a:p>
          <a:p>
            <a:pPr marL="685800" indent="-457200">
              <a:lnSpc>
                <a:spcPct val="100000"/>
              </a:lnSpc>
              <a:buSzPct val="1000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Faire une courte présentation de votre projet</a:t>
            </a:r>
          </a:p>
          <a:p>
            <a:pPr>
              <a:lnSpc>
                <a:spcPct val="100000"/>
              </a:lnSpc>
              <a:buSzPct val="100000"/>
            </a:pPr>
            <a:endParaRPr lang="en-US" sz="2800" dirty="0">
              <a:solidFill>
                <a:schemeClr val="tx2">
                  <a:lumMod val="50000"/>
                </a:schemeClr>
              </a:solidFill>
              <a:latin typeface="Posterama" panose="020B0504020200020000" pitchFamily="34" charset="0"/>
              <a:cs typeface="Posterama" panose="020B0504020200020000" pitchFamily="34" charset="0"/>
            </a:endParaRPr>
          </a:p>
          <a:p>
            <a:pPr marL="685800" indent="-457200">
              <a:lnSpc>
                <a:spcPct val="100000"/>
              </a:lnSpc>
              <a:buSzPct val="1000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Gardez ces conseils à l'esprit. De plus, la présentation n'est qu'un support pour la transmission du message, et non le point central.</a:t>
            </a:r>
          </a:p>
          <a:p>
            <a:pPr>
              <a:lnSpc>
                <a:spcPct val="100000"/>
              </a:lnSpc>
              <a:buSzPct val="100000"/>
            </a:pPr>
            <a:endParaRPr lang="en-US" sz="2800" dirty="0">
              <a:solidFill>
                <a:schemeClr val="tx2">
                  <a:lumMod val="50000"/>
                </a:schemeClr>
              </a:solidFill>
              <a:latin typeface="Posterama" panose="020B0504020200020000" pitchFamily="34" charset="0"/>
              <a:cs typeface="Posterama" panose="020B0504020200020000" pitchFamily="34" charset="0"/>
            </a:endParaRPr>
          </a:p>
          <a:p>
            <a:pPr marL="228600" indent="0">
              <a:lnSpc>
                <a:spcPct val="100000"/>
              </a:lnSpc>
              <a:buSzPct val="100000"/>
            </a:pPr>
            <a:r>
              <a:rPr lang="en-US" sz="2800" i="1" dirty="0">
                <a:solidFill>
                  <a:schemeClr val="tx2">
                    <a:lumMod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Vous disposez de 25 minutes</a:t>
            </a:r>
          </a:p>
          <a:p>
            <a:endParaRPr lang="fi-FI" dirty="0"/>
          </a:p>
        </p:txBody>
      </p:sp>
      <p:pic>
        <p:nvPicPr>
          <p:cNvPr id="5" name="Kuva 4" descr="Kirjoituslevy ääriviiva">
            <a:extLst>
              <a:ext uri="{FF2B5EF4-FFF2-40B4-BE49-F238E27FC236}">
                <a16:creationId xmlns:a16="http://schemas.microsoft.com/office/drawing/2014/main" id="{C42248FF-E79C-5B73-29D7-7EAB935266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6769" y="2627207"/>
            <a:ext cx="2531987" cy="2531987"/>
          </a:xfrm>
          <a:prstGeom prst="rect">
            <a:avLst/>
          </a:prstGeom>
        </p:spPr>
      </p:pic>
    </p:spTree>
    <p:extLst>
      <p:ext uri="{BB962C8B-B14F-4D97-AF65-F5344CB8AC3E}">
        <p14:creationId xmlns:p14="http://schemas.microsoft.com/office/powerpoint/2010/main" val="1140759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99E0F9-BFAE-FC06-8A20-B585EBED1334}"/>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Construire une présentation</a:t>
            </a:r>
            <a:endParaRPr lang="fi-FI" sz="4400" dirty="0"/>
          </a:p>
        </p:txBody>
      </p:sp>
      <p:sp>
        <p:nvSpPr>
          <p:cNvPr id="3" name="Tekstin paikkamerkki 2">
            <a:extLst>
              <a:ext uri="{FF2B5EF4-FFF2-40B4-BE49-F238E27FC236}">
                <a16:creationId xmlns:a16="http://schemas.microsoft.com/office/drawing/2014/main" id="{C87F4163-34BF-0359-B1EF-E830478B20F2}"/>
              </a:ext>
            </a:extLst>
          </p:cNvPr>
          <p:cNvSpPr>
            <a:spLocks noGrp="1"/>
          </p:cNvSpPr>
          <p:nvPr>
            <p:ph type="body" idx="1"/>
          </p:nvPr>
        </p:nvSpPr>
        <p:spPr>
          <a:xfrm>
            <a:off x="353584" y="1787365"/>
            <a:ext cx="8040608" cy="4875373"/>
          </a:xfrm>
        </p:spPr>
        <p:txBody>
          <a:bodyPr>
            <a:normAutofit/>
          </a:bodyPr>
          <a:lstStyle/>
          <a:p>
            <a:r>
              <a:rPr lang="en-US" sz="2400" dirty="0">
                <a:solidFill>
                  <a:schemeClr val="tx2">
                    <a:lumMod val="50000"/>
                  </a:schemeClr>
                </a:solidFill>
                <a:latin typeface="Posterama" panose="020B0504020200020000" pitchFamily="34" charset="0"/>
                <a:cs typeface="Posterama" panose="020B0504020200020000" pitchFamily="34" charset="0"/>
              </a:rPr>
              <a:t>C'est l'orateur qui compte le plus </a:t>
            </a:r>
          </a:p>
          <a:p>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Les diapositives sont des supports</a:t>
            </a:r>
          </a:p>
          <a:p>
            <a:pPr marL="228600" indent="0">
              <a:buSzPct val="100000"/>
            </a:pPr>
            <a:r>
              <a:rPr lang="en-US" sz="2400" u="sng" dirty="0">
                <a:solidFill>
                  <a:schemeClr val="tx2">
                    <a:lumMod val="50000"/>
                  </a:schemeClr>
                </a:solidFill>
                <a:latin typeface="Posterama" panose="020B0504020200020000" pitchFamily="34" charset="0"/>
                <a:cs typeface="Posterama" panose="020B0504020200020000" pitchFamily="34" charset="0"/>
              </a:rPr>
              <a:t>     VOUS </a:t>
            </a:r>
            <a:r>
              <a:rPr lang="en-US" sz="2400" dirty="0">
                <a:solidFill>
                  <a:schemeClr val="tx2">
                    <a:lumMod val="50000"/>
                  </a:schemeClr>
                </a:solidFill>
                <a:latin typeface="Posterama" panose="020B0504020200020000" pitchFamily="34" charset="0"/>
                <a:cs typeface="Posterama" panose="020B0504020200020000" pitchFamily="34" charset="0"/>
              </a:rPr>
              <a:t>êtes au centre de l'attention</a:t>
            </a:r>
          </a:p>
          <a:p>
            <a:pPr marL="1028700" lvl="1" indent="-342900">
              <a:buSzPct val="1000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Ne pas trop animer</a:t>
            </a:r>
          </a:p>
          <a:p>
            <a:pPr marL="228600" indent="0">
              <a:buSzPct val="100000"/>
            </a:pPr>
            <a:r>
              <a:rPr lang="en-US" sz="2400" dirty="0">
                <a:solidFill>
                  <a:schemeClr val="tx2">
                    <a:lumMod val="50000"/>
                  </a:schemeClr>
                </a:solidFill>
                <a:latin typeface="Posterama" panose="020B0504020200020000" pitchFamily="34" charset="0"/>
                <a:cs typeface="Posterama" panose="020B0504020200020000" pitchFamily="34" charset="0"/>
              </a:rPr>
              <a:t>    Les animations détournent l'attention de l'orateur</a:t>
            </a:r>
          </a:p>
          <a:p>
            <a:pPr marL="1028700" lvl="1" indent="-342900">
              <a:buSzPct val="1000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Pas plus de 6 points de texte par diapositive</a:t>
            </a:r>
          </a:p>
          <a:p>
            <a:pPr marL="228600" indent="0">
              <a:buSzPct val="100000"/>
            </a:pPr>
            <a:r>
              <a:rPr lang="en-US" sz="2400" dirty="0">
                <a:solidFill>
                  <a:schemeClr val="tx2">
                    <a:lumMod val="50000"/>
                  </a:schemeClr>
                </a:solidFill>
                <a:latin typeface="Posterama" panose="020B0504020200020000" pitchFamily="34" charset="0"/>
                <a:cs typeface="Posterama" panose="020B0504020200020000" pitchFamily="34" charset="0"/>
              </a:rPr>
              <a:t>     Restez concis </a:t>
            </a:r>
          </a:p>
          <a:p>
            <a:endParaRPr lang="fi-FI" dirty="0"/>
          </a:p>
        </p:txBody>
      </p:sp>
      <p:pic>
        <p:nvPicPr>
          <p:cNvPr id="5" name="Kuva 4" descr="Naisen profiili ääriviiva">
            <a:extLst>
              <a:ext uri="{FF2B5EF4-FFF2-40B4-BE49-F238E27FC236}">
                <a16:creationId xmlns:a16="http://schemas.microsoft.com/office/drawing/2014/main" id="{B77F6A76-2E4F-238B-24DF-5C4532D5B7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7778" y="1896706"/>
            <a:ext cx="2432444" cy="2432444"/>
          </a:xfrm>
          <a:prstGeom prst="rect">
            <a:avLst/>
          </a:prstGeom>
        </p:spPr>
      </p:pic>
    </p:spTree>
    <p:extLst>
      <p:ext uri="{BB962C8B-B14F-4D97-AF65-F5344CB8AC3E}">
        <p14:creationId xmlns:p14="http://schemas.microsoft.com/office/powerpoint/2010/main" val="2910416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489B81-5399-8948-192B-595A0CE0F318}"/>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Construire un dépliant</a:t>
            </a:r>
            <a:endParaRPr lang="fi-FI" sz="4400" dirty="0"/>
          </a:p>
        </p:txBody>
      </p:sp>
      <p:sp>
        <p:nvSpPr>
          <p:cNvPr id="3" name="Tekstin paikkamerkki 2">
            <a:extLst>
              <a:ext uri="{FF2B5EF4-FFF2-40B4-BE49-F238E27FC236}">
                <a16:creationId xmlns:a16="http://schemas.microsoft.com/office/drawing/2014/main" id="{2ADDD85E-C3A5-077A-F596-58B575FD4D28}"/>
              </a:ext>
            </a:extLst>
          </p:cNvPr>
          <p:cNvSpPr>
            <a:spLocks noGrp="1"/>
          </p:cNvSpPr>
          <p:nvPr>
            <p:ph type="body" idx="1"/>
          </p:nvPr>
        </p:nvSpPr>
        <p:spPr>
          <a:xfrm>
            <a:off x="481600" y="1672778"/>
            <a:ext cx="6032322" cy="4551363"/>
          </a:xfrm>
        </p:spPr>
        <p:txBody>
          <a:bodyPr>
            <a:normAutofit lnSpcReduction="10000"/>
          </a:bodyPr>
          <a:lstStyle/>
          <a:p>
            <a:r>
              <a:rPr lang="en-US" sz="2600" b="1" dirty="0">
                <a:solidFill>
                  <a:schemeClr val="accent6"/>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Exercice</a:t>
            </a:r>
          </a:p>
          <a:p>
            <a:endParaRPr lang="en-US" sz="2600" dirty="0">
              <a:solidFill>
                <a:schemeClr val="tx2">
                  <a:lumMod val="50000"/>
                </a:schemeClr>
              </a:solidFill>
              <a:latin typeface="Posterama" panose="020B0504020200020000" pitchFamily="34" charset="0"/>
              <a:cs typeface="Posterama" panose="020B0504020200020000" pitchFamily="34" charset="0"/>
            </a:endParaRPr>
          </a:p>
          <a:p>
            <a:pPr marL="685800" indent="-4572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Concevoir le dépliant de votre projet</a:t>
            </a:r>
          </a:p>
          <a:p>
            <a:pPr marL="685800" indent="-457200">
              <a:buSzPct val="100000"/>
              <a:buFont typeface="Wingdings" pitchFamily="2" charset="2"/>
              <a:buChar char="ü"/>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685800" indent="-4572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Élaborer un slogan et un appel à l'action</a:t>
            </a:r>
          </a:p>
          <a:p>
            <a:pPr marL="685800" indent="-457200">
              <a:buSzPct val="100000"/>
              <a:buFont typeface="Wingdings" pitchFamily="2" charset="2"/>
              <a:buChar char="ü"/>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685800" indent="-457200">
              <a:buSzPct val="100000"/>
              <a:buFont typeface="Wingdings" pitchFamily="2" charset="2"/>
              <a:buChar char="ü"/>
            </a:pPr>
            <a:r>
              <a:rPr lang="en-US" sz="2600" dirty="0">
                <a:solidFill>
                  <a:schemeClr val="tx2">
                    <a:lumMod val="50000"/>
                  </a:schemeClr>
                </a:solidFill>
                <a:latin typeface="Posterama" panose="020B0504020200020000" pitchFamily="34" charset="0"/>
                <a:cs typeface="Posterama" panose="020B0504020200020000" pitchFamily="34" charset="0"/>
              </a:rPr>
              <a:t>Recherchez des images qui attirent l'attention</a:t>
            </a:r>
          </a:p>
          <a:p>
            <a:pPr marL="685800" indent="-457200">
              <a:buSzPct val="100000"/>
              <a:buFont typeface="Wingdings" pitchFamily="2" charset="2"/>
              <a:buChar char="ü"/>
            </a:pPr>
            <a:endParaRPr lang="en-US" sz="2600" dirty="0">
              <a:solidFill>
                <a:schemeClr val="tx2">
                  <a:lumMod val="50000"/>
                </a:schemeClr>
              </a:solidFill>
              <a:latin typeface="Posterama" panose="020B0504020200020000" pitchFamily="34" charset="0"/>
              <a:cs typeface="Posterama" panose="020B0504020200020000" pitchFamily="34" charset="0"/>
            </a:endParaRPr>
          </a:p>
          <a:p>
            <a:pPr marL="228600" indent="0">
              <a:buSzPct val="100000"/>
            </a:pPr>
            <a:r>
              <a:rPr lang="en-US" sz="2600" i="1" dirty="0">
                <a:solidFill>
                  <a:schemeClr val="tx2">
                    <a:lumMod val="50000"/>
                  </a:schemeClr>
                </a:solidFill>
                <a:latin typeface="Posterama" panose="020B0504020200020000" pitchFamily="34" charset="0"/>
                <a:cs typeface="Posterama" panose="020B0504020200020000" pitchFamily="34" charset="0"/>
              </a:rPr>
              <a:t>Vous avez 20 minutes</a:t>
            </a:r>
          </a:p>
          <a:p>
            <a:endParaRPr lang="fi-FI" dirty="0"/>
          </a:p>
        </p:txBody>
      </p:sp>
      <p:pic>
        <p:nvPicPr>
          <p:cNvPr id="4" name="Kuva 3" descr="Kirjoituslevy ääriviiva">
            <a:extLst>
              <a:ext uri="{FF2B5EF4-FFF2-40B4-BE49-F238E27FC236}">
                <a16:creationId xmlns:a16="http://schemas.microsoft.com/office/drawing/2014/main" id="{C3AAAD4F-4E62-1CFB-D066-EF4A87A72B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99375" y="1732347"/>
            <a:ext cx="2531987" cy="2531987"/>
          </a:xfrm>
          <a:prstGeom prst="rect">
            <a:avLst/>
          </a:prstGeom>
        </p:spPr>
      </p:pic>
    </p:spTree>
    <p:extLst>
      <p:ext uri="{BB962C8B-B14F-4D97-AF65-F5344CB8AC3E}">
        <p14:creationId xmlns:p14="http://schemas.microsoft.com/office/powerpoint/2010/main" val="1966732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0C71DC-14F8-5FBD-4129-C58259B12F7A}"/>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Construire un dépliant</a:t>
            </a:r>
            <a:endParaRPr lang="fi-FI" sz="4400" dirty="0"/>
          </a:p>
        </p:txBody>
      </p:sp>
      <p:sp>
        <p:nvSpPr>
          <p:cNvPr id="3" name="Tekstin paikkamerkki 2">
            <a:extLst>
              <a:ext uri="{FF2B5EF4-FFF2-40B4-BE49-F238E27FC236}">
                <a16:creationId xmlns:a16="http://schemas.microsoft.com/office/drawing/2014/main" id="{0438E78D-4989-1638-14EF-58A64071781B}"/>
              </a:ext>
            </a:extLst>
          </p:cNvPr>
          <p:cNvSpPr>
            <a:spLocks noGrp="1"/>
          </p:cNvSpPr>
          <p:nvPr>
            <p:ph type="body" idx="1"/>
          </p:nvPr>
        </p:nvSpPr>
        <p:spPr>
          <a:xfrm>
            <a:off x="399256" y="1465961"/>
            <a:ext cx="8345487" cy="4551363"/>
          </a:xfrm>
        </p:spPr>
        <p:txBody>
          <a:bodyPr>
            <a:normAutofit lnSpcReduction="10000"/>
          </a:bodyPr>
          <a:lstStyle/>
          <a:p>
            <a:r>
              <a:rPr lang="en-US" sz="2400" dirty="0">
                <a:solidFill>
                  <a:schemeClr val="tx2">
                    <a:lumMod val="50000"/>
                  </a:schemeClr>
                </a:solidFill>
                <a:latin typeface="Posterama" panose="020B0504020200020000" pitchFamily="34" charset="0"/>
                <a:cs typeface="Posterama" panose="020B0504020200020000" pitchFamily="34" charset="0"/>
              </a:rPr>
              <a:t>Simple mais mémorable</a:t>
            </a:r>
          </a:p>
          <a:p>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Choisir un message concis</a:t>
            </a:r>
          </a:p>
          <a:p>
            <a:pPr marL="228600" indent="0">
              <a:buSzPct val="100000"/>
            </a:pPr>
            <a:r>
              <a:rPr lang="en-US" sz="2400" dirty="0">
                <a:solidFill>
                  <a:schemeClr val="tx2">
                    <a:lumMod val="50000"/>
                  </a:schemeClr>
                </a:solidFill>
                <a:latin typeface="Posterama" panose="020B0504020200020000" pitchFamily="34" charset="0"/>
                <a:cs typeface="Posterama" panose="020B0504020200020000" pitchFamily="34" charset="0"/>
              </a:rPr>
              <a:t>     Inclure un appel à l'action (Ex. Visitez maintenant/Consultez-nous...)</a:t>
            </a:r>
          </a:p>
          <a:p>
            <a:pPr marL="1028700" lvl="1" indent="-342900">
              <a:buSzPct val="1000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Identifier votre public cible </a:t>
            </a:r>
          </a:p>
          <a:p>
            <a:pPr marL="571500" indent="-342900">
              <a:buSzPct val="1000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Rendez-le accrocheur (avec du texte, des images...)</a:t>
            </a:r>
          </a:p>
          <a:p>
            <a:pPr marL="571500" indent="-342900">
              <a:buSzPct val="1000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Assurez-vous que votre logo est présent</a:t>
            </a:r>
          </a:p>
          <a:p>
            <a:endParaRPr lang="fi-FI" dirty="0"/>
          </a:p>
        </p:txBody>
      </p:sp>
    </p:spTree>
    <p:extLst>
      <p:ext uri="{BB962C8B-B14F-4D97-AF65-F5344CB8AC3E}">
        <p14:creationId xmlns:p14="http://schemas.microsoft.com/office/powerpoint/2010/main" val="1804655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BA2102-4FA7-5A96-3365-177C30BE63F5}"/>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Construire un dépliant</a:t>
            </a:r>
            <a:endParaRPr lang="fi-FI" sz="4400" dirty="0"/>
          </a:p>
        </p:txBody>
      </p:sp>
      <p:sp>
        <p:nvSpPr>
          <p:cNvPr id="4" name="Tekstiruutu 3">
            <a:extLst>
              <a:ext uri="{FF2B5EF4-FFF2-40B4-BE49-F238E27FC236}">
                <a16:creationId xmlns:a16="http://schemas.microsoft.com/office/drawing/2014/main" id="{23664D1E-58F9-591B-1DE0-9DCA4DC2FCAD}"/>
              </a:ext>
            </a:extLst>
          </p:cNvPr>
          <p:cNvSpPr txBox="1"/>
          <p:nvPr/>
        </p:nvSpPr>
        <p:spPr>
          <a:xfrm>
            <a:off x="481600" y="1325700"/>
            <a:ext cx="1828800" cy="461665"/>
          </a:xfrm>
          <a:prstGeom prst="rect">
            <a:avLst/>
          </a:prstGeom>
          <a:noFill/>
        </p:spPr>
        <p:txBody>
          <a:bodyPr wrap="square">
            <a:spAutoFit/>
          </a:bodyPr>
          <a:lstStyle/>
          <a:p>
            <a:r>
              <a:rPr lang="en-US" sz="2400" dirty="0">
                <a:solidFill>
                  <a:schemeClr val="tx2">
                    <a:lumMod val="50000"/>
                  </a:schemeClr>
                </a:solidFill>
                <a:latin typeface="Posterama" panose="020B0504020200020000" pitchFamily="34" charset="0"/>
                <a:cs typeface="Posterama" panose="020B0504020200020000" pitchFamily="34" charset="0"/>
              </a:rPr>
              <a:t>Exemple</a:t>
            </a:r>
          </a:p>
        </p:txBody>
      </p:sp>
      <p:pic>
        <p:nvPicPr>
          <p:cNvPr id="5" name="Tijdelijke aanduiding voor inhoud 5">
            <a:extLst>
              <a:ext uri="{FF2B5EF4-FFF2-40B4-BE49-F238E27FC236}">
                <a16:creationId xmlns:a16="http://schemas.microsoft.com/office/drawing/2014/main" id="{CBB444DA-EDEC-97B4-0E02-160623691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400" y="1423251"/>
            <a:ext cx="4529622" cy="4972947"/>
          </a:xfrm>
          <a:prstGeom prst="rect">
            <a:avLst/>
          </a:prstGeom>
        </p:spPr>
      </p:pic>
    </p:spTree>
    <p:extLst>
      <p:ext uri="{BB962C8B-B14F-4D97-AF65-F5344CB8AC3E}">
        <p14:creationId xmlns:p14="http://schemas.microsoft.com/office/powerpoint/2010/main" val="1933475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1FD6BA-2884-CA05-94D3-5AADC9C5CD5A}"/>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Construire un modèle de médias sociaux </a:t>
            </a:r>
            <a:endParaRPr lang="fi-FI" sz="4400" dirty="0"/>
          </a:p>
        </p:txBody>
      </p:sp>
      <p:sp>
        <p:nvSpPr>
          <p:cNvPr id="3" name="Tekstin paikkamerkki 2">
            <a:extLst>
              <a:ext uri="{FF2B5EF4-FFF2-40B4-BE49-F238E27FC236}">
                <a16:creationId xmlns:a16="http://schemas.microsoft.com/office/drawing/2014/main" id="{57E220C3-F48B-3FD2-39DB-C2567D3A38C2}"/>
              </a:ext>
            </a:extLst>
          </p:cNvPr>
          <p:cNvSpPr>
            <a:spLocks noGrp="1"/>
          </p:cNvSpPr>
          <p:nvPr>
            <p:ph type="body" idx="1"/>
          </p:nvPr>
        </p:nvSpPr>
        <p:spPr>
          <a:xfrm>
            <a:off x="481600" y="1844835"/>
            <a:ext cx="5483265" cy="4551363"/>
          </a:xfrm>
        </p:spPr>
        <p:txBody>
          <a:bodyPr>
            <a:normAutofit lnSpcReduction="10000"/>
          </a:bodyPr>
          <a:lstStyle/>
          <a:p>
            <a:r>
              <a:rPr lang="en-US" sz="2400" b="1" dirty="0">
                <a:solidFill>
                  <a:schemeClr val="accent6"/>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Exercice</a:t>
            </a:r>
          </a:p>
          <a:p>
            <a:pPr marL="571500" indent="-3429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Créez un message visuel sur les médias sociaux pour votre nouveau projet</a:t>
            </a:r>
          </a:p>
          <a:p>
            <a:pPr marL="571500" indent="-3429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Pensez à un slogan et à des hashtags en rapport avec votre marque.</a:t>
            </a:r>
          </a:p>
          <a:p>
            <a:pPr marL="571500" indent="-3429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Inclure votre logo </a:t>
            </a:r>
          </a:p>
          <a:p>
            <a:pPr marL="571500" indent="-3429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228600" indent="0"/>
            <a:r>
              <a:rPr lang="en-US" sz="2400" i="1" dirty="0">
                <a:solidFill>
                  <a:schemeClr val="tx2">
                    <a:lumMod val="50000"/>
                  </a:schemeClr>
                </a:solidFill>
                <a:latin typeface="Posterama" panose="020B0504020200020000" pitchFamily="34" charset="0"/>
                <a:cs typeface="Posterama" panose="020B0504020200020000" pitchFamily="34" charset="0"/>
              </a:rPr>
              <a:t>Vous avez 15 minutes</a:t>
            </a:r>
          </a:p>
          <a:p>
            <a:endParaRPr lang="fi-FI" dirty="0"/>
          </a:p>
        </p:txBody>
      </p:sp>
      <p:pic>
        <p:nvPicPr>
          <p:cNvPr id="4" name="Kuva 3" descr="Kirjoituslevy ääriviiva">
            <a:extLst>
              <a:ext uri="{FF2B5EF4-FFF2-40B4-BE49-F238E27FC236}">
                <a16:creationId xmlns:a16="http://schemas.microsoft.com/office/drawing/2014/main" id="{C4397040-2EE6-762C-5ED4-4F9F6A322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6196" y="1787365"/>
            <a:ext cx="2531987" cy="2531987"/>
          </a:xfrm>
          <a:prstGeom prst="rect">
            <a:avLst/>
          </a:prstGeom>
        </p:spPr>
      </p:pic>
    </p:spTree>
    <p:extLst>
      <p:ext uri="{BB962C8B-B14F-4D97-AF65-F5344CB8AC3E}">
        <p14:creationId xmlns:p14="http://schemas.microsoft.com/office/powerpoint/2010/main" val="3921097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A5523C-B275-8696-7789-C90A8D4B36BE}"/>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Construire un modèle de médias sociaux </a:t>
            </a:r>
            <a:endParaRPr lang="fi-FI" sz="4400" dirty="0"/>
          </a:p>
        </p:txBody>
      </p:sp>
      <p:sp>
        <p:nvSpPr>
          <p:cNvPr id="3" name="Tekstin paikkamerkki 2">
            <a:extLst>
              <a:ext uri="{FF2B5EF4-FFF2-40B4-BE49-F238E27FC236}">
                <a16:creationId xmlns:a16="http://schemas.microsoft.com/office/drawing/2014/main" id="{F32CDE6A-22B2-E02B-E25D-0B7D7DE4387C}"/>
              </a:ext>
            </a:extLst>
          </p:cNvPr>
          <p:cNvSpPr>
            <a:spLocks noGrp="1"/>
          </p:cNvSpPr>
          <p:nvPr>
            <p:ph type="body" idx="1"/>
          </p:nvPr>
        </p:nvSpPr>
        <p:spPr>
          <a:xfrm>
            <a:off x="481014" y="1978025"/>
            <a:ext cx="5558279" cy="4551363"/>
          </a:xfrm>
        </p:spPr>
        <p:txBody>
          <a:bodyPr/>
          <a:lstStyle/>
          <a:p>
            <a:r>
              <a:rPr lang="en-US" sz="2400" dirty="0">
                <a:solidFill>
                  <a:schemeClr val="tx2">
                    <a:lumMod val="50000"/>
                  </a:schemeClr>
                </a:solidFill>
                <a:latin typeface="Posterama" panose="020B0504020200020000" pitchFamily="34" charset="0"/>
                <a:cs typeface="Posterama" panose="020B0504020200020000" pitchFamily="34" charset="0"/>
              </a:rPr>
              <a:t>Rester cohérent</a:t>
            </a:r>
          </a:p>
          <a:p>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Faites correspondre votre style à votre marque/entreprise</a:t>
            </a:r>
          </a:p>
          <a:p>
            <a:pPr marL="1028700" lvl="1" indent="-342900">
              <a:buSzPct val="1000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Fabriquer des cadres vides pour y placer des photos</a:t>
            </a:r>
          </a:p>
          <a:p>
            <a:pPr marL="571500" indent="-342900">
              <a:buSzPct val="100000"/>
              <a:buFont typeface="Wingdings" pitchFamily="2" charset="2"/>
              <a:buChar char="ü"/>
            </a:pPr>
            <a:endParaRPr lang="en-US" sz="2400" dirty="0">
              <a:solidFill>
                <a:schemeClr val="tx2">
                  <a:lumMod val="50000"/>
                </a:schemeClr>
              </a:solidFill>
              <a:latin typeface="Posterama" panose="020B0504020200020000" pitchFamily="34" charset="0"/>
              <a:cs typeface="Posterama" panose="020B0504020200020000" pitchFamily="34" charset="0"/>
            </a:endParaRPr>
          </a:p>
          <a:p>
            <a:pPr marL="571500" indent="-342900">
              <a:buSzPct val="100000"/>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Inclure vos logos lorsque c'est possible</a:t>
            </a:r>
          </a:p>
          <a:p>
            <a:endParaRPr lang="fi-FI" dirty="0"/>
          </a:p>
        </p:txBody>
      </p:sp>
      <p:pic>
        <p:nvPicPr>
          <p:cNvPr id="9" name="Kuva 8" descr="Älypuhelin ääriviiva">
            <a:extLst>
              <a:ext uri="{FF2B5EF4-FFF2-40B4-BE49-F238E27FC236}">
                <a16:creationId xmlns:a16="http://schemas.microsoft.com/office/drawing/2014/main" id="{B08E5B64-D638-37BE-3BAF-07186D1853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6200" y="2361200"/>
            <a:ext cx="2135600" cy="2135600"/>
          </a:xfrm>
          <a:prstGeom prst="rect">
            <a:avLst/>
          </a:prstGeom>
        </p:spPr>
      </p:pic>
    </p:spTree>
    <p:extLst>
      <p:ext uri="{BB962C8B-B14F-4D97-AF65-F5344CB8AC3E}">
        <p14:creationId xmlns:p14="http://schemas.microsoft.com/office/powerpoint/2010/main" val="912616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8"/>
          <p:cNvSpPr txBox="1">
            <a:spLocks noGrp="1"/>
          </p:cNvSpPr>
          <p:nvPr>
            <p:ph type="title"/>
          </p:nvPr>
        </p:nvSpPr>
        <p:spPr>
          <a:xfrm>
            <a:off x="428358" y="2133870"/>
            <a:ext cx="370058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en-US" dirty="0"/>
              <a:t>MERCI !</a:t>
            </a:r>
            <a:endParaRPr dirty="0"/>
          </a:p>
        </p:txBody>
      </p:sp>
      <p:sp>
        <p:nvSpPr>
          <p:cNvPr id="225" name="Google Shape;225;p18"/>
          <p:cNvSpPr txBox="1">
            <a:spLocks noGrp="1"/>
          </p:cNvSpPr>
          <p:nvPr>
            <p:ph type="body" idx="1"/>
          </p:nvPr>
        </p:nvSpPr>
        <p:spPr>
          <a:xfrm>
            <a:off x="361119" y="4779389"/>
            <a:ext cx="3852662"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dirty="0"/>
              <a:t>Plus de ressources sur</a:t>
            </a:r>
            <a:endParaRPr dirty="0"/>
          </a:p>
          <a:p>
            <a:pPr marL="0" lvl="0" indent="0" algn="l" rtl="0">
              <a:lnSpc>
                <a:spcPct val="90000"/>
              </a:lnSpc>
              <a:spcBef>
                <a:spcPts val="1000"/>
              </a:spcBef>
              <a:spcAft>
                <a:spcPts val="0"/>
              </a:spcAft>
              <a:buClr>
                <a:schemeClr val="lt1"/>
              </a:buClr>
              <a:buSzPts val="2400"/>
              <a:buNone/>
            </a:pPr>
            <a:r>
              <a:rPr lang="en-US" dirty="0"/>
              <a:t>http://we4change.eu/</a:t>
            </a:r>
            <a:endParaRPr dirty="0"/>
          </a:p>
          <a:p>
            <a:pPr marL="0" lvl="0" indent="0" algn="l" rtl="0">
              <a:lnSpc>
                <a:spcPct val="90000"/>
              </a:lnSpc>
              <a:spcBef>
                <a:spcPts val="1000"/>
              </a:spcBef>
              <a:spcAft>
                <a:spcPts val="0"/>
              </a:spcAft>
              <a:buClr>
                <a:schemeClr val="lt1"/>
              </a:buClr>
              <a:buSzPts val="24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12D055-5A47-A94B-6858-8F47E414C1AB}"/>
              </a:ext>
            </a:extLst>
          </p:cNvPr>
          <p:cNvSpPr>
            <a:spLocks noGrp="1"/>
          </p:cNvSpPr>
          <p:nvPr>
            <p:ph type="title"/>
          </p:nvPr>
        </p:nvSpPr>
        <p:spPr>
          <a:xfrm>
            <a:off x="592074" y="2194877"/>
            <a:ext cx="5022342" cy="3529267"/>
          </a:xfrm>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Conseils pour la conception</a:t>
            </a:r>
            <a:br>
              <a:rPr lang="fi-FI" dirty="0">
                <a:latin typeface="Posterama" panose="020B0504020200020000" pitchFamily="34" charset="0"/>
                <a:cs typeface="Posterama" panose="020B0504020200020000" pitchFamily="34" charset="0"/>
              </a:rPr>
            </a:br>
            <a:br>
              <a:rPr lang="fi-FI" dirty="0">
                <a:latin typeface="Posterama" panose="020B0504020200020000" pitchFamily="34" charset="0"/>
                <a:cs typeface="Posterama" panose="020B0504020200020000" pitchFamily="34" charset="0"/>
              </a:rPr>
            </a:br>
            <a:r>
              <a:rPr lang="fi-FI" sz="3600" dirty="0">
                <a:latin typeface="Posterama" panose="020B0504020200020000" pitchFamily="34" charset="0"/>
                <a:cs typeface="Posterama" panose="020B0504020200020000" pitchFamily="34" charset="0"/>
              </a:rPr>
              <a:t>Quelques </a:t>
            </a:r>
            <a:r>
              <a:rPr lang="fi-FI" sz="3600" dirty="0" err="1">
                <a:latin typeface="Posterama" panose="020B0504020200020000" pitchFamily="34" charset="0"/>
                <a:cs typeface="Posterama" panose="020B0504020200020000" pitchFamily="34" charset="0"/>
              </a:rPr>
              <a:t>conseils de base </a:t>
            </a:r>
            <a:r>
              <a:rPr lang="fi-FI" sz="3600" dirty="0">
                <a:latin typeface="Posterama" panose="020B0504020200020000" pitchFamily="34" charset="0"/>
                <a:cs typeface="Posterama" panose="020B0504020200020000" pitchFamily="34" charset="0"/>
              </a:rPr>
              <a:t>à </a:t>
            </a:r>
            <a:r>
              <a:rPr lang="fi-FI" sz="3600" dirty="0" err="1">
                <a:latin typeface="Posterama" panose="020B0504020200020000" pitchFamily="34" charset="0"/>
                <a:cs typeface="Posterama" panose="020B0504020200020000" pitchFamily="34" charset="0"/>
              </a:rPr>
              <a:t>garder </a:t>
            </a:r>
            <a:r>
              <a:rPr lang="fi-FI" sz="3600" dirty="0">
                <a:latin typeface="Posterama" panose="020B0504020200020000" pitchFamily="34" charset="0"/>
                <a:cs typeface="Posterama" panose="020B0504020200020000" pitchFamily="34" charset="0"/>
              </a:rPr>
              <a:t>à l</a:t>
            </a:r>
            <a:r>
              <a:rPr lang="fi-FI" sz="3600" dirty="0" err="1">
                <a:latin typeface="Posterama" panose="020B0504020200020000" pitchFamily="34" charset="0"/>
                <a:cs typeface="Posterama" panose="020B0504020200020000" pitchFamily="34" charset="0"/>
              </a:rPr>
              <a:t>'esprit</a:t>
            </a:r>
            <a:br>
              <a:rPr lang="fi-FI" dirty="0"/>
            </a:br>
            <a:endParaRPr lang="fi-FI" dirty="0"/>
          </a:p>
        </p:txBody>
      </p:sp>
      <p:pic>
        <p:nvPicPr>
          <p:cNvPr id="6" name="Kuva 5" descr="Kommentti tykkää ääriviiva">
            <a:extLst>
              <a:ext uri="{FF2B5EF4-FFF2-40B4-BE49-F238E27FC236}">
                <a16:creationId xmlns:a16="http://schemas.microsoft.com/office/drawing/2014/main" id="{7BDC6AA2-9E0F-0AAF-6DC4-045E013EAC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33778" y="1133856"/>
            <a:ext cx="3066004" cy="3066004"/>
          </a:xfrm>
          <a:prstGeom prst="rect">
            <a:avLst/>
          </a:prstGeom>
        </p:spPr>
      </p:pic>
    </p:spTree>
    <p:extLst>
      <p:ext uri="{BB962C8B-B14F-4D97-AF65-F5344CB8AC3E}">
        <p14:creationId xmlns:p14="http://schemas.microsoft.com/office/powerpoint/2010/main" val="204248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817372-A8E8-370B-B8F4-5185440EC872}"/>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Polices de caractères</a:t>
            </a:r>
            <a:endParaRPr lang="fi-FI" sz="4400" dirty="0"/>
          </a:p>
        </p:txBody>
      </p:sp>
      <p:sp>
        <p:nvSpPr>
          <p:cNvPr id="3" name="Tekstin paikkamerkki 2">
            <a:extLst>
              <a:ext uri="{FF2B5EF4-FFF2-40B4-BE49-F238E27FC236}">
                <a16:creationId xmlns:a16="http://schemas.microsoft.com/office/drawing/2014/main" id="{572FB897-9935-E475-F2EE-4090B0DEB5A9}"/>
              </a:ext>
            </a:extLst>
          </p:cNvPr>
          <p:cNvSpPr>
            <a:spLocks noGrp="1"/>
          </p:cNvSpPr>
          <p:nvPr>
            <p:ph type="body" idx="1"/>
          </p:nvPr>
        </p:nvSpPr>
        <p:spPr>
          <a:xfrm>
            <a:off x="481600" y="1451113"/>
            <a:ext cx="5243339" cy="5163746"/>
          </a:xfrm>
        </p:spPr>
        <p:txBody>
          <a:bodyPr>
            <a:noAutofit/>
          </a:bodyPr>
          <a:lstStyle/>
          <a:p>
            <a:pPr>
              <a:lnSpc>
                <a:spcPct val="110000"/>
              </a:lnSpc>
            </a:pPr>
            <a:r>
              <a:rPr lang="en-US" sz="2900" dirty="0">
                <a:solidFill>
                  <a:schemeClr val="tx2">
                    <a:lumMod val="50000"/>
                  </a:schemeClr>
                </a:solidFill>
                <a:latin typeface="Posterama" panose="020B0504020200020000" pitchFamily="34" charset="0"/>
                <a:cs typeface="Posterama" panose="020B0504020200020000" pitchFamily="34" charset="0"/>
              </a:rPr>
              <a:t>Quelques conseils</a:t>
            </a:r>
          </a:p>
          <a:p>
            <a:pPr marL="457200" indent="-457200">
              <a:lnSpc>
                <a:spcPct val="110000"/>
              </a:lnSpc>
              <a:buSzPct val="1000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Gardez-le dans la famille</a:t>
            </a:r>
          </a:p>
          <a:p>
            <a:pPr marL="457200" lvl="1" indent="0">
              <a:lnSpc>
                <a:spcPct val="110000"/>
              </a:lnSpc>
              <a:buSzPct val="100000"/>
            </a:pPr>
            <a:r>
              <a:rPr lang="en-US" sz="2800" dirty="0">
                <a:solidFill>
                  <a:schemeClr val="tx2">
                    <a:lumMod val="50000"/>
                  </a:schemeClr>
                </a:solidFill>
                <a:latin typeface="Posterama" panose="020B0504020200020000" pitchFamily="34" charset="0"/>
                <a:cs typeface="Posterama" panose="020B0504020200020000" pitchFamily="34" charset="0"/>
              </a:rPr>
              <a:t>Les polices assorties sont souvent regroupées dans des "familles de polices"</a:t>
            </a:r>
          </a:p>
          <a:p>
            <a:pPr marL="457200" indent="-457200">
              <a:lnSpc>
                <a:spcPct val="110000"/>
              </a:lnSpc>
              <a:buSzPct val="1000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N'en utilisez pas trop</a:t>
            </a:r>
          </a:p>
          <a:p>
            <a:pPr marL="457200" lvl="1" indent="0">
              <a:lnSpc>
                <a:spcPct val="110000"/>
              </a:lnSpc>
              <a:buSzPct val="100000"/>
            </a:pPr>
            <a:r>
              <a:rPr lang="en-US" sz="2800" dirty="0">
                <a:solidFill>
                  <a:schemeClr val="tx2">
                    <a:lumMod val="50000"/>
                  </a:schemeClr>
                </a:solidFill>
                <a:latin typeface="Posterama" panose="020B0504020200020000" pitchFamily="34" charset="0"/>
                <a:cs typeface="Posterama" panose="020B0504020200020000" pitchFamily="34" charset="0"/>
              </a:rPr>
              <a:t>Deux ou trois au maximum</a:t>
            </a:r>
          </a:p>
          <a:p>
            <a:pPr marL="457200" indent="-457200">
              <a:lnSpc>
                <a:spcPct val="110000"/>
              </a:lnSpc>
              <a:buSzPct val="1000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Utiliser les majuscules avec parcimonie </a:t>
            </a:r>
          </a:p>
        </p:txBody>
      </p:sp>
      <p:pic>
        <p:nvPicPr>
          <p:cNvPr id="5" name="Kuva 4" descr="Allekirjoitus ääriviiva">
            <a:extLst>
              <a:ext uri="{FF2B5EF4-FFF2-40B4-BE49-F238E27FC236}">
                <a16:creationId xmlns:a16="http://schemas.microsoft.com/office/drawing/2014/main" id="{FC08BE44-8AA1-75DB-AE08-3B51844A28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4939" y="1787365"/>
            <a:ext cx="2633739" cy="2633739"/>
          </a:xfrm>
          <a:prstGeom prst="rect">
            <a:avLst/>
          </a:prstGeom>
        </p:spPr>
      </p:pic>
    </p:spTree>
    <p:extLst>
      <p:ext uri="{BB962C8B-B14F-4D97-AF65-F5344CB8AC3E}">
        <p14:creationId xmlns:p14="http://schemas.microsoft.com/office/powerpoint/2010/main" val="342991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1E7B1C-AC4E-7799-EB6F-F8112DEF6B3E}"/>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Polices de caractères </a:t>
            </a:r>
            <a:endParaRPr lang="fi-FI" sz="4400" dirty="0"/>
          </a:p>
        </p:txBody>
      </p:sp>
      <p:sp>
        <p:nvSpPr>
          <p:cNvPr id="3" name="Tekstiruutu 2">
            <a:extLst>
              <a:ext uri="{FF2B5EF4-FFF2-40B4-BE49-F238E27FC236}">
                <a16:creationId xmlns:a16="http://schemas.microsoft.com/office/drawing/2014/main" id="{4FA1B720-6AA6-643E-A374-A10B9F28E18F}"/>
              </a:ext>
            </a:extLst>
          </p:cNvPr>
          <p:cNvSpPr txBox="1"/>
          <p:nvPr/>
        </p:nvSpPr>
        <p:spPr>
          <a:xfrm>
            <a:off x="1975209" y="2050281"/>
            <a:ext cx="2766912" cy="2523768"/>
          </a:xfrm>
          <a:prstGeom prst="rect">
            <a:avLst/>
          </a:prstGeom>
          <a:noFill/>
        </p:spPr>
        <p:txBody>
          <a:bodyPr wrap="square" rtlCol="0">
            <a:spAutoFit/>
          </a:bodyPr>
          <a:lstStyle/>
          <a:p>
            <a:pPr>
              <a:lnSpc>
                <a:spcPct val="150000"/>
              </a:lnSpc>
            </a:pPr>
            <a:r>
              <a:rPr lang="en-US" sz="2400" dirty="0">
                <a:solidFill>
                  <a:schemeClr val="tx2">
                    <a:lumMod val="50000"/>
                  </a:schemeClr>
                </a:solidFill>
                <a:latin typeface="Posterama" panose="020B0504020200020000" pitchFamily="34" charset="0"/>
                <a:cs typeface="Posterama" panose="020B0504020200020000" pitchFamily="34" charset="0"/>
              </a:rPr>
              <a:t>Sérif</a:t>
            </a:r>
          </a:p>
          <a:p>
            <a:pPr marL="457200" lvl="1" indent="-457200">
              <a:lnSpc>
                <a:spcPct val="150000"/>
              </a:lnSpc>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Traditionnel </a:t>
            </a:r>
          </a:p>
          <a:p>
            <a:pPr marL="457200" lvl="1" indent="-457200">
              <a:lnSpc>
                <a:spcPct val="150000"/>
              </a:lnSpc>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Digne de confiance</a:t>
            </a:r>
          </a:p>
          <a:p>
            <a:pPr marL="457200" lvl="1" indent="-457200">
              <a:lnSpc>
                <a:spcPct val="150000"/>
              </a:lnSpc>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Classe</a:t>
            </a:r>
          </a:p>
          <a:p>
            <a:endParaRPr lang="fi-FI" dirty="0"/>
          </a:p>
        </p:txBody>
      </p:sp>
      <p:sp>
        <p:nvSpPr>
          <p:cNvPr id="5" name="Tekstiruutu 4">
            <a:extLst>
              <a:ext uri="{FF2B5EF4-FFF2-40B4-BE49-F238E27FC236}">
                <a16:creationId xmlns:a16="http://schemas.microsoft.com/office/drawing/2014/main" id="{6607190E-9901-C3E4-B976-EB3F3314B0FE}"/>
              </a:ext>
            </a:extLst>
          </p:cNvPr>
          <p:cNvSpPr txBox="1"/>
          <p:nvPr/>
        </p:nvSpPr>
        <p:spPr>
          <a:xfrm>
            <a:off x="413949" y="1362618"/>
            <a:ext cx="3492102" cy="523220"/>
          </a:xfrm>
          <a:prstGeom prst="rect">
            <a:avLst/>
          </a:prstGeom>
          <a:noFill/>
        </p:spPr>
        <p:txBody>
          <a:bodyPr wrap="square">
            <a:spAutoFit/>
          </a:bodyPr>
          <a:lstStyle/>
          <a:p>
            <a:pPr algn="ctr"/>
            <a:r>
              <a:rPr lang="en-US" sz="2800" dirty="0">
                <a:solidFill>
                  <a:schemeClr val="tx2">
                    <a:lumMod val="50000"/>
                  </a:schemeClr>
                </a:solidFill>
                <a:latin typeface="Posterama" panose="020B0504020200020000" pitchFamily="34" charset="0"/>
                <a:cs typeface="Posterama" panose="020B0504020200020000" pitchFamily="34" charset="0"/>
              </a:rPr>
              <a:t>Avec ou sans empattement</a:t>
            </a:r>
          </a:p>
        </p:txBody>
      </p:sp>
      <p:sp>
        <p:nvSpPr>
          <p:cNvPr id="7" name="Tekstiruutu 6">
            <a:extLst>
              <a:ext uri="{FF2B5EF4-FFF2-40B4-BE49-F238E27FC236}">
                <a16:creationId xmlns:a16="http://schemas.microsoft.com/office/drawing/2014/main" id="{F00F028B-2B40-DD03-6722-63FFE7591B51}"/>
              </a:ext>
            </a:extLst>
          </p:cNvPr>
          <p:cNvSpPr txBox="1"/>
          <p:nvPr/>
        </p:nvSpPr>
        <p:spPr>
          <a:xfrm>
            <a:off x="4827181" y="2050281"/>
            <a:ext cx="2766912" cy="2249783"/>
          </a:xfrm>
          <a:prstGeom prst="rect">
            <a:avLst/>
          </a:prstGeom>
          <a:noFill/>
        </p:spPr>
        <p:txBody>
          <a:bodyPr wrap="square">
            <a:spAutoFit/>
          </a:bodyPr>
          <a:lstStyle/>
          <a:p>
            <a:pPr>
              <a:lnSpc>
                <a:spcPct val="150000"/>
              </a:lnSpc>
            </a:pPr>
            <a:r>
              <a:rPr lang="en-US" sz="2400" dirty="0">
                <a:solidFill>
                  <a:schemeClr val="tx2">
                    <a:lumMod val="50000"/>
                  </a:schemeClr>
                </a:solidFill>
                <a:latin typeface="Posterama" panose="020B0504020200020000" pitchFamily="34" charset="0"/>
                <a:cs typeface="Posterama" panose="020B0504020200020000" pitchFamily="34" charset="0"/>
              </a:rPr>
              <a:t>Sans-Serif</a:t>
            </a:r>
          </a:p>
          <a:p>
            <a:pPr marL="457200" indent="-457200">
              <a:lnSpc>
                <a:spcPct val="150000"/>
              </a:lnSpc>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Moderne</a:t>
            </a:r>
          </a:p>
          <a:p>
            <a:pPr marL="457200" indent="-457200">
              <a:lnSpc>
                <a:spcPct val="150000"/>
              </a:lnSpc>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Nettoyer </a:t>
            </a:r>
          </a:p>
          <a:p>
            <a:pPr marL="457200" indent="-457200">
              <a:lnSpc>
                <a:spcPct val="150000"/>
              </a:lnSpc>
              <a:buFont typeface="Wingdings" pitchFamily="2" charset="2"/>
              <a:buChar char="ü"/>
            </a:pPr>
            <a:r>
              <a:rPr lang="en-US" sz="2400" dirty="0">
                <a:solidFill>
                  <a:schemeClr val="tx2">
                    <a:lumMod val="50000"/>
                  </a:schemeClr>
                </a:solidFill>
                <a:latin typeface="Posterama" panose="020B0504020200020000" pitchFamily="34" charset="0"/>
                <a:cs typeface="Posterama" panose="020B0504020200020000" pitchFamily="34" charset="0"/>
              </a:rPr>
              <a:t>Accessible</a:t>
            </a:r>
          </a:p>
        </p:txBody>
      </p:sp>
      <p:pic>
        <p:nvPicPr>
          <p:cNvPr id="8" name="Afbeelding 5" descr="Afbeelding met tekst, illustratie&#10;&#10;Automatisch gegenereerde beschrijving">
            <a:extLst>
              <a:ext uri="{FF2B5EF4-FFF2-40B4-BE49-F238E27FC236}">
                <a16:creationId xmlns:a16="http://schemas.microsoft.com/office/drawing/2014/main" id="{9A8C04A1-759A-518E-CA13-223493EF0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598" y="4295649"/>
            <a:ext cx="7304804" cy="2914617"/>
          </a:xfrm>
          <a:prstGeom prst="rect">
            <a:avLst/>
          </a:prstGeom>
        </p:spPr>
      </p:pic>
    </p:spTree>
    <p:extLst>
      <p:ext uri="{BB962C8B-B14F-4D97-AF65-F5344CB8AC3E}">
        <p14:creationId xmlns:p14="http://schemas.microsoft.com/office/powerpoint/2010/main" val="370932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E64392-48E4-EB32-9C7F-E669C52FB37F}"/>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Espacement </a:t>
            </a:r>
            <a:endParaRPr lang="fi-FI" sz="4400" dirty="0"/>
          </a:p>
        </p:txBody>
      </p:sp>
      <p:sp>
        <p:nvSpPr>
          <p:cNvPr id="4" name="Tekstiruutu 3">
            <a:extLst>
              <a:ext uri="{FF2B5EF4-FFF2-40B4-BE49-F238E27FC236}">
                <a16:creationId xmlns:a16="http://schemas.microsoft.com/office/drawing/2014/main" id="{D65F96D5-9630-47A7-0A61-1D508E52D32F}"/>
              </a:ext>
            </a:extLst>
          </p:cNvPr>
          <p:cNvSpPr txBox="1"/>
          <p:nvPr/>
        </p:nvSpPr>
        <p:spPr>
          <a:xfrm>
            <a:off x="481599" y="1726052"/>
            <a:ext cx="6929293" cy="3539430"/>
          </a:xfrm>
          <a:prstGeom prst="rect">
            <a:avLst/>
          </a:prstGeom>
          <a:noFill/>
        </p:spPr>
        <p:txBody>
          <a:bodyPr wrap="square">
            <a:spAutoFit/>
          </a:bodyPr>
          <a:lstStyle/>
          <a:p>
            <a:r>
              <a:rPr lang="en-US" sz="2800" dirty="0">
                <a:solidFill>
                  <a:schemeClr val="tx2">
                    <a:lumMod val="50000"/>
                  </a:schemeClr>
                </a:solidFill>
                <a:latin typeface="Posterama" panose="020B0504020200020000" pitchFamily="34" charset="0"/>
                <a:cs typeface="Posterama" panose="020B0504020200020000" pitchFamily="34" charset="0"/>
              </a:rPr>
              <a:t>Espace et espace négatif</a:t>
            </a:r>
          </a:p>
          <a:p>
            <a:endParaRPr lang="en-US" sz="2800" dirty="0">
              <a:solidFill>
                <a:schemeClr val="tx2">
                  <a:lumMod val="50000"/>
                </a:schemeClr>
              </a:solidFill>
              <a:latin typeface="Posterama" panose="020B0504020200020000" pitchFamily="34" charset="0"/>
              <a:cs typeface="Posterama" panose="020B0504020200020000" pitchFamily="34" charset="0"/>
            </a:endParaRPr>
          </a:p>
          <a:p>
            <a:pPr marL="457200" indent="-4572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Travailler en grille</a:t>
            </a:r>
          </a:p>
          <a:p>
            <a:pPr marL="457200" indent="-457200">
              <a:buFont typeface="Wingdings" pitchFamily="2" charset="2"/>
              <a:buChar char="ü"/>
            </a:pPr>
            <a:endParaRPr lang="en-US" sz="2800" dirty="0">
              <a:solidFill>
                <a:schemeClr val="tx2">
                  <a:lumMod val="50000"/>
                </a:schemeClr>
              </a:solidFill>
              <a:latin typeface="Posterama" panose="020B0504020200020000" pitchFamily="34" charset="0"/>
              <a:cs typeface="Posterama" panose="020B0504020200020000" pitchFamily="34" charset="0"/>
            </a:endParaRPr>
          </a:p>
          <a:p>
            <a:pPr marL="457200" indent="-4572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Laisser de l'espace à partir du bord de la feuille de calcul</a:t>
            </a:r>
          </a:p>
          <a:p>
            <a:pPr marL="457200" indent="-457200">
              <a:buFont typeface="Wingdings" pitchFamily="2" charset="2"/>
              <a:buChar char="ü"/>
            </a:pPr>
            <a:endParaRPr lang="en-US" sz="2800" dirty="0">
              <a:solidFill>
                <a:schemeClr val="tx2">
                  <a:lumMod val="50000"/>
                </a:schemeClr>
              </a:solidFill>
              <a:latin typeface="Posterama" panose="020B0504020200020000" pitchFamily="34" charset="0"/>
              <a:cs typeface="Posterama" panose="020B0504020200020000" pitchFamily="34" charset="0"/>
            </a:endParaRPr>
          </a:p>
          <a:p>
            <a:pPr marL="457200" indent="-457200">
              <a:buFont typeface="Wingdings" pitchFamily="2" charset="2"/>
              <a:buChar char="ü"/>
            </a:pPr>
            <a:r>
              <a:rPr lang="en-US" sz="2800" dirty="0">
                <a:solidFill>
                  <a:schemeClr val="tx2">
                    <a:lumMod val="50000"/>
                  </a:schemeClr>
                </a:solidFill>
                <a:latin typeface="Posterama" panose="020B0504020200020000" pitchFamily="34" charset="0"/>
                <a:cs typeface="Posterama" panose="020B0504020200020000" pitchFamily="34" charset="0"/>
              </a:rPr>
              <a:t>Espace négatif = espace de respiration</a:t>
            </a:r>
          </a:p>
        </p:txBody>
      </p:sp>
    </p:spTree>
    <p:extLst>
      <p:ext uri="{BB962C8B-B14F-4D97-AF65-F5344CB8AC3E}">
        <p14:creationId xmlns:p14="http://schemas.microsoft.com/office/powerpoint/2010/main" val="65685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16F54C-5815-4EE3-F228-4168E3AFDBFB}"/>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Espacement </a:t>
            </a:r>
            <a:endParaRPr lang="fi-FI" sz="4400" dirty="0"/>
          </a:p>
        </p:txBody>
      </p:sp>
      <p:sp>
        <p:nvSpPr>
          <p:cNvPr id="3" name="Tekstin paikkamerkki 2">
            <a:extLst>
              <a:ext uri="{FF2B5EF4-FFF2-40B4-BE49-F238E27FC236}">
                <a16:creationId xmlns:a16="http://schemas.microsoft.com/office/drawing/2014/main" id="{EE4DC567-5A0C-CC9B-3849-A9FA2EFE31AC}"/>
              </a:ext>
            </a:extLst>
          </p:cNvPr>
          <p:cNvSpPr>
            <a:spLocks noGrp="1"/>
          </p:cNvSpPr>
          <p:nvPr>
            <p:ph type="body" idx="1"/>
          </p:nvPr>
        </p:nvSpPr>
        <p:spPr>
          <a:xfrm>
            <a:off x="481600" y="1295447"/>
            <a:ext cx="2261600" cy="983836"/>
          </a:xfrm>
        </p:spPr>
        <p:txBody>
          <a:bodyPr>
            <a:normAutofit/>
          </a:bodyPr>
          <a:lstStyle/>
          <a:p>
            <a:r>
              <a:rPr lang="fi-FI" sz="2800" dirty="0" err="1">
                <a:solidFill>
                  <a:schemeClr val="tx2">
                    <a:lumMod val="50000"/>
                  </a:schemeClr>
                </a:solidFill>
                <a:latin typeface="Posterama" panose="020B0504020200020000" pitchFamily="34" charset="0"/>
                <a:cs typeface="Posterama" panose="020B0504020200020000" pitchFamily="34" charset="0"/>
              </a:rPr>
              <a:t>Exemples</a:t>
            </a:r>
            <a:endParaRPr lang="fi-FI" sz="2800" dirty="0">
              <a:solidFill>
                <a:schemeClr val="tx2">
                  <a:lumMod val="50000"/>
                </a:schemeClr>
              </a:solidFill>
              <a:latin typeface="Posterama" panose="020B0504020200020000" pitchFamily="34" charset="0"/>
              <a:cs typeface="Posterama" panose="020B0504020200020000" pitchFamily="34" charset="0"/>
            </a:endParaRPr>
          </a:p>
        </p:txBody>
      </p:sp>
      <p:pic>
        <p:nvPicPr>
          <p:cNvPr id="4" name="Tijdelijke aanduiding voor inhoud 9">
            <a:extLst>
              <a:ext uri="{FF2B5EF4-FFF2-40B4-BE49-F238E27FC236}">
                <a16:creationId xmlns:a16="http://schemas.microsoft.com/office/drawing/2014/main" id="{98ABD92E-9449-8554-1ED4-81B67FB93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226" y="148791"/>
            <a:ext cx="5066156" cy="6560418"/>
          </a:xfrm>
          <a:prstGeom prst="rect">
            <a:avLst/>
          </a:prstGeom>
        </p:spPr>
      </p:pic>
    </p:spTree>
    <p:extLst>
      <p:ext uri="{BB962C8B-B14F-4D97-AF65-F5344CB8AC3E}">
        <p14:creationId xmlns:p14="http://schemas.microsoft.com/office/powerpoint/2010/main" val="59662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2C23AD-6703-EEF3-6055-4A71189D5B93}"/>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Espacement</a:t>
            </a:r>
            <a:endParaRPr lang="fi-FI" sz="4400" dirty="0"/>
          </a:p>
        </p:txBody>
      </p:sp>
      <p:sp>
        <p:nvSpPr>
          <p:cNvPr id="3" name="Tekstin paikkamerkki 2">
            <a:extLst>
              <a:ext uri="{FF2B5EF4-FFF2-40B4-BE49-F238E27FC236}">
                <a16:creationId xmlns:a16="http://schemas.microsoft.com/office/drawing/2014/main" id="{F7B87B9A-9990-2282-538F-FE7265F281B4}"/>
              </a:ext>
            </a:extLst>
          </p:cNvPr>
          <p:cNvSpPr>
            <a:spLocks noGrp="1"/>
          </p:cNvSpPr>
          <p:nvPr>
            <p:ph type="body" idx="1"/>
          </p:nvPr>
        </p:nvSpPr>
        <p:spPr>
          <a:xfrm>
            <a:off x="481600" y="1305386"/>
            <a:ext cx="2261600" cy="963958"/>
          </a:xfrm>
        </p:spPr>
        <p:txBody>
          <a:bodyPr>
            <a:normAutofit/>
          </a:bodyPr>
          <a:lstStyle/>
          <a:p>
            <a:r>
              <a:rPr lang="fi-FI" sz="2800" dirty="0">
                <a:solidFill>
                  <a:schemeClr val="tx2">
                    <a:lumMod val="50000"/>
                  </a:schemeClr>
                </a:solidFill>
                <a:latin typeface="Posterama" panose="020B0504020200020000" pitchFamily="34" charset="0"/>
                <a:cs typeface="Posterama" panose="020B0504020200020000" pitchFamily="34" charset="0"/>
              </a:rPr>
              <a:t>Exemples </a:t>
            </a:r>
          </a:p>
        </p:txBody>
      </p:sp>
      <p:pic>
        <p:nvPicPr>
          <p:cNvPr id="4" name="Tijdelijke aanduiding voor inhoud 6" descr="Afbeelding met tekst&#10;&#10;Automatisch gegenereerde beschrijving">
            <a:extLst>
              <a:ext uri="{FF2B5EF4-FFF2-40B4-BE49-F238E27FC236}">
                <a16:creationId xmlns:a16="http://schemas.microsoft.com/office/drawing/2014/main" id="{B62F1FE5-30DE-2564-7F37-0983EC3F3497}"/>
              </a:ext>
            </a:extLst>
          </p:cNvPr>
          <p:cNvPicPr>
            <a:picLocks noChangeAspect="1"/>
          </p:cNvPicPr>
          <p:nvPr/>
        </p:nvPicPr>
        <p:blipFill rotWithShape="1">
          <a:blip r:embed="rId2">
            <a:extLst>
              <a:ext uri="{28A0092B-C50C-407E-A947-70E740481C1C}">
                <a14:useLocalDpi xmlns:a14="http://schemas.microsoft.com/office/drawing/2010/main" val="0"/>
              </a:ext>
            </a:extLst>
          </a:blip>
          <a:srcRect r="6465"/>
          <a:stretch/>
        </p:blipFill>
        <p:spPr>
          <a:xfrm>
            <a:off x="481600" y="2416843"/>
            <a:ext cx="4090400" cy="2714847"/>
          </a:xfrm>
          <a:prstGeom prst="rect">
            <a:avLst/>
          </a:prstGeom>
        </p:spPr>
      </p:pic>
      <p:pic>
        <p:nvPicPr>
          <p:cNvPr id="5" name="Afbeelding 8">
            <a:extLst>
              <a:ext uri="{FF2B5EF4-FFF2-40B4-BE49-F238E27FC236}">
                <a16:creationId xmlns:a16="http://schemas.microsoft.com/office/drawing/2014/main" id="{926ED579-62C7-472A-88D3-32818D5D24B7}"/>
              </a:ext>
            </a:extLst>
          </p:cNvPr>
          <p:cNvPicPr>
            <a:picLocks noChangeAspect="1"/>
          </p:cNvPicPr>
          <p:nvPr/>
        </p:nvPicPr>
        <p:blipFill rotWithShape="1">
          <a:blip r:embed="rId3">
            <a:extLst>
              <a:ext uri="{28A0092B-C50C-407E-A947-70E740481C1C}">
                <a14:useLocalDpi xmlns:a14="http://schemas.microsoft.com/office/drawing/2010/main" val="0"/>
              </a:ext>
            </a:extLst>
          </a:blip>
          <a:srcRect l="2434" t="-147" r="2434" b="4264"/>
          <a:stretch/>
        </p:blipFill>
        <p:spPr>
          <a:xfrm>
            <a:off x="4572000" y="1660094"/>
            <a:ext cx="4572000" cy="3537812"/>
          </a:xfrm>
          <a:prstGeom prst="rect">
            <a:avLst/>
          </a:prstGeom>
        </p:spPr>
      </p:pic>
    </p:spTree>
    <p:extLst>
      <p:ext uri="{BB962C8B-B14F-4D97-AF65-F5344CB8AC3E}">
        <p14:creationId xmlns:p14="http://schemas.microsoft.com/office/powerpoint/2010/main" val="331438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989383-EBA2-2B55-6BD6-E715391433AF}"/>
              </a:ext>
            </a:extLst>
          </p:cNvPr>
          <p:cNvSpPr>
            <a:spLocks noGrp="1"/>
          </p:cNvSpPr>
          <p:nvPr>
            <p:ph type="title"/>
          </p:nvPr>
        </p:nvSpPr>
        <p:spPr/>
        <p:txBody>
          <a:bodyPr>
            <a:normAutofit/>
          </a:bodyPr>
          <a:lstStyle/>
          <a:p>
            <a:r>
              <a:rPr lang="en-US" sz="4400" dirty="0">
                <a:solidFill>
                  <a:schemeClr val="lt1"/>
                </a:solidFill>
                <a:highlight>
                  <a:srgbClr val="7503A6"/>
                </a:highlight>
                <a:latin typeface="Posterama" panose="020B0504020200020000" pitchFamily="34" charset="0"/>
                <a:cs typeface="Posterama" panose="020B0504020200020000" pitchFamily="34" charset="0"/>
              </a:rPr>
              <a:t>Couleurs</a:t>
            </a:r>
            <a:endParaRPr lang="fi-FI" sz="4400" dirty="0"/>
          </a:p>
        </p:txBody>
      </p:sp>
      <p:sp>
        <p:nvSpPr>
          <p:cNvPr id="3" name="Tekstin paikkamerkki 2">
            <a:extLst>
              <a:ext uri="{FF2B5EF4-FFF2-40B4-BE49-F238E27FC236}">
                <a16:creationId xmlns:a16="http://schemas.microsoft.com/office/drawing/2014/main" id="{64C8B436-AE37-3924-BB84-A047CC95700B}"/>
              </a:ext>
            </a:extLst>
          </p:cNvPr>
          <p:cNvSpPr>
            <a:spLocks noGrp="1"/>
          </p:cNvSpPr>
          <p:nvPr>
            <p:ph type="body" idx="1"/>
          </p:nvPr>
        </p:nvSpPr>
        <p:spPr>
          <a:xfrm>
            <a:off x="481600" y="1331843"/>
            <a:ext cx="6502400" cy="4890053"/>
          </a:xfrm>
        </p:spPr>
        <p:txBody>
          <a:bodyPr>
            <a:normAutofit fontScale="55000" lnSpcReduction="20000"/>
          </a:bodyPr>
          <a:lstStyle/>
          <a:p>
            <a:pPr>
              <a:lnSpc>
                <a:spcPct val="120000"/>
              </a:lnSpc>
            </a:pPr>
            <a:r>
              <a:rPr lang="en-US" sz="3600" dirty="0">
                <a:solidFill>
                  <a:schemeClr val="tx2">
                    <a:lumMod val="50000"/>
                  </a:schemeClr>
                </a:solidFill>
                <a:latin typeface="Posterama" panose="020B0504020200020000" pitchFamily="34" charset="0"/>
                <a:cs typeface="Posterama" panose="020B0504020200020000" pitchFamily="34" charset="0"/>
              </a:rPr>
              <a:t>Groupes de couleurs et signification </a:t>
            </a:r>
          </a:p>
          <a:p>
            <a:pPr>
              <a:lnSpc>
                <a:spcPct val="120000"/>
              </a:lnSpc>
            </a:pPr>
            <a:endParaRPr lang="en-US" sz="3600" dirty="0">
              <a:solidFill>
                <a:schemeClr val="tx2">
                  <a:lumMod val="50000"/>
                </a:schemeClr>
              </a:solidFill>
              <a:latin typeface="Posterama" panose="020B0504020200020000" pitchFamily="34" charset="0"/>
              <a:cs typeface="Posterama" panose="020B0504020200020000" pitchFamily="34" charset="0"/>
            </a:endParaRPr>
          </a:p>
          <a:p>
            <a:pPr marL="685800" indent="-457200">
              <a:lnSpc>
                <a:spcPct val="120000"/>
              </a:lnSpc>
              <a:buSzPct val="100000"/>
              <a:buFont typeface="Wingdings" pitchFamily="2" charset="2"/>
              <a:buChar char="ü"/>
            </a:pPr>
            <a:r>
              <a:rPr lang="en-US" sz="3600" dirty="0">
                <a:solidFill>
                  <a:schemeClr val="tx2">
                    <a:lumMod val="50000"/>
                  </a:schemeClr>
                </a:solidFill>
                <a:latin typeface="Posterama" panose="020B0504020200020000" pitchFamily="34" charset="0"/>
                <a:cs typeface="Posterama" panose="020B0504020200020000" pitchFamily="34" charset="0"/>
              </a:rPr>
              <a:t>Choisissez des couleurs qui s'identifient à votre marque ou à votre design</a:t>
            </a:r>
          </a:p>
          <a:p>
            <a:pPr marL="685800" lvl="1" indent="0">
              <a:lnSpc>
                <a:spcPct val="120000"/>
              </a:lnSpc>
              <a:buSzPct val="100000"/>
            </a:pPr>
            <a:r>
              <a:rPr lang="en-US" sz="3600" dirty="0">
                <a:solidFill>
                  <a:schemeClr val="tx2">
                    <a:lumMod val="50000"/>
                  </a:schemeClr>
                </a:solidFill>
                <a:latin typeface="Posterama" panose="020B0504020200020000" pitchFamily="34" charset="0"/>
                <a:cs typeface="Posterama" panose="020B0504020200020000" pitchFamily="34" charset="0"/>
              </a:rPr>
              <a:t>Les couleurs ont des significations psychologiques différentes</a:t>
            </a:r>
          </a:p>
          <a:p>
            <a:pPr marL="685800" lvl="1" indent="0">
              <a:lnSpc>
                <a:spcPct val="120000"/>
              </a:lnSpc>
              <a:buSzPct val="100000"/>
            </a:pPr>
            <a:endParaRPr lang="en-US" sz="3600" dirty="0">
              <a:solidFill>
                <a:schemeClr val="tx2">
                  <a:lumMod val="50000"/>
                </a:schemeClr>
              </a:solidFill>
              <a:latin typeface="Posterama" panose="020B0504020200020000" pitchFamily="34" charset="0"/>
              <a:cs typeface="Posterama" panose="020B0504020200020000" pitchFamily="34" charset="0"/>
            </a:endParaRPr>
          </a:p>
          <a:p>
            <a:pPr marL="685800" indent="-457200">
              <a:lnSpc>
                <a:spcPct val="120000"/>
              </a:lnSpc>
              <a:buSzPct val="100000"/>
              <a:buFont typeface="Wingdings" pitchFamily="2" charset="2"/>
              <a:buChar char="ü"/>
            </a:pPr>
            <a:r>
              <a:rPr lang="en-US" sz="3600" dirty="0">
                <a:solidFill>
                  <a:schemeClr val="tx2">
                    <a:lumMod val="50000"/>
                  </a:schemeClr>
                </a:solidFill>
                <a:latin typeface="Posterama" panose="020B0504020200020000" pitchFamily="34" charset="0"/>
                <a:cs typeface="Posterama" panose="020B0504020200020000" pitchFamily="34" charset="0"/>
              </a:rPr>
              <a:t>Choisissez des couleurs complémentaires</a:t>
            </a:r>
          </a:p>
          <a:p>
            <a:pPr marL="685800" lvl="1" indent="0">
              <a:lnSpc>
                <a:spcPct val="120000"/>
              </a:lnSpc>
              <a:buSzPct val="100000"/>
            </a:pPr>
            <a:r>
              <a:rPr lang="en-US" sz="3600" dirty="0">
                <a:solidFill>
                  <a:schemeClr val="tx2">
                    <a:lumMod val="50000"/>
                  </a:schemeClr>
                </a:solidFill>
                <a:latin typeface="Posterama" panose="020B0504020200020000" pitchFamily="34" charset="0"/>
                <a:cs typeface="Posterama" panose="020B0504020200020000" pitchFamily="34" charset="0"/>
              </a:rPr>
              <a:t>Toutes les couleurs ne se mélangent pas</a:t>
            </a:r>
          </a:p>
          <a:p>
            <a:pPr marL="685800" lvl="1" indent="0">
              <a:lnSpc>
                <a:spcPct val="120000"/>
              </a:lnSpc>
              <a:buSzPct val="100000"/>
            </a:pPr>
            <a:r>
              <a:rPr lang="en-US" sz="3600" dirty="0">
                <a:solidFill>
                  <a:schemeClr val="tx2">
                    <a:lumMod val="50000"/>
                  </a:schemeClr>
                </a:solidFill>
                <a:latin typeface="Posterama" panose="020B0504020200020000" pitchFamily="34" charset="0"/>
                <a:cs typeface="Posterama" panose="020B0504020200020000" pitchFamily="34" charset="0"/>
              </a:rPr>
              <a:t>Des outils en ligne pour vous aider à trouver des partenaires</a:t>
            </a:r>
          </a:p>
          <a:p>
            <a:endParaRPr lang="fi-FI" dirty="0"/>
          </a:p>
        </p:txBody>
      </p:sp>
      <p:pic>
        <p:nvPicPr>
          <p:cNvPr id="13" name="Kuva 12" descr="Perusmuodot ääriviiva">
            <a:extLst>
              <a:ext uri="{FF2B5EF4-FFF2-40B4-BE49-F238E27FC236}">
                <a16:creationId xmlns:a16="http://schemas.microsoft.com/office/drawing/2014/main" id="{0925EB03-7F8F-CC7C-8892-50CDD3D69E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578782">
            <a:off x="6408316" y="1992759"/>
            <a:ext cx="2521240" cy="2521240"/>
          </a:xfrm>
          <a:prstGeom prst="rect">
            <a:avLst/>
          </a:prstGeom>
        </p:spPr>
      </p:pic>
    </p:spTree>
    <p:extLst>
      <p:ext uri="{BB962C8B-B14F-4D97-AF65-F5344CB8AC3E}">
        <p14:creationId xmlns:p14="http://schemas.microsoft.com/office/powerpoint/2010/main" val="3279665346"/>
      </p:ext>
    </p:extLst>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{61F36EC3-0323-1947-93E7-C172B74FAB27}tf16401378</Template>
  <TotalTime>0</TotalTime>
  <Words>1586</Words>
  <Application>Microsoft Office PowerPoint</Application>
  <PresentationFormat>On-screen Show (4:3)</PresentationFormat>
  <Paragraphs>198</Paragraphs>
  <Slides>29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Posterama</vt:lpstr>
      <vt:lpstr>Wingdings</vt:lpstr>
      <vt:lpstr>Arial</vt:lpstr>
      <vt:lpstr>Söhne</vt:lpstr>
      <vt:lpstr>Calibri</vt:lpstr>
      <vt:lpstr>Thème Office</vt:lpstr>
      <vt:lpstr>L'identité visuelle de votre projet avec Canva</vt:lpstr>
      <vt:lpstr>Qu'est-ce que la conception visuelle ?</vt:lpstr>
      <vt:lpstr>Conseils pour la conception  Quelques conseils de base à garder à l'esprit </vt:lpstr>
      <vt:lpstr>Polices de caractères</vt:lpstr>
      <vt:lpstr>Polices de caractères </vt:lpstr>
      <vt:lpstr>Espacement </vt:lpstr>
      <vt:lpstr>Espacement </vt:lpstr>
      <vt:lpstr>Espacement</vt:lpstr>
      <vt:lpstr>Couleurs</vt:lpstr>
      <vt:lpstr>Couleurs</vt:lpstr>
      <vt:lpstr>Couleurs</vt:lpstr>
      <vt:lpstr> Conception visuelle avec Canva </vt:lpstr>
      <vt:lpstr>Qu'est-ce que Canva ?</vt:lpstr>
      <vt:lpstr>Comment commencer ?</vt:lpstr>
      <vt:lpstr>Outils</vt:lpstr>
      <vt:lpstr>Outils</vt:lpstr>
      <vt:lpstr>Vous voulez en savoir plus ?</vt:lpstr>
      <vt:lpstr>  Éléments de conception de la marque pour votre projet  </vt:lpstr>
      <vt:lpstr>Création d'un logo</vt:lpstr>
      <vt:lpstr>Création d'un logo</vt:lpstr>
      <vt:lpstr>Création d'un logo </vt:lpstr>
      <vt:lpstr>Construire une présentation</vt:lpstr>
      <vt:lpstr>Construire une présentation</vt:lpstr>
      <vt:lpstr>Construire un dépliant</vt:lpstr>
      <vt:lpstr>Construire un dépliant</vt:lpstr>
      <vt:lpstr>Construire un dépliant</vt:lpstr>
      <vt:lpstr>Construire un modèle de médias sociaux </vt:lpstr>
      <vt:lpstr>Construire un modèle de médias sociaux </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Translate it!</dc:title>
  <dc:creator>PRUDHOMME Camille</dc:creator>
  <cp:keywords>, docId:73079A9823B2633E36A38139494BD943</cp:keywords>
  <cp:lastModifiedBy>Loredana Bucseneanu</cp:lastModifiedBy>
  <cp:revision>4</cp:revision>
  <dcterms:created xsi:type="dcterms:W3CDTF">2021-08-25T17:08:04Z</dcterms:created>
  <dcterms:modified xsi:type="dcterms:W3CDTF">2023-04-11T19:03:53Z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0x010100211A265137757140ADDDDCE420A58E94</vt:lpwstr>
  </property>
</Properties>
</file>