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42"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43" r:id="rId28"/>
    <p:sldId id="344" r:id="rId29"/>
    <p:sldId id="284" r:id="rId30"/>
    <p:sldId id="362" r:id="rId31"/>
    <p:sldId id="363"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77"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12192000" cy="6858000"/>
  <p:notesSz cx="6858000" cy="9144000"/>
  <p:embeddedFontLst>
    <p:embeddedFont>
      <p:font typeface="Calibri" panose="020F0502020204030204" pitchFamily="34" charset="0"/>
      <p:regular r:id="rId89"/>
      <p:bold r:id="rId90"/>
      <p:italic r:id="rId91"/>
      <p:boldItalic r:id="rId92"/>
    </p:embeddedFont>
    <p:embeddedFont>
      <p:font typeface="Century Gothic" panose="020B0502020202020204" pitchFamily="34" charset="0"/>
      <p:regular r:id="rId93"/>
      <p:bold r:id="rId94"/>
      <p:italic r:id="rId95"/>
      <p:boldItalic r:id="rId96"/>
    </p:embeddedFont>
    <p:embeddedFont>
      <p:font typeface="Helvetica Neue" panose="020B0604020202020204" charset="0"/>
      <p:regular r:id="rId97"/>
      <p:bold r:id="rId98"/>
      <p:italic r:id="rId99"/>
      <p:boldItalic r:id="rId100"/>
    </p:embeddedFont>
    <p:embeddedFont>
      <p:font typeface="Montserrat" panose="00000500000000000000" pitchFamily="2" charset="0"/>
      <p:regular r:id="rId101"/>
      <p:bold r:id="rId102"/>
      <p:italic r:id="rId103"/>
      <p:boldItalic r:id="rId104"/>
    </p:embeddedFont>
    <p:embeddedFont>
      <p:font typeface="Posterama" panose="020B0504020200020000"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gNOBQnNHj8ZOEXhrgsiB4GrkxA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197" autoAdjust="0"/>
  </p:normalViewPr>
  <p:slideViewPr>
    <p:cSldViewPr snapToGrid="0">
      <p:cViewPr varScale="1">
        <p:scale>
          <a:sx n="57" d="100"/>
          <a:sy n="57" d="100"/>
        </p:scale>
        <p:origin x="165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9.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4.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font" Target="fonts/font17.fntdata"/><Relationship Id="rId113"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8.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Maintenant, concentrons notre attention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457200" marR="0" lvl="0" indent="-228600" algn="l" rtl="0">
              <a:lnSpc>
                <a:spcPct val="100000"/>
              </a:lnSpc>
              <a:spcBef>
                <a:spcPts val="0"/>
              </a:spcBef>
              <a:spcAft>
                <a:spcPts val="0"/>
              </a:spcAft>
              <a:buSzPts val="1400"/>
              <a:buNone/>
            </a:pPr>
            <a:endParaRPr dirty="0"/>
          </a:p>
        </p:txBody>
      </p:sp>
      <p:sp>
        <p:nvSpPr>
          <p:cNvPr id="237" name="Google Shape;237;p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se passe beaucoup de choses dans l'atmosphère, et le plus important en ce qui concerne le changement climatique est l'effet de serre. L'effet de serre est un processus naturel qui nous empêche de geler sur notre planète. Sans lui, la température à la surface de la terre serait de -18 °C. </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Cet effet ressemble au fonctionnement d'une serre, d'où son nom. Le rayonnement solaire traverse l'atmosphère et est absorbé par la surface de la terre, qui réémet le rayonnement à une longueur d'onde inférieure sous forme de rayonnement infrarouge (IR). Ce rayonnement IR est un rayonnement thermique, c'est-à-dire qu'il provoque une augmentation de la température. Ce rayonnement est émis par la surface de la Terre vers l'espace, mais il est capté par certains gaz présents dans l'atmosphère, qui ont la capacité de l'absorber et de le réémettre dans toutes les directions, y compris vers la Terre. Il se forme ainsi une couche de rayonnement thermique constant qui ne s'échappe pas immédiatement de la Terre et réchauffe son atmosphère. C'est exactement ce qui se passe dans une serre, où la lumière passe à travers le verre, frappe le sol, qui se réchauffe et renvoie le rayonnement IR, qui est retenu par le verre, chauffant ainsi l'intérieur de la serre.</a:t>
            </a:r>
          </a:p>
        </p:txBody>
      </p:sp>
      <p:sp>
        <p:nvSpPr>
          <p:cNvPr id="242" name="Google Shape;242;p1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gaz à effet de serre (GES) sont responsables du réchauffement de l'atmosphère et de la surface de la terre. Le dioxyde de carbone (CO2) est probablement le plus familier, car il est le plus connu, mais ce n'est pas le seul GES. Le protocole de Kyoto regroupe les gaz suivants dans la catégorie des GES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Naturels - et par naturels, nous entendons qu'ils existent naturellement dans l'atmosphère et qu'ils proviennent d'environnements naturels/anthropogéniques : dioxyde de carbone (CO2), méthane (CH4), oxyde nitreux (NH2) ; synthétiques - créés par nous : HFCS - Hydrofluorocarbures, PFCS - </a:t>
            </a:r>
            <a:r>
              <a:rPr lang="fr-FR" sz="1100" dirty="0" err="1">
                <a:latin typeface="Posterama" panose="020B0504020200020000" pitchFamily="34" charset="0"/>
                <a:ea typeface="Arial"/>
                <a:cs typeface="Posterama" panose="020B0504020200020000" pitchFamily="34" charset="0"/>
                <a:sym typeface="Arial"/>
              </a:rPr>
              <a:t>Perfluorocarbures</a:t>
            </a:r>
            <a:r>
              <a:rPr lang="fr-FR" sz="1100" dirty="0">
                <a:latin typeface="Posterama" panose="020B0504020200020000" pitchFamily="34" charset="0"/>
                <a:ea typeface="Arial"/>
                <a:cs typeface="Posterama" panose="020B0504020200020000" pitchFamily="34" charset="0"/>
                <a:sym typeface="Arial"/>
              </a:rPr>
              <a:t>, SF6 - Hexafluorure de soufre.</a:t>
            </a:r>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GES proviennent d'un large éventail de sources. Le dioxyde de carbone est le plus répandu dans l'atmosphère et provient principalement de la combustion de combustibles fossiles dans les transports et les processus industriels, ainsi que des forêts et d'autres utilisations des terres (comme l'agriculture, par exemple). Le méthane est généré par les déchets, mais surtout par l'agriculture et l'élevage, comme c'est le cas de l'oxyde nitreux, qui provient principalement de l'utilisation d'engrais. Les gaz fluorés sont principalement générés par les processus industriels et la réfrigération, par exemple les climatiseurs et les réfrigérateurs.</a:t>
            </a:r>
          </a:p>
          <a:p>
            <a:pPr marL="0" lvl="0" indent="0" algn="just" rtl="0">
              <a:lnSpc>
                <a:spcPct val="115000"/>
              </a:lnSpc>
              <a:spcBef>
                <a:spcPts val="0"/>
              </a:spcBef>
              <a:spcAft>
                <a:spcPts val="0"/>
              </a:spcAft>
              <a:buClr>
                <a:schemeClr val="dk1"/>
              </a:buClr>
              <a:buSzPts val="1100"/>
              <a:buFont typeface="Arial"/>
              <a:buNone/>
            </a:pPr>
            <a:endParaRPr dirty="0"/>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Nous avons maintenant appris comment la température de la terre est maintenue à une moyenne globale de 18°C qui nous empêche de geler. Et quel est le lien avec le changement climatique ? Il peut y avoir trop d'une bonne chose. C'est le cas de la concentration des gaz à effet de serre dans l'atmosphère.</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93" name="Google Shape;293;p1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Depuis la révolution industrielle du 19e siècle, et au fur et à mesure que les économies mondiales progressent et se développent, les émissions de gaz à effet de serre augmentent également. Aujourd'hui, le CO2 est rejeté dans l'atmosphère plus rapidement que jamais auparavant, du moins au cours des 66 derniers millions d'années. </a:t>
            </a:r>
          </a:p>
          <a:p>
            <a:pPr marL="0" lvl="0" indent="0" algn="l" rtl="0">
              <a:lnSpc>
                <a:spcPct val="100000"/>
              </a:lnSpc>
              <a:spcBef>
                <a:spcPts val="0"/>
              </a:spcBef>
              <a:spcAft>
                <a:spcPts val="0"/>
              </a:spcAft>
              <a:buSzPts val="1400"/>
              <a:buNone/>
            </a:pPr>
            <a:endParaRPr dirty="0"/>
          </a:p>
        </p:txBody>
      </p:sp>
      <p:sp>
        <p:nvSpPr>
          <p:cNvPr id="298" name="Google Shape;298;p1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dioxyde de carbone émis dans l'atmosphère n'y reste pas intégralement. Il existe un équilibre entre l'absorption et l'émission de dioxyde de carbone... Cet équilibre est maintenu par ce que l'on appelle les "puits naturels". Les puits naturels sur terre sont les forêts et les océans, qui absorbent le CO2 dans l'atmosphère via la photosynthèse. Cependant, nous avons dépassé la capacité d'absorption de ces puits, de sorte qu'une grande partie du CO2 émis s'accumule dans l'atmosphère, ce qui exacerbe l'effet de serre.</a:t>
            </a: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dirty="0">
                <a:latin typeface="Times New Roman"/>
                <a:ea typeface="Times New Roman"/>
                <a:cs typeface="Times New Roman"/>
                <a:sym typeface="Times New Roman"/>
              </a:rPr>
              <a:t>Les variations de la concentration de CO2 dans l'atmosphère sont cycliques et attendues, comme cela s'est produit au cours des millénaires. Ces variations coïncident avec les périodes glaciaires et les périodes plus chaudes de la Terre. Mais ce que nous avons enregistré aujourd'hui, c'est un record sans précédent de concentration de CO2 dans l'atmosphère. </a:t>
            </a:r>
          </a:p>
          <a:p>
            <a:pPr marL="0" lvl="0" indent="0" algn="l" rtl="0">
              <a:lnSpc>
                <a:spcPct val="100000"/>
              </a:lnSpc>
              <a:spcBef>
                <a:spcPts val="0"/>
              </a:spcBef>
              <a:spcAft>
                <a:spcPts val="0"/>
              </a:spcAft>
              <a:buSzPts val="1400"/>
              <a:buNone/>
            </a:pPr>
            <a:endParaRPr dirty="0"/>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417 parties par million, ce n'est pas grand-chose, mais si l'on rapporte les écarts de température moyenne au siècle précédent, on constate une corrélation entre ces écarts et l'augmentation du CO2 dans l'atmosphère.</a:t>
            </a:r>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changement climatique n'est pas neutre du point de vue du genre, et tout au long de ce document, nous mettrons en contexte les raisons pour lesquelles c'est le cas.</a:t>
            </a: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Si l'on prend en compte l'ensemble du globe, comme l'illustrent certains graphiques de la NASA dans la présentation, on constate clairement une tendance à l'augmentation de la température depuis le 19e siècle.</a:t>
            </a:r>
          </a:p>
        </p:txBody>
      </p:sp>
      <p:sp>
        <p:nvSpPr>
          <p:cNvPr id="346" name="Google Shape;346;p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Aujourd'hui, au XXIe siècle, nous atteignons des températures record, tous ces records se concentrant sur ce seul siècle, ce qui confirme cette tendance à l'augmentation de la température.</a:t>
            </a:r>
          </a:p>
        </p:txBody>
      </p:sp>
      <p:sp>
        <p:nvSpPr>
          <p:cNvPr id="352" name="Google Shape;352;p2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Lorsque la question du changement climatique a commencé à émerger, certains doutes ont été émis. D'abord sur la certitude de ce phénomène puisque, comme nous l'avons vu précédemment, il est courant d'avoir des cycles de périodes plus chaudes et plus froides. D'autre part, l'influence de l'homme sur le réchauffement de la planète. Cette question a été soulevée principalement par de grands groupes économiques qui ont intérêt à ce que les choses restent en l'état, ce que l'on appelle l'approche "business-as-</a:t>
            </a:r>
            <a:r>
              <a:rPr lang="fr-FR" sz="1100" dirty="0" err="1">
                <a:latin typeface="Posterama" panose="020B0504020200020000" pitchFamily="34" charset="0"/>
                <a:ea typeface="Arial"/>
                <a:cs typeface="Posterama" panose="020B0504020200020000" pitchFamily="34" charset="0"/>
                <a:sym typeface="Arial"/>
              </a:rPr>
              <a:t>usual</a:t>
            </a:r>
            <a:r>
              <a:rPr lang="fr-FR" sz="1100" dirty="0">
                <a:latin typeface="Posterama" panose="020B0504020200020000" pitchFamily="34" charset="0"/>
                <a:ea typeface="Arial"/>
                <a:cs typeface="Posterama" panose="020B0504020200020000" pitchFamily="34" charset="0"/>
                <a:sym typeface="Arial"/>
              </a:rPr>
              <a:t>". Cependant, les scientifiques sont unanimes sur les deux questions soulevées précédemment. Le GIEC (Groupe d'experts intergouvernemental sur l'évolution du climat) est composé d'experts en climatologie qui publient tous les quatre ou cinq ans des rapports considérés comme les documents les plus importants sur le sujet. António Guterres, le secrétaire général des Nations unies, a qualifié le dernier rapport du GIEC de "code rouge pour l'humanité".</a:t>
            </a:r>
          </a:p>
          <a:p>
            <a:pPr marL="0" lvl="0" indent="0" algn="l" rtl="0">
              <a:lnSpc>
                <a:spcPct val="100000"/>
              </a:lnSpc>
              <a:spcBef>
                <a:spcPts val="0"/>
              </a:spcBef>
              <a:spcAft>
                <a:spcPts val="0"/>
              </a:spcAft>
              <a:buSzPts val="1400"/>
              <a:buNone/>
            </a:pPr>
            <a:endParaRPr dirty="0"/>
          </a:p>
        </p:txBody>
      </p:sp>
      <p:sp>
        <p:nvSpPr>
          <p:cNvPr id="360" name="Google Shape;360;p2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latin typeface="Posterama" panose="020B0504020200020000" pitchFamily="34" charset="0"/>
                <a:cs typeface="Posterama" panose="020B0504020200020000" pitchFamily="34" charset="0"/>
              </a:rPr>
              <a:t>22</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émissions ne sont pas toutes réparties uniformément entre les pays. En fait, aujourd'hui, plus de 60 % des émissions mondiales proviennent de 10 pays seulement. Les disparités économiques entre les pays se reflètent dans les émissions individuelles des pays, car les émissions sont intrinsèquement liées au développement économique. Dans le panorama actuel des émissions, les pays les plus riches et les pays aux économies émergentes, comme la Chine et l'Inde, sont les principaux responsables des émissions mondiales de carbone.</a:t>
            </a:r>
          </a:p>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[Ce graphique exacerbe le déséquilibre des émissions mondiales entre les pays.]</a:t>
            </a:r>
          </a:p>
        </p:txBody>
      </p:sp>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Toutefois, dans le cadre du débat sur la réduction des émissions, la question se pose de savoir comment répartir la réduction de manière équitable et juste - puisque les pays développés ont eu la possibilité de développer leurs économies, les pays en développement ne devraient-ils pas avoir la même possibilité ? En effet, si l'on examine le panorama historique des émissions cumulées, le classement des principaux émetteurs change.</a:t>
            </a: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Bien que la majeure partie des émissions mondiales de gaz à effet de serre soit le fait de 10 pays seulement, la vulnérabilité et les risques liés au changement climatique ne sont pas répartis proportionnellement entre les principaux contributeurs aux émissions. On peut citer le cas du Mozambique ou des pays d'Amérique centrale, qui ont une contribution résiduelle aux émissions de carbone, mais qui sont parmi les plus vulnérables au changement climatique. Cela met en lumière les disparités et les inégalités entre les principaux responsables de la crise climatique et ceux qui y ont le moins contribué, mais qui en subissent néanmoins les conséquences et dont la capacité économique à réagir aux phénomènes météorologiques extrêmes est souvent moindre.</a:t>
            </a:r>
          </a:p>
        </p:txBody>
      </p:sp>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Réduisons le champ d'application et examinons les émissions par source.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[Vous pouvez demander au public de réfléchir aux principales sources et de créer une carte de mots à l'aide de www.mentiminter.com].</a:t>
            </a:r>
          </a:p>
        </p:txBody>
      </p:sp>
      <p:sp>
        <p:nvSpPr>
          <p:cNvPr id="394" name="Google Shape;394;p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Il faut savoir que les données sources peuvent varier. Certaines analyses se concentrent sur différentes catégorisations des sources - par exemple dans le cas de l'énergie, qui peut être considérée comme une catégorie plus large comprenant la production d'électricité, les bâtiments et les transports. La caractérisation des sources d'émission dans le tableau a été conçue par le cinquième rapport d'évaluation produit par le GIEC en 2014. Elle est susceptible d'être modifiée lors de la publication du cinquième rapport au cours de cette année et en 2022.</a:t>
            </a: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Maintenant que nous comprenons un peu mieux ce qu'est le changement climatique et ce qui le motive, vous devez vous demander quels sont les effets pratiques de tout cela dans notre vie quotidienne. Concentrons-nous sur les conséquences du changement climatique.</a:t>
            </a:r>
          </a:p>
        </p:txBody>
      </p:sp>
      <p:sp>
        <p:nvSpPr>
          <p:cNvPr id="447" name="Google Shape;4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Si l'on pense au mouvement pour l'environnement et le climat, il est probable que des figures féminines nous viennent à l'esprit. De Rachel Carson qui, dans les années 1950, a publié "Printemps silencieux", un ouvrage de référence qui a donné le coup d'envoi du mouvement environnemental et ouvert la voie à la représentation des femmes dans les domaines scientifiques de l'environnement dominés par les hommes, à Greta </a:t>
            </a:r>
            <a:r>
              <a:rPr lang="fr-FR" sz="1800" dirty="0" err="1">
                <a:latin typeface="Montserrat"/>
                <a:ea typeface="Montserrat"/>
                <a:cs typeface="Montserrat"/>
                <a:sym typeface="Montserrat"/>
              </a:rPr>
              <a:t>Thunberg</a:t>
            </a:r>
            <a:r>
              <a:rPr lang="fr-FR" sz="1800" dirty="0">
                <a:latin typeface="Montserrat"/>
                <a:ea typeface="Montserrat"/>
                <a:cs typeface="Montserrat"/>
                <a:sym typeface="Montserrat"/>
              </a:rPr>
              <a:t>, l'activiste climatique la plus en vue aujourd'hui, qui s'est fait connaître en faisant grève à l'école le vendredi et en donnant le coup d'envoi au mouvement international "Fridays for Future" (Vendredi pour l'avenir). </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0" lvl="0" indent="0" algn="l" rtl="0">
              <a:lnSpc>
                <a:spcPct val="100000"/>
              </a:lnSpc>
              <a:spcBef>
                <a:spcPts val="0"/>
              </a:spcBef>
              <a:spcAft>
                <a:spcPts val="0"/>
              </a:spcAft>
              <a:buSzPts val="1400"/>
              <a:buNone/>
            </a:pPr>
            <a:endParaRPr dirty="0"/>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de précipitations, les inondations, les sécheresses, les incendies de forêt et l'intensification des tempêtes et des ouragans.</a:t>
            </a:r>
          </a:p>
          <a:p>
            <a:pPr marL="0" lvl="0" indent="0" algn="just" rtl="0">
              <a:lnSpc>
                <a:spcPct val="115000"/>
              </a:lnSpc>
              <a:spcBef>
                <a:spcPts val="1000"/>
              </a:spcBef>
              <a:spcAft>
                <a:spcPts val="1000"/>
              </a:spcAft>
              <a:buClr>
                <a:schemeClr val="dk1"/>
              </a:buClr>
              <a:buSzPts val="1100"/>
              <a:buFont typeface="Arial"/>
              <a:buNone/>
            </a:pPr>
            <a:endParaRPr dirty="0"/>
          </a:p>
        </p:txBody>
      </p:sp>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dans les précipitations, les inondations, les sécheresses, les incendies de forêt et l'intensification des tempêtes et des ouragans. La tendance est à l'augmentation du nombre d'événements extrêmes, qui s'aggraveront en nombre et en intensité à l'avenir.</a:t>
            </a: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3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3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22" name="Google Shape;522;p3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ceux du Groenland et de l'Antarctique et sur les montagnes du monde entier, ou des icebergs (glace flottant dans la mer), comme les grands icebergs de l'océan Arctique. Ces graphiques montrent une nette tendance à la diminution de la couverture glaciaire, tant pour les glaciers que pour les icebergs. La disparition des glaciers entraîne une élévation du niveau de la mer et affecte les populations côtières. La perte de glace sur les glaciers de montagne entraîne une diminution des ressources en eau pour les populations vivant dans ces régions. La fonte des icebergs ne provoque pas l'élévation du niveau de la mer, comme un glaçon sur un verre d'eau, mais elle peut entraîner des changements dans les courants océaniques et, en outre, elle diminue la réflexion de la lumière du soleil, ce qui fait augmenter la température.</a:t>
            </a:r>
          </a:p>
        </p:txBody>
      </p:sp>
      <p:sp>
        <p:nvSpPr>
          <p:cNvPr id="529" name="Google Shape;5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u="sng" dirty="0">
                <a:latin typeface="Posterama" panose="020B0504020200020000" pitchFamily="34" charset="0"/>
                <a:ea typeface="Arial"/>
                <a:cs typeface="Posterama" panose="020B0504020200020000" pitchFamily="34" charset="0"/>
                <a:sym typeface="Arial"/>
              </a:rPr>
              <a:t>Dégivrage</a:t>
            </a:r>
          </a:p>
          <a:p>
            <a:pPr marL="0" lvl="0" indent="0" algn="just" rtl="0">
              <a:lnSpc>
                <a:spcPct val="115000"/>
              </a:lnSpc>
              <a:spcBef>
                <a:spcPts val="0"/>
              </a:spcBef>
              <a:spcAft>
                <a:spcPts val="0"/>
              </a:spcAft>
              <a:buClr>
                <a:schemeClr val="dk1"/>
              </a:buClr>
              <a:buSzPts val="1100"/>
              <a:buFont typeface="Arial"/>
              <a:buNone/>
            </a:pPr>
            <a:r>
              <a:rPr lang="fr-FR" sz="1100" u="none"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On observe une nette tendance à la diminution de la couverture glaciaire, tant pour les glaciers que pour les icebergs. La disparition des glaciers entraîne une élévation du niveau de la mer et affecte les populations côtières et insulaires. La perte de glace sur les glaciers de montagne entraîne une diminution des ressources en eau pour les populations vivant dans ces régions. La fonte des icebergs n'est cependant pas à l'origine de l'élévation du niveau de la mer. Par contre, un glaçon sur un verre d'eau peut provoquer des changements dans les courants océaniques et, de plus, il diminue la réflexion de la lumière du soleil, ce qui augmente la température.</a:t>
            </a:r>
          </a:p>
        </p:txBody>
      </p:sp>
      <p:sp>
        <p:nvSpPr>
          <p:cNvPr id="542" name="Google Shape;5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 siècle dernier, le mouvement environnemental a été marqué par la présence de femmes remarquables, que ce soit dans le domaine de la conservation de la terre, avec le travail de Jane Goodall, de renommée mondiale, ou dans celui de l'océan, avec Sylvia </a:t>
            </a:r>
            <a:r>
              <a:rPr lang="fr-FR" sz="1800" dirty="0" err="1">
                <a:latin typeface="Montserrat"/>
                <a:ea typeface="Montserrat"/>
                <a:cs typeface="Montserrat"/>
                <a:sym typeface="Montserrat"/>
              </a:rPr>
              <a:t>Earle</a:t>
            </a:r>
            <a:r>
              <a:rPr lang="fr-FR" sz="1800" dirty="0">
                <a:latin typeface="Montserrat"/>
                <a:ea typeface="Montserrat"/>
                <a:cs typeface="Montserrat"/>
                <a:sym typeface="Montserrat"/>
              </a:rPr>
              <a:t>, l'un des noms les plus reconnus dans le domaine de la conservation des océans.</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L'élévation du niveau de la mer est due à deux facteurs principaux : la fonte des glaciers et la dilatation thermique, qui se produit lorsque l'eau de mer se dilate en raison de sa température plus élevée. Comme les océans absorbent la chaleur de l'atmosphère, lorsque l'atmosphère se réchauffe, les océans se réchauffent également. ... L'augmentation du volume fera monter le niveau de l'eau dans les océans.</a:t>
            </a:r>
          </a:p>
        </p:txBody>
      </p:sp>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Actuellement, le niveau de la mer a tendance à s'élever ; en 2020, cette variation était d'environ 1 cm. Les zones côtières sont les plus vulnérables à l'élévation du niveau de la mer, ce qui menace les communautés côtières. Amsterdam est l'une des zones particulièrement menacées par ce phénomène, puisque la ville se trouve à 4 mètres sous le niveau de la mer.</a:t>
            </a:r>
          </a:p>
        </p:txBody>
      </p:sp>
      <p:sp>
        <p:nvSpPr>
          <p:cNvPr id="558" name="Google Shape;5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L'île de Tuvalu, située dans l'océan Pacifique, risque d'être submergée si le niveau de la mer continue d'augmenter. Les États insulaires et les zones côtières sont les endroits les plus vulnérables face à la menace de l'élévation du niveau de la mer.</a:t>
            </a:r>
          </a:p>
          <a:p>
            <a:pPr marL="457200" lvl="0" indent="-228600" algn="just" rtl="0">
              <a:lnSpc>
                <a:spcPct val="115000"/>
              </a:lnSpc>
              <a:spcBef>
                <a:spcPts val="1000"/>
              </a:spcBef>
              <a:spcAft>
                <a:spcPts val="1000"/>
              </a:spcAft>
              <a:buSzPts val="1400"/>
              <a:buNone/>
            </a:pPr>
            <a:endParaRPr sz="1800" dirty="0">
              <a:latin typeface="Times New Roman"/>
              <a:ea typeface="Times New Roman"/>
              <a:cs typeface="Times New Roman"/>
              <a:sym typeface="Times New Roman"/>
            </a:endParaRPr>
          </a:p>
        </p:txBody>
      </p:sp>
      <p:sp>
        <p:nvSpPr>
          <p:cNvPr id="567" name="Google Shape;567;p4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océans sont également un puits naturel d'absorption du CO2. L'augmentation de la concentration de CO2 dans l'atmosphère s'accompagne d'une augmentation de l'absorption dans les océans et de l'acidification de l'eau qui en découle. Ce phénomène a des conséquences désastreuses sur la vie marine, qui est particulièrement sensible à ce type de variations. Par exemple, des eaux plus acides détériorent les coquilles des organismes marins qui sont constituées de carbonate de calcium - causé par des réactions chimiques entre le carbone et les produits chimiques des coquilles.</a:t>
            </a:r>
          </a:p>
        </p:txBody>
      </p:sp>
      <p:sp>
        <p:nvSpPr>
          <p:cNvPr id="573" name="Google Shape;5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des températures a des conséquences catastrophiques sur les écosystèmes. Les récifs coralliens en sont un exemple : ils sont fondamentaux pour l'ensemble des écosystèmes marins et sont considérés comme des points chauds de la biodiversité. Ils sont également extrêmement sensibles aux variations de température et de pH. L'augmentation de la température et l'acidification des océans contribuent au phénomène de blanchiment des coraux, qui entraîne la mort du récif - des organismes entiers périssent dans ces conditions, ce qui signifie que la vie marine qui coexiste dans cet écosystème disparaît complètement.</a:t>
            </a:r>
            <a:endParaRPr dirty="0"/>
          </a:p>
        </p:txBody>
      </p:sp>
      <p:sp>
        <p:nvSpPr>
          <p:cNvPr id="579" name="Google Shape;5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réchauffement des températures et la modification des schémas climatiques dans les pays créent des conditions propices à l'émergence d'agents pathogènes et de maladies communes aux climats chauds dans des régions du monde qui n'en avaient jamais vu auparavant. C'est le cas de la malaria, qui est transmise par un moustique commun dans les climats chauds/tropicaux, mais dont on prévoit l'apparition dans les régions plus septentrionales du monde.</a:t>
            </a:r>
          </a:p>
        </p:txBody>
      </p:sp>
      <p:sp>
        <p:nvSpPr>
          <p:cNvPr id="588" name="Google Shape;5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Madagascar, l'un des pays les plus vulnérables de la région, est déjà confronté aux conséquences du changement climatique : un million de personnes sont actuellement confrontées à la famine liée au changement climatique. Le changement climatique modifie les conditions météorologiques dans le pays, qui dépend fortement de l'agriculture, en perturbant les conditions climatiques saisonnières qui permettent à cette activité économique et de subsistance de persister dans la région. Une fois encore, les pays qui ont le moins contribué au changement climatique sont ceux qui en subissent déjà les conséquences.</a:t>
            </a:r>
            <a:endParaRPr dirty="0"/>
          </a:p>
        </p:txBody>
      </p:sp>
      <p:sp>
        <p:nvSpPr>
          <p:cNvPr id="604" name="Google Shape;604;p4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De plus en plus de populations dans le monde seront confrontées aux graves conséquences du changement climatique dans leurs régions. Aujourd'hui, de nombreuses personnes dans les pays en développement souffrent de sécheresses et de tempêtes de vent à une échelle jamais vue auparavant, les privant de nourriture quotidienne et de leurs besoins fondamentaux. Nous nous souvenons encore qu'en novembre dernier, de nombreux habitants des pays d'Amérique centrale (Honduras, Guatemala et Salvador), frappés par deux ouragans de grande ampleur, ont traversé la frontière mexicaine en direction de la frontière américaine.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terme "réfugié climatique" a d'abord été inventé pour décrire l'augmentation des migrations à grande échelle et des mouvements transfrontaliers massifs de personnes, en partie provoqués par ces catastrophes météorologiques. Plus les phénomènes météorologiques s'aggravent, plus ces populations doivent migrer vers d'autres pays pour y trouver refuge.</a:t>
            </a:r>
            <a:endParaRPr dirty="0">
              <a:solidFill>
                <a:srgbClr val="141414"/>
              </a:solidFill>
              <a:latin typeface="Helvetica Neue"/>
              <a:ea typeface="Helvetica Neue"/>
              <a:cs typeface="Helvetica Neue"/>
              <a:sym typeface="Helvetica Neue"/>
            </a:endParaRPr>
          </a:p>
        </p:txBody>
      </p:sp>
      <p:sp>
        <p:nvSpPr>
          <p:cNvPr id="611" name="Google Shape;611;p4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Imaginez le point de basculement comme un jeu de </a:t>
            </a:r>
            <a:r>
              <a:rPr lang="fr-FR" sz="1100" dirty="0" err="1">
                <a:latin typeface="Posterama" panose="020B0504020200020000" pitchFamily="34" charset="0"/>
                <a:ea typeface="Arial"/>
                <a:cs typeface="Posterama" panose="020B0504020200020000" pitchFamily="34" charset="0"/>
                <a:sym typeface="Arial"/>
              </a:rPr>
              <a:t>jenga</a:t>
            </a:r>
            <a:r>
              <a:rPr lang="fr-FR" sz="1100" dirty="0">
                <a:latin typeface="Posterama" panose="020B0504020200020000" pitchFamily="34" charset="0"/>
                <a:ea typeface="Arial"/>
                <a:cs typeface="Posterama" panose="020B0504020200020000" pitchFamily="34" charset="0"/>
                <a:sym typeface="Arial"/>
              </a:rPr>
              <a:t> : vous retirez les pièces une à une, puis il arrive un moment où la tour s'écroule et où la gravité ne peut plus être arrêtée. Il s'agit d'une analogie avec les points de basculement climatiques qui, une fois dépassés, entraînent des changements irréversibles. Un exemple précis : la fonte des glaciers et des icebergs est une dangereuse boucle de rétroaction positive sur le climat, ce qui signifie que l'effet de l'augmentation de la température, la fonte des glaces, augmente sa cause, la température elle-même, entretenant un cercle de température toujours plus élevée qui peut conduire à la disparition du glacier.</a:t>
            </a:r>
          </a:p>
        </p:txBody>
      </p:sp>
      <p:sp>
        <p:nvSpPr>
          <p:cNvPr id="619" name="Google Shape;6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Au-delà de la morosité de la crise climatique, que pouvons-nous faire pour tenter de résoudre ce problème urgent ?</a:t>
            </a:r>
          </a:p>
        </p:txBody>
      </p:sp>
      <p:sp>
        <p:nvSpPr>
          <p:cNvPr id="627" name="Google Shape;6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b="0" i="0" u="none" strike="noStrike" dirty="0">
                <a:solidFill>
                  <a:srgbClr val="000000"/>
                </a:solidFill>
                <a:latin typeface="Montserrat"/>
                <a:ea typeface="Montserrat"/>
                <a:cs typeface="Montserrat"/>
                <a:sym typeface="Montserrat"/>
              </a:rPr>
              <a:t>Non seulement dans le Nord, mais aussi dans le Sud, les femmes se sont fait entendre et ont joué un rôle important dans la mobilisation en faveur de l'action. Vanessa </a:t>
            </a:r>
            <a:r>
              <a:rPr lang="fr-FR" sz="1800" b="0" i="0" u="none" strike="noStrike" dirty="0" err="1">
                <a:solidFill>
                  <a:srgbClr val="000000"/>
                </a:solidFill>
                <a:latin typeface="Montserrat"/>
                <a:ea typeface="Montserrat"/>
                <a:cs typeface="Montserrat"/>
                <a:sym typeface="Montserrat"/>
              </a:rPr>
              <a:t>Nakate</a:t>
            </a:r>
            <a:r>
              <a:rPr lang="fr-FR" sz="1800" b="0" i="0" u="none" strike="noStrike" dirty="0">
                <a:solidFill>
                  <a:srgbClr val="000000"/>
                </a:solidFill>
                <a:latin typeface="Montserrat"/>
                <a:ea typeface="Montserrat"/>
                <a:cs typeface="Montserrat"/>
                <a:sym typeface="Montserrat"/>
              </a:rPr>
              <a:t> est actuellement l'une des voix les plus en vue dans la lutte pour la justice climatique sur le continent africain.  Au Brésil, </a:t>
            </a:r>
            <a:r>
              <a:rPr lang="fr-FR" sz="1800" b="0" i="0" u="none" strike="noStrike" dirty="0" err="1">
                <a:solidFill>
                  <a:srgbClr val="000000"/>
                </a:solidFill>
                <a:latin typeface="Montserrat"/>
                <a:ea typeface="Montserrat"/>
                <a:cs typeface="Montserrat"/>
                <a:sym typeface="Montserrat"/>
              </a:rPr>
              <a:t>Artemisa</a:t>
            </a:r>
            <a:r>
              <a:rPr lang="fr-FR" sz="1800" b="0" i="0" u="none" strike="noStrike" dirty="0">
                <a:solidFill>
                  <a:srgbClr val="000000"/>
                </a:solidFill>
                <a:latin typeface="Montserrat"/>
                <a:ea typeface="Montserrat"/>
                <a:cs typeface="Montserrat"/>
                <a:sym typeface="Montserrat"/>
              </a:rPr>
              <a:t> se bat pour les droits des communautés indigènes contre l'industrie minière et forestière. Ces exemples et bien d'autres dans le Sud sont particulièrement inspirants compte tenu du contexte social et politique de ces régions, où le fait d'être un activiste vocal peut mettre ces personnes dans des situations dangereuses et comporte un grand nombre de risques.</a:t>
            </a: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l'échelle mondiale, nous devons nous concentrer sur la réduction de nos émissions de carbone, tout simplement. Il y a deux façons principales de chercher à équilibrer nos émissions et notre absorption, à savoir en préservant et en restaurant nos puits naturels et en changeant fondamentalement notre système énergétique.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 nous l'avons vu précédemment, les puits naturels sont essentiels pour maintenir l'équilibre du dioxyde de carbone dans l'atmosphère, et nous avons depuis longtemps dépassé la capacité d'absorption.  Les concentrations de dioxyde de carbone ont augmenté, d'une part, en raison du taux d'émission sans cesse croissant, mais aussi parce que nous détruisons l'un de nos puits naturels : les forêts.</a:t>
            </a:r>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Brésil a l'un des taux de déforestation les plus élevés au monde et ne montre aucun signe de ralentissement. Les pays de l'océan Indien connaissent également un taux élevé de déforestation, principalement dû à l'exploration industrielle. Le Brésil, par exemple, est un cas alarmant : ce pays abrite l'une des plus grandes zones de couverture forestière, notamment la forêt amazonienne, communément appelée le "poumon de la terre".</a:t>
            </a:r>
          </a:p>
        </p:txBody>
      </p:sp>
      <p:sp>
        <p:nvSpPr>
          <p:cNvPr id="650" name="Google Shape;650;p5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signifie-t-il qu'il suffit de planter davantage d'arbres pour résoudre le problème ? Ce n'est pas tout à fait le cas. La recherche montre que la préservation de nos puits naturels actuels apporte plus d'avantages que leur restauration, en termes de "gains d'émissions". En effet, comme nous l'avons déjà mentionné, l'abattage des forêts ne génère pas seulement des émissions, mais se traduit également par des pertes d'absorption de CO2. Au fur et à mesure que les arbres repoussent, la capacité d'absorption augmente également, mais elle commence toujours à un niveau plus faible, de sorte qu'il faut parfois des années pour commencer à avoir un impact significatif sur l'équilibre des émissions. Le temps dont nous ne disposons pas actuellement pour faire face à la crise climatique. La recherche montre que la préservation de nos puits naturels actuels apporte plus d'avantages que leur restauration, en termes de "gains d'émissions", car comme nous l'avons mentionné précédemment, l'abattage des forêts ne génère pas seulement des émissions, mais se traduit également par des pertes d'absorption de CO2. Ainsi, en termes de réduction de nos émissions, la préservation des forêts existantes est préférable aux pratiques de restauration et de reboisement. Mais cela ne veut pas dire que la régénération ne devrait pas être une option en raison des dommages déjà causés à nos zones forestières.</a:t>
            </a: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dirty="0"/>
              <a:t>Changement systémique fondamental de nos systèmes énergétiques </a:t>
            </a:r>
          </a:p>
        </p:txBody>
      </p:sp>
      <p:sp>
        <p:nvSpPr>
          <p:cNvPr id="663" name="Google Shape;663;p54: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dirty="0"/>
              <a:t>Il existe plusieurs façons d'examiner la répartition des émissions. Par secteur, par activité économique, etc. Si l'on considère les émissions liées à l'énergie dans leur ensemble, elles représentent 75 % du total des émissions mondiales. Cela signifie que 75 % des émissions totales proviennent de la production d'énergie. Comment cela se fait-il ?</a:t>
            </a:r>
          </a:p>
        </p:txBody>
      </p:sp>
      <p:sp>
        <p:nvSpPr>
          <p:cNvPr id="671" name="Google Shape;6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Il existe deux sources principales à partir desquelles nous produisons notre énergie et notre électricité. Les combustibles fossiles : Pétrole, gaz et charbon. Les énergies renouvelables.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679" name="Google Shape;6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sources d'énergie renouvelables comprennent</a:t>
            </a:r>
          </a:p>
          <a:p>
            <a:pPr marL="457200" lvl="0" indent="-298450" algn="just" rtl="0">
              <a:lnSpc>
                <a:spcPct val="115000"/>
              </a:lnSpc>
              <a:spcBef>
                <a:spcPts val="100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Solaire : Panneaux photovoltaïques, concentration de l'énergie solaire thermique par des miroirs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Hydroélectrique : Réservoirs d'eau, ou fils d'eau</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La biomasse est la combustion de bois, de déchets agricoles et d'autres matières organiques pour produire de l'électricité et de la chaleur. Bien que la combustion de la biomasse libère du dioxyde de carbone dans l'atmosphère, la matière organique absorbe une quantité considérable de dioxyde de carbone pendant sa phase de croissance, ce qui l'équilibre avec les émissions.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Vent : sur terre ou en mer</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Océans : vagues et marées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L'énergie géothermique utilise la chaleur de la terre pour produire de l'électricité.</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88" name="Google Shape;68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Nos besoins en énergie augmentent d'année en année et ne montrent aucun signe de ralentissement. La croissance et le développement des économies s'accompagnent d'une augmentation de la demande d'énergie. Il est nécessaire d'investir dans l'efficacité énergétique et dans notre consommation individuelle et collective d'énergie.</a:t>
            </a:r>
          </a:p>
          <a:p>
            <a:pPr marL="0" lvl="0" indent="0" algn="l" rtl="0">
              <a:lnSpc>
                <a:spcPct val="100000"/>
              </a:lnSpc>
              <a:spcBef>
                <a:spcPts val="1000"/>
              </a:spcBef>
              <a:spcAft>
                <a:spcPts val="0"/>
              </a:spcAft>
              <a:buClr>
                <a:schemeClr val="dk1"/>
              </a:buClr>
              <a:buSzPts val="1400"/>
              <a:buFont typeface="Arial"/>
              <a:buNone/>
            </a:pPr>
            <a:endParaRPr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17" name="Google Shape;7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L'augmentation de la consommation d'énergie est en corrélation avec la croissance du secteur technologique. Le nombre d'utilisateurs d'Internet augmente rapidement dans le monde entier et nous sommes aujourd'hui tributaires des services offerts par le web, tant pour notre travail que pour notre vie personnelle. Depuis les serveurs qui alimentent l'internet et les informations technologiques jusqu'aux appareils que nous utilisons. La pandémie a mis en évidence l'importance de rester en contact tout en étant physiquement séparés.</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1" name="Google Shape;7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Selon la Convention des Nations unies sur le changement climatique (CCNUCC), les effets du climat, en particulier les phénomènes météorologiques extrêmes, affectent les rôles des femmes et des hommes dans le monde entier, en particulier dans les zones rurales. Elle reconnaît également que les femmes sont des agents de changement. Il a été démontré que la gouvernance inclusive, promue par les organismes internationaux et les gouvernements nationaux, peut déboucher sur des politiques durables et efficaces de résilience au climat qui conduisent à une amélioration de l'équité sociale en général, et de l'égalité des sexes en particulier, grâce à l'intégration d'un plus grand nombre de femmes et de groupes marginalisés dans la prise de décision.</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Il est également nécessaire de reconnaître les différences d'expérience entre le Nord et le Sud. Il existe une grande différence d'expérience entre les femmes dans ces réalités. Alors que les femmes du Sud jouent un rôle plus important dans la gestion des ressources et la direction des communautés, et qu'elles souffriront donc davantage des effets des phénomènes météorologiques extrêmes aggravés par le changement climatique, dans le Nord, il y a un manque de représentation dans les organes qui gouvernent et décident des questions climatiques, ainsi que dans les rôles scientifiques. Cela ne signifie pas pour autant que les femmes du Sud n'en souffrent pas, car il existe un manque de représentation des réalités du Sud. Cependant, il est essentiel de reconnaître ces différentes expériences pour cultiver la solidarité entre ces deux parties du monde et coordonner une action et un soutien holistiques sur ces questions interconnectées.</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Sources : </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https://www.un.org/womenwatch/feature/climate_change/downloads/Women_and_Climate_Change_Factsheet.pdf</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https://unfccc.int/sites/default/files/resource/sbi2022_07.pdf</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 l'énergie consommée pour nos besoins technologiques et Internet a une empreinte carbone, c'est-à-dire que l'envoi d'un courrier électronique produit des émissions de carbone. La navigation sur le web a également une empreinte, en raison des serveurs nécessaires pour héberger la plupart des services web. Il est possible de vérifier l'empreinte carbone d'un site web à l'adresse www.websitecarbon.com ! Les centres de données et les fournisseurs de services web peuvent opter pour les énergies renouvelables pour répondre à leurs besoins en électricité.</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9" name="Google Shape;73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Dans l'ensemble, la réduction de la consommation d'énergie est nécessaire pour lutter contre les émissions de carbone au niveau mondial, non seulement parce que notre système énergétique dépend encore des combustibles fossiles, mais aussi parce qu'elle permet de réduire la pression et les contraintes que nous exerçons sur le système énergétique afin de mieux contrôler la demande et l'offre d'énergie.</a:t>
            </a:r>
          </a:p>
        </p:txBody>
      </p:sp>
      <p:sp>
        <p:nvSpPr>
          <p:cNvPr id="753" name="Google Shape;75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 lieu de parler des changements systémiques et à grande échelle nécessaires pour réduire les émissions, parlons maintenant de ce que nous pouvons faire pour agir sur notre consommation individuelle d'énergie, à plus petite échelle.</a:t>
            </a:r>
          </a:p>
        </p:txBody>
      </p:sp>
      <p:sp>
        <p:nvSpPr>
          <p:cNvPr id="760" name="Google Shape;760;p62: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Réduisons le champ d'application et examinons les émissions par source. Vous pouvez demander à l'auditoire de réfléchir aux principales sources, et même demander à quelqu'un de partager ses idées.</a:t>
            </a:r>
          </a:p>
        </p:txBody>
      </p:sp>
      <p:sp>
        <p:nvSpPr>
          <p:cNvPr id="765" name="Google Shape;765;p6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Nos actions quotidiennes ont un coût environnemental. La consommation de ressources entraîne à son tour des émissions de gaz à effet de serre, également connues sous le nom d'empreinte carbone. Il est possible que l'on rencontre plusieurs types d'empreintes. Il y a l'empreinte environnementale, également appelée empreinte écologique, qui compare le total des ressources consommées par l'homme à la surface de terre et d'eau nécessaire pour remplacer ces ressources. L'empreinte carbone, qui se concentre strictement sur l'empreinte de serre, traite également de l'utilisation des ressources, mais se concentre strictement sur les gaz à effet de serre libérés par la combustion des combustibles fossiles. Les calculs relatifs aux gaz à effet de serre constituent une partie de l'empreinte écologique, mais ne sont pas utilisés de la même manière que ceux de l'empreinte carbone. Cependant, les deux calculs illustrent l'impact de l'activité humaine sur l'environnement.</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71" name="Google Shape;77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L'empreinte écologique de la planète ne cesse d'augmenter, tout comme les émissions mondiales de gaz à effet de serre. </a:t>
            </a:r>
          </a:p>
        </p:txBody>
      </p:sp>
      <p:sp>
        <p:nvSpPr>
          <p:cNvPr id="779" name="Google Shape;77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Ce phénomène coïncide avec la croissance démographique et d'autres facteurs liés à l'augmentation constante de notre nombre et de notre consommation. Les écosystèmes de la planète sont donc soumis à une forte pression, et tout augmente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86" name="Google Shape;78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Cependant, la consommation n'est pas la même partout dans le monde. Il en va de même pour le panorama des émissions, qui est intrinsèquement lié au développement économique. Actuellement, il faudrait environ 1,7 terre - en termes de ressources - pour subvenir aux besoins de la population mondiale. Mais cette quantité varie d'un pays à l'autre. Si l'ensemble de la population mondiale avait le même mode de vie que les habitants des États-Unis, il faudrait 5 terres pour soutenir ce mode de vie. Si nous avions tous les mêmes niveaux de consommation qu'un habitant de l'Inde, il faudrait 0,7 terre, ce qui est bien inférieur à la capacité totale de la terre.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nous amène au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Overshoot</a:t>
            </a:r>
            <a:r>
              <a:rPr lang="fr-FR" sz="1100" dirty="0">
                <a:latin typeface="Posterama" panose="020B0504020200020000" pitchFamily="34" charset="0"/>
                <a:ea typeface="Arial"/>
                <a:cs typeface="Posterama" panose="020B0504020200020000" pitchFamily="34" charset="0"/>
                <a:sym typeface="Arial"/>
              </a:rPr>
              <a:t> Day" (jour du dépassement de la Terre). Le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Overshoot</a:t>
            </a:r>
            <a:r>
              <a:rPr lang="fr-FR" sz="1100" dirty="0">
                <a:latin typeface="Posterama" panose="020B0504020200020000" pitchFamily="34" charset="0"/>
                <a:ea typeface="Arial"/>
                <a:cs typeface="Posterama" panose="020B0504020200020000" pitchFamily="34" charset="0"/>
                <a:sym typeface="Arial"/>
              </a:rPr>
              <a:t> Day" marque la date à laquelle la demande de l'humanité en ressources et services écologiques au cours d'une année donnée dépasse ce que la Terre peut régénérer au cours de cette même année. Nous l'atteignons de plus en plus tôt au fil des ans, car la consommation mondiale est en hausse.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93" name="Google Shape;79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Notre système énergétique dépend encore principalement des sources d'énergie fossiles, qui sont responsables d'environ 75 % des émissions mondiales, comme nous l'avons vu précédemment. À grande échelle, nous devons remplacer ces sources par des sources d'énergie renouvelables afin de réduire les émissions.</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Que peux-tu faire ?</a:t>
            </a:r>
          </a:p>
          <a:p>
            <a:pPr marL="457200" lvl="0" indent="-298450" algn="just" rtl="0">
              <a:lnSpc>
                <a:spcPct val="115000"/>
              </a:lnSpc>
              <a:spcBef>
                <a:spcPts val="100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Opter pour des appareils économes en énergie</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Laver les vêtements à pleine charge et à l'eau froide, et les faire sécher à l'extérieur ;</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Débranche les appareils que tu n'utilises pas, car lorsqu'ils sont en veille, ils continuent à consommer de l'énergie.</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Utiliser la lumière naturelle et éteindre les lampes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Change tes ampoules pour des LED</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Baisser le thermostat - utiliser une couche supplémentaire de vêtements et profiter des jours ensoleillés pour ouvrir les stores et laisser entrer la lumière.</a:t>
            </a:r>
          </a:p>
          <a:p>
            <a:pPr marL="0" lvl="0" indent="0" algn="just" rtl="0">
              <a:lnSpc>
                <a:spcPct val="115000"/>
              </a:lnSpc>
              <a:spcBef>
                <a:spcPts val="100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806" name="Google Shape;8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17" name="Google Shape;217;p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En ce qui concerne les transports, nous pouvons faire des choix tous les jours, comme opter pour les transports publics, la marche et le vélo, tout en évitant d'utiliser un mode de transport individuel, qui produit plus d'émissions par personne et par kilomètre. Le partage des trajets est un moyen de réduire certaines émissions, car la facture est payée par deux personnes plutôt qu'une seule. Le transport aérien a l'impact le plus important par personne et par kilomètre, et c'est le moyen de transport le plus inefficace, si l'on ne tient compte que des émissions. Éviter le transport aérien autant que possible est donc un moyen de réduire les émissions.</a:t>
            </a:r>
          </a:p>
        </p:txBody>
      </p:sp>
      <p:sp>
        <p:nvSpPr>
          <p:cNvPr id="826" name="Google Shape;8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Notre régime alimentaire et nos choix quotidiens en matière de nourriture ont un impact important sur l'empreinte quotidienne. Il existe trois approches principales pour réduire les émissions.  Opter pour des repas à base de plantes, éviter de gaspiller la nourriture et opter pour des produits moins transportés - s'approvisionner localement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41" name="Google Shape;84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Nos choix alimentaires peuvent avoir un impact considérable sur l'empreinte carbone. Comme nous l'avons vu précédemment, le bétail a l'une des plus grandes empreintes carbone, de la production jusqu'à ce qu'il arrive dans notre assiette. Renoncer à la viande est l'un des choix les plus importants que nous puissions faire pour réduire considérablement notre empreinte carbone. Certains événements </a:t>
            </a:r>
            <a:r>
              <a:rPr lang="fr-FR" dirty="0" err="1"/>
              <a:t>moe</a:t>
            </a:r>
            <a:r>
              <a:rPr lang="fr-FR" dirty="0"/>
              <a:t> encouragent à se passer de viande au moins une fois par semaine, précisément parce que le fait de s'en passer ne serait-ce qu'une journée peut avoir un impact significatif sur l'environnement.</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endParaRPr lang="fr-F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54" name="Google Shape;85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Les régimes à base de plantes ont une empreinte carbone plus faible que les régimes à base de viande. C'est un avantage pour le portefeuille et pour la santé ! Il n'est pas nécessaire de s'en remettre entièrement aux régimes végétariens, mais le fait d'opter pour des options végétariennes a un impact important sur l'empreinte carbone individuelle.</a:t>
            </a:r>
          </a:p>
        </p:txBody>
      </p:sp>
      <p:sp>
        <p:nvSpPr>
          <p:cNvPr id="865" name="Google Shape;86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L'origine de nos aliments a un impact important sur notre empreinte carbone. Certains aliments parcourent de grandes distances avant d'arriver dans nos assiettes, et plus ils sont produits à proximité, plus l'empreinte carbone liée à leur transport est faible. La saisonnalité joue également un rôle important à cet égard. Les aliments hors saison ont probablement dû être transportés par un autre pays ou impliquent une augmentation des ressources consacrées à leur culture.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Comment agir sur ce point ? Privilégier les aliments de saison et les produits des agriculteurs locaux sur les marchés de producteurs ou acheter directement aux producteurs. Les jardins communautaires sont également une bonne option pour cultiver sa propre nourriture. Si tu vis dans un appartement, tu peux aussi opter pour des jardins verticaux qui sont faciles à entretenir dans les petits espaces.</a:t>
            </a:r>
          </a:p>
        </p:txBody>
      </p:sp>
      <p:sp>
        <p:nvSpPr>
          <p:cNvPr id="875" name="Google Shape;875;p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latin typeface="Posterama" panose="020B0504020200020000" pitchFamily="34" charset="0"/>
                <a:cs typeface="Posterama" panose="020B0504020200020000" pitchFamily="34" charset="0"/>
              </a:rPr>
              <a:t>74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gaspillage alimentaire est un problème majeur, responsable de l'une des plus grandes quantités d'émissions. Les ⅓ de la nourriture produite dans le monde sont gaspillés, ce qui constitue un problème environnemental et social profondément pervers.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 n'est pas seulement la nourriture que nous laissons partir à la poubelle à la maison qui pose problème. Une grande partie des aliments invendus à la fin de la journée dans les supermarchés finissent à la poubelle. Certaines personnes participent même à un mouvement appelé "</a:t>
            </a:r>
            <a:r>
              <a:rPr lang="fr-FR" sz="1100" dirty="0" err="1">
                <a:latin typeface="Posterama" panose="020B0504020200020000" pitchFamily="34" charset="0"/>
                <a:ea typeface="Arial"/>
                <a:cs typeface="Posterama" panose="020B0504020200020000" pitchFamily="34" charset="0"/>
                <a:sym typeface="Arial"/>
              </a:rPr>
              <a:t>dumpster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diving</a:t>
            </a:r>
            <a:r>
              <a:rPr lang="fr-FR" sz="1100" dirty="0">
                <a:latin typeface="Posterama" panose="020B0504020200020000" pitchFamily="34" charset="0"/>
                <a:ea typeface="Arial"/>
                <a:cs typeface="Posterama" panose="020B0504020200020000" pitchFamily="34" charset="0"/>
                <a:sym typeface="Arial"/>
              </a:rPr>
              <a:t>", qui consiste à plonger littéralement dans les bennes près des restaurants ou des supermarchés et à récupérer des aliments qui ont été jetés et qui sont encore parfaitement bons à être consommés.</a:t>
            </a:r>
          </a:p>
        </p:txBody>
      </p:sp>
      <p:sp>
        <p:nvSpPr>
          <p:cNvPr id="888" name="Google Shape;88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Le gaspillage alimentaire est un problème majeur qui est à l'origine de l'une des plus grandes parts d'émissions de gaz à effet de serre.</a:t>
            </a:r>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99" name="Google Shape;89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Aller au magasin sans plan ou l'estomac vide peut conduire à acheter plus que ce dont on a besoin. Pour garder le cap, essaie de manger des restes, pense aux repas que tu pourrais manger au restaurant et évite les achats inutiles en planifiant ta liste de courses à l'avance.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Si les aliments frais présentent de nombreux avantages, les aliments surgelés peuvent être tout aussi nutritifs. Ils restent également comestibles beaucoup plus longtemps. De nombreux fruits de mer, par exemple, sont congelés avant d'arriver au supermarché, puis décongelés et exposés. Ils ne restent donc frais que quelques jours. En achetant des fruits de mer surgelés, tu peux prolonger considérablement la durée de conservation du produit. Cuisiner et congeler les aliments - en particulier les fruits et légumes - avant qu'ils ne se gâtent est un excellent moyen d'éviter de devoir les jeter.</a:t>
            </a: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fr-FR" dirty="0"/>
              <a:t>Avant de faire tes courses, utilise les aliments que tu as déjà. Des sites web comme Big </a:t>
            </a:r>
            <a:r>
              <a:rPr lang="fr-FR" dirty="0" err="1"/>
              <a:t>Oven</a:t>
            </a:r>
            <a:r>
              <a:rPr lang="fr-FR" dirty="0"/>
              <a:t>, </a:t>
            </a:r>
            <a:r>
              <a:rPr lang="fr-FR" dirty="0" err="1"/>
              <a:t>Supercook</a:t>
            </a:r>
            <a:r>
              <a:rPr lang="fr-FR" dirty="0"/>
              <a:t> et </a:t>
            </a:r>
            <a:r>
              <a:rPr lang="fr-FR" dirty="0" err="1"/>
              <a:t>MyFridgeFood</a:t>
            </a:r>
            <a:r>
              <a:rPr lang="fr-FR" dirty="0"/>
              <a:t> te permettent de rechercher des recettes à partir d'ingrédients que tu as déjà dans ta cuisine. Tu peux aussi utiliser des applications comme </a:t>
            </a:r>
            <a:r>
              <a:rPr lang="fr-FR" dirty="0" err="1"/>
              <a:t>Epicurious</a:t>
            </a:r>
            <a:r>
              <a:rPr lang="fr-FR" dirty="0"/>
              <a:t> et </a:t>
            </a:r>
            <a:r>
              <a:rPr lang="fr-FR" dirty="0" err="1"/>
              <a:t>Allrecipes</a:t>
            </a:r>
            <a:r>
              <a:rPr lang="fr-FR" dirty="0"/>
              <a:t> pour tirer le meilleur parti de ce qui se trouve dans ton réfrigérateur et ton garde-manger.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Les fruits et légumes qui ne sont plus mûrs ne sont peut-être pas très beaux, mais cela ne veut pas dire qu'ils ne peuvent pas être délicieux dans les recettes. Essaie d'utiliser tes produits flétris, brunis ou imparfaits pour préparer des smoothies sucrés, du pain, des confitures, des sauces ou des bouillons de soupe.. La prévention du gaspillage alimentaire est le moyen le plus efficace de réduire son impact sur la planète. Si nous évitons de produire des aliments que nous ne mangeons pas, nous pouvons économiser la terre, l'eau et l'énergie qui auraient été utilisées pour les produire. Selon </a:t>
            </a:r>
            <a:r>
              <a:rPr lang="fr-FR" dirty="0" err="1"/>
              <a:t>ReFED</a:t>
            </a:r>
            <a:r>
              <a:rPr lang="fr-FR" dirty="0"/>
              <a:t>, sensibiliser les consommateurs au gaspillage alimentaire permettrait d'éviter l'émission de 7,41 millions de tonnes de gaz à effet de serre.</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07" name="Google Shape;90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Pour faire face à ce défi de taille qu'est le gaspillage alimentaire, voici quelques moyens créatifs et utiles de l'éviter.</a:t>
            </a:r>
          </a:p>
          <a:p>
            <a:pPr marL="457200" lvl="0" indent="-298450" algn="just" rtl="0">
              <a:lnSpc>
                <a:spcPct val="115000"/>
              </a:lnSpc>
              <a:spcBef>
                <a:spcPts val="100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Refood</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Reefod</a:t>
            </a:r>
            <a:r>
              <a:rPr lang="fr-FR" sz="1100" dirty="0">
                <a:latin typeface="Posterama" panose="020B0504020200020000" pitchFamily="34" charset="0"/>
                <a:ea typeface="Arial"/>
                <a:cs typeface="Posterama" panose="020B0504020200020000" pitchFamily="34" charset="0"/>
                <a:sym typeface="Arial"/>
              </a:rPr>
              <a:t> est une organisation qui aide les familles dans le besoin en leur fournissant des repas. La nourriture provient de restaurants et d'autres établissements qui ont beaucoup de restes de nourriture. Elle fonctionne sur la base du volontariat, et les volontaires sont chargés de collecter la nourriture et de distribuer les repas aux familles. L'association est présente dans de nombreux endroits au Portugal.</a:t>
            </a: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Too</a:t>
            </a:r>
            <a:r>
              <a:rPr lang="fr-FR" sz="1100" dirty="0">
                <a:latin typeface="Posterama" panose="020B0504020200020000" pitchFamily="34" charset="0"/>
                <a:ea typeface="Arial"/>
                <a:cs typeface="Posterama" panose="020B0504020200020000" pitchFamily="34" charset="0"/>
                <a:sym typeface="Arial"/>
              </a:rPr>
              <a:t> good to go - est une application qui permet aux restaurants, cafés et autres établissements alimentaires de vendre les restes de la journée à un prix réduit. Il s'agit d'offres limitées dans le temps (généralement après les heures de repas) et on ne sait jamais exactement ce que l'on achète, mais cela permet d'éviter que beaucoup de repas et d'aliments ne soient gaspillés</a:t>
            </a:r>
            <a:r>
              <a:rPr lang="en-GB" sz="1100" dirty="0">
                <a:latin typeface="Posterama" panose="020B0504020200020000" pitchFamily="34" charset="0"/>
                <a:ea typeface="Arial"/>
                <a:cs typeface="Posterama" panose="020B0504020200020000" pitchFamily="34" charset="0"/>
                <a:sym typeface="Arial"/>
              </a:rPr>
              <a:t>.</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Good </a:t>
            </a:r>
            <a:r>
              <a:rPr lang="fr-FR" sz="1100" dirty="0" err="1">
                <a:latin typeface="Posterama" panose="020B0504020200020000" pitchFamily="34" charset="0"/>
                <a:ea typeface="Arial"/>
                <a:cs typeface="Posterama" panose="020B0504020200020000" pitchFamily="34" charset="0"/>
                <a:sym typeface="Arial"/>
              </a:rPr>
              <a:t>after</a:t>
            </a:r>
            <a:r>
              <a:rPr lang="fr-FR" sz="1100" dirty="0">
                <a:latin typeface="Posterama" panose="020B0504020200020000" pitchFamily="34" charset="0"/>
                <a:ea typeface="Arial"/>
                <a:cs typeface="Posterama" panose="020B0504020200020000" pitchFamily="34" charset="0"/>
                <a:sym typeface="Arial"/>
              </a:rPr>
              <a:t> - Il s'agit d'une sorte de supermarché qui vend des aliments périmés. Souvent, les aliments périmés sont encore bons à consommer, car la date de péremption n'est qu'une bureaucratie qui entraîne beaucoup de gaspillage alimentaire.</a:t>
            </a:r>
            <a:r>
              <a:rPr lang="en-GB" sz="1100" dirty="0">
                <a:latin typeface="Posterama" panose="020B0504020200020000" pitchFamily="34" charset="0"/>
                <a:ea typeface="Arial"/>
                <a:cs typeface="Posterama" panose="020B0504020200020000" pitchFamily="34" charset="0"/>
                <a:sym typeface="Arial"/>
              </a:rPr>
              <a:t>. </a:t>
            </a: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Fruta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feia</a:t>
            </a:r>
            <a:r>
              <a:rPr lang="fr-FR" sz="1100" dirty="0">
                <a:latin typeface="Posterama" panose="020B0504020200020000" pitchFamily="34" charset="0"/>
                <a:ea typeface="Arial"/>
                <a:cs typeface="Posterama" panose="020B0504020200020000" pitchFamily="34" charset="0"/>
                <a:sym typeface="Arial"/>
              </a:rPr>
              <a:t>- La traduction littérale de ce terme est "fruit laid". Ce mouvement a été créé pour récupérer les fruits et légumes qui ne sont pas considérés comme conformes aux normes de vente au public. Face à cette situation, les producteurs n'avaient généralement pas d'autre choix que de jeter ces aliments, faute d'acheteurs. </a:t>
            </a:r>
            <a:r>
              <a:rPr lang="fr-FR" sz="1100" dirty="0" err="1">
                <a:latin typeface="Posterama" panose="020B0504020200020000" pitchFamily="34" charset="0"/>
                <a:ea typeface="Arial"/>
                <a:cs typeface="Posterama" panose="020B0504020200020000" pitchFamily="34" charset="0"/>
                <a:sym typeface="Arial"/>
              </a:rPr>
              <a:t>Fruta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feia</a:t>
            </a:r>
            <a:r>
              <a:rPr lang="fr-FR" sz="1100" dirty="0">
                <a:latin typeface="Posterama" panose="020B0504020200020000" pitchFamily="34" charset="0"/>
                <a:ea typeface="Arial"/>
                <a:cs typeface="Posterama" panose="020B0504020200020000" pitchFamily="34" charset="0"/>
                <a:sym typeface="Arial"/>
              </a:rPr>
              <a:t> achète ces produits directement aux agriculteurs locaux, puis les vend dans des paniers aux personnes qui s'abonnent au service. Cela permet non seulement d'éviter le gaspillage de la nourriture, mais aussi d'apporter une contribution économique aux producteurs..</a:t>
            </a:r>
            <a:endParaRPr dirty="0"/>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916" name="Google Shape;91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Consommer de manière durable signifie faire un usage suffisant et efficace des ressources afin de minimiser notre impact environnemental sur la planète. Cela va de la nourriture que nous consommons à d'autres biens et produits, tels que les vêtements, les appareils technologiques, etc.</a:t>
            </a:r>
          </a:p>
        </p:txBody>
      </p:sp>
      <p:sp>
        <p:nvSpPr>
          <p:cNvPr id="928" name="Google Shape;92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fr-FR" dirty="0"/>
              <a:t>Cette photo a été prise par les astronautes de la mission Apollo, en orbite autour de la Terre. C'est une photo très symbolique car elle donne une idée de l'unicité de la Terre, la planète bleue.</a:t>
            </a:r>
          </a:p>
        </p:txBody>
      </p:sp>
      <p:sp>
        <p:nvSpPr>
          <p:cNvPr id="223" name="Google Shape;223;p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Tous ces choix contribuent généralement au problème des déchets. À mesure que la consommation augmente, des matériaux et d'autres ressources sont utilisés pour répondre à nos habitudes, et la plupart d'entre eux finissent par remplir les décharges partout dans le monde.</a:t>
            </a:r>
          </a:p>
        </p:txBody>
      </p:sp>
      <p:sp>
        <p:nvSpPr>
          <p:cNvPr id="935" name="Google Shape;93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Pour les déchets que nous ne pouvons pas éviter de produire, le recyclage reste notre meilleure option pour réduire les déchets matériels et extraire davantage de ressources de la terre. Une autre mesure bénéfique à la fois pour les émissions et pour l'environnement consiste à composter les déchets alimentaires et les restes de nourriture. D'une part, cela contribue à renvoyer de la matière organique à la terre et d'autre part, c'est bon pour nos sols. </a:t>
            </a:r>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42" name="Google Shape;94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dirty="0"/>
              <a:t>La réduction de la consommation est essentielle pour éviter la création de déchets. Opter pour un mode de vie plus minimal ou d'autres options pour acheter des vêtements et d'autres produits. Acheter des vêtements d'occasion ou échanger des vêtements que tu n'utilises plus dans le cadre d'événements de troc est une option pour éviter d'acheter de nouveaux vêtements et de contribuer à l'industrie de la mode, qui a une forte empreinte carbone.</a:t>
            </a:r>
          </a:p>
          <a:p>
            <a:pPr marL="0" lvl="0" indent="0" algn="l" rtl="0">
              <a:lnSpc>
                <a:spcPct val="100000"/>
              </a:lnSpc>
              <a:spcBef>
                <a:spcPts val="0"/>
              </a:spcBef>
              <a:spcAft>
                <a:spcPts val="0"/>
              </a:spcAft>
              <a:buClr>
                <a:schemeClr val="dk1"/>
              </a:buClr>
              <a:buSzPts val="1200"/>
              <a:buFont typeface="Calibri"/>
              <a:buNone/>
            </a:pPr>
            <a:endParaRPr lang="fr-FR" dirty="0"/>
          </a:p>
          <a:p>
            <a:pPr marL="0" lvl="0" indent="0" algn="l" rtl="0">
              <a:lnSpc>
                <a:spcPct val="100000"/>
              </a:lnSpc>
              <a:spcBef>
                <a:spcPts val="0"/>
              </a:spcBef>
              <a:spcAft>
                <a:spcPts val="0"/>
              </a:spcAft>
              <a:buClr>
                <a:schemeClr val="dk1"/>
              </a:buClr>
              <a:buSzPts val="1200"/>
              <a:buFont typeface="Calibri"/>
              <a:buNone/>
            </a:pPr>
            <a:r>
              <a:rPr lang="fr-FR" dirty="0"/>
              <a:t>Tu peux aussi choisir de réutiliser ou de réparer tes vieux vêtements et appareils !</a:t>
            </a: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52" name="Google Shape;95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Tu t'es déjà demandé pourquoi ton téléphone devient lent après quelques mises à jour du logiciel ? Ou à quel point les appareils sont difficiles à réparer lorsqu'un composant fonctionne mal, et qu'il faut souvent remplacer tout l'appareil ? Tout cela est le fruit d'une conception, appelée obsolescence programmée. L'obsolescence programmée est une stratégie commerciale dans laquelle l'obsolescence (le fait de devenir obsolète, c'est-à-dire démodé ou inutilisable) d'un produit est planifiée et intégrée dès sa conception par le fabricant.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Le droit de réparer les produits électroniques fait référence à une proposition de législation qui fournirait aux propriétaires d'équipements les moyens pratiques de réparer leurs appareils, et non à un nouveau droit légal. Les défenseurs de ce droit font remarquer que si la réparation est légale en vertu de la législation sur les droits d'auteur et les brevets, il est souvent interdit aux propriétaires d'effectuer leurs propres réparations ou d'engager des techniciens en qui ils ont confiance pour les aider, en raison des limitations imposées par les fabricants sur l'accès aux matériaux de réparation tels que les pièces, les outils, les diagnostics, la documentation et les microprogrammes.</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Existe-t-il d'autres solutions pour les appareils technologiques ? Oui, les appareils modulaires ! Ils ont un meilleur taux de réparabilité, si un composant fonctionne mal, on peut facilement le remplacer par une autre pièce modulaire de ce composant, au lieu d'avoir à en acheter un nouveau. Il existe actuellement des options pour les téléphones, le </a:t>
            </a:r>
            <a:r>
              <a:rPr lang="fr-FR" dirty="0" err="1"/>
              <a:t>fairphone</a:t>
            </a:r>
            <a:r>
              <a:rPr lang="fr-FR" dirty="0"/>
              <a:t>, et récemment pour les ordinateurs portables avec le </a:t>
            </a:r>
            <a:r>
              <a:rPr lang="fr-FR" dirty="0" err="1"/>
              <a:t>framework</a:t>
            </a:r>
            <a:r>
              <a:rPr lang="fr-FR" dirty="0"/>
              <a:t> laptot.</a:t>
            </a:r>
          </a:p>
          <a:p>
            <a:pPr marL="0" lvl="0" indent="0" algn="l" rtl="0">
              <a:lnSpc>
                <a:spcPct val="100000"/>
              </a:lnSpc>
              <a:spcBef>
                <a:spcPts val="0"/>
              </a:spcBef>
              <a:spcAft>
                <a:spcPts val="0"/>
              </a:spcAft>
              <a:buClr>
                <a:schemeClr val="dk1"/>
              </a:buClr>
              <a:buSzPts val="1400"/>
              <a:buFont typeface="Arial"/>
              <a:buNone/>
            </a:pPr>
            <a:endParaRPr lang="fr-F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66" name="Google Shape;96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l'heure actuelle, notre système économique fonctionne plutôt en ligne, c'est-à-dire qu'une grande partie des ressources extraites de la terre finissent en déchets. L'économie circulaire est un nouveau paradigme qui vise à fermer le cycle et à éviter l'extraction de nouvelles ressources, essentiellement en utilisant ce que nous avons déjà en le recyclant, en le réutilisant, en le réparant et en le réduisant.</a:t>
            </a:r>
          </a:p>
        </p:txBody>
      </p:sp>
      <p:sp>
        <p:nvSpPr>
          <p:cNvPr id="979" name="Google Shape;97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décroissance consiste essentiellement à réduire la production et la consommation globales de la société, à "ralentir" et à changer le paradigme de la croissance économique en faveur d'une économie axée sur le bien-être social et environnemental, plutôt que sur la croissance et l'augmentation de la consommation.</a:t>
            </a:r>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85" name="Google Shape;98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merci</a:t>
            </a:r>
            <a:endParaRPr/>
          </a:p>
        </p:txBody>
      </p:sp>
      <p:sp>
        <p:nvSpPr>
          <p:cNvPr id="999" name="Google Shape;999;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latin typeface="Posterama" panose="020B0504020200020000" pitchFamily="34" charset="0"/>
                <a:cs typeface="Posterama" panose="020B0504020200020000" pitchFamily="34" charset="0"/>
              </a:rPr>
              <a:t>86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Avant toute chose, nous devons comprendre ce qui change exactement lorsque nous parlons de changement climatique. Il n'y a pas de meilleure façon de le faire que de savoir ce qu'est exactement le climat. Une bonne façon de l'illustrer est de différencier le temps et le climat. La météo est l'état quotidien de l'atmosphère et ses variations à court terme, qui vont de quelques minutes à quelques semaines. En d'autres termes, il s'agit des informations que les météorologues nous communiquent tous les matins : humidité, vent, température, etc. Le climat, quant à lui, est un compte rendu à long terme des schémas météorologiques, généralement sur une période plus longue d'au moins 30 ans. En d'autres termes, ce sont les informations sur les tendances météorologiques qui permettent de savoir à quoi s'attendre en matière de météo saisonnière tout au long de l'année, et de savoir quel type de vêtements garder dans son armoire pour faire face au climat de chaque saison.</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Concentrons-nous à présent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0" lvl="0" indent="0" algn="l" rtl="0">
              <a:lnSpc>
                <a:spcPct val="100000"/>
              </a:lnSpc>
              <a:spcBef>
                <a:spcPts val="0"/>
              </a:spcBef>
              <a:spcAft>
                <a:spcPts val="0"/>
              </a:spcAft>
              <a:buSzPts val="1400"/>
              <a:buNone/>
            </a:pPr>
            <a:endParaRPr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88"/>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88"/>
          <p:cNvSpPr>
            <a:spLocks noGrp="1"/>
          </p:cNvSpPr>
          <p:nvPr>
            <p:ph type="pic" idx="2"/>
          </p:nvPr>
        </p:nvSpPr>
        <p:spPr>
          <a:xfrm>
            <a:off x="6096000" y="0"/>
            <a:ext cx="6096000" cy="6858000"/>
          </a:xfrm>
          <a:prstGeom prst="rect">
            <a:avLst/>
          </a:prstGeom>
          <a:noFill/>
          <a:ln>
            <a:noFill/>
          </a:ln>
        </p:spPr>
      </p:sp>
      <p:sp>
        <p:nvSpPr>
          <p:cNvPr id="18" name="Google Shape;18;p88"/>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88"/>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88"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8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73"/>
        <p:cNvGrpSpPr/>
        <p:nvPr/>
      </p:nvGrpSpPr>
      <p:grpSpPr>
        <a:xfrm>
          <a:off x="0" y="0"/>
          <a:ext cx="0" cy="0"/>
          <a:chOff x="0" y="0"/>
          <a:chExt cx="0" cy="0"/>
        </a:xfrm>
      </p:grpSpPr>
      <p:sp>
        <p:nvSpPr>
          <p:cNvPr id="74" name="Google Shape;7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6" name="Google Shape;7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9"/>
        <p:cNvGrpSpPr/>
        <p:nvPr/>
      </p:nvGrpSpPr>
      <p:grpSpPr>
        <a:xfrm>
          <a:off x="0" y="0"/>
          <a:ext cx="0" cy="0"/>
          <a:chOff x="0" y="0"/>
          <a:chExt cx="0" cy="0"/>
        </a:xfrm>
      </p:grpSpPr>
      <p:sp>
        <p:nvSpPr>
          <p:cNvPr id="80" name="Google Shape;8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86"/>
        <p:cNvGrpSpPr/>
        <p:nvPr/>
      </p:nvGrpSpPr>
      <p:grpSpPr>
        <a:xfrm>
          <a:off x="0" y="0"/>
          <a:ext cx="0" cy="0"/>
          <a:chOff x="0" y="0"/>
          <a:chExt cx="0" cy="0"/>
        </a:xfrm>
      </p:grpSpPr>
      <p:sp>
        <p:nvSpPr>
          <p:cNvPr id="87" name="Google Shape;87;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95"/>
        <p:cNvGrpSpPr/>
        <p:nvPr/>
      </p:nvGrpSpPr>
      <p:grpSpPr>
        <a:xfrm>
          <a:off x="0" y="0"/>
          <a:ext cx="0" cy="0"/>
          <a:chOff x="0" y="0"/>
          <a:chExt cx="0" cy="0"/>
        </a:xfrm>
      </p:grpSpPr>
      <p:sp>
        <p:nvSpPr>
          <p:cNvPr id="96" name="Google Shape;9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00"/>
        <p:cNvGrpSpPr/>
        <p:nvPr/>
      </p:nvGrpSpPr>
      <p:grpSpPr>
        <a:xfrm>
          <a:off x="0" y="0"/>
          <a:ext cx="0" cy="0"/>
          <a:chOff x="0" y="0"/>
          <a:chExt cx="0" cy="0"/>
        </a:xfrm>
      </p:grpSpPr>
      <p:sp>
        <p:nvSpPr>
          <p:cNvPr id="101" name="Google Shape;101;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0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10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7"/>
        <p:cNvGrpSpPr/>
        <p:nvPr/>
      </p:nvGrpSpPr>
      <p:grpSpPr>
        <a:xfrm>
          <a:off x="0" y="0"/>
          <a:ext cx="0" cy="0"/>
          <a:chOff x="0" y="0"/>
          <a:chExt cx="0" cy="0"/>
        </a:xfrm>
      </p:grpSpPr>
      <p:sp>
        <p:nvSpPr>
          <p:cNvPr id="108" name="Google Shape;108;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04"/>
          <p:cNvSpPr>
            <a:spLocks noGrp="1"/>
          </p:cNvSpPr>
          <p:nvPr>
            <p:ph type="pic" idx="2"/>
          </p:nvPr>
        </p:nvSpPr>
        <p:spPr>
          <a:xfrm>
            <a:off x="5183188" y="987425"/>
            <a:ext cx="6172200" cy="4873625"/>
          </a:xfrm>
          <a:prstGeom prst="rect">
            <a:avLst/>
          </a:prstGeom>
          <a:noFill/>
          <a:ln>
            <a:noFill/>
          </a:ln>
        </p:spPr>
      </p:sp>
      <p:sp>
        <p:nvSpPr>
          <p:cNvPr id="110" name="Google Shape;110;p10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4"/>
        <p:cNvGrpSpPr/>
        <p:nvPr/>
      </p:nvGrpSpPr>
      <p:grpSpPr>
        <a:xfrm>
          <a:off x="0" y="0"/>
          <a:ext cx="0" cy="0"/>
          <a:chOff x="0" y="0"/>
          <a:chExt cx="0" cy="0"/>
        </a:xfrm>
      </p:grpSpPr>
      <p:sp>
        <p:nvSpPr>
          <p:cNvPr id="115" name="Google Shape;115;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0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20"/>
        <p:cNvGrpSpPr/>
        <p:nvPr/>
      </p:nvGrpSpPr>
      <p:grpSpPr>
        <a:xfrm>
          <a:off x="0" y="0"/>
          <a:ext cx="0" cy="0"/>
          <a:chOff x="0" y="0"/>
          <a:chExt cx="0" cy="0"/>
        </a:xfrm>
      </p:grpSpPr>
      <p:sp>
        <p:nvSpPr>
          <p:cNvPr id="121" name="Google Shape;121;p10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0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6"/>
        <p:cNvGrpSpPr/>
        <p:nvPr/>
      </p:nvGrpSpPr>
      <p:grpSpPr>
        <a:xfrm>
          <a:off x="0" y="0"/>
          <a:ext cx="0" cy="0"/>
          <a:chOff x="0" y="0"/>
          <a:chExt cx="0" cy="0"/>
        </a:xfrm>
      </p:grpSpPr>
      <p:sp>
        <p:nvSpPr>
          <p:cNvPr id="127" name="Google Shape;127;p107"/>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8" name="Google Shape;128;p107"/>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07"/>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10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31"/>
        <p:cNvGrpSpPr/>
        <p:nvPr/>
      </p:nvGrpSpPr>
      <p:grpSpPr>
        <a:xfrm>
          <a:off x="0" y="0"/>
          <a:ext cx="0" cy="0"/>
          <a:chOff x="0" y="0"/>
          <a:chExt cx="0" cy="0"/>
        </a:xfrm>
      </p:grpSpPr>
      <p:sp>
        <p:nvSpPr>
          <p:cNvPr id="132" name="Google Shape;132;p108"/>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133" name="Google Shape;133;p10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4" name="Google Shape;134;p108"/>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22"/>
        <p:cNvGrpSpPr/>
        <p:nvPr/>
      </p:nvGrpSpPr>
      <p:grpSpPr>
        <a:xfrm>
          <a:off x="0" y="0"/>
          <a:ext cx="0" cy="0"/>
          <a:chOff x="0" y="0"/>
          <a:chExt cx="0" cy="0"/>
        </a:xfrm>
      </p:grpSpPr>
      <p:sp>
        <p:nvSpPr>
          <p:cNvPr id="23" name="Google Shape;23;p89"/>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89"/>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5" name="Google Shape;25;p89"/>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26" name="Google Shape;26;p89"/>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9"/>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5"/>
        <p:cNvGrpSpPr/>
        <p:nvPr/>
      </p:nvGrpSpPr>
      <p:grpSpPr>
        <a:xfrm>
          <a:off x="0" y="0"/>
          <a:ext cx="0" cy="0"/>
          <a:chOff x="0" y="0"/>
          <a:chExt cx="0" cy="0"/>
        </a:xfrm>
      </p:grpSpPr>
      <p:sp>
        <p:nvSpPr>
          <p:cNvPr id="136" name="Google Shape;136;p109"/>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09"/>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109"/>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139" name="Google Shape;139;p10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40"/>
        <p:cNvGrpSpPr/>
        <p:nvPr/>
      </p:nvGrpSpPr>
      <p:grpSpPr>
        <a:xfrm>
          <a:off x="0" y="0"/>
          <a:ext cx="0" cy="0"/>
          <a:chOff x="0" y="0"/>
          <a:chExt cx="0" cy="0"/>
        </a:xfrm>
      </p:grpSpPr>
      <p:sp>
        <p:nvSpPr>
          <p:cNvPr id="141" name="Google Shape;141;p11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110"/>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 name="Google Shape;143;p1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4"/>
        <p:cNvGrpSpPr/>
        <p:nvPr/>
      </p:nvGrpSpPr>
      <p:grpSpPr>
        <a:xfrm>
          <a:off x="0" y="0"/>
          <a:ext cx="0" cy="0"/>
          <a:chOff x="0" y="0"/>
          <a:chExt cx="0" cy="0"/>
        </a:xfrm>
      </p:grpSpPr>
      <p:sp>
        <p:nvSpPr>
          <p:cNvPr id="145" name="Google Shape;145;p11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6" name="Google Shape;146;p111"/>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111"/>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1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9"/>
        <p:cNvGrpSpPr/>
        <p:nvPr/>
      </p:nvGrpSpPr>
      <p:grpSpPr>
        <a:xfrm>
          <a:off x="0" y="0"/>
          <a:ext cx="0" cy="0"/>
          <a:chOff x="0" y="0"/>
          <a:chExt cx="0" cy="0"/>
        </a:xfrm>
      </p:grpSpPr>
      <p:sp>
        <p:nvSpPr>
          <p:cNvPr id="150" name="Google Shape;150;p112"/>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112"/>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12"/>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12"/>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154" name="Google Shape;154;p112"/>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5" name="Google Shape;155;p112"/>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6"/>
        <p:cNvGrpSpPr/>
        <p:nvPr/>
      </p:nvGrpSpPr>
      <p:grpSpPr>
        <a:xfrm>
          <a:off x="0" y="0"/>
          <a:ext cx="0" cy="0"/>
          <a:chOff x="0" y="0"/>
          <a:chExt cx="0" cy="0"/>
        </a:xfrm>
      </p:grpSpPr>
      <p:sp>
        <p:nvSpPr>
          <p:cNvPr id="157" name="Google Shape;157;p113"/>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13"/>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9" name="Google Shape;159;p113"/>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13"/>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28"/>
        <p:cNvGrpSpPr/>
        <p:nvPr/>
      </p:nvGrpSpPr>
      <p:grpSpPr>
        <a:xfrm>
          <a:off x="0" y="0"/>
          <a:ext cx="0" cy="0"/>
          <a:chOff x="0" y="0"/>
          <a:chExt cx="0" cy="0"/>
        </a:xfrm>
      </p:grpSpPr>
      <p:sp>
        <p:nvSpPr>
          <p:cNvPr id="29" name="Google Shape;29;p9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0" name="Google Shape;30;p9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31"/>
        <p:cNvGrpSpPr/>
        <p:nvPr/>
      </p:nvGrpSpPr>
      <p:grpSpPr>
        <a:xfrm>
          <a:off x="0" y="0"/>
          <a:ext cx="0" cy="0"/>
          <a:chOff x="0" y="0"/>
          <a:chExt cx="0" cy="0"/>
        </a:xfrm>
      </p:grpSpPr>
      <p:sp>
        <p:nvSpPr>
          <p:cNvPr id="32" name="Google Shape;32;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43"/>
        <p:cNvGrpSpPr/>
        <p:nvPr/>
      </p:nvGrpSpPr>
      <p:grpSpPr>
        <a:xfrm>
          <a:off x="0" y="0"/>
          <a:ext cx="0" cy="0"/>
          <a:chOff x="0" y="0"/>
          <a:chExt cx="0" cy="0"/>
        </a:xfrm>
      </p:grpSpPr>
      <p:sp>
        <p:nvSpPr>
          <p:cNvPr id="44" name="Google Shape;44;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47"/>
        <p:cNvGrpSpPr/>
        <p:nvPr/>
      </p:nvGrpSpPr>
      <p:grpSpPr>
        <a:xfrm>
          <a:off x="0" y="0"/>
          <a:ext cx="0" cy="0"/>
          <a:chOff x="0" y="0"/>
          <a:chExt cx="0" cy="0"/>
        </a:xfrm>
      </p:grpSpPr>
      <p:sp>
        <p:nvSpPr>
          <p:cNvPr id="48" name="Google Shape;48;p94"/>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a:lnSpc>
                <a:spcPct val="168777"/>
              </a:lnSpc>
              <a:spcBef>
                <a:spcPts val="20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 name="Google Shape;49;p94"/>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a:lnSpc>
                <a:spcPct val="100000"/>
              </a:lnSpc>
              <a:spcBef>
                <a:spcPts val="500"/>
              </a:spcBef>
              <a:spcAft>
                <a:spcPts val="0"/>
              </a:spcAft>
              <a:buClr>
                <a:schemeClr val="dk1"/>
              </a:buClr>
              <a:buSzPts val="2400"/>
              <a:buChar char="•"/>
              <a:defRPr/>
            </a:lvl1pPr>
            <a:lvl2pPr marL="914400" lvl="1" indent="-228600" algn="l">
              <a:lnSpc>
                <a:spcPct val="100000"/>
              </a:lnSpc>
              <a:spcBef>
                <a:spcPts val="500"/>
              </a:spcBef>
              <a:spcAft>
                <a:spcPts val="0"/>
              </a:spcAft>
              <a:buClr>
                <a:schemeClr val="dk1"/>
              </a:buClr>
              <a:buSzPts val="2400"/>
              <a:buNone/>
              <a:defRPr sz="24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000"/>
              <a:buNone/>
              <a:defRPr sz="2000" b="1"/>
            </a:lvl4pPr>
            <a:lvl5pPr marL="2286000" lvl="4" indent="-228600" algn="l">
              <a:lnSpc>
                <a:spcPct val="100000"/>
              </a:lnSpc>
              <a:spcBef>
                <a:spcPts val="500"/>
              </a:spcBef>
              <a:spcAft>
                <a:spcPts val="0"/>
              </a:spcAft>
              <a:buClr>
                <a:schemeClr val="dk1"/>
              </a:buClr>
              <a:buSzPts val="2700"/>
              <a:buNone/>
              <a:defRPr b="1"/>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0" name="Google Shape;50;p9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7"/>
        <p:cNvGrpSpPr/>
        <p:nvPr/>
      </p:nvGrpSpPr>
      <p:grpSpPr>
        <a:xfrm>
          <a:off x="0" y="0"/>
          <a:ext cx="0" cy="0"/>
          <a:chOff x="0" y="0"/>
          <a:chExt cx="0" cy="0"/>
        </a:xfrm>
      </p:grpSpPr>
      <p:sp>
        <p:nvSpPr>
          <p:cNvPr id="58" name="Google Shape;58;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63"/>
        <p:cNvGrpSpPr/>
        <p:nvPr/>
      </p:nvGrpSpPr>
      <p:grpSpPr>
        <a:xfrm>
          <a:off x="0" y="0"/>
          <a:ext cx="0" cy="0"/>
          <a:chOff x="0" y="0"/>
          <a:chExt cx="0" cy="0"/>
        </a:xfrm>
      </p:grpSpPr>
      <p:sp>
        <p:nvSpPr>
          <p:cNvPr id="64" name="Google Shape;64;p9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9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9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9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9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69"/>
        <p:cNvGrpSpPr/>
        <p:nvPr/>
      </p:nvGrpSpPr>
      <p:grpSpPr>
        <a:xfrm>
          <a:off x="0" y="0"/>
          <a:ext cx="0" cy="0"/>
          <a:chOff x="0" y="0"/>
          <a:chExt cx="0" cy="0"/>
        </a:xfrm>
      </p:grpSpPr>
      <p:sp>
        <p:nvSpPr>
          <p:cNvPr id="70" name="Google Shape;70;p9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9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9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esa.int/ESA_Multimedia/Images/2022/01/The_beauty_of_the_Sun_seen_from_spa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climate.nasa.gov/climate_resources/188/graphic-the-greenhouse-eff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climateyou.org/caus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splash.com/pt-br/fotografias/5sh24a7m0B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unric.org/en/guterres-the-ipcc-report-is-a-code-red-for-human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linkedin.com/pulse/al-gore-case-optimism-climate-change-arjun-suri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thebulletin.org/2022/02/the-role-of-the-scientist-in-a-post-truth-world/"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britannica.com/biography/Greta-Thunberg" TargetMode="External"/><Relationship Id="rId3" Type="http://schemas.openxmlformats.org/officeDocument/2006/relationships/image" Target="../media/image7.jpeg"/><Relationship Id="rId7" Type="http://schemas.openxmlformats.org/officeDocument/2006/relationships/hyperlink" Target="https://www.health.harvard.edu/blog/silent-spring-at-50-connecting-human-environmental-health-20120611487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upload.wikimedia.org/wikipedia/commons/f/f4/Rachel-Carson.jpg"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hyperlink" Target="https://www.abc.net.au/news/2010-08-14/un-confirms-cholera-case-in-pakistan/944444" TargetMode="External"/><Relationship Id="rId3" Type="http://schemas.openxmlformats.org/officeDocument/2006/relationships/image" Target="../media/image50.jpeg"/><Relationship Id="rId7" Type="http://schemas.openxmlformats.org/officeDocument/2006/relationships/hyperlink" Target="https://www.sfltimes.com/health-and-fitness/death-toll-in-egypts-punishing-heat-wave-rises-to-76"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hyperlink" Target="https://www.esa.int/Applications/Observing_the_Earth/ESA_s_orbiting_hurricane_hunter_back_in_action" TargetMode="External"/><Relationship Id="rId4" Type="http://schemas.openxmlformats.org/officeDocument/2006/relationships/image" Target="../media/image51.jpeg"/><Relationship Id="rId9" Type="http://schemas.openxmlformats.org/officeDocument/2006/relationships/hyperlink" Target="https://nsf.gov/news/mmg/mmg_disp.jsp?med_id=74566&amp;fr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cnnportugal.iol.pt/aviso-vermelho/distritos/estes-sao-os-distritos-em-aviso-vermelho-a-partir-desta-terca-feira/20220711/62cc60460cf26256cd2cec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https://www.westernenergyboard.org/2023-winter-wildfire-meeting/" TargetMode="Externa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accuweather.com/en/weather-news/photos-devastation-shows-irmas-immense-power-in-cuba-turks-and-caicos/35726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theatlantic.com/photo/2017/09/photos-from-saint-martin-after-hurricane-irma/53910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ecfr.eu/article/flash-in-the-pan-flooding-in-germany-and-the-politics-of-climat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www.bbc.co.uk/newsround/5241074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edition.cnn.com/2022/11/02/world/sylvia-earle-c2e-spc-intl-scn/index.html" TargetMode="External"/><Relationship Id="rId5" Type="http://schemas.openxmlformats.org/officeDocument/2006/relationships/hyperlink" Target="https://www.miamibookfair.com/event/dr-jane-goodall-in-conversation-with-peter-wohlleben/"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traveller.com.au/up-close-and-personal-in-tuvalu-gn445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ib.bioninja.com.au/standard-level/topic-4-ecology/44-climate-change/ocean-acidification.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group.bnpparibas/en/news/climate-change-impact-survival-world-s-coral-reefs" TargetMode="External"/><Relationship Id="rId5" Type="http://schemas.openxmlformats.org/officeDocument/2006/relationships/hyperlink" Target="https://www.theguardian.com/environment/gallery/2018/jul/29/can-you-spot-dead-coral-in-pictures" TargetMode="Externa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www.amnesty.org/en/latest/news/2021/05/madagascar-urgent-humanitarian-intervention-needed-as-millions-face-hunger-due-to-devastating-famine/" TargetMode="Externa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lse.ac.uk/granthaminstitute/news/how-can-climate-policy-better-address-climate-driven-population-displac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technologynetworks.com/applied-sciences/news/how-can-we-prompt-individuals-to-take-action-on-climate-change-3297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dazeddigital.com/life-culture/article/46209/1/who-isindigenous-climate-change-activist-artemisa-xakriaba" TargetMode="External"/><Relationship Id="rId5" Type="http://schemas.openxmlformats.org/officeDocument/2006/relationships/hyperlink" Target="https://en.wikipedia.org/wiki/Vanessa_Nakate" TargetMode="Externa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www.euractiv.com/section/climate-environment/news/exxonmobil-under-investigation-over-claims-it-lied-about-climate-change-risks/" TargetMode="External"/><Relationship Id="rId5" Type="http://schemas.openxmlformats.org/officeDocument/2006/relationships/hyperlink" Target="https://www.umass.edu/stockbridge/academics/summer-programs" TargetMode="Externa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www.timeslive.co.za/news/south-africa/2020-02-05-this-is-how-city-power-kept-the-lights-on-during-load-shedd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www.istockphoto.com/nl/vector/internet-communicatie-en-sociale-media-gm1164501623-320109553" TargetMode="Externa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hyperlink" Target="https://berlinpolicyjournal.com/climate-children-should-be-seen-not-heard/"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s://footprint.wwf.org.uk/#/" TargetMode="Externa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voanews.com/a/could-a-sprinkle-of-moon-dust-keep-earth-cool/6954388.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130.jpeg"/><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hyperlink" Target="http://www.fao.org/3/i6345e/i6345e.pdf" TargetMode="Externa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s://www.consultancy.eu/news/5854/10-charts-on-the-outlook-and-plans-of-dutch-ceo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hyperlink" Target="https://re-food.org/en/home/" TargetMode="External"/><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hyperlink" Target="https://www.toogoodtogo.com/pt" TargetMode="External"/><Relationship Id="rId5" Type="http://schemas.openxmlformats.org/officeDocument/2006/relationships/image" Target="../media/image146.png"/><Relationship Id="rId10" Type="http://schemas.openxmlformats.org/officeDocument/2006/relationships/hyperlink" Target="https://frutafeia.pt/" TargetMode="External"/><Relationship Id="rId4" Type="http://schemas.openxmlformats.org/officeDocument/2006/relationships/image" Target="../media/image145.png"/><Relationship Id="rId9" Type="http://schemas.openxmlformats.org/officeDocument/2006/relationships/hyperlink" Target="https://goodafter.com/pt/"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voanews.com/a/could-a-sprinkle-of-moon-dust-keep-earth-cool/6954388.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s://www.ecowatch.com/electronic-waste-2646323391.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hyperlink" Target="https://refillmybottle.com/composting-101/" TargetMode="External"/><Relationship Id="rId5" Type="http://schemas.openxmlformats.org/officeDocument/2006/relationships/hyperlink" Target="https://www.ecowatch.com/electronic-waste-2646323391.html" TargetMode="External"/><Relationship Id="rId4" Type="http://schemas.openxmlformats.org/officeDocument/2006/relationships/image" Target="../media/image151.jpeg"/></Relationships>
</file>

<file path=ppt/slides/_rels/slide82.xml.rels><?xml version="1.0" encoding="UTF-8" standalone="yes"?>
<Relationships xmlns="http://schemas.openxmlformats.org/package/2006/relationships"><Relationship Id="rId8" Type="http://schemas.openxmlformats.org/officeDocument/2006/relationships/hyperlink" Target="https://www.theguardian.com/fashion/2016/jan/24/flimsy-fashion-is-a-feminist-issue" TargetMode="External"/><Relationship Id="rId3" Type="http://schemas.openxmlformats.org/officeDocument/2006/relationships/image" Target="../media/image152.jpeg"/><Relationship Id="rId7" Type="http://schemas.openxmlformats.org/officeDocument/2006/relationships/hyperlink" Target="https://en.wikipedia.org/wiki/Clothing_swap"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hyperlink" Target="https://peggada.com/en/events/repair-cafe-lisboa/" TargetMode="External"/><Relationship Id="rId4" Type="http://schemas.openxmlformats.org/officeDocument/2006/relationships/image" Target="../media/image153.jpeg"/><Relationship Id="rId9" Type="http://schemas.openxmlformats.org/officeDocument/2006/relationships/hyperlink" Target="https://loveandlondon.com/where-to-go-thrift-shopping-in-london-best-secondhand-shops/"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eg"/><Relationship Id="rId12" Type="http://schemas.openxmlformats.org/officeDocument/2006/relationships/hyperlink" Target="https://repair.eu/"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59.png"/><Relationship Id="rId11" Type="http://schemas.openxmlformats.org/officeDocument/2006/relationships/hyperlink" Target="https://www.fairphone.com/" TargetMode="External"/><Relationship Id="rId5" Type="http://schemas.openxmlformats.org/officeDocument/2006/relationships/image" Target="../media/image158.png"/><Relationship Id="rId10" Type="http://schemas.openxmlformats.org/officeDocument/2006/relationships/hyperlink" Target="https://ifdesign.com/en/winner-ranking/project/framework-laptop/331893" TargetMode="External"/><Relationship Id="rId4" Type="http://schemas.openxmlformats.org/officeDocument/2006/relationships/image" Target="../media/image157.png"/><Relationship Id="rId9" Type="http://schemas.openxmlformats.org/officeDocument/2006/relationships/hyperlink" Target="https://pt.depositphotos.com/stock-photos/crt-monitor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hyperlink" Target="https://www.eupoliticalreport.eu/consumers-in-the-circular-econom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
          <p:cNvSpPr txBox="1">
            <a:spLocks noGrp="1"/>
          </p:cNvSpPr>
          <p:nvPr>
            <p:ph type="title"/>
          </p:nvPr>
        </p:nvSpPr>
        <p:spPr>
          <a:xfrm>
            <a:off x="500831" y="2243763"/>
            <a:ext cx="5447993" cy="1325563"/>
          </a:xfrm>
          <a:prstGeom prst="rect">
            <a:avLst/>
          </a:prstGeom>
          <a:noFill/>
          <a:ln>
            <a:noFill/>
          </a:ln>
        </p:spPr>
        <p:txBody>
          <a:bodyPr spcFirstLastPara="1" wrap="square" lIns="91425" tIns="45700" rIns="91425" bIns="45700" anchor="ctr" anchorCtr="0">
            <a:normAutofit fontScale="90000"/>
          </a:bodyPr>
          <a:lstStyle/>
          <a:p>
            <a:r>
              <a:rPr lang="fr-FR" dirty="0">
                <a:latin typeface="Posterama" panose="020B0504020200020000" pitchFamily="34" charset="0"/>
                <a:cs typeface="Posterama" panose="020B0504020200020000" pitchFamily="34" charset="0"/>
              </a:rPr>
              <a:t>Girls</a:t>
            </a:r>
            <a:r>
              <a:rPr lang="fr-FR" dirty="0"/>
              <a:t> &amp; </a:t>
            </a:r>
            <a:r>
              <a:rPr lang="fr-FR" dirty="0" err="1"/>
              <a:t>Women</a:t>
            </a:r>
            <a:r>
              <a:rPr lang="fr-FR" dirty="0"/>
              <a:t> </a:t>
            </a:r>
            <a:r>
              <a:rPr lang="fr-FR" dirty="0" err="1"/>
              <a:t>Connecting</a:t>
            </a:r>
            <a:r>
              <a:rPr lang="fr-FR" dirty="0"/>
              <a:t> for </a:t>
            </a:r>
            <a:r>
              <a:rPr lang="fr-FR" sz="4400" dirty="0" err="1"/>
              <a:t>Sustainable</a:t>
            </a:r>
            <a:r>
              <a:rPr lang="fr-FR" sz="4400" dirty="0"/>
              <a:t> </a:t>
            </a:r>
            <a:r>
              <a:rPr lang="fr-FR" sz="4400" dirty="0" err="1"/>
              <a:t>Consumption</a:t>
            </a:r>
            <a:br>
              <a:rPr lang="fr-FR" sz="4400" dirty="0"/>
            </a:br>
            <a:endParaRPr dirty="0"/>
          </a:p>
        </p:txBody>
      </p:sp>
      <p:pic>
        <p:nvPicPr>
          <p:cNvPr id="166" name="Google Shape;166;p1"/>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pic>
        <p:nvPicPr>
          <p:cNvPr id="168" name="Google Shape;16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0" y="40375"/>
            <a:ext cx="6096000" cy="6817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7C0782F7-300E-70B9-AA52-1602FB61C043}"/>
              </a:ext>
            </a:extLst>
          </p:cNvPr>
          <p:cNvSpPr txBox="1"/>
          <p:nvPr/>
        </p:nvSpPr>
        <p:spPr>
          <a:xfrm>
            <a:off x="0" y="6627168"/>
            <a:ext cx="898668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https://www.esa.int/ESA_Multimedia/Images/2022/01/The_beauty_of_the_Sun_seen_from_space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BFFB6A75-D5ED-16D1-5C07-1592FE4DC032}"/>
              </a:ext>
            </a:extLst>
          </p:cNvPr>
          <p:cNvSpPr txBox="1"/>
          <p:nvPr/>
        </p:nvSpPr>
        <p:spPr>
          <a:xfrm>
            <a:off x="0" y="6627168"/>
            <a:ext cx="751184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https://climate.nasa.gov/climate_resources/188/graphic-the-greenhouse-effect/</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12"/>
          <p:cNvGrpSpPr/>
          <p:nvPr/>
        </p:nvGrpSpPr>
        <p:grpSpPr>
          <a:xfrm>
            <a:off x="193746" y="2143992"/>
            <a:ext cx="4761512" cy="3982644"/>
            <a:chOff x="664204" y="1916832"/>
            <a:chExt cx="3326007" cy="2698999"/>
          </a:xfrm>
        </p:grpSpPr>
        <p:pic>
          <p:nvPicPr>
            <p:cNvPr id="250" name="Google Shape;250;p12"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51" name="Google Shape;251;p12"/>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52" name="Google Shape;252;p12"/>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CO</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carbon</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dioxide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CH</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4</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methane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N</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O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nitrous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HFCs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hydrofluorocarbons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PFCs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perfluorocarbons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SF</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6</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Sulfur</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hexafluoride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53" name="Google Shape;253;p12"/>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dirty="0">
                <a:solidFill>
                  <a:srgbClr val="7503A6"/>
                </a:solidFill>
                <a:latin typeface="Calibri"/>
                <a:ea typeface="Calibri"/>
                <a:cs typeface="Calibri"/>
                <a:sym typeface="Calibri"/>
              </a:rPr>
              <a:t>Synthétique</a:t>
            </a: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dirty="0">
                <a:solidFill>
                  <a:srgbClr val="7503A6"/>
                </a:solidFill>
                <a:latin typeface="Calibri"/>
                <a:ea typeface="Calibri"/>
                <a:cs typeface="Calibri"/>
                <a:sym typeface="Calibri"/>
              </a:rPr>
              <a:t>(Gaz fluorés)</a:t>
            </a:r>
          </a:p>
          <a:p>
            <a:pPr marL="0" marR="0" lvl="0" indent="0" algn="ctr" rtl="0">
              <a:lnSpc>
                <a:spcPct val="100000"/>
              </a:lnSpc>
              <a:spcBef>
                <a:spcPts val="0"/>
              </a:spcBef>
              <a:spcAft>
                <a:spcPts val="0"/>
              </a:spcAft>
              <a:buClr>
                <a:schemeClr val="dk1"/>
              </a:buClr>
              <a:buSzPts val="1500"/>
              <a:buFont typeface="Arial"/>
              <a:buNone/>
            </a:pPr>
            <a:endParaRPr sz="2100" b="1" i="0" u="none" strike="noStrike" cap="none" dirty="0">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dirty="0">
              <a:solidFill>
                <a:srgbClr val="7503A6"/>
              </a:solidFill>
              <a:latin typeface="Calibri"/>
              <a:ea typeface="Calibri"/>
              <a:cs typeface="Calibri"/>
              <a:sym typeface="Calibri"/>
            </a:endParaRPr>
          </a:p>
        </p:txBody>
      </p:sp>
      <p:sp>
        <p:nvSpPr>
          <p:cNvPr id="254" name="Google Shape;254;p12"/>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55" name="Google Shape;255;p12"/>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Natural</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56" name="Google Shape;256;p12"/>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57" name="Google Shape;257;p1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a:solidFill>
                  <a:srgbClr val="7503A6"/>
                </a:solidFill>
                <a:ea typeface="Arial"/>
                <a:sym typeface="Arial"/>
              </a:rPr>
              <a:t>Gaz à effet de serre (GHG)</a:t>
            </a:r>
            <a:endParaRPr sz="4009" b="1" dirty="0">
              <a:solidFill>
                <a:srgbClr val="7503A6"/>
              </a:solidFill>
              <a:ea typeface="Arial"/>
              <a:sym typeface="Arial"/>
            </a:endParaRPr>
          </a:p>
        </p:txBody>
      </p:sp>
      <p:sp>
        <p:nvSpPr>
          <p:cNvPr id="3" name="CaixaDeTexto 2">
            <a:extLst>
              <a:ext uri="{FF2B5EF4-FFF2-40B4-BE49-F238E27FC236}">
                <a16:creationId xmlns:a16="http://schemas.microsoft.com/office/drawing/2014/main" id="{2C55149B-2F46-F977-9A6F-90E0D65D95AF}"/>
              </a:ext>
            </a:extLst>
          </p:cNvPr>
          <p:cNvSpPr txBox="1"/>
          <p:nvPr/>
        </p:nvSpPr>
        <p:spPr>
          <a:xfrm>
            <a:off x="490819" y="6627168"/>
            <a:ext cx="6322142"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https://climateyou.org/causes/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63" name="Google Shape;263;p13"/>
          <p:cNvGrpSpPr/>
          <p:nvPr/>
        </p:nvGrpSpPr>
        <p:grpSpPr>
          <a:xfrm>
            <a:off x="4055160" y="1667773"/>
            <a:ext cx="3999944" cy="4508921"/>
            <a:chOff x="941839" y="997701"/>
            <a:chExt cx="4733661" cy="5330324"/>
          </a:xfrm>
        </p:grpSpPr>
        <p:pic>
          <p:nvPicPr>
            <p:cNvPr id="264" name="Google Shape;264;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65" name="Google Shape;265;p13"/>
            <p:cNvGrpSpPr/>
            <p:nvPr/>
          </p:nvGrpSpPr>
          <p:grpSpPr>
            <a:xfrm>
              <a:off x="941839" y="997701"/>
              <a:ext cx="4282889" cy="4331936"/>
              <a:chOff x="598750" y="877032"/>
              <a:chExt cx="3212247" cy="3249033"/>
            </a:xfrm>
          </p:grpSpPr>
          <p:sp>
            <p:nvSpPr>
              <p:cNvPr id="266" name="Google Shape;266;p13"/>
              <p:cNvSpPr txBox="1"/>
              <p:nvPr/>
            </p:nvSpPr>
            <p:spPr>
              <a:xfrm>
                <a:off x="2260297" y="2966342"/>
                <a:ext cx="1550700" cy="115972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(Combustibles fossiles et procédés industriels)</a:t>
                </a: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65%</a:t>
                </a:r>
                <a:endParaRPr sz="2100" b="1" i="0" u="none" strike="noStrike" cap="none" dirty="0">
                  <a:solidFill>
                    <a:schemeClr val="lt1"/>
                  </a:solidFill>
                  <a:latin typeface="Calibri"/>
                  <a:ea typeface="Calibri"/>
                  <a:cs typeface="Calibri"/>
                  <a:sym typeface="Calibri"/>
                </a:endParaRPr>
              </a:p>
            </p:txBody>
          </p:sp>
          <p:sp>
            <p:nvSpPr>
              <p:cNvPr id="267" name="Google Shape;267;p13"/>
              <p:cNvSpPr txBox="1"/>
              <p:nvPr/>
            </p:nvSpPr>
            <p:spPr>
              <a:xfrm rot="216932">
                <a:off x="598750" y="2872012"/>
                <a:ext cx="1422431" cy="1023277"/>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(sylviculture et autres utilisations des sols)</a:t>
                </a: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11%</a:t>
                </a:r>
                <a:endParaRPr sz="1900" b="1" i="0" u="none" strike="noStrike" cap="none" dirty="0">
                  <a:solidFill>
                    <a:schemeClr val="lt1"/>
                  </a:solidFill>
                  <a:latin typeface="Calibri"/>
                  <a:ea typeface="Calibri"/>
                  <a:cs typeface="Calibri"/>
                  <a:sym typeface="Calibri"/>
                </a:endParaRPr>
              </a:p>
            </p:txBody>
          </p:sp>
          <p:sp>
            <p:nvSpPr>
              <p:cNvPr id="268" name="Google Shape;268;p13"/>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chemeClr val="lt1"/>
                    </a:solidFill>
                    <a:latin typeface="Calibri"/>
                    <a:ea typeface="Calibri"/>
                    <a:cs typeface="Calibri"/>
                    <a:sym typeface="Calibri"/>
                  </a:rPr>
                  <a:t>Le méthane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16%</a:t>
                </a:r>
                <a:endParaRPr sz="1900" b="1" i="0" u="none" strike="noStrike" cap="none" dirty="0">
                  <a:solidFill>
                    <a:schemeClr val="lt1"/>
                  </a:solidFill>
                  <a:latin typeface="Calibri"/>
                  <a:ea typeface="Calibri"/>
                  <a:cs typeface="Calibri"/>
                  <a:sym typeface="Calibri"/>
                </a:endParaRPr>
              </a:p>
            </p:txBody>
          </p:sp>
          <p:sp>
            <p:nvSpPr>
              <p:cNvPr id="269" name="Google Shape;269;p13"/>
              <p:cNvSpPr txBox="1"/>
              <p:nvPr/>
            </p:nvSpPr>
            <p:spPr>
              <a:xfrm>
                <a:off x="1644085" y="1521475"/>
                <a:ext cx="744300" cy="54571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a:solidFill>
                      <a:schemeClr val="lt1"/>
                    </a:solidFill>
                    <a:latin typeface="Calibri"/>
                    <a:ea typeface="Calibri"/>
                    <a:cs typeface="Calibri"/>
                    <a:sym typeface="Calibri"/>
                  </a:rPr>
                  <a:t>Oxyde</a:t>
                </a: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dirty="0">
                    <a:solidFill>
                      <a:schemeClr val="lt1"/>
                    </a:solidFill>
                    <a:latin typeface="Calibri"/>
                    <a:ea typeface="Calibri"/>
                    <a:cs typeface="Calibri"/>
                    <a:sym typeface="Calibri"/>
                  </a:rPr>
                  <a:t>6%</a:t>
                </a:r>
                <a:endParaRPr sz="1800" b="1" i="0" u="none" strike="noStrike" cap="none" dirty="0">
                  <a:solidFill>
                    <a:schemeClr val="lt1"/>
                  </a:solidFill>
                  <a:latin typeface="Calibri"/>
                  <a:ea typeface="Calibri"/>
                  <a:cs typeface="Calibri"/>
                  <a:sym typeface="Calibri"/>
                </a:endParaRPr>
              </a:p>
            </p:txBody>
          </p:sp>
          <p:sp>
            <p:nvSpPr>
              <p:cNvPr id="270" name="Google Shape;270;p13"/>
              <p:cNvSpPr txBox="1"/>
              <p:nvPr/>
            </p:nvSpPr>
            <p:spPr>
              <a:xfrm>
                <a:off x="1288408" y="877032"/>
                <a:ext cx="2009399"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Gaz fluorés</a:t>
                </a: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 2%</a:t>
                </a:r>
                <a:endParaRPr sz="1900" b="1" i="0" u="none" strike="noStrike" cap="none" dirty="0">
                  <a:solidFill>
                    <a:srgbClr val="224324"/>
                  </a:solidFill>
                  <a:latin typeface="Calibri"/>
                  <a:ea typeface="Calibri"/>
                  <a:cs typeface="Calibri"/>
                  <a:sym typeface="Calibri"/>
                </a:endParaRPr>
              </a:p>
            </p:txBody>
          </p:sp>
        </p:grpSp>
      </p:grpSp>
      <p:sp>
        <p:nvSpPr>
          <p:cNvPr id="271" name="Google Shape;271;p13"/>
          <p:cNvSpPr txBox="1"/>
          <p:nvPr/>
        </p:nvSpPr>
        <p:spPr>
          <a:xfrm>
            <a:off x="55421" y="-24872"/>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Gaz à effet de serre(GES)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72" name="Google Shape;272;p13"/>
          <p:cNvSpPr/>
          <p:nvPr/>
        </p:nvSpPr>
        <p:spPr>
          <a:xfrm>
            <a:off x="7096023" y="6592281"/>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Intergovernmental Panel on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Climate</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Change,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Fifth</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Assessment</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Report (2014)</a:t>
            </a:r>
            <a:endParaRPr lang="fr-FR" sz="9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600"/>
              <a:buFont typeface="Arial"/>
              <a:buNone/>
            </a:pPr>
            <a:endParaRPr lang="fr-F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73" name="Google Shape;273;p13"/>
          <p:cNvSpPr/>
          <p:nvPr/>
        </p:nvSpPr>
        <p:spPr>
          <a:xfrm>
            <a:off x="93132" y="787816"/>
            <a:ext cx="6220524"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Émissions mondiales de gaz à effet de serre par gaz</a:t>
            </a:r>
          </a:p>
        </p:txBody>
      </p:sp>
      <p:pic>
        <p:nvPicPr>
          <p:cNvPr id="274" name="Google Shape;274;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75" name="Google Shape;275;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76" name="Google Shape;27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77" name="Google Shape;277;p13"/>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78" name="Google Shape;278;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279" name="Google Shape;279;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280" name="Google Shape;280;p13"/>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281" name="Google Shape;281;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282" name="Google Shape;282;p13"/>
          <p:cNvPicPr preferRelativeResize="0"/>
          <p:nvPr/>
        </p:nvPicPr>
        <p:blipFill rotWithShape="1">
          <a:blip r:embed="rId13" cstate="email">
            <a:alphaModFix/>
            <a:extLst>
              <a:ext uri="{28A0092B-C50C-407E-A947-70E740481C1C}">
                <a14:useLocalDpi xmlns:a14="http://schemas.microsoft.com/office/drawing/2010/main"/>
              </a:ext>
            </a:extLst>
          </a:blip>
          <a:srcRect r="-16913"/>
          <a:stretch/>
        </p:blipFill>
        <p:spPr>
          <a:xfrm>
            <a:off x="2535676" y="2943364"/>
            <a:ext cx="1460602" cy="1852486"/>
          </a:xfrm>
          <a:prstGeom prst="rect">
            <a:avLst/>
          </a:prstGeom>
          <a:noFill/>
          <a:ln>
            <a:noFill/>
          </a:ln>
        </p:spPr>
      </p:pic>
      <p:cxnSp>
        <p:nvCxnSpPr>
          <p:cNvPr id="283" name="Google Shape;283;p13"/>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sm" len="sm"/>
            <a:tailEnd type="none" w="sm" len="sm"/>
          </a:ln>
        </p:spPr>
      </p:cxnSp>
      <p:cxnSp>
        <p:nvCxnSpPr>
          <p:cNvPr id="284" name="Google Shape;284;p13"/>
          <p:cNvCxnSpPr/>
          <p:nvPr/>
        </p:nvCxnSpPr>
        <p:spPr>
          <a:xfrm rot="10800000">
            <a:off x="4910376" y="2012090"/>
            <a:ext cx="403800" cy="382500"/>
          </a:xfrm>
          <a:prstGeom prst="straightConnector1">
            <a:avLst/>
          </a:prstGeom>
          <a:noFill/>
          <a:ln w="9525" cap="flat" cmpd="sng">
            <a:solidFill>
              <a:schemeClr val="dk2"/>
            </a:solidFill>
            <a:prstDash val="solid"/>
            <a:round/>
            <a:headEnd type="none" w="sm" len="sm"/>
            <a:tailEnd type="none" w="sm" len="sm"/>
          </a:ln>
        </p:spPr>
      </p:cxnSp>
      <p:pic>
        <p:nvPicPr>
          <p:cNvPr id="285" name="Google Shape;285;p1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286" name="Google Shape;286;p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287" name="Google Shape;287;p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288" name="Google Shape;288;p13"/>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sm" len="sm"/>
            <a:tailEnd type="none" w="sm" len="sm"/>
          </a:ln>
        </p:spPr>
      </p:cxnSp>
      <p:cxnSp>
        <p:nvCxnSpPr>
          <p:cNvPr id="289" name="Google Shape;289;p13"/>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sm" len="sm"/>
            <a:tailEnd type="none" w="sm" len="sm"/>
          </a:ln>
        </p:spPr>
      </p:cxnSp>
      <p:cxnSp>
        <p:nvCxnSpPr>
          <p:cNvPr id="290" name="Google Shape;290;p13"/>
          <p:cNvCxnSpPr/>
          <p:nvPr/>
        </p:nvCxnSpPr>
        <p:spPr>
          <a:xfrm>
            <a:off x="7930685" y="4751530"/>
            <a:ext cx="146700" cy="48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Imagem 4">
            <a:extLst>
              <a:ext uri="{FF2B5EF4-FFF2-40B4-BE49-F238E27FC236}">
                <a16:creationId xmlns:a16="http://schemas.microsoft.com/office/drawing/2014/main" id="{D45171F5-3C46-763A-5DBA-76A533C0A930}"/>
              </a:ext>
            </a:extLst>
          </p:cNvPr>
          <p:cNvPicPr>
            <a:picLocks noChangeAspect="1"/>
          </p:cNvPicPr>
          <p:nvPr/>
        </p:nvPicPr>
        <p:blipFill>
          <a:blip r:embed="rId3"/>
          <a:stretch>
            <a:fillRect/>
          </a:stretch>
        </p:blipFill>
        <p:spPr>
          <a:xfrm>
            <a:off x="-37197" y="-568603"/>
            <a:ext cx="12435673" cy="8080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5"/>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dirty="0">
                <a:solidFill>
                  <a:schemeClr val="lt1"/>
                </a:solidFill>
                <a:latin typeface="Posterama" panose="020B0504020200020000" pitchFamily="34" charset="0"/>
                <a:cs typeface="Posterama" panose="020B0504020200020000" pitchFamily="34" charset="0"/>
                <a:sym typeface="Arial"/>
              </a:rPr>
              <a:t>Émissions mondiales de carbone provenant des combustibles fossiles</a:t>
            </a:r>
          </a:p>
        </p:txBody>
      </p:sp>
      <p:sp>
        <p:nvSpPr>
          <p:cNvPr id="302" name="Google Shape;302;p15"/>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Calibri"/>
                <a:ea typeface="Calibri"/>
                <a:cs typeface="Calibri"/>
                <a:sym typeface="Calibri"/>
              </a:rPr>
              <a:t>Milliards de tonnes de carbone</a:t>
            </a:r>
          </a:p>
        </p:txBody>
      </p:sp>
      <p:sp>
        <p:nvSpPr>
          <p:cNvPr id="303" name="Google Shape;303;p15"/>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Data: U.S. </a:t>
            </a:r>
            <a:r>
              <a:rPr lang="fr-FR" sz="900" b="0" i="0" u="none" strike="noStrike" cap="none" dirty="0" err="1">
                <a:solidFill>
                  <a:schemeClr val="lt1"/>
                </a:solidFill>
                <a:latin typeface="Calibri"/>
                <a:ea typeface="Calibri"/>
                <a:cs typeface="Calibri"/>
                <a:sym typeface="Calibri"/>
              </a:rPr>
              <a:t>Department</a:t>
            </a:r>
            <a:r>
              <a:rPr lang="fr-FR" sz="900" b="0" i="0" u="none" strike="noStrike" cap="none" dirty="0">
                <a:solidFill>
                  <a:schemeClr val="lt1"/>
                </a:solidFill>
                <a:latin typeface="Calibri"/>
                <a:ea typeface="Calibri"/>
                <a:cs typeface="Calibri"/>
                <a:sym typeface="Calibri"/>
              </a:rPr>
              <a:t> of Energy/CDIAC</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4" name="Google Shape;304;p15"/>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dirty="0">
                <a:solidFill>
                  <a:schemeClr val="lt1"/>
                </a:solidFill>
                <a:latin typeface="Posterama" panose="020B0504020200020000" pitchFamily="34" charset="0"/>
                <a:cs typeface="Posterama" panose="020B0504020200020000" pitchFamily="34" charset="0"/>
                <a:sym typeface="Arial"/>
              </a:rPr>
              <a:t>2018</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5" name="Google Shape;305;p15"/>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6" name="Google Shape;306;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10"/>
        <p:cNvGrpSpPr/>
        <p:nvPr/>
      </p:nvGrpSpPr>
      <p:grpSpPr>
        <a:xfrm>
          <a:off x="0" y="0"/>
          <a:ext cx="0" cy="0"/>
          <a:chOff x="0" y="0"/>
          <a:chExt cx="0" cy="0"/>
        </a:xfrm>
      </p:grpSpPr>
      <p:sp>
        <p:nvSpPr>
          <p:cNvPr id="311" name="Google Shape;311;p16"/>
          <p:cNvSpPr txBox="1"/>
          <p:nvPr/>
        </p:nvSpPr>
        <p:spPr>
          <a:xfrm>
            <a:off x="997137" y="1313269"/>
            <a:ext cx="10197600" cy="2846933"/>
          </a:xfrm>
          <a:prstGeom prst="rect">
            <a:avLst/>
          </a:prstGeom>
          <a:noFill/>
          <a:ln>
            <a:noFill/>
          </a:ln>
        </p:spPr>
        <p:txBody>
          <a:bodyPr spcFirstLastPara="1" wrap="square" lIns="38100" tIns="38100" rIns="38100" bIns="38100" anchor="ctr" anchorCtr="0">
            <a:spAutoFit/>
          </a:bodyPr>
          <a:lstStyle/>
          <a:p>
            <a:pPr lvl="0" algn="ctr">
              <a:buSzPts val="4500"/>
            </a:pPr>
            <a:r>
              <a:rPr lang="fr-FR" sz="4500" dirty="0">
                <a:solidFill>
                  <a:schemeClr val="lt1"/>
                </a:solidFill>
                <a:latin typeface="Posterama" panose="020B0504020200020000" pitchFamily="34" charset="0"/>
                <a:cs typeface="Posterama" panose="020B0504020200020000" pitchFamily="34" charset="0"/>
              </a:rPr>
              <a:t>Le CO2 est libéré dans l'atmosphère plus rapidement que jamais, du moins au cours des 66 derniers millions d'années. </a:t>
            </a:r>
          </a:p>
        </p:txBody>
      </p:sp>
      <p:sp>
        <p:nvSpPr>
          <p:cNvPr id="312" name="Google Shape;312;p16"/>
          <p:cNvSpPr txBox="1"/>
          <p:nvPr/>
        </p:nvSpPr>
        <p:spPr>
          <a:xfrm>
            <a:off x="428625" y="6519103"/>
            <a:ext cx="3688800" cy="177000"/>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Fonte: RE </a:t>
            </a:r>
            <a:r>
              <a:rPr lang="fr-FR" sz="900" b="0" i="0" u="none" strike="noStrike" cap="none" dirty="0" err="1">
                <a:solidFill>
                  <a:schemeClr val="lt1"/>
                </a:solidFill>
                <a:latin typeface="Calibri"/>
                <a:ea typeface="Calibri"/>
                <a:cs typeface="Calibri"/>
                <a:sym typeface="Calibri"/>
              </a:rPr>
              <a:t>Zeebe</a:t>
            </a:r>
            <a:r>
              <a:rPr lang="fr-FR" sz="900" b="0" i="0" u="none" strike="noStrike" cap="none" dirty="0">
                <a:solidFill>
                  <a:schemeClr val="lt1"/>
                </a:solidFill>
                <a:latin typeface="Calibri"/>
                <a:ea typeface="Calibri"/>
                <a:cs typeface="Calibri"/>
                <a:sym typeface="Calibri"/>
              </a:rPr>
              <a:t>, et al., </a:t>
            </a:r>
            <a:r>
              <a:rPr lang="fr-FR" sz="900" b="0" i="1" u="none" strike="noStrike" cap="none" dirty="0">
                <a:solidFill>
                  <a:schemeClr val="lt1"/>
                </a:solidFill>
                <a:latin typeface="Calibri"/>
                <a:ea typeface="Calibri"/>
                <a:cs typeface="Calibri"/>
                <a:sym typeface="Calibri"/>
              </a:rPr>
              <a:t>Nature </a:t>
            </a:r>
            <a:r>
              <a:rPr lang="fr-FR" sz="900" b="0" i="1" u="none" strike="noStrike" cap="none" dirty="0" err="1">
                <a:solidFill>
                  <a:schemeClr val="lt1"/>
                </a:solidFill>
                <a:latin typeface="Calibri"/>
                <a:ea typeface="Calibri"/>
                <a:cs typeface="Calibri"/>
                <a:sym typeface="Calibri"/>
              </a:rPr>
              <a:t>Geoscience</a:t>
            </a:r>
            <a:r>
              <a:rPr lang="fr-FR" sz="900" b="0" i="1" u="none" strike="noStrike" cap="none" dirty="0">
                <a:solidFill>
                  <a:schemeClr val="lt1"/>
                </a:solidFill>
                <a:latin typeface="Calibri"/>
                <a:ea typeface="Calibri"/>
                <a:cs typeface="Calibri"/>
                <a:sym typeface="Calibri"/>
              </a:rPr>
              <a:t>, </a:t>
            </a:r>
            <a:r>
              <a:rPr lang="fr-FR" sz="900" b="0" i="0" u="none" strike="noStrike" cap="none" dirty="0">
                <a:solidFill>
                  <a:schemeClr val="lt1"/>
                </a:solidFill>
                <a:latin typeface="Calibri"/>
                <a:ea typeface="Calibri"/>
                <a:cs typeface="Calibri"/>
                <a:sym typeface="Calibri"/>
              </a:rPr>
              <a:t>March 2016</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Carbone Bilan mondial</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18" name="Google Shape;318;p17"/>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9" name="Google Shape;319;p17"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20" name="Google Shape;320;p17"/>
          <p:cNvSpPr/>
          <p:nvPr/>
        </p:nvSpPr>
        <p:spPr>
          <a:xfrm>
            <a:off x="10231808" y="658112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Global Carbon Project</a:t>
            </a:r>
            <a:endParaRPr sz="1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1" name="Google Shape;321;p17"/>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rgbClr val="205867"/>
                </a:solidFill>
                <a:latin typeface="Calibri"/>
                <a:ea typeface="Calibri"/>
                <a:cs typeface="Calibri"/>
                <a:sym typeface="Calibri"/>
              </a:rPr>
              <a:t>22%</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2" name="Google Shape;322;p17"/>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chemeClr val="accent3"/>
                </a:solidFill>
                <a:latin typeface="Calibri"/>
                <a:ea typeface="Calibri"/>
                <a:cs typeface="Calibri"/>
                <a:sym typeface="Calibri"/>
              </a:rPr>
              <a:t>29%</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8"/>
          <p:cNvGrpSpPr/>
          <p:nvPr/>
        </p:nvGrpSpPr>
        <p:grpSpPr>
          <a:xfrm>
            <a:off x="-84102" y="888976"/>
            <a:ext cx="9753356" cy="5797689"/>
            <a:chOff x="1066800" y="724225"/>
            <a:chExt cx="7315200" cy="4348376"/>
          </a:xfrm>
        </p:grpSpPr>
        <p:pic>
          <p:nvPicPr>
            <p:cNvPr id="328" name="Google Shape;328;p18"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29" name="Google Shape;329;p18"/>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18"/>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1" name="Google Shape;331;p18"/>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Concentration de CO2</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32" name="Google Shape;332;p18"/>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CONCENTRATION ACTUELLE </a:t>
            </a: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417.47 ppm</a:t>
            </a:r>
            <a:endParaRPr sz="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33" name="Google Shape;333;p18"/>
          <p:cNvSpPr/>
          <p:nvPr/>
        </p:nvSpPr>
        <p:spPr>
          <a:xfrm>
            <a:off x="8923446" y="6525569"/>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34" name="Google Shape;334;p18"/>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(last </a:t>
            </a:r>
            <a:r>
              <a:rPr lang="fr-FR" sz="1600" b="0" i="0" u="none" strike="noStrike" cap="none" dirty="0" err="1">
                <a:solidFill>
                  <a:schemeClr val="dk1"/>
                </a:solidFill>
                <a:latin typeface="Posterama" panose="020B0504020200020000" pitchFamily="34" charset="0"/>
                <a:cs typeface="Posterama" panose="020B0504020200020000" pitchFamily="34" charset="0"/>
                <a:sym typeface="Arial"/>
              </a:rPr>
              <a:t>measurement</a:t>
            </a: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 </a:t>
            </a:r>
            <a:endParaRPr sz="16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Jun 2021)</a:t>
            </a:r>
            <a:endParaRPr sz="11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2800" b="1" i="0" u="none" strike="noStrike" cap="none" dirty="0">
                <a:solidFill>
                  <a:srgbClr val="7503A6"/>
                </a:solidFill>
                <a:latin typeface="Posterama" panose="020B0504020200020000" pitchFamily="34" charset="0"/>
                <a:cs typeface="Posterama" panose="020B0504020200020000" pitchFamily="34" charset="0"/>
                <a:sym typeface="Arial"/>
              </a:rPr>
              <a:t>Concentration de CO2 et augmentation de la température </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340" name="Google Shape;340;p19"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41" name="Google Shape;341;p19"/>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Différences annuelles de température à la surface de la Terre par rapport à la moyenne du 20e siècle et à la concentration de CO2</a:t>
            </a:r>
          </a:p>
        </p:txBody>
      </p:sp>
      <p:sp>
        <p:nvSpPr>
          <p:cNvPr id="342" name="Google Shape;342;p19"/>
          <p:cNvSpPr/>
          <p:nvPr/>
        </p:nvSpPr>
        <p:spPr>
          <a:xfrm>
            <a:off x="121796" y="6517400"/>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43" name="Google Shape;343;p19"/>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1161890" y="1967696"/>
            <a:ext cx="3972339" cy="30788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fr-FR" sz="4000" dirty="0"/>
              <a:t>Pourquoi est-il important d'examiner le changement climatique sous l'angle de l'égalité des sexes ?</a:t>
            </a:r>
            <a:endParaRPr dirty="0"/>
          </a:p>
        </p:txBody>
      </p:sp>
      <p:pic>
        <p:nvPicPr>
          <p:cNvPr id="174" name="Google Shape;174;p2" descr="Uma imagem com texto&#10;&#10;Descrição gerada automaticament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3" name="CaixaDeTexto 2">
            <a:extLst>
              <a:ext uri="{FF2B5EF4-FFF2-40B4-BE49-F238E27FC236}">
                <a16:creationId xmlns:a16="http://schemas.microsoft.com/office/drawing/2014/main" id="{D44D3C4E-0F0F-4779-51D5-9FA687920D35}"/>
              </a:ext>
            </a:extLst>
          </p:cNvPr>
          <p:cNvSpPr txBox="1"/>
          <p:nvPr/>
        </p:nvSpPr>
        <p:spPr>
          <a:xfrm>
            <a:off x="7443020" y="0"/>
            <a:ext cx="5043949"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rPr>
              <a:t>https://unsplash.com/pt-br/fotografias/5sh24a7m0BU</a:t>
            </a:r>
            <a:endParaRPr lang="pt-PT" sz="900" dirty="0">
              <a:solidFill>
                <a:schemeClr val="tx1"/>
              </a:solidFill>
              <a:latin typeface="Posterama" panose="020B0504020200020000" pitchFamily="34" charset="0"/>
              <a:cs typeface="Posterama" panose="020B0504020200020000" pitchFamily="34" charset="0"/>
            </a:endParaRPr>
          </a:p>
          <a:p>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49" name="Google Shape;349;p20"/>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Source: NASA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Temperature</a:t>
            </a:r>
            <a:r>
              <a:rPr lang="fr-FR" sz="3700" b="1" i="0" u="none" strike="noStrike" cap="none" dirty="0">
                <a:solidFill>
                  <a:srgbClr val="366092"/>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increase</a:t>
            </a:r>
            <a:endParaRPr sz="3700" b="1" i="0" u="none" strike="noStrike" cap="none" baseline="-25000" dirty="0">
              <a:solidFill>
                <a:srgbClr val="366092"/>
              </a:solidFill>
              <a:latin typeface="Posterama" panose="020B0504020200020000" pitchFamily="34" charset="0"/>
              <a:cs typeface="Posterama" panose="020B0504020200020000" pitchFamily="34" charset="0"/>
              <a:sym typeface="Arial"/>
            </a:endParaRPr>
          </a:p>
        </p:txBody>
      </p:sp>
      <p:sp>
        <p:nvSpPr>
          <p:cNvPr id="355" name="Google Shape;355;p21"/>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56" name="Google Shape;3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363" name="Google Shape;363;p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364" name="Google Shape;3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65" name="Google Shape;365;p22"/>
          <p:cNvGrpSpPr/>
          <p:nvPr/>
        </p:nvGrpSpPr>
        <p:grpSpPr>
          <a:xfrm>
            <a:off x="2585200" y="1388450"/>
            <a:ext cx="4325700" cy="2288175"/>
            <a:chOff x="2585200" y="1388450"/>
            <a:chExt cx="4325700" cy="2288175"/>
          </a:xfrm>
        </p:grpSpPr>
        <p:sp>
          <p:nvSpPr>
            <p:cNvPr id="366" name="Google Shape;366;p22"/>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7" name="Google Shape;367;p22"/>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8" name="Google Shape;368;p22"/>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TOP CLIMATE EXPERTS IN THE WORLD!</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3" name="CaixaDeTexto 2">
            <a:extLst>
              <a:ext uri="{FF2B5EF4-FFF2-40B4-BE49-F238E27FC236}">
                <a16:creationId xmlns:a16="http://schemas.microsoft.com/office/drawing/2014/main" id="{11758391-CB99-C1EB-8A53-111BD1966265}"/>
              </a:ext>
            </a:extLst>
          </p:cNvPr>
          <p:cNvSpPr txBox="1"/>
          <p:nvPr/>
        </p:nvSpPr>
        <p:spPr>
          <a:xfrm>
            <a:off x="-46875" y="6628022"/>
            <a:ext cx="7295535"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https://unric.org/en/guterres-the-ipcc-report-is-a-code-red-for-humanity/</a:t>
            </a:r>
            <a:endParaRPr lang="pt-PT" sz="900"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par pays</a:t>
            </a:r>
            <a:endParaRPr sz="4009" dirty="0"/>
          </a:p>
        </p:txBody>
      </p:sp>
      <p:pic>
        <p:nvPicPr>
          <p:cNvPr id="374" name="Google Shape;37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389400"/>
            <a:ext cx="10084700" cy="5329774"/>
          </a:xfrm>
          <a:prstGeom prst="rect">
            <a:avLst/>
          </a:prstGeom>
          <a:noFill/>
          <a:ln>
            <a:noFill/>
          </a:ln>
        </p:spPr>
      </p:pic>
      <p:pic>
        <p:nvPicPr>
          <p:cNvPr id="375" name="Google Shape;37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100" y="1432012"/>
            <a:ext cx="10023302" cy="5287150"/>
          </a:xfrm>
          <a:prstGeom prst="rect">
            <a:avLst/>
          </a:prstGeom>
          <a:noFill/>
          <a:ln>
            <a:noFill/>
          </a:ln>
        </p:spPr>
      </p:pic>
      <p:pic>
        <p:nvPicPr>
          <p:cNvPr id="376" name="Google Shape;37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7100" y="3507325"/>
            <a:ext cx="1650100" cy="2155776"/>
          </a:xfrm>
          <a:prstGeom prst="rect">
            <a:avLst/>
          </a:prstGeom>
          <a:noFill/>
          <a:ln>
            <a:noFill/>
          </a:ln>
        </p:spPr>
      </p:pic>
      <p:sp>
        <p:nvSpPr>
          <p:cNvPr id="377" name="Google Shape;377;p23"/>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carbonmap.org</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historiques par pays</a:t>
            </a:r>
            <a:endParaRPr sz="4009" dirty="0"/>
          </a:p>
        </p:txBody>
      </p:sp>
      <p:sp>
        <p:nvSpPr>
          <p:cNvPr id="383" name="Google Shape;383;p24"/>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Watch</a:t>
            </a:r>
            <a:endParaRPr sz="900" b="0" i="0" u="none" strike="noStrike" cap="none" dirty="0">
              <a:solidFill>
                <a:schemeClr val="dk1"/>
              </a:solidFill>
              <a:latin typeface="Calibri"/>
              <a:ea typeface="Calibri"/>
              <a:cs typeface="Calibri"/>
              <a:sym typeface="Calibri"/>
            </a:endParaRPr>
          </a:p>
        </p:txBody>
      </p:sp>
      <p:pic>
        <p:nvPicPr>
          <p:cNvPr id="384" name="Google Shape;38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Les pays les plus vulnérables au changement climatique</a:t>
            </a:r>
            <a:endParaRPr sz="4009" dirty="0"/>
          </a:p>
        </p:txBody>
      </p:sp>
      <p:pic>
        <p:nvPicPr>
          <p:cNvPr id="390" name="Google Shape;390;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391" name="Google Shape;391;p25"/>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Germanwatch</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395"/>
        <p:cNvGrpSpPr/>
        <p:nvPr/>
      </p:nvGrpSpPr>
      <p:grpSpPr>
        <a:xfrm>
          <a:off x="0" y="0"/>
          <a:ext cx="0" cy="0"/>
          <a:chOff x="0" y="0"/>
          <a:chExt cx="0" cy="0"/>
        </a:xfrm>
      </p:grpSpPr>
      <p:sp>
        <p:nvSpPr>
          <p:cNvPr id="396" name="Google Shape;396;p26"/>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endParaRPr sz="4000" b="1" i="0" u="none" strike="noStrike" cap="none" baseline="-25000" dirty="0">
              <a:solidFill>
                <a:schemeClr val="lt1"/>
              </a:solidFill>
              <a:latin typeface="Posterama" panose="020B0504020200020000" pitchFamily="34" charset="0"/>
              <a:cs typeface="Posterama" panose="020B0504020200020000" pitchFamily="34" charset="0"/>
              <a:sym typeface="Arial"/>
            </a:endParaRPr>
          </a:p>
        </p:txBody>
      </p:sp>
      <p:sp>
        <p:nvSpPr>
          <p:cNvPr id="397" name="Google Shape;397;p26"/>
          <p:cNvSpPr txBox="1"/>
          <p:nvPr/>
        </p:nvSpPr>
        <p:spPr>
          <a:xfrm>
            <a:off x="613063" y="2426855"/>
            <a:ext cx="11074500" cy="210819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Quelles sont les principales sources d'émissions de GES et dans quel ordre d'importance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03" name="Google Shape;403;p27"/>
          <p:cNvSpPr/>
          <p:nvPr/>
        </p:nvSpPr>
        <p:spPr>
          <a:xfrm>
            <a:off x="847325" y="1860520"/>
            <a:ext cx="3290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FONTE DU PERGÉLISOL</a:t>
            </a:r>
          </a:p>
        </p:txBody>
      </p:sp>
      <p:sp>
        <p:nvSpPr>
          <p:cNvPr id="404" name="Google Shape;404;p27"/>
          <p:cNvSpPr/>
          <p:nvPr/>
        </p:nvSpPr>
        <p:spPr>
          <a:xfrm>
            <a:off x="217232" y="2670132"/>
            <a:ext cx="2624099" cy="5715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MINES DE CHARBON</a:t>
            </a:r>
          </a:p>
        </p:txBody>
      </p:sp>
      <p:sp>
        <p:nvSpPr>
          <p:cNvPr id="405" name="Google Shape;405;p27"/>
          <p:cNvSpPr/>
          <p:nvPr/>
        </p:nvSpPr>
        <p:spPr>
          <a:xfrm>
            <a:off x="4043503" y="2428389"/>
            <a:ext cx="3384300" cy="64974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CENTRALES ÉLECTRIQUES AU CHARBON</a:t>
            </a:r>
          </a:p>
        </p:txBody>
      </p:sp>
      <p:sp>
        <p:nvSpPr>
          <p:cNvPr id="406" name="Google Shape;406;p27"/>
          <p:cNvSpPr/>
          <p:nvPr/>
        </p:nvSpPr>
        <p:spPr>
          <a:xfrm>
            <a:off x="5412945" y="3779869"/>
            <a:ext cx="3275100" cy="574826"/>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CULTURES</a:t>
            </a:r>
          </a:p>
        </p:txBody>
      </p:sp>
      <p:sp>
        <p:nvSpPr>
          <p:cNvPr id="407" name="Google Shape;407;p27"/>
          <p:cNvSpPr/>
          <p:nvPr/>
        </p:nvSpPr>
        <p:spPr>
          <a:xfrm>
            <a:off x="8262652" y="3060763"/>
            <a:ext cx="3275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PRODUCTION DE PÉTROLE</a:t>
            </a:r>
          </a:p>
        </p:txBody>
      </p:sp>
      <p:sp>
        <p:nvSpPr>
          <p:cNvPr id="408" name="Google Shape;408;p27"/>
          <p:cNvSpPr/>
          <p:nvPr/>
        </p:nvSpPr>
        <p:spPr>
          <a:xfrm>
            <a:off x="9176600" y="4708615"/>
            <a:ext cx="29544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FORÊTS</a:t>
            </a:r>
          </a:p>
        </p:txBody>
      </p:sp>
      <p:sp>
        <p:nvSpPr>
          <p:cNvPr id="409" name="Google Shape;409;p27"/>
          <p:cNvSpPr/>
          <p:nvPr/>
        </p:nvSpPr>
        <p:spPr>
          <a:xfrm>
            <a:off x="7314976" y="5251421"/>
            <a:ext cx="2190900" cy="7773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ROUTIER</a:t>
            </a:r>
          </a:p>
        </p:txBody>
      </p:sp>
      <p:sp>
        <p:nvSpPr>
          <p:cNvPr id="410" name="Google Shape;410;p27"/>
          <p:cNvSpPr/>
          <p:nvPr/>
        </p:nvSpPr>
        <p:spPr>
          <a:xfrm>
            <a:off x="8350132" y="6137353"/>
            <a:ext cx="1997026" cy="379514"/>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dirty="0">
                <a:solidFill>
                  <a:schemeClr val="lt1"/>
                </a:solidFill>
                <a:latin typeface="Calibri"/>
                <a:ea typeface="Calibri"/>
                <a:cs typeface="Calibri"/>
                <a:sym typeface="Calibri"/>
              </a:rPr>
              <a:t>DÉCHARGES</a:t>
            </a:r>
            <a:endParaRPr sz="2400" b="0" i="0" u="none" strike="noStrike" cap="none" dirty="0">
              <a:solidFill>
                <a:schemeClr val="lt1"/>
              </a:solidFill>
              <a:latin typeface="Calibri"/>
              <a:ea typeface="Calibri"/>
              <a:cs typeface="Calibri"/>
              <a:sym typeface="Calibri"/>
            </a:endParaRPr>
          </a:p>
        </p:txBody>
      </p:sp>
      <p:sp>
        <p:nvSpPr>
          <p:cNvPr id="411" name="Google Shape;411;p27"/>
          <p:cNvSpPr/>
          <p:nvPr/>
        </p:nvSpPr>
        <p:spPr>
          <a:xfrm>
            <a:off x="6903339" y="4422141"/>
            <a:ext cx="2190900" cy="48492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FERTILISATEURS</a:t>
            </a:r>
          </a:p>
        </p:txBody>
      </p:sp>
      <p:sp>
        <p:nvSpPr>
          <p:cNvPr id="412" name="Google Shape;412;p27"/>
          <p:cNvSpPr/>
          <p:nvPr/>
        </p:nvSpPr>
        <p:spPr>
          <a:xfrm>
            <a:off x="3702285" y="4879997"/>
            <a:ext cx="3384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13" name="Google Shape;413;p27"/>
          <p:cNvSpPr/>
          <p:nvPr/>
        </p:nvSpPr>
        <p:spPr>
          <a:xfrm>
            <a:off x="1155032" y="3908341"/>
            <a:ext cx="3861873" cy="820748"/>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LES PROCÉDÉS INDUSTRIELS</a:t>
            </a:r>
            <a:endParaRPr sz="2400" b="0" i="0" u="none" strike="noStrike" cap="none" dirty="0">
              <a:solidFill>
                <a:schemeClr val="lt1"/>
              </a:solidFill>
              <a:latin typeface="Calibri"/>
              <a:ea typeface="Calibri"/>
              <a:cs typeface="Calibri"/>
              <a:sym typeface="Calibri"/>
            </a:endParaRPr>
          </a:p>
        </p:txBody>
      </p:sp>
      <p:sp>
        <p:nvSpPr>
          <p:cNvPr id="414" name="Google Shape;414;p27"/>
          <p:cNvSpPr/>
          <p:nvPr/>
        </p:nvSpPr>
        <p:spPr>
          <a:xfrm>
            <a:off x="8884900" y="1860520"/>
            <a:ext cx="2954400" cy="561545"/>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AÉRIEN</a:t>
            </a:r>
          </a:p>
        </p:txBody>
      </p:sp>
      <p:sp>
        <p:nvSpPr>
          <p:cNvPr id="415" name="Google Shape;415;p27"/>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19"/>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dirty="0">
                <a:solidFill>
                  <a:schemeClr val="lt1"/>
                </a:solidFill>
                <a:latin typeface="Posterama" panose="020B0504020200020000" pitchFamily="34" charset="0"/>
                <a:ea typeface="Arial"/>
                <a:cs typeface="Posterama" panose="020B0504020200020000" pitchFamily="34" charset="0"/>
                <a:sym typeface="Arial"/>
              </a:rPr>
              <a:t>Les plus grandes sources de gaz à effet de serre</a:t>
            </a:r>
            <a:endParaRPr sz="3700" dirty="0">
              <a:solidFill>
                <a:schemeClr val="lt1"/>
              </a:solidFill>
              <a:latin typeface="Posterama" panose="020B0504020200020000" pitchFamily="34" charset="0"/>
              <a:ea typeface="Arial"/>
              <a:cs typeface="Posterama" panose="020B0504020200020000" pitchFamily="34" charset="0"/>
              <a:sym typeface="Arial"/>
            </a:endParaRPr>
          </a:p>
        </p:txBody>
      </p:sp>
      <p:sp>
        <p:nvSpPr>
          <p:cNvPr id="416" name="Google Shape;416;p27"/>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chemeClr val="lt1"/>
                </a:solidFill>
                <a:latin typeface="Calibri"/>
                <a:ea typeface="Calibri"/>
                <a:cs typeface="Calibri"/>
                <a:sym typeface="Calibri"/>
              </a:rPr>
              <a:t>Melcher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5370997D-A7C4-9A6B-693F-6C93CFAA0C5D}"/>
              </a:ext>
            </a:extLst>
          </p:cNvPr>
          <p:cNvSpPr txBox="1"/>
          <p:nvPr/>
        </p:nvSpPr>
        <p:spPr>
          <a:xfrm>
            <a:off x="7427803" y="6525829"/>
            <a:ext cx="919177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https://www.linkedin.com/pulse/al-gore-case-optimism-climate-change-arjun-suria</a:t>
            </a:r>
            <a:r>
              <a:rPr lang="pt-PT" sz="900" dirty="0">
                <a:solidFill>
                  <a:schemeClr val="bg1"/>
                </a:solidFill>
                <a:latin typeface="Posterama" panose="020B0504020200020000" pitchFamily="34" charset="0"/>
                <a:cs typeface="Posterama" panose="020B0504020200020000" pitchFamily="34" charset="0"/>
              </a:rPr>
              <a:t>/</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mondiales d'émissions</a:t>
            </a:r>
            <a:endParaRPr lang="fr-FR" sz="4009" b="1" dirty="0">
              <a:solidFill>
                <a:srgbClr val="7503A6"/>
              </a:solidFill>
              <a:ea typeface="Arial"/>
              <a:sym typeface="Arial"/>
            </a:endParaRPr>
          </a:p>
        </p:txBody>
      </p:sp>
      <p:sp>
        <p:nvSpPr>
          <p:cNvPr id="422" name="Google Shape;422;p28"/>
          <p:cNvSpPr/>
          <p:nvPr/>
        </p:nvSpPr>
        <p:spPr>
          <a:xfrm>
            <a:off x="0" y="65913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dirty="0">
                <a:solidFill>
                  <a:schemeClr val="dk1"/>
                </a:solidFill>
                <a:latin typeface="Calibri"/>
                <a:ea typeface="Calibri"/>
                <a:cs typeface="Calibri"/>
                <a:sym typeface="Calibri"/>
              </a:rPr>
              <a:t>S</a:t>
            </a:r>
            <a:r>
              <a:rPr lang="fr-FR" sz="900" b="0" i="0" u="none" strike="noStrike" cap="none" dirty="0">
                <a:solidFill>
                  <a:schemeClr val="dk1"/>
                </a:solidFill>
                <a:latin typeface="Calibri"/>
                <a:ea typeface="Calibri"/>
                <a:cs typeface="Calibri"/>
                <a:sym typeface="Calibri"/>
              </a:rPr>
              <a:t>ource: Intergovernmental Panel on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Change, </a:t>
            </a:r>
            <a:r>
              <a:rPr lang="fr-FR" sz="900" b="0" i="0" u="none" strike="noStrike" cap="none" dirty="0" err="1">
                <a:solidFill>
                  <a:schemeClr val="dk1"/>
                </a:solidFill>
                <a:latin typeface="Calibri"/>
                <a:ea typeface="Calibri"/>
                <a:cs typeface="Calibri"/>
                <a:sym typeface="Calibri"/>
              </a:rPr>
              <a:t>Fifth</a:t>
            </a:r>
            <a:r>
              <a:rPr lang="fr-FR" sz="900" b="0" i="0" u="none" strike="noStrike" cap="none" dirty="0">
                <a:solidFill>
                  <a:schemeClr val="dk1"/>
                </a:solidFill>
                <a:latin typeface="Calibri"/>
                <a:ea typeface="Calibri"/>
                <a:cs typeface="Calibri"/>
                <a:sym typeface="Calibri"/>
              </a:rPr>
              <a:t> </a:t>
            </a:r>
            <a:r>
              <a:rPr lang="fr-FR" sz="900" b="0" i="0" u="none" strike="noStrike" cap="none" dirty="0" err="1">
                <a:solidFill>
                  <a:schemeClr val="dk1"/>
                </a:solidFill>
                <a:latin typeface="Calibri"/>
                <a:ea typeface="Calibri"/>
                <a:cs typeface="Calibri"/>
                <a:sym typeface="Calibri"/>
              </a:rPr>
              <a:t>Assessment</a:t>
            </a:r>
            <a:r>
              <a:rPr lang="fr-FR" sz="900" b="0" i="0" u="none" strike="noStrike" cap="none" dirty="0">
                <a:solidFill>
                  <a:schemeClr val="dk1"/>
                </a:solidFill>
                <a:latin typeface="Calibri"/>
                <a:ea typeface="Calibri"/>
                <a:cs typeface="Calibri"/>
                <a:sym typeface="Calibri"/>
              </a:rPr>
              <a:t> Report (2014)</a:t>
            </a:r>
            <a:endParaRPr sz="900" b="0" i="0" u="none" strike="noStrike" cap="none" dirty="0">
              <a:solidFill>
                <a:schemeClr val="dk1"/>
              </a:solidFill>
              <a:latin typeface="Calibri"/>
              <a:ea typeface="Calibri"/>
              <a:cs typeface="Calibri"/>
              <a:sym typeface="Calibri"/>
            </a:endParaRPr>
          </a:p>
        </p:txBody>
      </p:sp>
      <p:grpSp>
        <p:nvGrpSpPr>
          <p:cNvPr id="423" name="Google Shape;423;p28"/>
          <p:cNvGrpSpPr/>
          <p:nvPr/>
        </p:nvGrpSpPr>
        <p:grpSpPr>
          <a:xfrm>
            <a:off x="7999521" y="3043571"/>
            <a:ext cx="3688806" cy="1231037"/>
            <a:chOff x="5756781" y="2254694"/>
            <a:chExt cx="2766674" cy="923301"/>
          </a:xfrm>
        </p:grpSpPr>
        <p:sp>
          <p:nvSpPr>
            <p:cNvPr id="424" name="Google Shape;424;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heat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5" name="Google Shape;425;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25%</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sp>
        <p:nvSpPr>
          <p:cNvPr id="426" name="Google Shape;426;p28"/>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Bâtiments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7" name="Google Shape;427;p28"/>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6,4%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8" name="Google Shape;428;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14%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9" name="Google Shape;429;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0" name="Google Shape;430;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1" name="Google Shape;431;p28"/>
          <p:cNvSpPr txBox="1"/>
          <p:nvPr/>
        </p:nvSpPr>
        <p:spPr>
          <a:xfrm>
            <a:off x="2318684" y="3621757"/>
            <a:ext cx="1739100"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Transport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2" name="Google Shape;432;p28"/>
          <p:cNvSpPr txBox="1"/>
          <p:nvPr/>
        </p:nvSpPr>
        <p:spPr>
          <a:xfrm>
            <a:off x="3322110" y="5269540"/>
            <a:ext cx="1726889"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L'industrie</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3" name="Google Shape;433;p28"/>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21%</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nvGrpSpPr>
          <p:cNvPr id="434" name="Google Shape;434;p28"/>
          <p:cNvGrpSpPr/>
          <p:nvPr/>
        </p:nvGrpSpPr>
        <p:grpSpPr>
          <a:xfrm>
            <a:off x="6970272" y="5383598"/>
            <a:ext cx="3710079" cy="492387"/>
            <a:chOff x="5042625" y="3992727"/>
            <a:chExt cx="2782629" cy="369300"/>
          </a:xfrm>
        </p:grpSpPr>
        <p:sp>
          <p:nvSpPr>
            <p:cNvPr id="435" name="Google Shape;435;p28"/>
            <p:cNvSpPr txBox="1"/>
            <p:nvPr/>
          </p:nvSpPr>
          <p:spPr>
            <a:xfrm>
              <a:off x="5042625" y="3992727"/>
              <a:ext cx="1997983" cy="369289"/>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Énergie (autres)</a:t>
              </a:r>
            </a:p>
          </p:txBody>
        </p:sp>
        <p:sp>
          <p:nvSpPr>
            <p:cNvPr id="436" name="Google Shape;436;p28"/>
            <p:cNvSpPr txBox="1"/>
            <p:nvPr/>
          </p:nvSpPr>
          <p:spPr>
            <a:xfrm>
              <a:off x="6862554" y="3992727"/>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9,6%</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pic>
        <p:nvPicPr>
          <p:cNvPr id="437" name="Google Shape;437;p28"/>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8"/>
          <a:stretch/>
        </p:blipFill>
        <p:spPr>
          <a:xfrm rot="-2700000">
            <a:off x="3941092" y="1704883"/>
            <a:ext cx="4199366" cy="4111119"/>
          </a:xfrm>
          <a:prstGeom prst="ellipse">
            <a:avLst/>
          </a:prstGeom>
          <a:noFill/>
          <a:ln>
            <a:noFill/>
          </a:ln>
        </p:spPr>
      </p:pic>
      <p:sp>
        <p:nvSpPr>
          <p:cNvPr id="438" name="Google Shape;438;p28"/>
          <p:cNvSpPr txBox="1"/>
          <p:nvPr/>
        </p:nvSpPr>
        <p:spPr>
          <a:xfrm>
            <a:off x="5553592" y="1254497"/>
            <a:ext cx="3301650" cy="492372"/>
          </a:xfrm>
          <a:prstGeom prst="rect">
            <a:avLst/>
          </a:prstGeom>
          <a:solidFill>
            <a:schemeClr val="lt1"/>
          </a:solidFill>
          <a:ln>
            <a:noFill/>
          </a:ln>
        </p:spPr>
        <p:txBody>
          <a:bodyPr spcFirstLastPara="1" wrap="square" lIns="121900" tIns="60925" rIns="121900" bIns="60925" anchor="t" anchorCtr="0">
            <a:spAutoFit/>
          </a:bodyPr>
          <a:lstStyle/>
          <a:p>
            <a:pPr lvl="0">
              <a:buSzPts val="2400"/>
            </a:pPr>
            <a:r>
              <a:rPr lang="fr-FR" sz="2400" dirty="0">
                <a:solidFill>
                  <a:srgbClr val="7503A6"/>
                </a:solidFill>
                <a:latin typeface="Posterama" panose="020B0504020200020000" pitchFamily="34" charset="0"/>
                <a:cs typeface="Posterama" panose="020B0504020200020000" pitchFamily="34" charset="0"/>
              </a:rPr>
              <a:t>Utilisation des sols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39" name="Google Shape;439;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0" name="Google Shape;440;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14%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1" name="Google Shape;441;p28"/>
          <p:cNvSpPr txBox="1"/>
          <p:nvPr/>
        </p:nvSpPr>
        <p:spPr>
          <a:xfrm>
            <a:off x="2254516" y="3621757"/>
            <a:ext cx="1873796"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442" name="Google Shape;442;p28"/>
          <p:cNvGrpSpPr/>
          <p:nvPr/>
        </p:nvGrpSpPr>
        <p:grpSpPr>
          <a:xfrm>
            <a:off x="7999521" y="3043571"/>
            <a:ext cx="3688806" cy="1231037"/>
            <a:chOff x="5756781" y="2254694"/>
            <a:chExt cx="2766674" cy="923301"/>
          </a:xfrm>
        </p:grpSpPr>
        <p:sp>
          <p:nvSpPr>
            <p:cNvPr id="443" name="Google Shape;443;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Production d'électricité et de chaleur</a:t>
              </a:r>
            </a:p>
          </p:txBody>
        </p:sp>
        <p:sp>
          <p:nvSpPr>
            <p:cNvPr id="444" name="Google Shape;444;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25%</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9"/>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CONSEQUENCES</a:t>
            </a:r>
            <a:endParaRPr dirty="0"/>
          </a:p>
        </p:txBody>
      </p:sp>
      <p:pic>
        <p:nvPicPr>
          <p:cNvPr id="450" name="Google Shape;450;p29"/>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
        <p:nvSpPr>
          <p:cNvPr id="3" name="CaixaDeTexto 2">
            <a:extLst>
              <a:ext uri="{FF2B5EF4-FFF2-40B4-BE49-F238E27FC236}">
                <a16:creationId xmlns:a16="http://schemas.microsoft.com/office/drawing/2014/main" id="{5F124C37-986C-C2C7-7C0A-AB2ECA97B671}"/>
              </a:ext>
            </a:extLst>
          </p:cNvPr>
          <p:cNvSpPr txBox="1"/>
          <p:nvPr/>
        </p:nvSpPr>
        <p:spPr>
          <a:xfrm>
            <a:off x="7629833" y="6627168"/>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https://thebulletin.org/2022/02/the-role-of-the-scientist-in-a-post-truth-world/</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Uma imagem com pessoa, parede, pose, in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773" y="1039875"/>
            <a:ext cx="2969053" cy="3759564"/>
          </a:xfrm>
          <a:prstGeom prst="rect">
            <a:avLst/>
          </a:prstGeom>
          <a:noFill/>
          <a:ln>
            <a:noFill/>
          </a:ln>
        </p:spPr>
      </p:pic>
      <p:pic>
        <p:nvPicPr>
          <p:cNvPr id="180" name="Google Shape;180;p3" descr="Uma imagem com text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9164" y="2384305"/>
            <a:ext cx="1882219" cy="2653504"/>
          </a:xfrm>
          <a:prstGeom prst="rect">
            <a:avLst/>
          </a:prstGeom>
          <a:noFill/>
          <a:ln>
            <a:noFill/>
          </a:ln>
        </p:spPr>
      </p:pic>
      <p:pic>
        <p:nvPicPr>
          <p:cNvPr id="181" name="Google Shape;1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8692" y="1039875"/>
            <a:ext cx="2778552" cy="3873865"/>
          </a:xfrm>
          <a:prstGeom prst="rect">
            <a:avLst/>
          </a:prstGeom>
          <a:noFill/>
          <a:ln>
            <a:noFill/>
          </a:ln>
        </p:spPr>
      </p:pic>
      <p:sp>
        <p:nvSpPr>
          <p:cNvPr id="182" name="Google Shape;182;p3"/>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Rachel Carson</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3" name="Google Shape;183;p3"/>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Greta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Thunberg</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4" name="Google Shape;184;p3"/>
          <p:cNvSpPr txBox="1"/>
          <p:nvPr/>
        </p:nvSpPr>
        <p:spPr>
          <a:xfrm>
            <a:off x="10381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Auteur de la publication historique "Printemps silencieux" en 1962, qui dénonce l'impact environnemental de l'utilisation des pesticides et les mauvaises pratiques de l'industrie chimique. Cette publication est considérée comme le point de départ du mouvement écologiste dans les années 60.</a:t>
            </a:r>
          </a:p>
        </p:txBody>
      </p:sp>
      <p:sp>
        <p:nvSpPr>
          <p:cNvPr id="185" name="Google Shape;185;p3"/>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activiste qui a lancé le mouvement Fridays for Future suite à sa promesse de faire la grève de l'école les vendredis pour inciter le gouvernement suédois à agir sur le changement climatique. Le 15 mars 2019, plus d'un million d'élèves du monde entier se sont mobilisés pour la grève des écoles pour le climat et ont défilé dans des villes du monde entier.</a:t>
            </a:r>
          </a:p>
        </p:txBody>
      </p:sp>
      <p:sp>
        <p:nvSpPr>
          <p:cNvPr id="3" name="CaixaDeTexto 2">
            <a:extLst>
              <a:ext uri="{FF2B5EF4-FFF2-40B4-BE49-F238E27FC236}">
                <a16:creationId xmlns:a16="http://schemas.microsoft.com/office/drawing/2014/main" id="{6B5F782A-5BE5-AC73-3E6D-B8EFC55A8FF7}"/>
              </a:ext>
            </a:extLst>
          </p:cNvPr>
          <p:cNvSpPr txBox="1"/>
          <p:nvPr/>
        </p:nvSpPr>
        <p:spPr>
          <a:xfrm>
            <a:off x="1032887" y="6131134"/>
            <a:ext cx="4596448" cy="6463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6"/>
              </a:rPr>
              <a:t>https://upload.wikimedia.org/wikipedia/commons/f/f4/Rachel-Carson.jpg</a:t>
            </a:r>
            <a:endParaRPr lang="pt-PT" sz="9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7"/>
              </a:rPr>
              <a:t>https://www.health.harvard.edu/blog/silent-spring-at-50-connecting-human-environmental-health-201206114870</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A5745CF1-7319-BA9F-F000-DE64916A63CF}"/>
              </a:ext>
            </a:extLst>
          </p:cNvPr>
          <p:cNvSpPr txBox="1"/>
          <p:nvPr/>
        </p:nvSpPr>
        <p:spPr>
          <a:xfrm>
            <a:off x="6562667" y="6311717"/>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https://www.britannica.com/biography/Greta-Thunberg</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txBox="1">
            <a:spLocks noGrp="1"/>
          </p:cNvSpPr>
          <p:nvPr>
            <p:ph type="title"/>
          </p:nvPr>
        </p:nvSpPr>
        <p:spPr>
          <a:xfrm>
            <a:off x="838201" y="365129"/>
            <a:ext cx="994209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Événements météorologiques extrêmes</a:t>
            </a:r>
            <a:endParaRPr dirty="0"/>
          </a:p>
        </p:txBody>
      </p:sp>
      <p:pic>
        <p:nvPicPr>
          <p:cNvPr id="456" name="Google Shape;456;p30"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57" name="Google Shape;457;p30"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58" name="Google Shape;458;p30"/>
          <p:cNvSpPr/>
          <p:nvPr/>
        </p:nvSpPr>
        <p:spPr>
          <a:xfrm>
            <a:off x="2582727" y="4165607"/>
            <a:ext cx="6112094"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sécheresses et d'incendies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59" name="Google Shape;459;p30"/>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vagues de chaleur</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0" name="Google Shape;460;p30"/>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Des tornades et des ouragans plus intenses</a:t>
            </a:r>
          </a:p>
        </p:txBody>
      </p:sp>
      <p:sp>
        <p:nvSpPr>
          <p:cNvPr id="461" name="Google Shape;461;p30"/>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Changements de précipitations</a:t>
            </a:r>
          </a:p>
        </p:txBody>
      </p:sp>
      <p:pic>
        <p:nvPicPr>
          <p:cNvPr id="462" name="Google Shape;462;p30"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63" name="Google Shape;463;p30"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
        <p:nvSpPr>
          <p:cNvPr id="3" name="CaixaDeTexto 2">
            <a:extLst>
              <a:ext uri="{FF2B5EF4-FFF2-40B4-BE49-F238E27FC236}">
                <a16:creationId xmlns:a16="http://schemas.microsoft.com/office/drawing/2014/main" id="{D5BD6DD9-525F-08A1-E439-DB48385E7076}"/>
              </a:ext>
            </a:extLst>
          </p:cNvPr>
          <p:cNvSpPr txBox="1"/>
          <p:nvPr/>
        </p:nvSpPr>
        <p:spPr>
          <a:xfrm>
            <a:off x="908974" y="6123345"/>
            <a:ext cx="6867832" cy="954107"/>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7"/>
              </a:rPr>
              <a:t>https://www.sfltimes.com/health-and-fitness/death-toll-in-egypts-punishing-heat-wave-rises-to-76</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8"/>
              </a:rPr>
              <a:t>https://www.abc.net.au/news/2010-08-14/un-confirms-cholera-case-in-pakistan/944444</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9"/>
              </a:rPr>
              <a:t>https://nsf.gov/news/mmg/mmg_disp.jsp?med_id=74566&amp;from=</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10"/>
              </a:rPr>
              <a:t>https://www.esa.int/Applications/Observing_the_Earth/ESA_s_orbiting_hurricane_hunter_back_in_action</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Munich 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Geo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Risks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NatCatSERVICE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Fev</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2019.</a:t>
            </a:r>
            <a:endParaRPr sz="12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nvGrpSpPr>
          <p:cNvPr id="469" name="Google Shape;469;p31"/>
          <p:cNvGrpSpPr/>
          <p:nvPr/>
        </p:nvGrpSpPr>
        <p:grpSpPr>
          <a:xfrm>
            <a:off x="718815" y="1318283"/>
            <a:ext cx="9730816" cy="5049572"/>
            <a:chOff x="713664" y="956901"/>
            <a:chExt cx="10106788" cy="5164746"/>
          </a:xfrm>
        </p:grpSpPr>
        <p:grpSp>
          <p:nvGrpSpPr>
            <p:cNvPr id="470" name="Google Shape;470;p31"/>
            <p:cNvGrpSpPr/>
            <p:nvPr/>
          </p:nvGrpSpPr>
          <p:grpSpPr>
            <a:xfrm>
              <a:off x="6609667" y="5724326"/>
              <a:ext cx="3675598" cy="397321"/>
              <a:chOff x="2" y="-79889"/>
              <a:chExt cx="5295488" cy="423900"/>
            </a:xfrm>
          </p:grpSpPr>
          <p:sp>
            <p:nvSpPr>
              <p:cNvPr id="471" name="Google Shape;471;p31"/>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2" name="Google Shape;472;p31"/>
              <p:cNvSpPr/>
              <p:nvPr/>
            </p:nvSpPr>
            <p:spPr>
              <a:xfrm>
                <a:off x="286990" y="-79889"/>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Températures extrêmes, sécheresse, incendies</a:t>
                </a:r>
              </a:p>
            </p:txBody>
          </p:sp>
        </p:grpSp>
        <p:grpSp>
          <p:nvGrpSpPr>
            <p:cNvPr id="473" name="Google Shape;473;p31"/>
            <p:cNvGrpSpPr/>
            <p:nvPr/>
          </p:nvGrpSpPr>
          <p:grpSpPr>
            <a:xfrm>
              <a:off x="3594185" y="5767758"/>
              <a:ext cx="3193101" cy="274884"/>
              <a:chOff x="2" y="-88617"/>
              <a:chExt cx="4600346" cy="293273"/>
            </a:xfrm>
          </p:grpSpPr>
          <p:sp>
            <p:nvSpPr>
              <p:cNvPr id="474" name="Google Shape;474;p31"/>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5" name="Google Shape;475;p31"/>
              <p:cNvSpPr/>
              <p:nvPr/>
            </p:nvSpPr>
            <p:spPr>
              <a:xfrm>
                <a:off x="280290" y="-88617"/>
                <a:ext cx="4320058" cy="293273"/>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Inondations, glissements de terrain</a:t>
                </a:r>
              </a:p>
            </p:txBody>
          </p:sp>
        </p:grpSp>
        <p:grpSp>
          <p:nvGrpSpPr>
            <p:cNvPr id="476" name="Google Shape;476;p31"/>
            <p:cNvGrpSpPr/>
            <p:nvPr/>
          </p:nvGrpSpPr>
          <p:grpSpPr>
            <a:xfrm>
              <a:off x="1366974" y="5724978"/>
              <a:ext cx="1402743" cy="380266"/>
              <a:chOff x="2" y="-79194"/>
              <a:chExt cx="2020951" cy="405704"/>
            </a:xfrm>
          </p:grpSpPr>
          <p:sp>
            <p:nvSpPr>
              <p:cNvPr id="477" name="Google Shape;477;p31"/>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8" name="Google Shape;478;p31"/>
              <p:cNvSpPr/>
              <p:nvPr/>
            </p:nvSpPr>
            <p:spPr>
              <a:xfrm>
                <a:off x="256028" y="-79194"/>
                <a:ext cx="1764925" cy="405704"/>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Tempêtes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pic>
          <p:nvPicPr>
            <p:cNvPr id="479" name="Google Shape;479;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480" name="Google Shape;480;p31"/>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Événements climatiques à l'échelle mondiale 1980-2017</a:t>
            </a:r>
          </a:p>
        </p:txBody>
      </p:sp>
      <p:sp>
        <p:nvSpPr>
          <p:cNvPr id="481" name="Google Shape;481;p31"/>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Number</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events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2" name="Google Shape;482;p31"/>
          <p:cNvSpPr txBox="1">
            <a:spLocks noGrp="1"/>
          </p:cNvSpPr>
          <p:nvPr>
            <p:ph type="title"/>
          </p:nvPr>
        </p:nvSpPr>
        <p:spPr>
          <a:xfrm>
            <a:off x="642125" y="461800"/>
            <a:ext cx="563605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Événements extrêmes</a:t>
            </a:r>
            <a:endParaRPr sz="4009" b="1" dirty="0">
              <a:solidFill>
                <a:srgbClr val="7503A6"/>
              </a:solidFill>
              <a:ea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488" name="Google Shape;488;p32"/>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t-BR" sz="1900" b="0" i="0" u="none" strike="noStrike" cap="none" dirty="0">
                <a:solidFill>
                  <a:srgbClr val="000000"/>
                </a:solidFill>
                <a:latin typeface="Posterama" panose="020B0504020200020000" pitchFamily="34" charset="0"/>
                <a:cs typeface="Posterama" panose="020B0504020200020000" pitchFamily="34" charset="0"/>
                <a:sym typeface="Arial"/>
              </a:rPr>
              <a:t>Castelo Branco, Portugal</a:t>
            </a:r>
          </a:p>
          <a:p>
            <a:pPr marL="0" marR="0" lvl="0" indent="0" algn="l" rtl="0">
              <a:lnSpc>
                <a:spcPct val="100000"/>
              </a:lnSpc>
              <a:spcBef>
                <a:spcPts val="0"/>
              </a:spcBef>
              <a:spcAft>
                <a:spcPts val="0"/>
              </a:spcAft>
              <a:buClr>
                <a:srgbClr val="000000"/>
              </a:buClr>
              <a:buSzPts val="1900"/>
              <a:buFont typeface="Arial"/>
              <a:buNone/>
            </a:pPr>
            <a:r>
              <a:rPr lang="pt-BR" sz="1900" b="0" i="0" u="none" strike="noStrike" cap="none" dirty="0">
                <a:solidFill>
                  <a:srgbClr val="000000"/>
                </a:solidFill>
                <a:latin typeface="Posterama" panose="020B0504020200020000" pitchFamily="34" charset="0"/>
                <a:cs typeface="Posterama" panose="020B0504020200020000" pitchFamily="34" charset="0"/>
                <a:sym typeface="Arial"/>
              </a:rPr>
              <a:t>4 août 2018</a:t>
            </a:r>
            <a:br>
              <a:rPr lang="fr-FR" sz="1400" b="0" i="0" u="none" strike="noStrike" cap="none" dirty="0">
                <a:solidFill>
                  <a:schemeClr val="lt1"/>
                </a:solidFill>
                <a:latin typeface="Posterama" panose="020B0504020200020000" pitchFamily="34" charset="0"/>
                <a:cs typeface="Posterama" panose="020B0504020200020000" pitchFamily="34" charset="0"/>
                <a:sym typeface="Arial"/>
              </a:rPr>
            </a:b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9" name="Google Shape;489;p32"/>
          <p:cNvSpPr txBox="1"/>
          <p:nvPr/>
        </p:nvSpPr>
        <p:spPr>
          <a:xfrm>
            <a:off x="5183223" y="5626893"/>
            <a:ext cx="70089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Au Portugal, sur les 96 stations IPMA, 16 ont dépassé la température maximale de 45 ºC. La ville de Lisbonne a enregistré un nouveau maximum, 44 º C.</a:t>
            </a:r>
          </a:p>
        </p:txBody>
      </p:sp>
      <p:sp>
        <p:nvSpPr>
          <p:cNvPr id="3" name="CaixaDeTexto 2">
            <a:extLst>
              <a:ext uri="{FF2B5EF4-FFF2-40B4-BE49-F238E27FC236}">
                <a16:creationId xmlns:a16="http://schemas.microsoft.com/office/drawing/2014/main" id="{74C5B25B-0618-BE33-2665-6D2E80831741}"/>
              </a:ext>
            </a:extLst>
          </p:cNvPr>
          <p:cNvSpPr txBox="1"/>
          <p:nvPr/>
        </p:nvSpPr>
        <p:spPr>
          <a:xfrm>
            <a:off x="-5831" y="6627056"/>
            <a:ext cx="10005237"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https://cnnportugal.iol.pt/aviso-vermelho/distritos/estes-sao-os-distritos-em-aviso-vermelho-a-partir-desta-terca-feira/20220711/62cc60460cf26256cd2cecde</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3"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495" name="Google Shape;495;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496" name="Google Shape;496;p33"/>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Colombie-Britannique, Canada</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Juin 2021</a:t>
            </a:r>
            <a:br>
              <a:rPr lang="fr-FR" sz="1400" b="0" i="0" u="none" strike="noStrike" cap="none" dirty="0">
                <a:solidFill>
                  <a:schemeClr val="dk1"/>
                </a:solidFill>
                <a:latin typeface="Posterama" panose="020B0504020200020000" pitchFamily="34" charset="0"/>
                <a:cs typeface="Posterama" panose="020B0504020200020000" pitchFamily="34" charset="0"/>
                <a:sym typeface="Arial"/>
              </a:rPr>
            </a:b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497" name="Google Shape;497;p33"/>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Plus de 600 personnes sont mortes lors de la vague de chaleur la plus meurtrière de l'histoire du Canada.</a:t>
            </a:r>
            <a:br>
              <a:rPr lang="fr-FR" sz="1100" b="0" i="0" u="none" strike="noStrike" cap="none" dirty="0">
                <a:solidFill>
                  <a:schemeClr val="dk1"/>
                </a:solidFill>
                <a:latin typeface="Posterama" panose="020B0504020200020000" pitchFamily="34" charset="0"/>
                <a:cs typeface="Posterama" panose="020B0504020200020000" pitchFamily="34" charset="0"/>
                <a:sym typeface="Arial"/>
              </a:rPr>
            </a:br>
            <a:endParaRPr sz="1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C28F1BF-6BC2-63B7-3DF2-94D4723E4957}"/>
              </a:ext>
            </a:extLst>
          </p:cNvPr>
          <p:cNvSpPr txBox="1"/>
          <p:nvPr/>
        </p:nvSpPr>
        <p:spPr>
          <a:xfrm>
            <a:off x="-22123" y="6550223"/>
            <a:ext cx="6140244" cy="307777"/>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https://www.westernenergyboard.org/2023-winter-wildfire-meeting</a:t>
            </a:r>
            <a:r>
              <a:rPr lang="pt-PT" dirty="0">
                <a:solidFill>
                  <a:srgbClr val="0563C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a:t>
            </a:r>
            <a:endParaRPr lang="pt-PT"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4" descr="Resultado de imagem para havana after hurricane irm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12192007" cy="6858000"/>
          </a:xfrm>
          <a:prstGeom prst="rect">
            <a:avLst/>
          </a:prstGeom>
          <a:noFill/>
          <a:ln>
            <a:noFill/>
          </a:ln>
        </p:spPr>
      </p:pic>
      <p:sp>
        <p:nvSpPr>
          <p:cNvPr id="503" name="Google Shape;503;p34"/>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La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Havane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Cuba</a:t>
            </a:r>
          </a:p>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10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septembre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2017</a:t>
            </a:r>
          </a:p>
        </p:txBody>
      </p:sp>
      <p:sp>
        <p:nvSpPr>
          <p:cNvPr id="504" name="Google Shape;504;p34"/>
          <p:cNvSpPr/>
          <p:nvPr/>
        </p:nvSpPr>
        <p:spPr>
          <a:xfrm>
            <a:off x="5994400" y="5257561"/>
            <a:ext cx="6197700" cy="1600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L'ouragan Irma traverse Cuba. Outre des vents dévastateurs atteignant 300 km/h, la tempête a également provoqué de fortes pluies et des inondations. </a:t>
            </a:r>
          </a:p>
        </p:txBody>
      </p:sp>
      <p:sp>
        <p:nvSpPr>
          <p:cNvPr id="3" name="CaixaDeTexto 2">
            <a:extLst>
              <a:ext uri="{FF2B5EF4-FFF2-40B4-BE49-F238E27FC236}">
                <a16:creationId xmlns:a16="http://schemas.microsoft.com/office/drawing/2014/main" id="{D78D74EA-B960-99DE-D543-48A142816581}"/>
              </a:ext>
            </a:extLst>
          </p:cNvPr>
          <p:cNvSpPr txBox="1"/>
          <p:nvPr/>
        </p:nvSpPr>
        <p:spPr>
          <a:xfrm>
            <a:off x="4945525" y="6627168"/>
            <a:ext cx="10500853"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https://www.accuweather.com/en/weather-news/photos-devastation-shows-irmas-immense-power-in-cuba-turks-and-caicos/357268</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Imagem 2" descr="Uma imagem com exterior, edifício, casa, vários&#10;&#10;Descrição gerada automaticamente">
            <a:extLst>
              <a:ext uri="{FF2B5EF4-FFF2-40B4-BE49-F238E27FC236}">
                <a16:creationId xmlns:a16="http://schemas.microsoft.com/office/drawing/2014/main" id="{29A55559-FAD5-C41D-ACAA-3A0AC9F1AF37}"/>
              </a:ext>
            </a:extLst>
          </p:cNvPr>
          <p:cNvPicPr>
            <a:picLocks noChangeAspect="1"/>
          </p:cNvPicPr>
          <p:nvPr/>
        </p:nvPicPr>
        <p:blipFill>
          <a:blip r:embed="rId3"/>
          <a:stretch>
            <a:fillRect/>
          </a:stretch>
        </p:blipFill>
        <p:spPr>
          <a:xfrm>
            <a:off x="-245807" y="-811981"/>
            <a:ext cx="12791767" cy="8527845"/>
          </a:xfrm>
          <a:prstGeom prst="rect">
            <a:avLst/>
          </a:prstGeom>
        </p:spPr>
      </p:pic>
      <p:sp>
        <p:nvSpPr>
          <p:cNvPr id="510" name="Google Shape;510;p35"/>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Saint-Martin, Caraïbes</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13 septembre 2017</a:t>
            </a:r>
          </a:p>
        </p:txBody>
      </p:sp>
      <p:sp>
        <p:nvSpPr>
          <p:cNvPr id="511" name="Google Shape;511;p35"/>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Conséquences du passage de l'ouragan Irma. </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95% de l'île a été détruite.</a:t>
            </a:r>
          </a:p>
        </p:txBody>
      </p:sp>
      <p:sp>
        <p:nvSpPr>
          <p:cNvPr id="5" name="CaixaDeTexto 4">
            <a:extLst>
              <a:ext uri="{FF2B5EF4-FFF2-40B4-BE49-F238E27FC236}">
                <a16:creationId xmlns:a16="http://schemas.microsoft.com/office/drawing/2014/main" id="{AABD675F-CF3B-A7CB-6914-0B97B1AB866D}"/>
              </a:ext>
            </a:extLst>
          </p:cNvPr>
          <p:cNvSpPr txBox="1"/>
          <p:nvPr/>
        </p:nvSpPr>
        <p:spPr>
          <a:xfrm>
            <a:off x="6150076" y="6672660"/>
            <a:ext cx="64057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https://www.theatlantic.com/photo/2017/09/photos-from-saint-martin-after-hurricane-irma/539103/</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6"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17" name="Google Shape;517;p36"/>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Inondations en Europe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2021</a:t>
            </a:r>
          </a:p>
        </p:txBody>
      </p:sp>
      <p:sp>
        <p:nvSpPr>
          <p:cNvPr id="518" name="Google Shape;518;p36"/>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De graves inondations ont touché l'Europe, dans des pays tels que le Royaume-Uni, l'Autriche, la Belgique, la République tchèque, l'Italie, la France, l'Allemagne, le Luxembourg, les Pays-Bas, la Roumanie et la Suisse. Elles ont causé la mort de 296 personnes et plus de 10 milliards d'euros de dégâts matériels.</a:t>
            </a:r>
          </a:p>
        </p:txBody>
      </p:sp>
      <p:sp>
        <p:nvSpPr>
          <p:cNvPr id="3" name="CaixaDeTexto 2">
            <a:extLst>
              <a:ext uri="{FF2B5EF4-FFF2-40B4-BE49-F238E27FC236}">
                <a16:creationId xmlns:a16="http://schemas.microsoft.com/office/drawing/2014/main" id="{746174E8-2636-E5B5-16E4-6EAE36489BA8}"/>
              </a:ext>
            </a:extLst>
          </p:cNvPr>
          <p:cNvSpPr txBox="1"/>
          <p:nvPr/>
        </p:nvSpPr>
        <p:spPr>
          <a:xfrm>
            <a:off x="0" y="6730623"/>
            <a:ext cx="620415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https://ecfr.eu/article/flash-in-the-pan-flooding-in-germany-and-the-politics-of-climate/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p:nvPr/>
        </p:nvPicPr>
        <p:blipFill rotWithShape="1">
          <a:blip r:embed="rId3">
            <a:alphaModFix/>
          </a:blip>
          <a:srcRect/>
          <a:stretch/>
        </p:blipFill>
        <p:spPr>
          <a:xfrm>
            <a:off x="0" y="0"/>
            <a:ext cx="12163278" cy="6858000"/>
          </a:xfrm>
          <a:prstGeom prst="rect">
            <a:avLst/>
          </a:prstGeom>
          <a:noFill/>
          <a:ln>
            <a:noFill/>
          </a:ln>
        </p:spPr>
      </p:pic>
      <p:sp>
        <p:nvSpPr>
          <p:cNvPr id="525" name="Google Shape;525;p37"/>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Incendies de forêt en Australie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2020</a:t>
            </a:r>
          </a:p>
        </p:txBody>
      </p:sp>
      <p:sp>
        <p:nvSpPr>
          <p:cNvPr id="526" name="Google Shape;526;p37"/>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Jusqu'à 19 millions d'hectares ont été brûlés et près de 33 millions d'animaux ont été touchés. 33 personnes ont perdu la vie et plus de 3000 maisons ont été détruites.</a:t>
            </a:r>
          </a:p>
        </p:txBody>
      </p:sp>
      <p:sp>
        <p:nvSpPr>
          <p:cNvPr id="3" name="CaixaDeTexto 2">
            <a:extLst>
              <a:ext uri="{FF2B5EF4-FFF2-40B4-BE49-F238E27FC236}">
                <a16:creationId xmlns:a16="http://schemas.microsoft.com/office/drawing/2014/main" id="{2276DEF8-6BBB-9BDF-C951-8F1BFD6F21A2}"/>
              </a:ext>
            </a:extLst>
          </p:cNvPr>
          <p:cNvSpPr txBox="1"/>
          <p:nvPr/>
        </p:nvSpPr>
        <p:spPr>
          <a:xfrm>
            <a:off x="-22122" y="6627168"/>
            <a:ext cx="614024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https://www.bbc.co.uk/newsround/52410744</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8"/>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a:t>
            </a:r>
            <a:endParaRPr sz="4009" b="1" dirty="0">
              <a:solidFill>
                <a:srgbClr val="7503A6"/>
              </a:solidFill>
              <a:ea typeface="Arial"/>
              <a:sym typeface="Arial"/>
            </a:endParaRPr>
          </a:p>
        </p:txBody>
      </p:sp>
      <p:sp>
        <p:nvSpPr>
          <p:cNvPr id="532" name="Google Shape;532;p38"/>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Arctique (Iceberg)</a:t>
            </a:r>
          </a:p>
        </p:txBody>
      </p:sp>
      <p:sp>
        <p:nvSpPr>
          <p:cNvPr id="533" name="Google Shape;533;p38"/>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Groenland et Antarctique (Glaciers)</a:t>
            </a:r>
          </a:p>
        </p:txBody>
      </p:sp>
      <p:sp>
        <p:nvSpPr>
          <p:cNvPr id="534" name="Google Shape;534;p38"/>
          <p:cNvSpPr txBox="1"/>
          <p:nvPr/>
        </p:nvSpPr>
        <p:spPr>
          <a:xfrm>
            <a:off x="928701" y="5054600"/>
            <a:ext cx="9564900" cy="14618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La fonte des icebergs et des glaciers n'a pas les mêmes conséquences sur l'élévation du niveau des mers.</a:t>
            </a:r>
          </a:p>
        </p:txBody>
      </p:sp>
      <p:sp>
        <p:nvSpPr>
          <p:cNvPr id="535" name="Google Shape;535;p38"/>
          <p:cNvSpPr/>
          <p:nvPr/>
        </p:nvSpPr>
        <p:spPr>
          <a:xfrm>
            <a:off x="-15025" y="6556266"/>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36" name="Google Shape;53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37" name="Google Shape;53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38" name="Google Shape;53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39" name="Google Shape;539;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642125" y="309400"/>
            <a:ext cx="6191812"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 - Iceberg</a:t>
            </a:r>
            <a:endParaRPr sz="4009" b="1" dirty="0">
              <a:solidFill>
                <a:srgbClr val="7503A6"/>
              </a:solidFill>
              <a:ea typeface="Arial"/>
              <a:sym typeface="Arial"/>
            </a:endParaRPr>
          </a:p>
        </p:txBody>
      </p:sp>
      <p:sp>
        <p:nvSpPr>
          <p:cNvPr id="545" name="Google Shape;545;p39"/>
          <p:cNvSpPr/>
          <p:nvPr/>
        </p:nvSpPr>
        <p:spPr>
          <a:xfrm>
            <a:off x="3474811" y="6548600"/>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46" name="Google Shape;546;p39"/>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Images satellite de l'Arctique au point de glace minimum annuel (sept)</a:t>
            </a:r>
          </a:p>
        </p:txBody>
      </p:sp>
      <p:pic>
        <p:nvPicPr>
          <p:cNvPr id="547" name="Google Shape;547;p39"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Jane Goodall</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1" name="Google Shape;191;p4"/>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Sylvia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Earle</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2" name="Google Shape;192;p4"/>
          <p:cNvSpPr txBox="1"/>
          <p:nvPr/>
        </p:nvSpPr>
        <p:spPr>
          <a:xfrm>
            <a:off x="1038167" y="5340956"/>
            <a:ext cx="4375200" cy="1331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dirty="0">
                <a:latin typeface="Posterama" panose="020B0504020200020000" pitchFamily="34" charset="0"/>
                <a:cs typeface="Posterama" panose="020B0504020200020000" pitchFamily="34" charset="0"/>
              </a:rPr>
              <a:t>Dans le domaine de la recherche sur les chimpanzés, Jane Goodall est considérée comme une pionnière. Depuis qu'elle a commencé ses études novatrices en 1960 en Afrique, où elle a mis en place de nouvelles initiatives de conservation et de développement, l'Institut Jane Goodall jouit d'un grand respect.</a:t>
            </a:r>
          </a:p>
          <a:p>
            <a:pPr marL="0" marR="0" lvl="0" indent="0" algn="l" rtl="0">
              <a:lnSpc>
                <a:spcPct val="100000"/>
              </a:lnSpc>
              <a:spcBef>
                <a:spcPts val="0"/>
              </a:spcBef>
              <a:spcAft>
                <a:spcPts val="0"/>
              </a:spcAft>
              <a:buClr>
                <a:srgbClr val="000000"/>
              </a:buClr>
              <a:buSzPts val="1200"/>
              <a:buFont typeface="Arial"/>
              <a:buNone/>
            </a:pPr>
            <a:endParaRPr sz="1200" dirty="0">
              <a:latin typeface="Posterama" panose="020B0504020200020000" pitchFamily="34" charset="0"/>
              <a:cs typeface="Posterama" panose="020B0504020200020000" pitchFamily="34" charset="0"/>
            </a:endParaRPr>
          </a:p>
        </p:txBody>
      </p:sp>
      <p:sp>
        <p:nvSpPr>
          <p:cNvPr id="193" name="Google Shape;193;p4"/>
          <p:cNvSpPr txBox="1"/>
          <p:nvPr/>
        </p:nvSpPr>
        <p:spPr>
          <a:xfrm>
            <a:off x="6719801" y="4969556"/>
            <a:ext cx="3835016"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Biologiste marin et océanographe, l'un des noms les plus réputés et les plus marquants dans le domaine de la conservation des océans. Elle est exploratrice pour la National Geographic Society. Elle a défendu le domaine et lancé plusieurs initiatives pour aider à protéger les zones marines.</a:t>
            </a:r>
          </a:p>
        </p:txBody>
      </p:sp>
      <p:pic>
        <p:nvPicPr>
          <p:cNvPr id="194" name="Google Shape;19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167" y="1039875"/>
            <a:ext cx="3572979" cy="4134251"/>
          </a:xfrm>
          <a:prstGeom prst="rect">
            <a:avLst/>
          </a:prstGeom>
          <a:noFill/>
          <a:ln>
            <a:noFill/>
          </a:ln>
        </p:spPr>
      </p:pic>
      <p:pic>
        <p:nvPicPr>
          <p:cNvPr id="195" name="Google Shape;19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76936" y="936753"/>
            <a:ext cx="3520747" cy="3969109"/>
          </a:xfrm>
          <a:prstGeom prst="rect">
            <a:avLst/>
          </a:prstGeom>
          <a:noFill/>
          <a:ln>
            <a:noFill/>
          </a:ln>
        </p:spPr>
      </p:pic>
      <p:sp>
        <p:nvSpPr>
          <p:cNvPr id="3" name="CaixaDeTexto 2">
            <a:extLst>
              <a:ext uri="{FF2B5EF4-FFF2-40B4-BE49-F238E27FC236}">
                <a16:creationId xmlns:a16="http://schemas.microsoft.com/office/drawing/2014/main" id="{65AD2C9A-D79F-BD8B-AD76-20812810B6BB}"/>
              </a:ext>
            </a:extLst>
          </p:cNvPr>
          <p:cNvSpPr txBox="1"/>
          <p:nvPr/>
        </p:nvSpPr>
        <p:spPr>
          <a:xfrm>
            <a:off x="1038167" y="6448544"/>
            <a:ext cx="4015614"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https://www.miamibookfair.com/event/dr-jane-goodall-in-conversation-with-peter-wohlleben/</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32604993-F8D9-06A3-CC50-98FB8F2662D9}"/>
              </a:ext>
            </a:extLst>
          </p:cNvPr>
          <p:cNvSpPr txBox="1"/>
          <p:nvPr/>
        </p:nvSpPr>
        <p:spPr>
          <a:xfrm>
            <a:off x="6719801" y="6385051"/>
            <a:ext cx="4046339"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https://edition.cnn.com/2022/11/02/world/sylvia-earle-c2e-spc-intl-scn/index.html</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0"/>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sp>
        <p:nvSpPr>
          <p:cNvPr id="553" name="Google Shape;553;p40"/>
          <p:cNvSpPr/>
          <p:nvPr/>
        </p:nvSpPr>
        <p:spPr>
          <a:xfrm>
            <a:off x="0" y="65486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54" name="Google Shape;55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55" name="Google Shape;555;p40"/>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2 facteurs : l'expansion thermique de l'océan et la fonte des glaciers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pic>
        <p:nvPicPr>
          <p:cNvPr id="561" name="Google Shape;561;p41"/>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62" name="Google Shape;562;p41"/>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dirty="0">
                <a:solidFill>
                  <a:srgbClr val="3F3F3F"/>
                </a:solidFill>
                <a:latin typeface="Century Gothic"/>
                <a:ea typeface="Century Gothic"/>
                <a:cs typeface="Century Gothic"/>
                <a:sym typeface="Century Gothic"/>
              </a:rPr>
              <a:t>Simulateur de zone côtière de la NASA</a:t>
            </a:r>
          </a:p>
        </p:txBody>
      </p:sp>
      <p:sp>
        <p:nvSpPr>
          <p:cNvPr id="563" name="Google Shape;563;p41"/>
          <p:cNvSpPr/>
          <p:nvPr/>
        </p:nvSpPr>
        <p:spPr>
          <a:xfrm>
            <a:off x="-72844" y="6598077"/>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570" name="Google Shape;570;p42"/>
          <p:cNvSpPr txBox="1"/>
          <p:nvPr/>
        </p:nvSpPr>
        <p:spPr>
          <a:xfrm>
            <a:off x="507999" y="236379"/>
            <a:ext cx="3781500" cy="12925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L'île de Tuvalu risque de disparaître complètement en raison de l'élévation du niveau de la mer</a:t>
            </a:r>
          </a:p>
        </p:txBody>
      </p:sp>
      <p:sp>
        <p:nvSpPr>
          <p:cNvPr id="3" name="CaixaDeTexto 2">
            <a:extLst>
              <a:ext uri="{FF2B5EF4-FFF2-40B4-BE49-F238E27FC236}">
                <a16:creationId xmlns:a16="http://schemas.microsoft.com/office/drawing/2014/main" id="{139319C2-A4C6-359D-922B-0AE3C5B3FEF5}"/>
              </a:ext>
            </a:extLst>
          </p:cNvPr>
          <p:cNvSpPr txBox="1"/>
          <p:nvPr/>
        </p:nvSpPr>
        <p:spPr>
          <a:xfrm>
            <a:off x="8003458" y="6575549"/>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https://www.traveller.com.au/up-close-and-personal-in-tuvalu-gn445o</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642125" y="309400"/>
            <a:ext cx="678537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Acidification des océans</a:t>
            </a:r>
            <a:endParaRPr sz="4009" b="1" dirty="0">
              <a:solidFill>
                <a:srgbClr val="7503A6"/>
              </a:solidFill>
              <a:ea typeface="Arial"/>
              <a:sym typeface="Arial"/>
            </a:endParaRPr>
          </a:p>
        </p:txBody>
      </p:sp>
      <p:pic>
        <p:nvPicPr>
          <p:cNvPr id="576" name="Google Shape;576;p43"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
        <p:nvSpPr>
          <p:cNvPr id="3" name="CaixaDeTexto 2">
            <a:extLst>
              <a:ext uri="{FF2B5EF4-FFF2-40B4-BE49-F238E27FC236}">
                <a16:creationId xmlns:a16="http://schemas.microsoft.com/office/drawing/2014/main" id="{655C30F6-E56A-03DF-E749-1DC90E03CF68}"/>
              </a:ext>
            </a:extLst>
          </p:cNvPr>
          <p:cNvSpPr txBox="1"/>
          <p:nvPr/>
        </p:nvSpPr>
        <p:spPr>
          <a:xfrm>
            <a:off x="2861187" y="6634862"/>
            <a:ext cx="88392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https://ib.bioninja.com.au/standard-level/topic-4-ecology/44-climate-change/ocean-acidification.html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642125" y="309400"/>
            <a:ext cx="686558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les écosystèmes</a:t>
            </a:r>
            <a:endParaRPr sz="4009" b="1" dirty="0">
              <a:solidFill>
                <a:srgbClr val="7503A6"/>
              </a:solidFill>
              <a:ea typeface="Arial"/>
              <a:sym typeface="Arial"/>
            </a:endParaRPr>
          </a:p>
        </p:txBody>
      </p:sp>
      <p:sp>
        <p:nvSpPr>
          <p:cNvPr id="582" name="Google Shape;582;p44"/>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En 2016, lors du 4ème épisode de blanchiment de masse, </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50 % du grand corail barrière est mort.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83" name="Google Shape;583;p44"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584" name="Google Shape;584;p44"/>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Les récifs coralliens abritent environ 25 % de la vie marine, l'équivalent terrestre des forêts tropicales !</a:t>
            </a:r>
          </a:p>
        </p:txBody>
      </p:sp>
      <p:pic>
        <p:nvPicPr>
          <p:cNvPr id="585" name="Google Shape;585;p44"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
        <p:nvSpPr>
          <p:cNvPr id="3" name="CaixaDeTexto 2">
            <a:extLst>
              <a:ext uri="{FF2B5EF4-FFF2-40B4-BE49-F238E27FC236}">
                <a16:creationId xmlns:a16="http://schemas.microsoft.com/office/drawing/2014/main" id="{57073B7E-2DF7-33F5-4BCA-8060BFB167CE}"/>
              </a:ext>
            </a:extLst>
          </p:cNvPr>
          <p:cNvSpPr txBox="1"/>
          <p:nvPr/>
        </p:nvSpPr>
        <p:spPr>
          <a:xfrm>
            <a:off x="273375" y="4078556"/>
            <a:ext cx="3704200" cy="507831"/>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https://www.theguardian.com/environment/gallery/2018/jul/29/can-you-spot-dead-coral-in-pictures</a:t>
            </a:r>
            <a:endParaRPr lang="pt-PT" sz="900" dirty="0">
              <a:solidFill>
                <a:srgbClr val="0070C0"/>
              </a:solidFill>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154A1D9-56B6-0390-5637-30AB6787FCA5}"/>
              </a:ext>
            </a:extLst>
          </p:cNvPr>
          <p:cNvSpPr txBox="1"/>
          <p:nvPr/>
        </p:nvSpPr>
        <p:spPr>
          <a:xfrm>
            <a:off x="6823587" y="6668748"/>
            <a:ext cx="6096000" cy="2308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https://group.bnpparibas/en/news/climate-change-impact-survival-world-s-coral-reefs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367599" y="309400"/>
            <a:ext cx="771762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la santé humaine</a:t>
            </a:r>
            <a:endParaRPr sz="4009" b="1" dirty="0">
              <a:solidFill>
                <a:srgbClr val="7503A6"/>
              </a:solidFill>
              <a:ea typeface="Arial"/>
              <a:sym typeface="Arial"/>
            </a:endParaRPr>
          </a:p>
        </p:txBody>
      </p:sp>
      <p:pic>
        <p:nvPicPr>
          <p:cNvPr id="591" name="Google Shape;591;p45"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592" name="Google Shape;592;p45"/>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b="0" i="0" u="none" strike="noStrike" cap="none" dirty="0">
                <a:solidFill>
                  <a:srgbClr val="7503A6"/>
                </a:solidFill>
                <a:latin typeface="Posterama" panose="020B0504020200020000" pitchFamily="34" charset="0"/>
                <a:cs typeface="Posterama" panose="020B0504020200020000" pitchFamily="34" charset="0"/>
                <a:sym typeface="Arial"/>
              </a:rPr>
              <a:t>Changement climatique et paludisme</a:t>
            </a:r>
          </a:p>
        </p:txBody>
      </p:sp>
      <p:grpSp>
        <p:nvGrpSpPr>
          <p:cNvPr id="593" name="Google Shape;593;p45"/>
          <p:cNvGrpSpPr/>
          <p:nvPr/>
        </p:nvGrpSpPr>
        <p:grpSpPr>
          <a:xfrm>
            <a:off x="879916" y="3785083"/>
            <a:ext cx="1767187" cy="2353448"/>
            <a:chOff x="881950" y="3752023"/>
            <a:chExt cx="1871425" cy="2078100"/>
          </a:xfrm>
        </p:grpSpPr>
        <p:sp>
          <p:nvSpPr>
            <p:cNvPr id="594" name="Google Shape;594;p45"/>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5" name="Google Shape;595;p45"/>
            <p:cNvSpPr txBox="1"/>
            <p:nvPr/>
          </p:nvSpPr>
          <p:spPr>
            <a:xfrm>
              <a:off x="976119" y="3802499"/>
              <a:ext cx="1592400" cy="119571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Distribution de l'agent pathogène du paludisme:</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6" name="Google Shape;596;p45"/>
            <p:cNvSpPr txBox="1"/>
            <p:nvPr/>
          </p:nvSpPr>
          <p:spPr>
            <a:xfrm>
              <a:off x="1277408" y="4922306"/>
              <a:ext cx="1475967" cy="32605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Aujourd'hui</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7" name="Google Shape;597;p45"/>
            <p:cNvSpPr/>
            <p:nvPr/>
          </p:nvSpPr>
          <p:spPr>
            <a:xfrm>
              <a:off x="974375" y="5022086"/>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8" name="Google Shape;598;p45"/>
            <p:cNvSpPr/>
            <p:nvPr/>
          </p:nvSpPr>
          <p:spPr>
            <a:xfrm>
              <a:off x="974375" y="5458012"/>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9" name="Google Shape;599;p45"/>
            <p:cNvSpPr txBox="1"/>
            <p:nvPr/>
          </p:nvSpPr>
          <p:spPr>
            <a:xfrm>
              <a:off x="1263892" y="5240052"/>
              <a:ext cx="1230299"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Possible en 2050</a:t>
              </a:r>
            </a:p>
          </p:txBody>
        </p:sp>
      </p:grpSp>
      <p:sp>
        <p:nvSpPr>
          <p:cNvPr id="600" name="Google Shape;600;p45"/>
          <p:cNvSpPr/>
          <p:nvPr/>
        </p:nvSpPr>
        <p:spPr>
          <a:xfrm>
            <a:off x="5396763" y="6606321"/>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De Souza et. al. (2012), Impact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Change on the Geographic Scope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Diseases</a:t>
            </a:r>
            <a:endParaRPr sz="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6"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07" name="Google Shape;607;p46"/>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
        <p:nvSpPr>
          <p:cNvPr id="3" name="CaixaDeTexto 2">
            <a:extLst>
              <a:ext uri="{FF2B5EF4-FFF2-40B4-BE49-F238E27FC236}">
                <a16:creationId xmlns:a16="http://schemas.microsoft.com/office/drawing/2014/main" id="{53391858-10A4-DAE1-F466-5F8B2A354BBE}"/>
              </a:ext>
            </a:extLst>
          </p:cNvPr>
          <p:cNvSpPr txBox="1"/>
          <p:nvPr/>
        </p:nvSpPr>
        <p:spPr>
          <a:xfrm>
            <a:off x="6184490" y="6673334"/>
            <a:ext cx="6194322"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https://www.amnesty.org/en/latest/news/2021/05/madagascar-urgent-humanitarian-intervention-needed-as-millions-face-hunger-due-to-devastating-famine/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7"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14" name="Google Shape;614;p47"/>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85000" lnSpcReduction="10000"/>
          </a:bodyPr>
          <a:lstStyle/>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Le changement climatique "entraînera probablement</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pénuries de nourriture, d'eau et des pandémies, </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conflits entre réfugiés et ressources, et des destructions dues aux catastrophes naturelles dans de nombreuses régions du globe".</a:t>
            </a:r>
          </a:p>
        </p:txBody>
      </p:sp>
      <p:sp>
        <p:nvSpPr>
          <p:cNvPr id="615" name="Google Shape;615;p47"/>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octobre 2014</a:t>
            </a:r>
          </a:p>
        </p:txBody>
      </p:sp>
      <p:sp>
        <p:nvSpPr>
          <p:cNvPr id="616" name="Google Shape;616;p47"/>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fontScale="85000" lnSpcReduction="20000"/>
          </a:bodyPr>
          <a:lstStyle/>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Département de la défense des États-Unis</a:t>
            </a:r>
          </a:p>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Feuille de route 2014 sur l'adaptation au changement climatique</a:t>
            </a:r>
          </a:p>
          <a:p>
            <a:pPr marL="457200" marR="0" lvl="0" indent="-457200" algn="ctr" rtl="0">
              <a:lnSpc>
                <a:spcPct val="100000"/>
              </a:lnSpc>
              <a:spcBef>
                <a:spcPts val="50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C245F95-1C69-6140-EBF9-064E6678867A}"/>
              </a:ext>
            </a:extLst>
          </p:cNvPr>
          <p:cNvSpPr txBox="1"/>
          <p:nvPr/>
        </p:nvSpPr>
        <p:spPr>
          <a:xfrm>
            <a:off x="6412492" y="6455698"/>
            <a:ext cx="6189406"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https://www.lse.ac.uk/granthaminstitute/news/how-can-climate-policy-better-address-climate-driven-population-displacement/</a:t>
            </a:r>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Points de basculement</a:t>
            </a:r>
            <a:endParaRPr sz="4009" dirty="0"/>
          </a:p>
        </p:txBody>
      </p:sp>
      <p:pic>
        <p:nvPicPr>
          <p:cNvPr id="622" name="Google Shape;622;p48"/>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3" name="Imagem 2" descr="Empresário a extrair um bloco de uma torre de Jenga">
            <a:extLst>
              <a:ext uri="{FF2B5EF4-FFF2-40B4-BE49-F238E27FC236}">
                <a16:creationId xmlns:a16="http://schemas.microsoft.com/office/drawing/2014/main" id="{2F4E0A81-1A82-43C9-AF41-E8FC04AE9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585" y="1881975"/>
            <a:ext cx="4858153" cy="3237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9"/>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PEUT-ON FAIRE POUR RÉDUIRE LES ÉMISSIONS ?</a:t>
            </a:r>
            <a:endParaRPr dirty="0"/>
          </a:p>
        </p:txBody>
      </p:sp>
      <p:pic>
        <p:nvPicPr>
          <p:cNvPr id="630" name="Google Shape;630;p49"/>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
        <p:nvSpPr>
          <p:cNvPr id="3" name="CaixaDeTexto 2">
            <a:extLst>
              <a:ext uri="{FF2B5EF4-FFF2-40B4-BE49-F238E27FC236}">
                <a16:creationId xmlns:a16="http://schemas.microsoft.com/office/drawing/2014/main" id="{ED327A35-6367-D53F-6956-DD8E46D45056}"/>
              </a:ext>
            </a:extLst>
          </p:cNvPr>
          <p:cNvSpPr txBox="1"/>
          <p:nvPr/>
        </p:nvSpPr>
        <p:spPr>
          <a:xfrm>
            <a:off x="2088" y="6350169"/>
            <a:ext cx="6093912" cy="507831"/>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https://www.technologynetworks.com/applied-sciences/news/how-can-we-prompt-individuals-to-take-action-on-climate-change-329758</a:t>
            </a:r>
            <a:endParaRPr lang="pt-PT" sz="900" dirty="0">
              <a:solidFill>
                <a:schemeClr val="bg1"/>
              </a:solidFill>
              <a:latin typeface="Posterama" panose="020B0504020200020000" pitchFamily="34" charset="0"/>
              <a:cs typeface="Posterama" panose="020B0504020200020000" pitchFamily="34" charset="0"/>
            </a:endParaRPr>
          </a:p>
          <a:p>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Vanessa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Nakate</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201" name="Google Shape;201;p5"/>
          <p:cNvSpPr txBox="1"/>
          <p:nvPr/>
        </p:nvSpPr>
        <p:spPr>
          <a:xfrm>
            <a:off x="1054100" y="4998304"/>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Militante ougandaise pour la justice climatique. Elle a lancé un mouvement climatique inspiré par Greta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Thunberg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après avoir pris conscience des conséquences de la hausse des températures dans son pays. Elle est l'une des voix les plus éminentes du continent africain en matière de justice climatique. </a:t>
            </a:r>
          </a:p>
        </p:txBody>
      </p:sp>
      <p:sp>
        <p:nvSpPr>
          <p:cNvPr id="202" name="Google Shape;202;p5"/>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militante indigène brésilienne. Elle a défendu sa communauté contre la dévastation causée par l'industrie minière dans le Minas Gerais et s'est opposée aux violations des droits de l'homme. </a:t>
            </a:r>
          </a:p>
        </p:txBody>
      </p:sp>
      <p:pic>
        <p:nvPicPr>
          <p:cNvPr id="203" name="Google Shape;203;p5" descr="Uma imagem com pessoa, exterior, relva, listrado&#10;&#10;Descrição gerada automaticamente"/>
          <p:cNvPicPr preferRelativeResize="0"/>
          <p:nvPr/>
        </p:nvPicPr>
        <p:blipFill rotWithShape="1">
          <a:blip r:embed="rId3">
            <a:alphaModFix/>
          </a:blip>
          <a:srcRect/>
          <a:stretch/>
        </p:blipFill>
        <p:spPr>
          <a:xfrm>
            <a:off x="1130298" y="1231482"/>
            <a:ext cx="2896269" cy="3857304"/>
          </a:xfrm>
          <a:prstGeom prst="rect">
            <a:avLst/>
          </a:prstGeom>
          <a:noFill/>
          <a:ln>
            <a:noFill/>
          </a:ln>
        </p:spPr>
      </p:pic>
      <p:sp>
        <p:nvSpPr>
          <p:cNvPr id="204" name="Google Shape;204;p5"/>
          <p:cNvSpPr txBox="1"/>
          <p:nvPr/>
        </p:nvSpPr>
        <p:spPr>
          <a:xfrm>
            <a:off x="7023100" y="557275"/>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Artemisa</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Xakriabá</a:t>
            </a:r>
            <a:endParaRPr sz="20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205" name="Google Shape;205;p5"/>
          <p:cNvPicPr preferRelativeResize="0"/>
          <p:nvPr/>
        </p:nvPicPr>
        <p:blipFill rotWithShape="1">
          <a:blip r:embed="rId4">
            <a:alphaModFix/>
          </a:blip>
          <a:srcRect/>
          <a:stretch/>
        </p:blipFill>
        <p:spPr>
          <a:xfrm>
            <a:off x="6921228" y="1051095"/>
            <a:ext cx="3289572" cy="3918461"/>
          </a:xfrm>
          <a:prstGeom prst="rect">
            <a:avLst/>
          </a:prstGeom>
          <a:noFill/>
          <a:ln>
            <a:noFill/>
          </a:ln>
        </p:spPr>
      </p:pic>
      <p:sp>
        <p:nvSpPr>
          <p:cNvPr id="3" name="CaixaDeTexto 2">
            <a:extLst>
              <a:ext uri="{FF2B5EF4-FFF2-40B4-BE49-F238E27FC236}">
                <a16:creationId xmlns:a16="http://schemas.microsoft.com/office/drawing/2014/main" id="{4F09DF96-6F06-52BE-13BC-F8BCB351F4F5}"/>
              </a:ext>
            </a:extLst>
          </p:cNvPr>
          <p:cNvSpPr txBox="1"/>
          <p:nvPr/>
        </p:nvSpPr>
        <p:spPr>
          <a:xfrm>
            <a:off x="1130298" y="6231161"/>
            <a:ext cx="2678427"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5"/>
              </a:rPr>
              <a:t>https://en.wikipedia.org/wiki/Vanessa_Nakate</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CFD3856-7C40-D6A4-210B-1CF56D9ACA84}"/>
              </a:ext>
            </a:extLst>
          </p:cNvPr>
          <p:cNvSpPr txBox="1"/>
          <p:nvPr/>
        </p:nvSpPr>
        <p:spPr>
          <a:xfrm>
            <a:off x="6586749" y="6092662"/>
            <a:ext cx="3958530" cy="5078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6"/>
              </a:rPr>
              <a:t>https://www.dazeddigital.com/life-culture/article/46209/1/who-isindigenous-climate-change-activist-artemisa-xakriaba</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À grande échelle</a:t>
            </a:r>
            <a:endParaRPr sz="4009" dirty="0"/>
          </a:p>
        </p:txBody>
      </p:sp>
      <p:pic>
        <p:nvPicPr>
          <p:cNvPr id="636" name="Google Shape;636;p50"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37" name="Google Shape;63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sp>
        <p:nvSpPr>
          <p:cNvPr id="638" name="Google Shape;638;p50"/>
          <p:cNvSpPr txBox="1"/>
          <p:nvPr/>
        </p:nvSpPr>
        <p:spPr>
          <a:xfrm>
            <a:off x="2277979" y="5340225"/>
            <a:ext cx="2486526"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Sauvez les arbres !</a:t>
            </a:r>
          </a:p>
        </p:txBody>
      </p:sp>
      <p:sp>
        <p:nvSpPr>
          <p:cNvPr id="639" name="Google Shape;639;p50"/>
          <p:cNvSpPr txBox="1"/>
          <p:nvPr/>
        </p:nvSpPr>
        <p:spPr>
          <a:xfrm>
            <a:off x="6460975" y="5370513"/>
            <a:ext cx="4528992"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Changer notre système énergétique</a:t>
            </a:r>
          </a:p>
        </p:txBody>
      </p:sp>
      <p:sp>
        <p:nvSpPr>
          <p:cNvPr id="3" name="CaixaDeTexto 2">
            <a:extLst>
              <a:ext uri="{FF2B5EF4-FFF2-40B4-BE49-F238E27FC236}">
                <a16:creationId xmlns:a16="http://schemas.microsoft.com/office/drawing/2014/main" id="{A32F149F-E5BB-3916-F3A1-8FD12D40B566}"/>
              </a:ext>
            </a:extLst>
          </p:cNvPr>
          <p:cNvSpPr txBox="1"/>
          <p:nvPr/>
        </p:nvSpPr>
        <p:spPr>
          <a:xfrm>
            <a:off x="847075" y="6458549"/>
            <a:ext cx="4137880"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https://www.umass.edu/stockbridge/academics/summer-programs</a:t>
            </a:r>
            <a:endParaRPr lang="pt-PT" sz="900" dirty="0">
              <a:solidFill>
                <a:srgbClr val="0070C0"/>
              </a:solidFill>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
        <p:nvSpPr>
          <p:cNvPr id="4" name="CaixaDeTexto 3">
            <a:extLst>
              <a:ext uri="{FF2B5EF4-FFF2-40B4-BE49-F238E27FC236}">
                <a16:creationId xmlns:a16="http://schemas.microsoft.com/office/drawing/2014/main" id="{8B3F20E1-F5CF-0955-D6E8-9E8590AE918F}"/>
              </a:ext>
            </a:extLst>
          </p:cNvPr>
          <p:cNvSpPr txBox="1"/>
          <p:nvPr/>
        </p:nvSpPr>
        <p:spPr>
          <a:xfrm>
            <a:off x="6106018" y="6394414"/>
            <a:ext cx="5238907"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https://www.euractiv.com/section/climate-environment/news/exxonmobil-under-investigation-over-claims-it-lied-about-climate-change-risks/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Forêts</a:t>
            </a:r>
            <a:endParaRPr sz="4009" dirty="0"/>
          </a:p>
        </p:txBody>
      </p:sp>
      <p:pic>
        <p:nvPicPr>
          <p:cNvPr id="645" name="Google Shape;645;p51"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46" name="Google Shape;646;p51"/>
          <p:cNvSpPr/>
          <p:nvPr/>
        </p:nvSpPr>
        <p:spPr>
          <a:xfrm>
            <a:off x="0" y="6497606"/>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Global Carbon Project</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47" name="Google Shape;647;p51"/>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dirty="0">
                <a:solidFill>
                  <a:srgbClr val="3F3F3F"/>
                </a:solidFill>
                <a:latin typeface="Century Gothic"/>
                <a:ea typeface="Century Gothic"/>
                <a:cs typeface="Century Gothic"/>
                <a:sym typeface="Century Gothic"/>
              </a:rPr>
              <a:t>Équilibre mondial entre les sources et les puits de carbone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0"/>
          <a:stretch/>
        </p:blipFill>
        <p:spPr>
          <a:xfrm>
            <a:off x="0" y="0"/>
            <a:ext cx="12192000" cy="6857999"/>
          </a:xfrm>
          <a:prstGeom prst="rect">
            <a:avLst/>
          </a:prstGeom>
          <a:noFill/>
          <a:ln>
            <a:noFill/>
          </a:ln>
        </p:spPr>
      </p:pic>
      <p:sp>
        <p:nvSpPr>
          <p:cNvPr id="653" name="Google Shape;653;p52"/>
          <p:cNvSpPr/>
          <p:nvPr/>
        </p:nvSpPr>
        <p:spPr>
          <a:xfrm>
            <a:off x="0" y="0"/>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La déforestation dans la forêt amazonienne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Préserver ou restaurer nos forêts</a:t>
            </a:r>
            <a:endParaRPr sz="4009" dirty="0"/>
          </a:p>
        </p:txBody>
      </p:sp>
      <p:pic>
        <p:nvPicPr>
          <p:cNvPr id="659" name="Google Shape;659;p53"/>
          <p:cNvPicPr preferRelativeResize="0"/>
          <p:nvPr/>
        </p:nvPicPr>
        <p:blipFill rotWithShape="1">
          <a:blip r:embed="rId3" cstate="email">
            <a:alphaModFix/>
            <a:extLst>
              <a:ext uri="{28A0092B-C50C-407E-A947-70E740481C1C}">
                <a14:useLocalDpi xmlns:a14="http://schemas.microsoft.com/office/drawing/2010/main"/>
              </a:ext>
            </a:extLst>
          </a:blip>
          <a:srcRect r="1863"/>
          <a:stretch/>
        </p:blipFill>
        <p:spPr>
          <a:xfrm>
            <a:off x="157775" y="1237000"/>
            <a:ext cx="10507651" cy="5477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p54"/>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666" name="Google Shape;666;p54"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67" name="Google Shape;667;p54"/>
          <p:cNvSpPr/>
          <p:nvPr/>
        </p:nvSpPr>
        <p:spPr>
          <a:xfrm>
            <a:off x="0" y="2207601"/>
            <a:ext cx="12192000" cy="3162000"/>
          </a:xfrm>
          <a:prstGeom prst="rect">
            <a:avLst/>
          </a:prstGeom>
          <a:gradFill>
            <a:gsLst>
              <a:gs pos="0">
                <a:srgbClr val="000000">
                  <a:alpha val="0"/>
                </a:srgbClr>
              </a:gs>
              <a:gs pos="25000">
                <a:srgbClr val="000000">
                  <a:alpha val="14117"/>
                </a:srgbClr>
              </a:gs>
              <a:gs pos="50000">
                <a:srgbClr val="000000">
                  <a:alpha val="29019"/>
                </a:srgbClr>
              </a:gs>
              <a:gs pos="75000">
                <a:srgbClr val="000000">
                  <a:alpha val="14117"/>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68" name="Google Shape;668;p54"/>
          <p:cNvSpPr txBox="1"/>
          <p:nvPr/>
        </p:nvSpPr>
        <p:spPr>
          <a:xfrm>
            <a:off x="150796" y="325549"/>
            <a:ext cx="11880783"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Remodeler notre système énergétique</a:t>
            </a:r>
          </a:p>
        </p:txBody>
      </p:sp>
      <p:sp>
        <p:nvSpPr>
          <p:cNvPr id="3" name="CaixaDeTexto 2">
            <a:extLst>
              <a:ext uri="{FF2B5EF4-FFF2-40B4-BE49-F238E27FC236}">
                <a16:creationId xmlns:a16="http://schemas.microsoft.com/office/drawing/2014/main" id="{EDE83EA7-16D6-E640-3409-849909FC29A8}"/>
              </a:ext>
            </a:extLst>
          </p:cNvPr>
          <p:cNvSpPr txBox="1"/>
          <p:nvPr/>
        </p:nvSpPr>
        <p:spPr>
          <a:xfrm>
            <a:off x="5427407" y="6532451"/>
            <a:ext cx="6903228"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https://www.timeslive.co.za/news/south-africa/2020-02-05-this-is-how-city-power-kept-the-lights-on-during-load-shedding/</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L'énergie</a:t>
            </a:r>
            <a:endParaRPr dirty="0"/>
          </a:p>
        </p:txBody>
      </p:sp>
      <p:sp>
        <p:nvSpPr>
          <p:cNvPr id="674" name="Google Shape;674;p55"/>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a:t>Émissions de gaz à effet de serre par secteur</a:t>
            </a:r>
          </a:p>
        </p:txBody>
      </p:sp>
      <p:sp>
        <p:nvSpPr>
          <p:cNvPr id="675" name="Google Shape;675;p55"/>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76" name="Google Shape;676;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a:t>
            </a:r>
            <a:endParaRPr sz="4009" dirty="0"/>
          </a:p>
        </p:txBody>
      </p:sp>
      <p:pic>
        <p:nvPicPr>
          <p:cNvPr id="682" name="Google Shape;682;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683" name="Google Shape;683;p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684" name="Google Shape;684;p56"/>
          <p:cNvSpPr txBox="1"/>
          <p:nvPr/>
        </p:nvSpPr>
        <p:spPr>
          <a:xfrm>
            <a:off x="2599800" y="5462700"/>
            <a:ext cx="1924074" cy="769411"/>
          </a:xfrm>
          <a:prstGeom prst="rect">
            <a:avLst/>
          </a:prstGeom>
          <a:noFill/>
          <a:ln>
            <a:noFill/>
          </a:ln>
        </p:spPr>
        <p:txBody>
          <a:bodyPr spcFirstLastPara="1" wrap="square" lIns="91425" tIns="91425" rIns="91425" bIns="91425" anchor="t" anchorCtr="0">
            <a:spAutoFit/>
          </a:bodyPr>
          <a:lstStyle/>
          <a:p>
            <a:pPr lvl="0">
              <a:buSzPts val="1900"/>
            </a:pPr>
            <a:r>
              <a:rPr lang="fr-FR" sz="1900" dirty="0">
                <a:solidFill>
                  <a:srgbClr val="7503A6"/>
                </a:solidFill>
                <a:latin typeface="Posterama" panose="020B0504020200020000" pitchFamily="34" charset="0"/>
                <a:cs typeface="Posterama" panose="020B0504020200020000" pitchFamily="34" charset="0"/>
              </a:rPr>
              <a:t>Combustibles fossiles</a:t>
            </a:r>
          </a:p>
        </p:txBody>
      </p:sp>
      <p:sp>
        <p:nvSpPr>
          <p:cNvPr id="685" name="Google Shape;685;p56"/>
          <p:cNvSpPr txBox="1"/>
          <p:nvPr/>
        </p:nvSpPr>
        <p:spPr>
          <a:xfrm>
            <a:off x="7374425" y="5462700"/>
            <a:ext cx="3117112" cy="477023"/>
          </a:xfrm>
          <a:prstGeom prst="rect">
            <a:avLst/>
          </a:prstGeom>
          <a:noFill/>
          <a:ln>
            <a:noFill/>
          </a:ln>
        </p:spPr>
        <p:txBody>
          <a:bodyPr spcFirstLastPara="1" wrap="square" lIns="91425" tIns="91425" rIns="91425" bIns="91425" anchor="t" anchorCtr="0">
            <a:spAutoFit/>
          </a:bodyPr>
          <a:lstStyle/>
          <a:p>
            <a:pPr lvl="0">
              <a:buSzPts val="1900"/>
            </a:pPr>
            <a:r>
              <a:rPr lang="fr-FR" sz="1900" dirty="0">
                <a:solidFill>
                  <a:srgbClr val="7503A6"/>
                </a:solidFill>
                <a:latin typeface="Posterama" panose="020B0504020200020000" pitchFamily="34" charset="0"/>
                <a:cs typeface="Posterama" panose="020B0504020200020000" pitchFamily="34" charset="0"/>
              </a:rPr>
              <a:t>Énergies renouvelables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85"/>
                                        </p:tgtEl>
                                        <p:attrNameLst>
                                          <p:attrName>style.visibility</p:attrName>
                                        </p:attrNameLst>
                                      </p:cBhvr>
                                      <p:to>
                                        <p:strVal val="visible"/>
                                      </p:to>
                                    </p:set>
                                    <p:animEffect transition="in" filter="fade">
                                      <p:cBhvr>
                                        <p:cTn id="15" dur="1"/>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 renouvelables</a:t>
            </a:r>
            <a:endParaRPr sz="4009" dirty="0"/>
          </a:p>
        </p:txBody>
      </p:sp>
      <p:sp>
        <p:nvSpPr>
          <p:cNvPr id="691" name="Google Shape;691;p57"/>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strike="noStrike" cap="none" dirty="0">
                <a:solidFill>
                  <a:schemeClr val="dk1"/>
                </a:solidFill>
                <a:latin typeface="Posterama" panose="020B0504020200020000" pitchFamily="34" charset="0"/>
                <a:cs typeface="Posterama" panose="020B0504020200020000" pitchFamily="34" charset="0"/>
                <a:sym typeface="Arial"/>
              </a:rPr>
              <a:t>Thermie solaire à concentration</a:t>
            </a:r>
          </a:p>
        </p:txBody>
      </p:sp>
      <p:sp>
        <p:nvSpPr>
          <p:cNvPr id="692" name="Google Shape;692;p57"/>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SOLAIRE</a:t>
            </a:r>
            <a:endParaRPr sz="1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693" name="Google Shape;693;p57"/>
          <p:cNvSpPr/>
          <p:nvPr/>
        </p:nvSpPr>
        <p:spPr>
          <a:xfrm>
            <a:off x="260110" y="3145730"/>
            <a:ext cx="1935284"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Solaire photovoltaïque</a:t>
            </a:r>
          </a:p>
        </p:txBody>
      </p:sp>
      <p:pic>
        <p:nvPicPr>
          <p:cNvPr id="694" name="Google Shape;694;p57"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695" name="Google Shape;695;p57"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696" name="Google Shape;696;p57"/>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 terre</a:t>
            </a: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697" name="Google Shape;697;p57"/>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En mer</a:t>
            </a: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698" name="Google Shape;698;p57"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699" name="Google Shape;699;p57"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00" name="Google Shape;700;p57"/>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VENT</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701" name="Google Shape;701;p57"/>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Réservoirs</a:t>
            </a:r>
          </a:p>
        </p:txBody>
      </p:sp>
      <p:pic>
        <p:nvPicPr>
          <p:cNvPr id="702" name="Google Shape;702;p57"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03" name="Google Shape;703;p57"/>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Brins d'eau</a:t>
            </a:r>
          </a:p>
        </p:txBody>
      </p:sp>
      <p:pic>
        <p:nvPicPr>
          <p:cNvPr id="704" name="Google Shape;704;p57"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05" name="Google Shape;705;p57"/>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OCEANS</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706" name="Google Shape;706;p57"/>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Vagues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07" name="Google Shape;707;p57"/>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Marées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708" name="Google Shape;708;p57"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09" name="Google Shape;709;p57"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10" name="Google Shape;710;p57"/>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HYDROÉLECTRIQUE</a:t>
            </a:r>
          </a:p>
        </p:txBody>
      </p:sp>
      <p:pic>
        <p:nvPicPr>
          <p:cNvPr id="711" name="Google Shape;711;p57"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12" name="Google Shape;712;p57"/>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GEOTHERMAL</a:t>
            </a:r>
          </a:p>
        </p:txBody>
      </p:sp>
      <p:pic>
        <p:nvPicPr>
          <p:cNvPr id="713" name="Google Shape;713;p57"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14" name="Google Shape;714;p57"/>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Century Gothic"/>
                <a:ea typeface="Century Gothic"/>
                <a:cs typeface="Century Gothic"/>
                <a:sym typeface="Century Gothic"/>
              </a:rPr>
              <a:t>BIOMASSE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Consommation d'énergie</a:t>
            </a:r>
            <a:endParaRPr sz="4009" dirty="0"/>
          </a:p>
        </p:txBody>
      </p:sp>
      <p:sp>
        <p:nvSpPr>
          <p:cNvPr id="720" name="Google Shape;720;p58"/>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b="0" i="0" u="none" strike="noStrike" cap="none" dirty="0">
                <a:solidFill>
                  <a:schemeClr val="dk1"/>
                </a:solidFill>
                <a:latin typeface="Posterama" panose="020B0504020200020000" pitchFamily="34" charset="0"/>
                <a:cs typeface="Posterama" panose="020B0504020200020000" pitchFamily="34" charset="0"/>
                <a:sym typeface="Arial"/>
              </a:rPr>
              <a:t>Source: International Energy Outlook (EIA, 2018)</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1" name="Google Shape;721;p58"/>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b="0" i="0" u="none" strike="noStrike" cap="none" dirty="0">
                <a:solidFill>
                  <a:srgbClr val="333333"/>
                </a:solidFill>
                <a:latin typeface="Posterama" panose="020B0504020200020000" pitchFamily="34" charset="0"/>
                <a:cs typeface="Posterama" panose="020B0504020200020000" pitchFamily="34" charset="0"/>
                <a:sym typeface="Arial"/>
              </a:rPr>
              <a:t>Augmentation d'environ 50 % de la consommation mondiale d'énergie entre 2018 et 2050</a:t>
            </a:r>
          </a:p>
        </p:txBody>
      </p:sp>
      <p:pic>
        <p:nvPicPr>
          <p:cNvPr id="722" name="Google Shape;722;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23" name="Google Shape;723;p5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24" name="Google Shape;724;p58"/>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25" name="Google Shape;725;p58"/>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Consommation d'énergie primaire par région</a:t>
            </a:r>
          </a:p>
        </p:txBody>
      </p:sp>
      <p:sp>
        <p:nvSpPr>
          <p:cNvPr id="726" name="Google Shape;726;p58"/>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7" name="Google Shape;727;p58"/>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8" name="Google Shape;728;p58"/>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Consommation d'énergie primaire par source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34" name="Google Shape;734;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0625" y="2309025"/>
            <a:ext cx="6464150" cy="3883600"/>
          </a:xfrm>
          <a:prstGeom prst="rect">
            <a:avLst/>
          </a:prstGeom>
          <a:noFill/>
          <a:ln>
            <a:noFill/>
          </a:ln>
        </p:spPr>
      </p:pic>
      <p:pic>
        <p:nvPicPr>
          <p:cNvPr id="735" name="Google Shape;735;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36" name="Google Shape;736;p59"/>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Utilisateurs d'Internet par région du monde</a:t>
            </a:r>
          </a:p>
        </p:txBody>
      </p:sp>
      <p:sp>
        <p:nvSpPr>
          <p:cNvPr id="3" name="CaixaDeTexto 2">
            <a:extLst>
              <a:ext uri="{FF2B5EF4-FFF2-40B4-BE49-F238E27FC236}">
                <a16:creationId xmlns:a16="http://schemas.microsoft.com/office/drawing/2014/main" id="{A3C7C1B4-0168-745E-9E6B-84AAE95CABB2}"/>
              </a:ext>
            </a:extLst>
          </p:cNvPr>
          <p:cNvSpPr txBox="1"/>
          <p:nvPr/>
        </p:nvSpPr>
        <p:spPr>
          <a:xfrm>
            <a:off x="6027174" y="6543684"/>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https://www.istockphoto.com/nl/vector/internet-communicatie-en-sociale-media-gm1164501623-320109553</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LES FEMMES ET LE CHANGEMENT CLIMATIQUE</a:t>
            </a:r>
            <a:endParaRPr dirty="0"/>
          </a:p>
        </p:txBody>
      </p:sp>
      <p:sp>
        <p:nvSpPr>
          <p:cNvPr id="212" name="Google Shape;212;p6"/>
          <p:cNvSpPr txBox="1"/>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503A6"/>
              </a:buClr>
              <a:buSzPts val="4000"/>
              <a:buFont typeface="Arial"/>
              <a:buNone/>
            </a:pP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Pourquoi est-il important d'examiner le changement climatique sous l'angle de l'égalité des sexes ?</a:t>
            </a:r>
          </a:p>
        </p:txBody>
      </p:sp>
      <p:sp>
        <p:nvSpPr>
          <p:cNvPr id="213" name="Google Shape;213;p6"/>
          <p:cNvSpPr txBox="1"/>
          <p:nvPr/>
        </p:nvSpPr>
        <p:spPr>
          <a:xfrm>
            <a:off x="642131" y="2729551"/>
            <a:ext cx="10598425" cy="3920792"/>
          </a:xfrm>
          <a:prstGeom prst="rect">
            <a:avLst/>
          </a:prstGeom>
          <a:noFill/>
          <a:ln>
            <a:noFill/>
          </a:ln>
        </p:spPr>
        <p:txBody>
          <a:bodyPr spcFirstLastPara="1" wrap="square" lIns="91425" tIns="45700" rIns="91425" bIns="45700" anchor="ctr" anchorCtr="0">
            <a:normAutofit fontScale="92500" lnSpcReduction="20000"/>
          </a:bodyPr>
          <a:lstStyle/>
          <a:p>
            <a:pPr marL="342900" marR="0" lvl="0" indent="-342900" algn="l" rtl="0">
              <a:lnSpc>
                <a:spcPct val="100000"/>
              </a:lnSpc>
              <a:spcBef>
                <a:spcPts val="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aggrave les inégalités : les segments les plus vulnérables de la population subiront les impacts environnementaux et économiques les plus graves, en particulier dans les pays du Sud ; </a:t>
            </a: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L'expérience des femmes dans les pays du Sud est différente de celle des pays du Nord. Dans le Sud, les femmes sont perçues comme des leaders des communautés locales et des gardiennes des ressources ;</a:t>
            </a:r>
          </a:p>
          <a:p>
            <a:pPr marL="0" marR="0" lvl="5" indent="0" algn="l" rtl="0">
              <a:lnSpc>
                <a:spcPct val="100000"/>
              </a:lnSpc>
              <a:spcBef>
                <a:spcPts val="600"/>
              </a:spcBef>
              <a:spcAft>
                <a:spcPts val="0"/>
              </a:spcAft>
              <a:buNone/>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Les femmes sont encore très peu représentées aux postes de décision, en particulier dans les domaines de la science et de l'action climatique - la recherche montre que l'action climatique bénéficie de la présence d'un plus grand nombre de femmes à ces postes.</a:t>
            </a: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14" name="Google Shape;214;p6"/>
          <p:cNvSpPr txBox="1"/>
          <p:nvPr/>
        </p:nvSpPr>
        <p:spPr>
          <a:xfrm>
            <a:off x="1627495" y="3429000"/>
            <a:ext cx="8117006" cy="907900"/>
          </a:xfrm>
          <a:prstGeom prst="rect">
            <a:avLst/>
          </a:prstGeom>
          <a:noFill/>
          <a:ln>
            <a:noFill/>
          </a:ln>
        </p:spPr>
        <p:txBody>
          <a:bodyPr spcFirstLastPara="1" wrap="square" lIns="91425" tIns="45700" rIns="91425" bIns="45700" anchor="t" anchorCtr="0">
            <a:spAutoFit/>
          </a:bodyPr>
          <a:lstStyle/>
          <a:p>
            <a:pPr marL="342900" marR="0" lvl="6" indent="-342900" algn="l" rtl="0">
              <a:lnSpc>
                <a:spcPct val="100000"/>
              </a:lnSpc>
              <a:spcBef>
                <a:spcPts val="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Les femmes font partie des segments les plus vulnérables de la population ;</a:t>
            </a:r>
          </a:p>
          <a:p>
            <a:pPr marL="342900" marR="0" lvl="6" indent="-342900" algn="l" rtl="0">
              <a:lnSpc>
                <a:spcPct val="100000"/>
              </a:lnSpc>
              <a:spcBef>
                <a:spcPts val="60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peut perpétuer la violence de genre, en particulier dans les communautés où les femmes sont les gardiennes des ressources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42" name="Google Shape;742;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743" name="Google Shape;743;p60"/>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b="0" i="0" u="none" strike="noStrike" cap="none" dirty="0">
                <a:solidFill>
                  <a:srgbClr val="333333"/>
                </a:solidFill>
                <a:latin typeface="Posterama" panose="020B0504020200020000" pitchFamily="34" charset="0"/>
                <a:cs typeface="Posterama" panose="020B0504020200020000" pitchFamily="34" charset="0"/>
                <a:sym typeface="Arial"/>
              </a:rPr>
              <a:t>L'empreinte carbone d'un courriel est estimée à 4 grammes de CO2.</a:t>
            </a:r>
          </a:p>
        </p:txBody>
      </p:sp>
      <p:pic>
        <p:nvPicPr>
          <p:cNvPr id="744" name="Google Shape;744;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745" name="Google Shape;745;p60"/>
          <p:cNvPicPr preferRelativeResize="0"/>
          <p:nvPr/>
        </p:nvPicPr>
        <p:blipFill rotWithShape="1">
          <a:blip r:embed="rId5">
            <a:alphaModFix/>
          </a:blip>
          <a:srcRect/>
          <a:stretch/>
        </p:blipFill>
        <p:spPr>
          <a:xfrm>
            <a:off x="8089025" y="2127312"/>
            <a:ext cx="3619500" cy="895350"/>
          </a:xfrm>
          <a:prstGeom prst="rect">
            <a:avLst/>
          </a:prstGeom>
          <a:noFill/>
          <a:ln>
            <a:noFill/>
          </a:ln>
        </p:spPr>
      </p:pic>
      <p:sp>
        <p:nvSpPr>
          <p:cNvPr id="746" name="Google Shape;746;p60"/>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lvl="0">
              <a:buSzPts val="3700"/>
            </a:pPr>
            <a:r>
              <a:rPr lang="fr-FR" sz="1800" dirty="0">
                <a:solidFill>
                  <a:srgbClr val="333333"/>
                </a:solidFill>
                <a:latin typeface="Posterama" panose="020B0504020200020000" pitchFamily="34" charset="0"/>
                <a:cs typeface="Posterama" panose="020B0504020200020000" pitchFamily="34" charset="0"/>
              </a:rPr>
              <a:t>Un site web moyen produit 1,76 gramme de CO2 par page consultée.</a:t>
            </a:r>
          </a:p>
        </p:txBody>
      </p:sp>
      <p:pic>
        <p:nvPicPr>
          <p:cNvPr id="747" name="Google Shape;747;p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601153" y="3626825"/>
            <a:ext cx="4349100" cy="3062733"/>
          </a:xfrm>
          <a:prstGeom prst="rect">
            <a:avLst/>
          </a:prstGeom>
          <a:noFill/>
          <a:ln>
            <a:noFill/>
          </a:ln>
        </p:spPr>
      </p:pic>
      <p:sp>
        <p:nvSpPr>
          <p:cNvPr id="748" name="Google Shape;748;p60"/>
          <p:cNvSpPr txBox="1"/>
          <p:nvPr/>
        </p:nvSpPr>
        <p:spPr>
          <a:xfrm>
            <a:off x="642125" y="4434625"/>
            <a:ext cx="3000000" cy="1569630"/>
          </a:xfrm>
          <a:prstGeom prst="rect">
            <a:avLst/>
          </a:prstGeom>
          <a:noFill/>
          <a:ln>
            <a:noFill/>
          </a:ln>
        </p:spPr>
        <p:txBody>
          <a:bodyPr spcFirstLastPara="1" wrap="square" lIns="91425" tIns="91425" rIns="91425" bIns="91425" anchor="t" anchorCtr="0">
            <a:spAutoFit/>
          </a:bodyPr>
          <a:lstStyle/>
          <a:p>
            <a:pPr lvl="0">
              <a:buSzPts val="1800"/>
            </a:pPr>
            <a:r>
              <a:rPr lang="fr-FR" sz="1800" dirty="0">
                <a:solidFill>
                  <a:srgbClr val="333333"/>
                </a:solidFill>
                <a:latin typeface="Posterama" panose="020B0504020200020000" pitchFamily="34" charset="0"/>
                <a:cs typeface="Posterama" panose="020B0504020200020000" pitchFamily="34" charset="0"/>
              </a:rPr>
              <a:t>Un courrier électronique contenant une pièce jointe volumineuse peut contenir 50 grammes de CO2.</a:t>
            </a:r>
          </a:p>
        </p:txBody>
      </p:sp>
      <p:sp>
        <p:nvSpPr>
          <p:cNvPr id="749" name="Google Shape;749;p60"/>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333333"/>
                </a:solidFill>
                <a:latin typeface="Posterama" panose="020B0504020200020000" pitchFamily="34" charset="0"/>
                <a:cs typeface="Posterama" panose="020B0504020200020000" pitchFamily="34" charset="0"/>
                <a:sym typeface="Arial"/>
              </a:rPr>
              <a:t>www.websitecarbon.com</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cxnSp>
        <p:nvCxnSpPr>
          <p:cNvPr id="750" name="Google Shape;750;p60"/>
          <p:cNvCxnSpPr/>
          <p:nvPr/>
        </p:nvCxnSpPr>
        <p:spPr>
          <a:xfrm>
            <a:off x="7171225" y="1648637"/>
            <a:ext cx="1115700" cy="366000"/>
          </a:xfrm>
          <a:prstGeom prst="straightConnector1">
            <a:avLst/>
          </a:prstGeom>
          <a:noFill/>
          <a:ln w="76200" cap="flat" cmpd="sng">
            <a:solidFill>
              <a:srgbClr val="7503A6"/>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48"/>
                                        </p:tgtEl>
                                        <p:attrNameLst>
                                          <p:attrName>style.visibility</p:attrName>
                                        </p:attrNameLst>
                                      </p:cBhvr>
                                      <p:to>
                                        <p:strVal val="visible"/>
                                      </p:to>
                                    </p:set>
                                    <p:animEffect transition="in" filter="fade">
                                      <p:cBhvr>
                                        <p:cTn id="25" dur="10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756" name="Google Shape;756;p6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0" i="0" u="none" strike="noStrike" cap="none">
                <a:solidFill>
                  <a:schemeClr val="dk1"/>
                </a:solidFill>
                <a:latin typeface="Calibri"/>
                <a:ea typeface="Calibri"/>
                <a:cs typeface="Calibri"/>
                <a:sym typeface="Calibri"/>
              </a:rPr>
              <a:t>Source: NASA Earth Observatory</a:t>
            </a:r>
            <a:endParaRPr sz="1300" b="0" i="0" u="none" strike="noStrike" cap="none">
              <a:solidFill>
                <a:schemeClr val="dk1"/>
              </a:solidFill>
              <a:latin typeface="Calibri"/>
              <a:ea typeface="Calibri"/>
              <a:cs typeface="Calibri"/>
              <a:sym typeface="Calibri"/>
            </a:endParaRPr>
          </a:p>
        </p:txBody>
      </p:sp>
      <p:pic>
        <p:nvPicPr>
          <p:cNvPr id="757" name="Google Shape;757;p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CF3C47C6-FB63-8FE9-C4BD-F91C05077286}"/>
              </a:ext>
            </a:extLst>
          </p:cNvPr>
          <p:cNvSpPr txBox="1"/>
          <p:nvPr/>
        </p:nvSpPr>
        <p:spPr>
          <a:xfrm>
            <a:off x="7787147" y="6634862"/>
            <a:ext cx="6823587"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https://berlinpolicyjournal.com/climate-children-should-be-seen-not-heard/</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766"/>
        <p:cNvGrpSpPr/>
        <p:nvPr/>
      </p:nvGrpSpPr>
      <p:grpSpPr>
        <a:xfrm>
          <a:off x="0" y="0"/>
          <a:ext cx="0" cy="0"/>
          <a:chOff x="0" y="0"/>
          <a:chExt cx="0" cy="0"/>
        </a:xfrm>
      </p:grpSpPr>
      <p:sp>
        <p:nvSpPr>
          <p:cNvPr id="767" name="Google Shape;767;p63"/>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p>
        </p:txBody>
      </p:sp>
      <p:sp>
        <p:nvSpPr>
          <p:cNvPr id="768" name="Google Shape;768;p63"/>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 pouvons-nous faire individuellement pour réduire les émissions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t>Empreinte environnementale et carbone</a:t>
            </a:r>
            <a:endParaRPr sz="3600" dirty="0"/>
          </a:p>
        </p:txBody>
      </p:sp>
      <p:pic>
        <p:nvPicPr>
          <p:cNvPr id="774" name="Google Shape;774;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 y="1693332"/>
            <a:ext cx="7930316" cy="4320481"/>
          </a:xfrm>
          <a:prstGeom prst="rect">
            <a:avLst/>
          </a:prstGeom>
          <a:noFill/>
          <a:ln w="9525" cap="flat" cmpd="sng">
            <a:solidFill>
              <a:schemeClr val="accent1"/>
            </a:solidFill>
            <a:prstDash val="solid"/>
            <a:miter lim="800000"/>
            <a:headEnd type="none" w="sm" len="sm"/>
            <a:tailEnd type="none" w="sm" len="sm"/>
          </a:ln>
        </p:spPr>
      </p:pic>
      <p:pic>
        <p:nvPicPr>
          <p:cNvPr id="775" name="Google Shape;775;p6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1467" y="2546068"/>
            <a:ext cx="4800534" cy="3457798"/>
          </a:xfrm>
          <a:prstGeom prst="rect">
            <a:avLst/>
          </a:prstGeom>
          <a:noFill/>
          <a:ln w="9525" cap="flat" cmpd="sng">
            <a:solidFill>
              <a:schemeClr val="accent1"/>
            </a:solidFill>
            <a:prstDash val="solid"/>
            <a:miter lim="800000"/>
            <a:headEnd type="none" w="sm" len="sm"/>
            <a:tailEnd type="none" w="sm" len="sm"/>
          </a:ln>
        </p:spPr>
      </p:pic>
      <p:sp>
        <p:nvSpPr>
          <p:cNvPr id="776" name="Google Shape;776;p64"/>
          <p:cNvSpPr/>
          <p:nvPr/>
        </p:nvSpPr>
        <p:spPr>
          <a:xfrm>
            <a:off x="304800" y="6160603"/>
            <a:ext cx="41688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dirty="0">
                <a:solidFill>
                  <a:schemeClr val="dk1"/>
                </a:solidFill>
                <a:latin typeface="Posterama" panose="020B0504020200020000" pitchFamily="34" charset="0"/>
                <a:cs typeface="Posterama" panose="020B0504020200020000" pitchFamily="34" charset="0"/>
                <a:sym typeface="Arial"/>
                <a:hlinkClick r:id="rId5">
                  <a:extLst>
                    <a:ext uri="{A12FA001-AC4F-418D-AE19-62706E023703}">
                      <ahyp:hlinkClr xmlns:ahyp="http://schemas.microsoft.com/office/drawing/2018/hyperlinkcolor" val="tx"/>
                    </a:ext>
                  </a:extLst>
                </a:hlinkClick>
              </a:rPr>
              <a:t>https://footprint.wwf.org.uk/#/</a:t>
            </a:r>
            <a:endParaRPr sz="2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5"/>
          <p:cNvSpPr txBox="1">
            <a:spLocks noGrp="1"/>
          </p:cNvSpPr>
          <p:nvPr>
            <p:ph type="title"/>
          </p:nvPr>
        </p:nvSpPr>
        <p:spPr>
          <a:xfrm>
            <a:off x="642125" y="461800"/>
            <a:ext cx="80361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Empreinte écologique mondiale de la consommation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82" name="Google Shape;782;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3901" y="1566358"/>
            <a:ext cx="10023301" cy="5131292"/>
          </a:xfrm>
          <a:prstGeom prst="rect">
            <a:avLst/>
          </a:prstGeom>
          <a:noFill/>
          <a:ln>
            <a:noFill/>
          </a:ln>
        </p:spPr>
      </p:pic>
      <p:sp>
        <p:nvSpPr>
          <p:cNvPr id="783" name="Google Shape;783;p65"/>
          <p:cNvSpPr/>
          <p:nvPr/>
        </p:nvSpPr>
        <p:spPr>
          <a:xfrm>
            <a:off x="7483345" y="64887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Living Planet Report, WWF (2018)</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66"/>
          <p:cNvSpPr txBox="1">
            <a:spLocks noGrp="1"/>
          </p:cNvSpPr>
          <p:nvPr>
            <p:ph type="title"/>
          </p:nvPr>
        </p:nvSpPr>
        <p:spPr>
          <a:xfrm>
            <a:off x="642125" y="461800"/>
            <a:ext cx="9823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Pression croissante sur les systèmes terrestres</a:t>
            </a:r>
            <a:endParaRPr sz="3200"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789" name="Google Shape;789;p66"/>
          <p:cNvSpPr/>
          <p:nvPr/>
        </p:nvSpPr>
        <p:spPr>
          <a:xfrm>
            <a:off x="-57997" y="6480739"/>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Living Planet Report, WWF (2018)</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790" name="Google Shape;790;p66"/>
          <p:cNvPicPr preferRelativeResize="0"/>
          <p:nvPr/>
        </p:nvPicPr>
        <p:blipFill rotWithShape="1">
          <a:blip r:embed="rId3" cstate="email">
            <a:alphaModFix/>
            <a:extLst>
              <a:ext uri="{28A0092B-C50C-407E-A947-70E740481C1C}">
                <a14:useLocalDpi xmlns:a14="http://schemas.microsoft.com/office/drawing/2010/main"/>
              </a:ext>
            </a:extLst>
          </a:blip>
          <a:srcRect l="1298" r="1772"/>
          <a:stretch/>
        </p:blipFill>
        <p:spPr>
          <a:xfrm>
            <a:off x="232575" y="1285872"/>
            <a:ext cx="10465201" cy="509887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4025" y="1161675"/>
            <a:ext cx="7072475" cy="5127552"/>
          </a:xfrm>
          <a:prstGeom prst="rect">
            <a:avLst/>
          </a:prstGeom>
          <a:noFill/>
          <a:ln>
            <a:noFill/>
          </a:ln>
        </p:spPr>
      </p:pic>
      <p:pic>
        <p:nvPicPr>
          <p:cNvPr id="796" name="Google Shape;796;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9027" y="0"/>
            <a:ext cx="4177894"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8"/>
          <p:cNvSpPr txBox="1">
            <a:spLocks noGrp="1"/>
          </p:cNvSpPr>
          <p:nvPr>
            <p:ph type="title"/>
          </p:nvPr>
        </p:nvSpPr>
        <p:spPr>
          <a:xfrm>
            <a:off x="1050375" y="2766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pouvons-nous faire ?</a:t>
            </a:r>
            <a:endParaRPr dirty="0"/>
          </a:p>
        </p:txBody>
      </p:sp>
      <p:sp>
        <p:nvSpPr>
          <p:cNvPr id="802" name="Google Shape;802;p68"/>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803" name="Google Shape;803;p68"/>
          <p:cNvSpPr/>
          <p:nvPr/>
        </p:nvSpPr>
        <p:spPr>
          <a:xfrm>
            <a:off x="7203275" y="802650"/>
            <a:ext cx="3701400" cy="5252700"/>
          </a:xfrm>
          <a:prstGeom prst="rect">
            <a:avLst/>
          </a:prstGeom>
          <a:noFill/>
          <a:ln>
            <a:noFill/>
          </a:ln>
        </p:spPr>
        <p:txBody>
          <a:bodyPr spcFirstLastPara="1" wrap="square" lIns="121900" tIns="60925" rIns="121900" bIns="60925" anchor="t" anchorCtr="0">
            <a:noAutofit/>
          </a:bodyPr>
          <a:lstStyle/>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L'énergie</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Transport</a:t>
            </a: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Food</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Consommation</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dirty="0">
              <a:solidFill>
                <a:srgbClr val="7503A6"/>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Reduce energy consumption</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09" name="Google Shape;809;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850" y="1412063"/>
            <a:ext cx="2060981" cy="2043023"/>
          </a:xfrm>
          <a:prstGeom prst="rect">
            <a:avLst/>
          </a:prstGeom>
          <a:noFill/>
          <a:ln>
            <a:noFill/>
          </a:ln>
        </p:spPr>
      </p:pic>
      <p:pic>
        <p:nvPicPr>
          <p:cNvPr id="810" name="Google Shape;810;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98800" y="1523519"/>
            <a:ext cx="1565198" cy="1697536"/>
          </a:xfrm>
          <a:prstGeom prst="rect">
            <a:avLst/>
          </a:prstGeom>
          <a:noFill/>
          <a:ln>
            <a:noFill/>
          </a:ln>
        </p:spPr>
      </p:pic>
      <p:pic>
        <p:nvPicPr>
          <p:cNvPr id="811" name="Google Shape;811;p6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41500" y="4176800"/>
            <a:ext cx="2951150" cy="1829174"/>
          </a:xfrm>
          <a:prstGeom prst="rect">
            <a:avLst/>
          </a:prstGeom>
          <a:noFill/>
          <a:ln>
            <a:noFill/>
          </a:ln>
        </p:spPr>
      </p:pic>
      <p:pic>
        <p:nvPicPr>
          <p:cNvPr id="812" name="Google Shape;812;p6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40225" y="4187650"/>
            <a:ext cx="1973654" cy="1957851"/>
          </a:xfrm>
          <a:prstGeom prst="rect">
            <a:avLst/>
          </a:prstGeom>
          <a:noFill/>
          <a:ln>
            <a:noFill/>
          </a:ln>
        </p:spPr>
      </p:pic>
      <p:pic>
        <p:nvPicPr>
          <p:cNvPr id="813" name="Google Shape;813;p6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17751" y="3991176"/>
            <a:ext cx="2667485" cy="1957851"/>
          </a:xfrm>
          <a:prstGeom prst="rect">
            <a:avLst/>
          </a:prstGeom>
          <a:noFill/>
          <a:ln>
            <a:noFill/>
          </a:ln>
        </p:spPr>
      </p:pic>
      <p:pic>
        <p:nvPicPr>
          <p:cNvPr id="814" name="Google Shape;814;p6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27075" y="564656"/>
            <a:ext cx="1973650" cy="2919691"/>
          </a:xfrm>
          <a:prstGeom prst="rect">
            <a:avLst/>
          </a:prstGeom>
          <a:noFill/>
          <a:ln>
            <a:noFill/>
          </a:ln>
        </p:spPr>
      </p:pic>
      <p:pic>
        <p:nvPicPr>
          <p:cNvPr id="815" name="Google Shape;815;p6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35025" y="3914974"/>
            <a:ext cx="1973650" cy="2503208"/>
          </a:xfrm>
          <a:prstGeom prst="rect">
            <a:avLst/>
          </a:prstGeom>
          <a:noFill/>
          <a:ln>
            <a:noFill/>
          </a:ln>
        </p:spPr>
      </p:pic>
      <p:sp>
        <p:nvSpPr>
          <p:cNvPr id="816" name="Google Shape;816;p69"/>
          <p:cNvSpPr txBox="1"/>
          <p:nvPr/>
        </p:nvSpPr>
        <p:spPr>
          <a:xfrm>
            <a:off x="484000" y="6244625"/>
            <a:ext cx="4085288" cy="707815"/>
          </a:xfrm>
          <a:prstGeom prst="rect">
            <a:avLst/>
          </a:prstGeom>
          <a:noFill/>
          <a:ln>
            <a:noFill/>
          </a:ln>
        </p:spPr>
        <p:txBody>
          <a:bodyPr spcFirstLastPara="1" wrap="square" lIns="121900" tIns="60925" rIns="121900" bIns="60925" anchor="t" anchorCtr="0">
            <a:spAutoFit/>
          </a:bodyPr>
          <a:lstStyle/>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Appareils électroménagers économes en énergie</a:t>
            </a:r>
          </a:p>
        </p:txBody>
      </p:sp>
      <p:sp>
        <p:nvSpPr>
          <p:cNvPr id="817" name="Google Shape;817;p69"/>
          <p:cNvSpPr txBox="1"/>
          <p:nvPr/>
        </p:nvSpPr>
        <p:spPr>
          <a:xfrm>
            <a:off x="8191699" y="3622825"/>
            <a:ext cx="3515375" cy="415428"/>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Utiliser la lumière naturelle</a:t>
            </a:r>
          </a:p>
        </p:txBody>
      </p:sp>
      <p:sp>
        <p:nvSpPr>
          <p:cNvPr id="818" name="Google Shape;818;p69"/>
          <p:cNvSpPr txBox="1"/>
          <p:nvPr/>
        </p:nvSpPr>
        <p:spPr>
          <a:xfrm>
            <a:off x="712850" y="3304580"/>
            <a:ext cx="2951100" cy="1000203"/>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Laver les vêtements à pleine charge et à l'eau froide</a:t>
            </a:r>
          </a:p>
        </p:txBody>
      </p:sp>
      <p:sp>
        <p:nvSpPr>
          <p:cNvPr id="819" name="Google Shape;819;p69"/>
          <p:cNvSpPr txBox="1"/>
          <p:nvPr/>
        </p:nvSpPr>
        <p:spPr>
          <a:xfrm>
            <a:off x="5088023" y="5872825"/>
            <a:ext cx="26676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Remplacer les vieilles ampoules par des LED </a:t>
            </a:r>
          </a:p>
        </p:txBody>
      </p:sp>
      <p:sp>
        <p:nvSpPr>
          <p:cNvPr id="820" name="Google Shape;820;p69"/>
          <p:cNvSpPr txBox="1"/>
          <p:nvPr/>
        </p:nvSpPr>
        <p:spPr>
          <a:xfrm>
            <a:off x="8527074" y="5764500"/>
            <a:ext cx="3664925" cy="1000203"/>
          </a:xfrm>
          <a:prstGeom prst="rect">
            <a:avLst/>
          </a:prstGeom>
          <a:noFill/>
          <a:ln>
            <a:noFill/>
          </a:ln>
        </p:spPr>
        <p:txBody>
          <a:bodyPr spcFirstLastPara="1" wrap="square" lIns="121900" tIns="60925" rIns="121900" bIns="60925" anchor="t" anchorCtr="0">
            <a:spAutoFit/>
          </a:bodyPr>
          <a:lstStyle/>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Baisse ton thermostat (ajoute une couche supplémentaire de vêtements à la place !)</a:t>
            </a:r>
          </a:p>
        </p:txBody>
      </p:sp>
      <p:grpSp>
        <p:nvGrpSpPr>
          <p:cNvPr id="821" name="Google Shape;821;p69"/>
          <p:cNvGrpSpPr/>
          <p:nvPr/>
        </p:nvGrpSpPr>
        <p:grpSpPr>
          <a:xfrm>
            <a:off x="4313379" y="1276767"/>
            <a:ext cx="3228900" cy="2940448"/>
            <a:chOff x="4665179" y="2093705"/>
            <a:chExt cx="3228900" cy="2940448"/>
          </a:xfrm>
        </p:grpSpPr>
        <p:pic>
          <p:nvPicPr>
            <p:cNvPr id="822" name="Google Shape;822;p6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921088" y="2093705"/>
              <a:ext cx="2717078" cy="1994247"/>
            </a:xfrm>
            <a:prstGeom prst="rect">
              <a:avLst/>
            </a:prstGeom>
            <a:noFill/>
            <a:ln>
              <a:noFill/>
            </a:ln>
          </p:spPr>
        </p:pic>
        <p:sp>
          <p:nvSpPr>
            <p:cNvPr id="823" name="Google Shape;823;p69"/>
            <p:cNvSpPr txBox="1"/>
            <p:nvPr/>
          </p:nvSpPr>
          <p:spPr>
            <a:xfrm>
              <a:off x="4665179" y="4033950"/>
              <a:ext cx="3228900" cy="100020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Débrancher les lumières et les appareils (qui ne sont pas en veille)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20" name="Google Shape;220;p7"/>
          <p:cNvSpPr txBox="1"/>
          <p:nvPr/>
        </p:nvSpPr>
        <p:spPr>
          <a:xfrm>
            <a:off x="1733265" y="2921168"/>
            <a:ext cx="952613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800" b="1" i="0" u="none" strike="noStrike" cap="none" dirty="0">
                <a:solidFill>
                  <a:schemeClr val="lt1"/>
                </a:solidFill>
                <a:latin typeface="Posterama" panose="020B0504020200020000" pitchFamily="34" charset="0"/>
                <a:cs typeface="Posterama" panose="020B0504020200020000" pitchFamily="34" charset="0"/>
                <a:sym typeface="Arial"/>
              </a:rPr>
              <a:t>UNE INTRODUCTION AU CHANGEMENT CLIMATIQUE</a:t>
            </a:r>
          </a:p>
        </p:txBody>
      </p:sp>
      <p:sp>
        <p:nvSpPr>
          <p:cNvPr id="3" name="CaixaDeTexto 2">
            <a:extLst>
              <a:ext uri="{FF2B5EF4-FFF2-40B4-BE49-F238E27FC236}">
                <a16:creationId xmlns:a16="http://schemas.microsoft.com/office/drawing/2014/main" id="{C33D3AF8-1397-E205-EF88-DFF4D4638607}"/>
              </a:ext>
            </a:extLst>
          </p:cNvPr>
          <p:cNvSpPr txBox="1"/>
          <p:nvPr/>
        </p:nvSpPr>
        <p:spPr>
          <a:xfrm>
            <a:off x="7000568" y="6627168"/>
            <a:ext cx="9222658"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0"/>
          <p:cNvSpPr txBox="1"/>
          <p:nvPr/>
        </p:nvSpPr>
        <p:spPr>
          <a:xfrm>
            <a:off x="7363781" y="3258160"/>
            <a:ext cx="31698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Choisir les transports publics</a:t>
            </a:r>
          </a:p>
        </p:txBody>
      </p:sp>
      <p:sp>
        <p:nvSpPr>
          <p:cNvPr id="829" name="Google Shape;829;p70"/>
          <p:cNvSpPr/>
          <p:nvPr/>
        </p:nvSpPr>
        <p:spPr>
          <a:xfrm>
            <a:off x="946835" y="6104363"/>
            <a:ext cx="2905800" cy="451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Partage des trajets</a:t>
            </a:r>
          </a:p>
        </p:txBody>
      </p:sp>
      <p:sp>
        <p:nvSpPr>
          <p:cNvPr id="830" name="Google Shape;830;p70"/>
          <p:cNvSpPr txBox="1"/>
          <p:nvPr/>
        </p:nvSpPr>
        <p:spPr>
          <a:xfrm>
            <a:off x="7561511" y="6110899"/>
            <a:ext cx="3169800" cy="73859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Utilisation de la bicyclette</a:t>
            </a:r>
          </a:p>
        </p:txBody>
      </p:sp>
      <p:pic>
        <p:nvPicPr>
          <p:cNvPr id="831" name="Google Shape;831;p70"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56919" y="4225520"/>
            <a:ext cx="2729672" cy="1820502"/>
          </a:xfrm>
          <a:prstGeom prst="rect">
            <a:avLst/>
          </a:prstGeom>
          <a:noFill/>
          <a:ln>
            <a:noFill/>
          </a:ln>
        </p:spPr>
      </p:pic>
      <p:pic>
        <p:nvPicPr>
          <p:cNvPr id="832" name="Google Shape;832;p70"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44535" y="1322306"/>
            <a:ext cx="2856751" cy="1937183"/>
          </a:xfrm>
          <a:prstGeom prst="rect">
            <a:avLst/>
          </a:prstGeom>
          <a:noFill/>
          <a:ln>
            <a:noFill/>
          </a:ln>
        </p:spPr>
      </p:pic>
      <p:pic>
        <p:nvPicPr>
          <p:cNvPr id="833" name="Google Shape;833;p70" descr="Resultado de imagem para carro partilha boleia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9015" y="4167180"/>
            <a:ext cx="2795556" cy="1937183"/>
          </a:xfrm>
          <a:prstGeom prst="rect">
            <a:avLst/>
          </a:prstGeom>
          <a:noFill/>
          <a:ln>
            <a:noFill/>
          </a:ln>
        </p:spPr>
      </p:pic>
      <p:pic>
        <p:nvPicPr>
          <p:cNvPr id="834" name="Google Shape;834;p70" descr="Russia Plane Crash Kills 50 People | HuffPost"/>
          <p:cNvPicPr preferRelativeResize="0"/>
          <p:nvPr/>
        </p:nvPicPr>
        <p:blipFill rotWithShape="1">
          <a:blip r:embed="rId6" cstate="email">
            <a:alphaModFix/>
            <a:extLst>
              <a:ext uri="{28A0092B-C50C-407E-A947-70E740481C1C}">
                <a14:useLocalDpi xmlns:a14="http://schemas.microsoft.com/office/drawing/2010/main"/>
              </a:ext>
            </a:extLst>
          </a:blip>
          <a:srcRect t="-351"/>
          <a:stretch/>
        </p:blipFill>
        <p:spPr>
          <a:xfrm>
            <a:off x="953072" y="1314075"/>
            <a:ext cx="2795400" cy="1944084"/>
          </a:xfrm>
          <a:prstGeom prst="rect">
            <a:avLst/>
          </a:prstGeom>
          <a:noFill/>
          <a:ln>
            <a:noFill/>
          </a:ln>
        </p:spPr>
      </p:pic>
      <p:sp>
        <p:nvSpPr>
          <p:cNvPr id="835" name="Google Shape;835;p70"/>
          <p:cNvSpPr txBox="1"/>
          <p:nvPr/>
        </p:nvSpPr>
        <p:spPr>
          <a:xfrm>
            <a:off x="576249" y="3261186"/>
            <a:ext cx="3422960" cy="430817"/>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Réduire le transport aérien</a:t>
            </a:r>
          </a:p>
        </p:txBody>
      </p:sp>
      <p:pic>
        <p:nvPicPr>
          <p:cNvPr id="836" name="Google Shape;836;p7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19337" y="2347401"/>
            <a:ext cx="2729673" cy="1819768"/>
          </a:xfrm>
          <a:prstGeom prst="rect">
            <a:avLst/>
          </a:prstGeom>
          <a:noFill/>
          <a:ln>
            <a:noFill/>
          </a:ln>
        </p:spPr>
      </p:pic>
      <p:sp>
        <p:nvSpPr>
          <p:cNvPr id="837" name="Google Shape;837;p70"/>
          <p:cNvSpPr txBox="1"/>
          <p:nvPr/>
        </p:nvSpPr>
        <p:spPr>
          <a:xfrm>
            <a:off x="3999209" y="4225543"/>
            <a:ext cx="3169800" cy="430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Marche et jogging</a:t>
            </a:r>
          </a:p>
        </p:txBody>
      </p:sp>
      <p:sp>
        <p:nvSpPr>
          <p:cNvPr id="838" name="Google Shape;838;p7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Transports</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44" name="Google Shape;844;p71"/>
          <p:cNvSpPr txBox="1"/>
          <p:nvPr/>
        </p:nvSpPr>
        <p:spPr>
          <a:xfrm>
            <a:off x="756424" y="4003584"/>
            <a:ext cx="33603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Opter pour un régime végétarien</a:t>
            </a:r>
          </a:p>
        </p:txBody>
      </p:sp>
      <p:sp>
        <p:nvSpPr>
          <p:cNvPr id="845" name="Google Shape;845;p71"/>
          <p:cNvSpPr txBox="1"/>
          <p:nvPr/>
        </p:nvSpPr>
        <p:spPr>
          <a:xfrm>
            <a:off x="6918381" y="6150229"/>
            <a:ext cx="52803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Opter pour des produits avec moins de transport (aérien)</a:t>
            </a:r>
          </a:p>
        </p:txBody>
      </p:sp>
      <p:sp>
        <p:nvSpPr>
          <p:cNvPr id="846" name="Google Shape;846;p71"/>
          <p:cNvSpPr txBox="1"/>
          <p:nvPr/>
        </p:nvSpPr>
        <p:spPr>
          <a:xfrm>
            <a:off x="3511196" y="4908119"/>
            <a:ext cx="4566300" cy="430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Éviter le gaspillage alimentaire</a:t>
            </a:r>
          </a:p>
        </p:txBody>
      </p:sp>
      <p:pic>
        <p:nvPicPr>
          <p:cNvPr id="847" name="Google Shape;847;p71"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6425" y="1969611"/>
            <a:ext cx="2860370" cy="1908649"/>
          </a:xfrm>
          <a:prstGeom prst="rect">
            <a:avLst/>
          </a:prstGeom>
          <a:noFill/>
          <a:ln>
            <a:noFill/>
          </a:ln>
        </p:spPr>
      </p:pic>
      <p:pic>
        <p:nvPicPr>
          <p:cNvPr id="848" name="Google Shape;848;p71"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2909" y="2872084"/>
            <a:ext cx="2880320" cy="1956124"/>
          </a:xfrm>
          <a:prstGeom prst="rect">
            <a:avLst/>
          </a:prstGeom>
          <a:noFill/>
          <a:ln>
            <a:noFill/>
          </a:ln>
        </p:spPr>
      </p:pic>
      <p:pic>
        <p:nvPicPr>
          <p:cNvPr id="849" name="Google Shape;849;p71"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77485" y="4200381"/>
            <a:ext cx="2880320" cy="1949848"/>
          </a:xfrm>
          <a:prstGeom prst="rect">
            <a:avLst/>
          </a:prstGeom>
          <a:noFill/>
          <a:ln>
            <a:noFill/>
          </a:ln>
        </p:spPr>
      </p:pic>
      <p:sp>
        <p:nvSpPr>
          <p:cNvPr id="850" name="Google Shape;850;p71"/>
          <p:cNvSpPr txBox="1"/>
          <p:nvPr/>
        </p:nvSpPr>
        <p:spPr>
          <a:xfrm>
            <a:off x="219243" y="1253320"/>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Ces trois mesures réduisent de moitié l'empreinte carbone des aliments :</a:t>
            </a:r>
          </a:p>
        </p:txBody>
      </p:sp>
      <p:sp>
        <p:nvSpPr>
          <p:cNvPr id="851" name="Google Shape;851;p71"/>
          <p:cNvSpPr txBox="1"/>
          <p:nvPr/>
        </p:nvSpPr>
        <p:spPr>
          <a:xfrm>
            <a:off x="-24063" y="6474948"/>
            <a:ext cx="4980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Fonte: </a:t>
            </a:r>
            <a:r>
              <a:rPr lang="fr-FR" sz="1600" b="0" i="0" u="none" strike="noStrike" cap="none" dirty="0" err="1">
                <a:solidFill>
                  <a:schemeClr val="dk1"/>
                </a:solidFill>
                <a:latin typeface="Calibri"/>
                <a:ea typeface="Calibri"/>
                <a:cs typeface="Calibri"/>
                <a:sym typeface="Calibri"/>
              </a:rPr>
              <a:t>Climate</a:t>
            </a:r>
            <a:r>
              <a:rPr lang="fr-FR" sz="1600" b="0" i="0" u="none" strike="noStrike" cap="none" dirty="0">
                <a:solidFill>
                  <a:schemeClr val="dk1"/>
                </a:solidFill>
                <a:latin typeface="Calibri"/>
                <a:ea typeface="Calibri"/>
                <a:cs typeface="Calibri"/>
                <a:sym typeface="Calibri"/>
              </a:rPr>
              <a:t> Change – The </a:t>
            </a:r>
            <a:r>
              <a:rPr lang="fr-FR" sz="1600" b="0" i="0" u="none" strike="noStrike" cap="none" dirty="0" err="1">
                <a:solidFill>
                  <a:schemeClr val="dk1"/>
                </a:solidFill>
                <a:latin typeface="Calibri"/>
                <a:ea typeface="Calibri"/>
                <a:cs typeface="Calibri"/>
                <a:sym typeface="Calibri"/>
              </a:rPr>
              <a:t>Facts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57" name="Google Shape;857;p72"/>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Consommation de viande</a:t>
            </a:r>
          </a:p>
        </p:txBody>
      </p:sp>
      <p:pic>
        <p:nvPicPr>
          <p:cNvPr id="858" name="Google Shape;858;p72"/>
          <p:cNvPicPr preferRelativeResize="0"/>
          <p:nvPr/>
        </p:nvPicPr>
        <p:blipFill rotWithShape="1">
          <a:blip r:embed="rId3">
            <a:alphaModFix/>
          </a:blip>
          <a:srcRect/>
          <a:stretch/>
        </p:blipFill>
        <p:spPr>
          <a:xfrm>
            <a:off x="240225" y="2708715"/>
            <a:ext cx="2502249" cy="1778248"/>
          </a:xfrm>
          <a:prstGeom prst="rect">
            <a:avLst/>
          </a:prstGeom>
          <a:noFill/>
          <a:ln>
            <a:noFill/>
          </a:ln>
        </p:spPr>
      </p:pic>
      <p:pic>
        <p:nvPicPr>
          <p:cNvPr id="859" name="Google Shape;859;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14867" y="2550329"/>
            <a:ext cx="2936859" cy="1650222"/>
          </a:xfrm>
          <a:prstGeom prst="rect">
            <a:avLst/>
          </a:prstGeom>
          <a:noFill/>
          <a:ln>
            <a:noFill/>
          </a:ln>
        </p:spPr>
      </p:pic>
      <p:sp>
        <p:nvSpPr>
          <p:cNvPr id="860" name="Google Shape;860;p72"/>
          <p:cNvSpPr txBox="1"/>
          <p:nvPr/>
        </p:nvSpPr>
        <p:spPr>
          <a:xfrm>
            <a:off x="0" y="6540773"/>
            <a:ext cx="65121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FAO (</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hlinkClick r:id="rId5"/>
              </a:rPr>
              <a:t>http://www.fao.org/3/i6345e/i6345e.pdf </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61" name="Google Shape;861;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46524" y="1286788"/>
            <a:ext cx="5118900" cy="5204200"/>
          </a:xfrm>
          <a:prstGeom prst="rect">
            <a:avLst/>
          </a:prstGeom>
          <a:noFill/>
          <a:ln>
            <a:noFill/>
          </a:ln>
        </p:spPr>
      </p:pic>
      <p:sp>
        <p:nvSpPr>
          <p:cNvPr id="862" name="Google Shape;862;p72"/>
          <p:cNvSpPr txBox="1"/>
          <p:nvPr/>
        </p:nvSpPr>
        <p:spPr>
          <a:xfrm>
            <a:off x="355600" y="4534863"/>
            <a:ext cx="49905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Se passer de viande ne serait-ce qu'un jour par semaine peut avoir un impact significatif sur l'empreinte écologique.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7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68" name="Google Shape;868;p73"/>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Régime à base de plantes</a:t>
            </a:r>
          </a:p>
        </p:txBody>
      </p:sp>
      <p:sp>
        <p:nvSpPr>
          <p:cNvPr id="869" name="Google Shape;869;p73"/>
          <p:cNvSpPr txBox="1"/>
          <p:nvPr/>
        </p:nvSpPr>
        <p:spPr>
          <a:xfrm>
            <a:off x="642121" y="2605450"/>
            <a:ext cx="7074000" cy="3046917"/>
          </a:xfrm>
          <a:prstGeom prst="rect">
            <a:avLst/>
          </a:prstGeom>
          <a:noFill/>
          <a:ln>
            <a:noFill/>
          </a:ln>
        </p:spPr>
        <p:txBody>
          <a:bodyPr spcFirstLastPara="1" wrap="square" lIns="121900" tIns="60925" rIns="121900" bIns="60925" anchor="t" anchorCtr="0">
            <a:spAutoFit/>
          </a:bodyPr>
          <a:lstStyle/>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Les régimes à base de plantes ont une empreinte carbone plus faible.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Un régime à base de plantes n'apporte pas seulement des avantages pour l'environnement, mais aussi pour la santé, puisque la consommation de viande est associée à toute une série de maladies cardiovasculaires.</a:t>
            </a:r>
          </a:p>
          <a:p>
            <a:pPr marL="381000" marR="0" lvl="0" indent="-26670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Un régime à base de plantes coûte moins cher qu'un régime à base de viande.</a:t>
            </a:r>
          </a:p>
          <a:p>
            <a:pPr marL="381000" marR="0" lvl="0" indent="-26670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70" name="Google Shape;870;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84774" y="-212306"/>
            <a:ext cx="6499848" cy="5936450"/>
          </a:xfrm>
          <a:prstGeom prst="rect">
            <a:avLst/>
          </a:prstGeom>
          <a:noFill/>
          <a:ln>
            <a:noFill/>
          </a:ln>
        </p:spPr>
      </p:pic>
      <p:sp>
        <p:nvSpPr>
          <p:cNvPr id="871" name="Google Shape;871;p73"/>
          <p:cNvSpPr txBox="1"/>
          <p:nvPr/>
        </p:nvSpPr>
        <p:spPr>
          <a:xfrm>
            <a:off x="0" y="6540773"/>
            <a:ext cx="65121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Clark et. Al (2019),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Kolbe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(2020)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9" name="Google Shape;879;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2550" y="770600"/>
            <a:ext cx="4526251" cy="4458475"/>
          </a:xfrm>
          <a:prstGeom prst="rect">
            <a:avLst/>
          </a:prstGeom>
          <a:noFill/>
          <a:ln>
            <a:noFill/>
          </a:ln>
        </p:spPr>
      </p:pic>
      <p:sp>
        <p:nvSpPr>
          <p:cNvPr id="877" name="Google Shape;877;p74"/>
          <p:cNvSpPr txBox="1">
            <a:spLocks noGrp="1"/>
          </p:cNvSpPr>
          <p:nvPr>
            <p:ph type="title"/>
          </p:nvPr>
        </p:nvSpPr>
        <p:spPr>
          <a:xfrm>
            <a:off x="642133" y="461805"/>
            <a:ext cx="86700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SzPts val="4000"/>
              <a:buNone/>
            </a:pPr>
            <a:endParaRPr dirty="0"/>
          </a:p>
        </p:txBody>
      </p:sp>
      <p:sp>
        <p:nvSpPr>
          <p:cNvPr id="878" name="Google Shape;878;p74"/>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2400" b="1" i="0" u="none" strike="noStrike" cap="none" dirty="0" err="1">
                <a:solidFill>
                  <a:schemeClr val="dk1"/>
                </a:solidFill>
                <a:latin typeface="Century Gothic"/>
                <a:ea typeface="Century Gothic"/>
                <a:cs typeface="Century Gothic"/>
                <a:sym typeface="Century Gothic"/>
              </a:rPr>
              <a:t>D'où</a:t>
            </a:r>
            <a:r>
              <a:rPr lang="en-GB" sz="2400" b="1" i="0" u="none" strike="noStrike" cap="none" dirty="0">
                <a:solidFill>
                  <a:schemeClr val="dk1"/>
                </a:solidFill>
                <a:latin typeface="Century Gothic"/>
                <a:ea typeface="Century Gothic"/>
                <a:cs typeface="Century Gothic"/>
                <a:sym typeface="Century Gothic"/>
              </a:rPr>
              <a:t> </a:t>
            </a:r>
            <a:r>
              <a:rPr lang="en-GB" sz="2400" b="1" i="0" u="none" strike="noStrike" cap="none" dirty="0" err="1">
                <a:solidFill>
                  <a:schemeClr val="dk1"/>
                </a:solidFill>
                <a:latin typeface="Century Gothic"/>
                <a:ea typeface="Century Gothic"/>
                <a:cs typeface="Century Gothic"/>
                <a:sym typeface="Century Gothic"/>
              </a:rPr>
              <a:t>vient</a:t>
            </a:r>
            <a:r>
              <a:rPr lang="en-GB" sz="2400" b="1" i="0" u="none" strike="noStrike" cap="none" dirty="0">
                <a:solidFill>
                  <a:schemeClr val="dk1"/>
                </a:solidFill>
                <a:latin typeface="Century Gothic"/>
                <a:ea typeface="Century Gothic"/>
                <a:cs typeface="Century Gothic"/>
                <a:sym typeface="Century Gothic"/>
              </a:rPr>
              <a:t>-il ?</a:t>
            </a:r>
          </a:p>
        </p:txBody>
      </p:sp>
      <p:sp>
        <p:nvSpPr>
          <p:cNvPr id="880" name="Google Shape;880;p74"/>
          <p:cNvSpPr txBox="1"/>
          <p:nvPr/>
        </p:nvSpPr>
        <p:spPr>
          <a:xfrm>
            <a:off x="1862575" y="5315375"/>
            <a:ext cx="2228162" cy="5078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Achetez local !</a:t>
            </a:r>
          </a:p>
        </p:txBody>
      </p:sp>
      <p:pic>
        <p:nvPicPr>
          <p:cNvPr id="881" name="Google Shape;881;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20199" y="-71600"/>
            <a:ext cx="3691925" cy="3930976"/>
          </a:xfrm>
          <a:prstGeom prst="rect">
            <a:avLst/>
          </a:prstGeom>
          <a:noFill/>
          <a:ln>
            <a:noFill/>
          </a:ln>
        </p:spPr>
      </p:pic>
      <p:pic>
        <p:nvPicPr>
          <p:cNvPr id="882" name="Google Shape;882;p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86574" y="1633538"/>
            <a:ext cx="3040301" cy="3590924"/>
          </a:xfrm>
          <a:prstGeom prst="rect">
            <a:avLst/>
          </a:prstGeom>
          <a:noFill/>
          <a:ln>
            <a:noFill/>
          </a:ln>
        </p:spPr>
      </p:pic>
      <p:pic>
        <p:nvPicPr>
          <p:cNvPr id="883" name="Google Shape;883;p74"/>
          <p:cNvPicPr preferRelativeResize="0"/>
          <p:nvPr/>
        </p:nvPicPr>
        <p:blipFill rotWithShape="1">
          <a:blip r:embed="rId6" cstate="email">
            <a:alphaModFix/>
            <a:extLst>
              <a:ext uri="{28A0092B-C50C-407E-A947-70E740481C1C}">
                <a14:useLocalDpi xmlns:a14="http://schemas.microsoft.com/office/drawing/2010/main"/>
              </a:ext>
            </a:extLst>
          </a:blip>
          <a:srcRect r="-7017"/>
          <a:stretch/>
        </p:blipFill>
        <p:spPr>
          <a:xfrm>
            <a:off x="5413050" y="3290588"/>
            <a:ext cx="4106242" cy="3930976"/>
          </a:xfrm>
          <a:prstGeom prst="rect">
            <a:avLst/>
          </a:prstGeom>
          <a:noFill/>
          <a:ln>
            <a:noFill/>
          </a:ln>
        </p:spPr>
      </p:pic>
      <p:sp>
        <p:nvSpPr>
          <p:cNvPr id="884" name="Google Shape;884;p74"/>
          <p:cNvSpPr txBox="1"/>
          <p:nvPr/>
        </p:nvSpPr>
        <p:spPr>
          <a:xfrm>
            <a:off x="9519300" y="4999900"/>
            <a:ext cx="2522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Jardins verticaux</a:t>
            </a:r>
          </a:p>
        </p:txBody>
      </p:sp>
      <p:sp>
        <p:nvSpPr>
          <p:cNvPr id="885" name="Google Shape;885;p74"/>
          <p:cNvSpPr txBox="1"/>
          <p:nvPr/>
        </p:nvSpPr>
        <p:spPr>
          <a:xfrm>
            <a:off x="6052727" y="6005450"/>
            <a:ext cx="2781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Jardins communautaires</a:t>
            </a:r>
            <a:endParaRPr sz="21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7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sp>
        <p:nvSpPr>
          <p:cNvPr id="891" name="Google Shape;891;p75"/>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92" name="Google Shape;892;p75" descr="Uma imagem com alimentação, contentor, tabuleiro, plástic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25" y="1445412"/>
            <a:ext cx="4030824" cy="3703848"/>
          </a:xfrm>
          <a:prstGeom prst="rect">
            <a:avLst/>
          </a:prstGeom>
          <a:noFill/>
          <a:ln>
            <a:noFill/>
          </a:ln>
        </p:spPr>
      </p:pic>
      <p:sp>
        <p:nvSpPr>
          <p:cNvPr id="893" name="Google Shape;893;p75"/>
          <p:cNvSpPr txBox="1"/>
          <p:nvPr/>
        </p:nvSpPr>
        <p:spPr>
          <a:xfrm>
            <a:off x="1999051" y="5235875"/>
            <a:ext cx="35970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DES ALIMENTS PRODUITS AUJOURD'HUI SONT GASPILLÉS </a:t>
            </a:r>
          </a:p>
        </p:txBody>
      </p:sp>
      <p:pic>
        <p:nvPicPr>
          <p:cNvPr id="894" name="Google Shape;894;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8250" y="4759700"/>
            <a:ext cx="2602474" cy="1609551"/>
          </a:xfrm>
          <a:prstGeom prst="rect">
            <a:avLst/>
          </a:prstGeom>
          <a:noFill/>
          <a:ln>
            <a:noFill/>
          </a:ln>
        </p:spPr>
      </p:pic>
      <p:pic>
        <p:nvPicPr>
          <p:cNvPr id="895" name="Google Shape;895;p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34975" y="1736500"/>
            <a:ext cx="4699675" cy="3412749"/>
          </a:xfrm>
          <a:prstGeom prst="rect">
            <a:avLst/>
          </a:prstGeom>
          <a:noFill/>
          <a:ln>
            <a:noFill/>
          </a:ln>
        </p:spPr>
      </p:pic>
      <p:sp>
        <p:nvSpPr>
          <p:cNvPr id="896" name="Google Shape;896;p75"/>
          <p:cNvSpPr txBox="1"/>
          <p:nvPr/>
        </p:nvSpPr>
        <p:spPr>
          <a:xfrm>
            <a:off x="7068426" y="5382125"/>
            <a:ext cx="3597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Plongée dans les poubelles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7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pic>
        <p:nvPicPr>
          <p:cNvPr id="902" name="Google Shape;902;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0832" y="1763821"/>
            <a:ext cx="9448799" cy="5322778"/>
          </a:xfrm>
          <a:prstGeom prst="rect">
            <a:avLst/>
          </a:prstGeom>
          <a:noFill/>
          <a:ln>
            <a:noFill/>
          </a:ln>
        </p:spPr>
      </p:pic>
      <p:sp>
        <p:nvSpPr>
          <p:cNvPr id="903" name="Google Shape;903;p76"/>
          <p:cNvSpPr txBox="1"/>
          <p:nvPr/>
        </p:nvSpPr>
        <p:spPr>
          <a:xfrm>
            <a:off x="511308" y="967363"/>
            <a:ext cx="11277600" cy="1231036"/>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Si les déchets alimentaires étaient un pays </a:t>
            </a:r>
          </a:p>
          <a:p>
            <a:pPr marL="0" marR="0" lvl="0" indent="0" algn="ctr" rtl="0">
              <a:lnSpc>
                <a:spcPct val="100000"/>
              </a:lnSpc>
              <a:spcBef>
                <a:spcPts val="0"/>
              </a:spcBef>
              <a:spcAft>
                <a:spcPts val="0"/>
              </a:spcAft>
              <a:buClr>
                <a:schemeClr val="dk1"/>
              </a:buClr>
              <a:buSzPts val="15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Émissions de GES des déchets alimentaires comparées aux 4 plus grands émetteurs</a:t>
            </a:r>
          </a:p>
        </p:txBody>
      </p:sp>
      <p:sp>
        <p:nvSpPr>
          <p:cNvPr id="904" name="Google Shape;904;p76"/>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175ACAD-318C-8D50-CDFF-72770C958D6D}"/>
              </a:ext>
            </a:extLst>
          </p:cNvPr>
          <p:cNvSpPr txBox="1"/>
          <p:nvPr/>
        </p:nvSpPr>
        <p:spPr>
          <a:xfrm>
            <a:off x="6921940" y="6627168"/>
            <a:ext cx="6096000"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https://www.consultancy.eu/news/5854/10-charts-on-the-outlook-and-plans-of-dutch-ceos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pic>
        <p:nvPicPr>
          <p:cNvPr id="910" name="Google Shape;910;p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61301" y="4988830"/>
            <a:ext cx="3230702" cy="1783099"/>
          </a:xfrm>
          <a:prstGeom prst="rect">
            <a:avLst/>
          </a:prstGeom>
          <a:noFill/>
          <a:ln>
            <a:noFill/>
          </a:ln>
        </p:spPr>
      </p:pic>
      <p:sp>
        <p:nvSpPr>
          <p:cNvPr id="911" name="Google Shape;911;p77"/>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12" name="Google Shape;912;p77"/>
          <p:cNvSpPr txBox="1"/>
          <p:nvPr/>
        </p:nvSpPr>
        <p:spPr>
          <a:xfrm>
            <a:off x="287787" y="1347124"/>
            <a:ext cx="11055600" cy="5371400"/>
          </a:xfrm>
          <a:prstGeom prst="rect">
            <a:avLst/>
          </a:prstGeom>
          <a:noFill/>
          <a:ln>
            <a:noFill/>
          </a:ln>
        </p:spPr>
        <p:txBody>
          <a:bodyPr spcFirstLastPara="1" wrap="square" lIns="121900" tIns="60925" rIns="121900" bIns="60925" anchor="t" anchorCtr="0">
            <a:spAutoFit/>
          </a:bodyPr>
          <a:lstStyle/>
          <a:p>
            <a:pPr marL="381000" marR="0" lvl="0" indent="-266700" algn="l" rtl="0">
              <a:lnSpc>
                <a:spcPct val="15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Planifie à l'avance et n'achète que ce dont tu as besoin - aller au magasin l'estomac vide peut te conduire à acheter plus que ce dont tu as besoin ;</a:t>
            </a: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Utilise ton congélateur - Les aliments congelés peuvent être tout aussi nutritifs que les aliments frais, et ils restent comestibles plus longtemps ; </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Sois créatif avec les restes - avant de faire les courses, essaie d'utiliser les aliments que tu as déjà ;</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Mixer, cuire ou bouillir - les fruits et légumes qui ne sont plus mûrs peuvent encore être utilisés dans de nombreuses recettes (pain, confitures, sauces...).</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Mixer, cuire ou bouillir - les fruits et légumes qui ne sont plus mûrs peuvent encore être utilisés dans de nombreuses recettes (pain, confitures, sauces...).</a:t>
            </a:r>
          </a:p>
          <a:p>
            <a:pPr marL="381000" marR="0" lvl="0" indent="-266700" algn="l" rtl="0">
              <a:lnSpc>
                <a:spcPct val="15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13" name="Google Shape;913;p77"/>
          <p:cNvSpPr txBox="1"/>
          <p:nvPr/>
        </p:nvSpPr>
        <p:spPr>
          <a:xfrm>
            <a:off x="761912" y="1118513"/>
            <a:ext cx="77499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7503A6"/>
                </a:solidFill>
                <a:latin typeface="Posterama" panose="020B0504020200020000" pitchFamily="34" charset="0"/>
                <a:cs typeface="Posterama" panose="020B0504020200020000" pitchFamily="34" charset="0"/>
                <a:sym typeface="Arial"/>
              </a:rPr>
              <a:t>CE QUE TU PEUX FAIRE À LA MAISON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7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sp>
        <p:nvSpPr>
          <p:cNvPr id="919" name="Google Shape;919;p78"/>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20" name="Google Shape;920;p78"/>
          <p:cNvSpPr txBox="1"/>
          <p:nvPr/>
        </p:nvSpPr>
        <p:spPr>
          <a:xfrm>
            <a:off x="897860" y="1179428"/>
            <a:ext cx="8723700" cy="41542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D'autres moyens créatifs et utiles pour éviter le gaspillage alimentaire :</a:t>
            </a:r>
          </a:p>
        </p:txBody>
      </p:sp>
      <p:pic>
        <p:nvPicPr>
          <p:cNvPr id="921" name="Google Shape;921;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6697" y="1800855"/>
            <a:ext cx="5360700" cy="2063193"/>
          </a:xfrm>
          <a:prstGeom prst="rect">
            <a:avLst/>
          </a:prstGeom>
          <a:noFill/>
          <a:ln>
            <a:noFill/>
          </a:ln>
        </p:spPr>
      </p:pic>
      <p:pic>
        <p:nvPicPr>
          <p:cNvPr id="922" name="Google Shape;922;p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55210" y="1129416"/>
            <a:ext cx="3990090" cy="2094800"/>
          </a:xfrm>
          <a:prstGeom prst="rect">
            <a:avLst/>
          </a:prstGeom>
          <a:noFill/>
          <a:ln>
            <a:noFill/>
          </a:ln>
        </p:spPr>
      </p:pic>
      <p:pic>
        <p:nvPicPr>
          <p:cNvPr id="923" name="Google Shape;923;p7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64798" y="3020659"/>
            <a:ext cx="2785458" cy="2785458"/>
          </a:xfrm>
          <a:prstGeom prst="rect">
            <a:avLst/>
          </a:prstGeom>
          <a:noFill/>
          <a:ln>
            <a:noFill/>
          </a:ln>
        </p:spPr>
      </p:pic>
      <p:pic>
        <p:nvPicPr>
          <p:cNvPr id="924" name="Google Shape;924;p78" descr="Uma imagem com texto, ClipArt&#10;&#10;Descrição gerada automaticamente"/>
          <p:cNvPicPr preferRelativeResize="0"/>
          <p:nvPr/>
        </p:nvPicPr>
        <p:blipFill rotWithShape="1">
          <a:blip r:embed="rId6">
            <a:alphaModFix/>
          </a:blip>
          <a:srcRect/>
          <a:stretch/>
        </p:blipFill>
        <p:spPr>
          <a:xfrm>
            <a:off x="1937427" y="4070488"/>
            <a:ext cx="3175000" cy="1295400"/>
          </a:xfrm>
          <a:prstGeom prst="rect">
            <a:avLst/>
          </a:prstGeom>
          <a:noFill/>
          <a:ln>
            <a:noFill/>
          </a:ln>
        </p:spPr>
      </p:pic>
      <p:pic>
        <p:nvPicPr>
          <p:cNvPr id="925" name="Google Shape;925;p78" descr="Uma imagem com cenoura, vegetal, pilha, louça&#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18179" y="5183945"/>
            <a:ext cx="3373822" cy="1686911"/>
          </a:xfrm>
          <a:prstGeom prst="rect">
            <a:avLst/>
          </a:prstGeom>
          <a:noFill/>
          <a:ln>
            <a:noFill/>
          </a:ln>
        </p:spPr>
      </p:pic>
      <p:sp>
        <p:nvSpPr>
          <p:cNvPr id="3" name="CaixaDeTexto 2">
            <a:extLst>
              <a:ext uri="{FF2B5EF4-FFF2-40B4-BE49-F238E27FC236}">
                <a16:creationId xmlns:a16="http://schemas.microsoft.com/office/drawing/2014/main" id="{5666C78A-F39C-F203-1427-476EDF649251}"/>
              </a:ext>
            </a:extLst>
          </p:cNvPr>
          <p:cNvSpPr txBox="1"/>
          <p:nvPr/>
        </p:nvSpPr>
        <p:spPr>
          <a:xfrm>
            <a:off x="89848" y="6032759"/>
            <a:ext cx="6096000" cy="1215717"/>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endParaRPr lang="pt-PT" sz="900" dirty="0">
              <a:latin typeface="Posterama" panose="020B0504020200020000" pitchFamily="34" charset="0"/>
              <a:cs typeface="Posterama" panose="020B0504020200020000" pitchFamily="34" charset="0"/>
              <a:hlinkClick r:id="rId8"/>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https://re-food.org/en/home/</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9"/>
              </a:rPr>
              <a:t>https://goodafter.com/pt/</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10"/>
              </a:rPr>
              <a:t>https://frutafeia.pt/</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11"/>
              </a:rPr>
              <a:t>https://www.toogoodtogo.com/pt</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79"/>
          <p:cNvSpPr txBox="1">
            <a:spLocks noGrp="1"/>
          </p:cNvSpPr>
          <p:nvPr>
            <p:ph type="title"/>
          </p:nvPr>
        </p:nvSpPr>
        <p:spPr>
          <a:xfrm>
            <a:off x="1492300" y="1887425"/>
            <a:ext cx="9528300" cy="990900"/>
          </a:xfrm>
          <a:prstGeom prst="rect">
            <a:avLst/>
          </a:prstGeom>
          <a:noFill/>
          <a:ln>
            <a:noFill/>
          </a:ln>
        </p:spPr>
        <p:txBody>
          <a:bodyPr spcFirstLastPara="1" wrap="square" lIns="121900" tIns="60925" rIns="121900" bIns="60925" anchor="ctr" anchorCtr="0">
            <a:normAutofit/>
          </a:bodyPr>
          <a:lstStyle/>
          <a:p>
            <a:pPr marL="0" lvl="0" indent="0" algn="ctr" rtl="0">
              <a:lnSpc>
                <a:spcPct val="100000"/>
              </a:lnSpc>
              <a:spcBef>
                <a:spcPts val="0"/>
              </a:spcBef>
              <a:spcAft>
                <a:spcPts val="0"/>
              </a:spcAft>
              <a:buClr>
                <a:srgbClr val="166DAA"/>
              </a:buClr>
              <a:buSzPts val="5900"/>
              <a:buFont typeface="Century Gothic"/>
              <a:buNone/>
            </a:pPr>
            <a:r>
              <a:rPr lang="fr-FR" dirty="0">
                <a:solidFill>
                  <a:srgbClr val="7503A6"/>
                </a:solidFill>
                <a:ea typeface="Arial"/>
                <a:sym typeface="Arial"/>
              </a:rPr>
              <a:t>Consommation durable :</a:t>
            </a:r>
            <a:endParaRPr dirty="0">
              <a:solidFill>
                <a:srgbClr val="7503A6"/>
              </a:solidFill>
              <a:ea typeface="Arial"/>
              <a:sym typeface="Arial"/>
            </a:endParaRPr>
          </a:p>
        </p:txBody>
      </p:sp>
      <p:sp>
        <p:nvSpPr>
          <p:cNvPr id="931" name="Google Shape;931;p79"/>
          <p:cNvSpPr txBox="1">
            <a:spLocks noGrp="1"/>
          </p:cNvSpPr>
          <p:nvPr>
            <p:ph type="body" idx="4294967295"/>
          </p:nvPr>
        </p:nvSpPr>
        <p:spPr>
          <a:xfrm>
            <a:off x="1432004" y="2979441"/>
            <a:ext cx="9648900" cy="3890700"/>
          </a:xfrm>
          <a:prstGeom prst="rect">
            <a:avLst/>
          </a:prstGeom>
          <a:noFill/>
          <a:ln>
            <a:noFill/>
          </a:ln>
        </p:spPr>
        <p:txBody>
          <a:bodyPr spcFirstLastPara="1" wrap="square" lIns="121900" tIns="60925" rIns="121900" bIns="60925" anchor="t" anchorCtr="0">
            <a:normAutofit/>
          </a:bodyPr>
          <a:lstStyle/>
          <a:p>
            <a:pPr marL="0" lvl="0" indent="0" algn="ctr" rtl="0">
              <a:lnSpc>
                <a:spcPct val="150000"/>
              </a:lnSpc>
              <a:spcBef>
                <a:spcPts val="0"/>
              </a:spcBef>
              <a:spcAft>
                <a:spcPts val="0"/>
              </a:spcAft>
              <a:buClr>
                <a:schemeClr val="dk1"/>
              </a:buClr>
              <a:buSzPts val="3600"/>
              <a:buNone/>
            </a:pPr>
            <a:r>
              <a:rPr lang="fr-FR" sz="3600" dirty="0">
                <a:latin typeface="Posterama" panose="020B0504020200020000" pitchFamily="34" charset="0"/>
                <a:ea typeface="Arial"/>
                <a:cs typeface="Posterama" panose="020B0504020200020000" pitchFamily="34" charset="0"/>
                <a:sym typeface="Arial"/>
              </a:rPr>
              <a:t>Utiliser les ressources de manière suffisante et efficace afin de minimiser notre impact environnemental sur la planète.</a:t>
            </a:r>
          </a:p>
          <a:p>
            <a:pPr marL="457200" lvl="0" indent="-228600" algn="ctr" rtl="0">
              <a:lnSpc>
                <a:spcPct val="100000"/>
              </a:lnSpc>
              <a:spcBef>
                <a:spcPts val="1900"/>
              </a:spcBef>
              <a:spcAft>
                <a:spcPts val="0"/>
              </a:spcAft>
              <a:buClr>
                <a:schemeClr val="dk1"/>
              </a:buClr>
              <a:buSzPts val="3600"/>
              <a:buNone/>
            </a:pPr>
            <a:endParaRPr sz="3600" dirty="0">
              <a:latin typeface="Posterama" panose="020B0504020200020000" pitchFamily="34" charset="0"/>
              <a:ea typeface="Arial"/>
              <a:cs typeface="Posterama" panose="020B0504020200020000" pitchFamily="34" charset="0"/>
              <a:sym typeface="Arial"/>
            </a:endParaRPr>
          </a:p>
        </p:txBody>
      </p:sp>
      <p:sp>
        <p:nvSpPr>
          <p:cNvPr id="932" name="Google Shape;932;p79"/>
          <p:cNvSpPr txBox="1"/>
          <p:nvPr/>
        </p:nvSpPr>
        <p:spPr>
          <a:xfrm>
            <a:off x="790593" y="552752"/>
            <a:ext cx="4733100" cy="8949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000000"/>
              </a:buClr>
              <a:buSzPts val="430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Consommation </a:t>
            </a:r>
            <a:endParaRPr sz="1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 name="CaixaDeTexto 1">
            <a:extLst>
              <a:ext uri="{FF2B5EF4-FFF2-40B4-BE49-F238E27FC236}">
                <a16:creationId xmlns:a16="http://schemas.microsoft.com/office/drawing/2014/main" id="{B1C6EFDC-E7E7-1B61-AA65-9F0E41ED15B0}"/>
              </a:ext>
            </a:extLst>
          </p:cNvPr>
          <p:cNvSpPr txBox="1"/>
          <p:nvPr/>
        </p:nvSpPr>
        <p:spPr>
          <a:xfrm>
            <a:off x="6872748" y="6532480"/>
            <a:ext cx="59485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6"/>
        <p:cNvGrpSpPr/>
        <p:nvPr/>
      </p:nvGrpSpPr>
      <p:grpSpPr>
        <a:xfrm>
          <a:off x="0" y="0"/>
          <a:ext cx="0" cy="0"/>
          <a:chOff x="0" y="0"/>
          <a:chExt cx="0" cy="0"/>
        </a:xfrm>
      </p:grpSpPr>
      <p:sp>
        <p:nvSpPr>
          <p:cNvPr id="937" name="Google Shape;937;p80"/>
          <p:cNvSpPr/>
          <p:nvPr/>
        </p:nvSpPr>
        <p:spPr>
          <a:xfrm>
            <a:off x="1524" y="0"/>
            <a:ext cx="12188700" cy="6858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938" name="Google Shape;938;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 y="1281"/>
            <a:ext cx="12191972" cy="6856719"/>
          </a:xfrm>
          <a:prstGeom prst="rect">
            <a:avLst/>
          </a:prstGeom>
          <a:noFill/>
          <a:ln>
            <a:noFill/>
          </a:ln>
        </p:spPr>
      </p:pic>
      <p:sp>
        <p:nvSpPr>
          <p:cNvPr id="939" name="Google Shape;939;p80"/>
          <p:cNvSpPr txBox="1"/>
          <p:nvPr/>
        </p:nvSpPr>
        <p:spPr>
          <a:xfrm>
            <a:off x="9592454" y="131167"/>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chemeClr val="lt1"/>
                </a:solidFill>
                <a:latin typeface="Century Gothic"/>
                <a:ea typeface="Century Gothic"/>
                <a:cs typeface="Century Gothic"/>
                <a:sym typeface="Century Gothic"/>
              </a:rPr>
              <a:t>Déchets</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09B83DEA-5126-97E6-5B51-B337DDF06265}"/>
              </a:ext>
            </a:extLst>
          </p:cNvPr>
          <p:cNvSpPr txBox="1"/>
          <p:nvPr/>
        </p:nvSpPr>
        <p:spPr>
          <a:xfrm>
            <a:off x="1022555" y="6546796"/>
            <a:ext cx="6174658"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https://www.ecowatch.com/electronic-waste-2646323391.html</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1"/>
          <p:cNvSpPr txBox="1"/>
          <p:nvPr/>
        </p:nvSpPr>
        <p:spPr>
          <a:xfrm>
            <a:off x="1819613" y="4743509"/>
            <a:ext cx="3096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Recycler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45" name="Google Shape;945;p81"/>
          <p:cNvSpPr txBox="1"/>
          <p:nvPr/>
        </p:nvSpPr>
        <p:spPr>
          <a:xfrm>
            <a:off x="6943327" y="4743509"/>
            <a:ext cx="3096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Compost</a:t>
            </a:r>
            <a:endParaRPr sz="19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946" name="Google Shape;946;p81"/>
          <p:cNvSpPr txBox="1"/>
          <p:nvPr/>
        </p:nvSpPr>
        <p:spPr>
          <a:xfrm>
            <a:off x="935885" y="508562"/>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rgbClr val="7503A6"/>
                </a:solidFill>
                <a:latin typeface="Century Gothic"/>
                <a:ea typeface="Century Gothic"/>
                <a:cs typeface="Century Gothic"/>
                <a:sym typeface="Century Gothic"/>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948" name="Google Shape;948;p81"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2022912"/>
            <a:ext cx="4375355" cy="2646438"/>
          </a:xfrm>
          <a:prstGeom prst="rect">
            <a:avLst/>
          </a:prstGeom>
          <a:noFill/>
          <a:ln>
            <a:noFill/>
          </a:ln>
        </p:spPr>
      </p:pic>
      <p:sp>
        <p:nvSpPr>
          <p:cNvPr id="949" name="Google Shape;949;p81"/>
          <p:cNvSpPr txBox="1"/>
          <p:nvPr/>
        </p:nvSpPr>
        <p:spPr>
          <a:xfrm>
            <a:off x="935883" y="1108726"/>
            <a:ext cx="4375354" cy="863114"/>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pic>
        <p:nvPicPr>
          <p:cNvPr id="3" name="Imagem 2" descr="Uma imagem com texto, exterior, contentor, caixote&#10;&#10;Descrição gerada automaticamente">
            <a:extLst>
              <a:ext uri="{FF2B5EF4-FFF2-40B4-BE49-F238E27FC236}">
                <a16:creationId xmlns:a16="http://schemas.microsoft.com/office/drawing/2014/main" id="{DE6FD139-E572-FCE7-EE18-C87E63F799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922" y="2017406"/>
            <a:ext cx="4721562" cy="2651944"/>
          </a:xfrm>
          <a:prstGeom prst="rect">
            <a:avLst/>
          </a:prstGeom>
        </p:spPr>
      </p:pic>
      <p:sp>
        <p:nvSpPr>
          <p:cNvPr id="5" name="CaixaDeTexto 4">
            <a:extLst>
              <a:ext uri="{FF2B5EF4-FFF2-40B4-BE49-F238E27FC236}">
                <a16:creationId xmlns:a16="http://schemas.microsoft.com/office/drawing/2014/main" id="{706E6282-676F-0C85-DD36-DA19C2BCA8B3}"/>
              </a:ext>
            </a:extLst>
          </p:cNvPr>
          <p:cNvSpPr txBox="1"/>
          <p:nvPr/>
        </p:nvSpPr>
        <p:spPr>
          <a:xfrm>
            <a:off x="1088922" y="6273225"/>
            <a:ext cx="6096000" cy="584775"/>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5"/>
              </a:rPr>
              <a:t>https://www.ecowatch.com/electronic-waste-2646323391.html</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6"/>
              </a:rPr>
              <a:t>https://refillmybottle.com/composting-101/</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82"/>
          <p:cNvSpPr txBox="1"/>
          <p:nvPr/>
        </p:nvSpPr>
        <p:spPr>
          <a:xfrm>
            <a:off x="935885" y="508562"/>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rgbClr val="7503A6"/>
                </a:solidFill>
                <a:latin typeface="Century Gothic"/>
                <a:ea typeface="Century Gothic"/>
                <a:cs typeface="Century Gothic"/>
                <a:sym typeface="Century Gothic"/>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955" name="Google Shape;955;p82"/>
          <p:cNvSpPr txBox="1"/>
          <p:nvPr/>
        </p:nvSpPr>
        <p:spPr>
          <a:xfrm>
            <a:off x="3407458" y="3617054"/>
            <a:ext cx="4668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Réduire la consommation</a:t>
            </a:r>
          </a:p>
        </p:txBody>
      </p:sp>
      <p:sp>
        <p:nvSpPr>
          <p:cNvPr id="956" name="Google Shape;956;p82"/>
          <p:cNvSpPr txBox="1"/>
          <p:nvPr/>
        </p:nvSpPr>
        <p:spPr>
          <a:xfrm>
            <a:off x="7979100" y="3097296"/>
            <a:ext cx="4212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acheter d'occasion</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57" name="Google Shape;957;p82"/>
          <p:cNvPicPr preferRelativeResize="0"/>
          <p:nvPr/>
        </p:nvPicPr>
        <p:blipFill>
          <a:blip r:embed="rId3" cstate="email">
            <a:extLst>
              <a:ext uri="{28A0092B-C50C-407E-A947-70E740481C1C}">
                <a14:useLocalDpi xmlns:a14="http://schemas.microsoft.com/office/drawing/2010/main"/>
              </a:ext>
            </a:extLst>
          </a:blip>
          <a:srcRect/>
          <a:stretch/>
        </p:blipFill>
        <p:spPr>
          <a:xfrm>
            <a:off x="7483679" y="982867"/>
            <a:ext cx="2971544" cy="1996506"/>
          </a:xfrm>
          <a:prstGeom prst="rect">
            <a:avLst/>
          </a:prstGeom>
          <a:noFill/>
          <a:ln>
            <a:noFill/>
          </a:ln>
        </p:spPr>
      </p:pic>
      <p:pic>
        <p:nvPicPr>
          <p:cNvPr id="958" name="Google Shape;958;p82"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25103" y="1070855"/>
            <a:ext cx="3101852" cy="2337682"/>
          </a:xfrm>
          <a:prstGeom prst="rect">
            <a:avLst/>
          </a:prstGeom>
          <a:noFill/>
          <a:ln>
            <a:noFill/>
          </a:ln>
        </p:spPr>
      </p:pic>
      <p:sp>
        <p:nvSpPr>
          <p:cNvPr id="959" name="Google Shape;959;p82"/>
          <p:cNvSpPr txBox="1"/>
          <p:nvPr/>
        </p:nvSpPr>
        <p:spPr>
          <a:xfrm>
            <a:off x="7713273" y="6271409"/>
            <a:ext cx="3648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a:solidFill>
                  <a:srgbClr val="3F3F3F"/>
                </a:solidFill>
                <a:latin typeface="Posterama" panose="020B0504020200020000" pitchFamily="34" charset="0"/>
                <a:cs typeface="Posterama" panose="020B0504020200020000" pitchFamily="34" charset="0"/>
                <a:sym typeface="Arial"/>
              </a:rPr>
              <a:t>Réparation</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60" name="Google Shape;960;p82"/>
          <p:cNvPicPr preferRelativeResize="0"/>
          <p:nvPr/>
        </p:nvPicPr>
        <p:blipFill>
          <a:blip r:embed="rId5" cstate="email">
            <a:extLst>
              <a:ext uri="{28A0092B-C50C-407E-A947-70E740481C1C}">
                <a14:useLocalDpi xmlns:a14="http://schemas.microsoft.com/office/drawing/2010/main"/>
              </a:ext>
            </a:extLst>
          </a:blip>
          <a:srcRect/>
          <a:stretch/>
        </p:blipFill>
        <p:spPr>
          <a:xfrm>
            <a:off x="8130807" y="4249907"/>
            <a:ext cx="3080704" cy="1920373"/>
          </a:xfrm>
          <a:prstGeom prst="rect">
            <a:avLst/>
          </a:prstGeom>
          <a:noFill/>
          <a:ln>
            <a:noFill/>
          </a:ln>
        </p:spPr>
      </p:pic>
      <p:pic>
        <p:nvPicPr>
          <p:cNvPr id="961" name="Google Shape;961;p82" descr="Uma imagem com pessoa, exterior, pessoas, feira&#10;&#10;Descrição gerada automa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10367" y="4202696"/>
            <a:ext cx="3268361" cy="2176170"/>
          </a:xfrm>
          <a:prstGeom prst="rect">
            <a:avLst/>
          </a:prstGeom>
          <a:noFill/>
          <a:ln>
            <a:noFill/>
          </a:ln>
        </p:spPr>
      </p:pic>
      <p:sp>
        <p:nvSpPr>
          <p:cNvPr id="962" name="Google Shape;962;p82"/>
          <p:cNvSpPr txBox="1"/>
          <p:nvPr/>
        </p:nvSpPr>
        <p:spPr>
          <a:xfrm>
            <a:off x="4686508" y="5409690"/>
            <a:ext cx="21108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Échanges </a:t>
            </a:r>
          </a:p>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événements</a:t>
            </a:r>
          </a:p>
        </p:txBody>
      </p:sp>
      <p:sp>
        <p:nvSpPr>
          <p:cNvPr id="963" name="Google Shape;963;p82"/>
          <p:cNvSpPr txBox="1"/>
          <p:nvPr/>
        </p:nvSpPr>
        <p:spPr>
          <a:xfrm>
            <a:off x="935883" y="1108726"/>
            <a:ext cx="2390100" cy="1603189"/>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sp>
        <p:nvSpPr>
          <p:cNvPr id="3" name="CaixaDeTexto 2">
            <a:extLst>
              <a:ext uri="{FF2B5EF4-FFF2-40B4-BE49-F238E27FC236}">
                <a16:creationId xmlns:a16="http://schemas.microsoft.com/office/drawing/2014/main" id="{AB17507C-C790-BEAB-DC1B-5BF9426A6453}"/>
              </a:ext>
            </a:extLst>
          </p:cNvPr>
          <p:cNvSpPr txBox="1"/>
          <p:nvPr/>
        </p:nvSpPr>
        <p:spPr>
          <a:xfrm>
            <a:off x="1543531" y="6378866"/>
            <a:ext cx="6169742" cy="707886"/>
          </a:xfrm>
          <a:prstGeom prst="rect">
            <a:avLst/>
          </a:prstGeom>
          <a:noFill/>
        </p:spPr>
        <p:txBody>
          <a:bodyPr wrap="square">
            <a:spAutoFit/>
          </a:bodyPr>
          <a:lstStyle/>
          <a:p>
            <a:r>
              <a:rPr lang="pt-PT" sz="600" dirty="0">
                <a:solidFill>
                  <a:schemeClr val="tx1"/>
                </a:solidFill>
                <a:latin typeface="Posterama" panose="020B0504020200020000" pitchFamily="34" charset="0"/>
                <a:cs typeface="Posterama" panose="020B0504020200020000" pitchFamily="34" charset="0"/>
              </a:rPr>
              <a:t>Source: </a:t>
            </a:r>
            <a:r>
              <a:rPr lang="pt-PT" sz="600" dirty="0">
                <a:solidFill>
                  <a:srgbClr val="0070C0"/>
                </a:solidFill>
                <a:latin typeface="Posterama" panose="020B0504020200020000" pitchFamily="34" charset="0"/>
                <a:cs typeface="Posterama" panose="020B0504020200020000" pitchFamily="34" charset="0"/>
                <a:hlinkClick r:id="rId7">
                  <a:extLst>
                    <a:ext uri="{A12FA001-AC4F-418D-AE19-62706E023703}">
                      <ahyp:hlinkClr xmlns:ahyp="http://schemas.microsoft.com/office/drawing/2018/hyperlinkcolor" val="tx"/>
                    </a:ext>
                  </a:extLst>
                </a:hlinkClick>
              </a:rPr>
              <a:t>https://en.wikipedia.org/wiki/Clothing_swap</a:t>
            </a:r>
            <a:endParaRPr lang="pt-PT" sz="600" dirty="0">
              <a:solidFill>
                <a:srgbClr val="0070C0"/>
              </a:solidFill>
              <a:latin typeface="Posterama" panose="020B0504020200020000" pitchFamily="34" charset="0"/>
              <a:cs typeface="Posterama" panose="020B0504020200020000" pitchFamily="34" charset="0"/>
            </a:endParaRPr>
          </a:p>
          <a:p>
            <a:endParaRPr lang="pt-PT" sz="600" dirty="0">
              <a:solidFill>
                <a:srgbClr val="0070C0"/>
              </a:solidFill>
              <a:latin typeface="Posterama" panose="020B0504020200020000" pitchFamily="34" charset="0"/>
              <a:cs typeface="Posterama" panose="020B0504020200020000" pitchFamily="34" charset="0"/>
            </a:endParaRPr>
          </a:p>
          <a:p>
            <a:endParaRPr lang="pt-PT" dirty="0">
              <a:solidFill>
                <a:srgbClr val="0070C0"/>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07C0072-746C-8F98-C59D-811973C7212B}"/>
              </a:ext>
            </a:extLst>
          </p:cNvPr>
          <p:cNvSpPr txBox="1"/>
          <p:nvPr/>
        </p:nvSpPr>
        <p:spPr>
          <a:xfrm>
            <a:off x="3407069" y="3386222"/>
            <a:ext cx="3337919" cy="438582"/>
          </a:xfrm>
          <a:prstGeom prst="rect">
            <a:avLst/>
          </a:prstGeom>
          <a:noFill/>
        </p:spPr>
        <p:txBody>
          <a:bodyPr wrap="square">
            <a:spAutoFit/>
          </a:bodyPr>
          <a:lstStyle/>
          <a:p>
            <a:r>
              <a:rPr lang="pt-PT" sz="600" dirty="0">
                <a:latin typeface="Posterama" panose="020B0504020200020000" pitchFamily="34" charset="0"/>
                <a:cs typeface="Posterama" panose="020B0504020200020000" pitchFamily="34" charset="0"/>
              </a:rPr>
              <a:t>Source: </a:t>
            </a:r>
            <a:r>
              <a:rPr lang="pt-PT" sz="600" dirty="0">
                <a:latin typeface="Posterama" panose="020B0504020200020000" pitchFamily="34" charset="0"/>
                <a:cs typeface="Posterama" panose="020B0504020200020000" pitchFamily="34" charset="0"/>
                <a:hlinkClick r:id="rId8"/>
              </a:rPr>
              <a:t>https://www.theguardian.com/fashion/2016/jan/24/flimsy-fashion-is-a-feminist-issue</a:t>
            </a:r>
            <a:endParaRPr lang="pt-PT" sz="600" dirty="0">
              <a:latin typeface="Posterama" panose="020B0504020200020000" pitchFamily="34" charset="0"/>
              <a:cs typeface="Posterama" panose="020B0504020200020000" pitchFamily="34" charset="0"/>
            </a:endParaRPr>
          </a:p>
          <a:p>
            <a:endParaRPr lang="pt-PT" sz="1050" dirty="0">
              <a:latin typeface="Posterama" panose="020B0504020200020000" pitchFamily="34" charset="0"/>
              <a:cs typeface="Posterama" panose="020B0504020200020000" pitchFamily="34" charset="0"/>
            </a:endParaRPr>
          </a:p>
        </p:txBody>
      </p:sp>
      <p:sp>
        <p:nvSpPr>
          <p:cNvPr id="7" name="CaixaDeTexto 6">
            <a:extLst>
              <a:ext uri="{FF2B5EF4-FFF2-40B4-BE49-F238E27FC236}">
                <a16:creationId xmlns:a16="http://schemas.microsoft.com/office/drawing/2014/main" id="{F13BCE71-F253-C50C-AE83-7BFA2EB140DD}"/>
              </a:ext>
            </a:extLst>
          </p:cNvPr>
          <p:cNvSpPr txBox="1"/>
          <p:nvPr/>
        </p:nvSpPr>
        <p:spPr>
          <a:xfrm>
            <a:off x="7370352" y="2954284"/>
            <a:ext cx="6169742" cy="369332"/>
          </a:xfrm>
          <a:prstGeom prst="rect">
            <a:avLst/>
          </a:prstGeom>
          <a:noFill/>
        </p:spPr>
        <p:txBody>
          <a:bodyPr wrap="square">
            <a:spAutoFit/>
          </a:bodyPr>
          <a:lstStyle/>
          <a:p>
            <a:r>
              <a:rPr lang="pt-PT" sz="600" dirty="0">
                <a:solidFill>
                  <a:schemeClr val="tx1"/>
                </a:solidFill>
                <a:latin typeface="Posterama" panose="020B0504020200020000" pitchFamily="34" charset="0"/>
                <a:cs typeface="Posterama" panose="020B0504020200020000" pitchFamily="34" charset="0"/>
              </a:rPr>
              <a:t>Source: </a:t>
            </a:r>
            <a:r>
              <a:rPr lang="pt-PT" sz="600" dirty="0">
                <a:solidFill>
                  <a:srgbClr val="0070C0"/>
                </a:solidFill>
                <a:latin typeface="Posterama" panose="020B0504020200020000" pitchFamily="34" charset="0"/>
                <a:cs typeface="Posterama" panose="020B0504020200020000" pitchFamily="34" charset="0"/>
                <a:hlinkClick r:id="rId9">
                  <a:extLst>
                    <a:ext uri="{A12FA001-AC4F-418D-AE19-62706E023703}">
                      <ahyp:hlinkClr xmlns:ahyp="http://schemas.microsoft.com/office/drawing/2018/hyperlinkcolor" val="tx"/>
                    </a:ext>
                  </a:extLst>
                </a:hlinkClick>
              </a:rPr>
              <a:t>https://loveandlondon.com/where-to-go-thrift-shopping-in-london-best-secondhand-shops/</a:t>
            </a:r>
            <a:endParaRPr lang="pt-PT" sz="600" dirty="0">
              <a:solidFill>
                <a:srgbClr val="0070C0"/>
              </a:solidFill>
              <a:latin typeface="Posterama" panose="020B0504020200020000" pitchFamily="34" charset="0"/>
              <a:cs typeface="Posterama" panose="020B0504020200020000" pitchFamily="34" charset="0"/>
            </a:endParaRPr>
          </a:p>
          <a:p>
            <a:endParaRPr lang="pt-PT" sz="600" dirty="0">
              <a:solidFill>
                <a:srgbClr val="0070C0"/>
              </a:solidFill>
              <a:latin typeface="Posterama" panose="020B0504020200020000" pitchFamily="34" charset="0"/>
              <a:cs typeface="Posterama" panose="020B0504020200020000" pitchFamily="34" charset="0"/>
            </a:endParaRPr>
          </a:p>
          <a:p>
            <a:endParaRPr lang="pt-PT" sz="600" dirty="0">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9754B44E-EF40-A0C4-BB89-58E6A7B903B9}"/>
              </a:ext>
            </a:extLst>
          </p:cNvPr>
          <p:cNvSpPr txBox="1"/>
          <p:nvPr/>
        </p:nvSpPr>
        <p:spPr>
          <a:xfrm>
            <a:off x="8536858" y="6155532"/>
            <a:ext cx="6769508" cy="415498"/>
          </a:xfrm>
          <a:prstGeom prst="rect">
            <a:avLst/>
          </a:prstGeom>
          <a:noFill/>
        </p:spPr>
        <p:txBody>
          <a:bodyPr wrap="square">
            <a:spAutoFit/>
          </a:bodyPr>
          <a:lstStyle/>
          <a:p>
            <a:r>
              <a:rPr lang="pt-PT" sz="600" dirty="0">
                <a:latin typeface="Posterama" panose="020B0504020200020000" pitchFamily="34" charset="0"/>
                <a:cs typeface="Posterama" panose="020B0504020200020000" pitchFamily="34" charset="0"/>
              </a:rPr>
              <a:t>Source: </a:t>
            </a:r>
            <a:r>
              <a:rPr lang="pt-PT" sz="600" dirty="0">
                <a:latin typeface="Posterama" panose="020B0504020200020000" pitchFamily="34" charset="0"/>
                <a:cs typeface="Posterama" panose="020B0504020200020000" pitchFamily="34" charset="0"/>
                <a:hlinkClick r:id="rId10"/>
              </a:rPr>
              <a:t>https://peggada.com/en/events/repair-cafe-lisboa/</a:t>
            </a:r>
            <a:endParaRPr lang="pt-PT" sz="6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70" name="Google Shape;970;p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5875" y="-169430"/>
            <a:ext cx="8318410" cy="4679105"/>
          </a:xfrm>
          <a:prstGeom prst="rect">
            <a:avLst/>
          </a:prstGeom>
          <a:noFill/>
          <a:ln>
            <a:noFill/>
          </a:ln>
        </p:spPr>
      </p:pic>
      <p:sp>
        <p:nvSpPr>
          <p:cNvPr id="968" name="Google Shape;968;p83"/>
          <p:cNvSpPr txBox="1"/>
          <p:nvPr/>
        </p:nvSpPr>
        <p:spPr>
          <a:xfrm>
            <a:off x="935875" y="711750"/>
            <a:ext cx="9427200" cy="11679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Obsolescence planifiée et droit à la réparation</a:t>
            </a:r>
          </a:p>
        </p:txBody>
      </p:sp>
      <p:sp>
        <p:nvSpPr>
          <p:cNvPr id="969" name="Google Shape;969;p83"/>
          <p:cNvSpPr txBox="1"/>
          <p:nvPr/>
        </p:nvSpPr>
        <p:spPr>
          <a:xfrm>
            <a:off x="935883" y="2073926"/>
            <a:ext cx="2390100" cy="1603189"/>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pic>
        <p:nvPicPr>
          <p:cNvPr id="971" name="Google Shape;971;p83"/>
          <p:cNvPicPr preferRelativeResize="0"/>
          <p:nvPr/>
        </p:nvPicPr>
        <p:blipFill rotWithShape="1">
          <a:blip r:embed="rId4">
            <a:alphaModFix/>
          </a:blip>
          <a:srcRect/>
          <a:stretch/>
        </p:blipFill>
        <p:spPr>
          <a:xfrm>
            <a:off x="7908896" y="985258"/>
            <a:ext cx="3810000" cy="3810000"/>
          </a:xfrm>
          <a:prstGeom prst="rect">
            <a:avLst/>
          </a:prstGeom>
          <a:noFill/>
          <a:ln>
            <a:noFill/>
          </a:ln>
        </p:spPr>
      </p:pic>
      <p:pic>
        <p:nvPicPr>
          <p:cNvPr id="972" name="Google Shape;972;p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83732" y="5440160"/>
            <a:ext cx="3809999" cy="855688"/>
          </a:xfrm>
          <a:prstGeom prst="rect">
            <a:avLst/>
          </a:prstGeom>
          <a:noFill/>
          <a:ln>
            <a:noFill/>
          </a:ln>
        </p:spPr>
      </p:pic>
      <p:pic>
        <p:nvPicPr>
          <p:cNvPr id="973" name="Google Shape;973;p8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28156" y="4696439"/>
            <a:ext cx="3771474" cy="1171563"/>
          </a:xfrm>
          <a:prstGeom prst="rect">
            <a:avLst/>
          </a:prstGeom>
          <a:noFill/>
          <a:ln>
            <a:noFill/>
          </a:ln>
        </p:spPr>
      </p:pic>
      <p:pic>
        <p:nvPicPr>
          <p:cNvPr id="974" name="Google Shape;974;p83" descr="Uma imagem com texto, eletrónica, computador&#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9711" y="4795239"/>
            <a:ext cx="2935570" cy="1651260"/>
          </a:xfrm>
          <a:prstGeom prst="rect">
            <a:avLst/>
          </a:prstGeom>
          <a:noFill/>
          <a:ln>
            <a:noFill/>
          </a:ln>
        </p:spPr>
      </p:pic>
      <p:pic>
        <p:nvPicPr>
          <p:cNvPr id="975" name="Google Shape;975;p8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630857" y="5868004"/>
            <a:ext cx="3383809" cy="433346"/>
          </a:xfrm>
          <a:prstGeom prst="rect">
            <a:avLst/>
          </a:prstGeom>
          <a:noFill/>
          <a:ln>
            <a:noFill/>
          </a:ln>
        </p:spPr>
      </p:pic>
      <p:sp>
        <p:nvSpPr>
          <p:cNvPr id="976" name="Google Shape;976;p83"/>
          <p:cNvSpPr txBox="1"/>
          <p:nvPr/>
        </p:nvSpPr>
        <p:spPr>
          <a:xfrm>
            <a:off x="4653400" y="4310940"/>
            <a:ext cx="3771474" cy="11540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Alternatives?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a:p>
            <a:pPr lvl="0">
              <a:buSzPts val="2400"/>
            </a:pPr>
            <a:r>
              <a:rPr lang="fr-FR" sz="2400" b="1" dirty="0">
                <a:latin typeface="Posterama" panose="020B0504020200020000" pitchFamily="34" charset="0"/>
                <a:cs typeface="Posterama" panose="020B0504020200020000" pitchFamily="34" charset="0"/>
              </a:rPr>
              <a:t>Dispositifs modulaires ! </a:t>
            </a:r>
          </a:p>
        </p:txBody>
      </p:sp>
      <p:sp>
        <p:nvSpPr>
          <p:cNvPr id="3" name="CaixaDeTexto 2">
            <a:extLst>
              <a:ext uri="{FF2B5EF4-FFF2-40B4-BE49-F238E27FC236}">
                <a16:creationId xmlns:a16="http://schemas.microsoft.com/office/drawing/2014/main" id="{C084A2BC-4FEF-D7E8-C699-BF28D0DBDA7C}"/>
              </a:ext>
            </a:extLst>
          </p:cNvPr>
          <p:cNvSpPr txBox="1"/>
          <p:nvPr/>
        </p:nvSpPr>
        <p:spPr>
          <a:xfrm>
            <a:off x="3475281" y="3721882"/>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9"/>
              </a:rPr>
              <a:t>https://pt.depositphotos.com/stock-photos/crt-monitors.html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66314B4-5215-3D9A-E540-E114C0D962EF}"/>
              </a:ext>
            </a:extLst>
          </p:cNvPr>
          <p:cNvSpPr txBox="1"/>
          <p:nvPr/>
        </p:nvSpPr>
        <p:spPr>
          <a:xfrm>
            <a:off x="452704" y="6480876"/>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0"/>
              </a:rPr>
              <a:t>https://ifdesign.com/en/winner-ranking/project/framework-laptop/331893</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7" name="CaixaDeTexto 6">
            <a:extLst>
              <a:ext uri="{FF2B5EF4-FFF2-40B4-BE49-F238E27FC236}">
                <a16:creationId xmlns:a16="http://schemas.microsoft.com/office/drawing/2014/main" id="{996547C0-2224-6231-70F1-A9088347D1C0}"/>
              </a:ext>
            </a:extLst>
          </p:cNvPr>
          <p:cNvSpPr txBox="1"/>
          <p:nvPr/>
        </p:nvSpPr>
        <p:spPr>
          <a:xfrm>
            <a:off x="8845731" y="6173145"/>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1"/>
              </a:rPr>
              <a:t>https://www.fairphone.com/</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DD2072EF-4441-5594-A4FD-1924BB7AB756}"/>
              </a:ext>
            </a:extLst>
          </p:cNvPr>
          <p:cNvSpPr txBox="1"/>
          <p:nvPr/>
        </p:nvSpPr>
        <p:spPr>
          <a:xfrm>
            <a:off x="9090342" y="4572101"/>
            <a:ext cx="7472516"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2"/>
              </a:rPr>
              <a:t>https://repair.eu/</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84"/>
          <p:cNvSpPr txBox="1"/>
          <p:nvPr/>
        </p:nvSpPr>
        <p:spPr>
          <a:xfrm>
            <a:off x="935837" y="508550"/>
            <a:ext cx="8462100" cy="6792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Faire circuler l'économie</a:t>
            </a:r>
          </a:p>
        </p:txBody>
      </p:sp>
      <p:pic>
        <p:nvPicPr>
          <p:cNvPr id="982" name="Google Shape;982;p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4170" y="1566326"/>
            <a:ext cx="9103361" cy="4668390"/>
          </a:xfrm>
          <a:prstGeom prst="rect">
            <a:avLst/>
          </a:prstGeom>
          <a:noFill/>
          <a:ln>
            <a:noFill/>
          </a:ln>
        </p:spPr>
      </p:pic>
      <p:sp>
        <p:nvSpPr>
          <p:cNvPr id="3" name="CaixaDeTexto 2">
            <a:extLst>
              <a:ext uri="{FF2B5EF4-FFF2-40B4-BE49-F238E27FC236}">
                <a16:creationId xmlns:a16="http://schemas.microsoft.com/office/drawing/2014/main" id="{1F6978F7-3E3F-ADAB-11A7-738D364F8C44}"/>
              </a:ext>
            </a:extLst>
          </p:cNvPr>
          <p:cNvSpPr txBox="1"/>
          <p:nvPr/>
        </p:nvSpPr>
        <p:spPr>
          <a:xfrm>
            <a:off x="3746091" y="6234716"/>
            <a:ext cx="6096000"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https://www.eupoliticalreport.eu/consumers-in-the-circular-economy/</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85"/>
          <p:cNvSpPr txBox="1"/>
          <p:nvPr/>
        </p:nvSpPr>
        <p:spPr>
          <a:xfrm>
            <a:off x="935837" y="508550"/>
            <a:ext cx="8462100" cy="6792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Dégrader notre économie</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988" name="Google Shape;988;p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86142" y="4583891"/>
            <a:ext cx="3297218" cy="2055756"/>
          </a:xfrm>
          <a:prstGeom prst="rect">
            <a:avLst/>
          </a:prstGeom>
          <a:noFill/>
          <a:ln>
            <a:noFill/>
          </a:ln>
        </p:spPr>
      </p:pic>
      <p:sp>
        <p:nvSpPr>
          <p:cNvPr id="989" name="Google Shape;989;p85"/>
          <p:cNvSpPr/>
          <p:nvPr/>
        </p:nvSpPr>
        <p:spPr>
          <a:xfrm>
            <a:off x="1108900" y="2719926"/>
            <a:ext cx="4119600" cy="2664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46000" y="135000"/>
                </a:lnTo>
              </a:path>
            </a:pathLst>
          </a:custGeom>
          <a:noFill/>
          <a:ln>
            <a:noFill/>
          </a:ln>
        </p:spPr>
        <p:txBody>
          <a:bodyPr spcFirstLastPara="1" wrap="square" lIns="121900" tIns="60925" rIns="121900" bIns="60925" anchor="ctr" anchorCtr="1">
            <a:noAutofit/>
          </a:bodyPr>
          <a:lstStyle/>
          <a:p>
            <a:pPr marL="152400" marR="0" lvl="1" indent="-158750" algn="l" rtl="0">
              <a:lnSpc>
                <a:spcPct val="75000"/>
              </a:lnSpc>
              <a:spcBef>
                <a:spcPts val="200"/>
              </a:spcBef>
              <a:spcAft>
                <a:spcPts val="0"/>
              </a:spcAft>
              <a:buClr>
                <a:schemeClr val="dk1"/>
              </a:buClr>
              <a:buSzPts val="2500"/>
              <a:buFont typeface="Arial"/>
              <a:buChar char="•"/>
            </a:pPr>
            <a:r>
              <a:rPr lang="en-US" sz="2500" b="0" i="0" u="none" strike="noStrike" cap="none" dirty="0">
                <a:solidFill>
                  <a:schemeClr val="dk1"/>
                </a:solidFill>
                <a:latin typeface="Posterama" panose="020B0504020200020000" pitchFamily="34" charset="0"/>
                <a:cs typeface="Posterama" panose="020B0504020200020000" pitchFamily="34" charset="0"/>
                <a:sym typeface="Arial"/>
              </a:rPr>
              <a:t>Richesse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Croissance continue</a:t>
            </a: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Efficacité</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"Vivre avec plus"</a:t>
            </a:r>
          </a:p>
          <a:p>
            <a:pPr marL="121920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Calibri"/>
              <a:ea typeface="Calibri"/>
              <a:cs typeface="Calibri"/>
              <a:sym typeface="Calibri"/>
            </a:endParaRPr>
          </a:p>
        </p:txBody>
      </p:sp>
      <p:sp>
        <p:nvSpPr>
          <p:cNvPr id="990" name="Google Shape;990;p85"/>
          <p:cNvSpPr/>
          <p:nvPr/>
        </p:nvSpPr>
        <p:spPr>
          <a:xfrm>
            <a:off x="3672115" y="4862285"/>
            <a:ext cx="2919600" cy="740400"/>
          </a:xfrm>
          <a:prstGeom prst="curvedUpArrow">
            <a:avLst>
              <a:gd name="adj1" fmla="val 25000"/>
              <a:gd name="adj2" fmla="val 50000"/>
              <a:gd name="adj3" fmla="val 25000"/>
            </a:avLst>
          </a:prstGeom>
          <a:solidFill>
            <a:srgbClr val="7503A6"/>
          </a:solidFill>
          <a:ln w="25400" cap="flat" cmpd="sng">
            <a:solidFill>
              <a:srgbClr val="7503A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1" name="Google Shape;991;p85"/>
          <p:cNvSpPr/>
          <p:nvPr/>
        </p:nvSpPr>
        <p:spPr>
          <a:xfrm>
            <a:off x="5873700" y="2659339"/>
            <a:ext cx="3976800" cy="24129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46000" y="135000"/>
                </a:lnTo>
              </a:path>
            </a:pathLst>
          </a:custGeom>
          <a:noFill/>
          <a:ln>
            <a:noFill/>
          </a:ln>
        </p:spPr>
        <p:txBody>
          <a:bodyPr spcFirstLastPara="1" wrap="square" lIns="121900" tIns="60925" rIns="121900" bIns="60925" anchor="ctr" anchorCtr="1">
            <a:noAutofit/>
          </a:bodyPr>
          <a:lstStyle/>
          <a:p>
            <a:pPr marL="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Bien-être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Qualité</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Suffisance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"Bien vivre avec moins"</a:t>
            </a:r>
          </a:p>
          <a:p>
            <a:pPr marL="121920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2" name="Google Shape;992;p85"/>
          <p:cNvSpPr txBox="1"/>
          <p:nvPr/>
        </p:nvSpPr>
        <p:spPr>
          <a:xfrm>
            <a:off x="3384328" y="5835580"/>
            <a:ext cx="46689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Changer de paradigme</a:t>
            </a:r>
          </a:p>
        </p:txBody>
      </p:sp>
      <p:sp>
        <p:nvSpPr>
          <p:cNvPr id="993" name="Google Shape;993;p85"/>
          <p:cNvSpPr txBox="1"/>
          <p:nvPr/>
        </p:nvSpPr>
        <p:spPr>
          <a:xfrm>
            <a:off x="8694059" y="6543815"/>
            <a:ext cx="41088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Degrowth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 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vocabulary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for a new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era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94" name="Google Shape;994;p85"/>
          <p:cNvPicPr preferRelativeResize="0"/>
          <p:nvPr/>
        </p:nvPicPr>
        <p:blipFill rotWithShape="1">
          <a:blip r:embed="rId4" cstate="email">
            <a:alphaModFix/>
            <a:extLst>
              <a:ext uri="{28A0092B-C50C-407E-A947-70E740481C1C}">
                <a14:useLocalDpi xmlns:a14="http://schemas.microsoft.com/office/drawing/2010/main"/>
              </a:ext>
            </a:extLst>
          </a:blip>
          <a:srcRect b="-4282"/>
          <a:stretch/>
        </p:blipFill>
        <p:spPr>
          <a:xfrm>
            <a:off x="1381025" y="1533097"/>
            <a:ext cx="2291102" cy="1943803"/>
          </a:xfrm>
          <a:prstGeom prst="rect">
            <a:avLst/>
          </a:prstGeom>
          <a:noFill/>
          <a:ln>
            <a:noFill/>
          </a:ln>
        </p:spPr>
      </p:pic>
      <p:pic>
        <p:nvPicPr>
          <p:cNvPr id="995" name="Google Shape;995;p8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4574" y="1172701"/>
            <a:ext cx="2919600" cy="2664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8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THANK YOU !</a:t>
            </a:r>
            <a:endParaRPr/>
          </a:p>
        </p:txBody>
      </p:sp>
      <p:sp>
        <p:nvSpPr>
          <p:cNvPr id="1002" name="Google Shape;1002;p8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Météo et climat</a:t>
            </a:r>
            <a:endParaRPr dirty="0"/>
          </a:p>
        </p:txBody>
      </p:sp>
      <p:sp>
        <p:nvSpPr>
          <p:cNvPr id="233" name="Google Shape;233;p9"/>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État de l'atmosphère au jour le jour et ses variations à court terme, de quelques minutes à quelques semaines.</a:t>
            </a:r>
          </a:p>
        </p:txBody>
      </p:sp>
      <p:sp>
        <p:nvSpPr>
          <p:cNvPr id="234" name="Google Shape;234;p9"/>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Moyenne des conditions météorologiques sur une longue période (généralement d'au moins 30 ans), dans une région et à une période de l'année spécifiques.</a:t>
            </a:r>
          </a:p>
        </p:txBody>
      </p:sp>
      <p:pic>
        <p:nvPicPr>
          <p:cNvPr id="5" name="Imagem 4">
            <a:extLst>
              <a:ext uri="{FF2B5EF4-FFF2-40B4-BE49-F238E27FC236}">
                <a16:creationId xmlns:a16="http://schemas.microsoft.com/office/drawing/2014/main" id="{35022968-F9B2-8B42-600B-02E632969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31" y="2044694"/>
            <a:ext cx="4792558" cy="3159812"/>
          </a:xfrm>
          <a:prstGeom prst="rect">
            <a:avLst/>
          </a:prstGeom>
        </p:spPr>
      </p:pic>
      <p:pic>
        <p:nvPicPr>
          <p:cNvPr id="9" name="Imagem 8">
            <a:extLst>
              <a:ext uri="{FF2B5EF4-FFF2-40B4-BE49-F238E27FC236}">
                <a16:creationId xmlns:a16="http://schemas.microsoft.com/office/drawing/2014/main" id="{699D6E9B-3113-08B3-D648-28A17E9A8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3838" y="2040397"/>
            <a:ext cx="4704666" cy="3164109"/>
          </a:xfrm>
          <a:prstGeom prst="rect">
            <a:avLst/>
          </a:prstGeom>
        </p:spPr>
      </p:pic>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10764</Words>
  <Application>Microsoft Office PowerPoint</Application>
  <PresentationFormat>Widescreen</PresentationFormat>
  <Paragraphs>564</Paragraphs>
  <Slides>86</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Helvetica Neue</vt:lpstr>
      <vt:lpstr>Posterama</vt:lpstr>
      <vt:lpstr>Montserrat</vt:lpstr>
      <vt:lpstr>Arial</vt:lpstr>
      <vt:lpstr>Century Gothic</vt:lpstr>
      <vt:lpstr>Times New Roman</vt:lpstr>
      <vt:lpstr>Calibri</vt:lpstr>
      <vt:lpstr>Thème Office</vt:lpstr>
      <vt:lpstr>Girls &amp; Women Connecting for Sustainable Consumption </vt:lpstr>
      <vt:lpstr>Pourquoi est-il important d'examiner le changement climatique sous l'angle de l'égalité des sexes ?</vt:lpstr>
      <vt:lpstr>PowerPoint Presentation</vt:lpstr>
      <vt:lpstr>PowerPoint Presentation</vt:lpstr>
      <vt:lpstr>PowerPoint Presentation</vt:lpstr>
      <vt:lpstr>LES FEMMES ET LE CHANGEMENT CLIMATIQUE</vt:lpstr>
      <vt:lpstr>PowerPoint Presentation</vt:lpstr>
      <vt:lpstr>PowerPoint Presentation</vt:lpstr>
      <vt:lpstr>Météo et climat</vt:lpstr>
      <vt:lpstr>PowerPoint Presentation</vt:lpstr>
      <vt:lpstr>PowerPoint Presentation</vt:lpstr>
      <vt:lpstr>Gaz à effet de serre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Émissions par pays</vt:lpstr>
      <vt:lpstr>Émissions historiques par pays</vt:lpstr>
      <vt:lpstr>Les pays les plus vulnérables au changement climatique</vt:lpstr>
      <vt:lpstr>PowerPoint Presentation</vt:lpstr>
      <vt:lpstr>Les plus grandes sources de gaz à effet de serre</vt:lpstr>
      <vt:lpstr>Sources mondiales d'émissions</vt:lpstr>
      <vt:lpstr>CONSEQUENCES</vt:lpstr>
      <vt:lpstr>Événements météorologiques extrêmes</vt:lpstr>
      <vt:lpstr>Événements extrêmes</vt:lpstr>
      <vt:lpstr>PowerPoint Presentation</vt:lpstr>
      <vt:lpstr>PowerPoint Presentation</vt:lpstr>
      <vt:lpstr>PowerPoint Presentation</vt:lpstr>
      <vt:lpstr>PowerPoint Presentation</vt:lpstr>
      <vt:lpstr>PowerPoint Presentation</vt:lpstr>
      <vt:lpstr>PowerPoint Presentation</vt:lpstr>
      <vt:lpstr>Dégivrage</vt:lpstr>
      <vt:lpstr>Dégivrage - Iceberg</vt:lpstr>
      <vt:lpstr>Niveau de la mer</vt:lpstr>
      <vt:lpstr>Niveau de la mer</vt:lpstr>
      <vt:lpstr>PowerPoint Presentation</vt:lpstr>
      <vt:lpstr>Acidification des océans</vt:lpstr>
      <vt:lpstr>Effets sur les écosystèmes</vt:lpstr>
      <vt:lpstr>Effets sur la santé humaine</vt:lpstr>
      <vt:lpstr>PowerPoint Presentation</vt:lpstr>
      <vt:lpstr>PowerPoint Presentation</vt:lpstr>
      <vt:lpstr>Points de basculement</vt:lpstr>
      <vt:lpstr>QUE PEUT-ON FAIRE POUR RÉDUIRE LES ÉMISSIONS ?</vt:lpstr>
      <vt:lpstr>À grande échelle</vt:lpstr>
      <vt:lpstr>Forêts</vt:lpstr>
      <vt:lpstr>PowerPoint Presentation</vt:lpstr>
      <vt:lpstr>Préserver ou restaurer nos forêts</vt:lpstr>
      <vt:lpstr>PowerPoint Presentation</vt:lpstr>
      <vt:lpstr>L'énergie</vt:lpstr>
      <vt:lpstr>Sources d'énergie</vt:lpstr>
      <vt:lpstr>Sources d'énergie renouvelables</vt:lpstr>
      <vt:lpstr>Consommation d'énergie</vt:lpstr>
      <vt:lpstr>L'empreinte carbone de l'internet</vt:lpstr>
      <vt:lpstr>L'empreinte carbone de l'internet</vt:lpstr>
      <vt:lpstr>Réduire la consommation d'énergie</vt:lpstr>
      <vt:lpstr>PowerPoint Presentation</vt:lpstr>
      <vt:lpstr>PowerPoint Presentation</vt:lpstr>
      <vt:lpstr>Empreinte environnementale et carbone</vt:lpstr>
      <vt:lpstr>Empreinte écologique mondiale de la consommation </vt:lpstr>
      <vt:lpstr>Pression croissante sur les systèmes terrestres  </vt:lpstr>
      <vt:lpstr>PowerPoint Presentation</vt:lpstr>
      <vt:lpstr>Que pouvons-nous faire ?</vt:lpstr>
      <vt:lpstr>Reduce energy consumption </vt:lpstr>
      <vt:lpstr>Transports </vt:lpstr>
      <vt:lpstr>Alimentation </vt:lpstr>
      <vt:lpstr>Alimentation </vt:lpstr>
      <vt:lpstr>Alimentation </vt:lpstr>
      <vt:lpstr>Alimentation </vt:lpstr>
      <vt:lpstr>Déchets alimentaires</vt:lpstr>
      <vt:lpstr>Déchets alimentaires</vt:lpstr>
      <vt:lpstr>Déchets alimentaires</vt:lpstr>
      <vt:lpstr>Déchets alimentaires</vt:lpstr>
      <vt:lpstr>Consommation durable :</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22</cp:revision>
  <dcterms:modified xsi:type="dcterms:W3CDTF">2023-04-11T20:40:06Z</dcterms:modified>
</cp:coreProperties>
</file>