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9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76" r:id="rId21"/>
    <p:sldId id="277" r:id="rId22"/>
    <p:sldId id="347" r:id="rId23"/>
    <p:sldId id="348" r:id="rId24"/>
    <p:sldId id="349" r:id="rId25"/>
    <p:sldId id="350" r:id="rId26"/>
    <p:sldId id="351" r:id="rId27"/>
    <p:sldId id="352" r:id="rId28"/>
    <p:sldId id="278" r:id="rId29"/>
    <p:sldId id="279" r:id="rId30"/>
    <p:sldId id="280"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53" r:id="rId52"/>
    <p:sldId id="354" r:id="rId53"/>
    <p:sldId id="355" r:id="rId54"/>
    <p:sldId id="356" r:id="rId55"/>
    <p:sldId id="357" r:id="rId56"/>
    <p:sldId id="358" r:id="rId57"/>
    <p:sldId id="306" r:id="rId58"/>
    <p:sldId id="307" r:id="rId59"/>
    <p:sldId id="308" r:id="rId60"/>
    <p:sldId id="309" r:id="rId61"/>
    <p:sldId id="310" r:id="rId62"/>
    <p:sldId id="311" r:id="rId63"/>
    <p:sldId id="359" r:id="rId64"/>
    <p:sldId id="313" r:id="rId65"/>
    <p:sldId id="314" r:id="rId66"/>
    <p:sldId id="315" r:id="rId67"/>
    <p:sldId id="340" r:id="rId68"/>
    <p:sldId id="360" r:id="rId69"/>
    <p:sldId id="361"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46" r:id="rId92"/>
    <p:sldId id="337" r:id="rId93"/>
    <p:sldId id="338" r:id="rId94"/>
    <p:sldId id="339" r:id="rId95"/>
  </p:sldIdLst>
  <p:sldSz cx="12192000" cy="6858000"/>
  <p:notesSz cx="6858000" cy="9144000"/>
  <p:embeddedFontLst>
    <p:embeddedFont>
      <p:font typeface="Calibri" panose="020F0502020204030204" pitchFamily="34" charset="0"/>
      <p:regular r:id="rId97"/>
      <p:bold r:id="rId98"/>
      <p:italic r:id="rId99"/>
      <p:boldItalic r:id="rId100"/>
    </p:embeddedFont>
    <p:embeddedFont>
      <p:font typeface="Century Gothic" panose="020B0502020202020204" pitchFamily="34" charset="0"/>
      <p:regular r:id="rId101"/>
      <p:bold r:id="rId102"/>
      <p:italic r:id="rId103"/>
      <p:boldItalic r:id="rId104"/>
    </p:embeddedFont>
    <p:embeddedFont>
      <p:font typeface="Helvetica Neue" panose="020B0604020202020204" charset="0"/>
      <p:regular r:id="rId105"/>
      <p:bold r:id="rId106"/>
      <p:italic r:id="rId107"/>
      <p:boldItalic r:id="rId108"/>
    </p:embeddedFont>
    <p:embeddedFont>
      <p:font typeface="Merriweather Sans" pitchFamily="2" charset="0"/>
      <p:regular r:id="rId109"/>
      <p:bold r:id="rId110"/>
      <p:italic r:id="rId111"/>
      <p:boldItalic r:id="rId112"/>
    </p:embeddedFont>
    <p:embeddedFont>
      <p:font typeface="Montserrat" panose="00000500000000000000" pitchFamily="2" charset="0"/>
      <p:regular r:id="rId113"/>
      <p:bold r:id="rId114"/>
      <p:italic r:id="rId115"/>
      <p:boldItalic r:id="rId116"/>
    </p:embeddedFont>
    <p:embeddedFont>
      <p:font typeface="Posterama" panose="020B0504020200020000" pitchFamily="34" charset="0"/>
      <p:regular r:id="rId117"/>
      <p:bold r:id="rId118"/>
      <p:italic r:id="rId119"/>
      <p:boldItalic r:id="rId1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03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33" autoAdjust="0"/>
  </p:normalViewPr>
  <p:slideViewPr>
    <p:cSldViewPr snapToGrid="0">
      <p:cViewPr varScale="1">
        <p:scale>
          <a:sx n="81" d="100"/>
          <a:sy n="81" d="100"/>
        </p:scale>
        <p:origin x="72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21.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6.fntdata"/><Relationship Id="rId16" Type="http://schemas.openxmlformats.org/officeDocument/2006/relationships/slide" Target="slides/slide15.xml"/><Relationship Id="rId107" Type="http://schemas.openxmlformats.org/officeDocument/2006/relationships/font" Target="fonts/font11.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6.fntdata"/><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4.fntdata"/><Relationship Id="rId105" Type="http://schemas.openxmlformats.org/officeDocument/2006/relationships/font" Target="fonts/font9.fntdata"/><Relationship Id="rId113" Type="http://schemas.openxmlformats.org/officeDocument/2006/relationships/font" Target="fonts/font17.fntdata"/><Relationship Id="rId118"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font" Target="fonts/font2.fntdata"/><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7.fntdata"/><Relationship Id="rId108" Type="http://schemas.openxmlformats.org/officeDocument/2006/relationships/font" Target="fonts/font12.fntdata"/><Relationship Id="rId116" Type="http://schemas.openxmlformats.org/officeDocument/2006/relationships/font" Target="fonts/font20.fntdata"/><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1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0.fntdata"/><Relationship Id="rId114" Type="http://schemas.openxmlformats.org/officeDocument/2006/relationships/font" Target="fonts/font18.fntdata"/><Relationship Id="rId119" Type="http://schemas.openxmlformats.org/officeDocument/2006/relationships/font" Target="fonts/font2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3.fntdata"/><Relationship Id="rId101" Type="http://schemas.openxmlformats.org/officeDocument/2006/relationships/font" Target="fonts/font5.fntdata"/><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3.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fntdata"/><Relationship Id="rId104" Type="http://schemas.openxmlformats.org/officeDocument/2006/relationships/font" Target="fonts/font8.fntdata"/><Relationship Id="rId120" Type="http://schemas.openxmlformats.org/officeDocument/2006/relationships/font" Target="fonts/font2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4.fntdata"/><Relationship Id="rId115"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websitecarbon.com"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0: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Posterama" panose="020B0504020200020000" pitchFamily="34" charset="0"/>
                <a:ea typeface="Arial"/>
                <a:cs typeface="Posterama" panose="020B0504020200020000" pitchFamily="34" charset="0"/>
                <a:sym typeface="Arial"/>
              </a:rPr>
              <a:t>Now</a:t>
            </a:r>
            <a:r>
              <a:rPr lang="fr-FR" sz="1100" dirty="0">
                <a:latin typeface="Posterama" panose="020B0504020200020000" pitchFamily="34" charset="0"/>
                <a:ea typeface="Arial"/>
                <a:cs typeface="Posterama" panose="020B0504020200020000" pitchFamily="34" charset="0"/>
                <a:sym typeface="Arial"/>
              </a:rPr>
              <a:t>, to focus </a:t>
            </a:r>
            <a:r>
              <a:rPr lang="fr-FR" sz="1100" dirty="0" err="1">
                <a:latin typeface="Posterama" panose="020B0504020200020000" pitchFamily="34" charset="0"/>
                <a:ea typeface="Arial"/>
                <a:cs typeface="Posterama" panose="020B0504020200020000" pitchFamily="34" charset="0"/>
                <a:sym typeface="Arial"/>
              </a:rPr>
              <a:t>our</a:t>
            </a:r>
            <a:r>
              <a:rPr lang="fr-FR" sz="1100" dirty="0">
                <a:latin typeface="Posterama" panose="020B0504020200020000" pitchFamily="34" charset="0"/>
                <a:ea typeface="Arial"/>
                <a:cs typeface="Posterama" panose="020B0504020200020000" pitchFamily="34" charset="0"/>
                <a:sym typeface="Arial"/>
              </a:rPr>
              <a:t> attention on </a:t>
            </a:r>
            <a:r>
              <a:rPr lang="fr-FR" sz="1100" dirty="0" err="1">
                <a:latin typeface="Posterama" panose="020B0504020200020000" pitchFamily="34" charset="0"/>
                <a:ea typeface="Arial"/>
                <a:cs typeface="Posterama" panose="020B0504020200020000" pitchFamily="34" charset="0"/>
                <a:sym typeface="Arial"/>
              </a:rPr>
              <a:t>where</a:t>
            </a:r>
            <a:r>
              <a:rPr lang="fr-FR" sz="1100" dirty="0">
                <a:latin typeface="Posterama" panose="020B0504020200020000" pitchFamily="34" charset="0"/>
                <a:ea typeface="Arial"/>
                <a:cs typeface="Posterama" panose="020B0504020200020000" pitchFamily="34" charset="0"/>
                <a:sym typeface="Arial"/>
              </a:rPr>
              <a:t> all of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takes</a:t>
            </a:r>
            <a:r>
              <a:rPr lang="fr-FR" sz="1100" dirty="0">
                <a:latin typeface="Posterama" panose="020B0504020200020000" pitchFamily="34" charset="0"/>
                <a:ea typeface="Arial"/>
                <a:cs typeface="Posterama" panose="020B0504020200020000" pitchFamily="34" charset="0"/>
                <a:sym typeface="Arial"/>
              </a:rPr>
              <a:t> place: the </a:t>
            </a:r>
            <a:r>
              <a:rPr lang="fr-FR" sz="1100" dirty="0" err="1">
                <a:latin typeface="Posterama" panose="020B0504020200020000" pitchFamily="34" charset="0"/>
                <a:ea typeface="Arial"/>
                <a:cs typeface="Posterama" panose="020B0504020200020000" pitchFamily="34" charset="0"/>
                <a:sym typeface="Arial"/>
              </a:rPr>
              <a:t>atmosphere</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atmosphere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complex</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layered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space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revolves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around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planet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earth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composed</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several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gases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fundamental</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guarantee</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liveable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planet</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where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amongst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other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meteorological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phenomenon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takes</a:t>
            </a:r>
            <a:r>
              <a:rPr lang="fr-FR" sz="1100" dirty="0">
                <a:latin typeface="Posterama" panose="020B0504020200020000" pitchFamily="34" charset="0"/>
                <a:ea typeface="Arial"/>
                <a:cs typeface="Posterama" panose="020B0504020200020000" pitchFamily="34" charset="0"/>
                <a:sym typeface="Arial"/>
              </a:rPr>
              <a:t> place. </a:t>
            </a:r>
            <a:endParaRPr sz="1100" dirty="0">
              <a:latin typeface="Posterama" panose="020B0504020200020000" pitchFamily="34" charset="0"/>
              <a:ea typeface="Arial"/>
              <a:cs typeface="Posterama" panose="020B0504020200020000" pitchFamily="34" charset="0"/>
              <a:sym typeface="Arial"/>
            </a:endParaRPr>
          </a:p>
          <a:p>
            <a:pPr marL="457200" marR="0" lvl="0" indent="-228600" algn="l" rtl="0">
              <a:lnSpc>
                <a:spcPct val="100000"/>
              </a:lnSpc>
              <a:spcBef>
                <a:spcPts val="0"/>
              </a:spcBef>
              <a:spcAft>
                <a:spcPts val="0"/>
              </a:spcAft>
              <a:buSzPts val="1400"/>
              <a:buNone/>
            </a:pPr>
            <a:endParaRPr dirty="0"/>
          </a:p>
        </p:txBody>
      </p:sp>
      <p:sp>
        <p:nvSpPr>
          <p:cNvPr id="237" name="Google Shape;237;p10: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1: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endParaRPr sz="1100" u="sng"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A lot </a:t>
            </a:r>
            <a:r>
              <a:rPr lang="fr-FR" sz="1100" dirty="0" err="1">
                <a:latin typeface="Posterama" panose="020B0504020200020000" pitchFamily="34" charset="0"/>
                <a:ea typeface="Arial"/>
                <a:cs typeface="Posterama" panose="020B0504020200020000" pitchFamily="34" charset="0"/>
                <a:sym typeface="Arial"/>
              </a:rPr>
              <a:t>happens</a:t>
            </a:r>
            <a:r>
              <a:rPr lang="fr-FR" sz="1100" dirty="0">
                <a:latin typeface="Posterama" panose="020B0504020200020000" pitchFamily="34" charset="0"/>
                <a:ea typeface="Arial"/>
                <a:cs typeface="Posterama" panose="020B0504020200020000" pitchFamily="34" charset="0"/>
                <a:sym typeface="Arial"/>
              </a:rPr>
              <a:t> in the </a:t>
            </a:r>
            <a:r>
              <a:rPr lang="fr-FR" sz="1100" dirty="0" err="1">
                <a:latin typeface="Posterama" panose="020B0504020200020000" pitchFamily="34" charset="0"/>
                <a:ea typeface="Arial"/>
                <a:cs typeface="Posterama" panose="020B0504020200020000" pitchFamily="34" charset="0"/>
                <a:sym typeface="Arial"/>
              </a:rPr>
              <a:t>atmosphere</a:t>
            </a:r>
            <a:r>
              <a:rPr lang="fr-FR" sz="1100" dirty="0">
                <a:latin typeface="Posterama" panose="020B0504020200020000" pitchFamily="34" charset="0"/>
                <a:ea typeface="Arial"/>
                <a:cs typeface="Posterama" panose="020B0504020200020000" pitchFamily="34" charset="0"/>
                <a:sym typeface="Arial"/>
              </a:rPr>
              <a:t>, and the </a:t>
            </a:r>
            <a:r>
              <a:rPr lang="fr-FR" sz="1100" dirty="0" err="1">
                <a:latin typeface="Posterama" panose="020B0504020200020000" pitchFamily="34" charset="0"/>
                <a:ea typeface="Arial"/>
                <a:cs typeface="Posterama" panose="020B0504020200020000" pitchFamily="34" charset="0"/>
                <a:sym typeface="Arial"/>
              </a:rPr>
              <a:t>most</a:t>
            </a:r>
            <a:r>
              <a:rPr lang="fr-FR" sz="1100" dirty="0">
                <a:latin typeface="Posterama" panose="020B0504020200020000" pitchFamily="34" charset="0"/>
                <a:ea typeface="Arial"/>
                <a:cs typeface="Posterama" panose="020B0504020200020000" pitchFamily="34" charset="0"/>
                <a:sym typeface="Arial"/>
              </a:rPr>
              <a:t> important </a:t>
            </a:r>
            <a:r>
              <a:rPr lang="fr-FR" sz="1100" dirty="0" err="1">
                <a:latin typeface="Posterama" panose="020B0504020200020000" pitchFamily="34" charset="0"/>
                <a:ea typeface="Arial"/>
                <a:cs typeface="Posterama" panose="020B0504020200020000" pitchFamily="34" charset="0"/>
                <a:sym typeface="Arial"/>
              </a:rPr>
              <a:t>regarding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change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greenhouse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effect</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greenhouse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effect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natural</a:t>
            </a:r>
            <a:r>
              <a:rPr lang="fr-FR" sz="1100" dirty="0">
                <a:latin typeface="Posterama" panose="020B0504020200020000" pitchFamily="34" charset="0"/>
                <a:ea typeface="Arial"/>
                <a:cs typeface="Posterama" panose="020B0504020200020000" pitchFamily="34" charset="0"/>
                <a:sym typeface="Arial"/>
              </a:rPr>
              <a:t> process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prevents</a:t>
            </a:r>
            <a:r>
              <a:rPr lang="fr-FR" sz="1100" dirty="0">
                <a:latin typeface="Posterama" panose="020B0504020200020000" pitchFamily="34" charset="0"/>
                <a:ea typeface="Arial"/>
                <a:cs typeface="Posterama" panose="020B0504020200020000" pitchFamily="34" charset="0"/>
                <a:sym typeface="Arial"/>
              </a:rPr>
              <a:t> us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freezing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here</a:t>
            </a:r>
            <a:r>
              <a:rPr lang="fr-FR" sz="1100" dirty="0">
                <a:latin typeface="Posterama" panose="020B0504020200020000" pitchFamily="34" charset="0"/>
                <a:ea typeface="Arial"/>
                <a:cs typeface="Posterama" panose="020B0504020200020000" pitchFamily="34" charset="0"/>
                <a:sym typeface="Arial"/>
              </a:rPr>
              <a:t> on the </a:t>
            </a:r>
            <a:r>
              <a:rPr lang="fr-FR" sz="1100" dirty="0" err="1">
                <a:latin typeface="Posterama" panose="020B0504020200020000" pitchFamily="34" charset="0"/>
                <a:ea typeface="Arial"/>
                <a:cs typeface="Posterama" panose="020B0504020200020000" pitchFamily="34" charset="0"/>
                <a:sym typeface="Arial"/>
              </a:rPr>
              <a:t>planet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Without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temperature</a:t>
            </a:r>
            <a:r>
              <a:rPr lang="fr-FR" sz="1100" dirty="0">
                <a:latin typeface="Posterama" panose="020B0504020200020000" pitchFamily="34" charset="0"/>
                <a:ea typeface="Arial"/>
                <a:cs typeface="Posterama" panose="020B0504020200020000" pitchFamily="34" charset="0"/>
                <a:sym typeface="Arial"/>
              </a:rPr>
              <a:t> on the surface of the </a:t>
            </a:r>
            <a:r>
              <a:rPr lang="fr-FR" sz="1100" dirty="0" err="1">
                <a:latin typeface="Posterama" panose="020B0504020200020000" pitchFamily="34" charset="0"/>
                <a:ea typeface="Arial"/>
                <a:cs typeface="Posterama" panose="020B0504020200020000" pitchFamily="34" charset="0"/>
                <a:sym typeface="Arial"/>
              </a:rPr>
              <a:t>earth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would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a:t>
            </a:r>
            <a:r>
              <a:rPr lang="fr-FR" sz="1100" dirty="0">
                <a:latin typeface="Posterama" panose="020B0504020200020000" pitchFamily="34" charset="0"/>
                <a:ea typeface="Arial"/>
                <a:cs typeface="Posterama" panose="020B0504020200020000" pitchFamily="34" charset="0"/>
                <a:sym typeface="Arial"/>
              </a:rPr>
              <a:t> -18Cº. </a:t>
            </a:r>
            <a:endParaRPr dirty="0">
              <a:latin typeface="Times New Roman"/>
              <a:ea typeface="Times New Roman"/>
              <a:cs typeface="Times New Roman"/>
              <a:sym typeface="Times New Roman"/>
            </a:endParaRPr>
          </a:p>
          <a:p>
            <a:pPr marL="0" marR="0" lvl="0" indent="0" algn="l" rtl="0">
              <a:lnSpc>
                <a:spcPct val="100000"/>
              </a:lnSpc>
              <a:spcBef>
                <a:spcPts val="0"/>
              </a:spcBef>
              <a:spcAft>
                <a:spcPts val="0"/>
              </a:spcAft>
              <a:buSzPts val="1400"/>
              <a:buNone/>
            </a:pPr>
            <a:endParaRPr sz="1800" dirty="0">
              <a:solidFill>
                <a:srgbClr val="000000"/>
              </a:solidFill>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This </a:t>
            </a:r>
            <a:r>
              <a:rPr lang="fr-FR" sz="1100" dirty="0" err="1">
                <a:latin typeface="Posterama" panose="020B0504020200020000" pitchFamily="34" charset="0"/>
                <a:ea typeface="Arial"/>
                <a:cs typeface="Posterama" panose="020B0504020200020000" pitchFamily="34" charset="0"/>
                <a:sym typeface="Arial"/>
              </a:rPr>
              <a:t>effect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like the </a:t>
            </a:r>
            <a:r>
              <a:rPr lang="fr-FR" sz="1100" dirty="0" err="1">
                <a:latin typeface="Posterama" panose="020B0504020200020000" pitchFamily="34" charset="0"/>
                <a:ea typeface="Arial"/>
                <a:cs typeface="Posterama" panose="020B0504020200020000" pitchFamily="34" charset="0"/>
                <a:sym typeface="Arial"/>
              </a:rPr>
              <a:t>workings</a:t>
            </a:r>
            <a:r>
              <a:rPr lang="fr-FR" sz="1100" dirty="0">
                <a:latin typeface="Posterama" panose="020B0504020200020000" pitchFamily="34" charset="0"/>
                <a:ea typeface="Arial"/>
                <a:cs typeface="Posterama" panose="020B0504020200020000" pitchFamily="34" charset="0"/>
                <a:sym typeface="Arial"/>
              </a:rPr>
              <a:t> of a </a:t>
            </a:r>
            <a:r>
              <a:rPr lang="fr-FR" sz="1100" dirty="0" err="1">
                <a:latin typeface="Posterama" panose="020B0504020200020000" pitchFamily="34" charset="0"/>
                <a:ea typeface="Arial"/>
                <a:cs typeface="Posterama" panose="020B0504020200020000" pitchFamily="34" charset="0"/>
                <a:sym typeface="Arial"/>
              </a:rPr>
              <a:t>greenhouse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hence</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name</a:t>
            </a:r>
            <a:r>
              <a:rPr lang="fr-FR" sz="1100" dirty="0">
                <a:latin typeface="Posterama" panose="020B0504020200020000" pitchFamily="34" charset="0"/>
                <a:ea typeface="Arial"/>
                <a:cs typeface="Posterama" panose="020B0504020200020000" pitchFamily="34" charset="0"/>
                <a:sym typeface="Arial"/>
              </a:rPr>
              <a:t>. Solar radiation passes </a:t>
            </a:r>
            <a:r>
              <a:rPr lang="fr-FR" sz="1100" dirty="0" err="1">
                <a:latin typeface="Posterama" panose="020B0504020200020000" pitchFamily="34" charset="0"/>
                <a:ea typeface="Arial"/>
                <a:cs typeface="Posterama" panose="020B0504020200020000" pitchFamily="34" charset="0"/>
                <a:sym typeface="Arial"/>
              </a:rPr>
              <a:t>through</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atmosphere</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absorbed</a:t>
            </a:r>
            <a:r>
              <a:rPr lang="fr-FR" sz="1100" dirty="0">
                <a:latin typeface="Posterama" panose="020B0504020200020000" pitchFamily="34" charset="0"/>
                <a:ea typeface="Arial"/>
                <a:cs typeface="Posterama" panose="020B0504020200020000" pitchFamily="34" charset="0"/>
                <a:sym typeface="Arial"/>
              </a:rPr>
              <a:t> by the </a:t>
            </a:r>
            <a:r>
              <a:rPr lang="fr-FR" sz="1100" dirty="0" err="1">
                <a:latin typeface="Posterama" panose="020B0504020200020000" pitchFamily="34" charset="0"/>
                <a:ea typeface="Arial"/>
                <a:cs typeface="Posterama" panose="020B0504020200020000" pitchFamily="34" charset="0"/>
                <a:sym typeface="Arial"/>
              </a:rPr>
              <a:t>earth's</a:t>
            </a:r>
            <a:r>
              <a:rPr lang="fr-FR" sz="1100" dirty="0">
                <a:latin typeface="Posterama" panose="020B0504020200020000" pitchFamily="34" charset="0"/>
                <a:ea typeface="Arial"/>
                <a:cs typeface="Posterama" panose="020B0504020200020000" pitchFamily="34" charset="0"/>
                <a:sym typeface="Arial"/>
              </a:rPr>
              <a:t> surface,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re-</a:t>
            </a:r>
            <a:r>
              <a:rPr lang="fr-FR" sz="1100" dirty="0" err="1">
                <a:latin typeface="Posterama" panose="020B0504020200020000" pitchFamily="34" charset="0"/>
                <a:ea typeface="Arial"/>
                <a:cs typeface="Posterama" panose="020B0504020200020000" pitchFamily="34" charset="0"/>
                <a:sym typeface="Arial"/>
              </a:rPr>
              <a:t>emits</a:t>
            </a:r>
            <a:r>
              <a:rPr lang="fr-FR" sz="1100" dirty="0">
                <a:latin typeface="Posterama" panose="020B0504020200020000" pitchFamily="34" charset="0"/>
                <a:ea typeface="Arial"/>
                <a:cs typeface="Posterama" panose="020B0504020200020000" pitchFamily="34" charset="0"/>
                <a:sym typeface="Arial"/>
              </a:rPr>
              <a:t> the radiation at a </a:t>
            </a:r>
            <a:r>
              <a:rPr lang="fr-FR" sz="1100" dirty="0" err="1">
                <a:latin typeface="Posterama" panose="020B0504020200020000" pitchFamily="34" charset="0"/>
                <a:ea typeface="Arial"/>
                <a:cs typeface="Posterama" panose="020B0504020200020000" pitchFamily="34" charset="0"/>
                <a:sym typeface="Arial"/>
              </a:rPr>
              <a:t>lower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wavelength</a:t>
            </a:r>
            <a:r>
              <a:rPr lang="fr-FR" sz="1100" dirty="0">
                <a:latin typeface="Posterama" panose="020B0504020200020000" pitchFamily="34" charset="0"/>
                <a:ea typeface="Arial"/>
                <a:cs typeface="Posterama" panose="020B0504020200020000" pitchFamily="34" charset="0"/>
                <a:sym typeface="Arial"/>
              </a:rPr>
              <a:t> in the </a:t>
            </a:r>
            <a:r>
              <a:rPr lang="fr-FR" sz="1100" dirty="0" err="1">
                <a:latin typeface="Posterama" panose="020B0504020200020000" pitchFamily="34" charset="0"/>
                <a:ea typeface="Arial"/>
                <a:cs typeface="Posterama" panose="020B0504020200020000" pitchFamily="34" charset="0"/>
                <a:sym typeface="Arial"/>
              </a:rPr>
              <a:t>form</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infrared</a:t>
            </a:r>
            <a:r>
              <a:rPr lang="fr-FR" sz="1100" dirty="0">
                <a:latin typeface="Posterama" panose="020B0504020200020000" pitchFamily="34" charset="0"/>
                <a:ea typeface="Arial"/>
                <a:cs typeface="Posterama" panose="020B0504020200020000" pitchFamily="34" charset="0"/>
                <a:sym typeface="Arial"/>
              </a:rPr>
              <a:t> (IR) radiation. This IR radiation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thermal radiation,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causes an </a:t>
            </a:r>
            <a:r>
              <a:rPr lang="fr-FR" sz="1100" dirty="0" err="1">
                <a:latin typeface="Posterama" panose="020B0504020200020000" pitchFamily="34" charset="0"/>
                <a:ea typeface="Arial"/>
                <a:cs typeface="Posterama" panose="020B0504020200020000" pitchFamily="34" charset="0"/>
                <a:sym typeface="Arial"/>
              </a:rPr>
              <a:t>increase</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temperature</a:t>
            </a:r>
            <a:r>
              <a:rPr lang="fr-FR" sz="1100" dirty="0">
                <a:latin typeface="Posterama" panose="020B0504020200020000" pitchFamily="34" charset="0"/>
                <a:ea typeface="Arial"/>
                <a:cs typeface="Posterama" panose="020B0504020200020000" pitchFamily="34" charset="0"/>
                <a:sym typeface="Arial"/>
              </a:rPr>
              <a:t>. This radiation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emitted</a:t>
            </a:r>
            <a:r>
              <a:rPr lang="fr-FR" sz="1100" dirty="0">
                <a:latin typeface="Posterama" panose="020B0504020200020000" pitchFamily="34" charset="0"/>
                <a:ea typeface="Arial"/>
                <a:cs typeface="Posterama" panose="020B0504020200020000" pitchFamily="34" charset="0"/>
                <a:sym typeface="Arial"/>
              </a:rPr>
              <a:t> by the </a:t>
            </a:r>
            <a:r>
              <a:rPr lang="fr-FR" sz="1100" dirty="0" err="1">
                <a:latin typeface="Posterama" panose="020B0504020200020000" pitchFamily="34" charset="0"/>
                <a:ea typeface="Arial"/>
                <a:cs typeface="Posterama" panose="020B0504020200020000" pitchFamily="34" charset="0"/>
                <a:sym typeface="Arial"/>
              </a:rPr>
              <a:t>Earth's</a:t>
            </a:r>
            <a:r>
              <a:rPr lang="fr-FR" sz="1100" dirty="0">
                <a:latin typeface="Posterama" panose="020B0504020200020000" pitchFamily="34" charset="0"/>
                <a:ea typeface="Arial"/>
                <a:cs typeface="Posterama" panose="020B0504020200020000" pitchFamily="34" charset="0"/>
                <a:sym typeface="Arial"/>
              </a:rPr>
              <a:t> surface </a:t>
            </a:r>
            <a:r>
              <a:rPr lang="fr-FR" sz="1100" dirty="0" err="1">
                <a:latin typeface="Posterama" panose="020B0504020200020000" pitchFamily="34" charset="0"/>
                <a:ea typeface="Arial"/>
                <a:cs typeface="Posterama" panose="020B0504020200020000" pitchFamily="34" charset="0"/>
                <a:sym typeface="Arial"/>
              </a:rPr>
              <a:t>into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space</a:t>
            </a:r>
            <a:r>
              <a:rPr lang="fr-FR" sz="1100" dirty="0">
                <a:latin typeface="Posterama" panose="020B0504020200020000" pitchFamily="34" charset="0"/>
                <a:ea typeface="Arial"/>
                <a:cs typeface="Posterama" panose="020B0504020200020000" pitchFamily="34" charset="0"/>
                <a:sym typeface="Arial"/>
              </a:rPr>
              <a:t> but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captured</a:t>
            </a:r>
            <a:r>
              <a:rPr lang="fr-FR" sz="1100" dirty="0">
                <a:latin typeface="Posterama" panose="020B0504020200020000" pitchFamily="34" charset="0"/>
                <a:ea typeface="Arial"/>
                <a:cs typeface="Posterama" panose="020B0504020200020000" pitchFamily="34" charset="0"/>
                <a:sym typeface="Arial"/>
              </a:rPr>
              <a:t> by certain </a:t>
            </a:r>
            <a:r>
              <a:rPr lang="fr-FR" sz="1100" dirty="0" err="1">
                <a:latin typeface="Posterama" panose="020B0504020200020000" pitchFamily="34" charset="0"/>
                <a:ea typeface="Arial"/>
                <a:cs typeface="Posterama" panose="020B0504020200020000" pitchFamily="34" charset="0"/>
                <a:sym typeface="Arial"/>
              </a:rPr>
              <a:t>gases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present</a:t>
            </a:r>
            <a:r>
              <a:rPr lang="fr-FR" sz="1100" dirty="0">
                <a:latin typeface="Posterama" panose="020B0504020200020000" pitchFamily="34" charset="0"/>
                <a:ea typeface="Arial"/>
                <a:cs typeface="Posterama" panose="020B0504020200020000" pitchFamily="34" charset="0"/>
                <a:sym typeface="Arial"/>
              </a:rPr>
              <a:t> in the </a:t>
            </a:r>
            <a:r>
              <a:rPr lang="fr-FR" sz="1100" dirty="0" err="1">
                <a:latin typeface="Posterama" panose="020B0504020200020000" pitchFamily="34" charset="0"/>
                <a:ea typeface="Arial"/>
                <a:cs typeface="Posterama" panose="020B0504020200020000" pitchFamily="34" charset="0"/>
                <a:sym typeface="Arial"/>
              </a:rPr>
              <a:t>atmosphere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have the </a:t>
            </a:r>
            <a:r>
              <a:rPr lang="fr-FR" sz="1100" dirty="0" err="1">
                <a:latin typeface="Posterama" panose="020B0504020200020000" pitchFamily="34" charset="0"/>
                <a:ea typeface="Arial"/>
                <a:cs typeface="Posterama" panose="020B0504020200020000" pitchFamily="34" charset="0"/>
                <a:sym typeface="Arial"/>
              </a:rPr>
              <a:t>ability</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absorb</a:t>
            </a:r>
            <a:r>
              <a:rPr lang="fr-FR" sz="1100" dirty="0">
                <a:latin typeface="Posterama" panose="020B0504020200020000" pitchFamily="34" charset="0"/>
                <a:ea typeface="Arial"/>
                <a:cs typeface="Posterama" panose="020B0504020200020000" pitchFamily="34" charset="0"/>
                <a:sym typeface="Arial"/>
              </a:rPr>
              <a:t> and re-</a:t>
            </a:r>
            <a:r>
              <a:rPr lang="fr-FR" sz="1100" dirty="0" err="1">
                <a:latin typeface="Posterama" panose="020B0504020200020000" pitchFamily="34" charset="0"/>
                <a:ea typeface="Arial"/>
                <a:cs typeface="Posterama" panose="020B0504020200020000" pitchFamily="34" charset="0"/>
                <a:sym typeface="Arial"/>
              </a:rPr>
              <a:t>emit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in all directions, </a:t>
            </a:r>
            <a:r>
              <a:rPr lang="fr-FR" sz="1100" dirty="0" err="1">
                <a:latin typeface="Posterama" panose="020B0504020200020000" pitchFamily="34" charset="0"/>
                <a:ea typeface="Arial"/>
                <a:cs typeface="Posterama" panose="020B0504020200020000" pitchFamily="34" charset="0"/>
                <a:sym typeface="Arial"/>
              </a:rPr>
              <a:t>including</a:t>
            </a:r>
            <a:r>
              <a:rPr lang="fr-FR" sz="1100" dirty="0">
                <a:latin typeface="Posterama" panose="020B0504020200020000" pitchFamily="34" charset="0"/>
                <a:ea typeface="Arial"/>
                <a:cs typeface="Posterama" panose="020B0504020200020000" pitchFamily="34" charset="0"/>
                <a:sym typeface="Arial"/>
              </a:rPr>
              <a:t> back to </a:t>
            </a:r>
            <a:r>
              <a:rPr lang="fr-FR" sz="1100" dirty="0" err="1">
                <a:latin typeface="Posterama" panose="020B0504020200020000" pitchFamily="34" charset="0"/>
                <a:ea typeface="Arial"/>
                <a:cs typeface="Posterama" panose="020B0504020200020000" pitchFamily="34" charset="0"/>
                <a:sym typeface="Arial"/>
              </a:rPr>
              <a:t>Earth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Thus</a:t>
            </a:r>
            <a:r>
              <a:rPr lang="fr-FR" sz="1100" dirty="0">
                <a:latin typeface="Posterama" panose="020B0504020200020000" pitchFamily="34" charset="0"/>
                <a:ea typeface="Arial"/>
                <a:cs typeface="Posterama" panose="020B0504020200020000" pitchFamily="34" charset="0"/>
                <a:sym typeface="Arial"/>
              </a:rPr>
              <a:t>, a layer </a:t>
            </a:r>
            <a:r>
              <a:rPr lang="fr-FR" sz="1100" dirty="0" err="1">
                <a:latin typeface="Posterama" panose="020B0504020200020000" pitchFamily="34" charset="0"/>
                <a:ea typeface="Arial"/>
                <a:cs typeface="Posterama" panose="020B0504020200020000" pitchFamily="34" charset="0"/>
                <a:sym typeface="Arial"/>
              </a:rPr>
              <a:t>with</a:t>
            </a:r>
            <a:r>
              <a:rPr lang="fr-FR" sz="1100" dirty="0">
                <a:latin typeface="Posterama" panose="020B0504020200020000" pitchFamily="34" charset="0"/>
                <a:ea typeface="Arial"/>
                <a:cs typeface="Posterama" panose="020B0504020200020000" pitchFamily="34" charset="0"/>
                <a:sym typeface="Arial"/>
              </a:rPr>
              <a:t> constant thermal radiation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formed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does</a:t>
            </a:r>
            <a:r>
              <a:rPr lang="fr-FR" sz="1100" dirty="0">
                <a:latin typeface="Posterama" panose="020B0504020200020000" pitchFamily="34" charset="0"/>
                <a:ea typeface="Arial"/>
                <a:cs typeface="Posterama" panose="020B0504020200020000" pitchFamily="34" charset="0"/>
                <a:sym typeface="Arial"/>
              </a:rPr>
              <a:t> not </a:t>
            </a:r>
            <a:r>
              <a:rPr lang="fr-FR" sz="1100" dirty="0" err="1">
                <a:latin typeface="Posterama" panose="020B0504020200020000" pitchFamily="34" charset="0"/>
                <a:ea typeface="Arial"/>
                <a:cs typeface="Posterama" panose="020B0504020200020000" pitchFamily="34" charset="0"/>
                <a:sym typeface="Arial"/>
              </a:rPr>
              <a:t>immediately</a:t>
            </a:r>
            <a:r>
              <a:rPr lang="fr-FR" sz="1100" dirty="0">
                <a:latin typeface="Posterama" panose="020B0504020200020000" pitchFamily="34" charset="0"/>
                <a:ea typeface="Arial"/>
                <a:cs typeface="Posterama" panose="020B0504020200020000" pitchFamily="34" charset="0"/>
                <a:sym typeface="Arial"/>
              </a:rPr>
              <a:t> escape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Earth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heating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atmosphere</a:t>
            </a:r>
            <a:r>
              <a:rPr lang="fr-FR" sz="1100" dirty="0">
                <a:latin typeface="Posterama" panose="020B0504020200020000" pitchFamily="34" charset="0"/>
                <a:ea typeface="Arial"/>
                <a:cs typeface="Posterama" panose="020B0504020200020000" pitchFamily="34" charset="0"/>
                <a:sym typeface="Arial"/>
              </a:rPr>
              <a:t>. This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exactly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happens</a:t>
            </a:r>
            <a:r>
              <a:rPr lang="fr-FR" sz="1100" dirty="0">
                <a:latin typeface="Posterama" panose="020B0504020200020000" pitchFamily="34" charset="0"/>
                <a:ea typeface="Arial"/>
                <a:cs typeface="Posterama" panose="020B0504020200020000" pitchFamily="34" charset="0"/>
                <a:sym typeface="Arial"/>
              </a:rPr>
              <a:t> in a </a:t>
            </a:r>
            <a:r>
              <a:rPr lang="fr-FR" sz="1100" dirty="0" err="1">
                <a:latin typeface="Posterama" panose="020B0504020200020000" pitchFamily="34" charset="0"/>
                <a:ea typeface="Arial"/>
                <a:cs typeface="Posterama" panose="020B0504020200020000" pitchFamily="34" charset="0"/>
                <a:sym typeface="Arial"/>
              </a:rPr>
              <a:t>greenhouse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where</a:t>
            </a:r>
            <a:r>
              <a:rPr lang="fr-FR" sz="1100" dirty="0">
                <a:latin typeface="Posterama" panose="020B0504020200020000" pitchFamily="34" charset="0"/>
                <a:ea typeface="Arial"/>
                <a:cs typeface="Posterama" panose="020B0504020200020000" pitchFamily="34" charset="0"/>
                <a:sym typeface="Arial"/>
              </a:rPr>
              <a:t> light passes </a:t>
            </a:r>
            <a:r>
              <a:rPr lang="fr-FR" sz="1100" dirty="0" err="1">
                <a:latin typeface="Posterama" panose="020B0504020200020000" pitchFamily="34" charset="0"/>
                <a:ea typeface="Arial"/>
                <a:cs typeface="Posterama" panose="020B0504020200020000" pitchFamily="34" charset="0"/>
                <a:sym typeface="Arial"/>
              </a:rPr>
              <a:t>through</a:t>
            </a:r>
            <a:r>
              <a:rPr lang="fr-FR" sz="1100" dirty="0">
                <a:latin typeface="Posterama" panose="020B0504020200020000" pitchFamily="34" charset="0"/>
                <a:ea typeface="Arial"/>
                <a:cs typeface="Posterama" panose="020B0504020200020000" pitchFamily="34" charset="0"/>
                <a:sym typeface="Arial"/>
              </a:rPr>
              <a:t> the glass, hits the </a:t>
            </a:r>
            <a:r>
              <a:rPr lang="fr-FR" sz="1100" dirty="0" err="1">
                <a:latin typeface="Posterama" panose="020B0504020200020000" pitchFamily="34" charset="0"/>
                <a:ea typeface="Arial"/>
                <a:cs typeface="Posterama" panose="020B0504020200020000" pitchFamily="34" charset="0"/>
                <a:sym typeface="Arial"/>
              </a:rPr>
              <a:t>ground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heats</a:t>
            </a:r>
            <a:r>
              <a:rPr lang="fr-FR" sz="1100" dirty="0">
                <a:latin typeface="Posterama" panose="020B0504020200020000" pitchFamily="34" charset="0"/>
                <a:ea typeface="Arial"/>
                <a:cs typeface="Posterama" panose="020B0504020200020000" pitchFamily="34" charset="0"/>
                <a:sym typeface="Arial"/>
              </a:rPr>
              <a:t> up and </a:t>
            </a:r>
            <a:r>
              <a:rPr lang="fr-FR" sz="1100" dirty="0" err="1">
                <a:latin typeface="Posterama" panose="020B0504020200020000" pitchFamily="34" charset="0"/>
                <a:ea typeface="Arial"/>
                <a:cs typeface="Posterama" panose="020B0504020200020000" pitchFamily="34" charset="0"/>
                <a:sym typeface="Arial"/>
              </a:rPr>
              <a:t>radiates</a:t>
            </a:r>
            <a:r>
              <a:rPr lang="fr-FR" sz="1100" dirty="0">
                <a:latin typeface="Posterama" panose="020B0504020200020000" pitchFamily="34" charset="0"/>
                <a:ea typeface="Arial"/>
                <a:cs typeface="Posterama" panose="020B0504020200020000" pitchFamily="34" charset="0"/>
                <a:sym typeface="Arial"/>
              </a:rPr>
              <a:t> back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the IR radiation,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retained</a:t>
            </a:r>
            <a:r>
              <a:rPr lang="fr-FR" sz="1100" dirty="0">
                <a:latin typeface="Posterama" panose="020B0504020200020000" pitchFamily="34" charset="0"/>
                <a:ea typeface="Arial"/>
                <a:cs typeface="Posterama" panose="020B0504020200020000" pitchFamily="34" charset="0"/>
                <a:sym typeface="Arial"/>
              </a:rPr>
              <a:t> by the glass, </a:t>
            </a:r>
            <a:r>
              <a:rPr lang="fr-FR" sz="1100" dirty="0" err="1">
                <a:latin typeface="Posterama" panose="020B0504020200020000" pitchFamily="34" charset="0"/>
                <a:ea typeface="Arial"/>
                <a:cs typeface="Posterama" panose="020B0504020200020000" pitchFamily="34" charset="0"/>
                <a:sym typeface="Arial"/>
              </a:rPr>
              <a:t>heating</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interior</a:t>
            </a:r>
            <a:r>
              <a:rPr lang="fr-FR" sz="1100" dirty="0">
                <a:latin typeface="Posterama" panose="020B0504020200020000" pitchFamily="34" charset="0"/>
                <a:ea typeface="Arial"/>
                <a:cs typeface="Posterama" panose="020B0504020200020000" pitchFamily="34" charset="0"/>
                <a:sym typeface="Arial"/>
              </a:rPr>
              <a:t> of the </a:t>
            </a:r>
            <a:r>
              <a:rPr lang="fr-FR" sz="1100" dirty="0" err="1">
                <a:latin typeface="Posterama" panose="020B0504020200020000" pitchFamily="34" charset="0"/>
                <a:ea typeface="Arial"/>
                <a:cs typeface="Posterama" panose="020B0504020200020000" pitchFamily="34" charset="0"/>
                <a:sym typeface="Arial"/>
              </a:rPr>
              <a:t>greenhouse</a:t>
            </a:r>
            <a:r>
              <a:rPr lang="fr-FR" sz="1100" dirty="0">
                <a:latin typeface="Posterama" panose="020B0504020200020000" pitchFamily="34" charset="0"/>
                <a:ea typeface="Arial"/>
                <a:cs typeface="Posterama" panose="020B0504020200020000" pitchFamily="34" charset="0"/>
                <a:sym typeface="Arial"/>
              </a:rPr>
              <a:t>.</a:t>
            </a:r>
            <a:endParaRPr sz="1800" dirty="0">
              <a:solidFill>
                <a:srgbClr val="000000"/>
              </a:solidFill>
              <a:latin typeface="Posterama" panose="020B0504020200020000" pitchFamily="34" charset="0"/>
              <a:ea typeface="Arial"/>
              <a:cs typeface="Posterama" panose="020B0504020200020000" pitchFamily="34" charset="0"/>
              <a:sym typeface="Arial"/>
            </a:endParaRPr>
          </a:p>
        </p:txBody>
      </p:sp>
      <p:sp>
        <p:nvSpPr>
          <p:cNvPr id="242" name="Google Shape;242;p11: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Posterama" panose="020B0504020200020000" pitchFamily="34" charset="0"/>
                <a:ea typeface="Arial"/>
                <a:cs typeface="Posterama" panose="020B0504020200020000" pitchFamily="34" charset="0"/>
                <a:sym typeface="Arial"/>
              </a:rPr>
              <a:t>Greenhouse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gases</a:t>
            </a:r>
            <a:r>
              <a:rPr lang="fr-FR" sz="1100" dirty="0">
                <a:latin typeface="Posterama" panose="020B0504020200020000" pitchFamily="34" charset="0"/>
                <a:ea typeface="Arial"/>
                <a:cs typeface="Posterama" panose="020B0504020200020000" pitchFamily="34" charset="0"/>
                <a:sym typeface="Arial"/>
              </a:rPr>
              <a:t> (GHG) are </a:t>
            </a:r>
            <a:r>
              <a:rPr lang="fr-FR" sz="1100" dirty="0" err="1">
                <a:latin typeface="Posterama" panose="020B0504020200020000" pitchFamily="34" charset="0"/>
                <a:ea typeface="Arial"/>
                <a:cs typeface="Posterama" panose="020B0504020200020000" pitchFamily="34" charset="0"/>
                <a:sym typeface="Arial"/>
              </a:rPr>
              <a:t>responsible</a:t>
            </a:r>
            <a:r>
              <a:rPr lang="fr-FR" sz="1100" dirty="0">
                <a:latin typeface="Posterama" panose="020B0504020200020000" pitchFamily="34" charset="0"/>
                <a:ea typeface="Arial"/>
                <a:cs typeface="Posterama" panose="020B0504020200020000" pitchFamily="34" charset="0"/>
                <a:sym typeface="Arial"/>
              </a:rPr>
              <a:t> for </a:t>
            </a:r>
            <a:r>
              <a:rPr lang="fr-FR" sz="1100" dirty="0" err="1">
                <a:latin typeface="Posterama" panose="020B0504020200020000" pitchFamily="34" charset="0"/>
                <a:ea typeface="Arial"/>
                <a:cs typeface="Posterama" panose="020B0504020200020000" pitchFamily="34" charset="0"/>
                <a:sym typeface="Arial"/>
              </a:rPr>
              <a:t>heating</a:t>
            </a:r>
            <a:r>
              <a:rPr lang="fr-FR" sz="1100" dirty="0">
                <a:latin typeface="Posterama" panose="020B0504020200020000" pitchFamily="34" charset="0"/>
                <a:ea typeface="Arial"/>
                <a:cs typeface="Posterama" panose="020B0504020200020000" pitchFamily="34" charset="0"/>
                <a:sym typeface="Arial"/>
              </a:rPr>
              <a:t> of the </a:t>
            </a:r>
            <a:r>
              <a:rPr lang="fr-FR" sz="1100" dirty="0" err="1">
                <a:latin typeface="Posterama" panose="020B0504020200020000" pitchFamily="34" charset="0"/>
                <a:ea typeface="Arial"/>
                <a:cs typeface="Posterama" panose="020B0504020200020000" pitchFamily="34" charset="0"/>
                <a:sym typeface="Arial"/>
              </a:rPr>
              <a:t>atmosphere</a:t>
            </a:r>
            <a:r>
              <a:rPr lang="fr-FR" sz="1100" dirty="0">
                <a:latin typeface="Posterama" panose="020B0504020200020000" pitchFamily="34" charset="0"/>
                <a:ea typeface="Arial"/>
                <a:cs typeface="Posterama" panose="020B0504020200020000" pitchFamily="34" charset="0"/>
                <a:sym typeface="Arial"/>
              </a:rPr>
              <a:t> and the surface of the </a:t>
            </a:r>
            <a:r>
              <a:rPr lang="fr-FR" sz="1100" dirty="0" err="1">
                <a:latin typeface="Posterama" panose="020B0504020200020000" pitchFamily="34" charset="0"/>
                <a:ea typeface="Arial"/>
                <a:cs typeface="Posterama" panose="020B0504020200020000" pitchFamily="34" charset="0"/>
                <a:sym typeface="Arial"/>
              </a:rPr>
              <a:t>earth</a:t>
            </a:r>
            <a:r>
              <a:rPr lang="fr-FR" sz="1100" dirty="0">
                <a:latin typeface="Posterama" panose="020B0504020200020000" pitchFamily="34" charset="0"/>
                <a:ea typeface="Arial"/>
                <a:cs typeface="Posterama" panose="020B0504020200020000" pitchFamily="34" charset="0"/>
                <a:sym typeface="Arial"/>
              </a:rPr>
              <a:t>. Carbon </a:t>
            </a:r>
            <a:r>
              <a:rPr lang="fr-FR" sz="1100" dirty="0" err="1">
                <a:latin typeface="Posterama" panose="020B0504020200020000" pitchFamily="34" charset="0"/>
                <a:ea typeface="Arial"/>
                <a:cs typeface="Posterama" panose="020B0504020200020000" pitchFamily="34" charset="0"/>
                <a:sym typeface="Arial"/>
              </a:rPr>
              <a:t>Dioxide</a:t>
            </a:r>
            <a:r>
              <a:rPr lang="fr-FR" sz="1100" dirty="0">
                <a:latin typeface="Posterama" panose="020B0504020200020000" pitchFamily="34" charset="0"/>
                <a:ea typeface="Arial"/>
                <a:cs typeface="Posterama" panose="020B0504020200020000" pitchFamily="34" charset="0"/>
                <a:sym typeface="Arial"/>
              </a:rPr>
              <a:t> (CO2)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probably</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most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familiar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since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the more </a:t>
            </a:r>
            <a:r>
              <a:rPr lang="fr-FR" sz="1100" dirty="0" err="1">
                <a:latin typeface="Posterama" panose="020B0504020200020000" pitchFamily="34" charset="0"/>
                <a:ea typeface="Arial"/>
                <a:cs typeface="Posterama" panose="020B0504020200020000" pitchFamily="34" charset="0"/>
                <a:sym typeface="Arial"/>
              </a:rPr>
              <a:t>well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known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however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not the </a:t>
            </a:r>
            <a:r>
              <a:rPr lang="fr-FR" sz="1100" dirty="0" err="1">
                <a:latin typeface="Posterama" panose="020B0504020200020000" pitchFamily="34" charset="0"/>
                <a:ea typeface="Arial"/>
                <a:cs typeface="Posterama" panose="020B0504020200020000" pitchFamily="34" charset="0"/>
                <a:sym typeface="Arial"/>
              </a:rPr>
              <a:t>only</a:t>
            </a:r>
            <a:r>
              <a:rPr lang="fr-FR" sz="1100" dirty="0">
                <a:latin typeface="Posterama" panose="020B0504020200020000" pitchFamily="34" charset="0"/>
                <a:ea typeface="Arial"/>
                <a:cs typeface="Posterama" panose="020B0504020200020000" pitchFamily="34" charset="0"/>
                <a:sym typeface="Arial"/>
              </a:rPr>
              <a:t> GHG. The Kyoto Protocol groups the </a:t>
            </a:r>
            <a:r>
              <a:rPr lang="fr-FR" sz="1100" dirty="0" err="1">
                <a:latin typeface="Posterama" panose="020B0504020200020000" pitchFamily="34" charset="0"/>
                <a:ea typeface="Arial"/>
                <a:cs typeface="Posterama" panose="020B0504020200020000" pitchFamily="34" charset="0"/>
                <a:sym typeface="Arial"/>
              </a:rPr>
              <a:t>following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gases</a:t>
            </a:r>
            <a:r>
              <a:rPr lang="fr-FR" sz="1100" dirty="0">
                <a:latin typeface="Posterama" panose="020B0504020200020000" pitchFamily="34" charset="0"/>
                <a:ea typeface="Arial"/>
                <a:cs typeface="Posterama" panose="020B0504020200020000" pitchFamily="34" charset="0"/>
                <a:sym typeface="Arial"/>
              </a:rPr>
              <a:t> in the </a:t>
            </a:r>
            <a:r>
              <a:rPr lang="fr-FR" sz="1100" dirty="0" err="1">
                <a:latin typeface="Posterama" panose="020B0504020200020000" pitchFamily="34" charset="0"/>
                <a:ea typeface="Arial"/>
                <a:cs typeface="Posterama" panose="020B0504020200020000" pitchFamily="34" charset="0"/>
                <a:sym typeface="Arial"/>
              </a:rPr>
              <a:t>category</a:t>
            </a:r>
            <a:r>
              <a:rPr lang="fr-FR" sz="1100" dirty="0">
                <a:latin typeface="Posterama" panose="020B0504020200020000" pitchFamily="34" charset="0"/>
                <a:ea typeface="Arial"/>
                <a:cs typeface="Posterama" panose="020B0504020200020000" pitchFamily="34" charset="0"/>
                <a:sym typeface="Arial"/>
              </a:rPr>
              <a:t> of the GHG:</a:t>
            </a:r>
            <a:endParaRP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Natural - and by </a:t>
            </a:r>
            <a:r>
              <a:rPr lang="fr-FR" sz="1100" dirty="0" err="1">
                <a:latin typeface="Posterama" panose="020B0504020200020000" pitchFamily="34" charset="0"/>
                <a:ea typeface="Arial"/>
                <a:cs typeface="Posterama" panose="020B0504020200020000" pitchFamily="34" charset="0"/>
                <a:sym typeface="Arial"/>
              </a:rPr>
              <a:t>natural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mean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they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exist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naturally</a:t>
            </a:r>
            <a:r>
              <a:rPr lang="fr-FR" sz="1100" dirty="0">
                <a:latin typeface="Posterama" panose="020B0504020200020000" pitchFamily="34" charset="0"/>
                <a:ea typeface="Arial"/>
                <a:cs typeface="Posterama" panose="020B0504020200020000" pitchFamily="34" charset="0"/>
                <a:sym typeface="Arial"/>
              </a:rPr>
              <a:t> in the </a:t>
            </a:r>
            <a:r>
              <a:rPr lang="fr-FR" sz="1100" dirty="0" err="1">
                <a:latin typeface="Posterama" panose="020B0504020200020000" pitchFamily="34" charset="0"/>
                <a:ea typeface="Arial"/>
                <a:cs typeface="Posterama" panose="020B0504020200020000" pitchFamily="34" charset="0"/>
                <a:sym typeface="Arial"/>
              </a:rPr>
              <a:t>atmosphere</a:t>
            </a:r>
            <a:r>
              <a:rPr lang="fr-FR" sz="1100" dirty="0">
                <a:latin typeface="Posterama" panose="020B0504020200020000" pitchFamily="34" charset="0"/>
                <a:ea typeface="Arial"/>
                <a:cs typeface="Posterama" panose="020B0504020200020000" pitchFamily="34" charset="0"/>
                <a:sym typeface="Arial"/>
              </a:rPr>
              <a:t> and come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natural</a:t>
            </a:r>
            <a:r>
              <a:rPr lang="fr-FR" sz="1100" dirty="0">
                <a:latin typeface="Posterama" panose="020B0504020200020000" pitchFamily="34" charset="0"/>
                <a:ea typeface="Arial"/>
                <a:cs typeface="Posterama" panose="020B0504020200020000" pitchFamily="34" charset="0"/>
                <a:sym typeface="Arial"/>
              </a:rPr>
              <a:t>/</a:t>
            </a:r>
            <a:r>
              <a:rPr lang="fr-FR" sz="1100" dirty="0" err="1">
                <a:latin typeface="Posterama" panose="020B0504020200020000" pitchFamily="34" charset="0"/>
                <a:ea typeface="Arial"/>
                <a:cs typeface="Posterama" panose="020B0504020200020000" pitchFamily="34" charset="0"/>
                <a:sym typeface="Arial"/>
              </a:rPr>
              <a:t>anthropogenic</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environments</a:t>
            </a:r>
            <a:r>
              <a:rPr lang="fr-FR" sz="1100" dirty="0">
                <a:latin typeface="Posterama" panose="020B0504020200020000" pitchFamily="34" charset="0"/>
                <a:ea typeface="Arial"/>
                <a:cs typeface="Posterama" panose="020B0504020200020000" pitchFamily="34" charset="0"/>
                <a:sym typeface="Arial"/>
              </a:rPr>
              <a:t>: Carbon </a:t>
            </a:r>
            <a:r>
              <a:rPr lang="fr-FR" sz="1100" dirty="0" err="1">
                <a:latin typeface="Posterama" panose="020B0504020200020000" pitchFamily="34" charset="0"/>
                <a:ea typeface="Arial"/>
                <a:cs typeface="Posterama" panose="020B0504020200020000" pitchFamily="34" charset="0"/>
                <a:sym typeface="Arial"/>
              </a:rPr>
              <a:t>Dioxide</a:t>
            </a:r>
            <a:r>
              <a:rPr lang="fr-FR" sz="1100" dirty="0">
                <a:latin typeface="Posterama" panose="020B0504020200020000" pitchFamily="34" charset="0"/>
                <a:ea typeface="Arial"/>
                <a:cs typeface="Posterama" panose="020B0504020200020000" pitchFamily="34" charset="0"/>
                <a:sym typeface="Arial"/>
              </a:rPr>
              <a:t> (CO2), </a:t>
            </a:r>
            <a:r>
              <a:rPr lang="fr-FR" sz="1100" dirty="0" err="1">
                <a:latin typeface="Posterama" panose="020B0504020200020000" pitchFamily="34" charset="0"/>
                <a:ea typeface="Arial"/>
                <a:cs typeface="Posterama" panose="020B0504020200020000" pitchFamily="34" charset="0"/>
                <a:sym typeface="Arial"/>
              </a:rPr>
              <a:t>Methane</a:t>
            </a:r>
            <a:r>
              <a:rPr lang="fr-FR" sz="1100" dirty="0">
                <a:latin typeface="Posterama" panose="020B0504020200020000" pitchFamily="34" charset="0"/>
                <a:ea typeface="Arial"/>
                <a:cs typeface="Posterama" panose="020B0504020200020000" pitchFamily="34" charset="0"/>
                <a:sym typeface="Arial"/>
              </a:rPr>
              <a:t> (CH4), </a:t>
            </a:r>
            <a:r>
              <a:rPr lang="fr-FR" sz="1100" dirty="0" err="1">
                <a:latin typeface="Posterama" panose="020B0504020200020000" pitchFamily="34" charset="0"/>
                <a:ea typeface="Arial"/>
                <a:cs typeface="Posterama" panose="020B0504020200020000" pitchFamily="34" charset="0"/>
                <a:sym typeface="Arial"/>
              </a:rPr>
              <a:t>Nitrous</a:t>
            </a:r>
            <a:r>
              <a:rPr lang="fr-FR" sz="1100" dirty="0">
                <a:latin typeface="Posterama" panose="020B0504020200020000" pitchFamily="34" charset="0"/>
                <a:ea typeface="Arial"/>
                <a:cs typeface="Posterama" panose="020B0504020200020000" pitchFamily="34" charset="0"/>
                <a:sym typeface="Arial"/>
              </a:rPr>
              <a:t> Oxide (NH2); </a:t>
            </a:r>
            <a:r>
              <a:rPr lang="fr-FR" sz="1100" dirty="0" err="1">
                <a:latin typeface="Posterama" panose="020B0504020200020000" pitchFamily="34" charset="0"/>
                <a:ea typeface="Arial"/>
                <a:cs typeface="Posterama" panose="020B0504020200020000" pitchFamily="34" charset="0"/>
                <a:sym typeface="Arial"/>
              </a:rPr>
              <a:t>Synthetic</a:t>
            </a:r>
            <a:r>
              <a:rPr lang="fr-FR" sz="1100" dirty="0">
                <a:latin typeface="Posterama" panose="020B0504020200020000" pitchFamily="34" charset="0"/>
                <a:ea typeface="Arial"/>
                <a:cs typeface="Posterama" panose="020B0504020200020000" pitchFamily="34" charset="0"/>
                <a:sym typeface="Arial"/>
              </a:rPr>
              <a:t> - </a:t>
            </a:r>
            <a:r>
              <a:rPr lang="fr-FR" sz="1100" dirty="0" err="1">
                <a:latin typeface="Posterama" panose="020B0504020200020000" pitchFamily="34" charset="0"/>
                <a:ea typeface="Arial"/>
                <a:cs typeface="Posterama" panose="020B0504020200020000" pitchFamily="34" charset="0"/>
                <a:sym typeface="Arial"/>
              </a:rPr>
              <a:t>created</a:t>
            </a:r>
            <a:r>
              <a:rPr lang="fr-FR" sz="1100" dirty="0">
                <a:latin typeface="Posterama" panose="020B0504020200020000" pitchFamily="34" charset="0"/>
                <a:ea typeface="Arial"/>
                <a:cs typeface="Posterama" panose="020B0504020200020000" pitchFamily="34" charset="0"/>
                <a:sym typeface="Arial"/>
              </a:rPr>
              <a:t> by us: HFCS - </a:t>
            </a:r>
            <a:r>
              <a:rPr lang="fr-FR" sz="1100" dirty="0" err="1">
                <a:latin typeface="Posterama" panose="020B0504020200020000" pitchFamily="34" charset="0"/>
                <a:ea typeface="Arial"/>
                <a:cs typeface="Posterama" panose="020B0504020200020000" pitchFamily="34" charset="0"/>
                <a:sym typeface="Arial"/>
              </a:rPr>
              <a:t>Hydrofluorocarbons</a:t>
            </a:r>
            <a:r>
              <a:rPr lang="fr-FR" sz="1100" dirty="0">
                <a:latin typeface="Posterama" panose="020B0504020200020000" pitchFamily="34" charset="0"/>
                <a:ea typeface="Arial"/>
                <a:cs typeface="Posterama" panose="020B0504020200020000" pitchFamily="34" charset="0"/>
                <a:sym typeface="Arial"/>
              </a:rPr>
              <a:t>, PFCS - </a:t>
            </a:r>
            <a:r>
              <a:rPr lang="fr-FR" sz="1100" dirty="0" err="1">
                <a:latin typeface="Posterama" panose="020B0504020200020000" pitchFamily="34" charset="0"/>
                <a:ea typeface="Arial"/>
                <a:cs typeface="Posterama" panose="020B0504020200020000" pitchFamily="34" charset="0"/>
                <a:sym typeface="Arial"/>
              </a:rPr>
              <a:t>Perfluorocarbons</a:t>
            </a:r>
            <a:r>
              <a:rPr lang="fr-FR" sz="1100" dirty="0">
                <a:latin typeface="Posterama" panose="020B0504020200020000" pitchFamily="34" charset="0"/>
                <a:ea typeface="Arial"/>
                <a:cs typeface="Posterama" panose="020B0504020200020000" pitchFamily="34" charset="0"/>
                <a:sym typeface="Arial"/>
              </a:rPr>
              <a:t>, SF6 - </a:t>
            </a:r>
            <a:r>
              <a:rPr lang="fr-FR" sz="1100" dirty="0" err="1">
                <a:latin typeface="Posterama" panose="020B0504020200020000" pitchFamily="34" charset="0"/>
                <a:ea typeface="Arial"/>
                <a:cs typeface="Posterama" panose="020B0504020200020000" pitchFamily="34" charset="0"/>
                <a:sym typeface="Arial"/>
              </a:rPr>
              <a:t>Sulfur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Hexafluoride</a:t>
            </a:r>
            <a:r>
              <a:rPr lang="fr-FR" sz="1100" dirty="0">
                <a:latin typeface="Posterama" panose="020B0504020200020000" pitchFamily="34" charset="0"/>
                <a:ea typeface="Arial"/>
                <a:cs typeface="Posterama" panose="020B0504020200020000" pitchFamily="34" charset="0"/>
                <a:sym typeface="Arial"/>
              </a:rPr>
              <a:t>.</a:t>
            </a:r>
            <a:endParaRPr dirty="0"/>
          </a:p>
        </p:txBody>
      </p:sp>
      <p:sp>
        <p:nvSpPr>
          <p:cNvPr id="247" name="Google Shape;24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1400"/>
              <a:buNone/>
            </a:pPr>
            <a:r>
              <a:rPr lang="fr-FR" sz="1100" dirty="0">
                <a:latin typeface="Posterama" panose="020B0504020200020000" pitchFamily="34" charset="0"/>
                <a:ea typeface="Arial"/>
                <a:cs typeface="Posterama" panose="020B0504020200020000" pitchFamily="34" charset="0"/>
                <a:sym typeface="Arial"/>
              </a:rPr>
              <a:t>GHG come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wide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array</a:t>
            </a:r>
            <a:r>
              <a:rPr lang="fr-FR" sz="1100" dirty="0">
                <a:latin typeface="Posterama" panose="020B0504020200020000" pitchFamily="34" charset="0"/>
                <a:ea typeface="Arial"/>
                <a:cs typeface="Posterama" panose="020B0504020200020000" pitchFamily="34" charset="0"/>
                <a:sym typeface="Arial"/>
              </a:rPr>
              <a:t> of sources. Carbon </a:t>
            </a:r>
            <a:r>
              <a:rPr lang="fr-FR" sz="1100" dirty="0" err="1">
                <a:latin typeface="Posterama" panose="020B0504020200020000" pitchFamily="34" charset="0"/>
                <a:ea typeface="Arial"/>
                <a:cs typeface="Posterama" panose="020B0504020200020000" pitchFamily="34" charset="0"/>
                <a:sym typeface="Arial"/>
              </a:rPr>
              <a:t>Dioxide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most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prevalent</a:t>
            </a:r>
            <a:r>
              <a:rPr lang="fr-FR" sz="1100" dirty="0">
                <a:latin typeface="Posterama" panose="020B0504020200020000" pitchFamily="34" charset="0"/>
                <a:ea typeface="Arial"/>
                <a:cs typeface="Posterama" panose="020B0504020200020000" pitchFamily="34" charset="0"/>
                <a:sym typeface="Arial"/>
              </a:rPr>
              <a:t> in the </a:t>
            </a:r>
            <a:r>
              <a:rPr lang="fr-FR" sz="1100" dirty="0" err="1">
                <a:latin typeface="Posterama" panose="020B0504020200020000" pitchFamily="34" charset="0"/>
                <a:ea typeface="Arial"/>
                <a:cs typeface="Posterama" panose="020B0504020200020000" pitchFamily="34" charset="0"/>
                <a:sym typeface="Arial"/>
              </a:rPr>
              <a:t>atmosphere</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comes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mostly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burning</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fossil</a:t>
            </a:r>
            <a:r>
              <a:rPr lang="fr-FR" sz="1100" dirty="0">
                <a:latin typeface="Posterama" panose="020B0504020200020000" pitchFamily="34" charset="0"/>
                <a:ea typeface="Arial"/>
                <a:cs typeface="Posterama" panose="020B0504020200020000" pitchFamily="34" charset="0"/>
                <a:sym typeface="Arial"/>
              </a:rPr>
              <a:t> fuels in transportation and </a:t>
            </a:r>
            <a:r>
              <a:rPr lang="fr-FR" sz="1100" dirty="0" err="1">
                <a:latin typeface="Posterama" panose="020B0504020200020000" pitchFamily="34" charset="0"/>
                <a:ea typeface="Arial"/>
                <a:cs typeface="Posterama" panose="020B0504020200020000" pitchFamily="34" charset="0"/>
                <a:sym typeface="Arial"/>
              </a:rPr>
              <a:t>industrial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processes</a:t>
            </a:r>
            <a:r>
              <a:rPr lang="fr-FR" sz="1100" dirty="0">
                <a:latin typeface="Posterama" panose="020B0504020200020000" pitchFamily="34" charset="0"/>
                <a:ea typeface="Arial"/>
                <a:cs typeface="Posterama" panose="020B0504020200020000" pitchFamily="34" charset="0"/>
                <a:sym typeface="Arial"/>
              </a:rPr>
              <a:t>, as </a:t>
            </a:r>
            <a:r>
              <a:rPr lang="fr-FR" sz="1100" dirty="0" err="1">
                <a:latin typeface="Posterama" panose="020B0504020200020000" pitchFamily="34" charset="0"/>
                <a:ea typeface="Arial"/>
                <a:cs typeface="Posterama" panose="020B0504020200020000" pitchFamily="34" charset="0"/>
                <a:sym typeface="Arial"/>
              </a:rPr>
              <a:t>well</a:t>
            </a:r>
            <a:r>
              <a:rPr lang="fr-FR" sz="1100" dirty="0">
                <a:latin typeface="Posterama" panose="020B0504020200020000" pitchFamily="34" charset="0"/>
                <a:ea typeface="Arial"/>
                <a:cs typeface="Posterama" panose="020B0504020200020000" pitchFamily="34" charset="0"/>
                <a:sym typeface="Arial"/>
              </a:rPr>
              <a:t> as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forests</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other</a:t>
            </a:r>
            <a:r>
              <a:rPr lang="fr-FR" sz="1100" dirty="0">
                <a:latin typeface="Posterama" panose="020B0504020200020000" pitchFamily="34" charset="0"/>
                <a:ea typeface="Arial"/>
                <a:cs typeface="Posterama" panose="020B0504020200020000" pitchFamily="34" charset="0"/>
                <a:sym typeface="Arial"/>
              </a:rPr>
              <a:t> land uses (</a:t>
            </a:r>
            <a:r>
              <a:rPr lang="fr-FR" sz="1100" dirty="0" err="1">
                <a:latin typeface="Posterama" panose="020B0504020200020000" pitchFamily="34" charset="0"/>
                <a:ea typeface="Arial"/>
                <a:cs typeface="Posterama" panose="020B0504020200020000" pitchFamily="34" charset="0"/>
                <a:sym typeface="Arial"/>
              </a:rPr>
              <a:t>such</a:t>
            </a:r>
            <a:r>
              <a:rPr lang="fr-FR" sz="1100" dirty="0">
                <a:latin typeface="Posterama" panose="020B0504020200020000" pitchFamily="34" charset="0"/>
                <a:ea typeface="Arial"/>
                <a:cs typeface="Posterama" panose="020B0504020200020000" pitchFamily="34" charset="0"/>
                <a:sym typeface="Arial"/>
              </a:rPr>
              <a:t> as agriculture, for </a:t>
            </a:r>
            <a:r>
              <a:rPr lang="fr-FR" sz="1100" dirty="0" err="1">
                <a:latin typeface="Posterama" panose="020B0504020200020000" pitchFamily="34" charset="0"/>
                <a:ea typeface="Arial"/>
                <a:cs typeface="Posterama" panose="020B0504020200020000" pitchFamily="34" charset="0"/>
                <a:sym typeface="Arial"/>
              </a:rPr>
              <a:t>example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Methane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generated</a:t>
            </a:r>
            <a:r>
              <a:rPr lang="fr-FR" sz="1100" dirty="0">
                <a:latin typeface="Posterama" panose="020B0504020200020000" pitchFamily="34" charset="0"/>
                <a:ea typeface="Arial"/>
                <a:cs typeface="Posterama" panose="020B0504020200020000" pitchFamily="34" charset="0"/>
                <a:sym typeface="Arial"/>
              </a:rPr>
              <a:t> by </a:t>
            </a:r>
            <a:r>
              <a:rPr lang="fr-FR" sz="1100" dirty="0" err="1">
                <a:latin typeface="Posterama" panose="020B0504020200020000" pitchFamily="34" charset="0"/>
                <a:ea typeface="Arial"/>
                <a:cs typeface="Posterama" panose="020B0504020200020000" pitchFamily="34" charset="0"/>
                <a:sym typeface="Arial"/>
              </a:rPr>
              <a:t>waste</a:t>
            </a:r>
            <a:r>
              <a:rPr lang="fr-FR" sz="1100" dirty="0">
                <a:latin typeface="Posterama" panose="020B0504020200020000" pitchFamily="34" charset="0"/>
                <a:ea typeface="Arial"/>
                <a:cs typeface="Posterama" panose="020B0504020200020000" pitchFamily="34" charset="0"/>
                <a:sym typeface="Arial"/>
              </a:rPr>
              <a:t> but </a:t>
            </a:r>
            <a:r>
              <a:rPr lang="fr-FR" sz="1100" dirty="0" err="1">
                <a:latin typeface="Posterama" panose="020B0504020200020000" pitchFamily="34" charset="0"/>
                <a:ea typeface="Arial"/>
                <a:cs typeface="Posterama" panose="020B0504020200020000" pitchFamily="34" charset="0"/>
                <a:sym typeface="Arial"/>
              </a:rPr>
              <a:t>mostly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agriculture and </a:t>
            </a:r>
            <a:r>
              <a:rPr lang="fr-FR" sz="1100" dirty="0" err="1">
                <a:latin typeface="Posterama" panose="020B0504020200020000" pitchFamily="34" charset="0"/>
                <a:ea typeface="Arial"/>
                <a:cs typeface="Posterama" panose="020B0504020200020000" pitchFamily="34" charset="0"/>
                <a:sym typeface="Arial"/>
              </a:rPr>
              <a:t>livestock</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activities</a:t>
            </a:r>
            <a:r>
              <a:rPr lang="fr-FR" sz="1100" dirty="0">
                <a:latin typeface="Posterama" panose="020B0504020200020000" pitchFamily="34" charset="0"/>
                <a:ea typeface="Arial"/>
                <a:cs typeface="Posterama" panose="020B0504020200020000" pitchFamily="34" charset="0"/>
                <a:sym typeface="Arial"/>
              </a:rPr>
              <a:t>, as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the case of </a:t>
            </a:r>
            <a:r>
              <a:rPr lang="fr-FR" sz="1100" dirty="0" err="1">
                <a:latin typeface="Posterama" panose="020B0504020200020000" pitchFamily="34" charset="0"/>
                <a:ea typeface="Arial"/>
                <a:cs typeface="Posterama" panose="020B0504020200020000" pitchFamily="34" charset="0"/>
                <a:sym typeface="Arial"/>
              </a:rPr>
              <a:t>nitrous</a:t>
            </a:r>
            <a:r>
              <a:rPr lang="fr-FR" sz="1100" dirty="0">
                <a:latin typeface="Posterama" panose="020B0504020200020000" pitchFamily="34" charset="0"/>
                <a:ea typeface="Arial"/>
                <a:cs typeface="Posterama" panose="020B0504020200020000" pitchFamily="34" charset="0"/>
                <a:sym typeface="Arial"/>
              </a:rPr>
              <a:t> oxide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mostly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comes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the use of </a:t>
            </a:r>
            <a:r>
              <a:rPr lang="fr-FR" sz="1100" dirty="0" err="1">
                <a:latin typeface="Posterama" panose="020B0504020200020000" pitchFamily="34" charset="0"/>
                <a:ea typeface="Arial"/>
                <a:cs typeface="Posterama" panose="020B0504020200020000" pitchFamily="34" charset="0"/>
                <a:sym typeface="Arial"/>
              </a:rPr>
              <a:t>fertilizers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Fluorinated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gases</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mostly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generated</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industry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processes</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refrigeration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our</a:t>
            </a:r>
            <a:r>
              <a:rPr lang="fr-FR" sz="1100" dirty="0">
                <a:latin typeface="Posterama" panose="020B0504020200020000" pitchFamily="34" charset="0"/>
                <a:ea typeface="Arial"/>
                <a:cs typeface="Posterama" panose="020B0504020200020000" pitchFamily="34" charset="0"/>
                <a:sym typeface="Arial"/>
              </a:rPr>
              <a:t> air </a:t>
            </a:r>
            <a:r>
              <a:rPr lang="fr-FR" sz="1100" dirty="0" err="1">
                <a:latin typeface="Posterama" panose="020B0504020200020000" pitchFamily="34" charset="0"/>
                <a:ea typeface="Arial"/>
                <a:cs typeface="Posterama" panose="020B0504020200020000" pitchFamily="34" charset="0"/>
                <a:sym typeface="Arial"/>
              </a:rPr>
              <a:t>conditioners</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fridges</a:t>
            </a:r>
            <a:r>
              <a:rPr lang="fr-FR" sz="1100" dirty="0">
                <a:latin typeface="Posterama" panose="020B0504020200020000" pitchFamily="34" charset="0"/>
                <a:ea typeface="Arial"/>
                <a:cs typeface="Posterama" panose="020B0504020200020000" pitchFamily="34" charset="0"/>
                <a:sym typeface="Arial"/>
              </a:rPr>
              <a:t> as </a:t>
            </a:r>
            <a:r>
              <a:rPr lang="fr-FR" sz="1100" dirty="0" err="1">
                <a:latin typeface="Posterama" panose="020B0504020200020000" pitchFamily="34" charset="0"/>
                <a:ea typeface="Arial"/>
                <a:cs typeface="Posterama" panose="020B0504020200020000" pitchFamily="34" charset="0"/>
                <a:sym typeface="Arial"/>
              </a:rPr>
              <a:t>examples</a:t>
            </a:r>
            <a:r>
              <a:rPr lang="fr-FR" sz="1100" dirty="0">
                <a:latin typeface="Posterama" panose="020B0504020200020000" pitchFamily="34" charset="0"/>
                <a:ea typeface="Arial"/>
                <a:cs typeface="Posterama" panose="020B0504020200020000" pitchFamily="34" charset="0"/>
                <a:sym typeface="Arial"/>
              </a:rPr>
              <a:t>.</a:t>
            </a:r>
            <a:endParaRP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Clr>
                <a:schemeClr val="dk1"/>
              </a:buClr>
              <a:buSzPts val="1100"/>
              <a:buFont typeface="Arial"/>
              <a:buNone/>
            </a:pPr>
            <a:endParaRPr dirty="0"/>
          </a:p>
        </p:txBody>
      </p:sp>
      <p:sp>
        <p:nvSpPr>
          <p:cNvPr id="260" name="Google Shape;26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Posterama" panose="020B0504020200020000" pitchFamily="34" charset="0"/>
                <a:ea typeface="Arial"/>
                <a:cs typeface="Posterama" panose="020B0504020200020000" pitchFamily="34" charset="0"/>
                <a:sym typeface="Arial"/>
              </a:rPr>
              <a:t>Now</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we’ve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learned</a:t>
            </a:r>
            <a:r>
              <a:rPr lang="fr-FR" sz="1100" dirty="0">
                <a:latin typeface="Posterama" panose="020B0504020200020000" pitchFamily="34" charset="0"/>
                <a:ea typeface="Arial"/>
                <a:cs typeface="Posterama" panose="020B0504020200020000" pitchFamily="34" charset="0"/>
                <a:sym typeface="Arial"/>
              </a:rPr>
              <a:t> how the </a:t>
            </a:r>
            <a:r>
              <a:rPr lang="fr-FR" sz="1100" dirty="0" err="1">
                <a:latin typeface="Posterama" panose="020B0504020200020000" pitchFamily="34" charset="0"/>
                <a:ea typeface="Arial"/>
                <a:cs typeface="Posterama" panose="020B0504020200020000" pitchFamily="34" charset="0"/>
                <a:sym typeface="Arial"/>
              </a:rPr>
              <a:t>temperature</a:t>
            </a:r>
            <a:r>
              <a:rPr lang="fr-FR" sz="1100" dirty="0">
                <a:latin typeface="Posterama" panose="020B0504020200020000" pitchFamily="34" charset="0"/>
                <a:ea typeface="Arial"/>
                <a:cs typeface="Posterama" panose="020B0504020200020000" pitchFamily="34" charset="0"/>
                <a:sym typeface="Arial"/>
              </a:rPr>
              <a:t> of the </a:t>
            </a:r>
            <a:r>
              <a:rPr lang="fr-FR" sz="1100" dirty="0" err="1">
                <a:latin typeface="Posterama" panose="020B0504020200020000" pitchFamily="34" charset="0"/>
                <a:ea typeface="Arial"/>
                <a:cs typeface="Posterama" panose="020B0504020200020000" pitchFamily="34" charset="0"/>
                <a:sym typeface="Arial"/>
              </a:rPr>
              <a:t>earth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maintained</a:t>
            </a:r>
            <a:r>
              <a:rPr lang="fr-FR" sz="1100" dirty="0">
                <a:latin typeface="Posterama" panose="020B0504020200020000" pitchFamily="34" charset="0"/>
                <a:ea typeface="Arial"/>
                <a:cs typeface="Posterama" panose="020B0504020200020000" pitchFamily="34" charset="0"/>
                <a:sym typeface="Arial"/>
              </a:rPr>
              <a:t> at a global </a:t>
            </a:r>
            <a:r>
              <a:rPr lang="fr-FR" sz="1100" dirty="0" err="1">
                <a:latin typeface="Posterama" panose="020B0504020200020000" pitchFamily="34" charset="0"/>
                <a:ea typeface="Arial"/>
                <a:cs typeface="Posterama" panose="020B0504020200020000" pitchFamily="34" charset="0"/>
                <a:sym typeface="Arial"/>
              </a:rPr>
              <a:t>average</a:t>
            </a:r>
            <a:r>
              <a:rPr lang="fr-FR" sz="1100" dirty="0">
                <a:latin typeface="Posterama" panose="020B0504020200020000" pitchFamily="34" charset="0"/>
                <a:ea typeface="Arial"/>
                <a:cs typeface="Posterama" panose="020B0504020200020000" pitchFamily="34" charset="0"/>
                <a:sym typeface="Arial"/>
              </a:rPr>
              <a:t> of 18ºC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prevents</a:t>
            </a:r>
            <a:r>
              <a:rPr lang="fr-FR" sz="1100" dirty="0">
                <a:latin typeface="Posterama" panose="020B0504020200020000" pitchFamily="34" charset="0"/>
                <a:ea typeface="Arial"/>
                <a:cs typeface="Posterama" panose="020B0504020200020000" pitchFamily="34" charset="0"/>
                <a:sym typeface="Arial"/>
              </a:rPr>
              <a:t> us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freezing</a:t>
            </a:r>
            <a:r>
              <a:rPr lang="fr-FR" sz="1100" dirty="0">
                <a:latin typeface="Posterama" panose="020B0504020200020000" pitchFamily="34" charset="0"/>
                <a:ea typeface="Arial"/>
                <a:cs typeface="Posterama" panose="020B0504020200020000" pitchFamily="34" charset="0"/>
                <a:sym typeface="Arial"/>
              </a:rPr>
              <a:t>. And how </a:t>
            </a:r>
            <a:r>
              <a:rPr lang="fr-FR" sz="1100" dirty="0" err="1">
                <a:latin typeface="Posterama" panose="020B0504020200020000" pitchFamily="34" charset="0"/>
                <a:ea typeface="Arial"/>
                <a:cs typeface="Posterama" panose="020B0504020200020000" pitchFamily="34" charset="0"/>
                <a:sym typeface="Arial"/>
              </a:rPr>
              <a:t>does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relate to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change? There can </a:t>
            </a:r>
            <a:r>
              <a:rPr lang="fr-FR" sz="1100" dirty="0" err="1">
                <a:latin typeface="Posterama" panose="020B0504020200020000" pitchFamily="34" charset="0"/>
                <a:ea typeface="Arial"/>
                <a:cs typeface="Posterama" panose="020B0504020200020000" pitchFamily="34" charset="0"/>
                <a:sym typeface="Arial"/>
              </a:rPr>
              <a:t>be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too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much</a:t>
            </a:r>
            <a:r>
              <a:rPr lang="fr-FR" sz="1100" dirty="0">
                <a:latin typeface="Posterama" panose="020B0504020200020000" pitchFamily="34" charset="0"/>
                <a:ea typeface="Arial"/>
                <a:cs typeface="Posterama" panose="020B0504020200020000" pitchFamily="34" charset="0"/>
                <a:sym typeface="Arial"/>
              </a:rPr>
              <a:t> of a good </a:t>
            </a:r>
            <a:r>
              <a:rPr lang="fr-FR" sz="1100" dirty="0" err="1">
                <a:latin typeface="Posterama" panose="020B0504020200020000" pitchFamily="34" charset="0"/>
                <a:ea typeface="Arial"/>
                <a:cs typeface="Posterama" panose="020B0504020200020000" pitchFamily="34" charset="0"/>
                <a:sym typeface="Arial"/>
              </a:rPr>
              <a:t>thing</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true</a:t>
            </a:r>
            <a:r>
              <a:rPr lang="fr-FR" sz="1100" dirty="0">
                <a:latin typeface="Posterama" panose="020B0504020200020000" pitchFamily="34" charset="0"/>
                <a:ea typeface="Arial"/>
                <a:cs typeface="Posterama" panose="020B0504020200020000" pitchFamily="34" charset="0"/>
                <a:sym typeface="Arial"/>
              </a:rPr>
              <a:t> for the concentration of GHG in the </a:t>
            </a:r>
            <a:r>
              <a:rPr lang="fr-FR" sz="1100" dirty="0" err="1">
                <a:latin typeface="Posterama" panose="020B0504020200020000" pitchFamily="34" charset="0"/>
                <a:ea typeface="Arial"/>
                <a:cs typeface="Posterama" panose="020B0504020200020000" pitchFamily="34" charset="0"/>
                <a:sym typeface="Arial"/>
              </a:rPr>
              <a:t>atmosphere</a:t>
            </a:r>
            <a:r>
              <a:rPr lang="fr-FR" sz="1100" dirty="0">
                <a:latin typeface="Posterama" panose="020B0504020200020000" pitchFamily="34" charset="0"/>
                <a:ea typeface="Arial"/>
                <a:cs typeface="Posterama" panose="020B0504020200020000" pitchFamily="34" charset="0"/>
                <a:sym typeface="Arial"/>
              </a:rPr>
              <a:t>.</a:t>
            </a:r>
            <a:endParaRPr dirty="0">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endParaRPr sz="1100" dirty="0">
              <a:latin typeface="Posterama" panose="020B0504020200020000" pitchFamily="34" charset="0"/>
              <a:ea typeface="Arial"/>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1400"/>
              <a:buFont typeface="Arial"/>
              <a:buNone/>
            </a:pPr>
            <a:endParaRPr sz="1800" dirty="0">
              <a:solidFill>
                <a:srgbClr val="3D85C6"/>
              </a:solidFill>
              <a:latin typeface="Posterama" panose="020B0504020200020000" pitchFamily="34" charset="0"/>
              <a:ea typeface="Arial"/>
              <a:cs typeface="Posterama" panose="020B0504020200020000" pitchFamily="34" charset="0"/>
              <a:sym typeface="Arial"/>
            </a:endParaRPr>
          </a:p>
          <a:p>
            <a:pPr marL="0" lvl="0" indent="0" algn="l" rtl="0">
              <a:lnSpc>
                <a:spcPct val="100000"/>
              </a:lnSpc>
              <a:spcBef>
                <a:spcPts val="0"/>
              </a:spcBef>
              <a:spcAft>
                <a:spcPts val="0"/>
              </a:spcAft>
              <a:buSzPts val="1400"/>
              <a:buNone/>
            </a:pPr>
            <a:endParaRPr dirty="0"/>
          </a:p>
        </p:txBody>
      </p:sp>
      <p:sp>
        <p:nvSpPr>
          <p:cNvPr id="293" name="Google Shape;293;p14: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The carbon dioxide emitted to the atmosphere does not stay in full there. There is a balance of absorption and emission of carbon dioxide… This balance is maintained by what it is called “Natural sinks”. The natural sinks in earth are the forest and the oceans, that abosrv the CO2 in the atmosphere via photosynthesis. However, we have surpassed the absorption capacity of these sinks, so a lot of the CO2 emitted is being accumulated in the atmosphere, which exacerbates the greenhouse effect.</a:t>
            </a:r>
            <a:endParaRPr/>
          </a:p>
        </p:txBody>
      </p:sp>
      <p:sp>
        <p:nvSpPr>
          <p:cNvPr id="315" name="Google Shape;31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endParaRPr dirty="0">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Variations on the concentration of CO2 in the </a:t>
            </a:r>
            <a:r>
              <a:rPr lang="fr-FR" sz="1100" dirty="0" err="1">
                <a:latin typeface="Posterama" panose="020B0504020200020000" pitchFamily="34" charset="0"/>
                <a:ea typeface="Arial"/>
                <a:cs typeface="Posterama" panose="020B0504020200020000" pitchFamily="34" charset="0"/>
                <a:sym typeface="Arial"/>
              </a:rPr>
              <a:t>atmosphere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cyclical</a:t>
            </a:r>
            <a:r>
              <a:rPr lang="fr-FR" sz="1100" dirty="0">
                <a:latin typeface="Posterama" panose="020B0504020200020000" pitchFamily="34" charset="0"/>
                <a:ea typeface="Arial"/>
                <a:cs typeface="Posterama" panose="020B0504020200020000" pitchFamily="34" charset="0"/>
                <a:sym typeface="Arial"/>
              </a:rPr>
              <a:t> occurrence and are </a:t>
            </a:r>
            <a:r>
              <a:rPr lang="fr-FR" sz="1100" dirty="0" err="1">
                <a:latin typeface="Posterama" panose="020B0504020200020000" pitchFamily="34" charset="0"/>
                <a:ea typeface="Arial"/>
                <a:cs typeface="Posterama" panose="020B0504020200020000" pitchFamily="34" charset="0"/>
                <a:sym typeface="Arial"/>
              </a:rPr>
              <a:t>expected</a:t>
            </a:r>
            <a:r>
              <a:rPr lang="fr-FR" sz="1100" dirty="0">
                <a:latin typeface="Posterama" panose="020B0504020200020000" pitchFamily="34" charset="0"/>
                <a:ea typeface="Arial"/>
                <a:cs typeface="Posterama" panose="020B0504020200020000" pitchFamily="34" charset="0"/>
                <a:sym typeface="Arial"/>
              </a:rPr>
              <a:t>, as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has </a:t>
            </a:r>
            <a:r>
              <a:rPr lang="fr-FR" sz="1100" dirty="0" err="1">
                <a:latin typeface="Posterama" panose="020B0504020200020000" pitchFamily="34" charset="0"/>
                <a:ea typeface="Arial"/>
                <a:cs typeface="Posterama" panose="020B0504020200020000" pitchFamily="34" charset="0"/>
                <a:sym typeface="Arial"/>
              </a:rPr>
              <a:t>happened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throughout</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millennia</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These</a:t>
            </a:r>
            <a:r>
              <a:rPr lang="fr-FR" sz="1100" dirty="0">
                <a:latin typeface="Posterama" panose="020B0504020200020000" pitchFamily="34" charset="0"/>
                <a:ea typeface="Arial"/>
                <a:cs typeface="Posterama" panose="020B0504020200020000" pitchFamily="34" charset="0"/>
                <a:sym typeface="Arial"/>
              </a:rPr>
              <a:t> variations </a:t>
            </a:r>
            <a:r>
              <a:rPr lang="fr-FR" sz="1100" dirty="0" err="1">
                <a:latin typeface="Posterama" panose="020B0504020200020000" pitchFamily="34" charset="0"/>
                <a:ea typeface="Arial"/>
                <a:cs typeface="Posterama" panose="020B0504020200020000" pitchFamily="34" charset="0"/>
                <a:sym typeface="Arial"/>
              </a:rPr>
              <a:t>coincide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with</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earth’s</a:t>
            </a:r>
            <a:r>
              <a:rPr lang="fr-FR" sz="1100" dirty="0">
                <a:latin typeface="Posterama" panose="020B0504020200020000" pitchFamily="34" charset="0"/>
                <a:ea typeface="Arial"/>
                <a:cs typeface="Posterama" panose="020B0504020200020000" pitchFamily="34" charset="0"/>
                <a:sym typeface="Arial"/>
              </a:rPr>
              <a:t> glacial </a:t>
            </a:r>
            <a:r>
              <a:rPr lang="fr-FR" sz="1100" dirty="0" err="1">
                <a:latin typeface="Posterama" panose="020B0504020200020000" pitchFamily="34" charset="0"/>
                <a:ea typeface="Arial"/>
                <a:cs typeface="Posterama" panose="020B0504020200020000" pitchFamily="34" charset="0"/>
                <a:sym typeface="Arial"/>
              </a:rPr>
              <a:t>periods</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warmer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periods</a:t>
            </a:r>
            <a:r>
              <a:rPr lang="fr-FR" sz="1100" dirty="0">
                <a:latin typeface="Posterama" panose="020B0504020200020000" pitchFamily="34" charset="0"/>
                <a:ea typeface="Arial"/>
                <a:cs typeface="Posterama" panose="020B0504020200020000" pitchFamily="34" charset="0"/>
                <a:sym typeface="Arial"/>
              </a:rPr>
              <a:t>. But </a:t>
            </a:r>
            <a:r>
              <a:rPr lang="fr-FR" sz="1100" dirty="0" err="1">
                <a:latin typeface="Posterama" panose="020B0504020200020000" pitchFamily="34" charset="0"/>
                <a:ea typeface="Arial"/>
                <a:cs typeface="Posterama" panose="020B0504020200020000" pitchFamily="34" charset="0"/>
                <a:sym typeface="Arial"/>
              </a:rPr>
              <a:t>what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registered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today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an </a:t>
            </a:r>
            <a:r>
              <a:rPr lang="fr-FR" sz="1100" dirty="0" err="1">
                <a:latin typeface="Posterama" panose="020B0504020200020000" pitchFamily="34" charset="0"/>
                <a:ea typeface="Arial"/>
                <a:cs typeface="Posterama" panose="020B0504020200020000" pitchFamily="34" charset="0"/>
                <a:sym typeface="Arial"/>
              </a:rPr>
              <a:t>unprecedented</a:t>
            </a:r>
            <a:r>
              <a:rPr lang="fr-FR" sz="1100" dirty="0">
                <a:latin typeface="Posterama" panose="020B0504020200020000" pitchFamily="34" charset="0"/>
                <a:ea typeface="Arial"/>
                <a:cs typeface="Posterama" panose="020B0504020200020000" pitchFamily="34" charset="0"/>
                <a:sym typeface="Arial"/>
              </a:rPr>
              <a:t> record-</a:t>
            </a:r>
            <a:r>
              <a:rPr lang="fr-FR" sz="1100" dirty="0" err="1">
                <a:latin typeface="Posterama" panose="020B0504020200020000" pitchFamily="34" charset="0"/>
                <a:ea typeface="Arial"/>
                <a:cs typeface="Posterama" panose="020B0504020200020000" pitchFamily="34" charset="0"/>
                <a:sym typeface="Arial"/>
              </a:rPr>
              <a:t>breaking</a:t>
            </a:r>
            <a:r>
              <a:rPr lang="fr-FR" sz="1100" dirty="0">
                <a:latin typeface="Posterama" panose="020B0504020200020000" pitchFamily="34" charset="0"/>
                <a:ea typeface="Arial"/>
                <a:cs typeface="Posterama" panose="020B0504020200020000" pitchFamily="34" charset="0"/>
                <a:sym typeface="Arial"/>
              </a:rPr>
              <a:t> concentration of CO2 in the </a:t>
            </a:r>
            <a:r>
              <a:rPr lang="fr-FR" sz="1100" dirty="0" err="1">
                <a:latin typeface="Posterama" panose="020B0504020200020000" pitchFamily="34" charset="0"/>
                <a:ea typeface="Arial"/>
                <a:cs typeface="Posterama" panose="020B0504020200020000" pitchFamily="34" charset="0"/>
                <a:sym typeface="Arial"/>
              </a:rPr>
              <a:t>atmosphere</a:t>
            </a:r>
            <a:r>
              <a:rPr lang="fr-FR" sz="1100" dirty="0">
                <a:latin typeface="Posterama" panose="020B0504020200020000" pitchFamily="34" charset="0"/>
                <a:ea typeface="Arial"/>
                <a:cs typeface="Posterama" panose="020B0504020200020000" pitchFamily="34" charset="0"/>
                <a:sym typeface="Arial"/>
              </a:rPr>
              <a:t>. </a:t>
            </a:r>
            <a:endParaRPr sz="1100" dirty="0">
              <a:latin typeface="Posterama" panose="020B0504020200020000" pitchFamily="34" charset="0"/>
              <a:ea typeface="Arial"/>
              <a:cs typeface="Posterama" panose="020B0504020200020000" pitchFamily="34" charset="0"/>
              <a:sym typeface="Arial"/>
            </a:endParaRPr>
          </a:p>
          <a:p>
            <a:pPr marL="0" lvl="0" indent="0" algn="l" rtl="0">
              <a:lnSpc>
                <a:spcPct val="100000"/>
              </a:lnSpc>
              <a:spcBef>
                <a:spcPts val="0"/>
              </a:spcBef>
              <a:spcAft>
                <a:spcPts val="0"/>
              </a:spcAft>
              <a:buSzPts val="1400"/>
              <a:buNone/>
            </a:pPr>
            <a:endParaRPr dirty="0"/>
          </a:p>
        </p:txBody>
      </p:sp>
      <p:sp>
        <p:nvSpPr>
          <p:cNvPr id="325" name="Google Shape;32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417 parts per million </a:t>
            </a:r>
            <a:r>
              <a:rPr lang="fr-FR" sz="1100" dirty="0" err="1">
                <a:latin typeface="Posterama" panose="020B0504020200020000" pitchFamily="34" charset="0"/>
                <a:ea typeface="Arial"/>
                <a:cs typeface="Posterama" panose="020B0504020200020000" pitchFamily="34" charset="0"/>
                <a:sym typeface="Arial"/>
              </a:rPr>
              <a:t>may</a:t>
            </a:r>
            <a:r>
              <a:rPr lang="fr-FR" sz="1100" dirty="0">
                <a:latin typeface="Posterama" panose="020B0504020200020000" pitchFamily="34" charset="0"/>
                <a:ea typeface="Arial"/>
                <a:cs typeface="Posterama" panose="020B0504020200020000" pitchFamily="34" charset="0"/>
                <a:sym typeface="Arial"/>
              </a:rPr>
              <a:t> not look like a lot, but if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bring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average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temperature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differences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previous</a:t>
            </a:r>
            <a:r>
              <a:rPr lang="fr-FR" sz="1100" dirty="0">
                <a:latin typeface="Posterama" panose="020B0504020200020000" pitchFamily="34" charset="0"/>
                <a:ea typeface="Arial"/>
                <a:cs typeface="Posterama" panose="020B0504020200020000" pitchFamily="34" charset="0"/>
                <a:sym typeface="Arial"/>
              </a:rPr>
              <a:t> century,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can </a:t>
            </a:r>
            <a:r>
              <a:rPr lang="fr-FR" sz="1100" dirty="0" err="1">
                <a:latin typeface="Posterama" panose="020B0504020200020000" pitchFamily="34" charset="0"/>
                <a:ea typeface="Arial"/>
                <a:cs typeface="Posterama" panose="020B0504020200020000" pitchFamily="34" charset="0"/>
                <a:sym typeface="Arial"/>
              </a:rPr>
              <a:t>see</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correlation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between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and the </a:t>
            </a:r>
            <a:r>
              <a:rPr lang="fr-FR" sz="1100" dirty="0" err="1">
                <a:latin typeface="Posterama" panose="020B0504020200020000" pitchFamily="34" charset="0"/>
                <a:ea typeface="Arial"/>
                <a:cs typeface="Posterama" panose="020B0504020200020000" pitchFamily="34" charset="0"/>
                <a:sym typeface="Arial"/>
              </a:rPr>
              <a:t>increase</a:t>
            </a:r>
            <a:r>
              <a:rPr lang="fr-FR" sz="1100" dirty="0">
                <a:latin typeface="Posterama" panose="020B0504020200020000" pitchFamily="34" charset="0"/>
                <a:ea typeface="Arial"/>
                <a:cs typeface="Posterama" panose="020B0504020200020000" pitchFamily="34" charset="0"/>
                <a:sym typeface="Arial"/>
              </a:rPr>
              <a:t> in CO2 in the </a:t>
            </a:r>
            <a:r>
              <a:rPr lang="fr-FR" sz="1100" dirty="0" err="1">
                <a:latin typeface="Posterama" panose="020B0504020200020000" pitchFamily="34" charset="0"/>
                <a:ea typeface="Arial"/>
                <a:cs typeface="Posterama" panose="020B0504020200020000" pitchFamily="34" charset="0"/>
                <a:sym typeface="Arial"/>
              </a:rPr>
              <a:t>atmosphere</a:t>
            </a:r>
            <a:r>
              <a:rPr lang="fr-FR" sz="1100" dirty="0">
                <a:latin typeface="Posterama" panose="020B0504020200020000" pitchFamily="34" charset="0"/>
                <a:ea typeface="Arial"/>
                <a:cs typeface="Posterama" panose="020B0504020200020000" pitchFamily="34" charset="0"/>
                <a:sym typeface="Arial"/>
              </a:rPr>
              <a:t>.</a:t>
            </a:r>
            <a:endParaRPr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p>
        </p:txBody>
      </p:sp>
      <p:sp>
        <p:nvSpPr>
          <p:cNvPr id="337" name="Google Shape;33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0: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If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take</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whole</a:t>
            </a:r>
            <a:r>
              <a:rPr lang="fr-FR" sz="1100" dirty="0">
                <a:latin typeface="Posterama" panose="020B0504020200020000" pitchFamily="34" charset="0"/>
                <a:ea typeface="Arial"/>
                <a:cs typeface="Posterama" panose="020B0504020200020000" pitchFamily="34" charset="0"/>
                <a:sym typeface="Arial"/>
              </a:rPr>
              <a:t> globe </a:t>
            </a:r>
            <a:r>
              <a:rPr lang="fr-FR" sz="1100" dirty="0" err="1">
                <a:latin typeface="Posterama" panose="020B0504020200020000" pitchFamily="34" charset="0"/>
                <a:ea typeface="Arial"/>
                <a:cs typeface="Posterama" panose="020B0504020200020000" pitchFamily="34" charset="0"/>
                <a:sym typeface="Arial"/>
              </a:rPr>
              <a:t>into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account</a:t>
            </a:r>
            <a:r>
              <a:rPr lang="fr-FR" sz="1100" dirty="0">
                <a:latin typeface="Posterama" panose="020B0504020200020000" pitchFamily="34" charset="0"/>
                <a:ea typeface="Arial"/>
                <a:cs typeface="Posterama" panose="020B0504020200020000" pitchFamily="34" charset="0"/>
                <a:sym typeface="Arial"/>
              </a:rPr>
              <a:t>, as </a:t>
            </a:r>
            <a:r>
              <a:rPr lang="fr-FR" sz="1100" dirty="0" err="1">
                <a:latin typeface="Posterama" panose="020B0504020200020000" pitchFamily="34" charset="0"/>
                <a:ea typeface="Arial"/>
                <a:cs typeface="Posterama" panose="020B0504020200020000" pitchFamily="34" charset="0"/>
                <a:sym typeface="Arial"/>
              </a:rPr>
              <a:t>some</a:t>
            </a:r>
            <a:r>
              <a:rPr lang="fr-FR" sz="1100" dirty="0">
                <a:latin typeface="Posterama" panose="020B0504020200020000" pitchFamily="34" charset="0"/>
                <a:ea typeface="Arial"/>
                <a:cs typeface="Posterama" panose="020B0504020200020000" pitchFamily="34" charset="0"/>
                <a:sym typeface="Arial"/>
              </a:rPr>
              <a:t> NASA </a:t>
            </a:r>
            <a:r>
              <a:rPr lang="fr-FR" sz="1100" dirty="0" err="1">
                <a:latin typeface="Posterama" panose="020B0504020200020000" pitchFamily="34" charset="0"/>
                <a:ea typeface="Arial"/>
                <a:cs typeface="Posterama" panose="020B0504020200020000" pitchFamily="34" charset="0"/>
                <a:sym typeface="Arial"/>
              </a:rPr>
              <a:t>graphics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illustrated</a:t>
            </a:r>
            <a:r>
              <a:rPr lang="fr-FR" sz="1100" dirty="0">
                <a:latin typeface="Posterama" panose="020B0504020200020000" pitchFamily="34" charset="0"/>
                <a:ea typeface="Arial"/>
                <a:cs typeface="Posterama" panose="020B0504020200020000" pitchFamily="34" charset="0"/>
                <a:sym typeface="Arial"/>
              </a:rPr>
              <a:t> in the </a:t>
            </a:r>
            <a:r>
              <a:rPr lang="fr-FR" sz="1100" dirty="0" err="1">
                <a:latin typeface="Posterama" panose="020B0504020200020000" pitchFamily="34" charset="0"/>
                <a:ea typeface="Arial"/>
                <a:cs typeface="Posterama" panose="020B0504020200020000" pitchFamily="34" charset="0"/>
                <a:sym typeface="Arial"/>
              </a:rPr>
              <a:t>presentation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can </a:t>
            </a:r>
            <a:r>
              <a:rPr lang="fr-FR" sz="1100" dirty="0" err="1">
                <a:latin typeface="Posterama" panose="020B0504020200020000" pitchFamily="34" charset="0"/>
                <a:ea typeface="Arial"/>
                <a:cs typeface="Posterama" panose="020B0504020200020000" pitchFamily="34" charset="0"/>
                <a:sym typeface="Arial"/>
              </a:rPr>
              <a:t>clearly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see</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tendency</a:t>
            </a:r>
            <a:r>
              <a:rPr lang="fr-FR" sz="1100" dirty="0">
                <a:latin typeface="Posterama" panose="020B0504020200020000" pitchFamily="34" charset="0"/>
                <a:ea typeface="Arial"/>
                <a:cs typeface="Posterama" panose="020B0504020200020000" pitchFamily="34" charset="0"/>
                <a:sym typeface="Arial"/>
              </a:rPr>
              <a:t> of the </a:t>
            </a:r>
            <a:r>
              <a:rPr lang="fr-FR" sz="1100" dirty="0" err="1">
                <a:latin typeface="Posterama" panose="020B0504020200020000" pitchFamily="34" charset="0"/>
                <a:ea typeface="Arial"/>
                <a:cs typeface="Posterama" panose="020B0504020200020000" pitchFamily="34" charset="0"/>
                <a:sym typeface="Arial"/>
              </a:rPr>
              <a:t>temperature</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increase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since</a:t>
            </a:r>
            <a:r>
              <a:rPr lang="fr-FR" sz="1100" dirty="0">
                <a:latin typeface="Posterama" panose="020B0504020200020000" pitchFamily="34" charset="0"/>
                <a:ea typeface="Arial"/>
                <a:cs typeface="Posterama" panose="020B0504020200020000" pitchFamily="34" charset="0"/>
                <a:sym typeface="Arial"/>
              </a:rPr>
              <a:t> the 19th century.</a:t>
            </a:r>
            <a:endParaRPr sz="1800" dirty="0">
              <a:latin typeface="Times New Roman"/>
              <a:ea typeface="Times New Roman"/>
              <a:cs typeface="Times New Roman"/>
              <a:sym typeface="Times New Roman"/>
            </a:endParaRPr>
          </a:p>
        </p:txBody>
      </p:sp>
      <p:sp>
        <p:nvSpPr>
          <p:cNvPr id="346" name="Google Shape;346;p20: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Climate change is not gender neutral, and througout this document we will contextualize why this is the case</a:t>
            </a:r>
            <a:endParaRPr/>
          </a:p>
        </p:txBody>
      </p:sp>
      <p:sp>
        <p:nvSpPr>
          <p:cNvPr id="171" name="Google Shape;17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1: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Posterama" panose="020B0504020200020000" pitchFamily="34" charset="0"/>
                <a:ea typeface="Arial"/>
                <a:cs typeface="Posterama" panose="020B0504020200020000" pitchFamily="34" charset="0"/>
                <a:sym typeface="Arial"/>
              </a:rPr>
              <a:t>Today</a:t>
            </a:r>
            <a:r>
              <a:rPr lang="fr-FR" sz="1100" dirty="0">
                <a:latin typeface="Posterama" panose="020B0504020200020000" pitchFamily="34" charset="0"/>
                <a:ea typeface="Arial"/>
                <a:cs typeface="Posterama" panose="020B0504020200020000" pitchFamily="34" charset="0"/>
                <a:sym typeface="Arial"/>
              </a:rPr>
              <a:t>, in the 21st century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reaching</a:t>
            </a:r>
            <a:r>
              <a:rPr lang="fr-FR" sz="1100" dirty="0">
                <a:latin typeface="Posterama" panose="020B0504020200020000" pitchFamily="34" charset="0"/>
                <a:ea typeface="Arial"/>
                <a:cs typeface="Posterama" panose="020B0504020200020000" pitchFamily="34" charset="0"/>
                <a:sym typeface="Arial"/>
              </a:rPr>
              <a:t> record-</a:t>
            </a:r>
            <a:r>
              <a:rPr lang="fr-FR" sz="1100" dirty="0" err="1">
                <a:latin typeface="Posterama" panose="020B0504020200020000" pitchFamily="34" charset="0"/>
                <a:ea typeface="Arial"/>
                <a:cs typeface="Posterama" panose="020B0504020200020000" pitchFamily="34" charset="0"/>
                <a:sym typeface="Arial"/>
              </a:rPr>
              <a:t>shattering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temperatures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with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these</a:t>
            </a:r>
            <a:r>
              <a:rPr lang="fr-FR" sz="1100" dirty="0">
                <a:latin typeface="Posterama" panose="020B0504020200020000" pitchFamily="34" charset="0"/>
                <a:ea typeface="Arial"/>
                <a:cs typeface="Posterama" panose="020B0504020200020000" pitchFamily="34" charset="0"/>
                <a:sym typeface="Arial"/>
              </a:rPr>
              <a:t> records all </a:t>
            </a:r>
            <a:r>
              <a:rPr lang="fr-FR" sz="1100" dirty="0" err="1">
                <a:latin typeface="Posterama" panose="020B0504020200020000" pitchFamily="34" charset="0"/>
                <a:ea typeface="Arial"/>
                <a:cs typeface="Posterama" panose="020B0504020200020000" pitchFamily="34" charset="0"/>
                <a:sym typeface="Arial"/>
              </a:rPr>
              <a:t>concentrating</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century </a:t>
            </a:r>
            <a:r>
              <a:rPr lang="fr-FR" sz="1100" dirty="0" err="1">
                <a:latin typeface="Posterama" panose="020B0504020200020000" pitchFamily="34" charset="0"/>
                <a:ea typeface="Arial"/>
                <a:cs typeface="Posterama" panose="020B0504020200020000" pitchFamily="34" charset="0"/>
                <a:sym typeface="Arial"/>
              </a:rPr>
              <a:t>alone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supports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temperature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increase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tendency</a:t>
            </a:r>
            <a:r>
              <a:rPr lang="fr-FR" sz="1100" dirty="0">
                <a:latin typeface="Posterama" panose="020B0504020200020000" pitchFamily="34" charset="0"/>
                <a:ea typeface="Arial"/>
                <a:cs typeface="Posterama" panose="020B0504020200020000" pitchFamily="34" charset="0"/>
                <a:sym typeface="Arial"/>
              </a:rPr>
              <a:t>.</a:t>
            </a:r>
            <a:endParaRPr sz="1800" dirty="0">
              <a:latin typeface="Times New Roman"/>
              <a:ea typeface="Times New Roman"/>
              <a:cs typeface="Times New Roman"/>
              <a:sym typeface="Times New Roman"/>
            </a:endParaRPr>
          </a:p>
        </p:txBody>
      </p:sp>
      <p:sp>
        <p:nvSpPr>
          <p:cNvPr id="352" name="Google Shape;352;p21: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2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Posterama" panose="020B0504020200020000" pitchFamily="34" charset="0"/>
                <a:ea typeface="Arial"/>
                <a:cs typeface="Posterama" panose="020B0504020200020000" pitchFamily="34" charset="0"/>
                <a:sym typeface="Arial"/>
              </a:rPr>
              <a:t>When</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matter</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change </a:t>
            </a:r>
            <a:r>
              <a:rPr lang="fr-FR" sz="1100" dirty="0" err="1">
                <a:latin typeface="Posterama" panose="020B0504020200020000" pitchFamily="34" charset="0"/>
                <a:ea typeface="Arial"/>
                <a:cs typeface="Posterama" panose="020B0504020200020000" pitchFamily="34" charset="0"/>
                <a:sym typeface="Arial"/>
              </a:rPr>
              <a:t>started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emerging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some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doubts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cast</a:t>
            </a:r>
            <a:r>
              <a:rPr lang="fr-FR" sz="1100" dirty="0">
                <a:latin typeface="Posterama" panose="020B0504020200020000" pitchFamily="34" charset="0"/>
                <a:ea typeface="Arial"/>
                <a:cs typeface="Posterama" panose="020B0504020200020000" pitchFamily="34" charset="0"/>
                <a:sym typeface="Arial"/>
              </a:rPr>
              <a:t>. First over the </a:t>
            </a:r>
            <a:r>
              <a:rPr lang="fr-FR" sz="1100" dirty="0" err="1">
                <a:latin typeface="Posterama" panose="020B0504020200020000" pitchFamily="34" charset="0"/>
                <a:ea typeface="Arial"/>
                <a:cs typeface="Posterama" panose="020B0504020200020000" pitchFamily="34" charset="0"/>
                <a:sym typeface="Arial"/>
              </a:rPr>
              <a:t>certainty</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since</a:t>
            </a:r>
            <a:r>
              <a:rPr lang="fr-FR" sz="1100" dirty="0">
                <a:latin typeface="Posterama" panose="020B0504020200020000" pitchFamily="34" charset="0"/>
                <a:ea typeface="Arial"/>
                <a:cs typeface="Posterama" panose="020B0504020200020000" pitchFamily="34" charset="0"/>
                <a:sym typeface="Arial"/>
              </a:rPr>
              <a:t>, as </a:t>
            </a:r>
            <a:r>
              <a:rPr lang="fr-FR" sz="1100" dirty="0" err="1">
                <a:latin typeface="Posterama" panose="020B0504020200020000" pitchFamily="34" charset="0"/>
                <a:ea typeface="Arial"/>
                <a:cs typeface="Posterama" panose="020B0504020200020000" pitchFamily="34" charset="0"/>
                <a:sym typeface="Arial"/>
              </a:rPr>
              <a:t>we’ve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seen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before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common</a:t>
            </a:r>
            <a:r>
              <a:rPr lang="fr-FR" sz="1100" dirty="0">
                <a:latin typeface="Posterama" panose="020B0504020200020000" pitchFamily="34" charset="0"/>
                <a:ea typeface="Arial"/>
                <a:cs typeface="Posterama" panose="020B0504020200020000" pitchFamily="34" charset="0"/>
                <a:sym typeface="Arial"/>
              </a:rPr>
              <a:t> to have cycles of </a:t>
            </a:r>
            <a:r>
              <a:rPr lang="fr-FR" sz="1100" dirty="0" err="1">
                <a:latin typeface="Posterama" panose="020B0504020200020000" pitchFamily="34" charset="0"/>
                <a:ea typeface="Arial"/>
                <a:cs typeface="Posterama" panose="020B0504020200020000" pitchFamily="34" charset="0"/>
                <a:sym typeface="Arial"/>
              </a:rPr>
              <a:t>warmer</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colder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periods</a:t>
            </a:r>
            <a:r>
              <a:rPr lang="fr-FR" sz="1100" dirty="0">
                <a:latin typeface="Posterama" panose="020B0504020200020000" pitchFamily="34" charset="0"/>
                <a:ea typeface="Arial"/>
                <a:cs typeface="Posterama" panose="020B0504020200020000" pitchFamily="34" charset="0"/>
                <a:sym typeface="Arial"/>
              </a:rPr>
              <a:t>. And the second, over the </a:t>
            </a:r>
            <a:r>
              <a:rPr lang="fr-FR" sz="1100" dirty="0" err="1">
                <a:latin typeface="Posterama" panose="020B0504020200020000" pitchFamily="34" charset="0"/>
                <a:ea typeface="Arial"/>
                <a:cs typeface="Posterama" panose="020B0504020200020000" pitchFamily="34" charset="0"/>
                <a:sym typeface="Arial"/>
              </a:rPr>
              <a:t>human</a:t>
            </a:r>
            <a:r>
              <a:rPr lang="fr-FR" sz="1100" dirty="0">
                <a:latin typeface="Posterama" panose="020B0504020200020000" pitchFamily="34" charset="0"/>
                <a:ea typeface="Arial"/>
                <a:cs typeface="Posterama" panose="020B0504020200020000" pitchFamily="34" charset="0"/>
                <a:sym typeface="Arial"/>
              </a:rPr>
              <a:t> influence on </a:t>
            </a:r>
            <a:r>
              <a:rPr lang="fr-FR" sz="1100" dirty="0" err="1">
                <a:latin typeface="Posterama" panose="020B0504020200020000" pitchFamily="34" charset="0"/>
                <a:ea typeface="Arial"/>
                <a:cs typeface="Posterama" panose="020B0504020200020000" pitchFamily="34" charset="0"/>
                <a:sym typeface="Arial"/>
              </a:rPr>
              <a:t>said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warming</a:t>
            </a:r>
            <a:r>
              <a:rPr lang="fr-FR" sz="1100" dirty="0">
                <a:latin typeface="Posterama" panose="020B0504020200020000" pitchFamily="34" charset="0"/>
                <a:ea typeface="Arial"/>
                <a:cs typeface="Posterama" panose="020B0504020200020000" pitchFamily="34" charset="0"/>
                <a:sym typeface="Arial"/>
              </a:rPr>
              <a:t> of the globe. This has been </a:t>
            </a:r>
            <a:r>
              <a:rPr lang="fr-FR" sz="1100" dirty="0" err="1">
                <a:latin typeface="Posterama" panose="020B0504020200020000" pitchFamily="34" charset="0"/>
                <a:ea typeface="Arial"/>
                <a:cs typeface="Posterama" panose="020B0504020200020000" pitchFamily="34" charset="0"/>
                <a:sym typeface="Arial"/>
              </a:rPr>
              <a:t>cast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mainly</a:t>
            </a:r>
            <a:r>
              <a:rPr lang="fr-FR" sz="1100" dirty="0">
                <a:latin typeface="Posterama" panose="020B0504020200020000" pitchFamily="34" charset="0"/>
                <a:ea typeface="Arial"/>
                <a:cs typeface="Posterama" panose="020B0504020200020000" pitchFamily="34" charset="0"/>
                <a:sym typeface="Arial"/>
              </a:rPr>
              <a:t> by large </a:t>
            </a:r>
            <a:r>
              <a:rPr lang="fr-FR" sz="1100" dirty="0" err="1">
                <a:latin typeface="Posterama" panose="020B0504020200020000" pitchFamily="34" charset="0"/>
                <a:ea typeface="Arial"/>
                <a:cs typeface="Posterama" panose="020B0504020200020000" pitchFamily="34" charset="0"/>
                <a:sym typeface="Arial"/>
              </a:rPr>
              <a:t>economic</a:t>
            </a:r>
            <a:r>
              <a:rPr lang="fr-FR" sz="1100" dirty="0">
                <a:latin typeface="Posterama" panose="020B0504020200020000" pitchFamily="34" charset="0"/>
                <a:ea typeface="Arial"/>
                <a:cs typeface="Posterama" panose="020B0504020200020000" pitchFamily="34" charset="0"/>
                <a:sym typeface="Arial"/>
              </a:rPr>
              <a:t> groups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vested</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keeping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things</a:t>
            </a:r>
            <a:r>
              <a:rPr lang="fr-FR" sz="1100" dirty="0">
                <a:latin typeface="Posterama" panose="020B0504020200020000" pitchFamily="34" charset="0"/>
                <a:ea typeface="Arial"/>
                <a:cs typeface="Posterama" panose="020B0504020200020000" pitchFamily="34" charset="0"/>
                <a:sym typeface="Arial"/>
              </a:rPr>
              <a:t> as </a:t>
            </a:r>
            <a:r>
              <a:rPr lang="fr-FR" sz="1100" dirty="0" err="1">
                <a:latin typeface="Posterama" panose="020B0504020200020000" pitchFamily="34" charset="0"/>
                <a:ea typeface="Arial"/>
                <a:cs typeface="Posterama" panose="020B0504020200020000" pitchFamily="34" charset="0"/>
                <a:sym typeface="Arial"/>
              </a:rPr>
              <a:t>they</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also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known</a:t>
            </a:r>
            <a:r>
              <a:rPr lang="fr-FR" sz="1100" dirty="0">
                <a:latin typeface="Posterama" panose="020B0504020200020000" pitchFamily="34" charset="0"/>
                <a:ea typeface="Arial"/>
                <a:cs typeface="Posterama" panose="020B0504020200020000" pitchFamily="34" charset="0"/>
                <a:sym typeface="Arial"/>
              </a:rPr>
              <a:t> as a business-as-</a:t>
            </a:r>
            <a:r>
              <a:rPr lang="fr-FR" sz="1100" dirty="0" err="1">
                <a:latin typeface="Posterama" panose="020B0504020200020000" pitchFamily="34" charset="0"/>
                <a:ea typeface="Arial"/>
                <a:cs typeface="Posterama" panose="020B0504020200020000" pitchFamily="34" charset="0"/>
                <a:sym typeface="Arial"/>
              </a:rPr>
              <a:t>usual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approach</a:t>
            </a:r>
            <a:r>
              <a:rPr lang="fr-FR" sz="1100" dirty="0">
                <a:latin typeface="Posterama" panose="020B0504020200020000" pitchFamily="34" charset="0"/>
                <a:ea typeface="Arial"/>
                <a:cs typeface="Posterama" panose="020B0504020200020000" pitchFamily="34" charset="0"/>
                <a:sym typeface="Arial"/>
              </a:rPr>
              <a:t>. But </a:t>
            </a:r>
            <a:r>
              <a:rPr lang="fr-FR" sz="1100" dirty="0" err="1">
                <a:latin typeface="Posterama" panose="020B0504020200020000" pitchFamily="34" charset="0"/>
                <a:ea typeface="Arial"/>
                <a:cs typeface="Posterama" panose="020B0504020200020000" pitchFamily="34" charset="0"/>
                <a:sym typeface="Arial"/>
              </a:rPr>
              <a:t>there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unanimous</a:t>
            </a:r>
            <a:r>
              <a:rPr lang="fr-FR" sz="1100" dirty="0">
                <a:latin typeface="Posterama" panose="020B0504020200020000" pitchFamily="34" charset="0"/>
                <a:ea typeface="Arial"/>
                <a:cs typeface="Posterama" panose="020B0504020200020000" pitchFamily="34" charset="0"/>
                <a:sym typeface="Arial"/>
              </a:rPr>
              <a:t> consensus </a:t>
            </a:r>
            <a:r>
              <a:rPr lang="fr-FR" sz="1100" dirty="0" err="1">
                <a:latin typeface="Posterama" panose="020B0504020200020000" pitchFamily="34" charset="0"/>
                <a:ea typeface="Arial"/>
                <a:cs typeface="Posterama" panose="020B0504020200020000" pitchFamily="34" charset="0"/>
                <a:sym typeface="Arial"/>
              </a:rPr>
              <a:t>amongst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scientists</a:t>
            </a:r>
            <a:r>
              <a:rPr lang="fr-FR" sz="1100" dirty="0">
                <a:latin typeface="Posterama" panose="020B0504020200020000" pitchFamily="34" charset="0"/>
                <a:ea typeface="Arial"/>
                <a:cs typeface="Posterama" panose="020B0504020200020000" pitchFamily="34" charset="0"/>
                <a:sym typeface="Arial"/>
              </a:rPr>
              <a:t> on </a:t>
            </a:r>
            <a:r>
              <a:rPr lang="fr-FR" sz="1100" dirty="0" err="1">
                <a:latin typeface="Posterama" panose="020B0504020200020000" pitchFamily="34" charset="0"/>
                <a:ea typeface="Arial"/>
                <a:cs typeface="Posterama" panose="020B0504020200020000" pitchFamily="34" charset="0"/>
                <a:sym typeface="Arial"/>
              </a:rPr>
              <a:t>these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two</a:t>
            </a:r>
            <a:r>
              <a:rPr lang="fr-FR" sz="1100" dirty="0">
                <a:latin typeface="Posterama" panose="020B0504020200020000" pitchFamily="34" charset="0"/>
                <a:ea typeface="Arial"/>
                <a:cs typeface="Posterama" panose="020B0504020200020000" pitchFamily="34" charset="0"/>
                <a:sym typeface="Arial"/>
              </a:rPr>
              <a:t> questions </a:t>
            </a:r>
            <a:r>
              <a:rPr lang="fr-FR" sz="1100" dirty="0" err="1">
                <a:latin typeface="Posterama" panose="020B0504020200020000" pitchFamily="34" charset="0"/>
                <a:ea typeface="Arial"/>
                <a:cs typeface="Posterama" panose="020B0504020200020000" pitchFamily="34" charset="0"/>
                <a:sym typeface="Arial"/>
              </a:rPr>
              <a:t>raised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before</a:t>
            </a:r>
            <a:r>
              <a:rPr lang="fr-FR" sz="1100" dirty="0">
                <a:latin typeface="Posterama" panose="020B0504020200020000" pitchFamily="34" charset="0"/>
                <a:ea typeface="Arial"/>
                <a:cs typeface="Posterama" panose="020B0504020200020000" pitchFamily="34" charset="0"/>
                <a:sym typeface="Arial"/>
              </a:rPr>
              <a:t>. The IPCC – The Intergovernmental Panel on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change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comprised</a:t>
            </a:r>
            <a:r>
              <a:rPr lang="fr-FR" sz="1100" dirty="0">
                <a:latin typeface="Posterama" panose="020B0504020200020000" pitchFamily="34" charset="0"/>
                <a:ea typeface="Arial"/>
                <a:cs typeface="Posterama" panose="020B0504020200020000" pitchFamily="34" charset="0"/>
                <a:sym typeface="Arial"/>
              </a:rPr>
              <a:t> of top experts on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science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release </a:t>
            </a:r>
            <a:r>
              <a:rPr lang="fr-FR" sz="1100" dirty="0" err="1">
                <a:latin typeface="Posterama" panose="020B0504020200020000" pitchFamily="34" charset="0"/>
                <a:ea typeface="Arial"/>
                <a:cs typeface="Posterama" panose="020B0504020200020000" pitchFamily="34" charset="0"/>
                <a:sym typeface="Arial"/>
              </a:rPr>
              <a:t>every</a:t>
            </a:r>
            <a:r>
              <a:rPr lang="fr-FR" sz="1100" dirty="0">
                <a:latin typeface="Posterama" panose="020B0504020200020000" pitchFamily="34" charset="0"/>
                <a:ea typeface="Arial"/>
                <a:cs typeface="Posterama" panose="020B0504020200020000" pitchFamily="34" charset="0"/>
                <a:sym typeface="Arial"/>
              </a:rPr>
              <a:t> 4-5 </a:t>
            </a:r>
            <a:r>
              <a:rPr lang="fr-FR" sz="1100" dirty="0" err="1">
                <a:latin typeface="Posterama" panose="020B0504020200020000" pitchFamily="34" charset="0"/>
                <a:ea typeface="Arial"/>
                <a:cs typeface="Posterama" panose="020B0504020200020000" pitchFamily="34" charset="0"/>
                <a:sym typeface="Arial"/>
              </a:rPr>
              <a:t>years</a:t>
            </a:r>
            <a:r>
              <a:rPr lang="fr-FR" sz="1100" dirty="0">
                <a:latin typeface="Posterama" panose="020B0504020200020000" pitchFamily="34" charset="0"/>
                <a:ea typeface="Arial"/>
                <a:cs typeface="Posterama" panose="020B0504020200020000" pitchFamily="34" charset="0"/>
                <a:sym typeface="Arial"/>
              </a:rPr>
              <a:t> reports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considered</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most</a:t>
            </a:r>
            <a:r>
              <a:rPr lang="fr-FR" sz="1100" dirty="0">
                <a:latin typeface="Posterama" panose="020B0504020200020000" pitchFamily="34" charset="0"/>
                <a:ea typeface="Arial"/>
                <a:cs typeface="Posterama" panose="020B0504020200020000" pitchFamily="34" charset="0"/>
                <a:sym typeface="Arial"/>
              </a:rPr>
              <a:t> important documents on the </a:t>
            </a:r>
            <a:r>
              <a:rPr lang="fr-FR" sz="1100" dirty="0" err="1">
                <a:latin typeface="Posterama" panose="020B0504020200020000" pitchFamily="34" charset="0"/>
                <a:ea typeface="Arial"/>
                <a:cs typeface="Posterama" panose="020B0504020200020000" pitchFamily="34" charset="0"/>
                <a:sym typeface="Arial"/>
              </a:rPr>
              <a:t>matter</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they</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unanimous</a:t>
            </a:r>
            <a:r>
              <a:rPr lang="fr-FR" sz="1100" dirty="0">
                <a:latin typeface="Posterama" panose="020B0504020200020000" pitchFamily="34" charset="0"/>
                <a:ea typeface="Arial"/>
                <a:cs typeface="Posterama" panose="020B0504020200020000" pitchFamily="34" charset="0"/>
                <a:sym typeface="Arial"/>
              </a:rPr>
              <a:t> on the </a:t>
            </a:r>
            <a:r>
              <a:rPr lang="fr-FR" sz="1100" dirty="0" err="1">
                <a:latin typeface="Posterama" panose="020B0504020200020000" pitchFamily="34" charset="0"/>
                <a:ea typeface="Arial"/>
                <a:cs typeface="Posterama" panose="020B0504020200020000" pitchFamily="34" charset="0"/>
                <a:sym typeface="Arial"/>
              </a:rPr>
              <a:t>human</a:t>
            </a:r>
            <a:r>
              <a:rPr lang="fr-FR" sz="1100" dirty="0">
                <a:latin typeface="Posterama" panose="020B0504020200020000" pitchFamily="34" charset="0"/>
                <a:ea typeface="Arial"/>
                <a:cs typeface="Posterama" panose="020B0504020200020000" pitchFamily="34" charset="0"/>
                <a:sym typeface="Arial"/>
              </a:rPr>
              <a:t> influence on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change, and the </a:t>
            </a:r>
            <a:r>
              <a:rPr lang="fr-FR" sz="1100" dirty="0" err="1">
                <a:latin typeface="Posterama" panose="020B0504020200020000" pitchFamily="34" charset="0"/>
                <a:ea typeface="Arial"/>
                <a:cs typeface="Posterama" panose="020B0504020200020000" pitchFamily="34" charset="0"/>
                <a:sym typeface="Arial"/>
              </a:rPr>
              <a:t>necessity</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act</a:t>
            </a:r>
            <a:r>
              <a:rPr lang="fr-FR" sz="1100" dirty="0">
                <a:latin typeface="Posterama" panose="020B0504020200020000" pitchFamily="34" charset="0"/>
                <a:ea typeface="Arial"/>
                <a:cs typeface="Posterama" panose="020B0504020200020000" pitchFamily="34" charset="0"/>
                <a:sym typeface="Arial"/>
              </a:rPr>
              <a:t> on the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crisis</a:t>
            </a:r>
            <a:r>
              <a:rPr lang="fr-FR" sz="1100" dirty="0">
                <a:latin typeface="Posterama" panose="020B0504020200020000" pitchFamily="34" charset="0"/>
                <a:ea typeface="Arial"/>
                <a:cs typeface="Posterama" panose="020B0504020200020000" pitchFamily="34" charset="0"/>
                <a:sym typeface="Arial"/>
              </a:rPr>
              <a:t>. António Guterres, the United Nations </a:t>
            </a:r>
            <a:r>
              <a:rPr lang="fr-FR" sz="1100" dirty="0" err="1">
                <a:latin typeface="Posterama" panose="020B0504020200020000" pitchFamily="34" charset="0"/>
                <a:ea typeface="Arial"/>
                <a:cs typeface="Posterama" panose="020B0504020200020000" pitchFamily="34" charset="0"/>
                <a:sym typeface="Arial"/>
              </a:rPr>
              <a:t>Secretary</a:t>
            </a:r>
            <a:r>
              <a:rPr lang="fr-FR" sz="1100" dirty="0">
                <a:latin typeface="Posterama" panose="020B0504020200020000" pitchFamily="34" charset="0"/>
                <a:ea typeface="Arial"/>
                <a:cs typeface="Posterama" panose="020B0504020200020000" pitchFamily="34" charset="0"/>
                <a:sym typeface="Arial"/>
              </a:rPr>
              <a:t>-General </a:t>
            </a:r>
            <a:r>
              <a:rPr lang="fr-FR" sz="1100" dirty="0" err="1">
                <a:latin typeface="Posterama" panose="020B0504020200020000" pitchFamily="34" charset="0"/>
                <a:ea typeface="Arial"/>
                <a:cs typeface="Posterama" panose="020B0504020200020000" pitchFamily="34" charset="0"/>
                <a:sym typeface="Arial"/>
              </a:rPr>
              <a:t>classified</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latest</a:t>
            </a:r>
            <a:r>
              <a:rPr lang="fr-FR" sz="1100" dirty="0">
                <a:latin typeface="Posterama" panose="020B0504020200020000" pitchFamily="34" charset="0"/>
                <a:ea typeface="Arial"/>
                <a:cs typeface="Posterama" panose="020B0504020200020000" pitchFamily="34" charset="0"/>
                <a:sym typeface="Arial"/>
              </a:rPr>
              <a:t> IPCC report as a “code </a:t>
            </a:r>
            <a:r>
              <a:rPr lang="fr-FR" sz="1100" dirty="0" err="1">
                <a:latin typeface="Posterama" panose="020B0504020200020000" pitchFamily="34" charset="0"/>
                <a:ea typeface="Arial"/>
                <a:cs typeface="Posterama" panose="020B0504020200020000" pitchFamily="34" charset="0"/>
                <a:sym typeface="Arial"/>
              </a:rPr>
              <a:t>red</a:t>
            </a:r>
            <a:r>
              <a:rPr lang="fr-FR" sz="1100" dirty="0">
                <a:latin typeface="Posterama" panose="020B0504020200020000" pitchFamily="34" charset="0"/>
                <a:ea typeface="Arial"/>
                <a:cs typeface="Posterama" panose="020B0504020200020000" pitchFamily="34" charset="0"/>
                <a:sym typeface="Arial"/>
              </a:rPr>
              <a:t> for </a:t>
            </a:r>
            <a:r>
              <a:rPr lang="fr-FR" sz="1100" dirty="0" err="1">
                <a:latin typeface="Posterama" panose="020B0504020200020000" pitchFamily="34" charset="0"/>
                <a:ea typeface="Arial"/>
                <a:cs typeface="Posterama" panose="020B0504020200020000" pitchFamily="34" charset="0"/>
                <a:sym typeface="Arial"/>
              </a:rPr>
              <a:t>humanity</a:t>
            </a:r>
            <a:r>
              <a:rPr lang="fr-FR" sz="1100" dirty="0">
                <a:latin typeface="Posterama" panose="020B0504020200020000" pitchFamily="34" charset="0"/>
                <a:ea typeface="Arial"/>
                <a:cs typeface="Posterama" panose="020B0504020200020000" pitchFamily="34" charset="0"/>
                <a:sym typeface="Arial"/>
              </a:rPr>
              <a:t>”.</a:t>
            </a:r>
            <a:endParaRPr sz="1100" dirty="0">
              <a:latin typeface="Posterama" panose="020B0504020200020000" pitchFamily="34" charset="0"/>
              <a:ea typeface="Arial"/>
              <a:cs typeface="Posterama" panose="020B0504020200020000" pitchFamily="34" charset="0"/>
              <a:sym typeface="Arial"/>
            </a:endParaRPr>
          </a:p>
          <a:p>
            <a:pPr marL="0" lvl="0" indent="0" algn="l" rtl="0">
              <a:lnSpc>
                <a:spcPct val="100000"/>
              </a:lnSpc>
              <a:spcBef>
                <a:spcPts val="0"/>
              </a:spcBef>
              <a:spcAft>
                <a:spcPts val="0"/>
              </a:spcAft>
              <a:buSzPts val="1400"/>
              <a:buNone/>
            </a:pPr>
            <a:endParaRPr dirty="0"/>
          </a:p>
        </p:txBody>
      </p:sp>
      <p:sp>
        <p:nvSpPr>
          <p:cNvPr id="360" name="Google Shape;360;p22: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latin typeface="Posterama" panose="020B0504020200020000" pitchFamily="34" charset="0"/>
                <a:cs typeface="Posterama" panose="020B0504020200020000" pitchFamily="34" charset="0"/>
              </a:rPr>
              <a:t>21</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1400"/>
              <a:buNone/>
            </a:pPr>
            <a:r>
              <a:rPr lang="fr-FR" sz="1100" dirty="0">
                <a:latin typeface="Posterama" panose="020B0504020200020000" pitchFamily="34" charset="0"/>
                <a:ea typeface="Arial"/>
                <a:cs typeface="Posterama" panose="020B0504020200020000" pitchFamily="34" charset="0"/>
                <a:sym typeface="Arial"/>
              </a:rPr>
              <a:t>Not all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evenly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distributed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through</a:t>
            </a:r>
            <a:r>
              <a:rPr lang="fr-FR" sz="1100" dirty="0">
                <a:latin typeface="Posterama" panose="020B0504020200020000" pitchFamily="34" charset="0"/>
                <a:ea typeface="Arial"/>
                <a:cs typeface="Posterama" panose="020B0504020200020000" pitchFamily="34" charset="0"/>
                <a:sym typeface="Arial"/>
              </a:rPr>
              <a:t> the countries. In </a:t>
            </a:r>
            <a:r>
              <a:rPr lang="fr-FR" sz="1100" dirty="0" err="1">
                <a:latin typeface="Posterama" panose="020B0504020200020000" pitchFamily="34" charset="0"/>
                <a:ea typeface="Arial"/>
                <a:cs typeface="Posterama" panose="020B0504020200020000" pitchFamily="34" charset="0"/>
                <a:sym typeface="Arial"/>
              </a:rPr>
              <a:t>fact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nowadays</a:t>
            </a:r>
            <a:r>
              <a:rPr lang="fr-FR" sz="1100" dirty="0">
                <a:latin typeface="Posterama" panose="020B0504020200020000" pitchFamily="34" charset="0"/>
                <a:ea typeface="Arial"/>
                <a:cs typeface="Posterama" panose="020B0504020200020000" pitchFamily="34" charset="0"/>
                <a:sym typeface="Arial"/>
              </a:rPr>
              <a:t> more </a:t>
            </a:r>
            <a:r>
              <a:rPr lang="fr-FR" sz="1100" dirty="0" err="1">
                <a:latin typeface="Posterama" panose="020B0504020200020000" pitchFamily="34" charset="0"/>
                <a:ea typeface="Arial"/>
                <a:cs typeface="Posterama" panose="020B0504020200020000" pitchFamily="34" charset="0"/>
                <a:sym typeface="Arial"/>
              </a:rPr>
              <a:t>than</a:t>
            </a:r>
            <a:r>
              <a:rPr lang="fr-FR" sz="1100" dirty="0">
                <a:latin typeface="Posterama" panose="020B0504020200020000" pitchFamily="34" charset="0"/>
                <a:ea typeface="Arial"/>
                <a:cs typeface="Posterama" panose="020B0504020200020000" pitchFamily="34" charset="0"/>
                <a:sym typeface="Arial"/>
              </a:rPr>
              <a:t> 60% of global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come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only</a:t>
            </a:r>
            <a:r>
              <a:rPr lang="fr-FR" sz="1100" dirty="0">
                <a:latin typeface="Posterama" panose="020B0504020200020000" pitchFamily="34" charset="0"/>
                <a:ea typeface="Arial"/>
                <a:cs typeface="Posterama" panose="020B0504020200020000" pitchFamily="34" charset="0"/>
                <a:sym typeface="Arial"/>
              </a:rPr>
              <a:t> 10 countries. The </a:t>
            </a:r>
            <a:r>
              <a:rPr lang="fr-FR" sz="1100" dirty="0" err="1">
                <a:latin typeface="Posterama" panose="020B0504020200020000" pitchFamily="34" charset="0"/>
                <a:ea typeface="Arial"/>
                <a:cs typeface="Posterama" panose="020B0504020200020000" pitchFamily="34" charset="0"/>
                <a:sym typeface="Arial"/>
              </a:rPr>
              <a:t>economic</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disparities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between</a:t>
            </a:r>
            <a:r>
              <a:rPr lang="fr-FR" sz="1100" dirty="0">
                <a:latin typeface="Posterama" panose="020B0504020200020000" pitchFamily="34" charset="0"/>
                <a:ea typeface="Arial"/>
                <a:cs typeface="Posterama" panose="020B0504020200020000" pitchFamily="34" charset="0"/>
                <a:sym typeface="Arial"/>
              </a:rPr>
              <a:t> countries are </a:t>
            </a:r>
            <a:r>
              <a:rPr lang="fr-FR" sz="1100" dirty="0" err="1">
                <a:latin typeface="Posterama" panose="020B0504020200020000" pitchFamily="34" charset="0"/>
                <a:ea typeface="Arial"/>
                <a:cs typeface="Posterama" panose="020B0504020200020000" pitchFamily="34" charset="0"/>
                <a:sym typeface="Arial"/>
              </a:rPr>
              <a:t>reflected</a:t>
            </a:r>
            <a:r>
              <a:rPr lang="fr-FR" sz="1100" dirty="0">
                <a:latin typeface="Posterama" panose="020B0504020200020000" pitchFamily="34" charset="0"/>
                <a:ea typeface="Arial"/>
                <a:cs typeface="Posterama" panose="020B0504020200020000" pitchFamily="34" charset="0"/>
                <a:sym typeface="Arial"/>
              </a:rPr>
              <a:t> on countries' </a:t>
            </a:r>
            <a:r>
              <a:rPr lang="fr-FR" sz="1100" dirty="0" err="1">
                <a:latin typeface="Posterama" panose="020B0504020200020000" pitchFamily="34" charset="0"/>
                <a:ea typeface="Arial"/>
                <a:cs typeface="Posterama" panose="020B0504020200020000" pitchFamily="34" charset="0"/>
                <a:sym typeface="Arial"/>
              </a:rPr>
              <a:t>individual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since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intrinsically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connected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with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economic</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development</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current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panorama </a:t>
            </a:r>
            <a:r>
              <a:rPr lang="fr-FR" sz="1100" dirty="0" err="1">
                <a:latin typeface="Posterama" panose="020B0504020200020000" pitchFamily="34" charset="0"/>
                <a:ea typeface="Arial"/>
                <a:cs typeface="Posterama" panose="020B0504020200020000" pitchFamily="34" charset="0"/>
                <a:sym typeface="Arial"/>
              </a:rPr>
              <a:t>encompasses</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richest</a:t>
            </a:r>
            <a:r>
              <a:rPr lang="fr-FR" sz="1100" dirty="0">
                <a:latin typeface="Posterama" panose="020B0504020200020000" pitchFamily="34" charset="0"/>
                <a:ea typeface="Arial"/>
                <a:cs typeface="Posterama" panose="020B0504020200020000" pitchFamily="34" charset="0"/>
                <a:sym typeface="Arial"/>
              </a:rPr>
              <a:t> countries and countries </a:t>
            </a:r>
            <a:r>
              <a:rPr lang="fr-FR" sz="1100" dirty="0" err="1">
                <a:latin typeface="Posterama" panose="020B0504020200020000" pitchFamily="34" charset="0"/>
                <a:ea typeface="Arial"/>
                <a:cs typeface="Posterama" panose="020B0504020200020000" pitchFamily="34" charset="0"/>
                <a:sym typeface="Arial"/>
              </a:rPr>
              <a:t>with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emerging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economies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such</a:t>
            </a:r>
            <a:r>
              <a:rPr lang="fr-FR" sz="1100" dirty="0">
                <a:latin typeface="Posterama" panose="020B0504020200020000" pitchFamily="34" charset="0"/>
                <a:ea typeface="Arial"/>
                <a:cs typeface="Posterama" panose="020B0504020200020000" pitchFamily="34" charset="0"/>
                <a:sym typeface="Arial"/>
              </a:rPr>
              <a:t> as China and </a:t>
            </a:r>
            <a:r>
              <a:rPr lang="fr-FR" sz="1100" dirty="0" err="1">
                <a:latin typeface="Posterama" panose="020B0504020200020000" pitchFamily="34" charset="0"/>
                <a:ea typeface="Arial"/>
                <a:cs typeface="Posterama" panose="020B0504020200020000" pitchFamily="34" charset="0"/>
                <a:sym typeface="Arial"/>
              </a:rPr>
              <a:t>India</a:t>
            </a:r>
            <a:r>
              <a:rPr lang="fr-FR" sz="1100" dirty="0">
                <a:latin typeface="Posterama" panose="020B0504020200020000" pitchFamily="34" charset="0"/>
                <a:ea typeface="Arial"/>
                <a:cs typeface="Posterama" panose="020B0504020200020000" pitchFamily="34" charset="0"/>
                <a:sym typeface="Arial"/>
              </a:rPr>
              <a:t>, as the top </a:t>
            </a:r>
            <a:r>
              <a:rPr lang="fr-FR" sz="1100" dirty="0" err="1">
                <a:latin typeface="Posterama" panose="020B0504020200020000" pitchFamily="34" charset="0"/>
                <a:ea typeface="Arial"/>
                <a:cs typeface="Posterama" panose="020B0504020200020000" pitchFamily="34" charset="0"/>
                <a:sym typeface="Arial"/>
              </a:rPr>
              <a:t>contributors</a:t>
            </a:r>
            <a:r>
              <a:rPr lang="fr-FR" sz="1100" dirty="0">
                <a:latin typeface="Posterama" panose="020B0504020200020000" pitchFamily="34" charset="0"/>
                <a:ea typeface="Arial"/>
                <a:cs typeface="Posterama" panose="020B0504020200020000" pitchFamily="34" charset="0"/>
                <a:sym typeface="Arial"/>
              </a:rPr>
              <a:t> to global </a:t>
            </a:r>
            <a:r>
              <a:rPr lang="fr-FR" sz="1100" dirty="0" err="1">
                <a:latin typeface="Posterama" panose="020B0504020200020000" pitchFamily="34" charset="0"/>
                <a:ea typeface="Arial"/>
                <a:cs typeface="Posterama" panose="020B0504020200020000" pitchFamily="34" charset="0"/>
                <a:sym typeface="Arial"/>
              </a:rPr>
              <a:t>carbon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a:t>
            </a:r>
            <a:endParaRP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1200"/>
              </a:spcBef>
              <a:spcAft>
                <a:spcPts val="12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 This </a:t>
            </a:r>
            <a:r>
              <a:rPr lang="fr-FR" sz="1100" dirty="0" err="1">
                <a:latin typeface="Posterama" panose="020B0504020200020000" pitchFamily="34" charset="0"/>
                <a:ea typeface="Arial"/>
                <a:cs typeface="Posterama" panose="020B0504020200020000" pitchFamily="34" charset="0"/>
                <a:sym typeface="Arial"/>
              </a:rPr>
              <a:t>graphic</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exacerbates</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imbalance</a:t>
            </a:r>
            <a:r>
              <a:rPr lang="fr-FR" sz="1100" dirty="0">
                <a:latin typeface="Posterama" panose="020B0504020200020000" pitchFamily="34" charset="0"/>
                <a:ea typeface="Arial"/>
                <a:cs typeface="Posterama" panose="020B0504020200020000" pitchFamily="34" charset="0"/>
                <a:sym typeface="Arial"/>
              </a:rPr>
              <a:t> of global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between</a:t>
            </a:r>
            <a:r>
              <a:rPr lang="fr-FR" sz="1100" dirty="0">
                <a:latin typeface="Posterama" panose="020B0504020200020000" pitchFamily="34" charset="0"/>
                <a:ea typeface="Arial"/>
                <a:cs typeface="Posterama" panose="020B0504020200020000" pitchFamily="34" charset="0"/>
                <a:sym typeface="Arial"/>
              </a:rPr>
              <a:t> countries]</a:t>
            </a:r>
            <a:endParaRPr sz="1100" dirty="0">
              <a:latin typeface="Posterama" panose="020B0504020200020000" pitchFamily="34" charset="0"/>
              <a:ea typeface="Arial"/>
              <a:cs typeface="Posterama" panose="020B0504020200020000" pitchFamily="34" charset="0"/>
              <a:sym typeface="Arial"/>
            </a:endParaRPr>
          </a:p>
        </p:txBody>
      </p:sp>
      <p:sp>
        <p:nvSpPr>
          <p:cNvPr id="371" name="Google Shape;37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200"/>
              </a:spcAft>
              <a:buClr>
                <a:schemeClr val="dk1"/>
              </a:buClr>
              <a:buSzPts val="1100"/>
              <a:buFont typeface="Arial"/>
              <a:buNone/>
            </a:pPr>
            <a:r>
              <a:rPr lang="fr-FR" sz="1100" dirty="0" err="1">
                <a:latin typeface="Posterama" panose="020B0504020200020000" pitchFamily="34" charset="0"/>
                <a:ea typeface="Arial"/>
                <a:cs typeface="Posterama" panose="020B0504020200020000" pitchFamily="34" charset="0"/>
                <a:sym typeface="Arial"/>
              </a:rPr>
              <a:t>However</a:t>
            </a:r>
            <a:r>
              <a:rPr lang="fr-FR" sz="1100" dirty="0">
                <a:latin typeface="Posterama" panose="020B0504020200020000" pitchFamily="34" charset="0"/>
                <a:ea typeface="Arial"/>
                <a:cs typeface="Posterama" panose="020B0504020200020000" pitchFamily="34" charset="0"/>
                <a:sym typeface="Arial"/>
              </a:rPr>
              <a:t>, on the </a:t>
            </a:r>
            <a:r>
              <a:rPr lang="fr-FR" sz="1100" dirty="0" err="1">
                <a:latin typeface="Posterama" panose="020B0504020200020000" pitchFamily="34" charset="0"/>
                <a:ea typeface="Arial"/>
                <a:cs typeface="Posterama" panose="020B0504020200020000" pitchFamily="34" charset="0"/>
                <a:sym typeface="Arial"/>
              </a:rPr>
              <a:t>debate</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emission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reduction</a:t>
            </a:r>
            <a:r>
              <a:rPr lang="fr-FR" sz="1100" dirty="0">
                <a:latin typeface="Posterama" panose="020B0504020200020000" pitchFamily="34" charset="0"/>
                <a:ea typeface="Arial"/>
                <a:cs typeface="Posterama" panose="020B0504020200020000" pitchFamily="34" charset="0"/>
                <a:sym typeface="Arial"/>
              </a:rPr>
              <a:t> the question arises on how to </a:t>
            </a:r>
            <a:r>
              <a:rPr lang="fr-FR" sz="1100" dirty="0" err="1">
                <a:latin typeface="Posterama" panose="020B0504020200020000" pitchFamily="34" charset="0"/>
                <a:ea typeface="Arial"/>
                <a:cs typeface="Posterama" panose="020B0504020200020000" pitchFamily="34" charset="0"/>
                <a:sym typeface="Arial"/>
              </a:rPr>
              <a:t>distribute</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reduction</a:t>
            </a:r>
            <a:r>
              <a:rPr lang="fr-FR" sz="1100" dirty="0">
                <a:latin typeface="Posterama" panose="020B0504020200020000" pitchFamily="34" charset="0"/>
                <a:ea typeface="Arial"/>
                <a:cs typeface="Posterama" panose="020B0504020200020000" pitchFamily="34" charset="0"/>
                <a:sym typeface="Arial"/>
              </a:rPr>
              <a:t> in an </a:t>
            </a:r>
            <a:r>
              <a:rPr lang="fr-FR" sz="1100" dirty="0" err="1">
                <a:latin typeface="Posterama" panose="020B0504020200020000" pitchFamily="34" charset="0"/>
                <a:ea typeface="Arial"/>
                <a:cs typeface="Posterama" panose="020B0504020200020000" pitchFamily="34" charset="0"/>
                <a:sym typeface="Arial"/>
              </a:rPr>
              <a:t>equitable</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fair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manner</a:t>
            </a:r>
            <a:r>
              <a:rPr lang="fr-FR" sz="1100" dirty="0">
                <a:latin typeface="Posterama" panose="020B0504020200020000" pitchFamily="34" charset="0"/>
                <a:ea typeface="Arial"/>
                <a:cs typeface="Posterama" panose="020B0504020200020000" pitchFamily="34" charset="0"/>
                <a:sym typeface="Arial"/>
              </a:rPr>
              <a:t> – </a:t>
            </a:r>
            <a:r>
              <a:rPr lang="fr-FR" sz="1100" dirty="0" err="1">
                <a:latin typeface="Posterama" panose="020B0504020200020000" pitchFamily="34" charset="0"/>
                <a:ea typeface="Arial"/>
                <a:cs typeface="Posterama" panose="020B0504020200020000" pitchFamily="34" charset="0"/>
                <a:sym typeface="Arial"/>
              </a:rPr>
              <a:t>since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developed</a:t>
            </a:r>
            <a:r>
              <a:rPr lang="fr-FR" sz="1100" dirty="0">
                <a:latin typeface="Posterama" panose="020B0504020200020000" pitchFamily="34" charset="0"/>
                <a:ea typeface="Arial"/>
                <a:cs typeface="Posterama" panose="020B0504020200020000" pitchFamily="34" charset="0"/>
                <a:sym typeface="Arial"/>
              </a:rPr>
              <a:t> countries </a:t>
            </a:r>
            <a:r>
              <a:rPr lang="fr-FR" sz="1100" dirty="0" err="1">
                <a:latin typeface="Posterama" panose="020B0504020200020000" pitchFamily="34" charset="0"/>
                <a:ea typeface="Arial"/>
                <a:cs typeface="Posterama" panose="020B0504020200020000" pitchFamily="34" charset="0"/>
                <a:sym typeface="Arial"/>
              </a:rPr>
              <a:t>had</a:t>
            </a:r>
            <a:r>
              <a:rPr lang="fr-FR" sz="1100" dirty="0">
                <a:latin typeface="Posterama" panose="020B0504020200020000" pitchFamily="34" charset="0"/>
                <a:ea typeface="Arial"/>
                <a:cs typeface="Posterama" panose="020B0504020200020000" pitchFamily="34" charset="0"/>
                <a:sym typeface="Arial"/>
              </a:rPr>
              <a:t> the chance to </a:t>
            </a:r>
            <a:r>
              <a:rPr lang="fr-FR" sz="1100" dirty="0" err="1">
                <a:latin typeface="Posterama" panose="020B0504020200020000" pitchFamily="34" charset="0"/>
                <a:ea typeface="Arial"/>
                <a:cs typeface="Posterama" panose="020B0504020200020000" pitchFamily="34" charset="0"/>
                <a:sym typeface="Arial"/>
              </a:rPr>
              <a:t>grow</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their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economies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shouldn’t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developing</a:t>
            </a:r>
            <a:r>
              <a:rPr lang="fr-FR" sz="1100" dirty="0">
                <a:latin typeface="Posterama" panose="020B0504020200020000" pitchFamily="34" charset="0"/>
                <a:ea typeface="Arial"/>
                <a:cs typeface="Posterama" panose="020B0504020200020000" pitchFamily="34" charset="0"/>
                <a:sym typeface="Arial"/>
              </a:rPr>
              <a:t> countries have the </a:t>
            </a:r>
            <a:r>
              <a:rPr lang="fr-FR" sz="1100" dirty="0" err="1">
                <a:latin typeface="Posterama" panose="020B0504020200020000" pitchFamily="34" charset="0"/>
                <a:ea typeface="Arial"/>
                <a:cs typeface="Posterama" panose="020B0504020200020000" pitchFamily="34" charset="0"/>
                <a:sym typeface="Arial"/>
              </a:rPr>
              <a:t>same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opportunity</a:t>
            </a:r>
            <a:r>
              <a:rPr lang="fr-FR" sz="1100" dirty="0">
                <a:latin typeface="Posterama" panose="020B0504020200020000" pitchFamily="34" charset="0"/>
                <a:ea typeface="Arial"/>
                <a:cs typeface="Posterama" panose="020B0504020200020000" pitchFamily="34" charset="0"/>
                <a:sym typeface="Arial"/>
              </a:rPr>
              <a:t>? This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the case </a:t>
            </a:r>
            <a:r>
              <a:rPr lang="fr-FR" sz="1100" dirty="0" err="1">
                <a:latin typeface="Posterama" panose="020B0504020200020000" pitchFamily="34" charset="0"/>
                <a:ea typeface="Arial"/>
                <a:cs typeface="Posterama" panose="020B0504020200020000" pitchFamily="34" charset="0"/>
                <a:sym typeface="Arial"/>
              </a:rPr>
              <a:t>because</a:t>
            </a:r>
            <a:r>
              <a:rPr lang="fr-FR" sz="1100" dirty="0">
                <a:latin typeface="Posterama" panose="020B0504020200020000" pitchFamily="34" charset="0"/>
                <a:ea typeface="Arial"/>
                <a:cs typeface="Posterama" panose="020B0504020200020000" pitchFamily="34" charset="0"/>
                <a:sym typeface="Arial"/>
              </a:rPr>
              <a:t> if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look at the </a:t>
            </a:r>
            <a:r>
              <a:rPr lang="fr-FR" sz="1100" dirty="0" err="1">
                <a:latin typeface="Posterama" panose="020B0504020200020000" pitchFamily="34" charset="0"/>
                <a:ea typeface="Arial"/>
                <a:cs typeface="Posterama" panose="020B0504020200020000" pitchFamily="34" charset="0"/>
                <a:sym typeface="Arial"/>
              </a:rPr>
              <a:t>historical</a:t>
            </a:r>
            <a:r>
              <a:rPr lang="fr-FR" sz="1100" dirty="0">
                <a:latin typeface="Posterama" panose="020B0504020200020000" pitchFamily="34" charset="0"/>
                <a:ea typeface="Arial"/>
                <a:cs typeface="Posterama" panose="020B0504020200020000" pitchFamily="34" charset="0"/>
                <a:sym typeface="Arial"/>
              </a:rPr>
              <a:t> panorama on cumulative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ranking</a:t>
            </a:r>
            <a:r>
              <a:rPr lang="fr-FR" sz="1100" dirty="0">
                <a:latin typeface="Posterama" panose="020B0504020200020000" pitchFamily="34" charset="0"/>
                <a:ea typeface="Arial"/>
                <a:cs typeface="Posterama" panose="020B0504020200020000" pitchFamily="34" charset="0"/>
                <a:sym typeface="Arial"/>
              </a:rPr>
              <a:t> of the top </a:t>
            </a:r>
            <a:r>
              <a:rPr lang="fr-FR" sz="1100" dirty="0" err="1">
                <a:latin typeface="Posterama" panose="020B0504020200020000" pitchFamily="34" charset="0"/>
                <a:ea typeface="Arial"/>
                <a:cs typeface="Posterama" panose="020B0504020200020000" pitchFamily="34" charset="0"/>
                <a:sym typeface="Arial"/>
              </a:rPr>
              <a:t>emitters</a:t>
            </a:r>
            <a:r>
              <a:rPr lang="fr-FR" sz="1100" dirty="0">
                <a:latin typeface="Posterama" panose="020B0504020200020000" pitchFamily="34" charset="0"/>
                <a:ea typeface="Arial"/>
                <a:cs typeface="Posterama" panose="020B0504020200020000" pitchFamily="34" charset="0"/>
                <a:sym typeface="Arial"/>
              </a:rPr>
              <a:t> shifts.</a:t>
            </a:r>
            <a:endParaRPr dirty="0"/>
          </a:p>
        </p:txBody>
      </p:sp>
      <p:sp>
        <p:nvSpPr>
          <p:cNvPr id="380" name="Google Shape;38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Posterama" panose="020B0504020200020000" pitchFamily="34" charset="0"/>
                <a:ea typeface="Arial"/>
                <a:cs typeface="Posterama" panose="020B0504020200020000" pitchFamily="34" charset="0"/>
                <a:sym typeface="Arial"/>
              </a:rPr>
              <a:t>Although</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biggest</a:t>
            </a:r>
            <a:r>
              <a:rPr lang="fr-FR" sz="1100" dirty="0">
                <a:latin typeface="Posterama" panose="020B0504020200020000" pitchFamily="34" charset="0"/>
                <a:ea typeface="Arial"/>
                <a:cs typeface="Posterama" panose="020B0504020200020000" pitchFamily="34" charset="0"/>
                <a:sym typeface="Arial"/>
              </a:rPr>
              <a:t> part of global GHG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belongs</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only</a:t>
            </a:r>
            <a:r>
              <a:rPr lang="fr-FR" sz="1100" dirty="0">
                <a:latin typeface="Posterama" panose="020B0504020200020000" pitchFamily="34" charset="0"/>
                <a:ea typeface="Arial"/>
                <a:cs typeface="Posterama" panose="020B0504020200020000" pitchFamily="34" charset="0"/>
                <a:sym typeface="Arial"/>
              </a:rPr>
              <a:t> 10 countries, the </a:t>
            </a:r>
            <a:r>
              <a:rPr lang="fr-FR" sz="1100" dirty="0" err="1">
                <a:latin typeface="Posterama" panose="020B0504020200020000" pitchFamily="34" charset="0"/>
                <a:ea typeface="Arial"/>
                <a:cs typeface="Posterama" panose="020B0504020200020000" pitchFamily="34" charset="0"/>
                <a:sym typeface="Arial"/>
              </a:rPr>
              <a:t>vulnerability</a:t>
            </a:r>
            <a:r>
              <a:rPr lang="fr-FR" sz="1100" dirty="0">
                <a:latin typeface="Posterama" panose="020B0504020200020000" pitchFamily="34" charset="0"/>
                <a:ea typeface="Arial"/>
                <a:cs typeface="Posterama" panose="020B0504020200020000" pitchFamily="34" charset="0"/>
                <a:sym typeface="Arial"/>
              </a:rPr>
              <a:t> to and </a:t>
            </a:r>
            <a:r>
              <a:rPr lang="fr-FR" sz="1100" dirty="0" err="1">
                <a:latin typeface="Posterama" panose="020B0504020200020000" pitchFamily="34" charset="0"/>
                <a:ea typeface="Arial"/>
                <a:cs typeface="Posterama" panose="020B0504020200020000" pitchFamily="34" charset="0"/>
                <a:sym typeface="Arial"/>
              </a:rPr>
              <a:t>risk</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change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not </a:t>
            </a:r>
            <a:r>
              <a:rPr lang="fr-FR" sz="1100" dirty="0" err="1">
                <a:latin typeface="Posterama" panose="020B0504020200020000" pitchFamily="34" charset="0"/>
                <a:ea typeface="Arial"/>
                <a:cs typeface="Posterama" panose="020B0504020200020000" pitchFamily="34" charset="0"/>
                <a:sym typeface="Arial"/>
              </a:rPr>
              <a:t>proportionally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distributed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between</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biggest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contributors</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can look at the case of Mozambique or the countries in Central America,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has a </a:t>
            </a:r>
            <a:r>
              <a:rPr lang="fr-FR" sz="1100" dirty="0" err="1">
                <a:latin typeface="Posterama" panose="020B0504020200020000" pitchFamily="34" charset="0"/>
                <a:ea typeface="Arial"/>
                <a:cs typeface="Posterama" panose="020B0504020200020000" pitchFamily="34" charset="0"/>
                <a:sym typeface="Arial"/>
              </a:rPr>
              <a:t>residual</a:t>
            </a:r>
            <a:r>
              <a:rPr lang="fr-FR" sz="1100" dirty="0">
                <a:latin typeface="Posterama" panose="020B0504020200020000" pitchFamily="34" charset="0"/>
                <a:ea typeface="Arial"/>
                <a:cs typeface="Posterama" panose="020B0504020200020000" pitchFamily="34" charset="0"/>
                <a:sym typeface="Arial"/>
              </a:rPr>
              <a:t> contribution to </a:t>
            </a:r>
            <a:r>
              <a:rPr lang="fr-FR" sz="1100" dirty="0" err="1">
                <a:latin typeface="Posterama" panose="020B0504020200020000" pitchFamily="34" charset="0"/>
                <a:ea typeface="Arial"/>
                <a:cs typeface="Posterama" panose="020B0504020200020000" pitchFamily="34" charset="0"/>
                <a:sym typeface="Arial"/>
              </a:rPr>
              <a:t>carbon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but are </a:t>
            </a:r>
            <a:r>
              <a:rPr lang="fr-FR" sz="1100" dirty="0" err="1">
                <a:latin typeface="Posterama" panose="020B0504020200020000" pitchFamily="34" charset="0"/>
                <a:ea typeface="Arial"/>
                <a:cs typeface="Posterama" panose="020B0504020200020000" pitchFamily="34" charset="0"/>
                <a:sym typeface="Arial"/>
              </a:rPr>
              <a:t>some</a:t>
            </a:r>
            <a:r>
              <a:rPr lang="fr-FR" sz="1100" dirty="0">
                <a:latin typeface="Posterama" panose="020B0504020200020000" pitchFamily="34" charset="0"/>
                <a:ea typeface="Arial"/>
                <a:cs typeface="Posterama" panose="020B0504020200020000" pitchFamily="34" charset="0"/>
                <a:sym typeface="Arial"/>
              </a:rPr>
              <a:t> of the </a:t>
            </a:r>
            <a:r>
              <a:rPr lang="fr-FR" sz="1100" dirty="0" err="1">
                <a:latin typeface="Posterama" panose="020B0504020200020000" pitchFamily="34" charset="0"/>
                <a:ea typeface="Arial"/>
                <a:cs typeface="Posterama" panose="020B0504020200020000" pitchFamily="34" charset="0"/>
                <a:sym typeface="Arial"/>
              </a:rPr>
              <a:t>most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vulnerable</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change. </a:t>
            </a:r>
            <a:r>
              <a:rPr lang="fr-FR" sz="1100" dirty="0" err="1">
                <a:latin typeface="Posterama" panose="020B0504020200020000" pitchFamily="34" charset="0"/>
                <a:ea typeface="Arial"/>
                <a:cs typeface="Posterama" panose="020B0504020200020000" pitchFamily="34" charset="0"/>
                <a:sym typeface="Arial"/>
              </a:rPr>
              <a:t>Brings</a:t>
            </a:r>
            <a:r>
              <a:rPr lang="fr-FR" sz="1100" dirty="0">
                <a:latin typeface="Posterama" panose="020B0504020200020000" pitchFamily="34" charset="0"/>
                <a:ea typeface="Arial"/>
                <a:cs typeface="Posterama" panose="020B0504020200020000" pitchFamily="34" charset="0"/>
                <a:sym typeface="Arial"/>
              </a:rPr>
              <a:t> light to </a:t>
            </a:r>
            <a:r>
              <a:rPr lang="fr-FR" sz="1100" dirty="0" err="1">
                <a:latin typeface="Posterama" panose="020B0504020200020000" pitchFamily="34" charset="0"/>
                <a:ea typeface="Arial"/>
                <a:cs typeface="Posterama" panose="020B0504020200020000" pitchFamily="34" charset="0"/>
                <a:sym typeface="Arial"/>
              </a:rPr>
              <a:t>disparities</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inequality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between</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biggest</a:t>
            </a:r>
            <a:r>
              <a:rPr lang="fr-FR" sz="1100" dirty="0">
                <a:latin typeface="Posterama" panose="020B0504020200020000" pitchFamily="34" charset="0"/>
                <a:ea typeface="Arial"/>
                <a:cs typeface="Posterama" panose="020B0504020200020000" pitchFamily="34" charset="0"/>
                <a:sym typeface="Arial"/>
              </a:rPr>
              <a:t> drivers of the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crisis</a:t>
            </a:r>
            <a:r>
              <a:rPr lang="fr-FR" sz="1100" dirty="0">
                <a:latin typeface="Posterama" panose="020B0504020200020000" pitchFamily="34" charset="0"/>
                <a:ea typeface="Arial"/>
                <a:cs typeface="Posterama" panose="020B0504020200020000" pitchFamily="34" charset="0"/>
                <a:sym typeface="Arial"/>
              </a:rPr>
              <a:t>, and the </a:t>
            </a:r>
            <a:r>
              <a:rPr lang="fr-FR" sz="1100" dirty="0" err="1">
                <a:latin typeface="Posterama" panose="020B0504020200020000" pitchFamily="34" charset="0"/>
                <a:ea typeface="Arial"/>
                <a:cs typeface="Posterama" panose="020B0504020200020000" pitchFamily="34" charset="0"/>
                <a:sym typeface="Arial"/>
              </a:rPr>
              <a:t>ones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have </a:t>
            </a:r>
            <a:r>
              <a:rPr lang="fr-FR" sz="1100" dirty="0" err="1">
                <a:latin typeface="Posterama" panose="020B0504020200020000" pitchFamily="34" charset="0"/>
                <a:ea typeface="Arial"/>
                <a:cs typeface="Posterama" panose="020B0504020200020000" pitchFamily="34" charset="0"/>
                <a:sym typeface="Arial"/>
              </a:rPr>
              <a:t>contributed</a:t>
            </a:r>
            <a:r>
              <a:rPr lang="fr-FR" sz="1100" dirty="0">
                <a:latin typeface="Posterama" panose="020B0504020200020000" pitchFamily="34" charset="0"/>
                <a:ea typeface="Arial"/>
                <a:cs typeface="Posterama" panose="020B0504020200020000" pitchFamily="34" charset="0"/>
                <a:sym typeface="Arial"/>
              </a:rPr>
              <a:t> the least but </a:t>
            </a:r>
            <a:r>
              <a:rPr lang="fr-FR" sz="1100" dirty="0" err="1">
                <a:latin typeface="Posterama" panose="020B0504020200020000" pitchFamily="34" charset="0"/>
                <a:ea typeface="Arial"/>
                <a:cs typeface="Posterama" panose="020B0504020200020000" pitchFamily="34" charset="0"/>
                <a:sym typeface="Arial"/>
              </a:rPr>
              <a:t>nonetheless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suffer</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consequences</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often</a:t>
            </a:r>
            <a:r>
              <a:rPr lang="fr-FR" sz="1100" dirty="0">
                <a:latin typeface="Posterama" panose="020B0504020200020000" pitchFamily="34" charset="0"/>
                <a:ea typeface="Arial"/>
                <a:cs typeface="Posterama" panose="020B0504020200020000" pitchFamily="34" charset="0"/>
                <a:sym typeface="Arial"/>
              </a:rPr>
              <a:t> have the </a:t>
            </a:r>
            <a:r>
              <a:rPr lang="fr-FR" sz="1100" dirty="0" err="1">
                <a:latin typeface="Posterama" panose="020B0504020200020000" pitchFamily="34" charset="0"/>
                <a:ea typeface="Arial"/>
                <a:cs typeface="Posterama" panose="020B0504020200020000" pitchFamily="34" charset="0"/>
                <a:sym typeface="Arial"/>
              </a:rPr>
              <a:t>less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economic</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capacity</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react</a:t>
            </a:r>
            <a:r>
              <a:rPr lang="fr-FR" sz="1100" dirty="0">
                <a:latin typeface="Posterama" panose="020B0504020200020000" pitchFamily="34" charset="0"/>
                <a:ea typeface="Arial"/>
                <a:cs typeface="Posterama" panose="020B0504020200020000" pitchFamily="34" charset="0"/>
                <a:sym typeface="Arial"/>
              </a:rPr>
              <a:t> to the </a:t>
            </a:r>
            <a:r>
              <a:rPr lang="fr-FR" sz="1100" dirty="0" err="1">
                <a:latin typeface="Posterama" panose="020B0504020200020000" pitchFamily="34" charset="0"/>
                <a:ea typeface="Arial"/>
                <a:cs typeface="Posterama" panose="020B0504020200020000" pitchFamily="34" charset="0"/>
                <a:sym typeface="Arial"/>
              </a:rPr>
              <a:t>extreme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weather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events</a:t>
            </a:r>
            <a:r>
              <a:rPr lang="fr-FR" sz="1100" dirty="0">
                <a:latin typeface="Posterama" panose="020B0504020200020000" pitchFamily="34" charset="0"/>
                <a:ea typeface="Arial"/>
                <a:cs typeface="Posterama" panose="020B0504020200020000" pitchFamily="34" charset="0"/>
                <a:sym typeface="Arial"/>
              </a:rPr>
              <a:t>.</a:t>
            </a:r>
            <a:endParaRPr dirty="0"/>
          </a:p>
        </p:txBody>
      </p:sp>
      <p:sp>
        <p:nvSpPr>
          <p:cNvPr id="387" name="Google Shape;38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err="1">
                <a:latin typeface="Posterama" panose="020B0504020200020000" pitchFamily="34" charset="0"/>
                <a:ea typeface="Arial"/>
                <a:cs typeface="Posterama" panose="020B0504020200020000" pitchFamily="34" charset="0"/>
                <a:sym typeface="Arial"/>
              </a:rPr>
              <a:t>Let’s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narrow</a:t>
            </a:r>
            <a:r>
              <a:rPr lang="fr-FR" sz="1100" dirty="0">
                <a:latin typeface="Posterama" panose="020B0504020200020000" pitchFamily="34" charset="0"/>
                <a:ea typeface="Arial"/>
                <a:cs typeface="Posterama" panose="020B0504020200020000" pitchFamily="34" charset="0"/>
                <a:sym typeface="Arial"/>
              </a:rPr>
              <a:t> the scope and look at the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by source. </a:t>
            </a:r>
            <a:endParaRP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[You can </a:t>
            </a:r>
            <a:r>
              <a:rPr lang="fr-FR" sz="1100" dirty="0" err="1">
                <a:latin typeface="Posterama" panose="020B0504020200020000" pitchFamily="34" charset="0"/>
                <a:ea typeface="Arial"/>
                <a:cs typeface="Posterama" panose="020B0504020200020000" pitchFamily="34" charset="0"/>
                <a:sym typeface="Arial"/>
              </a:rPr>
              <a:t>ask</a:t>
            </a:r>
            <a:r>
              <a:rPr lang="fr-FR" sz="1100" dirty="0">
                <a:latin typeface="Posterama" panose="020B0504020200020000" pitchFamily="34" charset="0"/>
                <a:ea typeface="Arial"/>
                <a:cs typeface="Posterama" panose="020B0504020200020000" pitchFamily="34" charset="0"/>
                <a:sym typeface="Arial"/>
              </a:rPr>
              <a:t> the audience to </a:t>
            </a:r>
            <a:r>
              <a:rPr lang="fr-FR" sz="1100" dirty="0" err="1">
                <a:latin typeface="Posterama" panose="020B0504020200020000" pitchFamily="34" charset="0"/>
                <a:ea typeface="Arial"/>
                <a:cs typeface="Posterama" panose="020B0504020200020000" pitchFamily="34" charset="0"/>
                <a:sym typeface="Arial"/>
              </a:rPr>
              <a:t>reflect</a:t>
            </a:r>
            <a:r>
              <a:rPr lang="fr-FR" sz="1100" dirty="0">
                <a:latin typeface="Posterama" panose="020B0504020200020000" pitchFamily="34" charset="0"/>
                <a:ea typeface="Arial"/>
                <a:cs typeface="Posterama" panose="020B0504020200020000" pitchFamily="34" charset="0"/>
                <a:sym typeface="Arial"/>
              </a:rPr>
              <a:t> on the main sources, and </a:t>
            </a:r>
            <a:r>
              <a:rPr lang="fr-FR" sz="1100" dirty="0" err="1">
                <a:latin typeface="Posterama" panose="020B0504020200020000" pitchFamily="34" charset="0"/>
                <a:ea typeface="Arial"/>
                <a:cs typeface="Posterama" panose="020B0504020200020000" pitchFamily="34" charset="0"/>
                <a:sym typeface="Arial"/>
              </a:rPr>
              <a:t>create</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word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map</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using</a:t>
            </a:r>
            <a:r>
              <a:rPr lang="fr-FR" sz="1100" dirty="0">
                <a:latin typeface="Posterama" panose="020B0504020200020000" pitchFamily="34" charset="0"/>
                <a:ea typeface="Arial"/>
                <a:cs typeface="Posterama" panose="020B0504020200020000" pitchFamily="34" charset="0"/>
                <a:sym typeface="Arial"/>
              </a:rPr>
              <a:t> www.mentiminter.com]</a:t>
            </a:r>
            <a:endParaRPr dirty="0"/>
          </a:p>
        </p:txBody>
      </p:sp>
      <p:sp>
        <p:nvSpPr>
          <p:cNvPr id="394" name="Google Shape;394;p2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7: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27: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ID #3622.B - Can be used in noncommercial online and TV broadcasts of your presentation, but not modified.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b="1"/>
              <a:t>DESCRIPTION</a:t>
            </a:r>
            <a:r>
              <a:rPr lang="fr-FR"/>
              <a:t>: Graphic representation of major sources of greenhouse gas emissions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b="1"/>
              <a:t>ADDITIONAL</a:t>
            </a:r>
            <a:r>
              <a:rPr lang="fr-FR"/>
              <a:t> </a:t>
            </a:r>
            <a:r>
              <a:rPr lang="fr-FR" b="1"/>
              <a:t>TALKING</a:t>
            </a:r>
            <a:r>
              <a:rPr lang="fr-FR"/>
              <a:t> </a:t>
            </a:r>
            <a:r>
              <a:rPr lang="fr-FR" b="1"/>
              <a:t>POINTS</a:t>
            </a:r>
            <a:r>
              <a:rPr lang="fr-FR"/>
              <a:t>: Most of the global warming we’re seeing today is caused by carbon pollution from fossil fuels.* Other important contributors include deforestation, transportation, agriculture (crops and livestock), and industrial processes.**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b="1"/>
              <a:t>REFERENCES</a:t>
            </a:r>
            <a:r>
              <a:rPr lang="fr-FR"/>
              <a:t>:</a:t>
            </a:r>
            <a:endParaRPr/>
          </a:p>
          <a:p>
            <a:pPr marL="0" lvl="0" indent="0" algn="l" rtl="0">
              <a:lnSpc>
                <a:spcPct val="100000"/>
              </a:lnSpc>
              <a:spcBef>
                <a:spcPts val="0"/>
              </a:spcBef>
              <a:spcAft>
                <a:spcPts val="0"/>
              </a:spcAft>
              <a:buSzPts val="1400"/>
              <a:buNone/>
            </a:pPr>
            <a:r>
              <a:rPr lang="fr-FR"/>
              <a:t>* Union of Concerned Scientists, “Why does CO2 get most of the attention when there are so many other heat-trapping gases (greenhouse gases)?," last accessed February, 2017. http://www.ucsusa.org/global_warming/science_and_impacts/science/CO2-and-global-warming-faq.html</a:t>
            </a:r>
            <a:endParaRPr/>
          </a:p>
          <a:p>
            <a:pPr marL="0" lvl="0" indent="0" algn="l" rtl="0">
              <a:lnSpc>
                <a:spcPct val="100000"/>
              </a:lnSpc>
              <a:spcBef>
                <a:spcPts val="0"/>
              </a:spcBef>
              <a:spcAft>
                <a:spcPts val="0"/>
              </a:spcAft>
              <a:buSzPts val="1400"/>
              <a:buNone/>
            </a:pPr>
            <a:r>
              <a:rPr lang="fr-FR"/>
              <a:t>** United States Environmental Protection Agency, “Global Greenhouse Gas Emissions Data," last updated August 9, 2016. http://www.epa.gov/climatechange/ghgemissions/global.html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a:t>Generally speaking, emissions come from a variety of sources, that are illustrated here in this picture.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1400"/>
              <a:buNone/>
            </a:pPr>
            <a:r>
              <a:rPr lang="fr-FR" sz="1100" dirty="0">
                <a:latin typeface="Posterama" panose="020B0504020200020000" pitchFamily="34" charset="0"/>
                <a:ea typeface="Arial"/>
                <a:cs typeface="Posterama" panose="020B0504020200020000" pitchFamily="34" charset="0"/>
                <a:sym typeface="Arial"/>
              </a:rPr>
              <a:t>One </a:t>
            </a:r>
            <a:r>
              <a:rPr lang="fr-FR" sz="1100" dirty="0" err="1">
                <a:latin typeface="Posterama" panose="020B0504020200020000" pitchFamily="34" charset="0"/>
                <a:ea typeface="Arial"/>
                <a:cs typeface="Posterama" panose="020B0504020200020000" pitchFamily="34" charset="0"/>
                <a:sym typeface="Arial"/>
              </a:rPr>
              <a:t>thing</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be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aware</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the source data </a:t>
            </a:r>
            <a:r>
              <a:rPr lang="fr-FR" sz="1100" dirty="0" err="1">
                <a:latin typeface="Posterama" panose="020B0504020200020000" pitchFamily="34" charset="0"/>
                <a:ea typeface="Arial"/>
                <a:cs typeface="Posterama" panose="020B0504020200020000" pitchFamily="34" charset="0"/>
                <a:sym typeface="Arial"/>
              </a:rPr>
              <a:t>may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vary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Some</a:t>
            </a:r>
            <a:r>
              <a:rPr lang="fr-FR" sz="1100" dirty="0">
                <a:latin typeface="Posterama" panose="020B0504020200020000" pitchFamily="34" charset="0"/>
                <a:ea typeface="Arial"/>
                <a:cs typeface="Posterama" panose="020B0504020200020000" pitchFamily="34" charset="0"/>
                <a:sym typeface="Arial"/>
              </a:rPr>
              <a:t> analyses focus on </a:t>
            </a:r>
            <a:r>
              <a:rPr lang="fr-FR" sz="1100" dirty="0" err="1">
                <a:latin typeface="Posterama" panose="020B0504020200020000" pitchFamily="34" charset="0"/>
                <a:ea typeface="Arial"/>
                <a:cs typeface="Posterama" panose="020B0504020200020000" pitchFamily="34" charset="0"/>
                <a:sym typeface="Arial"/>
              </a:rPr>
              <a:t>different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categorizations</a:t>
            </a:r>
            <a:r>
              <a:rPr lang="fr-FR" sz="1100" dirty="0">
                <a:latin typeface="Posterama" panose="020B0504020200020000" pitchFamily="34" charset="0"/>
                <a:ea typeface="Arial"/>
                <a:cs typeface="Posterama" panose="020B0504020200020000" pitchFamily="34" charset="0"/>
                <a:sym typeface="Arial"/>
              </a:rPr>
              <a:t> of the sources – for instance in the case of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can </a:t>
            </a:r>
            <a:r>
              <a:rPr lang="fr-FR" sz="1100" dirty="0" err="1">
                <a:latin typeface="Posterama" panose="020B0504020200020000" pitchFamily="34" charset="0"/>
                <a:ea typeface="Arial"/>
                <a:cs typeface="Posterama" panose="020B0504020200020000" pitchFamily="34" charset="0"/>
                <a:sym typeface="Arial"/>
              </a:rPr>
              <a:t>be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considered</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broader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category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includes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electricity</a:t>
            </a:r>
            <a:r>
              <a:rPr lang="fr-FR" sz="1100" dirty="0">
                <a:latin typeface="Posterama" panose="020B0504020200020000" pitchFamily="34" charset="0"/>
                <a:ea typeface="Arial"/>
                <a:cs typeface="Posterama" panose="020B0504020200020000" pitchFamily="34" charset="0"/>
                <a:sym typeface="Arial"/>
              </a:rPr>
              <a:t> production, buildings, and transportation. The </a:t>
            </a:r>
            <a:r>
              <a:rPr lang="fr-FR" sz="1100" dirty="0" err="1">
                <a:latin typeface="Posterama" panose="020B0504020200020000" pitchFamily="34" charset="0"/>
                <a:ea typeface="Arial"/>
                <a:cs typeface="Posterama" panose="020B0504020200020000" pitchFamily="34" charset="0"/>
                <a:sym typeface="Arial"/>
              </a:rPr>
              <a:t>characterization</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emission</a:t>
            </a:r>
            <a:r>
              <a:rPr lang="fr-FR" sz="1100" dirty="0">
                <a:latin typeface="Posterama" panose="020B0504020200020000" pitchFamily="34" charset="0"/>
                <a:ea typeface="Arial"/>
                <a:cs typeface="Posterama" panose="020B0504020200020000" pitchFamily="34" charset="0"/>
                <a:sym typeface="Arial"/>
              </a:rPr>
              <a:t> sources in the chart </a:t>
            </a:r>
            <a:r>
              <a:rPr lang="fr-FR" sz="1100" dirty="0" err="1">
                <a:latin typeface="Posterama" panose="020B0504020200020000" pitchFamily="34" charset="0"/>
                <a:ea typeface="Arial"/>
                <a:cs typeface="Posterama" panose="020B0504020200020000" pitchFamily="34" charset="0"/>
                <a:sym typeface="Arial"/>
              </a:rPr>
              <a:t>was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devised</a:t>
            </a:r>
            <a:r>
              <a:rPr lang="fr-FR" sz="1100" dirty="0">
                <a:latin typeface="Posterama" panose="020B0504020200020000" pitchFamily="34" charset="0"/>
                <a:ea typeface="Arial"/>
                <a:cs typeface="Posterama" panose="020B0504020200020000" pitchFamily="34" charset="0"/>
                <a:sym typeface="Arial"/>
              </a:rPr>
              <a:t> by the </a:t>
            </a:r>
            <a:r>
              <a:rPr lang="fr-FR" sz="1100" dirty="0" err="1">
                <a:latin typeface="Posterama" panose="020B0504020200020000" pitchFamily="34" charset="0"/>
                <a:ea typeface="Arial"/>
                <a:cs typeface="Posterama" panose="020B0504020200020000" pitchFamily="34" charset="0"/>
                <a:sym typeface="Arial"/>
              </a:rPr>
              <a:t>Fifth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assessment</a:t>
            </a:r>
            <a:r>
              <a:rPr lang="fr-FR" sz="1100" dirty="0">
                <a:latin typeface="Posterama" panose="020B0504020200020000" pitchFamily="34" charset="0"/>
                <a:ea typeface="Arial"/>
                <a:cs typeface="Posterama" panose="020B0504020200020000" pitchFamily="34" charset="0"/>
                <a:sym typeface="Arial"/>
              </a:rPr>
              <a:t> report </a:t>
            </a:r>
            <a:r>
              <a:rPr lang="fr-FR" sz="1100" dirty="0" err="1">
                <a:latin typeface="Posterama" panose="020B0504020200020000" pitchFamily="34" charset="0"/>
                <a:ea typeface="Arial"/>
                <a:cs typeface="Posterama" panose="020B0504020200020000" pitchFamily="34" charset="0"/>
                <a:sym typeface="Arial"/>
              </a:rPr>
              <a:t>produced</a:t>
            </a:r>
            <a:r>
              <a:rPr lang="fr-FR" sz="1100" dirty="0">
                <a:latin typeface="Posterama" panose="020B0504020200020000" pitchFamily="34" charset="0"/>
                <a:ea typeface="Arial"/>
                <a:cs typeface="Posterama" panose="020B0504020200020000" pitchFamily="34" charset="0"/>
                <a:sym typeface="Arial"/>
              </a:rPr>
              <a:t> by the IPCC in 2014. It </a:t>
            </a:r>
            <a:r>
              <a:rPr lang="fr-FR" sz="1100" dirty="0" err="1">
                <a:latin typeface="Posterama" panose="020B0504020200020000" pitchFamily="34" charset="0"/>
                <a:ea typeface="Arial"/>
                <a:cs typeface="Posterama" panose="020B0504020200020000" pitchFamily="34" charset="0"/>
                <a:sym typeface="Arial"/>
              </a:rPr>
              <a:t>may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subject</a:t>
            </a:r>
            <a:r>
              <a:rPr lang="fr-FR" sz="1100" dirty="0">
                <a:latin typeface="Posterama" panose="020B0504020200020000" pitchFamily="34" charset="0"/>
                <a:ea typeface="Arial"/>
                <a:cs typeface="Posterama" panose="020B0504020200020000" pitchFamily="34" charset="0"/>
                <a:sym typeface="Arial"/>
              </a:rPr>
              <a:t> to change </a:t>
            </a:r>
            <a:r>
              <a:rPr lang="fr-FR" sz="1100" dirty="0" err="1">
                <a:latin typeface="Posterama" panose="020B0504020200020000" pitchFamily="34" charset="0"/>
                <a:ea typeface="Arial"/>
                <a:cs typeface="Posterama" panose="020B0504020200020000" pitchFamily="34" charset="0"/>
                <a:sym typeface="Arial"/>
              </a:rPr>
              <a:t>when</a:t>
            </a:r>
            <a:r>
              <a:rPr lang="fr-FR" sz="1100" dirty="0">
                <a:latin typeface="Posterama" panose="020B0504020200020000" pitchFamily="34" charset="0"/>
                <a:ea typeface="Arial"/>
                <a:cs typeface="Posterama" panose="020B0504020200020000" pitchFamily="34" charset="0"/>
                <a:sym typeface="Arial"/>
              </a:rPr>
              <a:t> the 5</a:t>
            </a:r>
            <a:r>
              <a:rPr lang="fr-FR" sz="1100" baseline="30000" dirty="0">
                <a:latin typeface="Posterama" panose="020B0504020200020000" pitchFamily="34" charset="0"/>
                <a:ea typeface="Arial"/>
                <a:cs typeface="Posterama" panose="020B0504020200020000" pitchFamily="34" charset="0"/>
                <a:sym typeface="Arial"/>
              </a:rPr>
              <a:t>th</a:t>
            </a:r>
            <a:r>
              <a:rPr lang="fr-FR" sz="1100" dirty="0">
                <a:latin typeface="Posterama" panose="020B0504020200020000" pitchFamily="34" charset="0"/>
                <a:ea typeface="Arial"/>
                <a:cs typeface="Posterama" panose="020B0504020200020000" pitchFamily="34" charset="0"/>
                <a:sym typeface="Arial"/>
              </a:rPr>
              <a:t> report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released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during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year</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throughout</a:t>
            </a:r>
            <a:r>
              <a:rPr lang="fr-FR" sz="1100" dirty="0">
                <a:latin typeface="Posterama" panose="020B0504020200020000" pitchFamily="34" charset="0"/>
                <a:ea typeface="Arial"/>
                <a:cs typeface="Posterama" panose="020B0504020200020000" pitchFamily="34" charset="0"/>
                <a:sym typeface="Arial"/>
              </a:rPr>
              <a:t> 2022.</a:t>
            </a:r>
            <a:endParaRP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SzPts val="1400"/>
              <a:buNone/>
            </a:pPr>
            <a:endParaRP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Clr>
                <a:schemeClr val="dk1"/>
              </a:buClr>
              <a:buSzPts val="1100"/>
              <a:buFont typeface="Arial"/>
              <a:buNone/>
            </a:pPr>
            <a:endParaRPr sz="1100" dirty="0">
              <a:latin typeface="Posterama" panose="020B0504020200020000" pitchFamily="34" charset="0"/>
              <a:ea typeface="Arial"/>
              <a:cs typeface="Posterama" panose="020B0504020200020000" pitchFamily="34" charset="0"/>
              <a:sym typeface="Arial"/>
            </a:endParaRPr>
          </a:p>
          <a:p>
            <a:pPr marL="0" lvl="0" indent="0" algn="l" rtl="0">
              <a:lnSpc>
                <a:spcPct val="100000"/>
              </a:lnSpc>
              <a:spcBef>
                <a:spcPts val="0"/>
              </a:spcBef>
              <a:spcAft>
                <a:spcPts val="0"/>
              </a:spcAft>
              <a:buSzPts val="1400"/>
              <a:buNone/>
            </a:pPr>
            <a:endParaRPr dirty="0"/>
          </a:p>
        </p:txBody>
      </p:sp>
      <p:sp>
        <p:nvSpPr>
          <p:cNvPr id="419" name="Google Shape;41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f68ff97dda_0_3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sz="1100" dirty="0">
                <a:latin typeface="Posterama" panose="020B0504020200020000" pitchFamily="34" charset="0"/>
                <a:ea typeface="Arial"/>
                <a:cs typeface="Posterama" panose="020B0504020200020000" pitchFamily="34" charset="0"/>
                <a:sym typeface="Arial"/>
              </a:rPr>
              <a:t>Energy </a:t>
            </a:r>
            <a:r>
              <a:rPr lang="fr-FR" sz="1100" dirty="0" err="1">
                <a:latin typeface="Posterama" panose="020B0504020200020000" pitchFamily="34" charset="0"/>
                <a:ea typeface="Arial"/>
                <a:cs typeface="Posterama" panose="020B0504020200020000" pitchFamily="34" charset="0"/>
                <a:sym typeface="Arial"/>
              </a:rPr>
              <a:t>powers</a:t>
            </a:r>
            <a:r>
              <a:rPr lang="fr-FR" sz="1100" dirty="0">
                <a:latin typeface="Posterama" panose="020B0504020200020000" pitchFamily="34" charset="0"/>
                <a:ea typeface="Arial"/>
                <a:cs typeface="Posterama" panose="020B0504020200020000" pitchFamily="34" charset="0"/>
                <a:sym typeface="Arial"/>
              </a:rPr>
              <a:t> not </a:t>
            </a:r>
            <a:r>
              <a:rPr lang="fr-FR" sz="1100" dirty="0" err="1">
                <a:latin typeface="Posterama" panose="020B0504020200020000" pitchFamily="34" charset="0"/>
                <a:ea typeface="Arial"/>
                <a:cs typeface="Posterama" panose="020B0504020200020000" pitchFamily="34" charset="0"/>
                <a:sym typeface="Arial"/>
              </a:rPr>
              <a:t>only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our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houses</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buildingins</a:t>
            </a:r>
            <a:r>
              <a:rPr lang="fr-FR" sz="1100" dirty="0">
                <a:latin typeface="Posterama" panose="020B0504020200020000" pitchFamily="34" charset="0"/>
                <a:ea typeface="Arial"/>
                <a:cs typeface="Posterama" panose="020B0504020200020000" pitchFamily="34" charset="0"/>
                <a:sym typeface="Arial"/>
              </a:rPr>
              <a:t>, but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also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fundamental</a:t>
            </a:r>
            <a:r>
              <a:rPr lang="fr-FR" sz="1100" dirty="0">
                <a:latin typeface="Posterama" panose="020B0504020200020000" pitchFamily="34" charset="0"/>
                <a:ea typeface="Arial"/>
                <a:cs typeface="Posterama" panose="020B0504020200020000" pitchFamily="34" charset="0"/>
                <a:sym typeface="Arial"/>
              </a:rPr>
              <a:t> the transportation system,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heavily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dependent</a:t>
            </a:r>
            <a:r>
              <a:rPr lang="fr-FR" sz="1100" dirty="0">
                <a:latin typeface="Posterama" panose="020B0504020200020000" pitchFamily="34" charset="0"/>
                <a:ea typeface="Arial"/>
                <a:cs typeface="Posterama" panose="020B0504020200020000" pitchFamily="34" charset="0"/>
                <a:sym typeface="Arial"/>
              </a:rPr>
              <a:t> on </a:t>
            </a:r>
            <a:r>
              <a:rPr lang="fr-FR" sz="1100" dirty="0" err="1">
                <a:latin typeface="Posterama" panose="020B0504020200020000" pitchFamily="34" charset="0"/>
                <a:ea typeface="Arial"/>
                <a:cs typeface="Posterama" panose="020B0504020200020000" pitchFamily="34" charset="0"/>
                <a:sym typeface="Arial"/>
              </a:rPr>
              <a:t>fossil</a:t>
            </a:r>
            <a:r>
              <a:rPr lang="fr-FR" sz="1100" dirty="0">
                <a:latin typeface="Posterama" panose="020B0504020200020000" pitchFamily="34" charset="0"/>
                <a:ea typeface="Arial"/>
                <a:cs typeface="Posterama" panose="020B0504020200020000" pitchFamily="34" charset="0"/>
                <a:sym typeface="Arial"/>
              </a:rPr>
              <a:t> fuels, or to use the </a:t>
            </a:r>
            <a:r>
              <a:rPr lang="fr-FR" sz="1100" dirty="0" err="1">
                <a:latin typeface="Posterama" panose="020B0504020200020000" pitchFamily="34" charset="0"/>
                <a:ea typeface="Arial"/>
                <a:cs typeface="Posterama" panose="020B0504020200020000" pitchFamily="34" charset="0"/>
                <a:sym typeface="Arial"/>
              </a:rPr>
              <a:t>scientific</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term</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hydrocarbons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Hydrocarbons</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essentially</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responsible</a:t>
            </a:r>
            <a:r>
              <a:rPr lang="fr-FR" sz="1100" dirty="0">
                <a:latin typeface="Posterama" panose="020B0504020200020000" pitchFamily="34" charset="0"/>
                <a:ea typeface="Arial"/>
                <a:cs typeface="Posterama" panose="020B0504020200020000" pitchFamily="34" charset="0"/>
                <a:sym typeface="Arial"/>
              </a:rPr>
              <a:t> for the </a:t>
            </a:r>
            <a:r>
              <a:rPr lang="fr-FR" sz="1100" dirty="0" err="1">
                <a:latin typeface="Posterama" panose="020B0504020200020000" pitchFamily="34" charset="0"/>
                <a:ea typeface="Arial"/>
                <a:cs typeface="Posterama" panose="020B0504020200020000" pitchFamily="34" charset="0"/>
                <a:sym typeface="Arial"/>
              </a:rPr>
              <a:t>carbon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for </a:t>
            </a:r>
            <a:r>
              <a:rPr lang="fr-FR" sz="1100" dirty="0" err="1">
                <a:latin typeface="Posterama" panose="020B0504020200020000" pitchFamily="34" charset="0"/>
                <a:ea typeface="Arial"/>
                <a:cs typeface="Posterama" panose="020B0504020200020000" pitchFamily="34" charset="0"/>
                <a:sym typeface="Arial"/>
              </a:rPr>
              <a:t>these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two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activities</a:t>
            </a:r>
            <a:r>
              <a:rPr lang="fr-FR" sz="1100" dirty="0">
                <a:latin typeface="Posterama" panose="020B0504020200020000" pitchFamily="34" charset="0"/>
                <a:ea typeface="Arial"/>
                <a:cs typeface="Posterama" panose="020B0504020200020000" pitchFamily="34" charset="0"/>
                <a:sym typeface="Arial"/>
              </a:rPr>
              <a:t>.</a:t>
            </a:r>
            <a:endParaRPr dirty="0"/>
          </a:p>
        </p:txBody>
      </p:sp>
      <p:sp>
        <p:nvSpPr>
          <p:cNvPr id="467" name="Google Shape;467;gf68ff97dda_0_3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f68ff97dda_0_3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1200"/>
              </a:spcBef>
              <a:spcAft>
                <a:spcPts val="1000"/>
              </a:spcAft>
              <a:buClr>
                <a:schemeClr val="dk1"/>
              </a:buClr>
              <a:buSzPts val="1100"/>
              <a:buFont typeface="Arial"/>
              <a:buNone/>
            </a:pPr>
            <a:r>
              <a:rPr lang="fr-FR" sz="1100" dirty="0" err="1">
                <a:latin typeface="Posterama" panose="020B0504020200020000" pitchFamily="34" charset="0"/>
                <a:ea typeface="Arial"/>
                <a:cs typeface="Posterama" panose="020B0504020200020000" pitchFamily="34" charset="0"/>
                <a:sym typeface="Arial"/>
              </a:rPr>
              <a:t>Oil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fossil</a:t>
            </a:r>
            <a:r>
              <a:rPr lang="fr-FR" sz="1100" dirty="0">
                <a:latin typeface="Posterama" panose="020B0504020200020000" pitchFamily="34" charset="0"/>
                <a:ea typeface="Arial"/>
                <a:cs typeface="Posterama" panose="020B0504020200020000" pitchFamily="34" charset="0"/>
                <a:sym typeface="Arial"/>
              </a:rPr>
              <a:t> fuel </a:t>
            </a:r>
            <a:r>
              <a:rPr lang="fr-FR" sz="1100" dirty="0" err="1">
                <a:latin typeface="Posterama" panose="020B0504020200020000" pitchFamily="34" charset="0"/>
                <a:ea typeface="Arial"/>
                <a:cs typeface="Posterama" panose="020B0504020200020000" pitchFamily="34" charset="0"/>
                <a:sym typeface="Arial"/>
              </a:rPr>
              <a:t>most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used</a:t>
            </a:r>
            <a:r>
              <a:rPr lang="fr-FR" sz="1100" dirty="0">
                <a:latin typeface="Posterama" panose="020B0504020200020000" pitchFamily="34" charset="0"/>
                <a:ea typeface="Arial"/>
                <a:cs typeface="Posterama" panose="020B0504020200020000" pitchFamily="34" charset="0"/>
                <a:sym typeface="Arial"/>
              </a:rPr>
              <a:t> in the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and transportation. It </a:t>
            </a:r>
            <a:r>
              <a:rPr lang="fr-FR" sz="1100" dirty="0" err="1">
                <a:latin typeface="Posterama" panose="020B0504020200020000" pitchFamily="34" charset="0"/>
                <a:ea typeface="Arial"/>
                <a:cs typeface="Posterama" panose="020B0504020200020000" pitchFamily="34" charset="0"/>
                <a:sym typeface="Arial"/>
              </a:rPr>
              <a:t>goes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through</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refining</a:t>
            </a:r>
            <a:r>
              <a:rPr lang="fr-FR" sz="1100" dirty="0">
                <a:latin typeface="Posterama" panose="020B0504020200020000" pitchFamily="34" charset="0"/>
                <a:ea typeface="Arial"/>
                <a:cs typeface="Posterama" panose="020B0504020200020000" pitchFamily="34" charset="0"/>
                <a:sym typeface="Arial"/>
              </a:rPr>
              <a:t> process to </a:t>
            </a:r>
            <a:r>
              <a:rPr lang="fr-FR" sz="1100" dirty="0" err="1">
                <a:latin typeface="Posterama" panose="020B0504020200020000" pitchFamily="34" charset="0"/>
                <a:ea typeface="Arial"/>
                <a:cs typeface="Posterama" panose="020B0504020200020000" pitchFamily="34" charset="0"/>
                <a:sym typeface="Arial"/>
              </a:rPr>
              <a:t>produce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several</a:t>
            </a:r>
            <a:r>
              <a:rPr lang="fr-FR" sz="1100" dirty="0">
                <a:latin typeface="Posterama" panose="020B0504020200020000" pitchFamily="34" charset="0"/>
                <a:ea typeface="Arial"/>
                <a:cs typeface="Posterama" panose="020B0504020200020000" pitchFamily="34" charset="0"/>
                <a:sym typeface="Arial"/>
              </a:rPr>
              <a:t> fuel sources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power cars, planes, and </a:t>
            </a:r>
            <a:r>
              <a:rPr lang="fr-FR" sz="1100" dirty="0" err="1">
                <a:latin typeface="Posterama" panose="020B0504020200020000" pitchFamily="34" charset="0"/>
                <a:ea typeface="Arial"/>
                <a:cs typeface="Posterama" panose="020B0504020200020000" pitchFamily="34" charset="0"/>
                <a:sym typeface="Arial"/>
              </a:rPr>
              <a:t>ships</a:t>
            </a:r>
            <a:r>
              <a:rPr lang="fr-FR" sz="1100" dirty="0">
                <a:latin typeface="Posterama" panose="020B0504020200020000" pitchFamily="34" charset="0"/>
                <a:ea typeface="Arial"/>
                <a:cs typeface="Posterama" panose="020B0504020200020000" pitchFamily="34" charset="0"/>
                <a:sym typeface="Arial"/>
              </a:rPr>
              <a:t>. It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the backbone of the </a:t>
            </a:r>
            <a:r>
              <a:rPr lang="fr-FR" sz="1100" dirty="0" err="1">
                <a:latin typeface="Posterama" panose="020B0504020200020000" pitchFamily="34" charset="0"/>
                <a:ea typeface="Arial"/>
                <a:cs typeface="Posterama" panose="020B0504020200020000" pitchFamily="34" charset="0"/>
                <a:sym typeface="Arial"/>
              </a:rPr>
              <a:t>mobility</a:t>
            </a:r>
            <a:r>
              <a:rPr lang="fr-FR" sz="1100" dirty="0">
                <a:latin typeface="Posterama" panose="020B0504020200020000" pitchFamily="34" charset="0"/>
                <a:ea typeface="Arial"/>
                <a:cs typeface="Posterama" panose="020B0504020200020000" pitchFamily="34" charset="0"/>
                <a:sym typeface="Arial"/>
              </a:rPr>
              <a:t> system</a:t>
            </a:r>
            <a:endParaRPr dirty="0"/>
          </a:p>
        </p:txBody>
      </p:sp>
      <p:sp>
        <p:nvSpPr>
          <p:cNvPr id="478" name="Google Shape;478;gf68ff97dda_0_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800">
                <a:latin typeface="Montserrat"/>
                <a:ea typeface="Montserrat"/>
                <a:cs typeface="Montserrat"/>
                <a:sym typeface="Montserrat"/>
              </a:rPr>
              <a:t>If we think about the environment and climate movement, it may be likely that female figures come to mind. From Rachel Carson who in the 1950’s published “Silent Spring” her landmark work that is credited to have kickstarted the environmental movement and paved the way for female representation in male dominated scientific environmental fields, to Greta Thunberg, the most prominent climate activist of today who made herself known for striking school on Friday and kickstarting the international movement Fridays for Future. </a:t>
            </a:r>
            <a:endParaRPr/>
          </a:p>
          <a:p>
            <a:pPr marL="0" marR="0" lvl="0" indent="0" algn="l" rtl="0">
              <a:lnSpc>
                <a:spcPct val="100000"/>
              </a:lnSpc>
              <a:spcBef>
                <a:spcPts val="0"/>
              </a:spcBef>
              <a:spcAft>
                <a:spcPts val="0"/>
              </a:spcAft>
              <a:buClr>
                <a:srgbClr val="000000"/>
              </a:buClr>
              <a:buSzPts val="1400"/>
              <a:buFont typeface="Arial"/>
              <a:buNone/>
            </a:pPr>
            <a:endParaRPr sz="180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80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80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fr-FR" sz="1800">
                <a:latin typeface="Montserrat"/>
                <a:ea typeface="Montserrat"/>
                <a:cs typeface="Montserrat"/>
                <a:sym typeface="Montserrat"/>
              </a:rPr>
              <a:t>Women have clearly been in the forefront of mobilization towards environmental and climate issues. But the reality is that women are considered today one of the most vulnerable groups to the impacts of Climate Change.</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77" name="Google Shape;17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fr-FR"/>
              <a:t>Now that we understand a bit better what climate change is, and what it is driving it, you should be wondering what are the practical effects of all of this in our daily lives. Let us focus on the consequences of climate change.</a:t>
            </a:r>
            <a:endParaRPr/>
          </a:p>
        </p:txBody>
      </p:sp>
      <p:sp>
        <p:nvSpPr>
          <p:cNvPr id="485" name="Google Shape;48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As the global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patterns are </a:t>
            </a:r>
            <a:r>
              <a:rPr lang="fr-FR" sz="1100" dirty="0" err="1">
                <a:latin typeface="Posterama" panose="020B0504020200020000" pitchFamily="34" charset="0"/>
                <a:ea typeface="Arial"/>
                <a:cs typeface="Posterama" panose="020B0504020200020000" pitchFamily="34" charset="0"/>
                <a:sym typeface="Arial"/>
              </a:rPr>
              <a:t>disrupted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contributes</a:t>
            </a:r>
            <a:r>
              <a:rPr lang="fr-FR" sz="1100" dirty="0">
                <a:latin typeface="Posterama" panose="020B0504020200020000" pitchFamily="34" charset="0"/>
                <a:ea typeface="Arial"/>
                <a:cs typeface="Posterama" panose="020B0504020200020000" pitchFamily="34" charset="0"/>
                <a:sym typeface="Arial"/>
              </a:rPr>
              <a:t> to the </a:t>
            </a:r>
            <a:r>
              <a:rPr lang="fr-FR" sz="1100" dirty="0" err="1">
                <a:latin typeface="Posterama" panose="020B0504020200020000" pitchFamily="34" charset="0"/>
                <a:ea typeface="Arial"/>
                <a:cs typeface="Posterama" panose="020B0504020200020000" pitchFamily="34" charset="0"/>
                <a:sym typeface="Arial"/>
              </a:rPr>
              <a:t>increase</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extreme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weather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events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such</a:t>
            </a:r>
            <a:r>
              <a:rPr lang="fr-FR" sz="1100" dirty="0">
                <a:latin typeface="Posterama" panose="020B0504020200020000" pitchFamily="34" charset="0"/>
                <a:ea typeface="Arial"/>
                <a:cs typeface="Posterama" panose="020B0504020200020000" pitchFamily="34" charset="0"/>
                <a:sym typeface="Arial"/>
              </a:rPr>
              <a:t> as </a:t>
            </a:r>
            <a:r>
              <a:rPr lang="fr-FR" sz="1100" dirty="0" err="1">
                <a:latin typeface="Posterama" panose="020B0504020200020000" pitchFamily="34" charset="0"/>
                <a:ea typeface="Arial"/>
                <a:cs typeface="Posterama" panose="020B0504020200020000" pitchFamily="34" charset="0"/>
                <a:sym typeface="Arial"/>
              </a:rPr>
              <a:t>heatwaves</a:t>
            </a:r>
            <a:r>
              <a:rPr lang="fr-FR" sz="1100" dirty="0">
                <a:latin typeface="Posterama" panose="020B0504020200020000" pitchFamily="34" charset="0"/>
                <a:ea typeface="Arial"/>
                <a:cs typeface="Posterama" panose="020B0504020200020000" pitchFamily="34" charset="0"/>
                <a:sym typeface="Arial"/>
              </a:rPr>
              <a:t>, changes in </a:t>
            </a:r>
            <a:r>
              <a:rPr lang="fr-FR" sz="1100" dirty="0" err="1">
                <a:latin typeface="Posterama" panose="020B0504020200020000" pitchFamily="34" charset="0"/>
                <a:ea typeface="Arial"/>
                <a:cs typeface="Posterama" panose="020B0504020200020000" pitchFamily="34" charset="0"/>
                <a:sym typeface="Arial"/>
              </a:rPr>
              <a:t>precipitation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floods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droughts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wildfires</a:t>
            </a:r>
            <a:r>
              <a:rPr lang="fr-FR" sz="1100" dirty="0">
                <a:latin typeface="Posterama" panose="020B0504020200020000" pitchFamily="34" charset="0"/>
                <a:ea typeface="Arial"/>
                <a:cs typeface="Posterama" panose="020B0504020200020000" pitchFamily="34" charset="0"/>
                <a:sym typeface="Arial"/>
              </a:rPr>
              <a:t>, and more intense </a:t>
            </a:r>
            <a:r>
              <a:rPr lang="fr-FR" sz="1100" dirty="0" err="1">
                <a:latin typeface="Posterama" panose="020B0504020200020000" pitchFamily="34" charset="0"/>
                <a:ea typeface="Arial"/>
                <a:cs typeface="Posterama" panose="020B0504020200020000" pitchFamily="34" charset="0"/>
                <a:sym typeface="Arial"/>
              </a:rPr>
              <a:t>storms</a:t>
            </a:r>
            <a:r>
              <a:rPr lang="fr-FR" sz="1100" dirty="0">
                <a:latin typeface="Posterama" panose="020B0504020200020000" pitchFamily="34" charset="0"/>
                <a:ea typeface="Arial"/>
                <a:cs typeface="Posterama" panose="020B0504020200020000" pitchFamily="34" charset="0"/>
                <a:sym typeface="Arial"/>
              </a:rPr>
              <a:t> and hurricanes.</a:t>
            </a:r>
            <a:endParaRP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1000"/>
              </a:spcBef>
              <a:spcAft>
                <a:spcPts val="1000"/>
              </a:spcAft>
              <a:buClr>
                <a:schemeClr val="dk1"/>
              </a:buClr>
              <a:buSzPts val="1100"/>
              <a:buFont typeface="Arial"/>
              <a:buNone/>
            </a:pPr>
            <a:endParaRPr dirty="0"/>
          </a:p>
        </p:txBody>
      </p:sp>
      <p:sp>
        <p:nvSpPr>
          <p:cNvPr id="453" name="Google Shape;45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As the global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patterns are </a:t>
            </a:r>
            <a:r>
              <a:rPr lang="fr-FR" sz="1100" dirty="0" err="1">
                <a:latin typeface="Posterama" panose="020B0504020200020000" pitchFamily="34" charset="0"/>
                <a:ea typeface="Arial"/>
                <a:cs typeface="Posterama" panose="020B0504020200020000" pitchFamily="34" charset="0"/>
                <a:sym typeface="Arial"/>
              </a:rPr>
              <a:t>disrupted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contributes</a:t>
            </a:r>
            <a:r>
              <a:rPr lang="fr-FR" sz="1100" dirty="0">
                <a:latin typeface="Posterama" panose="020B0504020200020000" pitchFamily="34" charset="0"/>
                <a:ea typeface="Arial"/>
                <a:cs typeface="Posterama" panose="020B0504020200020000" pitchFamily="34" charset="0"/>
                <a:sym typeface="Arial"/>
              </a:rPr>
              <a:t> to the </a:t>
            </a:r>
            <a:r>
              <a:rPr lang="fr-FR" sz="1100" dirty="0" err="1">
                <a:latin typeface="Posterama" panose="020B0504020200020000" pitchFamily="34" charset="0"/>
                <a:ea typeface="Arial"/>
                <a:cs typeface="Posterama" panose="020B0504020200020000" pitchFamily="34" charset="0"/>
                <a:sym typeface="Arial"/>
              </a:rPr>
              <a:t>increase</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extreme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weather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events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such</a:t>
            </a:r>
            <a:r>
              <a:rPr lang="fr-FR" sz="1100" dirty="0">
                <a:latin typeface="Posterama" panose="020B0504020200020000" pitchFamily="34" charset="0"/>
                <a:ea typeface="Arial"/>
                <a:cs typeface="Posterama" panose="020B0504020200020000" pitchFamily="34" charset="0"/>
                <a:sym typeface="Arial"/>
              </a:rPr>
              <a:t> as </a:t>
            </a:r>
            <a:r>
              <a:rPr lang="fr-FR" sz="1100" dirty="0" err="1">
                <a:latin typeface="Posterama" panose="020B0504020200020000" pitchFamily="34" charset="0"/>
                <a:ea typeface="Arial"/>
                <a:cs typeface="Posterama" panose="020B0504020200020000" pitchFamily="34" charset="0"/>
                <a:sym typeface="Arial"/>
              </a:rPr>
              <a:t>heatwaves</a:t>
            </a:r>
            <a:r>
              <a:rPr lang="fr-FR" sz="1100" dirty="0">
                <a:latin typeface="Posterama" panose="020B0504020200020000" pitchFamily="34" charset="0"/>
                <a:ea typeface="Arial"/>
                <a:cs typeface="Posterama" panose="020B0504020200020000" pitchFamily="34" charset="0"/>
                <a:sym typeface="Arial"/>
              </a:rPr>
              <a:t>, changes in </a:t>
            </a:r>
            <a:r>
              <a:rPr lang="fr-FR" sz="1100" dirty="0" err="1">
                <a:latin typeface="Posterama" panose="020B0504020200020000" pitchFamily="34" charset="0"/>
                <a:ea typeface="Arial"/>
                <a:cs typeface="Posterama" panose="020B0504020200020000" pitchFamily="34" charset="0"/>
                <a:sym typeface="Arial"/>
              </a:rPr>
              <a:t>precipitation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floods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droughts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wildfires</a:t>
            </a:r>
            <a:r>
              <a:rPr lang="fr-FR" sz="1100" dirty="0">
                <a:latin typeface="Posterama" panose="020B0504020200020000" pitchFamily="34" charset="0"/>
                <a:ea typeface="Arial"/>
                <a:cs typeface="Posterama" panose="020B0504020200020000" pitchFamily="34" charset="0"/>
                <a:sym typeface="Arial"/>
              </a:rPr>
              <a:t>, and more intense </a:t>
            </a:r>
            <a:r>
              <a:rPr lang="fr-FR" sz="1100" dirty="0" err="1">
                <a:latin typeface="Posterama" panose="020B0504020200020000" pitchFamily="34" charset="0"/>
                <a:ea typeface="Arial"/>
                <a:cs typeface="Posterama" panose="020B0504020200020000" pitchFamily="34" charset="0"/>
                <a:sym typeface="Arial"/>
              </a:rPr>
              <a:t>storms</a:t>
            </a:r>
            <a:r>
              <a:rPr lang="fr-FR" sz="1100" dirty="0">
                <a:latin typeface="Posterama" panose="020B0504020200020000" pitchFamily="34" charset="0"/>
                <a:ea typeface="Arial"/>
                <a:cs typeface="Posterama" panose="020B0504020200020000" pitchFamily="34" charset="0"/>
                <a:sym typeface="Arial"/>
              </a:rPr>
              <a:t> and hurricanes. There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tendency</a:t>
            </a:r>
            <a:r>
              <a:rPr lang="fr-FR" sz="1100" dirty="0">
                <a:latin typeface="Posterama" panose="020B0504020200020000" pitchFamily="34" charset="0"/>
                <a:ea typeface="Arial"/>
                <a:cs typeface="Posterama" panose="020B0504020200020000" pitchFamily="34" charset="0"/>
                <a:sym typeface="Arial"/>
              </a:rPr>
              <a:t> for an </a:t>
            </a:r>
            <a:r>
              <a:rPr lang="fr-FR" sz="1100" dirty="0" err="1">
                <a:latin typeface="Posterama" panose="020B0504020200020000" pitchFamily="34" charset="0"/>
                <a:ea typeface="Arial"/>
                <a:cs typeface="Posterama" panose="020B0504020200020000" pitchFamily="34" charset="0"/>
                <a:sym typeface="Arial"/>
              </a:rPr>
              <a:t>increasing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number</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extreme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events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will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worsen</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number</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intensity</a:t>
            </a:r>
            <a:r>
              <a:rPr lang="fr-FR" sz="1100" dirty="0">
                <a:latin typeface="Posterama" panose="020B0504020200020000" pitchFamily="34" charset="0"/>
                <a:ea typeface="Arial"/>
                <a:cs typeface="Posterama" panose="020B0504020200020000" pitchFamily="34" charset="0"/>
                <a:sym typeface="Arial"/>
              </a:rPr>
              <a:t> in the future.</a:t>
            </a:r>
            <a:endParaRPr dirty="0"/>
          </a:p>
        </p:txBody>
      </p:sp>
      <p:sp>
        <p:nvSpPr>
          <p:cNvPr id="466" name="Google Shape;46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3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p3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3: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2" name="Google Shape;492;p33: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0" name="Google Shape;500;p34: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5: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5: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3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4" name="Google Shape;514;p3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7: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37: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FR"/>
              <a:t>Source: https://www.wwf.org.au/what-we-do/bushfires#gs.d3dmvh</a:t>
            </a:r>
            <a:endParaRPr/>
          </a:p>
        </p:txBody>
      </p:sp>
      <p:sp>
        <p:nvSpPr>
          <p:cNvPr id="522" name="Google Shape;522;p37: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An </a:t>
            </a:r>
            <a:r>
              <a:rPr lang="fr-FR" sz="1100" dirty="0" err="1">
                <a:latin typeface="Posterama" panose="020B0504020200020000" pitchFamily="34" charset="0"/>
                <a:ea typeface="Arial"/>
                <a:cs typeface="Posterama" panose="020B0504020200020000" pitchFamily="34" charset="0"/>
                <a:sym typeface="Arial"/>
              </a:rPr>
              <a:t>increase</a:t>
            </a:r>
            <a:r>
              <a:rPr lang="fr-FR" sz="1100" dirty="0">
                <a:latin typeface="Posterama" panose="020B0504020200020000" pitchFamily="34" charset="0"/>
                <a:ea typeface="Arial"/>
                <a:cs typeface="Posterama" panose="020B0504020200020000" pitchFamily="34" charset="0"/>
                <a:sym typeface="Arial"/>
              </a:rPr>
              <a:t> in the </a:t>
            </a:r>
            <a:r>
              <a:rPr lang="fr-FR" sz="1100" dirty="0" err="1">
                <a:latin typeface="Posterama" panose="020B0504020200020000" pitchFamily="34" charset="0"/>
                <a:ea typeface="Arial"/>
                <a:cs typeface="Posterama" panose="020B0504020200020000" pitchFamily="34" charset="0"/>
                <a:sym typeface="Arial"/>
              </a:rPr>
              <a:t>temperature</a:t>
            </a:r>
            <a:r>
              <a:rPr lang="fr-FR" sz="1100" dirty="0">
                <a:latin typeface="Posterama" panose="020B0504020200020000" pitchFamily="34" charset="0"/>
                <a:ea typeface="Arial"/>
                <a:cs typeface="Posterama" panose="020B0504020200020000" pitchFamily="34" charset="0"/>
                <a:sym typeface="Arial"/>
              </a:rPr>
              <a:t> causes </a:t>
            </a:r>
            <a:r>
              <a:rPr lang="fr-FR" sz="1100" dirty="0" err="1">
                <a:latin typeface="Posterama" panose="020B0504020200020000" pitchFamily="34" charset="0"/>
                <a:ea typeface="Arial"/>
                <a:cs typeface="Posterama" panose="020B0504020200020000" pitchFamily="34" charset="0"/>
                <a:sym typeface="Arial"/>
              </a:rPr>
              <a:t>ice</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melt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both</a:t>
            </a:r>
            <a:r>
              <a:rPr lang="fr-FR" sz="1100" dirty="0">
                <a:latin typeface="Posterama" panose="020B0504020200020000" pitchFamily="34" charset="0"/>
                <a:ea typeface="Arial"/>
                <a:cs typeface="Posterama" panose="020B0504020200020000" pitchFamily="34" charset="0"/>
                <a:sym typeface="Arial"/>
              </a:rPr>
              <a:t> glaciers (</a:t>
            </a:r>
            <a:r>
              <a:rPr lang="fr-FR" sz="1100" dirty="0" err="1">
                <a:latin typeface="Posterama" panose="020B0504020200020000" pitchFamily="34" charset="0"/>
                <a:ea typeface="Arial"/>
                <a:cs typeface="Posterama" panose="020B0504020200020000" pitchFamily="34" charset="0"/>
                <a:sym typeface="Arial"/>
              </a:rPr>
              <a:t>ice</a:t>
            </a:r>
            <a:r>
              <a:rPr lang="fr-FR" sz="1100" dirty="0">
                <a:latin typeface="Posterama" panose="020B0504020200020000" pitchFamily="34" charset="0"/>
                <a:ea typeface="Arial"/>
                <a:cs typeface="Posterama" panose="020B0504020200020000" pitchFamily="34" charset="0"/>
                <a:sym typeface="Arial"/>
              </a:rPr>
              <a:t> over land) , like </a:t>
            </a:r>
            <a:r>
              <a:rPr lang="fr-FR" sz="1100" dirty="0" err="1">
                <a:latin typeface="Posterama" panose="020B0504020200020000" pitchFamily="34" charset="0"/>
                <a:ea typeface="Arial"/>
                <a:cs typeface="Posterama" panose="020B0504020200020000" pitchFamily="34" charset="0"/>
                <a:sym typeface="Arial"/>
              </a:rPr>
              <a:t>Greenland</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Antarctica</a:t>
            </a:r>
            <a:r>
              <a:rPr lang="fr-FR" sz="1100" dirty="0">
                <a:latin typeface="Posterama" panose="020B0504020200020000" pitchFamily="34" charset="0"/>
                <a:ea typeface="Arial"/>
                <a:cs typeface="Posterama" panose="020B0504020200020000" pitchFamily="34" charset="0"/>
                <a:sym typeface="Arial"/>
              </a:rPr>
              <a:t> and on the </a:t>
            </a:r>
            <a:r>
              <a:rPr lang="fr-FR" sz="1100" dirty="0" err="1">
                <a:latin typeface="Posterama" panose="020B0504020200020000" pitchFamily="34" charset="0"/>
                <a:ea typeface="Arial"/>
                <a:cs typeface="Posterama" panose="020B0504020200020000" pitchFamily="34" charset="0"/>
                <a:sym typeface="Arial"/>
              </a:rPr>
              <a:t>mountains</a:t>
            </a:r>
            <a:r>
              <a:rPr lang="fr-FR" sz="1100" dirty="0">
                <a:latin typeface="Posterama" panose="020B0504020200020000" pitchFamily="34" charset="0"/>
                <a:ea typeface="Arial"/>
                <a:cs typeface="Posterama" panose="020B0504020200020000" pitchFamily="34" charset="0"/>
                <a:sym typeface="Arial"/>
              </a:rPr>
              <a:t> all over the world, and icebergs (</a:t>
            </a:r>
            <a:r>
              <a:rPr lang="fr-FR" sz="1100" dirty="0" err="1">
                <a:latin typeface="Posterama" panose="020B0504020200020000" pitchFamily="34" charset="0"/>
                <a:ea typeface="Arial"/>
                <a:cs typeface="Posterama" panose="020B0504020200020000" pitchFamily="34" charset="0"/>
                <a:sym typeface="Arial"/>
              </a:rPr>
              <a:t>ice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floating</a:t>
            </a:r>
            <a:r>
              <a:rPr lang="fr-FR" sz="1100" dirty="0">
                <a:latin typeface="Posterama" panose="020B0504020200020000" pitchFamily="34" charset="0"/>
                <a:ea typeface="Arial"/>
                <a:cs typeface="Posterama" panose="020B0504020200020000" pitchFamily="34" charset="0"/>
                <a:sym typeface="Arial"/>
              </a:rPr>
              <a:t> in the </a:t>
            </a:r>
            <a:r>
              <a:rPr lang="fr-FR" sz="1100" dirty="0" err="1">
                <a:latin typeface="Posterama" panose="020B0504020200020000" pitchFamily="34" charset="0"/>
                <a:ea typeface="Arial"/>
                <a:cs typeface="Posterama" panose="020B0504020200020000" pitchFamily="34" charset="0"/>
                <a:sym typeface="Arial"/>
              </a:rPr>
              <a:t>sea</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such</a:t>
            </a:r>
            <a:r>
              <a:rPr lang="fr-FR" sz="1100" dirty="0">
                <a:latin typeface="Posterama" panose="020B0504020200020000" pitchFamily="34" charset="0"/>
                <a:ea typeface="Arial"/>
                <a:cs typeface="Posterama" panose="020B0504020200020000" pitchFamily="34" charset="0"/>
                <a:sym typeface="Arial"/>
              </a:rPr>
              <a:t> as the big </a:t>
            </a:r>
            <a:r>
              <a:rPr lang="fr-FR" sz="1100" dirty="0" err="1">
                <a:latin typeface="Posterama" panose="020B0504020200020000" pitchFamily="34" charset="0"/>
                <a:ea typeface="Arial"/>
                <a:cs typeface="Posterama" panose="020B0504020200020000" pitchFamily="34" charset="0"/>
                <a:sym typeface="Arial"/>
              </a:rPr>
              <a:t>ones</a:t>
            </a:r>
            <a:r>
              <a:rPr lang="fr-FR" sz="1100" dirty="0">
                <a:latin typeface="Posterama" panose="020B0504020200020000" pitchFamily="34" charset="0"/>
                <a:ea typeface="Arial"/>
                <a:cs typeface="Posterama" panose="020B0504020200020000" pitchFamily="34" charset="0"/>
                <a:sym typeface="Arial"/>
              </a:rPr>
              <a:t> in the </a:t>
            </a:r>
            <a:r>
              <a:rPr lang="fr-FR" sz="1100" dirty="0" err="1">
                <a:latin typeface="Posterama" panose="020B0504020200020000" pitchFamily="34" charset="0"/>
                <a:ea typeface="Arial"/>
                <a:cs typeface="Posterama" panose="020B0504020200020000" pitchFamily="34" charset="0"/>
                <a:sym typeface="Arial"/>
              </a:rPr>
              <a:t>Arctic</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Ocean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These</a:t>
            </a:r>
            <a:r>
              <a:rPr lang="fr-FR" sz="1100" dirty="0">
                <a:latin typeface="Posterama" panose="020B0504020200020000" pitchFamily="34" charset="0"/>
                <a:ea typeface="Arial"/>
                <a:cs typeface="Posterama" panose="020B0504020200020000" pitchFamily="34" charset="0"/>
                <a:sym typeface="Arial"/>
              </a:rPr>
              <a:t> graphs show a </a:t>
            </a:r>
            <a:r>
              <a:rPr lang="fr-FR" sz="1100" dirty="0" err="1">
                <a:latin typeface="Posterama" panose="020B0504020200020000" pitchFamily="34" charset="0"/>
                <a:ea typeface="Arial"/>
                <a:cs typeface="Posterama" panose="020B0504020200020000" pitchFamily="34" charset="0"/>
                <a:sym typeface="Arial"/>
              </a:rPr>
              <a:t>clear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tendency</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ice</a:t>
            </a:r>
            <a:r>
              <a:rPr lang="fr-FR" sz="1100" dirty="0">
                <a:latin typeface="Posterama" panose="020B0504020200020000" pitchFamily="34" charset="0"/>
                <a:ea typeface="Arial"/>
                <a:cs typeface="Posterama" panose="020B0504020200020000" pitchFamily="34" charset="0"/>
                <a:sym typeface="Arial"/>
              </a:rPr>
              <a:t> cover </a:t>
            </a:r>
            <a:r>
              <a:rPr lang="fr-FR" sz="1100" dirty="0" err="1">
                <a:latin typeface="Posterama" panose="020B0504020200020000" pitchFamily="34" charset="0"/>
                <a:ea typeface="Arial"/>
                <a:cs typeface="Posterama" panose="020B0504020200020000" pitchFamily="34" charset="0"/>
                <a:sym typeface="Arial"/>
              </a:rPr>
              <a:t>decrease</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both</a:t>
            </a:r>
            <a:r>
              <a:rPr lang="fr-FR" sz="1100" dirty="0">
                <a:latin typeface="Posterama" panose="020B0504020200020000" pitchFamily="34" charset="0"/>
                <a:ea typeface="Arial"/>
                <a:cs typeface="Posterama" panose="020B0504020200020000" pitchFamily="34" charset="0"/>
                <a:sym typeface="Arial"/>
              </a:rPr>
              <a:t> glaciers and icebergs. </a:t>
            </a:r>
            <a:r>
              <a:rPr lang="fr-FR" sz="1100" dirty="0" err="1">
                <a:latin typeface="Posterama" panose="020B0504020200020000" pitchFamily="34" charset="0"/>
                <a:ea typeface="Arial"/>
                <a:cs typeface="Posterama" panose="020B0504020200020000" pitchFamily="34" charset="0"/>
                <a:sym typeface="Arial"/>
              </a:rPr>
              <a:t>Loss</a:t>
            </a:r>
            <a:r>
              <a:rPr lang="fr-FR" sz="1100" dirty="0">
                <a:latin typeface="Posterama" panose="020B0504020200020000" pitchFamily="34" charset="0"/>
                <a:ea typeface="Arial"/>
                <a:cs typeface="Posterama" panose="020B0504020200020000" pitchFamily="34" charset="0"/>
                <a:sym typeface="Arial"/>
              </a:rPr>
              <a:t> of glaciers causes </a:t>
            </a:r>
            <a:r>
              <a:rPr lang="fr-FR" sz="1100" dirty="0" err="1">
                <a:latin typeface="Posterama" panose="020B0504020200020000" pitchFamily="34" charset="0"/>
                <a:ea typeface="Arial"/>
                <a:cs typeface="Posterama" panose="020B0504020200020000" pitchFamily="34" charset="0"/>
                <a:sym typeface="Arial"/>
              </a:rPr>
              <a:t>sea</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level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rise</a:t>
            </a:r>
            <a:r>
              <a:rPr lang="fr-FR" sz="1100" dirty="0">
                <a:latin typeface="Posterama" panose="020B0504020200020000" pitchFamily="34" charset="0"/>
                <a:ea typeface="Arial"/>
                <a:cs typeface="Posterama" panose="020B0504020200020000" pitchFamily="34" charset="0"/>
                <a:sym typeface="Arial"/>
              </a:rPr>
              <a:t> and affects </a:t>
            </a:r>
            <a:r>
              <a:rPr lang="fr-FR" sz="1100" dirty="0" err="1">
                <a:latin typeface="Posterama" panose="020B0504020200020000" pitchFamily="34" charset="0"/>
                <a:ea typeface="Arial"/>
                <a:cs typeface="Posterama" panose="020B0504020200020000" pitchFamily="34" charset="0"/>
                <a:sym typeface="Arial"/>
              </a:rPr>
              <a:t>coastal</a:t>
            </a:r>
            <a:r>
              <a:rPr lang="fr-FR" sz="1100" dirty="0">
                <a:latin typeface="Posterama" panose="020B0504020200020000" pitchFamily="34" charset="0"/>
                <a:ea typeface="Arial"/>
                <a:cs typeface="Posterama" panose="020B0504020200020000" pitchFamily="34" charset="0"/>
                <a:sym typeface="Arial"/>
              </a:rPr>
              <a:t> populations. </a:t>
            </a:r>
            <a:r>
              <a:rPr lang="fr-FR" sz="1100" dirty="0" err="1">
                <a:latin typeface="Posterama" panose="020B0504020200020000" pitchFamily="34" charset="0"/>
                <a:ea typeface="Arial"/>
                <a:cs typeface="Posterama" panose="020B0504020200020000" pitchFamily="34" charset="0"/>
                <a:sym typeface="Arial"/>
              </a:rPr>
              <a:t>Loss</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ice</a:t>
            </a:r>
            <a:r>
              <a:rPr lang="fr-FR" sz="1100" dirty="0">
                <a:latin typeface="Posterama" panose="020B0504020200020000" pitchFamily="34" charset="0"/>
                <a:ea typeface="Arial"/>
                <a:cs typeface="Posterama" panose="020B0504020200020000" pitchFamily="34" charset="0"/>
                <a:sym typeface="Arial"/>
              </a:rPr>
              <a:t> on </a:t>
            </a:r>
            <a:r>
              <a:rPr lang="fr-FR" sz="1100" dirty="0" err="1">
                <a:latin typeface="Posterama" panose="020B0504020200020000" pitchFamily="34" charset="0"/>
                <a:ea typeface="Arial"/>
                <a:cs typeface="Posterama" panose="020B0504020200020000" pitchFamily="34" charset="0"/>
                <a:sym typeface="Arial"/>
              </a:rPr>
              <a:t>mountain</a:t>
            </a:r>
            <a:r>
              <a:rPr lang="fr-FR" sz="1100" dirty="0">
                <a:latin typeface="Posterama" panose="020B0504020200020000" pitchFamily="34" charset="0"/>
                <a:ea typeface="Arial"/>
                <a:cs typeface="Posterama" panose="020B0504020200020000" pitchFamily="34" charset="0"/>
                <a:sym typeface="Arial"/>
              </a:rPr>
              <a:t> glaciers causes a </a:t>
            </a:r>
            <a:r>
              <a:rPr lang="fr-FR" sz="1100" dirty="0" err="1">
                <a:latin typeface="Posterama" panose="020B0504020200020000" pitchFamily="34" charset="0"/>
                <a:ea typeface="Arial"/>
                <a:cs typeface="Posterama" panose="020B0504020200020000" pitchFamily="34" charset="0"/>
                <a:sym typeface="Arial"/>
              </a:rPr>
              <a:t>decrease</a:t>
            </a:r>
            <a:r>
              <a:rPr lang="fr-FR" sz="1100" dirty="0">
                <a:latin typeface="Posterama" panose="020B0504020200020000" pitchFamily="34" charset="0"/>
                <a:ea typeface="Arial"/>
                <a:cs typeface="Posterama" panose="020B0504020200020000" pitchFamily="34" charset="0"/>
                <a:sym typeface="Arial"/>
              </a:rPr>
              <a:t> in water </a:t>
            </a:r>
            <a:r>
              <a:rPr lang="fr-FR" sz="1100" dirty="0" err="1">
                <a:latin typeface="Posterama" panose="020B0504020200020000" pitchFamily="34" charset="0"/>
                <a:ea typeface="Arial"/>
                <a:cs typeface="Posterama" panose="020B0504020200020000" pitchFamily="34" charset="0"/>
                <a:sym typeface="Arial"/>
              </a:rPr>
              <a:t>resources</a:t>
            </a:r>
            <a:r>
              <a:rPr lang="fr-FR" sz="1100" dirty="0">
                <a:latin typeface="Posterama" panose="020B0504020200020000" pitchFamily="34" charset="0"/>
                <a:ea typeface="Arial"/>
                <a:cs typeface="Posterama" panose="020B0504020200020000" pitchFamily="34" charset="0"/>
                <a:sym typeface="Arial"/>
              </a:rPr>
              <a:t> for populations living in </a:t>
            </a:r>
            <a:r>
              <a:rPr lang="fr-FR" sz="1100" dirty="0" err="1">
                <a:latin typeface="Posterama" panose="020B0504020200020000" pitchFamily="34" charset="0"/>
                <a:ea typeface="Arial"/>
                <a:cs typeface="Posterama" panose="020B0504020200020000" pitchFamily="34" charset="0"/>
                <a:sym typeface="Arial"/>
              </a:rPr>
              <a:t>those</a:t>
            </a:r>
            <a:r>
              <a:rPr lang="fr-FR" sz="1100" dirty="0">
                <a:latin typeface="Posterama" panose="020B0504020200020000" pitchFamily="34" charset="0"/>
                <a:ea typeface="Arial"/>
                <a:cs typeface="Posterama" panose="020B0504020200020000" pitchFamily="34" charset="0"/>
                <a:sym typeface="Arial"/>
              </a:rPr>
              <a:t> areas. Iceberg </a:t>
            </a:r>
            <a:r>
              <a:rPr lang="fr-FR" sz="1100" dirty="0" err="1">
                <a:latin typeface="Posterama" panose="020B0504020200020000" pitchFamily="34" charset="0"/>
                <a:ea typeface="Arial"/>
                <a:cs typeface="Posterama" panose="020B0504020200020000" pitchFamily="34" charset="0"/>
                <a:sym typeface="Arial"/>
              </a:rPr>
              <a:t>melt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doesn’t</a:t>
            </a:r>
            <a:r>
              <a:rPr lang="fr-FR" sz="1100" dirty="0">
                <a:latin typeface="Posterama" panose="020B0504020200020000" pitchFamily="34" charset="0"/>
                <a:ea typeface="Arial"/>
                <a:cs typeface="Posterama" panose="020B0504020200020000" pitchFamily="34" charset="0"/>
                <a:sym typeface="Arial"/>
              </a:rPr>
              <a:t> cause </a:t>
            </a:r>
            <a:r>
              <a:rPr lang="fr-FR" sz="1100" dirty="0" err="1">
                <a:latin typeface="Posterama" panose="020B0504020200020000" pitchFamily="34" charset="0"/>
                <a:ea typeface="Arial"/>
                <a:cs typeface="Posterama" panose="020B0504020200020000" pitchFamily="34" charset="0"/>
                <a:sym typeface="Arial"/>
              </a:rPr>
              <a:t>sea</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level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rise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think</a:t>
            </a:r>
            <a:r>
              <a:rPr lang="fr-FR" sz="1100" dirty="0">
                <a:latin typeface="Posterama" panose="020B0504020200020000" pitchFamily="34" charset="0"/>
                <a:ea typeface="Arial"/>
                <a:cs typeface="Posterama" panose="020B0504020200020000" pitchFamily="34" charset="0"/>
                <a:sym typeface="Arial"/>
              </a:rPr>
              <a:t> of an </a:t>
            </a:r>
            <a:r>
              <a:rPr lang="fr-FR" sz="1100" dirty="0" err="1">
                <a:latin typeface="Posterama" panose="020B0504020200020000" pitchFamily="34" charset="0"/>
                <a:ea typeface="Arial"/>
                <a:cs typeface="Posterama" panose="020B0504020200020000" pitchFamily="34" charset="0"/>
                <a:sym typeface="Arial"/>
              </a:rPr>
              <a:t>ice</a:t>
            </a:r>
            <a:r>
              <a:rPr lang="fr-FR" sz="1100" dirty="0">
                <a:latin typeface="Posterama" panose="020B0504020200020000" pitchFamily="34" charset="0"/>
                <a:ea typeface="Arial"/>
                <a:cs typeface="Posterama" panose="020B0504020200020000" pitchFamily="34" charset="0"/>
                <a:sym typeface="Arial"/>
              </a:rPr>
              <a:t> cube on a glass of water, </a:t>
            </a:r>
            <a:r>
              <a:rPr lang="fr-FR" sz="1100" dirty="0" err="1">
                <a:latin typeface="Posterama" panose="020B0504020200020000" pitchFamily="34" charset="0"/>
                <a:ea typeface="Arial"/>
                <a:cs typeface="Posterama" panose="020B0504020200020000" pitchFamily="34" charset="0"/>
                <a:sym typeface="Arial"/>
              </a:rPr>
              <a:t>however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can cause changes on </a:t>
            </a:r>
            <a:r>
              <a:rPr lang="fr-FR" sz="1100" dirty="0" err="1">
                <a:latin typeface="Posterama" panose="020B0504020200020000" pitchFamily="34" charset="0"/>
                <a:ea typeface="Arial"/>
                <a:cs typeface="Posterama" panose="020B0504020200020000" pitchFamily="34" charset="0"/>
                <a:sym typeface="Arial"/>
              </a:rPr>
              <a:t>ocean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currents</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furthermore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decreases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reflection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sunlight,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turn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increases</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temperature</a:t>
            </a:r>
            <a:r>
              <a:rPr lang="fr-FR" sz="1100" dirty="0">
                <a:latin typeface="Posterama" panose="020B0504020200020000" pitchFamily="34" charset="0"/>
                <a:ea typeface="Arial"/>
                <a:cs typeface="Posterama" panose="020B0504020200020000" pitchFamily="34" charset="0"/>
                <a:sym typeface="Arial"/>
              </a:rPr>
              <a:t>.</a:t>
            </a:r>
            <a:endParaRPr dirty="0"/>
          </a:p>
        </p:txBody>
      </p:sp>
      <p:sp>
        <p:nvSpPr>
          <p:cNvPr id="529" name="Google Shape;529;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0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fr-FR" sz="1800">
                <a:latin typeface="Montserrat"/>
                <a:ea typeface="Montserrat"/>
                <a:cs typeface="Montserrat"/>
                <a:sym typeface="Montserrat"/>
              </a:rPr>
              <a:t>Last century the environment movement was marked by remarkable women either in conservation on land, with the work of world renowned Jane Goodall, and on the blue side, by Sylvia Earle one of the most recognized names in ocean conservation.</a:t>
            </a:r>
            <a:endParaRPr/>
          </a:p>
          <a:p>
            <a:pPr marL="0" marR="0" lvl="0" indent="0" algn="l" rtl="0">
              <a:lnSpc>
                <a:spcPct val="100000"/>
              </a:lnSpc>
              <a:spcBef>
                <a:spcPts val="0"/>
              </a:spcBef>
              <a:spcAft>
                <a:spcPts val="0"/>
              </a:spcAft>
              <a:buClr>
                <a:srgbClr val="000000"/>
              </a:buClr>
              <a:buSzPts val="1400"/>
              <a:buFont typeface="Arial"/>
              <a:buNone/>
            </a:pPr>
            <a:endParaRPr sz="1800">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u="sng" dirty="0" err="1">
                <a:latin typeface="Posterama" panose="020B0504020200020000" pitchFamily="34" charset="0"/>
                <a:ea typeface="Arial"/>
                <a:cs typeface="Posterama" panose="020B0504020200020000" pitchFamily="34" charset="0"/>
                <a:sym typeface="Arial"/>
              </a:rPr>
              <a:t>Defrost</a:t>
            </a:r>
            <a:endParaRPr sz="1100" u="sng"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100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An </a:t>
            </a:r>
            <a:r>
              <a:rPr lang="fr-FR" sz="1100" dirty="0" err="1">
                <a:latin typeface="Posterama" panose="020B0504020200020000" pitchFamily="34" charset="0"/>
                <a:ea typeface="Arial"/>
                <a:cs typeface="Posterama" panose="020B0504020200020000" pitchFamily="34" charset="0"/>
                <a:sym typeface="Arial"/>
              </a:rPr>
              <a:t>increase</a:t>
            </a:r>
            <a:r>
              <a:rPr lang="fr-FR" sz="1100" dirty="0">
                <a:latin typeface="Posterama" panose="020B0504020200020000" pitchFamily="34" charset="0"/>
                <a:ea typeface="Arial"/>
                <a:cs typeface="Posterama" panose="020B0504020200020000" pitchFamily="34" charset="0"/>
                <a:sym typeface="Arial"/>
              </a:rPr>
              <a:t> in the </a:t>
            </a:r>
            <a:r>
              <a:rPr lang="fr-FR" sz="1100" dirty="0" err="1">
                <a:latin typeface="Posterama" panose="020B0504020200020000" pitchFamily="34" charset="0"/>
                <a:ea typeface="Arial"/>
                <a:cs typeface="Posterama" panose="020B0504020200020000" pitchFamily="34" charset="0"/>
                <a:sym typeface="Arial"/>
              </a:rPr>
              <a:t>temperature</a:t>
            </a:r>
            <a:r>
              <a:rPr lang="fr-FR" sz="1100" dirty="0">
                <a:latin typeface="Posterama" panose="020B0504020200020000" pitchFamily="34" charset="0"/>
                <a:ea typeface="Arial"/>
                <a:cs typeface="Posterama" panose="020B0504020200020000" pitchFamily="34" charset="0"/>
                <a:sym typeface="Arial"/>
              </a:rPr>
              <a:t> causes </a:t>
            </a:r>
            <a:r>
              <a:rPr lang="fr-FR" sz="1100" dirty="0" err="1">
                <a:latin typeface="Posterama" panose="020B0504020200020000" pitchFamily="34" charset="0"/>
                <a:ea typeface="Arial"/>
                <a:cs typeface="Posterama" panose="020B0504020200020000" pitchFamily="34" charset="0"/>
                <a:sym typeface="Arial"/>
              </a:rPr>
              <a:t>ice</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melt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both</a:t>
            </a:r>
            <a:r>
              <a:rPr lang="fr-FR" sz="1100" dirty="0">
                <a:latin typeface="Posterama" panose="020B0504020200020000" pitchFamily="34" charset="0"/>
                <a:ea typeface="Arial"/>
                <a:cs typeface="Posterama" panose="020B0504020200020000" pitchFamily="34" charset="0"/>
                <a:sym typeface="Arial"/>
              </a:rPr>
              <a:t> glaciers (</a:t>
            </a:r>
            <a:r>
              <a:rPr lang="fr-FR" sz="1100" dirty="0" err="1">
                <a:latin typeface="Posterama" panose="020B0504020200020000" pitchFamily="34" charset="0"/>
                <a:ea typeface="Arial"/>
                <a:cs typeface="Posterama" panose="020B0504020200020000" pitchFamily="34" charset="0"/>
                <a:sym typeface="Arial"/>
              </a:rPr>
              <a:t>ice</a:t>
            </a:r>
            <a:r>
              <a:rPr lang="fr-FR" sz="1100" dirty="0">
                <a:latin typeface="Posterama" panose="020B0504020200020000" pitchFamily="34" charset="0"/>
                <a:ea typeface="Arial"/>
                <a:cs typeface="Posterama" panose="020B0504020200020000" pitchFamily="34" charset="0"/>
                <a:sym typeface="Arial"/>
              </a:rPr>
              <a:t> over land) , like </a:t>
            </a:r>
            <a:r>
              <a:rPr lang="fr-FR" sz="1100" dirty="0" err="1">
                <a:latin typeface="Posterama" panose="020B0504020200020000" pitchFamily="34" charset="0"/>
                <a:ea typeface="Arial"/>
                <a:cs typeface="Posterama" panose="020B0504020200020000" pitchFamily="34" charset="0"/>
                <a:sym typeface="Arial"/>
              </a:rPr>
              <a:t>Greenland</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Antarctica</a:t>
            </a:r>
            <a:r>
              <a:rPr lang="fr-FR" sz="1100" dirty="0">
                <a:latin typeface="Posterama" panose="020B0504020200020000" pitchFamily="34" charset="0"/>
                <a:ea typeface="Arial"/>
                <a:cs typeface="Posterama" panose="020B0504020200020000" pitchFamily="34" charset="0"/>
                <a:sym typeface="Arial"/>
              </a:rPr>
              <a:t> and on the </a:t>
            </a:r>
            <a:r>
              <a:rPr lang="fr-FR" sz="1100" dirty="0" err="1">
                <a:latin typeface="Posterama" panose="020B0504020200020000" pitchFamily="34" charset="0"/>
                <a:ea typeface="Arial"/>
                <a:cs typeface="Posterama" panose="020B0504020200020000" pitchFamily="34" charset="0"/>
                <a:sym typeface="Arial"/>
              </a:rPr>
              <a:t>mountains</a:t>
            </a:r>
            <a:r>
              <a:rPr lang="fr-FR" sz="1100" dirty="0">
                <a:latin typeface="Posterama" panose="020B0504020200020000" pitchFamily="34" charset="0"/>
                <a:ea typeface="Arial"/>
                <a:cs typeface="Posterama" panose="020B0504020200020000" pitchFamily="34" charset="0"/>
                <a:sym typeface="Arial"/>
              </a:rPr>
              <a:t> all over the world, and icebergs (</a:t>
            </a:r>
            <a:r>
              <a:rPr lang="fr-FR" sz="1100" dirty="0" err="1">
                <a:latin typeface="Posterama" panose="020B0504020200020000" pitchFamily="34" charset="0"/>
                <a:ea typeface="Arial"/>
                <a:cs typeface="Posterama" panose="020B0504020200020000" pitchFamily="34" charset="0"/>
                <a:sym typeface="Arial"/>
              </a:rPr>
              <a:t>ice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floating</a:t>
            </a:r>
            <a:r>
              <a:rPr lang="fr-FR" sz="1100" dirty="0">
                <a:latin typeface="Posterama" panose="020B0504020200020000" pitchFamily="34" charset="0"/>
                <a:ea typeface="Arial"/>
                <a:cs typeface="Posterama" panose="020B0504020200020000" pitchFamily="34" charset="0"/>
                <a:sym typeface="Arial"/>
              </a:rPr>
              <a:t> in the </a:t>
            </a:r>
            <a:r>
              <a:rPr lang="fr-FR" sz="1100" dirty="0" err="1">
                <a:latin typeface="Posterama" panose="020B0504020200020000" pitchFamily="34" charset="0"/>
                <a:ea typeface="Arial"/>
                <a:cs typeface="Posterama" panose="020B0504020200020000" pitchFamily="34" charset="0"/>
                <a:sym typeface="Arial"/>
              </a:rPr>
              <a:t>sea</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such</a:t>
            </a:r>
            <a:r>
              <a:rPr lang="fr-FR" sz="1100" dirty="0">
                <a:latin typeface="Posterama" panose="020B0504020200020000" pitchFamily="34" charset="0"/>
                <a:ea typeface="Arial"/>
                <a:cs typeface="Posterama" panose="020B0504020200020000" pitchFamily="34" charset="0"/>
                <a:sym typeface="Arial"/>
              </a:rPr>
              <a:t> as the big </a:t>
            </a:r>
            <a:r>
              <a:rPr lang="fr-FR" sz="1100" dirty="0" err="1">
                <a:latin typeface="Posterama" panose="020B0504020200020000" pitchFamily="34" charset="0"/>
                <a:ea typeface="Arial"/>
                <a:cs typeface="Posterama" panose="020B0504020200020000" pitchFamily="34" charset="0"/>
                <a:sym typeface="Arial"/>
              </a:rPr>
              <a:t>ones</a:t>
            </a:r>
            <a:r>
              <a:rPr lang="fr-FR" sz="1100" dirty="0">
                <a:latin typeface="Posterama" panose="020B0504020200020000" pitchFamily="34" charset="0"/>
                <a:ea typeface="Arial"/>
                <a:cs typeface="Posterama" panose="020B0504020200020000" pitchFamily="34" charset="0"/>
                <a:sym typeface="Arial"/>
              </a:rPr>
              <a:t> in the </a:t>
            </a:r>
            <a:r>
              <a:rPr lang="fr-FR" sz="1100" dirty="0" err="1">
                <a:latin typeface="Posterama" panose="020B0504020200020000" pitchFamily="34" charset="0"/>
                <a:ea typeface="Arial"/>
                <a:cs typeface="Posterama" panose="020B0504020200020000" pitchFamily="34" charset="0"/>
                <a:sym typeface="Arial"/>
              </a:rPr>
              <a:t>Arctic</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Ocean</a:t>
            </a:r>
            <a:r>
              <a:rPr lang="fr-FR" sz="1100" dirty="0">
                <a:latin typeface="Posterama" panose="020B0504020200020000" pitchFamily="34" charset="0"/>
                <a:ea typeface="Arial"/>
                <a:cs typeface="Posterama" panose="020B0504020200020000" pitchFamily="34" charset="0"/>
                <a:sym typeface="Arial"/>
              </a:rPr>
              <a:t>. There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clear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tendency</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ice</a:t>
            </a:r>
            <a:r>
              <a:rPr lang="fr-FR" sz="1100" dirty="0">
                <a:latin typeface="Posterama" panose="020B0504020200020000" pitchFamily="34" charset="0"/>
                <a:ea typeface="Arial"/>
                <a:cs typeface="Posterama" panose="020B0504020200020000" pitchFamily="34" charset="0"/>
                <a:sym typeface="Arial"/>
              </a:rPr>
              <a:t> cover </a:t>
            </a:r>
            <a:r>
              <a:rPr lang="fr-FR" sz="1100" dirty="0" err="1">
                <a:latin typeface="Posterama" panose="020B0504020200020000" pitchFamily="34" charset="0"/>
                <a:ea typeface="Arial"/>
                <a:cs typeface="Posterama" panose="020B0504020200020000" pitchFamily="34" charset="0"/>
                <a:sym typeface="Arial"/>
              </a:rPr>
              <a:t>decrease</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both</a:t>
            </a:r>
            <a:r>
              <a:rPr lang="fr-FR" sz="1100" dirty="0">
                <a:latin typeface="Posterama" panose="020B0504020200020000" pitchFamily="34" charset="0"/>
                <a:ea typeface="Arial"/>
                <a:cs typeface="Posterama" panose="020B0504020200020000" pitchFamily="34" charset="0"/>
                <a:sym typeface="Arial"/>
              </a:rPr>
              <a:t> glaciers and icebergs. </a:t>
            </a:r>
            <a:r>
              <a:rPr lang="fr-FR" sz="1100" dirty="0" err="1">
                <a:latin typeface="Posterama" panose="020B0504020200020000" pitchFamily="34" charset="0"/>
                <a:ea typeface="Arial"/>
                <a:cs typeface="Posterama" panose="020B0504020200020000" pitchFamily="34" charset="0"/>
                <a:sym typeface="Arial"/>
              </a:rPr>
              <a:t>Loss</a:t>
            </a:r>
            <a:r>
              <a:rPr lang="fr-FR" sz="1100" dirty="0">
                <a:latin typeface="Posterama" panose="020B0504020200020000" pitchFamily="34" charset="0"/>
                <a:ea typeface="Arial"/>
                <a:cs typeface="Posterama" panose="020B0504020200020000" pitchFamily="34" charset="0"/>
                <a:sym typeface="Arial"/>
              </a:rPr>
              <a:t> of glaciers causes </a:t>
            </a:r>
            <a:r>
              <a:rPr lang="fr-FR" sz="1100" dirty="0" err="1">
                <a:latin typeface="Posterama" panose="020B0504020200020000" pitchFamily="34" charset="0"/>
                <a:ea typeface="Arial"/>
                <a:cs typeface="Posterama" panose="020B0504020200020000" pitchFamily="34" charset="0"/>
                <a:sym typeface="Arial"/>
              </a:rPr>
              <a:t>sea</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level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rise</a:t>
            </a:r>
            <a:r>
              <a:rPr lang="fr-FR" sz="1100" dirty="0">
                <a:latin typeface="Posterama" panose="020B0504020200020000" pitchFamily="34" charset="0"/>
                <a:ea typeface="Arial"/>
                <a:cs typeface="Posterama" panose="020B0504020200020000" pitchFamily="34" charset="0"/>
                <a:sym typeface="Arial"/>
              </a:rPr>
              <a:t> and affects </a:t>
            </a:r>
            <a:r>
              <a:rPr lang="fr-FR" sz="1100" dirty="0" err="1">
                <a:latin typeface="Posterama" panose="020B0504020200020000" pitchFamily="34" charset="0"/>
                <a:ea typeface="Arial"/>
                <a:cs typeface="Posterama" panose="020B0504020200020000" pitchFamily="34" charset="0"/>
                <a:sym typeface="Arial"/>
              </a:rPr>
              <a:t>coastal</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island</a:t>
            </a:r>
            <a:r>
              <a:rPr lang="fr-FR" sz="1100" dirty="0">
                <a:latin typeface="Posterama" panose="020B0504020200020000" pitchFamily="34" charset="0"/>
                <a:ea typeface="Arial"/>
                <a:cs typeface="Posterama" panose="020B0504020200020000" pitchFamily="34" charset="0"/>
                <a:sym typeface="Arial"/>
              </a:rPr>
              <a:t> populations. </a:t>
            </a:r>
            <a:r>
              <a:rPr lang="fr-FR" sz="1100" dirty="0" err="1">
                <a:latin typeface="Posterama" panose="020B0504020200020000" pitchFamily="34" charset="0"/>
                <a:ea typeface="Arial"/>
                <a:cs typeface="Posterama" panose="020B0504020200020000" pitchFamily="34" charset="0"/>
                <a:sym typeface="Arial"/>
              </a:rPr>
              <a:t>Loss</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ice</a:t>
            </a:r>
            <a:r>
              <a:rPr lang="fr-FR" sz="1100" dirty="0">
                <a:latin typeface="Posterama" panose="020B0504020200020000" pitchFamily="34" charset="0"/>
                <a:ea typeface="Arial"/>
                <a:cs typeface="Posterama" panose="020B0504020200020000" pitchFamily="34" charset="0"/>
                <a:sym typeface="Arial"/>
              </a:rPr>
              <a:t> on </a:t>
            </a:r>
            <a:r>
              <a:rPr lang="fr-FR" sz="1100" dirty="0" err="1">
                <a:latin typeface="Posterama" panose="020B0504020200020000" pitchFamily="34" charset="0"/>
                <a:ea typeface="Arial"/>
                <a:cs typeface="Posterama" panose="020B0504020200020000" pitchFamily="34" charset="0"/>
                <a:sym typeface="Arial"/>
              </a:rPr>
              <a:t>mountain</a:t>
            </a:r>
            <a:r>
              <a:rPr lang="fr-FR" sz="1100" dirty="0">
                <a:latin typeface="Posterama" panose="020B0504020200020000" pitchFamily="34" charset="0"/>
                <a:ea typeface="Arial"/>
                <a:cs typeface="Posterama" panose="020B0504020200020000" pitchFamily="34" charset="0"/>
                <a:sym typeface="Arial"/>
              </a:rPr>
              <a:t> glaciers causes a </a:t>
            </a:r>
            <a:r>
              <a:rPr lang="fr-FR" sz="1100" dirty="0" err="1">
                <a:latin typeface="Posterama" panose="020B0504020200020000" pitchFamily="34" charset="0"/>
                <a:ea typeface="Arial"/>
                <a:cs typeface="Posterama" panose="020B0504020200020000" pitchFamily="34" charset="0"/>
                <a:sym typeface="Arial"/>
              </a:rPr>
              <a:t>decrease</a:t>
            </a:r>
            <a:r>
              <a:rPr lang="fr-FR" sz="1100" dirty="0">
                <a:latin typeface="Posterama" panose="020B0504020200020000" pitchFamily="34" charset="0"/>
                <a:ea typeface="Arial"/>
                <a:cs typeface="Posterama" panose="020B0504020200020000" pitchFamily="34" charset="0"/>
                <a:sym typeface="Arial"/>
              </a:rPr>
              <a:t> in water </a:t>
            </a:r>
            <a:r>
              <a:rPr lang="fr-FR" sz="1100" dirty="0" err="1">
                <a:latin typeface="Posterama" panose="020B0504020200020000" pitchFamily="34" charset="0"/>
                <a:ea typeface="Arial"/>
                <a:cs typeface="Posterama" panose="020B0504020200020000" pitchFamily="34" charset="0"/>
                <a:sym typeface="Arial"/>
              </a:rPr>
              <a:t>resources</a:t>
            </a:r>
            <a:r>
              <a:rPr lang="fr-FR" sz="1100" dirty="0">
                <a:latin typeface="Posterama" panose="020B0504020200020000" pitchFamily="34" charset="0"/>
                <a:ea typeface="Arial"/>
                <a:cs typeface="Posterama" panose="020B0504020200020000" pitchFamily="34" charset="0"/>
                <a:sym typeface="Arial"/>
              </a:rPr>
              <a:t> for populations living in </a:t>
            </a:r>
            <a:r>
              <a:rPr lang="fr-FR" sz="1100" dirty="0" err="1">
                <a:latin typeface="Posterama" panose="020B0504020200020000" pitchFamily="34" charset="0"/>
                <a:ea typeface="Arial"/>
                <a:cs typeface="Posterama" panose="020B0504020200020000" pitchFamily="34" charset="0"/>
                <a:sym typeface="Arial"/>
              </a:rPr>
              <a:t>those</a:t>
            </a:r>
            <a:r>
              <a:rPr lang="fr-FR" sz="1100" dirty="0">
                <a:latin typeface="Posterama" panose="020B0504020200020000" pitchFamily="34" charset="0"/>
                <a:ea typeface="Arial"/>
                <a:cs typeface="Posterama" panose="020B0504020200020000" pitchFamily="34" charset="0"/>
                <a:sym typeface="Arial"/>
              </a:rPr>
              <a:t> areas. Iceberg </a:t>
            </a:r>
            <a:r>
              <a:rPr lang="fr-FR" sz="1100" dirty="0" err="1">
                <a:latin typeface="Posterama" panose="020B0504020200020000" pitchFamily="34" charset="0"/>
                <a:ea typeface="Arial"/>
                <a:cs typeface="Posterama" panose="020B0504020200020000" pitchFamily="34" charset="0"/>
                <a:sym typeface="Arial"/>
              </a:rPr>
              <a:t>melt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however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doesn’t</a:t>
            </a:r>
            <a:r>
              <a:rPr lang="fr-FR" sz="1100" dirty="0">
                <a:latin typeface="Posterama" panose="020B0504020200020000" pitchFamily="34" charset="0"/>
                <a:ea typeface="Arial"/>
                <a:cs typeface="Posterama" panose="020B0504020200020000" pitchFamily="34" charset="0"/>
                <a:sym typeface="Arial"/>
              </a:rPr>
              <a:t> cause </a:t>
            </a:r>
            <a:r>
              <a:rPr lang="fr-FR" sz="1100" dirty="0" err="1">
                <a:latin typeface="Posterama" panose="020B0504020200020000" pitchFamily="34" charset="0"/>
                <a:ea typeface="Arial"/>
                <a:cs typeface="Posterama" panose="020B0504020200020000" pitchFamily="34" charset="0"/>
                <a:sym typeface="Arial"/>
              </a:rPr>
              <a:t>sea</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level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rise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Think</a:t>
            </a:r>
            <a:r>
              <a:rPr lang="fr-FR" sz="1100" dirty="0">
                <a:latin typeface="Posterama" panose="020B0504020200020000" pitchFamily="34" charset="0"/>
                <a:ea typeface="Arial"/>
                <a:cs typeface="Posterama" panose="020B0504020200020000" pitchFamily="34" charset="0"/>
                <a:sym typeface="Arial"/>
              </a:rPr>
              <a:t> of an </a:t>
            </a:r>
            <a:r>
              <a:rPr lang="fr-FR" sz="1100" dirty="0" err="1">
                <a:latin typeface="Posterama" panose="020B0504020200020000" pitchFamily="34" charset="0"/>
                <a:ea typeface="Arial"/>
                <a:cs typeface="Posterama" panose="020B0504020200020000" pitchFamily="34" charset="0"/>
                <a:sym typeface="Arial"/>
              </a:rPr>
              <a:t>ice</a:t>
            </a:r>
            <a:r>
              <a:rPr lang="fr-FR" sz="1100" dirty="0">
                <a:latin typeface="Posterama" panose="020B0504020200020000" pitchFamily="34" charset="0"/>
                <a:ea typeface="Arial"/>
                <a:cs typeface="Posterama" panose="020B0504020200020000" pitchFamily="34" charset="0"/>
                <a:sym typeface="Arial"/>
              </a:rPr>
              <a:t> cube on a glass of water, </a:t>
            </a:r>
            <a:r>
              <a:rPr lang="fr-FR" sz="1100" dirty="0" err="1">
                <a:latin typeface="Posterama" panose="020B0504020200020000" pitchFamily="34" charset="0"/>
                <a:ea typeface="Arial"/>
                <a:cs typeface="Posterama" panose="020B0504020200020000" pitchFamily="34" charset="0"/>
                <a:sym typeface="Arial"/>
              </a:rPr>
              <a:t>however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can cause changes in </a:t>
            </a:r>
            <a:r>
              <a:rPr lang="fr-FR" sz="1100" dirty="0" err="1">
                <a:latin typeface="Posterama" panose="020B0504020200020000" pitchFamily="34" charset="0"/>
                <a:ea typeface="Arial"/>
                <a:cs typeface="Posterama" panose="020B0504020200020000" pitchFamily="34" charset="0"/>
                <a:sym typeface="Arial"/>
              </a:rPr>
              <a:t>ocean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currents</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furthermore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decreases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reflection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sunlight,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turn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increases</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temperature</a:t>
            </a:r>
            <a:r>
              <a:rPr lang="fr-FR" sz="1100" dirty="0">
                <a:latin typeface="Posterama" panose="020B0504020200020000" pitchFamily="34" charset="0"/>
                <a:ea typeface="Arial"/>
                <a:cs typeface="Posterama" panose="020B0504020200020000" pitchFamily="34" charset="0"/>
                <a:sym typeface="Arial"/>
              </a:rPr>
              <a:t>.</a:t>
            </a:r>
            <a:endParaRPr dirty="0"/>
          </a:p>
        </p:txBody>
      </p:sp>
      <p:sp>
        <p:nvSpPr>
          <p:cNvPr id="542" name="Google Shape;54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There are </a:t>
            </a:r>
            <a:r>
              <a:rPr lang="fr-FR" sz="1100" dirty="0" err="1">
                <a:latin typeface="Posterama" panose="020B0504020200020000" pitchFamily="34" charset="0"/>
                <a:ea typeface="Arial"/>
                <a:cs typeface="Posterama" panose="020B0504020200020000" pitchFamily="34" charset="0"/>
                <a:sym typeface="Arial"/>
              </a:rPr>
              <a:t>two</a:t>
            </a:r>
            <a:r>
              <a:rPr lang="fr-FR" sz="1100" dirty="0">
                <a:latin typeface="Posterama" panose="020B0504020200020000" pitchFamily="34" charset="0"/>
                <a:ea typeface="Arial"/>
                <a:cs typeface="Posterama" panose="020B0504020200020000" pitchFamily="34" charset="0"/>
                <a:sym typeface="Arial"/>
              </a:rPr>
              <a:t> main drivers for </a:t>
            </a:r>
            <a:r>
              <a:rPr lang="fr-FR" sz="1100" dirty="0" err="1">
                <a:latin typeface="Posterama" panose="020B0504020200020000" pitchFamily="34" charset="0"/>
                <a:ea typeface="Arial"/>
                <a:cs typeface="Posterama" panose="020B0504020200020000" pitchFamily="34" charset="0"/>
                <a:sym typeface="Arial"/>
              </a:rPr>
              <a:t>sea-level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rise</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melting</a:t>
            </a:r>
            <a:r>
              <a:rPr lang="fr-FR" sz="1100" dirty="0">
                <a:latin typeface="Posterama" panose="020B0504020200020000" pitchFamily="34" charset="0"/>
                <a:ea typeface="Arial"/>
                <a:cs typeface="Posterama" panose="020B0504020200020000" pitchFamily="34" charset="0"/>
                <a:sym typeface="Arial"/>
              </a:rPr>
              <a:t> of the glaciers and thermal expansion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caused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when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seawater</a:t>
            </a:r>
            <a:r>
              <a:rPr lang="fr-FR" sz="1100" dirty="0">
                <a:latin typeface="Posterama" panose="020B0504020200020000" pitchFamily="34" charset="0"/>
                <a:ea typeface="Arial"/>
                <a:cs typeface="Posterama" panose="020B0504020200020000" pitchFamily="34" charset="0"/>
                <a:sym typeface="Arial"/>
              </a:rPr>
              <a:t> expands </a:t>
            </a:r>
            <a:r>
              <a:rPr lang="fr-FR" sz="1100" dirty="0" err="1">
                <a:latin typeface="Posterama" panose="020B0504020200020000" pitchFamily="34" charset="0"/>
                <a:ea typeface="Arial"/>
                <a:cs typeface="Posterama" panose="020B0504020200020000" pitchFamily="34" charset="0"/>
                <a:sym typeface="Arial"/>
              </a:rPr>
              <a:t>because</a:t>
            </a:r>
            <a:r>
              <a:rPr lang="fr-FR" sz="1100" dirty="0">
                <a:latin typeface="Posterama" panose="020B0504020200020000" pitchFamily="34" charset="0"/>
                <a:ea typeface="Arial"/>
                <a:cs typeface="Posterama" panose="020B0504020200020000" pitchFamily="34" charset="0"/>
                <a:sym typeface="Arial"/>
              </a:rPr>
              <a:t> of the </a:t>
            </a:r>
            <a:r>
              <a:rPr lang="fr-FR" sz="1100" dirty="0" err="1">
                <a:latin typeface="Posterama" panose="020B0504020200020000" pitchFamily="34" charset="0"/>
                <a:ea typeface="Arial"/>
                <a:cs typeface="Posterama" panose="020B0504020200020000" pitchFamily="34" charset="0"/>
                <a:sym typeface="Arial"/>
              </a:rPr>
              <a:t>higher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temperature</a:t>
            </a:r>
            <a:r>
              <a:rPr lang="fr-FR" sz="1100" dirty="0">
                <a:latin typeface="Posterama" panose="020B0504020200020000" pitchFamily="34" charset="0"/>
                <a:ea typeface="Arial"/>
                <a:cs typeface="Posterama" panose="020B0504020200020000" pitchFamily="34" charset="0"/>
                <a:sym typeface="Arial"/>
              </a:rPr>
              <a:t> of the water. </a:t>
            </a:r>
            <a:r>
              <a:rPr lang="fr-FR" sz="1100" dirty="0" err="1">
                <a:latin typeface="Posterama" panose="020B0504020200020000" pitchFamily="34" charset="0"/>
                <a:ea typeface="Arial"/>
                <a:cs typeface="Posterama" panose="020B0504020200020000" pitchFamily="34" charset="0"/>
                <a:sym typeface="Arial"/>
              </a:rPr>
              <a:t>Since</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oceans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absorb</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heat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atmosphere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when</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atmosphere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becomes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warmer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will</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oceans</a:t>
            </a:r>
            <a:r>
              <a:rPr lang="fr-FR" sz="1100" dirty="0">
                <a:latin typeface="Posterama" panose="020B0504020200020000" pitchFamily="34" charset="0"/>
                <a:ea typeface="Arial"/>
                <a:cs typeface="Posterama" panose="020B0504020200020000" pitchFamily="34" charset="0"/>
                <a:sym typeface="Arial"/>
              </a:rPr>
              <a:t>. ... The </a:t>
            </a:r>
            <a:r>
              <a:rPr lang="fr-FR" sz="1100" dirty="0" err="1">
                <a:latin typeface="Posterama" panose="020B0504020200020000" pitchFamily="34" charset="0"/>
                <a:ea typeface="Arial"/>
                <a:cs typeface="Posterama" panose="020B0504020200020000" pitchFamily="34" charset="0"/>
                <a:sym typeface="Arial"/>
              </a:rPr>
              <a:t>increased</a:t>
            </a:r>
            <a:r>
              <a:rPr lang="fr-FR" sz="1100" dirty="0">
                <a:latin typeface="Posterama" panose="020B0504020200020000" pitchFamily="34" charset="0"/>
                <a:ea typeface="Arial"/>
                <a:cs typeface="Posterama" panose="020B0504020200020000" pitchFamily="34" charset="0"/>
                <a:sym typeface="Arial"/>
              </a:rPr>
              <a:t> volume </a:t>
            </a:r>
            <a:r>
              <a:rPr lang="fr-FR" sz="1100" dirty="0" err="1">
                <a:latin typeface="Posterama" panose="020B0504020200020000" pitchFamily="34" charset="0"/>
                <a:ea typeface="Arial"/>
                <a:cs typeface="Posterama" panose="020B0504020200020000" pitchFamily="34" charset="0"/>
                <a:sym typeface="Arial"/>
              </a:rPr>
              <a:t>will</a:t>
            </a:r>
            <a:r>
              <a:rPr lang="fr-FR" sz="1100" dirty="0">
                <a:latin typeface="Posterama" panose="020B0504020200020000" pitchFamily="34" charset="0"/>
                <a:ea typeface="Arial"/>
                <a:cs typeface="Posterama" panose="020B0504020200020000" pitchFamily="34" charset="0"/>
                <a:sym typeface="Arial"/>
              </a:rPr>
              <a:t> cause the </a:t>
            </a:r>
            <a:r>
              <a:rPr lang="fr-FR" sz="1100" dirty="0" err="1">
                <a:latin typeface="Posterama" panose="020B0504020200020000" pitchFamily="34" charset="0"/>
                <a:ea typeface="Arial"/>
                <a:cs typeface="Posterama" panose="020B0504020200020000" pitchFamily="34" charset="0"/>
                <a:sym typeface="Arial"/>
              </a:rPr>
              <a:t>level</a:t>
            </a:r>
            <a:r>
              <a:rPr lang="fr-FR" sz="1100" dirty="0">
                <a:latin typeface="Posterama" panose="020B0504020200020000" pitchFamily="34" charset="0"/>
                <a:ea typeface="Arial"/>
                <a:cs typeface="Posterama" panose="020B0504020200020000" pitchFamily="34" charset="0"/>
                <a:sym typeface="Arial"/>
              </a:rPr>
              <a:t> of the water in the </a:t>
            </a:r>
            <a:r>
              <a:rPr lang="fr-FR" sz="1100" dirty="0" err="1">
                <a:latin typeface="Posterama" panose="020B0504020200020000" pitchFamily="34" charset="0"/>
                <a:ea typeface="Arial"/>
                <a:cs typeface="Posterama" panose="020B0504020200020000" pitchFamily="34" charset="0"/>
                <a:sym typeface="Arial"/>
              </a:rPr>
              <a:t>oceans</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rise</a:t>
            </a:r>
            <a:r>
              <a:rPr lang="fr-FR" sz="1100" dirty="0">
                <a:latin typeface="Posterama" panose="020B0504020200020000" pitchFamily="34" charset="0"/>
                <a:ea typeface="Arial"/>
                <a:cs typeface="Posterama" panose="020B0504020200020000" pitchFamily="34" charset="0"/>
                <a:sym typeface="Arial"/>
              </a:rPr>
              <a:t>.</a:t>
            </a:r>
            <a:endParaRPr sz="1100" dirty="0">
              <a:latin typeface="Posterama" panose="020B0504020200020000" pitchFamily="34" charset="0"/>
              <a:ea typeface="Arial"/>
              <a:cs typeface="Posterama" panose="020B0504020200020000" pitchFamily="34" charset="0"/>
              <a:sym typeface="Arial"/>
            </a:endParaRPr>
          </a:p>
        </p:txBody>
      </p:sp>
      <p:sp>
        <p:nvSpPr>
          <p:cNvPr id="550" name="Google Shape;55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err="1">
                <a:latin typeface="Posterama" panose="020B0504020200020000" pitchFamily="34" charset="0"/>
                <a:ea typeface="Arial"/>
                <a:cs typeface="Posterama" panose="020B0504020200020000" pitchFamily="34" charset="0"/>
                <a:sym typeface="Arial"/>
              </a:rPr>
              <a:t>Currently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there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tendency</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rising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sea</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level</a:t>
            </a:r>
            <a:r>
              <a:rPr lang="fr-FR" sz="1100" dirty="0">
                <a:latin typeface="Posterama" panose="020B0504020200020000" pitchFamily="34" charset="0"/>
                <a:ea typeface="Arial"/>
                <a:cs typeface="Posterama" panose="020B0504020200020000" pitchFamily="34" charset="0"/>
                <a:sym typeface="Arial"/>
              </a:rPr>
              <a:t>, in 2020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variation </a:t>
            </a:r>
            <a:r>
              <a:rPr lang="fr-FR" sz="1100" dirty="0" err="1">
                <a:latin typeface="Posterama" panose="020B0504020200020000" pitchFamily="34" charset="0"/>
                <a:ea typeface="Arial"/>
                <a:cs typeface="Posterama" panose="020B0504020200020000" pitchFamily="34" charset="0"/>
                <a:sym typeface="Arial"/>
              </a:rPr>
              <a:t>was</a:t>
            </a:r>
            <a:r>
              <a:rPr lang="fr-FR" sz="1100" dirty="0">
                <a:latin typeface="Posterama" panose="020B0504020200020000" pitchFamily="34" charset="0"/>
                <a:ea typeface="Arial"/>
                <a:cs typeface="Posterama" panose="020B0504020200020000" pitchFamily="34" charset="0"/>
                <a:sym typeface="Arial"/>
              </a:rPr>
              <a:t> about 1 cm. Coastal areas are the </a:t>
            </a:r>
            <a:r>
              <a:rPr lang="fr-FR" sz="1100" dirty="0" err="1">
                <a:latin typeface="Posterama" panose="020B0504020200020000" pitchFamily="34" charset="0"/>
                <a:ea typeface="Arial"/>
                <a:cs typeface="Posterama" panose="020B0504020200020000" pitchFamily="34" charset="0"/>
                <a:sym typeface="Arial"/>
              </a:rPr>
              <a:t>most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vulnerable</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sea-level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rise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threatens</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coastal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communities</a:t>
            </a:r>
            <a:r>
              <a:rPr lang="fr-FR" sz="1100" dirty="0">
                <a:latin typeface="Posterama" panose="020B0504020200020000" pitchFamily="34" charset="0"/>
                <a:ea typeface="Arial"/>
                <a:cs typeface="Posterama" panose="020B0504020200020000" pitchFamily="34" charset="0"/>
                <a:sym typeface="Arial"/>
              </a:rPr>
              <a:t>. Amsterdam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one of the </a:t>
            </a:r>
            <a:r>
              <a:rPr lang="fr-FR" sz="1100" dirty="0" err="1">
                <a:latin typeface="Posterama" panose="020B0504020200020000" pitchFamily="34" charset="0"/>
                <a:ea typeface="Arial"/>
                <a:cs typeface="Posterama" panose="020B0504020200020000" pitchFamily="34" charset="0"/>
                <a:sym typeface="Arial"/>
              </a:rPr>
              <a:t>particular</a:t>
            </a:r>
            <a:r>
              <a:rPr lang="fr-FR" sz="1100" dirty="0">
                <a:latin typeface="Posterama" panose="020B0504020200020000" pitchFamily="34" charset="0"/>
                <a:ea typeface="Arial"/>
                <a:cs typeface="Posterama" panose="020B0504020200020000" pitchFamily="34" charset="0"/>
                <a:sym typeface="Arial"/>
              </a:rPr>
              <a:t> areas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threatened</a:t>
            </a:r>
            <a:r>
              <a:rPr lang="fr-FR" sz="1100" dirty="0">
                <a:latin typeface="Posterama" panose="020B0504020200020000" pitchFamily="34" charset="0"/>
                <a:ea typeface="Arial"/>
                <a:cs typeface="Posterama" panose="020B0504020200020000" pitchFamily="34" charset="0"/>
                <a:sym typeface="Arial"/>
              </a:rPr>
              <a:t> by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since</a:t>
            </a:r>
            <a:r>
              <a:rPr lang="fr-FR" sz="1100" dirty="0">
                <a:latin typeface="Posterama" panose="020B0504020200020000" pitchFamily="34" charset="0"/>
                <a:ea typeface="Arial"/>
                <a:cs typeface="Posterama" panose="020B0504020200020000" pitchFamily="34" charset="0"/>
                <a:sym typeface="Arial"/>
              </a:rPr>
              <a:t> the city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4 </a:t>
            </a:r>
            <a:r>
              <a:rPr lang="fr-FR" sz="1100" dirty="0" err="1">
                <a:latin typeface="Posterama" panose="020B0504020200020000" pitchFamily="34" charset="0"/>
                <a:ea typeface="Arial"/>
                <a:cs typeface="Posterama" panose="020B0504020200020000" pitchFamily="34" charset="0"/>
                <a:sym typeface="Arial"/>
              </a:rPr>
              <a:t>meters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below</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sea</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level</a:t>
            </a:r>
            <a:r>
              <a:rPr lang="fr-FR" sz="1100" dirty="0">
                <a:latin typeface="Posterama" panose="020B0504020200020000" pitchFamily="34" charset="0"/>
                <a:ea typeface="Arial"/>
                <a:cs typeface="Posterama" panose="020B0504020200020000" pitchFamily="34" charset="0"/>
                <a:sym typeface="Arial"/>
              </a:rPr>
              <a:t>.</a:t>
            </a:r>
            <a:endParaRPr dirty="0"/>
          </a:p>
        </p:txBody>
      </p:sp>
      <p:sp>
        <p:nvSpPr>
          <p:cNvPr id="558" name="Google Shape;55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Tuvalu Island, </a:t>
            </a:r>
            <a:r>
              <a:rPr lang="fr-FR" sz="1100" dirty="0" err="1">
                <a:latin typeface="Posterama" panose="020B0504020200020000" pitchFamily="34" charset="0"/>
                <a:ea typeface="Arial"/>
                <a:cs typeface="Posterama" panose="020B0504020200020000" pitchFamily="34" charset="0"/>
                <a:sym typeface="Arial"/>
              </a:rPr>
              <a:t>located</a:t>
            </a:r>
            <a:r>
              <a:rPr lang="fr-FR" sz="1100" dirty="0">
                <a:latin typeface="Posterama" panose="020B0504020200020000" pitchFamily="34" charset="0"/>
                <a:ea typeface="Arial"/>
                <a:cs typeface="Posterama" panose="020B0504020200020000" pitchFamily="34" charset="0"/>
                <a:sym typeface="Arial"/>
              </a:rPr>
              <a:t> in the Pacific </a:t>
            </a:r>
            <a:r>
              <a:rPr lang="fr-FR" sz="1100" dirty="0" err="1">
                <a:latin typeface="Posterama" panose="020B0504020200020000" pitchFamily="34" charset="0"/>
                <a:ea typeface="Arial"/>
                <a:cs typeface="Posterama" panose="020B0504020200020000" pitchFamily="34" charset="0"/>
                <a:sym typeface="Arial"/>
              </a:rPr>
              <a:t>Ocean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facing</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risk</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being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submerged</a:t>
            </a:r>
            <a:r>
              <a:rPr lang="fr-FR" sz="1100" dirty="0">
                <a:latin typeface="Posterama" panose="020B0504020200020000" pitchFamily="34" charset="0"/>
                <a:ea typeface="Arial"/>
                <a:cs typeface="Posterama" panose="020B0504020200020000" pitchFamily="34" charset="0"/>
                <a:sym typeface="Arial"/>
              </a:rPr>
              <a:t> if the </a:t>
            </a:r>
            <a:r>
              <a:rPr lang="fr-FR" sz="1100" dirty="0" err="1">
                <a:latin typeface="Posterama" panose="020B0504020200020000" pitchFamily="34" charset="0"/>
                <a:ea typeface="Arial"/>
                <a:cs typeface="Posterama" panose="020B0504020200020000" pitchFamily="34" charset="0"/>
                <a:sym typeface="Arial"/>
              </a:rPr>
              <a:t>sea</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level</a:t>
            </a:r>
            <a:r>
              <a:rPr lang="fr-FR" sz="1100" dirty="0">
                <a:latin typeface="Posterama" panose="020B0504020200020000" pitchFamily="34" charset="0"/>
                <a:ea typeface="Arial"/>
                <a:cs typeface="Posterama" panose="020B0504020200020000" pitchFamily="34" charset="0"/>
                <a:sym typeface="Arial"/>
              </a:rPr>
              <a:t> continues to </a:t>
            </a:r>
            <a:r>
              <a:rPr lang="fr-FR" sz="1100" dirty="0" err="1">
                <a:latin typeface="Posterama" panose="020B0504020200020000" pitchFamily="34" charset="0"/>
                <a:ea typeface="Arial"/>
                <a:cs typeface="Posterama" panose="020B0504020200020000" pitchFamily="34" charset="0"/>
                <a:sym typeface="Arial"/>
              </a:rPr>
              <a:t>rise</a:t>
            </a:r>
            <a:r>
              <a:rPr lang="fr-FR" sz="1100" dirty="0">
                <a:latin typeface="Posterama" panose="020B0504020200020000" pitchFamily="34" charset="0"/>
                <a:ea typeface="Arial"/>
                <a:cs typeface="Posterama" panose="020B0504020200020000" pitchFamily="34" charset="0"/>
                <a:sym typeface="Arial"/>
              </a:rPr>
              <a:t>. Island states and </a:t>
            </a:r>
            <a:r>
              <a:rPr lang="fr-FR" sz="1100" dirty="0" err="1">
                <a:latin typeface="Posterama" panose="020B0504020200020000" pitchFamily="34" charset="0"/>
                <a:ea typeface="Arial"/>
                <a:cs typeface="Posterama" panose="020B0504020200020000" pitchFamily="34" charset="0"/>
                <a:sym typeface="Arial"/>
              </a:rPr>
              <a:t>coastal</a:t>
            </a:r>
            <a:r>
              <a:rPr lang="fr-FR" sz="1100" dirty="0">
                <a:latin typeface="Posterama" panose="020B0504020200020000" pitchFamily="34" charset="0"/>
                <a:ea typeface="Arial"/>
                <a:cs typeface="Posterama" panose="020B0504020200020000" pitchFamily="34" charset="0"/>
                <a:sym typeface="Arial"/>
              </a:rPr>
              <a:t> areas are the </a:t>
            </a:r>
            <a:r>
              <a:rPr lang="fr-FR" sz="1100" dirty="0" err="1">
                <a:latin typeface="Posterama" panose="020B0504020200020000" pitchFamily="34" charset="0"/>
                <a:ea typeface="Arial"/>
                <a:cs typeface="Posterama" panose="020B0504020200020000" pitchFamily="34" charset="0"/>
                <a:sym typeface="Arial"/>
              </a:rPr>
              <a:t>most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vulnerable</a:t>
            </a:r>
            <a:r>
              <a:rPr lang="fr-FR" sz="1100" dirty="0">
                <a:latin typeface="Posterama" panose="020B0504020200020000" pitchFamily="34" charset="0"/>
                <a:ea typeface="Arial"/>
                <a:cs typeface="Posterama" panose="020B0504020200020000" pitchFamily="34" charset="0"/>
                <a:sym typeface="Arial"/>
              </a:rPr>
              <a:t> places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face the </a:t>
            </a:r>
            <a:r>
              <a:rPr lang="fr-FR" sz="1100" dirty="0" err="1">
                <a:latin typeface="Posterama" panose="020B0504020200020000" pitchFamily="34" charset="0"/>
                <a:ea typeface="Arial"/>
                <a:cs typeface="Posterama" panose="020B0504020200020000" pitchFamily="34" charset="0"/>
                <a:sym typeface="Arial"/>
              </a:rPr>
              <a:t>threat</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sea</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levels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rising</a:t>
            </a:r>
            <a:endParaRPr sz="1800" dirty="0">
              <a:latin typeface="Times New Roman"/>
              <a:ea typeface="Times New Roman"/>
              <a:cs typeface="Times New Roman"/>
              <a:sym typeface="Times New Roman"/>
            </a:endParaRPr>
          </a:p>
          <a:p>
            <a:pPr marL="457200" lvl="0" indent="-228600" algn="just" rtl="0">
              <a:lnSpc>
                <a:spcPct val="115000"/>
              </a:lnSpc>
              <a:spcBef>
                <a:spcPts val="1000"/>
              </a:spcBef>
              <a:spcAft>
                <a:spcPts val="1000"/>
              </a:spcAft>
              <a:buSzPts val="1400"/>
              <a:buNone/>
            </a:pPr>
            <a:endParaRPr sz="1800" dirty="0">
              <a:latin typeface="Times New Roman"/>
              <a:ea typeface="Times New Roman"/>
              <a:cs typeface="Times New Roman"/>
              <a:sym typeface="Times New Roman"/>
            </a:endParaRPr>
          </a:p>
        </p:txBody>
      </p:sp>
      <p:sp>
        <p:nvSpPr>
          <p:cNvPr id="567" name="Google Shape;567;p42: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The </a:t>
            </a:r>
            <a:r>
              <a:rPr lang="fr-FR" sz="1100" dirty="0" err="1">
                <a:latin typeface="Posterama" panose="020B0504020200020000" pitchFamily="34" charset="0"/>
                <a:ea typeface="Arial"/>
                <a:cs typeface="Posterama" panose="020B0504020200020000" pitchFamily="34" charset="0"/>
                <a:sym typeface="Arial"/>
              </a:rPr>
              <a:t>oceans</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also</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natural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sink</a:t>
            </a:r>
            <a:r>
              <a:rPr lang="fr-FR" sz="1100" dirty="0">
                <a:latin typeface="Posterama" panose="020B0504020200020000" pitchFamily="34" charset="0"/>
                <a:ea typeface="Arial"/>
                <a:cs typeface="Posterama" panose="020B0504020200020000" pitchFamily="34" charset="0"/>
                <a:sym typeface="Arial"/>
              </a:rPr>
              <a:t> of absorption of CO2. As the CO2 concentration in the </a:t>
            </a:r>
            <a:r>
              <a:rPr lang="fr-FR" sz="1100" dirty="0" err="1">
                <a:latin typeface="Posterama" panose="020B0504020200020000" pitchFamily="34" charset="0"/>
                <a:ea typeface="Arial"/>
                <a:cs typeface="Posterama" panose="020B0504020200020000" pitchFamily="34" charset="0"/>
                <a:sym typeface="Arial"/>
              </a:rPr>
              <a:t>atmosphere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increases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does</a:t>
            </a:r>
            <a:r>
              <a:rPr lang="fr-FR" sz="1100" dirty="0">
                <a:latin typeface="Posterama" panose="020B0504020200020000" pitchFamily="34" charset="0"/>
                <a:ea typeface="Arial"/>
                <a:cs typeface="Posterama" panose="020B0504020200020000" pitchFamily="34" charset="0"/>
                <a:sym typeface="Arial"/>
              </a:rPr>
              <a:t> the absorption in the </a:t>
            </a:r>
            <a:r>
              <a:rPr lang="fr-FR" sz="1100" dirty="0" err="1">
                <a:latin typeface="Posterama" panose="020B0504020200020000" pitchFamily="34" charset="0"/>
                <a:ea typeface="Arial"/>
                <a:cs typeface="Posterama" panose="020B0504020200020000" pitchFamily="34" charset="0"/>
                <a:sym typeface="Arial"/>
              </a:rPr>
              <a:t>ocean</a:t>
            </a:r>
            <a:r>
              <a:rPr lang="fr-FR" sz="1100" dirty="0">
                <a:latin typeface="Posterama" panose="020B0504020200020000" pitchFamily="34" charset="0"/>
                <a:ea typeface="Arial"/>
                <a:cs typeface="Posterama" panose="020B0504020200020000" pitchFamily="34" charset="0"/>
                <a:sym typeface="Arial"/>
              </a:rPr>
              <a:t>, and the </a:t>
            </a:r>
            <a:r>
              <a:rPr lang="fr-FR" sz="1100" dirty="0" err="1">
                <a:latin typeface="Posterama" panose="020B0504020200020000" pitchFamily="34" charset="0"/>
                <a:ea typeface="Arial"/>
                <a:cs typeface="Posterama" panose="020B0504020200020000" pitchFamily="34" charset="0"/>
                <a:sym typeface="Arial"/>
              </a:rPr>
              <a:t>consequential</a:t>
            </a:r>
            <a:r>
              <a:rPr lang="fr-FR" sz="1100" dirty="0">
                <a:latin typeface="Posterama" panose="020B0504020200020000" pitchFamily="34" charset="0"/>
                <a:ea typeface="Arial"/>
                <a:cs typeface="Posterama" panose="020B0504020200020000" pitchFamily="34" charset="0"/>
                <a:sym typeface="Arial"/>
              </a:rPr>
              <a:t> acidification of the water. This has dire </a:t>
            </a:r>
            <a:r>
              <a:rPr lang="fr-FR" sz="1100" dirty="0" err="1">
                <a:latin typeface="Posterama" panose="020B0504020200020000" pitchFamily="34" charset="0"/>
                <a:ea typeface="Arial"/>
                <a:cs typeface="Posterama" panose="020B0504020200020000" pitchFamily="34" charset="0"/>
                <a:sym typeface="Arial"/>
              </a:rPr>
              <a:t>consequences</a:t>
            </a:r>
            <a:r>
              <a:rPr lang="fr-FR" sz="1100" dirty="0">
                <a:latin typeface="Posterama" panose="020B0504020200020000" pitchFamily="34" charset="0"/>
                <a:ea typeface="Arial"/>
                <a:cs typeface="Posterama" panose="020B0504020200020000" pitchFamily="34" charset="0"/>
                <a:sym typeface="Arial"/>
              </a:rPr>
              <a:t> on marine life,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particularly</a:t>
            </a:r>
            <a:r>
              <a:rPr lang="fr-FR" sz="1100" dirty="0">
                <a:latin typeface="Posterama" panose="020B0504020200020000" pitchFamily="34" charset="0"/>
                <a:ea typeface="Arial"/>
                <a:cs typeface="Posterama" panose="020B0504020200020000" pitchFamily="34" charset="0"/>
                <a:sym typeface="Arial"/>
              </a:rPr>
              <a:t> sensitive to </a:t>
            </a:r>
            <a:r>
              <a:rPr lang="fr-FR" sz="1100" dirty="0" err="1">
                <a:latin typeface="Posterama" panose="020B0504020200020000" pitchFamily="34" charset="0"/>
                <a:ea typeface="Arial"/>
                <a:cs typeface="Posterama" panose="020B0504020200020000" pitchFamily="34" charset="0"/>
                <a:sym typeface="Arial"/>
              </a:rPr>
              <a:t>these</a:t>
            </a:r>
            <a:r>
              <a:rPr lang="fr-FR" sz="1100" dirty="0">
                <a:latin typeface="Posterama" panose="020B0504020200020000" pitchFamily="34" charset="0"/>
                <a:ea typeface="Arial"/>
                <a:cs typeface="Posterama" panose="020B0504020200020000" pitchFamily="34" charset="0"/>
                <a:sym typeface="Arial"/>
              </a:rPr>
              <a:t> types of variations. As an </a:t>
            </a:r>
            <a:r>
              <a:rPr lang="fr-FR" sz="1100" dirty="0" err="1">
                <a:latin typeface="Posterama" panose="020B0504020200020000" pitchFamily="34" charset="0"/>
                <a:ea typeface="Arial"/>
                <a:cs typeface="Posterama" panose="020B0504020200020000" pitchFamily="34" charset="0"/>
                <a:sym typeface="Arial"/>
              </a:rPr>
              <a:t>example</a:t>
            </a:r>
            <a:r>
              <a:rPr lang="fr-FR" sz="1100" dirty="0">
                <a:latin typeface="Posterama" panose="020B0504020200020000" pitchFamily="34" charset="0"/>
                <a:ea typeface="Arial"/>
                <a:cs typeface="Posterama" panose="020B0504020200020000" pitchFamily="34" charset="0"/>
                <a:sym typeface="Arial"/>
              </a:rPr>
              <a:t>, more </a:t>
            </a:r>
            <a:r>
              <a:rPr lang="fr-FR" sz="1100" dirty="0" err="1">
                <a:latin typeface="Posterama" panose="020B0504020200020000" pitchFamily="34" charset="0"/>
                <a:ea typeface="Arial"/>
                <a:cs typeface="Posterama" panose="020B0504020200020000" pitchFamily="34" charset="0"/>
                <a:sym typeface="Arial"/>
              </a:rPr>
              <a:t>acidic</a:t>
            </a:r>
            <a:r>
              <a:rPr lang="fr-FR" sz="1100" dirty="0">
                <a:latin typeface="Posterama" panose="020B0504020200020000" pitchFamily="34" charset="0"/>
                <a:ea typeface="Arial"/>
                <a:cs typeface="Posterama" panose="020B0504020200020000" pitchFamily="34" charset="0"/>
                <a:sym typeface="Arial"/>
              </a:rPr>
              <a:t> waters </a:t>
            </a:r>
            <a:r>
              <a:rPr lang="fr-FR" sz="1100" dirty="0" err="1">
                <a:latin typeface="Posterama" panose="020B0504020200020000" pitchFamily="34" charset="0"/>
                <a:ea typeface="Arial"/>
                <a:cs typeface="Posterama" panose="020B0504020200020000" pitchFamily="34" charset="0"/>
                <a:sym typeface="Arial"/>
              </a:rPr>
              <a:t>deteriorates</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shells</a:t>
            </a:r>
            <a:r>
              <a:rPr lang="fr-FR" sz="1100" dirty="0">
                <a:latin typeface="Posterama" panose="020B0504020200020000" pitchFamily="34" charset="0"/>
                <a:ea typeface="Arial"/>
                <a:cs typeface="Posterama" panose="020B0504020200020000" pitchFamily="34" charset="0"/>
                <a:sym typeface="Arial"/>
              </a:rPr>
              <a:t> of marine </a:t>
            </a:r>
            <a:r>
              <a:rPr lang="fr-FR" sz="1100" dirty="0" err="1">
                <a:latin typeface="Posterama" panose="020B0504020200020000" pitchFamily="34" charset="0"/>
                <a:ea typeface="Arial"/>
                <a:cs typeface="Posterama" panose="020B0504020200020000" pitchFamily="34" charset="0"/>
                <a:sym typeface="Arial"/>
              </a:rPr>
              <a:t>organisms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are made of calcium carbonate – </a:t>
            </a:r>
            <a:r>
              <a:rPr lang="fr-FR" sz="1100" dirty="0" err="1">
                <a:latin typeface="Posterama" panose="020B0504020200020000" pitchFamily="34" charset="0"/>
                <a:ea typeface="Arial"/>
                <a:cs typeface="Posterama" panose="020B0504020200020000" pitchFamily="34" charset="0"/>
                <a:sym typeface="Arial"/>
              </a:rPr>
              <a:t>caused</a:t>
            </a:r>
            <a:r>
              <a:rPr lang="fr-FR" sz="1100" dirty="0">
                <a:latin typeface="Posterama" panose="020B0504020200020000" pitchFamily="34" charset="0"/>
                <a:ea typeface="Arial"/>
                <a:cs typeface="Posterama" panose="020B0504020200020000" pitchFamily="34" charset="0"/>
                <a:sym typeface="Arial"/>
              </a:rPr>
              <a:t> by </a:t>
            </a:r>
            <a:r>
              <a:rPr lang="fr-FR" sz="1100" dirty="0" err="1">
                <a:latin typeface="Posterama" panose="020B0504020200020000" pitchFamily="34" charset="0"/>
                <a:ea typeface="Arial"/>
                <a:cs typeface="Posterama" panose="020B0504020200020000" pitchFamily="34" charset="0"/>
                <a:sym typeface="Arial"/>
              </a:rPr>
              <a:t>chemical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reactions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between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carbon</a:t>
            </a:r>
            <a:r>
              <a:rPr lang="fr-FR" sz="1100" dirty="0">
                <a:latin typeface="Posterama" panose="020B0504020200020000" pitchFamily="34" charset="0"/>
                <a:ea typeface="Arial"/>
                <a:cs typeface="Posterama" panose="020B0504020200020000" pitchFamily="34" charset="0"/>
                <a:sym typeface="Arial"/>
              </a:rPr>
              <a:t> and the </a:t>
            </a:r>
            <a:r>
              <a:rPr lang="fr-FR" sz="1100" dirty="0" err="1">
                <a:latin typeface="Posterama" panose="020B0504020200020000" pitchFamily="34" charset="0"/>
                <a:ea typeface="Arial"/>
                <a:cs typeface="Posterama" panose="020B0504020200020000" pitchFamily="34" charset="0"/>
                <a:sym typeface="Arial"/>
              </a:rPr>
              <a:t>chemicals</a:t>
            </a:r>
            <a:r>
              <a:rPr lang="fr-FR" sz="1100" dirty="0">
                <a:latin typeface="Posterama" panose="020B0504020200020000" pitchFamily="34" charset="0"/>
                <a:ea typeface="Arial"/>
                <a:cs typeface="Posterama" panose="020B0504020200020000" pitchFamily="34" charset="0"/>
                <a:sym typeface="Arial"/>
              </a:rPr>
              <a:t> of the </a:t>
            </a:r>
            <a:r>
              <a:rPr lang="fr-FR" sz="1100" dirty="0" err="1">
                <a:latin typeface="Posterama" panose="020B0504020200020000" pitchFamily="34" charset="0"/>
                <a:ea typeface="Arial"/>
                <a:cs typeface="Posterama" panose="020B0504020200020000" pitchFamily="34" charset="0"/>
                <a:sym typeface="Arial"/>
              </a:rPr>
              <a:t>shells</a:t>
            </a:r>
            <a:endParaRPr dirty="0"/>
          </a:p>
        </p:txBody>
      </p:sp>
      <p:sp>
        <p:nvSpPr>
          <p:cNvPr id="573" name="Google Shape;57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Rising </a:t>
            </a:r>
            <a:r>
              <a:rPr lang="fr-FR" sz="1100" dirty="0" err="1">
                <a:latin typeface="Posterama" panose="020B0504020200020000" pitchFamily="34" charset="0"/>
                <a:ea typeface="Arial"/>
                <a:cs typeface="Posterama" panose="020B0504020200020000" pitchFamily="34" charset="0"/>
                <a:sym typeface="Arial"/>
              </a:rPr>
              <a:t>temperatures</a:t>
            </a:r>
            <a:r>
              <a:rPr lang="fr-FR" sz="1100" dirty="0">
                <a:latin typeface="Posterama" panose="020B0504020200020000" pitchFamily="34" charset="0"/>
                <a:ea typeface="Arial"/>
                <a:cs typeface="Posterama" panose="020B0504020200020000" pitchFamily="34" charset="0"/>
                <a:sym typeface="Arial"/>
              </a:rPr>
              <a:t> have </a:t>
            </a:r>
            <a:r>
              <a:rPr lang="fr-FR" sz="1100" dirty="0" err="1">
                <a:latin typeface="Posterama" panose="020B0504020200020000" pitchFamily="34" charset="0"/>
                <a:ea typeface="Arial"/>
                <a:cs typeface="Posterama" panose="020B0504020200020000" pitchFamily="34" charset="0"/>
                <a:sym typeface="Arial"/>
              </a:rPr>
              <a:t>catastrophic</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consequences</a:t>
            </a:r>
            <a:r>
              <a:rPr lang="fr-FR" sz="1100" dirty="0">
                <a:latin typeface="Posterama" panose="020B0504020200020000" pitchFamily="34" charset="0"/>
                <a:ea typeface="Arial"/>
                <a:cs typeface="Posterama" panose="020B0504020200020000" pitchFamily="34" charset="0"/>
                <a:sym typeface="Arial"/>
              </a:rPr>
              <a:t> on </a:t>
            </a:r>
            <a:r>
              <a:rPr lang="fr-FR" sz="1100" dirty="0" err="1">
                <a:latin typeface="Posterama" panose="020B0504020200020000" pitchFamily="34" charset="0"/>
                <a:ea typeface="Arial"/>
                <a:cs typeface="Posterama" panose="020B0504020200020000" pitchFamily="34" charset="0"/>
                <a:sym typeface="Arial"/>
              </a:rPr>
              <a:t>ecosystems</a:t>
            </a:r>
            <a:r>
              <a:rPr lang="fr-FR" sz="1100" dirty="0">
                <a:latin typeface="Posterama" panose="020B0504020200020000" pitchFamily="34" charset="0"/>
                <a:ea typeface="Arial"/>
                <a:cs typeface="Posterama" panose="020B0504020200020000" pitchFamily="34" charset="0"/>
                <a:sym typeface="Arial"/>
              </a:rPr>
              <a:t>. One </a:t>
            </a:r>
            <a:r>
              <a:rPr lang="fr-FR" sz="1100" dirty="0" err="1">
                <a:latin typeface="Posterama" panose="020B0504020200020000" pitchFamily="34" charset="0"/>
                <a:ea typeface="Arial"/>
                <a:cs typeface="Posterama" panose="020B0504020200020000" pitchFamily="34" charset="0"/>
                <a:sym typeface="Arial"/>
              </a:rPr>
              <a:t>example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coral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reefs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fundamental</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entire</a:t>
            </a:r>
            <a:r>
              <a:rPr lang="fr-FR" sz="1100" dirty="0">
                <a:latin typeface="Posterama" panose="020B0504020200020000" pitchFamily="34" charset="0"/>
                <a:ea typeface="Arial"/>
                <a:cs typeface="Posterama" panose="020B0504020200020000" pitchFamily="34" charset="0"/>
                <a:sym typeface="Arial"/>
              </a:rPr>
              <a:t> marine </a:t>
            </a:r>
            <a:r>
              <a:rPr lang="fr-FR" sz="1100" dirty="0" err="1">
                <a:latin typeface="Posterama" panose="020B0504020200020000" pitchFamily="34" charset="0"/>
                <a:ea typeface="Arial"/>
                <a:cs typeface="Posterama" panose="020B0504020200020000" pitchFamily="34" charset="0"/>
                <a:sym typeface="Arial"/>
              </a:rPr>
              <a:t>ecosystems</a:t>
            </a:r>
            <a:r>
              <a:rPr lang="fr-FR" sz="1100" dirty="0">
                <a:latin typeface="Posterama" panose="020B0504020200020000" pitchFamily="34" charset="0"/>
                <a:ea typeface="Arial"/>
                <a:cs typeface="Posterama" panose="020B0504020200020000" pitchFamily="34" charset="0"/>
                <a:sym typeface="Arial"/>
              </a:rPr>
              <a:t>, and are </a:t>
            </a:r>
            <a:r>
              <a:rPr lang="fr-FR" sz="1100" dirty="0" err="1">
                <a:latin typeface="Posterama" panose="020B0504020200020000" pitchFamily="34" charset="0"/>
                <a:ea typeface="Arial"/>
                <a:cs typeface="Posterama" panose="020B0504020200020000" pitchFamily="34" charset="0"/>
                <a:sym typeface="Arial"/>
              </a:rPr>
              <a:t>considered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biodiversity</a:t>
            </a:r>
            <a:r>
              <a:rPr lang="fr-FR" sz="1100" dirty="0">
                <a:latin typeface="Posterama" panose="020B0504020200020000" pitchFamily="34" charset="0"/>
                <a:ea typeface="Arial"/>
                <a:cs typeface="Posterama" panose="020B0504020200020000" pitchFamily="34" charset="0"/>
                <a:sym typeface="Arial"/>
              </a:rPr>
              <a:t> hotspots. </a:t>
            </a:r>
            <a:r>
              <a:rPr lang="fr-FR" sz="1100" dirty="0" err="1">
                <a:latin typeface="Posterama" panose="020B0504020200020000" pitchFamily="34" charset="0"/>
                <a:ea typeface="Arial"/>
                <a:cs typeface="Posterama" panose="020B0504020200020000" pitchFamily="34" charset="0"/>
                <a:sym typeface="Arial"/>
              </a:rPr>
              <a:t>They</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also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incredibly</a:t>
            </a:r>
            <a:r>
              <a:rPr lang="fr-FR" sz="1100" dirty="0">
                <a:latin typeface="Posterama" panose="020B0504020200020000" pitchFamily="34" charset="0"/>
                <a:ea typeface="Arial"/>
                <a:cs typeface="Posterama" panose="020B0504020200020000" pitchFamily="34" charset="0"/>
                <a:sym typeface="Arial"/>
              </a:rPr>
              <a:t> sensitive to </a:t>
            </a:r>
            <a:r>
              <a:rPr lang="fr-FR" sz="1100" dirty="0" err="1">
                <a:latin typeface="Posterama" panose="020B0504020200020000" pitchFamily="34" charset="0"/>
                <a:ea typeface="Arial"/>
                <a:cs typeface="Posterama" panose="020B0504020200020000" pitchFamily="34" charset="0"/>
                <a:sym typeface="Arial"/>
              </a:rPr>
              <a:t>temperature</a:t>
            </a:r>
            <a:r>
              <a:rPr lang="fr-FR" sz="1100" dirty="0">
                <a:latin typeface="Posterama" panose="020B0504020200020000" pitchFamily="34" charset="0"/>
                <a:ea typeface="Arial"/>
                <a:cs typeface="Posterama" panose="020B0504020200020000" pitchFamily="34" charset="0"/>
                <a:sym typeface="Arial"/>
              </a:rPr>
              <a:t> and pH variations. </a:t>
            </a:r>
            <a:r>
              <a:rPr lang="fr-FR" sz="1100" dirty="0" err="1">
                <a:latin typeface="Posterama" panose="020B0504020200020000" pitchFamily="34" charset="0"/>
                <a:ea typeface="Arial"/>
                <a:cs typeface="Posterama" panose="020B0504020200020000" pitchFamily="34" charset="0"/>
                <a:sym typeface="Arial"/>
              </a:rPr>
              <a:t>Temperature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increase</a:t>
            </a:r>
            <a:r>
              <a:rPr lang="fr-FR" sz="1100" dirty="0">
                <a:latin typeface="Posterama" panose="020B0504020200020000" pitchFamily="34" charset="0"/>
                <a:ea typeface="Arial"/>
                <a:cs typeface="Posterama" panose="020B0504020200020000" pitchFamily="34" charset="0"/>
                <a:sym typeface="Arial"/>
              </a:rPr>
              <a:t> and acidification of the </a:t>
            </a:r>
            <a:r>
              <a:rPr lang="fr-FR" sz="1100" dirty="0" err="1">
                <a:latin typeface="Posterama" panose="020B0504020200020000" pitchFamily="34" charset="0"/>
                <a:ea typeface="Arial"/>
                <a:cs typeface="Posterama" panose="020B0504020200020000" pitchFamily="34" charset="0"/>
                <a:sym typeface="Arial"/>
              </a:rPr>
              <a:t>oceans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contribute</a:t>
            </a:r>
            <a:r>
              <a:rPr lang="fr-FR" sz="1100" dirty="0">
                <a:latin typeface="Posterama" panose="020B0504020200020000" pitchFamily="34" charset="0"/>
                <a:ea typeface="Arial"/>
                <a:cs typeface="Posterama" panose="020B0504020200020000" pitchFamily="34" charset="0"/>
                <a:sym typeface="Arial"/>
              </a:rPr>
              <a:t> to the </a:t>
            </a:r>
            <a:r>
              <a:rPr lang="fr-FR" sz="1100" dirty="0" err="1">
                <a:latin typeface="Posterama" panose="020B0504020200020000" pitchFamily="34" charset="0"/>
                <a:ea typeface="Arial"/>
                <a:cs typeface="Posterama" panose="020B0504020200020000" pitchFamily="34" charset="0"/>
                <a:sym typeface="Arial"/>
              </a:rPr>
              <a:t>phenomena</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called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coral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bleaching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results</a:t>
            </a:r>
            <a:r>
              <a:rPr lang="fr-FR" sz="1100" dirty="0">
                <a:latin typeface="Posterama" panose="020B0504020200020000" pitchFamily="34" charset="0"/>
                <a:ea typeface="Arial"/>
                <a:cs typeface="Posterama" panose="020B0504020200020000" pitchFamily="34" charset="0"/>
                <a:sym typeface="Arial"/>
              </a:rPr>
              <a:t> in the </a:t>
            </a:r>
            <a:r>
              <a:rPr lang="fr-FR" sz="1100" dirty="0" err="1">
                <a:latin typeface="Posterama" panose="020B0504020200020000" pitchFamily="34" charset="0"/>
                <a:ea typeface="Arial"/>
                <a:cs typeface="Posterama" panose="020B0504020200020000" pitchFamily="34" charset="0"/>
                <a:sym typeface="Arial"/>
              </a:rPr>
              <a:t>death</a:t>
            </a:r>
            <a:r>
              <a:rPr lang="fr-FR" sz="1100" dirty="0">
                <a:latin typeface="Posterama" panose="020B0504020200020000" pitchFamily="34" charset="0"/>
                <a:ea typeface="Arial"/>
                <a:cs typeface="Posterama" panose="020B0504020200020000" pitchFamily="34" charset="0"/>
                <a:sym typeface="Arial"/>
              </a:rPr>
              <a:t> of the </a:t>
            </a:r>
            <a:r>
              <a:rPr lang="fr-FR" sz="1100" dirty="0" err="1">
                <a:latin typeface="Posterama" panose="020B0504020200020000" pitchFamily="34" charset="0"/>
                <a:ea typeface="Arial"/>
                <a:cs typeface="Posterama" panose="020B0504020200020000" pitchFamily="34" charset="0"/>
                <a:sym typeface="Arial"/>
              </a:rPr>
              <a:t>reef</a:t>
            </a:r>
            <a:r>
              <a:rPr lang="fr-FR" sz="1100" dirty="0">
                <a:latin typeface="Posterama" panose="020B0504020200020000" pitchFamily="34" charset="0"/>
                <a:ea typeface="Arial"/>
                <a:cs typeface="Posterama" panose="020B0504020200020000" pitchFamily="34" charset="0"/>
                <a:sym typeface="Arial"/>
              </a:rPr>
              <a:t> – </a:t>
            </a:r>
            <a:r>
              <a:rPr lang="fr-FR" sz="1100" dirty="0" err="1">
                <a:latin typeface="Posterama" panose="020B0504020200020000" pitchFamily="34" charset="0"/>
                <a:ea typeface="Arial"/>
                <a:cs typeface="Posterama" panose="020B0504020200020000" pitchFamily="34" charset="0"/>
                <a:sym typeface="Arial"/>
              </a:rPr>
              <a:t>entire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organisms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perish</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these</a:t>
            </a:r>
            <a:r>
              <a:rPr lang="fr-FR" sz="1100" dirty="0">
                <a:latin typeface="Posterama" panose="020B0504020200020000" pitchFamily="34" charset="0"/>
                <a:ea typeface="Arial"/>
                <a:cs typeface="Posterama" panose="020B0504020200020000" pitchFamily="34" charset="0"/>
                <a:sym typeface="Arial"/>
              </a:rPr>
              <a:t> conditions,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means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the marine life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coexists</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ecosystem</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vanishes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completely</a:t>
            </a:r>
            <a:r>
              <a:rPr lang="fr-FR" sz="1100" dirty="0">
                <a:latin typeface="Posterama" panose="020B0504020200020000" pitchFamily="34" charset="0"/>
                <a:ea typeface="Arial"/>
                <a:cs typeface="Posterama" panose="020B0504020200020000" pitchFamily="34" charset="0"/>
                <a:sym typeface="Arial"/>
              </a:rPr>
              <a:t>.</a:t>
            </a:r>
            <a:endParaRPr dirty="0"/>
          </a:p>
        </p:txBody>
      </p:sp>
      <p:sp>
        <p:nvSpPr>
          <p:cNvPr id="579" name="Google Shape;57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err="1">
                <a:latin typeface="Posterama" panose="020B0504020200020000" pitchFamily="34" charset="0"/>
                <a:ea typeface="Arial"/>
                <a:cs typeface="Posterama" panose="020B0504020200020000" pitchFamily="34" charset="0"/>
                <a:sym typeface="Arial"/>
              </a:rPr>
              <a:t>Warmer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temperatures</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changing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patterns in countries, </a:t>
            </a:r>
            <a:r>
              <a:rPr lang="fr-FR" sz="1100" dirty="0" err="1">
                <a:latin typeface="Posterama" panose="020B0504020200020000" pitchFamily="34" charset="0"/>
                <a:ea typeface="Arial"/>
                <a:cs typeface="Posterama" panose="020B0504020200020000" pitchFamily="34" charset="0"/>
                <a:sym typeface="Arial"/>
              </a:rPr>
              <a:t>creates</a:t>
            </a:r>
            <a:r>
              <a:rPr lang="fr-FR" sz="1100" dirty="0">
                <a:latin typeface="Posterama" panose="020B0504020200020000" pitchFamily="34" charset="0"/>
                <a:ea typeface="Arial"/>
                <a:cs typeface="Posterama" panose="020B0504020200020000" pitchFamily="34" charset="0"/>
                <a:sym typeface="Arial"/>
              </a:rPr>
              <a:t> conditions for </a:t>
            </a:r>
            <a:r>
              <a:rPr lang="fr-FR" sz="1100" dirty="0" err="1">
                <a:latin typeface="Posterama" panose="020B0504020200020000" pitchFamily="34" charset="0"/>
                <a:ea typeface="Arial"/>
                <a:cs typeface="Posterama" panose="020B0504020200020000" pitchFamily="34" charset="0"/>
                <a:sym typeface="Arial"/>
              </a:rPr>
              <a:t>pathogens</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diseases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common</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warmer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weather</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emerge</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regions</a:t>
            </a:r>
            <a:r>
              <a:rPr lang="fr-FR" sz="1100" dirty="0">
                <a:latin typeface="Posterama" panose="020B0504020200020000" pitchFamily="34" charset="0"/>
                <a:ea typeface="Arial"/>
                <a:cs typeface="Posterama" panose="020B0504020200020000" pitchFamily="34" charset="0"/>
                <a:sym typeface="Arial"/>
              </a:rPr>
              <a:t> of the world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have </a:t>
            </a:r>
            <a:r>
              <a:rPr lang="fr-FR" sz="1100" dirty="0" err="1">
                <a:latin typeface="Posterama" panose="020B0504020200020000" pitchFamily="34" charset="0"/>
                <a:ea typeface="Arial"/>
                <a:cs typeface="Posterama" panose="020B0504020200020000" pitchFamily="34" charset="0"/>
                <a:sym typeface="Arial"/>
              </a:rPr>
              <a:t>never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seen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them</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before</a:t>
            </a:r>
            <a:r>
              <a:rPr lang="fr-FR" sz="1100" dirty="0">
                <a:latin typeface="Posterama" panose="020B0504020200020000" pitchFamily="34" charset="0"/>
                <a:ea typeface="Arial"/>
                <a:cs typeface="Posterama" panose="020B0504020200020000" pitchFamily="34" charset="0"/>
                <a:sym typeface="Arial"/>
              </a:rPr>
              <a:t>. This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the case of Malaria,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transmitted</a:t>
            </a:r>
            <a:r>
              <a:rPr lang="fr-FR" sz="1100" dirty="0">
                <a:latin typeface="Posterama" panose="020B0504020200020000" pitchFamily="34" charset="0"/>
                <a:ea typeface="Arial"/>
                <a:cs typeface="Posterama" panose="020B0504020200020000" pitchFamily="34" charset="0"/>
                <a:sym typeface="Arial"/>
              </a:rPr>
              <a:t> by a mosquito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common</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warmer</a:t>
            </a:r>
            <a:r>
              <a:rPr lang="fr-FR" sz="1100" dirty="0">
                <a:latin typeface="Posterama" panose="020B0504020200020000" pitchFamily="34" charset="0"/>
                <a:ea typeface="Arial"/>
                <a:cs typeface="Posterama" panose="020B0504020200020000" pitchFamily="34" charset="0"/>
                <a:sym typeface="Arial"/>
              </a:rPr>
              <a:t>/tropical </a:t>
            </a:r>
            <a:r>
              <a:rPr lang="fr-FR" sz="1100" dirty="0" err="1">
                <a:latin typeface="Posterama" panose="020B0504020200020000" pitchFamily="34" charset="0"/>
                <a:ea typeface="Arial"/>
                <a:cs typeface="Posterama" panose="020B0504020200020000" pitchFamily="34" charset="0"/>
                <a:sym typeface="Arial"/>
              </a:rPr>
              <a:t>climates</a:t>
            </a:r>
            <a:r>
              <a:rPr lang="fr-FR" sz="1100" dirty="0">
                <a:latin typeface="Posterama" panose="020B0504020200020000" pitchFamily="34" charset="0"/>
                <a:ea typeface="Arial"/>
                <a:cs typeface="Posterama" panose="020B0504020200020000" pitchFamily="34" charset="0"/>
                <a:sym typeface="Arial"/>
              </a:rPr>
              <a:t>, but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predicted</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emerge</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norther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regions</a:t>
            </a:r>
            <a:r>
              <a:rPr lang="fr-FR" sz="1100" dirty="0">
                <a:latin typeface="Posterama" panose="020B0504020200020000" pitchFamily="34" charset="0"/>
                <a:ea typeface="Arial"/>
                <a:cs typeface="Posterama" panose="020B0504020200020000" pitchFamily="34" charset="0"/>
                <a:sym typeface="Arial"/>
              </a:rPr>
              <a:t> of the world.</a:t>
            </a:r>
            <a:endParaRPr dirty="0"/>
          </a:p>
        </p:txBody>
      </p:sp>
      <p:sp>
        <p:nvSpPr>
          <p:cNvPr id="588" name="Google Shape;58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4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Madagascar, one of the </a:t>
            </a:r>
            <a:r>
              <a:rPr lang="fr-FR" sz="1100" dirty="0" err="1">
                <a:latin typeface="Posterama" panose="020B0504020200020000" pitchFamily="34" charset="0"/>
                <a:ea typeface="Arial"/>
                <a:cs typeface="Posterama" panose="020B0504020200020000" pitchFamily="34" charset="0"/>
                <a:sym typeface="Arial"/>
              </a:rPr>
              <a:t>region’s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most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vulnerable</a:t>
            </a:r>
            <a:r>
              <a:rPr lang="fr-FR" sz="1100" dirty="0">
                <a:latin typeface="Posterama" panose="020B0504020200020000" pitchFamily="34" charset="0"/>
                <a:ea typeface="Arial"/>
                <a:cs typeface="Posterama" panose="020B0504020200020000" pitchFamily="34" charset="0"/>
                <a:sym typeface="Arial"/>
              </a:rPr>
              <a:t> and at </a:t>
            </a:r>
            <a:r>
              <a:rPr lang="fr-FR" sz="1100" dirty="0" err="1">
                <a:latin typeface="Posterama" panose="020B0504020200020000" pitchFamily="34" charset="0"/>
                <a:ea typeface="Arial"/>
                <a:cs typeface="Posterama" panose="020B0504020200020000" pitchFamily="34" charset="0"/>
                <a:sym typeface="Arial"/>
              </a:rPr>
              <a:t>risk</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change,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already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facing</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consequences</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where</a:t>
            </a:r>
            <a:r>
              <a:rPr lang="fr-FR" sz="1100" dirty="0">
                <a:latin typeface="Posterama" panose="020B0504020200020000" pitchFamily="34" charset="0"/>
                <a:ea typeface="Arial"/>
                <a:cs typeface="Posterama" panose="020B0504020200020000" pitchFamily="34" charset="0"/>
                <a:sym typeface="Arial"/>
              </a:rPr>
              <a:t> 1 million people are </a:t>
            </a:r>
            <a:r>
              <a:rPr lang="fr-FR" sz="1100" dirty="0" err="1">
                <a:latin typeface="Posterama" panose="020B0504020200020000" pitchFamily="34" charset="0"/>
                <a:ea typeface="Arial"/>
                <a:cs typeface="Posterama" panose="020B0504020200020000" pitchFamily="34" charset="0"/>
                <a:sym typeface="Arial"/>
              </a:rPr>
              <a:t>currently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facing</a:t>
            </a:r>
            <a:r>
              <a:rPr lang="fr-FR" sz="1100" dirty="0">
                <a:latin typeface="Posterama" panose="020B0504020200020000" pitchFamily="34" charset="0"/>
                <a:ea typeface="Arial"/>
                <a:cs typeface="Posterama" panose="020B0504020200020000" pitchFamily="34" charset="0"/>
                <a:sym typeface="Arial"/>
              </a:rPr>
              <a:t> famine </a:t>
            </a:r>
            <a:r>
              <a:rPr lang="fr-FR" sz="1100" dirty="0" err="1">
                <a:latin typeface="Posterama" panose="020B0504020200020000" pitchFamily="34" charset="0"/>
                <a:ea typeface="Arial"/>
                <a:cs typeface="Posterama" panose="020B0504020200020000" pitchFamily="34" charset="0"/>
                <a:sym typeface="Arial"/>
              </a:rPr>
              <a:t>linked</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change.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change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changing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weather</a:t>
            </a:r>
            <a:r>
              <a:rPr lang="fr-FR" sz="1100" dirty="0">
                <a:latin typeface="Posterama" panose="020B0504020200020000" pitchFamily="34" charset="0"/>
                <a:ea typeface="Arial"/>
                <a:cs typeface="Posterama" panose="020B0504020200020000" pitchFamily="34" charset="0"/>
                <a:sym typeface="Arial"/>
              </a:rPr>
              <a:t> patterns in the country,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deeply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depends</a:t>
            </a:r>
            <a:r>
              <a:rPr lang="fr-FR" sz="1100" dirty="0">
                <a:latin typeface="Posterama" panose="020B0504020200020000" pitchFamily="34" charset="0"/>
                <a:ea typeface="Arial"/>
                <a:cs typeface="Posterama" panose="020B0504020200020000" pitchFamily="34" charset="0"/>
                <a:sym typeface="Arial"/>
              </a:rPr>
              <a:t> on agriculture, </a:t>
            </a:r>
            <a:r>
              <a:rPr lang="fr-FR" sz="1100" dirty="0" err="1">
                <a:latin typeface="Posterama" panose="020B0504020200020000" pitchFamily="34" charset="0"/>
                <a:ea typeface="Arial"/>
                <a:cs typeface="Posterama" panose="020B0504020200020000" pitchFamily="34" charset="0"/>
                <a:sym typeface="Arial"/>
              </a:rPr>
              <a:t>disrupting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seasonal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weather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allows</a:t>
            </a:r>
            <a:r>
              <a:rPr lang="fr-FR" sz="1100" dirty="0">
                <a:latin typeface="Posterama" panose="020B0504020200020000" pitchFamily="34" charset="0"/>
                <a:ea typeface="Arial"/>
                <a:cs typeface="Posterama" panose="020B0504020200020000" pitchFamily="34" charset="0"/>
                <a:sym typeface="Arial"/>
              </a:rPr>
              <a:t> for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economic</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subsistence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activity</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persist</a:t>
            </a:r>
            <a:r>
              <a:rPr lang="fr-FR" sz="1100" dirty="0">
                <a:latin typeface="Posterama" panose="020B0504020200020000" pitchFamily="34" charset="0"/>
                <a:ea typeface="Arial"/>
                <a:cs typeface="Posterama" panose="020B0504020200020000" pitchFamily="34" charset="0"/>
                <a:sym typeface="Arial"/>
              </a:rPr>
              <a:t> in the area. </a:t>
            </a:r>
            <a:r>
              <a:rPr lang="fr-FR" sz="1100" dirty="0" err="1">
                <a:latin typeface="Posterama" panose="020B0504020200020000" pitchFamily="34" charset="0"/>
                <a:ea typeface="Arial"/>
                <a:cs typeface="Posterama" panose="020B0504020200020000" pitchFamily="34" charset="0"/>
                <a:sym typeface="Arial"/>
              </a:rPr>
              <a:t>Again</a:t>
            </a:r>
            <a:r>
              <a:rPr lang="fr-FR" sz="1100" dirty="0">
                <a:latin typeface="Posterama" panose="020B0504020200020000" pitchFamily="34" charset="0"/>
                <a:ea typeface="Arial"/>
                <a:cs typeface="Posterama" panose="020B0504020200020000" pitchFamily="34" charset="0"/>
                <a:sym typeface="Arial"/>
              </a:rPr>
              <a:t>, the countries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least </a:t>
            </a:r>
            <a:r>
              <a:rPr lang="fr-FR" sz="1100" dirty="0" err="1">
                <a:latin typeface="Posterama" panose="020B0504020200020000" pitchFamily="34" charset="0"/>
                <a:ea typeface="Arial"/>
                <a:cs typeface="Posterama" panose="020B0504020200020000" pitchFamily="34" charset="0"/>
                <a:sym typeface="Arial"/>
              </a:rPr>
              <a:t>contributed</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change are the </a:t>
            </a:r>
            <a:r>
              <a:rPr lang="fr-FR" sz="1100" dirty="0" err="1">
                <a:latin typeface="Posterama" panose="020B0504020200020000" pitchFamily="34" charset="0"/>
                <a:ea typeface="Arial"/>
                <a:cs typeface="Posterama" panose="020B0504020200020000" pitchFamily="34" charset="0"/>
                <a:sym typeface="Arial"/>
              </a:rPr>
              <a:t>ones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already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facing</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consequences</a:t>
            </a:r>
            <a:r>
              <a:rPr lang="fr-FR" sz="1100" dirty="0">
                <a:latin typeface="Posterama" panose="020B0504020200020000" pitchFamily="34" charset="0"/>
                <a:ea typeface="Arial"/>
                <a:cs typeface="Posterama" panose="020B0504020200020000" pitchFamily="34" charset="0"/>
                <a:sym typeface="Arial"/>
              </a:rPr>
              <a:t>.</a:t>
            </a:r>
            <a:endParaRPr dirty="0"/>
          </a:p>
        </p:txBody>
      </p:sp>
      <p:sp>
        <p:nvSpPr>
          <p:cNvPr id="604" name="Google Shape;604;p46: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47: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47: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 More and more populations in the world </a:t>
            </a:r>
            <a:r>
              <a:rPr lang="fr-FR" sz="1100" dirty="0" err="1">
                <a:latin typeface="Posterama" panose="020B0504020200020000" pitchFamily="34" charset="0"/>
                <a:ea typeface="Arial"/>
                <a:cs typeface="Posterama" panose="020B0504020200020000" pitchFamily="34" charset="0"/>
                <a:sym typeface="Arial"/>
              </a:rPr>
              <a:t>will</a:t>
            </a:r>
            <a:r>
              <a:rPr lang="fr-FR" sz="1100" dirty="0">
                <a:latin typeface="Posterama" panose="020B0504020200020000" pitchFamily="34" charset="0"/>
                <a:ea typeface="Arial"/>
                <a:cs typeface="Posterama" panose="020B0504020200020000" pitchFamily="34" charset="0"/>
                <a:sym typeface="Arial"/>
              </a:rPr>
              <a:t> face grave </a:t>
            </a:r>
            <a:r>
              <a:rPr lang="fr-FR" sz="1100" dirty="0" err="1">
                <a:latin typeface="Posterama" panose="020B0504020200020000" pitchFamily="34" charset="0"/>
                <a:ea typeface="Arial"/>
                <a:cs typeface="Posterama" panose="020B0504020200020000" pitchFamily="34" charset="0"/>
                <a:sym typeface="Arial"/>
              </a:rPr>
              <a:t>consequences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caused</a:t>
            </a:r>
            <a:r>
              <a:rPr lang="fr-FR" sz="1100" dirty="0">
                <a:latin typeface="Posterama" panose="020B0504020200020000" pitchFamily="34" charset="0"/>
                <a:ea typeface="Arial"/>
                <a:cs typeface="Posterama" panose="020B0504020200020000" pitchFamily="34" charset="0"/>
                <a:sym typeface="Arial"/>
              </a:rPr>
              <a:t> by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change in </a:t>
            </a:r>
            <a:r>
              <a:rPr lang="fr-FR" sz="1100" dirty="0" err="1">
                <a:latin typeface="Posterama" panose="020B0504020200020000" pitchFamily="34" charset="0"/>
                <a:ea typeface="Arial"/>
                <a:cs typeface="Posterama" panose="020B0504020200020000" pitchFamily="34" charset="0"/>
                <a:sym typeface="Arial"/>
              </a:rPr>
              <a:t>their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regions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Today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many</a:t>
            </a:r>
            <a:r>
              <a:rPr lang="fr-FR" sz="1100" dirty="0">
                <a:latin typeface="Posterama" panose="020B0504020200020000" pitchFamily="34" charset="0"/>
                <a:ea typeface="Arial"/>
                <a:cs typeface="Posterama" panose="020B0504020200020000" pitchFamily="34" charset="0"/>
                <a:sym typeface="Arial"/>
              </a:rPr>
              <a:t> people in </a:t>
            </a:r>
            <a:r>
              <a:rPr lang="fr-FR" sz="1100" dirty="0" err="1">
                <a:latin typeface="Posterama" panose="020B0504020200020000" pitchFamily="34" charset="0"/>
                <a:ea typeface="Arial"/>
                <a:cs typeface="Posterama" panose="020B0504020200020000" pitchFamily="34" charset="0"/>
                <a:sym typeface="Arial"/>
              </a:rPr>
              <a:t>developing</a:t>
            </a:r>
            <a:r>
              <a:rPr lang="fr-FR" sz="1100" dirty="0">
                <a:latin typeface="Posterama" panose="020B0504020200020000" pitchFamily="34" charset="0"/>
                <a:ea typeface="Arial"/>
                <a:cs typeface="Posterama" panose="020B0504020200020000" pitchFamily="34" charset="0"/>
                <a:sym typeface="Arial"/>
              </a:rPr>
              <a:t> countries are </a:t>
            </a:r>
            <a:r>
              <a:rPr lang="fr-FR" sz="1100" dirty="0" err="1">
                <a:latin typeface="Posterama" panose="020B0504020200020000" pitchFamily="34" charset="0"/>
                <a:ea typeface="Arial"/>
                <a:cs typeface="Posterama" panose="020B0504020200020000" pitchFamily="34" charset="0"/>
                <a:sym typeface="Arial"/>
              </a:rPr>
              <a:t>suffering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droughts</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windstorms</a:t>
            </a:r>
            <a:r>
              <a:rPr lang="fr-FR" sz="1100" dirty="0">
                <a:latin typeface="Posterama" panose="020B0504020200020000" pitchFamily="34" charset="0"/>
                <a:ea typeface="Arial"/>
                <a:cs typeface="Posterama" panose="020B0504020200020000" pitchFamily="34" charset="0"/>
                <a:sym typeface="Arial"/>
              </a:rPr>
              <a:t> on a </a:t>
            </a:r>
            <a:r>
              <a:rPr lang="fr-FR" sz="1100" dirty="0" err="1">
                <a:latin typeface="Posterama" panose="020B0504020200020000" pitchFamily="34" charset="0"/>
                <a:ea typeface="Arial"/>
                <a:cs typeface="Posterama" panose="020B0504020200020000" pitchFamily="34" charset="0"/>
                <a:sym typeface="Arial"/>
              </a:rPr>
              <a:t>scale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never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seen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before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depriving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them</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daily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food</a:t>
            </a:r>
            <a:r>
              <a:rPr lang="fr-FR" sz="1100" dirty="0">
                <a:latin typeface="Posterama" panose="020B0504020200020000" pitchFamily="34" charset="0"/>
                <a:ea typeface="Arial"/>
                <a:cs typeface="Posterama" panose="020B0504020200020000" pitchFamily="34" charset="0"/>
                <a:sym typeface="Arial"/>
              </a:rPr>
              <a:t> and basic </a:t>
            </a:r>
            <a:r>
              <a:rPr lang="fr-FR" sz="1100" dirty="0" err="1">
                <a:latin typeface="Posterama" panose="020B0504020200020000" pitchFamily="34" charset="0"/>
                <a:ea typeface="Arial"/>
                <a:cs typeface="Posterama" panose="020B0504020200020000" pitchFamily="34" charset="0"/>
                <a:sym typeface="Arial"/>
              </a:rPr>
              <a:t>needs</a:t>
            </a:r>
            <a:r>
              <a:rPr lang="fr-FR" sz="1100" dirty="0">
                <a:latin typeface="Posterama" panose="020B0504020200020000" pitchFamily="34" charset="0"/>
                <a:ea typeface="Arial"/>
                <a:cs typeface="Posterama" panose="020B0504020200020000" pitchFamily="34" charset="0"/>
                <a:sym typeface="Arial"/>
              </a:rPr>
              <a:t>. It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still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fresh</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our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memories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last </a:t>
            </a:r>
            <a:r>
              <a:rPr lang="fr-FR" sz="1100" dirty="0" err="1">
                <a:latin typeface="Posterama" panose="020B0504020200020000" pitchFamily="34" charset="0"/>
                <a:ea typeface="Arial"/>
                <a:cs typeface="Posterama" panose="020B0504020200020000" pitchFamily="34" charset="0"/>
                <a:sym typeface="Arial"/>
              </a:rPr>
              <a:t>November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many</a:t>
            </a:r>
            <a:r>
              <a:rPr lang="fr-FR" sz="1100" dirty="0">
                <a:latin typeface="Posterama" panose="020B0504020200020000" pitchFamily="34" charset="0"/>
                <a:ea typeface="Arial"/>
                <a:cs typeface="Posterama" panose="020B0504020200020000" pitchFamily="34" charset="0"/>
                <a:sym typeface="Arial"/>
              </a:rPr>
              <a:t> people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the Central American countries of Honduras, Guatemala, and El Salvador,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were</a:t>
            </a:r>
            <a:r>
              <a:rPr lang="fr-FR" sz="1100" dirty="0">
                <a:latin typeface="Posterama" panose="020B0504020200020000" pitchFamily="34" charset="0"/>
                <a:ea typeface="Arial"/>
                <a:cs typeface="Posterama" panose="020B0504020200020000" pitchFamily="34" charset="0"/>
                <a:sym typeface="Arial"/>
              </a:rPr>
              <a:t> hit by </a:t>
            </a:r>
            <a:r>
              <a:rPr lang="fr-FR" sz="1100" dirty="0" err="1">
                <a:latin typeface="Posterama" panose="020B0504020200020000" pitchFamily="34" charset="0"/>
                <a:ea typeface="Arial"/>
                <a:cs typeface="Posterama" panose="020B0504020200020000" pitchFamily="34" charset="0"/>
                <a:sym typeface="Arial"/>
              </a:rPr>
              <a:t>two</a:t>
            </a:r>
            <a:r>
              <a:rPr lang="fr-FR" sz="1100" dirty="0">
                <a:latin typeface="Posterama" panose="020B0504020200020000" pitchFamily="34" charset="0"/>
                <a:ea typeface="Arial"/>
                <a:cs typeface="Posterama" panose="020B0504020200020000" pitchFamily="34" charset="0"/>
                <a:sym typeface="Arial"/>
              </a:rPr>
              <a:t> massive hurricanes, </a:t>
            </a:r>
            <a:r>
              <a:rPr lang="fr-FR" sz="1100" dirty="0" err="1">
                <a:latin typeface="Posterama" panose="020B0504020200020000" pitchFamily="34" charset="0"/>
                <a:ea typeface="Arial"/>
                <a:cs typeface="Posterama" panose="020B0504020200020000" pitchFamily="34" charset="0"/>
                <a:sym typeface="Arial"/>
              </a:rPr>
              <a:t>poured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across</a:t>
            </a:r>
            <a:r>
              <a:rPr lang="fr-FR" sz="1100" dirty="0">
                <a:latin typeface="Posterama" panose="020B0504020200020000" pitchFamily="34" charset="0"/>
                <a:ea typeface="Arial"/>
                <a:cs typeface="Posterama" panose="020B0504020200020000" pitchFamily="34" charset="0"/>
                <a:sym typeface="Arial"/>
              </a:rPr>
              <a:t> the border </a:t>
            </a:r>
            <a:r>
              <a:rPr lang="fr-FR" sz="1100" dirty="0" err="1">
                <a:latin typeface="Posterama" panose="020B0504020200020000" pitchFamily="34" charset="0"/>
                <a:ea typeface="Arial"/>
                <a:cs typeface="Posterama" panose="020B0504020200020000" pitchFamily="34" charset="0"/>
                <a:sym typeface="Arial"/>
              </a:rPr>
              <a:t>into</a:t>
            </a:r>
            <a:r>
              <a:rPr lang="fr-FR" sz="1100" dirty="0">
                <a:latin typeface="Posterama" panose="020B0504020200020000" pitchFamily="34" charset="0"/>
                <a:ea typeface="Arial"/>
                <a:cs typeface="Posterama" panose="020B0504020200020000" pitchFamily="34" charset="0"/>
                <a:sym typeface="Arial"/>
              </a:rPr>
              <a:t> Mexico and </a:t>
            </a:r>
            <a:r>
              <a:rPr lang="fr-FR" sz="1100" dirty="0" err="1">
                <a:latin typeface="Posterama" panose="020B0504020200020000" pitchFamily="34" charset="0"/>
                <a:ea typeface="Arial"/>
                <a:cs typeface="Posterama" panose="020B0504020200020000" pitchFamily="34" charset="0"/>
                <a:sym typeface="Arial"/>
              </a:rPr>
              <a:t>headed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toward</a:t>
            </a:r>
            <a:r>
              <a:rPr lang="fr-FR" sz="1100" dirty="0">
                <a:latin typeface="Posterama" panose="020B0504020200020000" pitchFamily="34" charset="0"/>
                <a:ea typeface="Arial"/>
                <a:cs typeface="Posterama" panose="020B0504020200020000" pitchFamily="34" charset="0"/>
                <a:sym typeface="Arial"/>
              </a:rPr>
              <a:t> the US border.</a:t>
            </a:r>
            <a:endParaRP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100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The </a:t>
            </a:r>
            <a:r>
              <a:rPr lang="fr-FR" sz="1100" dirty="0" err="1">
                <a:latin typeface="Posterama" panose="020B0504020200020000" pitchFamily="34" charset="0"/>
                <a:ea typeface="Arial"/>
                <a:cs typeface="Posterama" panose="020B0504020200020000" pitchFamily="34" charset="0"/>
                <a:sym typeface="Arial"/>
              </a:rPr>
              <a:t>term</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refugee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was</a:t>
            </a:r>
            <a:r>
              <a:rPr lang="fr-FR" sz="1100" dirty="0">
                <a:latin typeface="Posterama" panose="020B0504020200020000" pitchFamily="34" charset="0"/>
                <a:ea typeface="Arial"/>
                <a:cs typeface="Posterama" panose="020B0504020200020000" pitchFamily="34" charset="0"/>
                <a:sym typeface="Arial"/>
              </a:rPr>
              <a:t> first </a:t>
            </a:r>
            <a:r>
              <a:rPr lang="fr-FR" sz="1100" dirty="0" err="1">
                <a:latin typeface="Posterama" panose="020B0504020200020000" pitchFamily="34" charset="0"/>
                <a:ea typeface="Arial"/>
                <a:cs typeface="Posterama" panose="020B0504020200020000" pitchFamily="34" charset="0"/>
                <a:sym typeface="Arial"/>
              </a:rPr>
              <a:t>coined</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describe</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increasing</a:t>
            </a:r>
            <a:r>
              <a:rPr lang="fr-FR" sz="1100" dirty="0">
                <a:latin typeface="Posterama" panose="020B0504020200020000" pitchFamily="34" charset="0"/>
                <a:ea typeface="Arial"/>
                <a:cs typeface="Posterama" panose="020B0504020200020000" pitchFamily="34" charset="0"/>
                <a:sym typeface="Arial"/>
              </a:rPr>
              <a:t> large-</a:t>
            </a:r>
            <a:r>
              <a:rPr lang="fr-FR" sz="1100" dirty="0" err="1">
                <a:latin typeface="Posterama" panose="020B0504020200020000" pitchFamily="34" charset="0"/>
                <a:ea typeface="Arial"/>
                <a:cs typeface="Posterama" panose="020B0504020200020000" pitchFamily="34" charset="0"/>
                <a:sym typeface="Arial"/>
              </a:rPr>
              <a:t>scale</a:t>
            </a:r>
            <a:r>
              <a:rPr lang="fr-FR" sz="1100" dirty="0">
                <a:latin typeface="Posterama" panose="020B0504020200020000" pitchFamily="34" charset="0"/>
                <a:ea typeface="Arial"/>
                <a:cs typeface="Posterama" panose="020B0504020200020000" pitchFamily="34" charset="0"/>
                <a:sym typeface="Arial"/>
              </a:rPr>
              <a:t> migration and cross-border mass </a:t>
            </a:r>
            <a:r>
              <a:rPr lang="fr-FR" sz="1100" dirty="0" err="1">
                <a:latin typeface="Posterama" panose="020B0504020200020000" pitchFamily="34" charset="0"/>
                <a:ea typeface="Arial"/>
                <a:cs typeface="Posterama" panose="020B0504020200020000" pitchFamily="34" charset="0"/>
                <a:sym typeface="Arial"/>
              </a:rPr>
              <a:t>movements</a:t>
            </a:r>
            <a:r>
              <a:rPr lang="fr-FR" sz="1100" dirty="0">
                <a:latin typeface="Posterama" panose="020B0504020200020000" pitchFamily="34" charset="0"/>
                <a:ea typeface="Arial"/>
                <a:cs typeface="Posterama" panose="020B0504020200020000" pitchFamily="34" charset="0"/>
                <a:sym typeface="Arial"/>
              </a:rPr>
              <a:t> of people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partly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caused</a:t>
            </a:r>
            <a:r>
              <a:rPr lang="fr-FR" sz="1100" dirty="0">
                <a:latin typeface="Posterama" panose="020B0504020200020000" pitchFamily="34" charset="0"/>
                <a:ea typeface="Arial"/>
                <a:cs typeface="Posterama" panose="020B0504020200020000" pitchFamily="34" charset="0"/>
                <a:sym typeface="Arial"/>
              </a:rPr>
              <a:t> by </a:t>
            </a:r>
            <a:r>
              <a:rPr lang="fr-FR" sz="1100" dirty="0" err="1">
                <a:latin typeface="Posterama" panose="020B0504020200020000" pitchFamily="34" charset="0"/>
                <a:ea typeface="Arial"/>
                <a:cs typeface="Posterama" panose="020B0504020200020000" pitchFamily="34" charset="0"/>
                <a:sym typeface="Arial"/>
              </a:rPr>
              <a:t>such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weather-related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disasters</a:t>
            </a:r>
            <a:r>
              <a:rPr lang="fr-FR" sz="1100" dirty="0">
                <a:latin typeface="Posterama" panose="020B0504020200020000" pitchFamily="34" charset="0"/>
                <a:ea typeface="Arial"/>
                <a:cs typeface="Posterama" panose="020B0504020200020000" pitchFamily="34" charset="0"/>
                <a:sym typeface="Arial"/>
              </a:rPr>
              <a:t>. As the </a:t>
            </a:r>
            <a:r>
              <a:rPr lang="fr-FR" sz="1100" dirty="0" err="1">
                <a:latin typeface="Posterama" panose="020B0504020200020000" pitchFamily="34" charset="0"/>
                <a:ea typeface="Arial"/>
                <a:cs typeface="Posterama" panose="020B0504020200020000" pitchFamily="34" charset="0"/>
                <a:sym typeface="Arial"/>
              </a:rPr>
              <a:t>weather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events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worsen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so</a:t>
            </a:r>
            <a:r>
              <a:rPr lang="fr-FR" sz="1100" dirty="0">
                <a:latin typeface="Posterama" panose="020B0504020200020000" pitchFamily="34" charset="0"/>
                <a:ea typeface="Arial"/>
                <a:cs typeface="Posterama" panose="020B0504020200020000" pitchFamily="34" charset="0"/>
                <a:sym typeface="Arial"/>
              </a:rPr>
              <a:t> dies the </a:t>
            </a:r>
            <a:r>
              <a:rPr lang="fr-FR" sz="1100" dirty="0" err="1">
                <a:latin typeface="Posterama" panose="020B0504020200020000" pitchFamily="34" charset="0"/>
                <a:ea typeface="Arial"/>
                <a:cs typeface="Posterama" panose="020B0504020200020000" pitchFamily="34" charset="0"/>
                <a:sym typeface="Arial"/>
              </a:rPr>
              <a:t>need</a:t>
            </a:r>
            <a:r>
              <a:rPr lang="fr-FR" sz="1100" dirty="0">
                <a:latin typeface="Posterama" panose="020B0504020200020000" pitchFamily="34" charset="0"/>
                <a:ea typeface="Arial"/>
                <a:cs typeface="Posterama" panose="020B0504020200020000" pitchFamily="34" charset="0"/>
                <a:sym typeface="Arial"/>
              </a:rPr>
              <a:t> for </a:t>
            </a:r>
            <a:r>
              <a:rPr lang="fr-FR" sz="1100" dirty="0" err="1">
                <a:latin typeface="Posterama" panose="020B0504020200020000" pitchFamily="34" charset="0"/>
                <a:ea typeface="Arial"/>
                <a:cs typeface="Posterama" panose="020B0504020200020000" pitchFamily="34" charset="0"/>
                <a:sym typeface="Arial"/>
              </a:rPr>
              <a:t>these</a:t>
            </a:r>
            <a:r>
              <a:rPr lang="fr-FR" sz="1100" dirty="0">
                <a:latin typeface="Posterama" panose="020B0504020200020000" pitchFamily="34" charset="0"/>
                <a:ea typeface="Arial"/>
                <a:cs typeface="Posterama" panose="020B0504020200020000" pitchFamily="34" charset="0"/>
                <a:sym typeface="Arial"/>
              </a:rPr>
              <a:t> populations to </a:t>
            </a:r>
            <a:r>
              <a:rPr lang="fr-FR" sz="1100" dirty="0" err="1">
                <a:latin typeface="Posterama" panose="020B0504020200020000" pitchFamily="34" charset="0"/>
                <a:ea typeface="Arial"/>
                <a:cs typeface="Posterama" panose="020B0504020200020000" pitchFamily="34" charset="0"/>
                <a:sym typeface="Arial"/>
              </a:rPr>
              <a:t>migrate</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other</a:t>
            </a:r>
            <a:r>
              <a:rPr lang="fr-FR" sz="1100" dirty="0">
                <a:latin typeface="Posterama" panose="020B0504020200020000" pitchFamily="34" charset="0"/>
                <a:ea typeface="Arial"/>
                <a:cs typeface="Posterama" panose="020B0504020200020000" pitchFamily="34" charset="0"/>
                <a:sym typeface="Arial"/>
              </a:rPr>
              <a:t> countries to </a:t>
            </a:r>
            <a:r>
              <a:rPr lang="fr-FR" sz="1100" dirty="0" err="1">
                <a:latin typeface="Posterama" panose="020B0504020200020000" pitchFamily="34" charset="0"/>
                <a:ea typeface="Arial"/>
                <a:cs typeface="Posterama" panose="020B0504020200020000" pitchFamily="34" charset="0"/>
                <a:sym typeface="Arial"/>
              </a:rPr>
              <a:t>seek</a:t>
            </a:r>
            <a:r>
              <a:rPr lang="fr-FR" sz="1100" dirty="0">
                <a:latin typeface="Posterama" panose="020B0504020200020000" pitchFamily="34" charset="0"/>
                <a:ea typeface="Arial"/>
                <a:cs typeface="Posterama" panose="020B0504020200020000" pitchFamily="34" charset="0"/>
                <a:sym typeface="Arial"/>
              </a:rPr>
              <a:t> refuge.</a:t>
            </a:r>
            <a:endParaRPr dirty="0">
              <a:solidFill>
                <a:srgbClr val="141414"/>
              </a:solidFill>
              <a:latin typeface="Helvetica Neue"/>
              <a:ea typeface="Helvetica Neue"/>
              <a:cs typeface="Helvetica Neue"/>
              <a:sym typeface="Helvetica Neue"/>
            </a:endParaRPr>
          </a:p>
        </p:txBody>
      </p:sp>
      <p:sp>
        <p:nvSpPr>
          <p:cNvPr id="611" name="Google Shape;611;p47: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0"/>
              </a:spcAft>
              <a:buClr>
                <a:schemeClr val="dk1"/>
              </a:buClr>
              <a:buSzPts val="1100"/>
              <a:buFont typeface="Arial"/>
              <a:buNone/>
            </a:pPr>
            <a:r>
              <a:rPr lang="fr-FR" sz="1100" dirty="0" err="1">
                <a:latin typeface="Posterama" panose="020B0504020200020000" pitchFamily="34" charset="0"/>
                <a:ea typeface="Arial"/>
                <a:cs typeface="Posterama" panose="020B0504020200020000" pitchFamily="34" charset="0"/>
                <a:sym typeface="Arial"/>
              </a:rPr>
              <a:t>Think</a:t>
            </a:r>
            <a:r>
              <a:rPr lang="fr-FR" sz="1100" dirty="0">
                <a:latin typeface="Posterama" panose="020B0504020200020000" pitchFamily="34" charset="0"/>
                <a:ea typeface="Arial"/>
                <a:cs typeface="Posterama" panose="020B0504020200020000" pitchFamily="34" charset="0"/>
                <a:sym typeface="Arial"/>
              </a:rPr>
              <a:t> about </a:t>
            </a:r>
            <a:r>
              <a:rPr lang="fr-FR" sz="1100" dirty="0" err="1">
                <a:latin typeface="Posterama" panose="020B0504020200020000" pitchFamily="34" charset="0"/>
                <a:ea typeface="Arial"/>
                <a:cs typeface="Posterama" panose="020B0504020200020000" pitchFamily="34" charset="0"/>
                <a:sym typeface="Arial"/>
              </a:rPr>
              <a:t>tipping</a:t>
            </a:r>
            <a:r>
              <a:rPr lang="fr-FR" sz="1100" dirty="0">
                <a:latin typeface="Posterama" panose="020B0504020200020000" pitchFamily="34" charset="0"/>
                <a:ea typeface="Arial"/>
                <a:cs typeface="Posterama" panose="020B0504020200020000" pitchFamily="34" charset="0"/>
                <a:sym typeface="Arial"/>
              </a:rPr>
              <a:t> point as a </a:t>
            </a:r>
            <a:r>
              <a:rPr lang="fr-FR" sz="1100" dirty="0" err="1">
                <a:latin typeface="Posterama" panose="020B0504020200020000" pitchFamily="34" charset="0"/>
                <a:ea typeface="Arial"/>
                <a:cs typeface="Posterama" panose="020B0504020200020000" pitchFamily="34" charset="0"/>
                <a:sym typeface="Arial"/>
              </a:rPr>
              <a:t>game</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jenga</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you</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remove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pieces</a:t>
            </a:r>
            <a:r>
              <a:rPr lang="fr-FR" sz="1100" dirty="0">
                <a:latin typeface="Posterama" panose="020B0504020200020000" pitchFamily="34" charset="0"/>
                <a:ea typeface="Arial"/>
                <a:cs typeface="Posterama" panose="020B0504020200020000" pitchFamily="34" charset="0"/>
                <a:sym typeface="Arial"/>
              </a:rPr>
              <a:t> one by one, and </a:t>
            </a:r>
            <a:r>
              <a:rPr lang="fr-FR" sz="1100" dirty="0" err="1">
                <a:latin typeface="Posterama" panose="020B0504020200020000" pitchFamily="34" charset="0"/>
                <a:ea typeface="Arial"/>
                <a:cs typeface="Posterama" panose="020B0504020200020000" pitchFamily="34" charset="0"/>
                <a:sym typeface="Arial"/>
              </a:rPr>
              <a:t>then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comes</a:t>
            </a:r>
            <a:r>
              <a:rPr lang="fr-FR" sz="1100" dirty="0">
                <a:latin typeface="Posterama" panose="020B0504020200020000" pitchFamily="34" charset="0"/>
                <a:ea typeface="Arial"/>
                <a:cs typeface="Posterama" panose="020B0504020200020000" pitchFamily="34" charset="0"/>
                <a:sym typeface="Arial"/>
              </a:rPr>
              <a:t> a point </a:t>
            </a:r>
            <a:r>
              <a:rPr lang="fr-FR" sz="1100" dirty="0" err="1">
                <a:latin typeface="Posterama" panose="020B0504020200020000" pitchFamily="34" charset="0"/>
                <a:ea typeface="Arial"/>
                <a:cs typeface="Posterama" panose="020B0504020200020000" pitchFamily="34" charset="0"/>
                <a:sym typeface="Arial"/>
              </a:rPr>
              <a:t>where</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tower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comes</a:t>
            </a:r>
            <a:r>
              <a:rPr lang="fr-FR" sz="1100" dirty="0">
                <a:latin typeface="Posterama" panose="020B0504020200020000" pitchFamily="34" charset="0"/>
                <a:ea typeface="Arial"/>
                <a:cs typeface="Posterama" panose="020B0504020200020000" pitchFamily="34" charset="0"/>
                <a:sym typeface="Arial"/>
              </a:rPr>
              <a:t> down and </a:t>
            </a:r>
            <a:r>
              <a:rPr lang="fr-FR" sz="1100" dirty="0" err="1">
                <a:latin typeface="Posterama" panose="020B0504020200020000" pitchFamily="34" charset="0"/>
                <a:ea typeface="Arial"/>
                <a:cs typeface="Posterama" panose="020B0504020200020000" pitchFamily="34" charset="0"/>
                <a:sym typeface="Arial"/>
              </a:rPr>
              <a:t>there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no </a:t>
            </a:r>
            <a:r>
              <a:rPr lang="fr-FR" sz="1100" dirty="0" err="1">
                <a:latin typeface="Posterama" panose="020B0504020200020000" pitchFamily="34" charset="0"/>
                <a:ea typeface="Arial"/>
                <a:cs typeface="Posterama" panose="020B0504020200020000" pitchFamily="34" charset="0"/>
                <a:sym typeface="Arial"/>
              </a:rPr>
              <a:t>stopping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gravity</a:t>
            </a:r>
            <a:r>
              <a:rPr lang="fr-FR" sz="1100" dirty="0">
                <a:latin typeface="Posterama" panose="020B0504020200020000" pitchFamily="34" charset="0"/>
                <a:ea typeface="Arial"/>
                <a:cs typeface="Posterama" panose="020B0504020200020000" pitchFamily="34" charset="0"/>
                <a:sym typeface="Arial"/>
              </a:rPr>
              <a:t>. This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an </a:t>
            </a:r>
            <a:r>
              <a:rPr lang="fr-FR" sz="1100" dirty="0" err="1">
                <a:latin typeface="Posterama" panose="020B0504020200020000" pitchFamily="34" charset="0"/>
                <a:ea typeface="Arial"/>
                <a:cs typeface="Posterama" panose="020B0504020200020000" pitchFamily="34" charset="0"/>
                <a:sym typeface="Arial"/>
              </a:rPr>
              <a:t>analogy</a:t>
            </a:r>
            <a:r>
              <a:rPr lang="fr-FR" sz="1100" dirty="0">
                <a:latin typeface="Posterama" panose="020B0504020200020000" pitchFamily="34" charset="0"/>
                <a:ea typeface="Arial"/>
                <a:cs typeface="Posterama" panose="020B0504020200020000" pitchFamily="34" charset="0"/>
                <a:sym typeface="Arial"/>
              </a:rPr>
              <a:t> for the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tipping</a:t>
            </a:r>
            <a:r>
              <a:rPr lang="fr-FR" sz="1100" dirty="0">
                <a:latin typeface="Posterama" panose="020B0504020200020000" pitchFamily="34" charset="0"/>
                <a:ea typeface="Arial"/>
                <a:cs typeface="Posterama" panose="020B0504020200020000" pitchFamily="34" charset="0"/>
                <a:sym typeface="Arial"/>
              </a:rPr>
              <a:t> points,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once </a:t>
            </a:r>
            <a:r>
              <a:rPr lang="fr-FR" sz="1100" dirty="0" err="1">
                <a:latin typeface="Posterama" panose="020B0504020200020000" pitchFamily="34" charset="0"/>
                <a:ea typeface="Arial"/>
                <a:cs typeface="Posterama" panose="020B0504020200020000" pitchFamily="34" charset="0"/>
                <a:sym typeface="Arial"/>
              </a:rPr>
              <a:t>surpassed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will</a:t>
            </a:r>
            <a:r>
              <a:rPr lang="fr-FR" sz="1100" dirty="0">
                <a:latin typeface="Posterama" panose="020B0504020200020000" pitchFamily="34" charset="0"/>
                <a:ea typeface="Arial"/>
                <a:cs typeface="Posterama" panose="020B0504020200020000" pitchFamily="34" charset="0"/>
                <a:sym typeface="Arial"/>
              </a:rPr>
              <a:t> lead to </a:t>
            </a:r>
            <a:r>
              <a:rPr lang="fr-FR" sz="1100" dirty="0" err="1">
                <a:latin typeface="Posterama" panose="020B0504020200020000" pitchFamily="34" charset="0"/>
                <a:ea typeface="Arial"/>
                <a:cs typeface="Posterama" panose="020B0504020200020000" pitchFamily="34" charset="0"/>
                <a:sym typeface="Arial"/>
              </a:rPr>
              <a:t>irreversible</a:t>
            </a:r>
            <a:r>
              <a:rPr lang="fr-FR" sz="1100" dirty="0">
                <a:latin typeface="Posterama" panose="020B0504020200020000" pitchFamily="34" charset="0"/>
                <a:ea typeface="Arial"/>
                <a:cs typeface="Posterama" panose="020B0504020200020000" pitchFamily="34" charset="0"/>
                <a:sym typeface="Arial"/>
              </a:rPr>
              <a:t> changes. A </a:t>
            </a:r>
            <a:r>
              <a:rPr lang="fr-FR" sz="1100" dirty="0" err="1">
                <a:latin typeface="Posterama" panose="020B0504020200020000" pitchFamily="34" charset="0"/>
                <a:ea typeface="Arial"/>
                <a:cs typeface="Posterama" panose="020B0504020200020000" pitchFamily="34" charset="0"/>
                <a:sym typeface="Arial"/>
              </a:rPr>
              <a:t>specific</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example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melting</a:t>
            </a:r>
            <a:r>
              <a:rPr lang="fr-FR" sz="1100" dirty="0">
                <a:latin typeface="Posterama" panose="020B0504020200020000" pitchFamily="34" charset="0"/>
                <a:ea typeface="Arial"/>
                <a:cs typeface="Posterama" panose="020B0504020200020000" pitchFamily="34" charset="0"/>
                <a:sym typeface="Arial"/>
              </a:rPr>
              <a:t> of the glaciers and icebergs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dangerous</a:t>
            </a:r>
            <a:r>
              <a:rPr lang="fr-FR" sz="1100" dirty="0">
                <a:latin typeface="Posterama" panose="020B0504020200020000" pitchFamily="34" charset="0"/>
                <a:ea typeface="Arial"/>
                <a:cs typeface="Posterama" panose="020B0504020200020000" pitchFamily="34" charset="0"/>
                <a:sym typeface="Arial"/>
              </a:rPr>
              <a:t> positive feedback </a:t>
            </a:r>
            <a:r>
              <a:rPr lang="fr-FR" sz="1100" dirty="0" err="1">
                <a:latin typeface="Posterama" panose="020B0504020200020000" pitchFamily="34" charset="0"/>
                <a:ea typeface="Arial"/>
                <a:cs typeface="Posterama" panose="020B0504020200020000" pitchFamily="34" charset="0"/>
                <a:sym typeface="Arial"/>
              </a:rPr>
              <a:t>loop</a:t>
            </a:r>
            <a:r>
              <a:rPr lang="fr-FR" sz="1100" dirty="0">
                <a:latin typeface="Posterama" panose="020B0504020200020000" pitchFamily="34" charset="0"/>
                <a:ea typeface="Arial"/>
                <a:cs typeface="Posterama" panose="020B0504020200020000" pitchFamily="34" charset="0"/>
                <a:sym typeface="Arial"/>
              </a:rPr>
              <a:t> on the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means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effect</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temperature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increase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ice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melt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increases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its</a:t>
            </a:r>
            <a:r>
              <a:rPr lang="fr-FR" sz="1100" dirty="0">
                <a:latin typeface="Posterama" panose="020B0504020200020000" pitchFamily="34" charset="0"/>
                <a:ea typeface="Arial"/>
                <a:cs typeface="Posterama" panose="020B0504020200020000" pitchFamily="34" charset="0"/>
                <a:sym typeface="Arial"/>
              </a:rPr>
              <a:t> cause, the </a:t>
            </a:r>
            <a:r>
              <a:rPr lang="fr-FR" sz="1100" dirty="0" err="1">
                <a:latin typeface="Posterama" panose="020B0504020200020000" pitchFamily="34" charset="0"/>
                <a:ea typeface="Arial"/>
                <a:cs typeface="Posterama" panose="020B0504020200020000" pitchFamily="34" charset="0"/>
                <a:sym typeface="Arial"/>
              </a:rPr>
              <a:t>temperature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itself</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keeping</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circle</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ever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increasing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temperature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can lead to the </a:t>
            </a:r>
            <a:r>
              <a:rPr lang="fr-FR" sz="1100" dirty="0" err="1">
                <a:latin typeface="Posterama" panose="020B0504020200020000" pitchFamily="34" charset="0"/>
                <a:ea typeface="Arial"/>
                <a:cs typeface="Posterama" panose="020B0504020200020000" pitchFamily="34" charset="0"/>
                <a:sym typeface="Arial"/>
              </a:rPr>
              <a:t>disappearance</a:t>
            </a:r>
            <a:r>
              <a:rPr lang="fr-FR" sz="1100" dirty="0">
                <a:latin typeface="Posterama" panose="020B0504020200020000" pitchFamily="34" charset="0"/>
                <a:ea typeface="Arial"/>
                <a:cs typeface="Posterama" panose="020B0504020200020000" pitchFamily="34" charset="0"/>
                <a:sym typeface="Arial"/>
              </a:rPr>
              <a:t> of the glacier.</a:t>
            </a:r>
            <a:endParaRPr sz="1100" dirty="0">
              <a:latin typeface="Posterama" panose="020B0504020200020000" pitchFamily="34" charset="0"/>
              <a:ea typeface="Arial"/>
              <a:cs typeface="Posterama" panose="020B0504020200020000" pitchFamily="34" charset="0"/>
              <a:sym typeface="Arial"/>
            </a:endParaRPr>
          </a:p>
          <a:p>
            <a:pPr marL="457200" lvl="0" indent="-228600" algn="l" rtl="0">
              <a:lnSpc>
                <a:spcPct val="100000"/>
              </a:lnSpc>
              <a:spcBef>
                <a:spcPts val="1000"/>
              </a:spcBef>
              <a:spcAft>
                <a:spcPts val="0"/>
              </a:spcAft>
              <a:buClr>
                <a:schemeClr val="dk1"/>
              </a:buClr>
              <a:buSzPts val="1400"/>
              <a:buFont typeface="Arial"/>
              <a:buNone/>
            </a:pPr>
            <a:endParaRPr dirty="0"/>
          </a:p>
        </p:txBody>
      </p:sp>
      <p:sp>
        <p:nvSpPr>
          <p:cNvPr id="619" name="Google Shape;61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800" b="0" i="0" u="none" strike="noStrike">
                <a:solidFill>
                  <a:srgbClr val="000000"/>
                </a:solidFill>
                <a:latin typeface="Montserrat"/>
                <a:ea typeface="Montserrat"/>
                <a:cs typeface="Montserrat"/>
                <a:sym typeface="Montserrat"/>
              </a:rPr>
              <a:t>Not only in the global North, women in the global south have also been very much vocal and important voices in mobilizing towards action. Vanessa Nakate is currently one of the most prominent voices in fighting for climate justice in the African continent.  In Brazil, Artemisa is active in fighting for indigenous communities' rights against the mining and logging industry. These examples and many others from the Global South are especially inspiring given the social and political context of these regions, in places in which being a vocal activist may put these people in dangerous situations and it carries a big amount of risks.</a:t>
            </a:r>
            <a:endParaRPr sz="180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80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800">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
        <p:nvSpPr>
          <p:cNvPr id="198" name="Google Shape;19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Moving on from the doom and gloom of the climate crisis, what can then we do to try and resolve this pressing issue?</a:t>
            </a:r>
            <a:endParaRPr/>
          </a:p>
        </p:txBody>
      </p:sp>
      <p:sp>
        <p:nvSpPr>
          <p:cNvPr id="627" name="Google Shape;62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On a global large </a:t>
            </a:r>
            <a:r>
              <a:rPr lang="fr-FR" sz="1100" dirty="0" err="1">
                <a:latin typeface="Posterama" panose="020B0504020200020000" pitchFamily="34" charset="0"/>
                <a:ea typeface="Arial"/>
                <a:cs typeface="Posterama" panose="020B0504020200020000" pitchFamily="34" charset="0"/>
                <a:sym typeface="Arial"/>
              </a:rPr>
              <a:t>scale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level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need</a:t>
            </a:r>
            <a:r>
              <a:rPr lang="fr-FR" sz="1100" dirty="0">
                <a:latin typeface="Posterama" panose="020B0504020200020000" pitchFamily="34" charset="0"/>
                <a:ea typeface="Arial"/>
                <a:cs typeface="Posterama" panose="020B0504020200020000" pitchFamily="34" charset="0"/>
                <a:sym typeface="Arial"/>
              </a:rPr>
              <a:t> to focus on </a:t>
            </a:r>
            <a:r>
              <a:rPr lang="fr-FR" sz="1100" dirty="0" err="1">
                <a:latin typeface="Posterama" panose="020B0504020200020000" pitchFamily="34" charset="0"/>
                <a:ea typeface="Arial"/>
                <a:cs typeface="Posterama" panose="020B0504020200020000" pitchFamily="34" charset="0"/>
                <a:sym typeface="Arial"/>
              </a:rPr>
              <a:t>reducing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our</a:t>
            </a:r>
            <a:r>
              <a:rPr lang="fr-FR" sz="1100" dirty="0">
                <a:latin typeface="Posterama" panose="020B0504020200020000" pitchFamily="34" charset="0"/>
                <a:ea typeface="Arial"/>
                <a:cs typeface="Posterama" panose="020B0504020200020000" pitchFamily="34" charset="0"/>
                <a:sym typeface="Arial"/>
              </a:rPr>
              <a:t> global </a:t>
            </a:r>
            <a:r>
              <a:rPr lang="fr-FR" sz="1100" dirty="0" err="1">
                <a:latin typeface="Posterama" panose="020B0504020200020000" pitchFamily="34" charset="0"/>
                <a:ea typeface="Arial"/>
                <a:cs typeface="Posterama" panose="020B0504020200020000" pitchFamily="34" charset="0"/>
                <a:sym typeface="Arial"/>
              </a:rPr>
              <a:t>carbon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plain and simple. There are </a:t>
            </a:r>
            <a:r>
              <a:rPr lang="fr-FR" sz="1100" dirty="0" err="1">
                <a:latin typeface="Posterama" panose="020B0504020200020000" pitchFamily="34" charset="0"/>
                <a:ea typeface="Arial"/>
                <a:cs typeface="Posterama" panose="020B0504020200020000" pitchFamily="34" charset="0"/>
                <a:sym typeface="Arial"/>
              </a:rPr>
              <a:t>two</a:t>
            </a:r>
            <a:r>
              <a:rPr lang="fr-FR" sz="1100" dirty="0">
                <a:latin typeface="Posterama" panose="020B0504020200020000" pitchFamily="34" charset="0"/>
                <a:ea typeface="Arial"/>
                <a:cs typeface="Posterama" panose="020B0504020200020000" pitchFamily="34" charset="0"/>
                <a:sym typeface="Arial"/>
              </a:rPr>
              <a:t> main </a:t>
            </a:r>
            <a:r>
              <a:rPr lang="fr-FR" sz="1100" dirty="0" err="1">
                <a:latin typeface="Posterama" panose="020B0504020200020000" pitchFamily="34" charset="0"/>
                <a:ea typeface="Arial"/>
                <a:cs typeface="Posterama" panose="020B0504020200020000" pitchFamily="34" charset="0"/>
                <a:sym typeface="Arial"/>
              </a:rPr>
              <a:t>ways</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seek</a:t>
            </a:r>
            <a:r>
              <a:rPr lang="fr-FR" sz="1100" dirty="0">
                <a:latin typeface="Posterama" panose="020B0504020200020000" pitchFamily="34" charset="0"/>
                <a:ea typeface="Arial"/>
                <a:cs typeface="Posterama" panose="020B0504020200020000" pitchFamily="34" charset="0"/>
                <a:sym typeface="Arial"/>
              </a:rPr>
              <a:t> to balance </a:t>
            </a:r>
            <a:r>
              <a:rPr lang="fr-FR" sz="1100" dirty="0" err="1">
                <a:latin typeface="Posterama" panose="020B0504020200020000" pitchFamily="34" charset="0"/>
                <a:ea typeface="Arial"/>
                <a:cs typeface="Posterama" panose="020B0504020200020000" pitchFamily="34" charset="0"/>
                <a:sym typeface="Arial"/>
              </a:rPr>
              <a:t>our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and absorption,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through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preserving</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restoring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our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natural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sinks</a:t>
            </a:r>
            <a:r>
              <a:rPr lang="fr-FR" sz="1100" dirty="0">
                <a:latin typeface="Posterama" panose="020B0504020200020000" pitchFamily="34" charset="0"/>
                <a:ea typeface="Arial"/>
                <a:cs typeface="Posterama" panose="020B0504020200020000" pitchFamily="34" charset="0"/>
                <a:sym typeface="Arial"/>
              </a:rPr>
              <a:t> and to </a:t>
            </a:r>
            <a:r>
              <a:rPr lang="fr-FR" sz="1100" dirty="0" err="1">
                <a:latin typeface="Posterama" panose="020B0504020200020000" pitchFamily="34" charset="0"/>
                <a:ea typeface="Arial"/>
                <a:cs typeface="Posterama" panose="020B0504020200020000" pitchFamily="34" charset="0"/>
                <a:sym typeface="Arial"/>
              </a:rPr>
              <a:t>fundamentally</a:t>
            </a:r>
            <a:r>
              <a:rPr lang="fr-FR" sz="1100" dirty="0">
                <a:latin typeface="Posterama" panose="020B0504020200020000" pitchFamily="34" charset="0"/>
                <a:ea typeface="Arial"/>
                <a:cs typeface="Posterama" panose="020B0504020200020000" pitchFamily="34" charset="0"/>
                <a:sym typeface="Arial"/>
              </a:rPr>
              <a:t> change </a:t>
            </a:r>
            <a:r>
              <a:rPr lang="fr-FR" sz="1100" dirty="0" err="1">
                <a:latin typeface="Posterama" panose="020B0504020200020000" pitchFamily="34" charset="0"/>
                <a:ea typeface="Arial"/>
                <a:cs typeface="Posterama" panose="020B0504020200020000" pitchFamily="34" charset="0"/>
                <a:sym typeface="Arial"/>
              </a:rPr>
              <a:t>our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system</a:t>
            </a:r>
            <a:endParaRPr sz="1100" dirty="0">
              <a:latin typeface="Posterama" panose="020B0504020200020000" pitchFamily="34" charset="0"/>
              <a:ea typeface="Arial"/>
              <a:cs typeface="Posterama" panose="020B0504020200020000" pitchFamily="34" charset="0"/>
              <a:sym typeface="Arial"/>
            </a:endParaRPr>
          </a:p>
          <a:p>
            <a:pPr marL="457200" lvl="0" indent="-228600" algn="l" rtl="0">
              <a:lnSpc>
                <a:spcPct val="100000"/>
              </a:lnSpc>
              <a:spcBef>
                <a:spcPts val="1000"/>
              </a:spcBef>
              <a:spcAft>
                <a:spcPts val="0"/>
              </a:spcAft>
              <a:buClr>
                <a:schemeClr val="dk1"/>
              </a:buClr>
              <a:buSzPts val="1400"/>
              <a:buFont typeface="Arial"/>
              <a:buNone/>
            </a:pPr>
            <a:endParaRPr dirty="0"/>
          </a:p>
        </p:txBody>
      </p:sp>
      <p:sp>
        <p:nvSpPr>
          <p:cNvPr id="633" name="Google Shape;633;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As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have </a:t>
            </a:r>
            <a:r>
              <a:rPr lang="fr-FR" sz="1100" dirty="0" err="1">
                <a:latin typeface="Posterama" panose="020B0504020200020000" pitchFamily="34" charset="0"/>
                <a:ea typeface="Arial"/>
                <a:cs typeface="Posterama" panose="020B0504020200020000" pitchFamily="34" charset="0"/>
                <a:sym typeface="Arial"/>
              </a:rPr>
              <a:t>seen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previously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natural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sinks</a:t>
            </a:r>
            <a:r>
              <a:rPr lang="fr-FR" sz="1100" dirty="0">
                <a:latin typeface="Posterama" panose="020B0504020200020000" pitchFamily="34" charset="0"/>
                <a:ea typeface="Arial"/>
                <a:cs typeface="Posterama" panose="020B0504020200020000" pitchFamily="34" charset="0"/>
                <a:sym typeface="Arial"/>
              </a:rPr>
              <a:t> are essential to </a:t>
            </a:r>
            <a:r>
              <a:rPr lang="fr-FR" sz="1100" dirty="0" err="1">
                <a:latin typeface="Posterama" panose="020B0504020200020000" pitchFamily="34" charset="0"/>
                <a:ea typeface="Arial"/>
                <a:cs typeface="Posterama" panose="020B0504020200020000" pitchFamily="34" charset="0"/>
                <a:sym typeface="Arial"/>
              </a:rPr>
              <a:t>maintaining</a:t>
            </a:r>
            <a:r>
              <a:rPr lang="fr-FR" sz="1100" dirty="0">
                <a:latin typeface="Posterama" panose="020B0504020200020000" pitchFamily="34" charset="0"/>
                <a:ea typeface="Arial"/>
                <a:cs typeface="Posterama" panose="020B0504020200020000" pitchFamily="34" charset="0"/>
                <a:sym typeface="Arial"/>
              </a:rPr>
              <a:t> a balance of </a:t>
            </a:r>
            <a:r>
              <a:rPr lang="fr-FR" sz="1100" dirty="0" err="1">
                <a:latin typeface="Posterama" panose="020B0504020200020000" pitchFamily="34" charset="0"/>
                <a:ea typeface="Arial"/>
                <a:cs typeface="Posterama" panose="020B0504020200020000" pitchFamily="34" charset="0"/>
                <a:sym typeface="Arial"/>
              </a:rPr>
              <a:t>carbon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dioxide</a:t>
            </a:r>
            <a:r>
              <a:rPr lang="fr-FR" sz="1100" dirty="0">
                <a:latin typeface="Posterama" panose="020B0504020200020000" pitchFamily="34" charset="0"/>
                <a:ea typeface="Arial"/>
                <a:cs typeface="Posterama" panose="020B0504020200020000" pitchFamily="34" charset="0"/>
                <a:sym typeface="Arial"/>
              </a:rPr>
              <a:t> in the </a:t>
            </a:r>
            <a:r>
              <a:rPr lang="fr-FR" sz="1100" dirty="0" err="1">
                <a:latin typeface="Posterama" panose="020B0504020200020000" pitchFamily="34" charset="0"/>
                <a:ea typeface="Arial"/>
                <a:cs typeface="Posterama" panose="020B0504020200020000" pitchFamily="34" charset="0"/>
                <a:sym typeface="Arial"/>
              </a:rPr>
              <a:t>atmosphere</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have long </a:t>
            </a:r>
            <a:r>
              <a:rPr lang="fr-FR" sz="1100" dirty="0" err="1">
                <a:latin typeface="Posterama" panose="020B0504020200020000" pitchFamily="34" charset="0"/>
                <a:ea typeface="Arial"/>
                <a:cs typeface="Posterama" panose="020B0504020200020000" pitchFamily="34" charset="0"/>
                <a:sym typeface="Arial"/>
              </a:rPr>
              <a:t>surpassed</a:t>
            </a:r>
            <a:r>
              <a:rPr lang="fr-FR" sz="1100" dirty="0">
                <a:latin typeface="Posterama" panose="020B0504020200020000" pitchFamily="34" charset="0"/>
                <a:ea typeface="Arial"/>
                <a:cs typeface="Posterama" panose="020B0504020200020000" pitchFamily="34" charset="0"/>
                <a:sym typeface="Arial"/>
              </a:rPr>
              <a:t> the absorption </a:t>
            </a:r>
            <a:r>
              <a:rPr lang="fr-FR" sz="1100" dirty="0" err="1">
                <a:latin typeface="Posterama" panose="020B0504020200020000" pitchFamily="34" charset="0"/>
                <a:ea typeface="Arial"/>
                <a:cs typeface="Posterama" panose="020B0504020200020000" pitchFamily="34" charset="0"/>
                <a:sym typeface="Arial"/>
              </a:rPr>
              <a:t>capacity</a:t>
            </a:r>
            <a:r>
              <a:rPr lang="fr-FR" sz="1100" dirty="0">
                <a:latin typeface="Posterama" panose="020B0504020200020000" pitchFamily="34" charset="0"/>
                <a:ea typeface="Arial"/>
                <a:cs typeface="Posterama" panose="020B0504020200020000" pitchFamily="34" charset="0"/>
                <a:sym typeface="Arial"/>
              </a:rPr>
              <a:t>.  Carbon </a:t>
            </a:r>
            <a:r>
              <a:rPr lang="fr-FR" sz="1100" dirty="0" err="1">
                <a:latin typeface="Posterama" panose="020B0504020200020000" pitchFamily="34" charset="0"/>
                <a:ea typeface="Arial"/>
                <a:cs typeface="Posterama" panose="020B0504020200020000" pitchFamily="34" charset="0"/>
                <a:sym typeface="Arial"/>
              </a:rPr>
              <a:t>dioxide</a:t>
            </a:r>
            <a:r>
              <a:rPr lang="fr-FR" sz="1100" dirty="0">
                <a:latin typeface="Posterama" panose="020B0504020200020000" pitchFamily="34" charset="0"/>
                <a:ea typeface="Arial"/>
                <a:cs typeface="Posterama" panose="020B0504020200020000" pitchFamily="34" charset="0"/>
                <a:sym typeface="Arial"/>
              </a:rPr>
              <a:t> concentrations have been </a:t>
            </a:r>
            <a:r>
              <a:rPr lang="fr-FR" sz="1100" dirty="0" err="1">
                <a:latin typeface="Posterama" panose="020B0504020200020000" pitchFamily="34" charset="0"/>
                <a:ea typeface="Arial"/>
                <a:cs typeface="Posterama" panose="020B0504020200020000" pitchFamily="34" charset="0"/>
                <a:sym typeface="Arial"/>
              </a:rPr>
              <a:t>increasing</a:t>
            </a:r>
            <a:r>
              <a:rPr lang="fr-FR" sz="1100" dirty="0">
                <a:latin typeface="Posterama" panose="020B0504020200020000" pitchFamily="34" charset="0"/>
                <a:ea typeface="Arial"/>
                <a:cs typeface="Posterama" panose="020B0504020200020000" pitchFamily="34" charset="0"/>
                <a:sym typeface="Arial"/>
              </a:rPr>
              <a:t>, for one, </a:t>
            </a:r>
            <a:r>
              <a:rPr lang="fr-FR" sz="1100" dirty="0" err="1">
                <a:latin typeface="Posterama" panose="020B0504020200020000" pitchFamily="34" charset="0"/>
                <a:ea typeface="Arial"/>
                <a:cs typeface="Posterama" panose="020B0504020200020000" pitchFamily="34" charset="0"/>
                <a:sym typeface="Arial"/>
              </a:rPr>
              <a:t>because</a:t>
            </a:r>
            <a:r>
              <a:rPr lang="fr-FR" sz="1100" dirty="0">
                <a:latin typeface="Posterama" panose="020B0504020200020000" pitchFamily="34" charset="0"/>
                <a:ea typeface="Arial"/>
                <a:cs typeface="Posterama" panose="020B0504020200020000" pitchFamily="34" charset="0"/>
                <a:sym typeface="Arial"/>
              </a:rPr>
              <a:t> of the </a:t>
            </a:r>
            <a:r>
              <a:rPr lang="fr-FR" sz="1100" dirty="0" err="1">
                <a:latin typeface="Posterama" panose="020B0504020200020000" pitchFamily="34" charset="0"/>
                <a:ea typeface="Arial"/>
                <a:cs typeface="Posterama" panose="020B0504020200020000" pitchFamily="34" charset="0"/>
                <a:sym typeface="Arial"/>
              </a:rPr>
              <a:t>ever-increasing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a:t>
            </a:r>
            <a:r>
              <a:rPr lang="fr-FR" sz="1100" dirty="0">
                <a:latin typeface="Posterama" panose="020B0504020200020000" pitchFamily="34" charset="0"/>
                <a:ea typeface="Arial"/>
                <a:cs typeface="Posterama" panose="020B0504020200020000" pitchFamily="34" charset="0"/>
                <a:sym typeface="Arial"/>
              </a:rPr>
              <a:t> rate, but </a:t>
            </a:r>
            <a:r>
              <a:rPr lang="fr-FR" sz="1100" dirty="0" err="1">
                <a:latin typeface="Posterama" panose="020B0504020200020000" pitchFamily="34" charset="0"/>
                <a:ea typeface="Arial"/>
                <a:cs typeface="Posterama" panose="020B0504020200020000" pitchFamily="34" charset="0"/>
                <a:sym typeface="Arial"/>
              </a:rPr>
              <a:t>also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because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tearing</a:t>
            </a:r>
            <a:r>
              <a:rPr lang="fr-FR" sz="1100" dirty="0">
                <a:latin typeface="Posterama" panose="020B0504020200020000" pitchFamily="34" charset="0"/>
                <a:ea typeface="Arial"/>
                <a:cs typeface="Posterama" panose="020B0504020200020000" pitchFamily="34" charset="0"/>
                <a:sym typeface="Arial"/>
              </a:rPr>
              <a:t> down one of </a:t>
            </a:r>
            <a:r>
              <a:rPr lang="fr-FR" sz="1100" dirty="0" err="1">
                <a:latin typeface="Posterama" panose="020B0504020200020000" pitchFamily="34" charset="0"/>
                <a:ea typeface="Arial"/>
                <a:cs typeface="Posterama" panose="020B0504020200020000" pitchFamily="34" charset="0"/>
                <a:sym typeface="Arial"/>
              </a:rPr>
              <a:t>our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natural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sinks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Forests</a:t>
            </a:r>
            <a:r>
              <a:rPr lang="fr-FR" sz="1100" dirty="0">
                <a:latin typeface="Posterama" panose="020B0504020200020000" pitchFamily="34" charset="0"/>
                <a:ea typeface="Arial"/>
                <a:cs typeface="Posterama" panose="020B0504020200020000" pitchFamily="34" charset="0"/>
                <a:sym typeface="Arial"/>
              </a:rPr>
              <a:t>.</a:t>
            </a:r>
            <a:endParaRPr dirty="0"/>
          </a:p>
        </p:txBody>
      </p:sp>
      <p:sp>
        <p:nvSpPr>
          <p:cNvPr id="642" name="Google Shape;64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5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Brazil has one of the </a:t>
            </a:r>
            <a:r>
              <a:rPr lang="fr-FR" sz="1100" dirty="0" err="1">
                <a:latin typeface="Posterama" panose="020B0504020200020000" pitchFamily="34" charset="0"/>
                <a:ea typeface="Arial"/>
                <a:cs typeface="Posterama" panose="020B0504020200020000" pitchFamily="34" charset="0"/>
                <a:sym typeface="Arial"/>
              </a:rPr>
              <a:t>worst</a:t>
            </a:r>
            <a:r>
              <a:rPr lang="fr-FR" sz="1100" dirty="0">
                <a:latin typeface="Posterama" panose="020B0504020200020000" pitchFamily="34" charset="0"/>
                <a:ea typeface="Arial"/>
                <a:cs typeface="Posterama" panose="020B0504020200020000" pitchFamily="34" charset="0"/>
                <a:sym typeface="Arial"/>
              </a:rPr>
              <a:t> rates of </a:t>
            </a:r>
            <a:r>
              <a:rPr lang="fr-FR" sz="1100" dirty="0" err="1">
                <a:latin typeface="Posterama" panose="020B0504020200020000" pitchFamily="34" charset="0"/>
                <a:ea typeface="Arial"/>
                <a:cs typeface="Posterama" panose="020B0504020200020000" pitchFamily="34" charset="0"/>
                <a:sym typeface="Arial"/>
              </a:rPr>
              <a:t>deforestation</a:t>
            </a:r>
            <a:r>
              <a:rPr lang="fr-FR" sz="1100" dirty="0">
                <a:latin typeface="Posterama" panose="020B0504020200020000" pitchFamily="34" charset="0"/>
                <a:ea typeface="Arial"/>
                <a:cs typeface="Posterama" panose="020B0504020200020000" pitchFamily="34" charset="0"/>
                <a:sym typeface="Arial"/>
              </a:rPr>
              <a:t> in the world, and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shows no </a:t>
            </a:r>
            <a:r>
              <a:rPr lang="fr-FR" sz="1100" dirty="0" err="1">
                <a:latin typeface="Posterama" panose="020B0504020200020000" pitchFamily="34" charset="0"/>
                <a:ea typeface="Arial"/>
                <a:cs typeface="Posterama" panose="020B0504020200020000" pitchFamily="34" charset="0"/>
                <a:sym typeface="Arial"/>
              </a:rPr>
              <a:t>signs</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slowing</a:t>
            </a:r>
            <a:r>
              <a:rPr lang="fr-FR" sz="1100" dirty="0">
                <a:latin typeface="Posterama" panose="020B0504020200020000" pitchFamily="34" charset="0"/>
                <a:ea typeface="Arial"/>
                <a:cs typeface="Posterama" panose="020B0504020200020000" pitchFamily="34" charset="0"/>
                <a:sym typeface="Arial"/>
              </a:rPr>
              <a:t> down. The countries in the Indian-</a:t>
            </a:r>
            <a:r>
              <a:rPr lang="fr-FR" sz="1100" dirty="0" err="1">
                <a:latin typeface="Posterama" panose="020B0504020200020000" pitchFamily="34" charset="0"/>
                <a:ea typeface="Arial"/>
                <a:cs typeface="Posterama" panose="020B0504020200020000" pitchFamily="34" charset="0"/>
                <a:sym typeface="Arial"/>
              </a:rPr>
              <a:t>pacific</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also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experience</a:t>
            </a:r>
            <a:r>
              <a:rPr lang="fr-FR" sz="1100" dirty="0">
                <a:latin typeface="Posterama" panose="020B0504020200020000" pitchFamily="34" charset="0"/>
                <a:ea typeface="Arial"/>
                <a:cs typeface="Posterama" panose="020B0504020200020000" pitchFamily="34" charset="0"/>
                <a:sym typeface="Arial"/>
              </a:rPr>
              <a:t> a high rate of </a:t>
            </a:r>
            <a:r>
              <a:rPr lang="fr-FR" sz="1100" dirty="0" err="1">
                <a:latin typeface="Posterama" panose="020B0504020200020000" pitchFamily="34" charset="0"/>
                <a:ea typeface="Arial"/>
                <a:cs typeface="Posterama" panose="020B0504020200020000" pitchFamily="34" charset="0"/>
                <a:sym typeface="Arial"/>
              </a:rPr>
              <a:t>deforestation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mainly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driven</a:t>
            </a:r>
            <a:r>
              <a:rPr lang="fr-FR" sz="1100" dirty="0">
                <a:latin typeface="Posterama" panose="020B0504020200020000" pitchFamily="34" charset="0"/>
                <a:ea typeface="Arial"/>
                <a:cs typeface="Posterama" panose="020B0504020200020000" pitchFamily="34" charset="0"/>
                <a:sym typeface="Arial"/>
              </a:rPr>
              <a:t> by </a:t>
            </a:r>
            <a:r>
              <a:rPr lang="fr-FR" sz="1100" dirty="0" err="1">
                <a:latin typeface="Posterama" panose="020B0504020200020000" pitchFamily="34" charset="0"/>
                <a:ea typeface="Arial"/>
                <a:cs typeface="Posterama" panose="020B0504020200020000" pitchFamily="34" charset="0"/>
                <a:sym typeface="Arial"/>
              </a:rPr>
              <a:t>industry</a:t>
            </a:r>
            <a:r>
              <a:rPr lang="fr-FR" sz="1100" dirty="0">
                <a:latin typeface="Posterama" panose="020B0504020200020000" pitchFamily="34" charset="0"/>
                <a:ea typeface="Arial"/>
                <a:cs typeface="Posterama" panose="020B0504020200020000" pitchFamily="34" charset="0"/>
                <a:sym typeface="Arial"/>
              </a:rPr>
              <a:t> exploration. Brazil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an </a:t>
            </a:r>
            <a:r>
              <a:rPr lang="fr-FR" sz="1100" dirty="0" err="1">
                <a:latin typeface="Posterama" panose="020B0504020200020000" pitchFamily="34" charset="0"/>
                <a:ea typeface="Arial"/>
                <a:cs typeface="Posterama" panose="020B0504020200020000" pitchFamily="34" charset="0"/>
                <a:sym typeface="Arial"/>
              </a:rPr>
              <a:t>alarming</a:t>
            </a:r>
            <a:r>
              <a:rPr lang="fr-FR" sz="1100" dirty="0">
                <a:latin typeface="Posterama" panose="020B0504020200020000" pitchFamily="34" charset="0"/>
                <a:ea typeface="Arial"/>
                <a:cs typeface="Posterama" panose="020B0504020200020000" pitchFamily="34" charset="0"/>
                <a:sym typeface="Arial"/>
              </a:rPr>
              <a:t> case for </a:t>
            </a:r>
            <a:r>
              <a:rPr lang="fr-FR" sz="1100" dirty="0" err="1">
                <a:latin typeface="Posterama" panose="020B0504020200020000" pitchFamily="34" charset="0"/>
                <a:ea typeface="Arial"/>
                <a:cs typeface="Posterama" panose="020B0504020200020000" pitchFamily="34" charset="0"/>
                <a:sym typeface="Arial"/>
              </a:rPr>
              <a:t>example</a:t>
            </a:r>
            <a:r>
              <a:rPr lang="fr-FR" sz="1100" dirty="0">
                <a:latin typeface="Posterama" panose="020B0504020200020000" pitchFamily="34" charset="0"/>
                <a:ea typeface="Arial"/>
                <a:cs typeface="Posterama" panose="020B0504020200020000" pitchFamily="34" charset="0"/>
                <a:sym typeface="Arial"/>
              </a:rPr>
              <a:t>, a country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hosts one of the </a:t>
            </a:r>
            <a:r>
              <a:rPr lang="fr-FR" sz="1100" dirty="0" err="1">
                <a:latin typeface="Posterama" panose="020B0504020200020000" pitchFamily="34" charset="0"/>
                <a:ea typeface="Arial"/>
                <a:cs typeface="Posterama" panose="020B0504020200020000" pitchFamily="34" charset="0"/>
                <a:sym typeface="Arial"/>
              </a:rPr>
              <a:t>largest</a:t>
            </a:r>
            <a:r>
              <a:rPr lang="fr-FR" sz="1100" dirty="0">
                <a:latin typeface="Posterama" panose="020B0504020200020000" pitchFamily="34" charset="0"/>
                <a:ea typeface="Arial"/>
                <a:cs typeface="Posterama" panose="020B0504020200020000" pitchFamily="34" charset="0"/>
                <a:sym typeface="Arial"/>
              </a:rPr>
              <a:t> areas of </a:t>
            </a:r>
            <a:r>
              <a:rPr lang="fr-FR" sz="1100" dirty="0" err="1">
                <a:latin typeface="Posterama" panose="020B0504020200020000" pitchFamily="34" charset="0"/>
                <a:ea typeface="Arial"/>
                <a:cs typeface="Posterama" panose="020B0504020200020000" pitchFamily="34" charset="0"/>
                <a:sym typeface="Arial"/>
              </a:rPr>
              <a:t>forest</a:t>
            </a:r>
            <a:r>
              <a:rPr lang="fr-FR" sz="1100" dirty="0">
                <a:latin typeface="Posterama" panose="020B0504020200020000" pitchFamily="34" charset="0"/>
                <a:ea typeface="Arial"/>
                <a:cs typeface="Posterama" panose="020B0504020200020000" pitchFamily="34" charset="0"/>
                <a:sym typeface="Arial"/>
              </a:rPr>
              <a:t> cover, </a:t>
            </a:r>
            <a:r>
              <a:rPr lang="fr-FR" sz="1100" dirty="0" err="1">
                <a:latin typeface="Posterama" panose="020B0504020200020000" pitchFamily="34" charset="0"/>
                <a:ea typeface="Arial"/>
                <a:cs typeface="Posterama" panose="020B0504020200020000" pitchFamily="34" charset="0"/>
                <a:sym typeface="Arial"/>
              </a:rPr>
              <a:t>including</a:t>
            </a:r>
            <a:r>
              <a:rPr lang="fr-FR" sz="1100" dirty="0">
                <a:latin typeface="Posterama" panose="020B0504020200020000" pitchFamily="34" charset="0"/>
                <a:ea typeface="Arial"/>
                <a:cs typeface="Posterama" panose="020B0504020200020000" pitchFamily="34" charset="0"/>
                <a:sym typeface="Arial"/>
              </a:rPr>
              <a:t> the Amazon </a:t>
            </a:r>
            <a:r>
              <a:rPr lang="fr-FR" sz="1100" dirty="0" err="1">
                <a:latin typeface="Posterama" panose="020B0504020200020000" pitchFamily="34" charset="0"/>
                <a:ea typeface="Arial"/>
                <a:cs typeface="Posterama" panose="020B0504020200020000" pitchFamily="34" charset="0"/>
                <a:sym typeface="Arial"/>
              </a:rPr>
              <a:t>Rainforest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commonly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named</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lung</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earth</a:t>
            </a:r>
            <a:r>
              <a:rPr lang="fr-FR" sz="1100" dirty="0">
                <a:latin typeface="Posterama" panose="020B0504020200020000" pitchFamily="34" charset="0"/>
                <a:ea typeface="Arial"/>
                <a:cs typeface="Posterama" panose="020B0504020200020000" pitchFamily="34" charset="0"/>
                <a:sym typeface="Arial"/>
              </a:rPr>
              <a:t>”.</a:t>
            </a:r>
            <a:endParaRPr dirty="0"/>
          </a:p>
        </p:txBody>
      </p:sp>
      <p:sp>
        <p:nvSpPr>
          <p:cNvPr id="650" name="Google Shape;650;p5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err="1">
                <a:latin typeface="Posterama" panose="020B0504020200020000" pitchFamily="34" charset="0"/>
                <a:ea typeface="Arial"/>
                <a:cs typeface="Posterama" panose="020B0504020200020000" pitchFamily="34" charset="0"/>
                <a:sym typeface="Arial"/>
              </a:rPr>
              <a:t>Does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mean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can </a:t>
            </a:r>
            <a:r>
              <a:rPr lang="fr-FR" sz="1100" dirty="0" err="1">
                <a:latin typeface="Posterama" panose="020B0504020200020000" pitchFamily="34" charset="0"/>
                <a:ea typeface="Arial"/>
                <a:cs typeface="Posterama" panose="020B0504020200020000" pitchFamily="34" charset="0"/>
                <a:sym typeface="Arial"/>
              </a:rPr>
              <a:t>just</a:t>
            </a:r>
            <a:r>
              <a:rPr lang="fr-FR" sz="1100" dirty="0">
                <a:latin typeface="Posterama" panose="020B0504020200020000" pitchFamily="34" charset="0"/>
                <a:ea typeface="Arial"/>
                <a:cs typeface="Posterama" panose="020B0504020200020000" pitchFamily="34" charset="0"/>
                <a:sym typeface="Arial"/>
              </a:rPr>
              <a:t> plant more </a:t>
            </a:r>
            <a:r>
              <a:rPr lang="fr-FR" sz="1100" dirty="0" err="1">
                <a:latin typeface="Posterama" panose="020B0504020200020000" pitchFamily="34" charset="0"/>
                <a:ea typeface="Arial"/>
                <a:cs typeface="Posterama" panose="020B0504020200020000" pitchFamily="34" charset="0"/>
                <a:sym typeface="Arial"/>
              </a:rPr>
              <a:t>trees</a:t>
            </a:r>
            <a:r>
              <a:rPr lang="fr-FR" sz="1100" dirty="0">
                <a:latin typeface="Posterama" panose="020B0504020200020000" pitchFamily="34" charset="0"/>
                <a:ea typeface="Arial"/>
                <a:cs typeface="Posterama" panose="020B0504020200020000" pitchFamily="34" charset="0"/>
                <a:sym typeface="Arial"/>
              </a:rPr>
              <a:t> and solve the issue? Not </a:t>
            </a:r>
            <a:r>
              <a:rPr lang="fr-FR" sz="1100" dirty="0" err="1">
                <a:latin typeface="Posterama" panose="020B0504020200020000" pitchFamily="34" charset="0"/>
                <a:ea typeface="Arial"/>
                <a:cs typeface="Posterama" panose="020B0504020200020000" pitchFamily="34" charset="0"/>
                <a:sym typeface="Arial"/>
              </a:rPr>
              <a:t>quite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Research</a:t>
            </a:r>
            <a:r>
              <a:rPr lang="fr-FR" sz="1100" dirty="0">
                <a:latin typeface="Posterama" panose="020B0504020200020000" pitchFamily="34" charset="0"/>
                <a:ea typeface="Arial"/>
                <a:cs typeface="Posterama" panose="020B0504020200020000" pitchFamily="34" charset="0"/>
                <a:sym typeface="Arial"/>
              </a:rPr>
              <a:t> shows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preserving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our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current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natural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sinks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brings</a:t>
            </a:r>
            <a:r>
              <a:rPr lang="fr-FR" sz="1100" dirty="0">
                <a:latin typeface="Posterama" panose="020B0504020200020000" pitchFamily="34" charset="0"/>
                <a:ea typeface="Arial"/>
                <a:cs typeface="Posterama" panose="020B0504020200020000" pitchFamily="34" charset="0"/>
                <a:sym typeface="Arial"/>
              </a:rPr>
              <a:t> more </a:t>
            </a:r>
            <a:r>
              <a:rPr lang="fr-FR" sz="1100" dirty="0" err="1">
                <a:latin typeface="Posterama" panose="020B0504020200020000" pitchFamily="34" charset="0"/>
                <a:ea typeface="Arial"/>
                <a:cs typeface="Posterama" panose="020B0504020200020000" pitchFamily="34" charset="0"/>
                <a:sym typeface="Arial"/>
              </a:rPr>
              <a:t>benefits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restoring</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terms</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gains”, </a:t>
            </a:r>
            <a:r>
              <a:rPr lang="fr-FR" sz="1100" dirty="0" err="1">
                <a:latin typeface="Posterama" panose="020B0504020200020000" pitchFamily="34" charset="0"/>
                <a:ea typeface="Arial"/>
                <a:cs typeface="Posterama" panose="020B0504020200020000" pitchFamily="34" charset="0"/>
                <a:sym typeface="Arial"/>
              </a:rPr>
              <a:t>because</a:t>
            </a:r>
            <a:r>
              <a:rPr lang="fr-FR" sz="1100" dirty="0">
                <a:latin typeface="Posterama" panose="020B0504020200020000" pitchFamily="34" charset="0"/>
                <a:ea typeface="Arial"/>
                <a:cs typeface="Posterama" panose="020B0504020200020000" pitchFamily="34" charset="0"/>
                <a:sym typeface="Arial"/>
              </a:rPr>
              <a:t> as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mentioned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before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cutting</a:t>
            </a:r>
            <a:r>
              <a:rPr lang="fr-FR" sz="1100" dirty="0">
                <a:latin typeface="Posterama" panose="020B0504020200020000" pitchFamily="34" charset="0"/>
                <a:ea typeface="Arial"/>
                <a:cs typeface="Posterama" panose="020B0504020200020000" pitchFamily="34" charset="0"/>
                <a:sym typeface="Arial"/>
              </a:rPr>
              <a:t> down </a:t>
            </a:r>
            <a:r>
              <a:rPr lang="fr-FR" sz="1100" dirty="0" err="1">
                <a:latin typeface="Posterama" panose="020B0504020200020000" pitchFamily="34" charset="0"/>
                <a:ea typeface="Arial"/>
                <a:cs typeface="Posterama" panose="020B0504020200020000" pitchFamily="34" charset="0"/>
                <a:sym typeface="Arial"/>
              </a:rPr>
              <a:t>forests</a:t>
            </a:r>
            <a:r>
              <a:rPr lang="fr-FR" sz="1100" dirty="0">
                <a:latin typeface="Posterama" panose="020B0504020200020000" pitchFamily="34" charset="0"/>
                <a:ea typeface="Arial"/>
                <a:cs typeface="Posterama" panose="020B0504020200020000" pitchFamily="34" charset="0"/>
                <a:sym typeface="Arial"/>
              </a:rPr>
              <a:t> not </a:t>
            </a:r>
            <a:r>
              <a:rPr lang="fr-FR" sz="1100" dirty="0" err="1">
                <a:latin typeface="Posterama" panose="020B0504020200020000" pitchFamily="34" charset="0"/>
                <a:ea typeface="Arial"/>
                <a:cs typeface="Posterama" panose="020B0504020200020000" pitchFamily="34" charset="0"/>
                <a:sym typeface="Arial"/>
              </a:rPr>
              <a:t>only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generates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but </a:t>
            </a:r>
            <a:r>
              <a:rPr lang="fr-FR" sz="1100" dirty="0" err="1">
                <a:latin typeface="Posterama" panose="020B0504020200020000" pitchFamily="34" charset="0"/>
                <a:ea typeface="Arial"/>
                <a:cs typeface="Posterama" panose="020B0504020200020000" pitchFamily="34" charset="0"/>
                <a:sym typeface="Arial"/>
              </a:rPr>
              <a:t>also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reflects</a:t>
            </a:r>
            <a:r>
              <a:rPr lang="fr-FR" sz="1100" dirty="0">
                <a:latin typeface="Posterama" panose="020B0504020200020000" pitchFamily="34" charset="0"/>
                <a:ea typeface="Arial"/>
                <a:cs typeface="Posterama" panose="020B0504020200020000" pitchFamily="34" charset="0"/>
                <a:sym typeface="Arial"/>
              </a:rPr>
              <a:t> in CO2 absorption </a:t>
            </a:r>
            <a:r>
              <a:rPr lang="fr-FR" sz="1100" dirty="0" err="1">
                <a:latin typeface="Posterama" panose="020B0504020200020000" pitchFamily="34" charset="0"/>
                <a:ea typeface="Arial"/>
                <a:cs typeface="Posterama" panose="020B0504020200020000" pitchFamily="34" charset="0"/>
                <a:sym typeface="Arial"/>
              </a:rPr>
              <a:t>losses</a:t>
            </a:r>
            <a:r>
              <a:rPr lang="fr-FR" sz="1100" dirty="0">
                <a:latin typeface="Posterama" panose="020B0504020200020000" pitchFamily="34" charset="0"/>
                <a:ea typeface="Arial"/>
                <a:cs typeface="Posterama" panose="020B0504020200020000" pitchFamily="34" charset="0"/>
                <a:sym typeface="Arial"/>
              </a:rPr>
              <a:t>. As </a:t>
            </a:r>
            <a:r>
              <a:rPr lang="fr-FR" sz="1100" dirty="0" err="1">
                <a:latin typeface="Posterama" panose="020B0504020200020000" pitchFamily="34" charset="0"/>
                <a:ea typeface="Arial"/>
                <a:cs typeface="Posterama" panose="020B0504020200020000" pitchFamily="34" charset="0"/>
                <a:sym typeface="Arial"/>
              </a:rPr>
              <a:t>trees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regrow</a:t>
            </a:r>
            <a:r>
              <a:rPr lang="fr-FR" sz="1100" dirty="0">
                <a:latin typeface="Posterama" panose="020B0504020200020000" pitchFamily="34" charset="0"/>
                <a:ea typeface="Arial"/>
                <a:cs typeface="Posterama" panose="020B0504020200020000" pitchFamily="34" charset="0"/>
                <a:sym typeface="Arial"/>
              </a:rPr>
              <a:t>, the absorption </a:t>
            </a:r>
            <a:r>
              <a:rPr lang="fr-FR" sz="1100" dirty="0" err="1">
                <a:latin typeface="Posterama" panose="020B0504020200020000" pitchFamily="34" charset="0"/>
                <a:ea typeface="Arial"/>
                <a:cs typeface="Posterama" panose="020B0504020200020000" pitchFamily="34" charset="0"/>
                <a:sym typeface="Arial"/>
              </a:rPr>
              <a:t>capacity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also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rises</a:t>
            </a:r>
            <a:r>
              <a:rPr lang="fr-FR" sz="1100" dirty="0">
                <a:latin typeface="Posterama" panose="020B0504020200020000" pitchFamily="34" charset="0"/>
                <a:ea typeface="Arial"/>
                <a:cs typeface="Posterama" panose="020B0504020200020000" pitchFamily="34" charset="0"/>
                <a:sym typeface="Arial"/>
              </a:rPr>
              <a:t>, but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always</a:t>
            </a:r>
            <a:r>
              <a:rPr lang="fr-FR" sz="1100" dirty="0">
                <a:latin typeface="Posterama" panose="020B0504020200020000" pitchFamily="34" charset="0"/>
                <a:ea typeface="Arial"/>
                <a:cs typeface="Posterama" panose="020B0504020200020000" pitchFamily="34" charset="0"/>
                <a:sym typeface="Arial"/>
              </a:rPr>
              <a:t> starts at a </a:t>
            </a:r>
            <a:r>
              <a:rPr lang="fr-FR" sz="1100" dirty="0" err="1">
                <a:latin typeface="Posterama" panose="020B0504020200020000" pitchFamily="34" charset="0"/>
                <a:ea typeface="Arial"/>
                <a:cs typeface="Posterama" panose="020B0504020200020000" pitchFamily="34" charset="0"/>
                <a:sym typeface="Arial"/>
              </a:rPr>
              <a:t>smaller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level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may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take</a:t>
            </a:r>
            <a:r>
              <a:rPr lang="fr-FR" sz="1100" dirty="0">
                <a:latin typeface="Posterama" panose="020B0504020200020000" pitchFamily="34" charset="0"/>
                <a:ea typeface="Arial"/>
                <a:cs typeface="Posterama" panose="020B0504020200020000" pitchFamily="34" charset="0"/>
                <a:sym typeface="Arial"/>
              </a:rPr>
              <a:t> up </a:t>
            </a:r>
            <a:r>
              <a:rPr lang="fr-FR" sz="1100" dirty="0" err="1">
                <a:latin typeface="Posterama" panose="020B0504020200020000" pitchFamily="34" charset="0"/>
                <a:ea typeface="Arial"/>
                <a:cs typeface="Posterama" panose="020B0504020200020000" pitchFamily="34" charset="0"/>
                <a:sym typeface="Arial"/>
              </a:rPr>
              <a:t>years</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actually</a:t>
            </a:r>
            <a:r>
              <a:rPr lang="fr-FR" sz="1100" dirty="0">
                <a:latin typeface="Posterama" panose="020B0504020200020000" pitchFamily="34" charset="0"/>
                <a:ea typeface="Arial"/>
                <a:cs typeface="Posterama" panose="020B0504020200020000" pitchFamily="34" charset="0"/>
                <a:sym typeface="Arial"/>
              </a:rPr>
              <a:t> start to have a </a:t>
            </a:r>
            <a:r>
              <a:rPr lang="fr-FR" sz="1100" dirty="0" err="1">
                <a:latin typeface="Posterama" panose="020B0504020200020000" pitchFamily="34" charset="0"/>
                <a:ea typeface="Arial"/>
                <a:cs typeface="Posterama" panose="020B0504020200020000" pitchFamily="34" charset="0"/>
                <a:sym typeface="Arial"/>
              </a:rPr>
              <a:t>meaningful</a:t>
            </a:r>
            <a:r>
              <a:rPr lang="fr-FR" sz="1100" dirty="0">
                <a:latin typeface="Posterama" panose="020B0504020200020000" pitchFamily="34" charset="0"/>
                <a:ea typeface="Arial"/>
                <a:cs typeface="Posterama" panose="020B0504020200020000" pitchFamily="34" charset="0"/>
                <a:sym typeface="Arial"/>
              </a:rPr>
              <a:t> impact on balancing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The time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currently</a:t>
            </a:r>
            <a:r>
              <a:rPr lang="fr-FR" sz="1100" dirty="0">
                <a:latin typeface="Posterama" panose="020B0504020200020000" pitchFamily="34" charset="0"/>
                <a:ea typeface="Arial"/>
                <a:cs typeface="Posterama" panose="020B0504020200020000" pitchFamily="34" charset="0"/>
                <a:sym typeface="Arial"/>
              </a:rPr>
              <a:t> do not have to </a:t>
            </a:r>
            <a:r>
              <a:rPr lang="fr-FR" sz="1100" dirty="0" err="1">
                <a:latin typeface="Posterama" panose="020B0504020200020000" pitchFamily="34" charset="0"/>
                <a:ea typeface="Arial"/>
                <a:cs typeface="Posterama" panose="020B0504020200020000" pitchFamily="34" charset="0"/>
                <a:sym typeface="Arial"/>
              </a:rPr>
              <a:t>address</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crisis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Research</a:t>
            </a:r>
            <a:r>
              <a:rPr lang="fr-FR" sz="1100" dirty="0">
                <a:latin typeface="Posterama" panose="020B0504020200020000" pitchFamily="34" charset="0"/>
                <a:ea typeface="Arial"/>
                <a:cs typeface="Posterama" panose="020B0504020200020000" pitchFamily="34" charset="0"/>
                <a:sym typeface="Arial"/>
              </a:rPr>
              <a:t> shows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preserving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our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current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natural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sinks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brings</a:t>
            </a:r>
            <a:r>
              <a:rPr lang="fr-FR" sz="1100" dirty="0">
                <a:latin typeface="Posterama" panose="020B0504020200020000" pitchFamily="34" charset="0"/>
                <a:ea typeface="Arial"/>
                <a:cs typeface="Posterama" panose="020B0504020200020000" pitchFamily="34" charset="0"/>
                <a:sym typeface="Arial"/>
              </a:rPr>
              <a:t> more </a:t>
            </a:r>
            <a:r>
              <a:rPr lang="fr-FR" sz="1100" dirty="0" err="1">
                <a:latin typeface="Posterama" panose="020B0504020200020000" pitchFamily="34" charset="0"/>
                <a:ea typeface="Arial"/>
                <a:cs typeface="Posterama" panose="020B0504020200020000" pitchFamily="34" charset="0"/>
                <a:sym typeface="Arial"/>
              </a:rPr>
              <a:t>benefits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restoring</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terms</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gains”, </a:t>
            </a:r>
            <a:r>
              <a:rPr lang="fr-FR" sz="1100" dirty="0" err="1">
                <a:latin typeface="Posterama" panose="020B0504020200020000" pitchFamily="34" charset="0"/>
                <a:ea typeface="Arial"/>
                <a:cs typeface="Posterama" panose="020B0504020200020000" pitchFamily="34" charset="0"/>
                <a:sym typeface="Arial"/>
              </a:rPr>
              <a:t>because</a:t>
            </a:r>
            <a:r>
              <a:rPr lang="fr-FR" sz="1100" dirty="0">
                <a:latin typeface="Posterama" panose="020B0504020200020000" pitchFamily="34" charset="0"/>
                <a:ea typeface="Arial"/>
                <a:cs typeface="Posterama" panose="020B0504020200020000" pitchFamily="34" charset="0"/>
                <a:sym typeface="Arial"/>
              </a:rPr>
              <a:t> as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mentioned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before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cutting</a:t>
            </a:r>
            <a:r>
              <a:rPr lang="fr-FR" sz="1100" dirty="0">
                <a:latin typeface="Posterama" panose="020B0504020200020000" pitchFamily="34" charset="0"/>
                <a:ea typeface="Arial"/>
                <a:cs typeface="Posterama" panose="020B0504020200020000" pitchFamily="34" charset="0"/>
                <a:sym typeface="Arial"/>
              </a:rPr>
              <a:t> down </a:t>
            </a:r>
            <a:r>
              <a:rPr lang="fr-FR" sz="1100" dirty="0" err="1">
                <a:latin typeface="Posterama" panose="020B0504020200020000" pitchFamily="34" charset="0"/>
                <a:ea typeface="Arial"/>
                <a:cs typeface="Posterama" panose="020B0504020200020000" pitchFamily="34" charset="0"/>
                <a:sym typeface="Arial"/>
              </a:rPr>
              <a:t>forests</a:t>
            </a:r>
            <a:r>
              <a:rPr lang="fr-FR" sz="1100" dirty="0">
                <a:latin typeface="Posterama" panose="020B0504020200020000" pitchFamily="34" charset="0"/>
                <a:ea typeface="Arial"/>
                <a:cs typeface="Posterama" panose="020B0504020200020000" pitchFamily="34" charset="0"/>
                <a:sym typeface="Arial"/>
              </a:rPr>
              <a:t> not </a:t>
            </a:r>
            <a:r>
              <a:rPr lang="fr-FR" sz="1100" dirty="0" err="1">
                <a:latin typeface="Posterama" panose="020B0504020200020000" pitchFamily="34" charset="0"/>
                <a:ea typeface="Arial"/>
                <a:cs typeface="Posterama" panose="020B0504020200020000" pitchFamily="34" charset="0"/>
                <a:sym typeface="Arial"/>
              </a:rPr>
              <a:t>only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generates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but </a:t>
            </a:r>
            <a:r>
              <a:rPr lang="fr-FR" sz="1100" dirty="0" err="1">
                <a:latin typeface="Posterama" panose="020B0504020200020000" pitchFamily="34" charset="0"/>
                <a:ea typeface="Arial"/>
                <a:cs typeface="Posterama" panose="020B0504020200020000" pitchFamily="34" charset="0"/>
                <a:sym typeface="Arial"/>
              </a:rPr>
              <a:t>also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reflects</a:t>
            </a:r>
            <a:r>
              <a:rPr lang="fr-FR" sz="1100" dirty="0">
                <a:latin typeface="Posterama" panose="020B0504020200020000" pitchFamily="34" charset="0"/>
                <a:ea typeface="Arial"/>
                <a:cs typeface="Posterama" panose="020B0504020200020000" pitchFamily="34" charset="0"/>
                <a:sym typeface="Arial"/>
              </a:rPr>
              <a:t> in co2 absorption </a:t>
            </a:r>
            <a:r>
              <a:rPr lang="fr-FR" sz="1100" dirty="0" err="1">
                <a:latin typeface="Posterama" panose="020B0504020200020000" pitchFamily="34" charset="0"/>
                <a:ea typeface="Arial"/>
                <a:cs typeface="Posterama" panose="020B0504020200020000" pitchFamily="34" charset="0"/>
                <a:sym typeface="Arial"/>
              </a:rPr>
              <a:t>losses</a:t>
            </a:r>
            <a:r>
              <a:rPr lang="fr-FR" sz="1100" dirty="0">
                <a:latin typeface="Posterama" panose="020B0504020200020000" pitchFamily="34" charset="0"/>
                <a:ea typeface="Arial"/>
                <a:cs typeface="Posterama" panose="020B0504020200020000" pitchFamily="34" charset="0"/>
                <a:sym typeface="Arial"/>
              </a:rPr>
              <a:t>. So in </a:t>
            </a:r>
            <a:r>
              <a:rPr lang="fr-FR" sz="1100" dirty="0" err="1">
                <a:latin typeface="Posterama" panose="020B0504020200020000" pitchFamily="34" charset="0"/>
                <a:ea typeface="Arial"/>
                <a:cs typeface="Posterama" panose="020B0504020200020000" pitchFamily="34" charset="0"/>
                <a:sym typeface="Arial"/>
              </a:rPr>
              <a:t>terms</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reducing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our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preserving</a:t>
            </a:r>
            <a:r>
              <a:rPr lang="fr-FR" sz="1100" dirty="0">
                <a:latin typeface="Posterama" panose="020B0504020200020000" pitchFamily="34" charset="0"/>
                <a:ea typeface="Arial"/>
                <a:cs typeface="Posterama" panose="020B0504020200020000" pitchFamily="34" charset="0"/>
                <a:sym typeface="Arial"/>
              </a:rPr>
              <a:t> the standing </a:t>
            </a:r>
            <a:r>
              <a:rPr lang="fr-FR" sz="1100" dirty="0" err="1">
                <a:latin typeface="Posterama" panose="020B0504020200020000" pitchFamily="34" charset="0"/>
                <a:ea typeface="Arial"/>
                <a:cs typeface="Posterama" panose="020B0504020200020000" pitchFamily="34" charset="0"/>
                <a:sym typeface="Arial"/>
              </a:rPr>
              <a:t>forest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preferable</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restoration</a:t>
            </a:r>
            <a:r>
              <a:rPr lang="fr-FR" sz="1100" dirty="0">
                <a:latin typeface="Posterama" panose="020B0504020200020000" pitchFamily="34" charset="0"/>
                <a:ea typeface="Arial"/>
                <a:cs typeface="Posterama" panose="020B0504020200020000" pitchFamily="34" charset="0"/>
                <a:sym typeface="Arial"/>
              </a:rPr>
              <a:t> and reforestation practices. But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not to </a:t>
            </a:r>
            <a:r>
              <a:rPr lang="fr-FR" sz="1100" dirty="0" err="1">
                <a:latin typeface="Posterama" panose="020B0504020200020000" pitchFamily="34" charset="0"/>
                <a:ea typeface="Arial"/>
                <a:cs typeface="Posterama" panose="020B0504020200020000" pitchFamily="34" charset="0"/>
                <a:sym typeface="Arial"/>
              </a:rPr>
              <a:t>say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regeneration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shouldn’t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a:t>
            </a:r>
            <a:r>
              <a:rPr lang="fr-FR" sz="1100" dirty="0">
                <a:latin typeface="Posterama" panose="020B0504020200020000" pitchFamily="34" charset="0"/>
                <a:ea typeface="Arial"/>
                <a:cs typeface="Posterama" panose="020B0504020200020000" pitchFamily="34" charset="0"/>
                <a:sym typeface="Arial"/>
              </a:rPr>
              <a:t> an option </a:t>
            </a:r>
            <a:r>
              <a:rPr lang="fr-FR" sz="1100" dirty="0" err="1">
                <a:latin typeface="Posterama" panose="020B0504020200020000" pitchFamily="34" charset="0"/>
                <a:ea typeface="Arial"/>
                <a:cs typeface="Posterama" panose="020B0504020200020000" pitchFamily="34" charset="0"/>
                <a:sym typeface="Arial"/>
              </a:rPr>
              <a:t>altogether</a:t>
            </a:r>
            <a:r>
              <a:rPr lang="fr-FR" sz="1100" dirty="0">
                <a:latin typeface="Posterama" panose="020B0504020200020000" pitchFamily="34" charset="0"/>
                <a:ea typeface="Arial"/>
                <a:cs typeface="Posterama" panose="020B0504020200020000" pitchFamily="34" charset="0"/>
                <a:sym typeface="Arial"/>
              </a:rPr>
              <a:t> to the damage </a:t>
            </a:r>
            <a:r>
              <a:rPr lang="fr-FR" sz="1100" dirty="0" err="1">
                <a:latin typeface="Posterama" panose="020B0504020200020000" pitchFamily="34" charset="0"/>
                <a:ea typeface="Arial"/>
                <a:cs typeface="Posterama" panose="020B0504020200020000" pitchFamily="34" charset="0"/>
                <a:sym typeface="Arial"/>
              </a:rPr>
              <a:t>already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done</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our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forest</a:t>
            </a:r>
            <a:r>
              <a:rPr lang="fr-FR" sz="1100" dirty="0">
                <a:latin typeface="Posterama" panose="020B0504020200020000" pitchFamily="34" charset="0"/>
                <a:ea typeface="Arial"/>
                <a:cs typeface="Posterama" panose="020B0504020200020000" pitchFamily="34" charset="0"/>
                <a:sym typeface="Arial"/>
              </a:rPr>
              <a:t> areas.</a:t>
            </a:r>
            <a:endParaRPr dirty="0"/>
          </a:p>
        </p:txBody>
      </p:sp>
      <p:sp>
        <p:nvSpPr>
          <p:cNvPr id="656" name="Google Shape;65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54: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5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FR"/>
              <a:t>Fundamental systemic change on our energy systems </a:t>
            </a:r>
            <a:endParaRPr/>
          </a:p>
        </p:txBody>
      </p:sp>
      <p:sp>
        <p:nvSpPr>
          <p:cNvPr id="663" name="Google Shape;663;p54: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fr-FR"/>
              <a:t>There are several ways we can look at the breakdown of emissions. By sector, by economic activity and so on. If we account energy emissions as a whole, it accounts for a staggering 75% of total global emissions. This means that 75% of total emissions comes from generating energy. Why is this?</a:t>
            </a:r>
            <a:endParaRPr/>
          </a:p>
        </p:txBody>
      </p:sp>
      <p:sp>
        <p:nvSpPr>
          <p:cNvPr id="671" name="Google Shape;67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f67c50b821_1_2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fr-FR"/>
              <a:t>There are two main sources from where we produce our energy and electricity. Fossil fuels: Oil, gas and coal. And renewable energy.</a:t>
            </a:r>
            <a:endParaRPr/>
          </a:p>
        </p:txBody>
      </p:sp>
      <p:sp>
        <p:nvSpPr>
          <p:cNvPr id="711" name="Google Shape;711;gf67c50b821_1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fb4b83ba63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fr-FR" dirty="0"/>
              <a:t>Energy production </a:t>
            </a:r>
            <a:r>
              <a:rPr lang="fr-FR" dirty="0" err="1"/>
              <a:t>takes</a:t>
            </a:r>
            <a:r>
              <a:rPr lang="fr-FR" dirty="0"/>
              <a:t> up </a:t>
            </a:r>
            <a:r>
              <a:rPr lang="fr-FR" dirty="0" err="1"/>
              <a:t>that</a:t>
            </a:r>
            <a:r>
              <a:rPr lang="fr-FR" dirty="0"/>
              <a:t> </a:t>
            </a:r>
            <a:r>
              <a:rPr lang="fr-FR" dirty="0" err="1"/>
              <a:t>much</a:t>
            </a:r>
            <a:r>
              <a:rPr lang="fr-FR" dirty="0"/>
              <a:t> of global </a:t>
            </a:r>
            <a:r>
              <a:rPr lang="fr-FR" dirty="0" err="1"/>
              <a:t>carbon</a:t>
            </a:r>
            <a:r>
              <a:rPr lang="fr-FR" dirty="0"/>
              <a:t> </a:t>
            </a:r>
            <a:r>
              <a:rPr lang="fr-FR" dirty="0" err="1"/>
              <a:t>emissions</a:t>
            </a:r>
            <a:r>
              <a:rPr lang="fr-FR" dirty="0"/>
              <a:t> </a:t>
            </a:r>
            <a:r>
              <a:rPr lang="fr-FR" dirty="0" err="1"/>
              <a:t>because</a:t>
            </a:r>
            <a:r>
              <a:rPr lang="fr-FR" dirty="0"/>
              <a:t> </a:t>
            </a:r>
            <a:r>
              <a:rPr lang="fr-FR" dirty="0" err="1"/>
              <a:t>it</a:t>
            </a:r>
            <a:r>
              <a:rPr lang="fr-FR" dirty="0"/>
              <a:t> </a:t>
            </a:r>
            <a:r>
              <a:rPr lang="fr-FR" dirty="0" err="1"/>
              <a:t>is</a:t>
            </a:r>
            <a:r>
              <a:rPr lang="fr-FR" dirty="0"/>
              <a:t> </a:t>
            </a:r>
            <a:r>
              <a:rPr lang="fr-FR" dirty="0" err="1"/>
              <a:t>still</a:t>
            </a:r>
            <a:r>
              <a:rPr lang="fr-FR" dirty="0"/>
              <a:t> </a:t>
            </a:r>
            <a:r>
              <a:rPr lang="fr-FR" dirty="0" err="1"/>
              <a:t>mostly</a:t>
            </a:r>
            <a:r>
              <a:rPr lang="fr-FR" dirty="0"/>
              <a:t> reliant on </a:t>
            </a:r>
            <a:r>
              <a:rPr lang="fr-FR" dirty="0" err="1"/>
              <a:t>fossil</a:t>
            </a:r>
            <a:r>
              <a:rPr lang="fr-FR" dirty="0"/>
              <a:t> fuels. </a:t>
            </a:r>
            <a:r>
              <a:rPr lang="fr-FR" dirty="0" err="1"/>
              <a:t>Almost</a:t>
            </a:r>
            <a:r>
              <a:rPr lang="fr-FR" dirty="0"/>
              <a:t> 85% </a:t>
            </a:r>
            <a:r>
              <a:rPr lang="fr-FR" dirty="0" err="1"/>
              <a:t>comes</a:t>
            </a:r>
            <a:r>
              <a:rPr lang="fr-FR" dirty="0"/>
              <a:t> </a:t>
            </a:r>
            <a:r>
              <a:rPr lang="fr-FR" dirty="0" err="1"/>
              <a:t>from</a:t>
            </a:r>
            <a:r>
              <a:rPr lang="fr-FR" dirty="0"/>
              <a:t> </a:t>
            </a:r>
            <a:r>
              <a:rPr lang="fr-FR" dirty="0" err="1"/>
              <a:t>burning</a:t>
            </a:r>
            <a:r>
              <a:rPr lang="fr-FR" dirty="0"/>
              <a:t> </a:t>
            </a:r>
            <a:r>
              <a:rPr lang="fr-FR" dirty="0" err="1"/>
              <a:t>fossil</a:t>
            </a:r>
            <a:r>
              <a:rPr lang="fr-FR" dirty="0"/>
              <a:t> fuels, </a:t>
            </a:r>
            <a:r>
              <a:rPr lang="fr-FR" dirty="0" err="1"/>
              <a:t>that</a:t>
            </a:r>
            <a:r>
              <a:rPr lang="fr-FR" dirty="0"/>
              <a:t> are </a:t>
            </a:r>
            <a:r>
              <a:rPr lang="fr-FR" dirty="0" err="1"/>
              <a:t>very</a:t>
            </a:r>
            <a:r>
              <a:rPr lang="fr-FR" dirty="0"/>
              <a:t> </a:t>
            </a:r>
            <a:r>
              <a:rPr lang="fr-FR" dirty="0" err="1"/>
              <a:t>carbon</a:t>
            </a:r>
            <a:r>
              <a:rPr lang="fr-FR" dirty="0"/>
              <a:t> intensive. </a:t>
            </a:r>
            <a:r>
              <a:rPr lang="fr-FR" sz="1100" dirty="0" err="1">
                <a:latin typeface="Posterama" panose="020B0504020200020000" pitchFamily="34" charset="0"/>
                <a:ea typeface="Arial"/>
                <a:cs typeface="Posterama" panose="020B0504020200020000" pitchFamily="34" charset="0"/>
                <a:sym typeface="Arial"/>
              </a:rPr>
              <a:t>Changing</a:t>
            </a:r>
            <a:r>
              <a:rPr lang="fr-FR" sz="1100" dirty="0">
                <a:latin typeface="Posterama" panose="020B0504020200020000" pitchFamily="34" charset="0"/>
                <a:ea typeface="Arial"/>
                <a:cs typeface="Posterama" panose="020B0504020200020000" pitchFamily="34" charset="0"/>
                <a:sym typeface="Arial"/>
              </a:rPr>
              <a:t> the source of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transitioning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fossil</a:t>
            </a:r>
            <a:r>
              <a:rPr lang="fr-FR" sz="1100" dirty="0">
                <a:latin typeface="Posterama" panose="020B0504020200020000" pitchFamily="34" charset="0"/>
                <a:ea typeface="Arial"/>
                <a:cs typeface="Posterama" panose="020B0504020200020000" pitchFamily="34" charset="0"/>
                <a:sym typeface="Arial"/>
              </a:rPr>
              <a:t> fuels to </a:t>
            </a:r>
            <a:r>
              <a:rPr lang="fr-FR" sz="1100" dirty="0" err="1">
                <a:latin typeface="Posterama" panose="020B0504020200020000" pitchFamily="34" charset="0"/>
                <a:ea typeface="Arial"/>
                <a:cs typeface="Posterama" panose="020B0504020200020000" pitchFamily="34" charset="0"/>
                <a:sym typeface="Arial"/>
              </a:rPr>
              <a:t>renewable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fundamental</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cutting</a:t>
            </a:r>
            <a:r>
              <a:rPr lang="fr-FR" sz="1100" dirty="0">
                <a:latin typeface="Posterama" panose="020B0504020200020000" pitchFamily="34" charset="0"/>
                <a:ea typeface="Arial"/>
                <a:cs typeface="Posterama" panose="020B0504020200020000" pitchFamily="34" charset="0"/>
                <a:sym typeface="Arial"/>
              </a:rPr>
              <a:t> down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a:t>
            </a:r>
            <a:endParaRPr sz="1100" dirty="0">
              <a:latin typeface="Posterama" panose="020B0504020200020000" pitchFamily="34" charset="0"/>
              <a:ea typeface="Arial"/>
              <a:cs typeface="Posterama" panose="020B0504020200020000" pitchFamily="34" charset="0"/>
              <a:sym typeface="Arial"/>
            </a:endParaRPr>
          </a:p>
          <a:p>
            <a:pPr marL="457200" lvl="0" indent="-228600" algn="l" rtl="0">
              <a:spcBef>
                <a:spcPts val="0"/>
              </a:spcBef>
              <a:spcAft>
                <a:spcPts val="0"/>
              </a:spcAft>
              <a:buClr>
                <a:schemeClr val="dk1"/>
              </a:buClr>
              <a:buSzPts val="1400"/>
              <a:buFont typeface="Arial"/>
              <a:buNone/>
            </a:pPr>
            <a:endParaRPr dirty="0"/>
          </a:p>
        </p:txBody>
      </p:sp>
      <p:sp>
        <p:nvSpPr>
          <p:cNvPr id="720" name="Google Shape;720;gfb4b83ba63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f67c50b821_1_2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fr-FR" sz="1100" dirty="0" err="1">
                <a:latin typeface="Posterama" panose="020B0504020200020000" pitchFamily="34" charset="0"/>
                <a:ea typeface="Arial"/>
                <a:cs typeface="Posterama" panose="020B0504020200020000" pitchFamily="34" charset="0"/>
                <a:sym typeface="Arial"/>
              </a:rPr>
              <a:t>Renewable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sources </a:t>
            </a:r>
            <a:r>
              <a:rPr lang="fr-FR" sz="1100" dirty="0" err="1">
                <a:latin typeface="Posterama" panose="020B0504020200020000" pitchFamily="34" charset="0"/>
                <a:ea typeface="Arial"/>
                <a:cs typeface="Posterama" panose="020B0504020200020000" pitchFamily="34" charset="0"/>
                <a:sym typeface="Arial"/>
              </a:rPr>
              <a:t>include</a:t>
            </a:r>
            <a:r>
              <a:rPr lang="fr-FR" sz="1100" dirty="0">
                <a:latin typeface="Posterama" panose="020B0504020200020000" pitchFamily="34" charset="0"/>
                <a:ea typeface="Arial"/>
                <a:cs typeface="Posterama" panose="020B0504020200020000" pitchFamily="34" charset="0"/>
                <a:sym typeface="Arial"/>
              </a:rPr>
              <a:t>:</a:t>
            </a:r>
            <a:endParaRPr sz="1100" dirty="0">
              <a:latin typeface="Posterama" panose="020B0504020200020000" pitchFamily="34" charset="0"/>
              <a:ea typeface="Arial"/>
              <a:cs typeface="Posterama" panose="020B0504020200020000" pitchFamily="34" charset="0"/>
              <a:sym typeface="Arial"/>
            </a:endParaRPr>
          </a:p>
          <a:p>
            <a:pPr marL="457200" lvl="0" indent="-298450" algn="just" rtl="0">
              <a:lnSpc>
                <a:spcPct val="115000"/>
              </a:lnSpc>
              <a:spcBef>
                <a:spcPts val="100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Solar: </a:t>
            </a:r>
            <a:r>
              <a:rPr lang="fr-FR" sz="1100" dirty="0" err="1">
                <a:latin typeface="Posterama" panose="020B0504020200020000" pitchFamily="34" charset="0"/>
                <a:ea typeface="Arial"/>
                <a:cs typeface="Posterama" panose="020B0504020200020000" pitchFamily="34" charset="0"/>
                <a:sym typeface="Arial"/>
              </a:rPr>
              <a:t>Photovoltaic</a:t>
            </a:r>
            <a:r>
              <a:rPr lang="fr-FR" sz="1100" dirty="0">
                <a:latin typeface="Posterama" panose="020B0504020200020000" pitchFamily="34" charset="0"/>
                <a:ea typeface="Arial"/>
                <a:cs typeface="Posterama" panose="020B0504020200020000" pitchFamily="34" charset="0"/>
                <a:sym typeface="Arial"/>
              </a:rPr>
              <a:t> panels, </a:t>
            </a:r>
            <a:r>
              <a:rPr lang="fr-FR" sz="1100" dirty="0" err="1">
                <a:latin typeface="Posterama" panose="020B0504020200020000" pitchFamily="34" charset="0"/>
                <a:ea typeface="Arial"/>
                <a:cs typeface="Posterama" panose="020B0504020200020000" pitchFamily="34" charset="0"/>
                <a:sym typeface="Arial"/>
              </a:rPr>
              <a:t>concentrating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solar</a:t>
            </a:r>
            <a:r>
              <a:rPr lang="fr-FR" sz="1100" dirty="0">
                <a:latin typeface="Posterama" panose="020B0504020200020000" pitchFamily="34" charset="0"/>
                <a:ea typeface="Arial"/>
                <a:cs typeface="Posterama" panose="020B0504020200020000" pitchFamily="34" charset="0"/>
                <a:sym typeface="Arial"/>
              </a:rPr>
              <a:t> thermal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through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mirrors</a:t>
            </a:r>
            <a:endParaRPr sz="1100" dirty="0">
              <a:latin typeface="Posterama" panose="020B0504020200020000" pitchFamily="34" charset="0"/>
              <a:ea typeface="Arial"/>
              <a:cs typeface="Posterama" panose="020B0504020200020000" pitchFamily="34" charset="0"/>
              <a:sym typeface="Arial"/>
            </a:endParaRPr>
          </a:p>
          <a:p>
            <a:pPr marL="457200" lvl="0" indent="-298450" algn="just" rtl="0">
              <a:lnSpc>
                <a:spcPct val="115000"/>
              </a:lnSpc>
              <a:spcBef>
                <a:spcPts val="0"/>
              </a:spcBef>
              <a:spcAft>
                <a:spcPts val="0"/>
              </a:spcAft>
              <a:buClr>
                <a:schemeClr val="dk1"/>
              </a:buClr>
              <a:buSzPts val="1100"/>
              <a:buChar char="-"/>
            </a:pPr>
            <a:r>
              <a:rPr lang="fr-FR" sz="1100" dirty="0" err="1">
                <a:latin typeface="Posterama" panose="020B0504020200020000" pitchFamily="34" charset="0"/>
                <a:ea typeface="Arial"/>
                <a:cs typeface="Posterama" panose="020B0504020200020000" pitchFamily="34" charset="0"/>
                <a:sym typeface="Arial"/>
              </a:rPr>
              <a:t>Hydroelectric</a:t>
            </a:r>
            <a:r>
              <a:rPr lang="fr-FR" sz="1100" dirty="0">
                <a:latin typeface="Posterama" panose="020B0504020200020000" pitchFamily="34" charset="0"/>
                <a:ea typeface="Arial"/>
                <a:cs typeface="Posterama" panose="020B0504020200020000" pitchFamily="34" charset="0"/>
                <a:sym typeface="Arial"/>
              </a:rPr>
              <a:t>: Water </a:t>
            </a:r>
            <a:r>
              <a:rPr lang="fr-FR" sz="1100" dirty="0" err="1">
                <a:latin typeface="Posterama" panose="020B0504020200020000" pitchFamily="34" charset="0"/>
                <a:ea typeface="Arial"/>
                <a:cs typeface="Posterama" panose="020B0504020200020000" pitchFamily="34" charset="0"/>
                <a:sym typeface="Arial"/>
              </a:rPr>
              <a:t>reservoirs</a:t>
            </a:r>
            <a:r>
              <a:rPr lang="fr-FR" sz="1100" dirty="0">
                <a:latin typeface="Posterama" panose="020B0504020200020000" pitchFamily="34" charset="0"/>
                <a:ea typeface="Arial"/>
                <a:cs typeface="Posterama" panose="020B0504020200020000" pitchFamily="34" charset="0"/>
                <a:sym typeface="Arial"/>
              </a:rPr>
              <a:t>, or water </a:t>
            </a:r>
            <a:r>
              <a:rPr lang="fr-FR" sz="1100" dirty="0" err="1">
                <a:latin typeface="Posterama" panose="020B0504020200020000" pitchFamily="34" charset="0"/>
                <a:ea typeface="Arial"/>
                <a:cs typeface="Posterama" panose="020B0504020200020000" pitchFamily="34" charset="0"/>
                <a:sym typeface="Arial"/>
              </a:rPr>
              <a:t>strands</a:t>
            </a:r>
            <a:endParaRPr sz="1100" dirty="0">
              <a:latin typeface="Posterama" panose="020B0504020200020000" pitchFamily="34" charset="0"/>
              <a:ea typeface="Arial"/>
              <a:cs typeface="Posterama" panose="020B0504020200020000" pitchFamily="34" charset="0"/>
              <a:sym typeface="Arial"/>
            </a:endParaRPr>
          </a:p>
          <a:p>
            <a:pPr marL="457200" lvl="0" indent="-298450" algn="just" rtl="0">
              <a:lnSpc>
                <a:spcPct val="115000"/>
              </a:lnSpc>
              <a:spcBef>
                <a:spcPts val="0"/>
              </a:spcBef>
              <a:spcAft>
                <a:spcPts val="0"/>
              </a:spcAft>
              <a:buClr>
                <a:schemeClr val="dk1"/>
              </a:buClr>
              <a:buSzPts val="1100"/>
              <a:buChar char="-"/>
            </a:pPr>
            <a:r>
              <a:rPr lang="fr-FR" sz="1100" dirty="0" err="1">
                <a:latin typeface="Posterama" panose="020B0504020200020000" pitchFamily="34" charset="0"/>
                <a:ea typeface="Arial"/>
                <a:cs typeface="Posterama" panose="020B0504020200020000" pitchFamily="34" charset="0"/>
                <a:sym typeface="Arial"/>
              </a:rPr>
              <a:t>Biomass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burning</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wood</a:t>
            </a:r>
            <a:r>
              <a:rPr lang="fr-FR" sz="1100" dirty="0">
                <a:latin typeface="Posterama" panose="020B0504020200020000" pitchFamily="34" charset="0"/>
                <a:ea typeface="Arial"/>
                <a:cs typeface="Posterama" panose="020B0504020200020000" pitchFamily="34" charset="0"/>
                <a:sym typeface="Arial"/>
              </a:rPr>
              <a:t>, agricultural </a:t>
            </a:r>
            <a:r>
              <a:rPr lang="fr-FR" sz="1100" dirty="0" err="1">
                <a:latin typeface="Posterama" panose="020B0504020200020000" pitchFamily="34" charset="0"/>
                <a:ea typeface="Arial"/>
                <a:cs typeface="Posterama" panose="020B0504020200020000" pitchFamily="34" charset="0"/>
                <a:sym typeface="Arial"/>
              </a:rPr>
              <a:t>waste</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other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organic</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material</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generate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electricity</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heat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Although</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burning</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biomass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does</a:t>
            </a:r>
            <a:r>
              <a:rPr lang="fr-FR" sz="1100" dirty="0">
                <a:latin typeface="Posterama" panose="020B0504020200020000" pitchFamily="34" charset="0"/>
                <a:ea typeface="Arial"/>
                <a:cs typeface="Posterama" panose="020B0504020200020000" pitchFamily="34" charset="0"/>
                <a:sym typeface="Arial"/>
              </a:rPr>
              <a:t> release </a:t>
            </a:r>
            <a:r>
              <a:rPr lang="fr-FR" sz="1100" dirty="0" err="1">
                <a:latin typeface="Posterama" panose="020B0504020200020000" pitchFamily="34" charset="0"/>
                <a:ea typeface="Arial"/>
                <a:cs typeface="Posterama" panose="020B0504020200020000" pitchFamily="34" charset="0"/>
                <a:sym typeface="Arial"/>
              </a:rPr>
              <a:t>carbon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dioxide</a:t>
            </a:r>
            <a:r>
              <a:rPr lang="fr-FR" sz="1100" dirty="0">
                <a:latin typeface="Posterama" panose="020B0504020200020000" pitchFamily="34" charset="0"/>
                <a:ea typeface="Arial"/>
                <a:cs typeface="Posterama" panose="020B0504020200020000" pitchFamily="34" charset="0"/>
                <a:sym typeface="Arial"/>
              </a:rPr>
              <a:t> to the </a:t>
            </a:r>
            <a:r>
              <a:rPr lang="fr-FR" sz="1100" dirty="0" err="1">
                <a:latin typeface="Posterama" panose="020B0504020200020000" pitchFamily="34" charset="0"/>
                <a:ea typeface="Arial"/>
                <a:cs typeface="Posterama" panose="020B0504020200020000" pitchFamily="34" charset="0"/>
                <a:sym typeface="Arial"/>
              </a:rPr>
              <a:t>atmosphere</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organic</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material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during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growth</a:t>
            </a:r>
            <a:r>
              <a:rPr lang="fr-FR" sz="1100" dirty="0">
                <a:latin typeface="Posterama" panose="020B0504020200020000" pitchFamily="34" charset="0"/>
                <a:ea typeface="Arial"/>
                <a:cs typeface="Posterama" panose="020B0504020200020000" pitchFamily="34" charset="0"/>
                <a:sym typeface="Arial"/>
              </a:rPr>
              <a:t> phase </a:t>
            </a:r>
            <a:r>
              <a:rPr lang="fr-FR" sz="1100" dirty="0" err="1">
                <a:latin typeface="Posterama" panose="020B0504020200020000" pitchFamily="34" charset="0"/>
                <a:ea typeface="Arial"/>
                <a:cs typeface="Posterama" panose="020B0504020200020000" pitchFamily="34" charset="0"/>
                <a:sym typeface="Arial"/>
              </a:rPr>
              <a:t>absorbs</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considerable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amount</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carbon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dioxide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balances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with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a:t>
            </a:r>
            <a:endParaRPr sz="1100" dirty="0">
              <a:latin typeface="Posterama" panose="020B0504020200020000" pitchFamily="34" charset="0"/>
              <a:ea typeface="Arial"/>
              <a:cs typeface="Posterama" panose="020B0504020200020000" pitchFamily="34" charset="0"/>
              <a:sym typeface="Arial"/>
            </a:endParaRPr>
          </a:p>
          <a:p>
            <a:pPr marL="457200" lvl="0" indent="-298450" algn="just" rtl="0">
              <a:lnSpc>
                <a:spcPct val="115000"/>
              </a:lnSpc>
              <a:spcBef>
                <a:spcPts val="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Wind: </a:t>
            </a:r>
            <a:r>
              <a:rPr lang="fr-FR" sz="1100" dirty="0" err="1">
                <a:latin typeface="Posterama" panose="020B0504020200020000" pitchFamily="34" charset="0"/>
                <a:ea typeface="Arial"/>
                <a:cs typeface="Posterama" panose="020B0504020200020000" pitchFamily="34" charset="0"/>
                <a:sym typeface="Arial"/>
              </a:rPr>
              <a:t>located</a:t>
            </a:r>
            <a:r>
              <a:rPr lang="fr-FR" sz="1100" dirty="0">
                <a:latin typeface="Posterama" panose="020B0504020200020000" pitchFamily="34" charset="0"/>
                <a:ea typeface="Arial"/>
                <a:cs typeface="Posterama" panose="020B0504020200020000" pitchFamily="34" charset="0"/>
                <a:sym typeface="Arial"/>
              </a:rPr>
              <a:t> onshore or offshore</a:t>
            </a:r>
            <a:endParaRPr sz="1100" dirty="0">
              <a:latin typeface="Posterama" panose="020B0504020200020000" pitchFamily="34" charset="0"/>
              <a:ea typeface="Arial"/>
              <a:cs typeface="Posterama" panose="020B0504020200020000" pitchFamily="34" charset="0"/>
              <a:sym typeface="Arial"/>
            </a:endParaRPr>
          </a:p>
          <a:p>
            <a:pPr marL="457200" lvl="0" indent="-298450" algn="just" rtl="0">
              <a:lnSpc>
                <a:spcPct val="115000"/>
              </a:lnSpc>
              <a:spcBef>
                <a:spcPts val="0"/>
              </a:spcBef>
              <a:spcAft>
                <a:spcPts val="0"/>
              </a:spcAft>
              <a:buClr>
                <a:schemeClr val="dk1"/>
              </a:buClr>
              <a:buSzPts val="1100"/>
              <a:buChar char="-"/>
            </a:pPr>
            <a:r>
              <a:rPr lang="fr-FR" sz="1100" dirty="0" err="1">
                <a:latin typeface="Posterama" panose="020B0504020200020000" pitchFamily="34" charset="0"/>
                <a:ea typeface="Arial"/>
                <a:cs typeface="Posterama" panose="020B0504020200020000" pitchFamily="34" charset="0"/>
                <a:sym typeface="Arial"/>
              </a:rPr>
              <a:t>Oceans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waves</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tides</a:t>
            </a:r>
            <a:endParaRPr sz="1100" dirty="0">
              <a:latin typeface="Posterama" panose="020B0504020200020000" pitchFamily="34" charset="0"/>
              <a:ea typeface="Arial"/>
              <a:cs typeface="Posterama" panose="020B0504020200020000" pitchFamily="34" charset="0"/>
              <a:sym typeface="Arial"/>
            </a:endParaRPr>
          </a:p>
          <a:p>
            <a:pPr marL="457200" lvl="0" indent="-298450" algn="just" rtl="0">
              <a:lnSpc>
                <a:spcPct val="115000"/>
              </a:lnSpc>
              <a:spcBef>
                <a:spcPts val="0"/>
              </a:spcBef>
              <a:spcAft>
                <a:spcPts val="0"/>
              </a:spcAft>
              <a:buClr>
                <a:schemeClr val="dk1"/>
              </a:buClr>
              <a:buSzPts val="1100"/>
              <a:buChar char="-"/>
            </a:pPr>
            <a:r>
              <a:rPr lang="fr-FR" sz="1100" dirty="0" err="1">
                <a:latin typeface="Posterama" panose="020B0504020200020000" pitchFamily="34" charset="0"/>
                <a:ea typeface="Arial"/>
                <a:cs typeface="Posterama" panose="020B0504020200020000" pitchFamily="34" charset="0"/>
                <a:sym typeface="Arial"/>
              </a:rPr>
              <a:t>Geothermal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uses the </a:t>
            </a:r>
            <a:r>
              <a:rPr lang="fr-FR" sz="1100" dirty="0" err="1">
                <a:latin typeface="Posterama" panose="020B0504020200020000" pitchFamily="34" charset="0"/>
                <a:ea typeface="Arial"/>
                <a:cs typeface="Posterama" panose="020B0504020200020000" pitchFamily="34" charset="0"/>
                <a:sym typeface="Arial"/>
              </a:rPr>
              <a:t>heat</a:t>
            </a:r>
            <a:r>
              <a:rPr lang="fr-FR" sz="1100" dirty="0">
                <a:latin typeface="Posterama" panose="020B0504020200020000" pitchFamily="34" charset="0"/>
                <a:ea typeface="Arial"/>
                <a:cs typeface="Posterama" panose="020B0504020200020000" pitchFamily="34" charset="0"/>
                <a:sym typeface="Arial"/>
              </a:rPr>
              <a:t> of the </a:t>
            </a:r>
            <a:r>
              <a:rPr lang="fr-FR" sz="1100" dirty="0" err="1">
                <a:latin typeface="Posterama" panose="020B0504020200020000" pitchFamily="34" charset="0"/>
                <a:ea typeface="Arial"/>
                <a:cs typeface="Posterama" panose="020B0504020200020000" pitchFamily="34" charset="0"/>
                <a:sym typeface="Arial"/>
              </a:rPr>
              <a:t>earth</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generate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electricity</a:t>
            </a:r>
            <a:endParaRPr sz="1100" dirty="0">
              <a:latin typeface="Posterama" panose="020B0504020200020000" pitchFamily="34" charset="0"/>
              <a:ea typeface="Arial"/>
              <a:cs typeface="Posterama" panose="020B0504020200020000" pitchFamily="34" charset="0"/>
              <a:sym typeface="Arial"/>
            </a:endParaRPr>
          </a:p>
          <a:p>
            <a:pPr marL="457200" lvl="0" indent="-298450" algn="just" rtl="0">
              <a:lnSpc>
                <a:spcPct val="115000"/>
              </a:lnSpc>
              <a:spcBef>
                <a:spcPts val="1000"/>
              </a:spcBef>
              <a:spcAft>
                <a:spcPts val="0"/>
              </a:spcAft>
              <a:buSzPts val="1100"/>
              <a:buFont typeface="Arial"/>
              <a:buChar char="-"/>
            </a:pPr>
            <a:endParaRPr sz="1100" dirty="0">
              <a:latin typeface="Posterama" panose="020B0504020200020000" pitchFamily="34" charset="0"/>
              <a:ea typeface="Arial"/>
              <a:cs typeface="Posterama" panose="020B0504020200020000" pitchFamily="34" charset="0"/>
              <a:sym typeface="Arial"/>
            </a:endParaRPr>
          </a:p>
          <a:p>
            <a:pPr marL="457200" lvl="0" indent="-228600" algn="l" rtl="0">
              <a:spcBef>
                <a:spcPts val="1000"/>
              </a:spcBef>
              <a:spcAft>
                <a:spcPts val="0"/>
              </a:spcAft>
              <a:buClr>
                <a:schemeClr val="dk1"/>
              </a:buClr>
              <a:buSzPts val="1400"/>
              <a:buFont typeface="Arial"/>
              <a:buNone/>
            </a:pPr>
            <a:endParaRPr dirty="0"/>
          </a:p>
        </p:txBody>
      </p:sp>
      <p:sp>
        <p:nvSpPr>
          <p:cNvPr id="726" name="Google Shape;726;gf67c50b821_1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fr-FR" sz="1200">
                <a:latin typeface="Montserrat"/>
                <a:ea typeface="Montserrat"/>
                <a:cs typeface="Montserrat"/>
                <a:sym typeface="Montserrat"/>
              </a:rPr>
              <a:t>Women have clearly been in the forefront of mobilization towards environmental and climate issues. But the reality is that women are considered today one of the most vulnerable groups to the impacts of Climate Change.</a:t>
            </a:r>
            <a:endParaRPr/>
          </a:p>
          <a:p>
            <a:pPr marL="457200" marR="0" lvl="0" indent="-228600" algn="l" rtl="0">
              <a:lnSpc>
                <a:spcPct val="100000"/>
              </a:lnSpc>
              <a:spcBef>
                <a:spcPts val="0"/>
              </a:spcBef>
              <a:spcAft>
                <a:spcPts val="0"/>
              </a:spcAft>
              <a:buClr>
                <a:srgbClr val="000000"/>
              </a:buClr>
              <a:buSzPts val="1400"/>
              <a:buFont typeface="Arial"/>
              <a:buNone/>
            </a:pPr>
            <a:endParaRPr sz="120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r>
              <a:rPr lang="fr-FR" sz="1200">
                <a:latin typeface="Montserrat"/>
                <a:ea typeface="Montserrat"/>
                <a:cs typeface="Montserrat"/>
                <a:sym typeface="Montserrat"/>
              </a:rPr>
              <a:t>According to the United Nations Convention for Climate Change (UNFCC) </a:t>
            </a:r>
            <a:r>
              <a:rPr lang="fr-FR" sz="1200" b="0" i="0">
                <a:solidFill>
                  <a:srgbClr val="424245"/>
                </a:solidFill>
                <a:latin typeface="Merriweather Sans"/>
                <a:ea typeface="Merriweather Sans"/>
                <a:cs typeface="Merriweather Sans"/>
                <a:sym typeface="Merriweather Sans"/>
              </a:rPr>
              <a:t>c</a:t>
            </a:r>
            <a:r>
              <a:rPr lang="fr-FR" b="0" i="0">
                <a:solidFill>
                  <a:srgbClr val="424245"/>
                </a:solidFill>
                <a:latin typeface="Merriweather Sans"/>
                <a:ea typeface="Merriweather Sans"/>
                <a:cs typeface="Merriweather Sans"/>
                <a:sym typeface="Merriweather Sans"/>
              </a:rPr>
              <a:t>limate impacts, especially extreme weather events, are affecting the roles of women and men around the world, particularly in rural areas. It also recognized that women are agents of change. It has been shown that inclusive governance, promoted by international bodies and national governments, can result in long-lasting and effective climate-resilient policies that lead to improved social equity in general, and gender equality specifically, through integration of more women and marginalized groups into decision-making.</a:t>
            </a:r>
            <a:endParaRPr/>
          </a:p>
          <a:p>
            <a:pPr marL="457200" marR="0" lvl="0" indent="-228600" algn="l" rtl="0">
              <a:lnSpc>
                <a:spcPct val="100000"/>
              </a:lnSpc>
              <a:spcBef>
                <a:spcPts val="0"/>
              </a:spcBef>
              <a:spcAft>
                <a:spcPts val="0"/>
              </a:spcAft>
              <a:buClr>
                <a:srgbClr val="000000"/>
              </a:buClr>
              <a:buSzPts val="1400"/>
              <a:buFont typeface="Arial"/>
              <a:buNone/>
            </a:pPr>
            <a:endParaRPr b="0" i="0">
              <a:solidFill>
                <a:srgbClr val="424245"/>
              </a:solidFill>
              <a:latin typeface="Merriweather Sans"/>
              <a:ea typeface="Merriweather Sans"/>
              <a:cs typeface="Merriweather Sans"/>
              <a:sym typeface="Merriweather Sans"/>
            </a:endParaRPr>
          </a:p>
          <a:p>
            <a:pPr marL="457200" marR="0" lvl="0" indent="-228600" algn="l" rtl="0">
              <a:lnSpc>
                <a:spcPct val="100000"/>
              </a:lnSpc>
              <a:spcBef>
                <a:spcPts val="0"/>
              </a:spcBef>
              <a:spcAft>
                <a:spcPts val="0"/>
              </a:spcAft>
              <a:buClr>
                <a:srgbClr val="000000"/>
              </a:buClr>
              <a:buSzPts val="1400"/>
              <a:buFont typeface="Arial"/>
              <a:buNone/>
            </a:pPr>
            <a:r>
              <a:rPr lang="fr-FR" b="0" i="0">
                <a:solidFill>
                  <a:srgbClr val="424245"/>
                </a:solidFill>
                <a:latin typeface="Merriweather Sans"/>
                <a:ea typeface="Merriweather Sans"/>
                <a:cs typeface="Merriweather Sans"/>
                <a:sym typeface="Merriweather Sans"/>
              </a:rPr>
              <a:t>It is also necessary to recognise the difference of experiences between the Global North and Global South. There is a quite difference of experience amongst women in these realities. Whilst women of the south have a more prevalent role resource management and community leadership, and therefore will suffer more from the impacts of extreme weather events worsened by climate change, in the global north there is a lack of representation in the bodies that govern and decide on climate issues, as well in scientific roles. This is not by all means mean that women of the global south do not suffer from this, there is a prevalent lack of representation from the realities of the global south. However, recognizing these different experiences is essential to cultivate solidarity amongst these two parts of the globe, and coordinate an holistic action and support across these interconnected issues.</a:t>
            </a:r>
            <a:endParaRPr/>
          </a:p>
          <a:p>
            <a:pPr marL="457200" marR="0" lvl="0" indent="-228600" algn="l" rtl="0">
              <a:lnSpc>
                <a:spcPct val="100000"/>
              </a:lnSpc>
              <a:spcBef>
                <a:spcPts val="0"/>
              </a:spcBef>
              <a:spcAft>
                <a:spcPts val="0"/>
              </a:spcAft>
              <a:buClr>
                <a:srgbClr val="000000"/>
              </a:buClr>
              <a:buSzPts val="1400"/>
              <a:buFont typeface="Arial"/>
              <a:buNone/>
            </a:pPr>
            <a:endParaRPr b="0" i="0">
              <a:solidFill>
                <a:srgbClr val="424245"/>
              </a:solidFill>
              <a:latin typeface="Merriweather Sans"/>
              <a:ea typeface="Merriweather Sans"/>
              <a:cs typeface="Merriweather Sans"/>
              <a:sym typeface="Merriweather Sans"/>
            </a:endParaRPr>
          </a:p>
          <a:p>
            <a:pPr marL="457200" marR="0" lvl="0" indent="-228600" algn="l" rtl="0">
              <a:lnSpc>
                <a:spcPct val="100000"/>
              </a:lnSpc>
              <a:spcBef>
                <a:spcPts val="0"/>
              </a:spcBef>
              <a:spcAft>
                <a:spcPts val="0"/>
              </a:spcAft>
              <a:buClr>
                <a:srgbClr val="000000"/>
              </a:buClr>
              <a:buSzPts val="1400"/>
              <a:buFont typeface="Arial"/>
              <a:buNone/>
            </a:pPr>
            <a:r>
              <a:rPr lang="fr-FR" b="0" i="0">
                <a:solidFill>
                  <a:srgbClr val="424245"/>
                </a:solidFill>
                <a:latin typeface="Merriweather Sans"/>
                <a:ea typeface="Merriweather Sans"/>
                <a:cs typeface="Merriweather Sans"/>
                <a:sym typeface="Merriweather Sans"/>
              </a:rPr>
              <a:t>Sources: </a:t>
            </a:r>
            <a:endParaRPr/>
          </a:p>
          <a:p>
            <a:pPr marL="457200" marR="0" lvl="0" indent="-228600" algn="l" rtl="0">
              <a:lnSpc>
                <a:spcPct val="100000"/>
              </a:lnSpc>
              <a:spcBef>
                <a:spcPts val="0"/>
              </a:spcBef>
              <a:spcAft>
                <a:spcPts val="0"/>
              </a:spcAft>
              <a:buClr>
                <a:srgbClr val="000000"/>
              </a:buClr>
              <a:buSzPts val="1400"/>
              <a:buFont typeface="Arial"/>
              <a:buNone/>
            </a:pPr>
            <a:r>
              <a:rPr lang="fr-FR" b="0" i="0">
                <a:solidFill>
                  <a:srgbClr val="424245"/>
                </a:solidFill>
                <a:latin typeface="Merriweather Sans"/>
                <a:ea typeface="Merriweather Sans"/>
                <a:cs typeface="Merriweather Sans"/>
                <a:sym typeface="Merriweather Sans"/>
              </a:rPr>
              <a:t>https://www.un.org/womenwatch/feature/climate_change/downloads/Women_and_Climate_Change_Factsheet.pdf</a:t>
            </a:r>
            <a:endParaRPr/>
          </a:p>
          <a:p>
            <a:pPr marL="457200" marR="0" lvl="0" indent="-228600" algn="l" rtl="0">
              <a:lnSpc>
                <a:spcPct val="100000"/>
              </a:lnSpc>
              <a:spcBef>
                <a:spcPts val="0"/>
              </a:spcBef>
              <a:spcAft>
                <a:spcPts val="0"/>
              </a:spcAft>
              <a:buClr>
                <a:srgbClr val="000000"/>
              </a:buClr>
              <a:buSzPts val="1400"/>
              <a:buFont typeface="Arial"/>
              <a:buNone/>
            </a:pPr>
            <a:r>
              <a:rPr lang="fr-FR" b="0" i="0">
                <a:solidFill>
                  <a:srgbClr val="424245"/>
                </a:solidFill>
                <a:latin typeface="Merriweather Sans"/>
                <a:ea typeface="Merriweather Sans"/>
                <a:cs typeface="Merriweather Sans"/>
                <a:sym typeface="Merriweather Sans"/>
              </a:rPr>
              <a:t>https://unfccc.int/sites/default/files/resource/sbi2022_07.pdf</a:t>
            </a:r>
            <a:endParaRPr/>
          </a:p>
          <a:p>
            <a:pPr marL="457200" marR="0" lvl="0" indent="-228600" algn="l" rtl="0">
              <a:lnSpc>
                <a:spcPct val="100000"/>
              </a:lnSpc>
              <a:spcBef>
                <a:spcPts val="0"/>
              </a:spcBef>
              <a:spcAft>
                <a:spcPts val="0"/>
              </a:spcAft>
              <a:buClr>
                <a:srgbClr val="000000"/>
              </a:buClr>
              <a:buSzPts val="1400"/>
              <a:buFont typeface="Arial"/>
              <a:buNone/>
            </a:pPr>
            <a:endParaRPr b="0" i="0">
              <a:solidFill>
                <a:srgbClr val="424245"/>
              </a:solidFill>
              <a:latin typeface="Merriweather Sans"/>
              <a:ea typeface="Merriweather Sans"/>
              <a:cs typeface="Merriweather Sans"/>
              <a:sym typeface="Merriweather Sans"/>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09" name="Google Shape;20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f67c50b821_1_3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The distribution of </a:t>
            </a:r>
            <a:r>
              <a:rPr lang="fr-FR" sz="1100" dirty="0" err="1">
                <a:latin typeface="Posterama" panose="020B0504020200020000" pitchFamily="34" charset="0"/>
                <a:ea typeface="Arial"/>
                <a:cs typeface="Posterama" panose="020B0504020200020000" pitchFamily="34" charset="0"/>
                <a:sym typeface="Arial"/>
              </a:rPr>
              <a:t>renewable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sources varies </a:t>
            </a:r>
            <a:r>
              <a:rPr lang="fr-FR" sz="1100" dirty="0" err="1">
                <a:latin typeface="Posterama" panose="020B0504020200020000" pitchFamily="34" charset="0"/>
                <a:ea typeface="Arial"/>
                <a:cs typeface="Posterama" panose="020B0504020200020000" pitchFamily="34" charset="0"/>
                <a:sym typeface="Arial"/>
              </a:rPr>
              <a:t>between</a:t>
            </a:r>
            <a:r>
              <a:rPr lang="fr-FR" sz="1100" dirty="0">
                <a:latin typeface="Posterama" panose="020B0504020200020000" pitchFamily="34" charset="0"/>
                <a:ea typeface="Arial"/>
                <a:cs typeface="Posterama" panose="020B0504020200020000" pitchFamily="34" charset="0"/>
                <a:sym typeface="Arial"/>
              </a:rPr>
              <a:t> countries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source </a:t>
            </a:r>
            <a:r>
              <a:rPr lang="fr-FR" sz="1100" dirty="0" err="1">
                <a:latin typeface="Posterama" panose="020B0504020200020000" pitchFamily="34" charset="0"/>
                <a:ea typeface="Arial"/>
                <a:cs typeface="Posterama" panose="020B0504020200020000" pitchFamily="34" charset="0"/>
                <a:sym typeface="Arial"/>
              </a:rPr>
              <a:t>them</a:t>
            </a:r>
            <a:r>
              <a:rPr lang="fr-FR" sz="1100" dirty="0">
                <a:latin typeface="Posterama" panose="020B0504020200020000" pitchFamily="34" charset="0"/>
                <a:ea typeface="Arial"/>
                <a:cs typeface="Posterama" panose="020B0504020200020000" pitchFamily="34" charset="0"/>
                <a:sym typeface="Arial"/>
              </a:rPr>
              <a:t> –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depends</a:t>
            </a:r>
            <a:r>
              <a:rPr lang="fr-FR" sz="1100" dirty="0">
                <a:latin typeface="Posterama" panose="020B0504020200020000" pitchFamily="34" charset="0"/>
                <a:ea typeface="Arial"/>
                <a:cs typeface="Posterama" panose="020B0504020200020000" pitchFamily="34" charset="0"/>
                <a:sym typeface="Arial"/>
              </a:rPr>
              <a:t> on </a:t>
            </a:r>
            <a:r>
              <a:rPr lang="fr-FR" sz="1100" dirty="0" err="1">
                <a:latin typeface="Posterama" panose="020B0504020200020000" pitchFamily="34" charset="0"/>
                <a:ea typeface="Arial"/>
                <a:cs typeface="Posterama" panose="020B0504020200020000" pitchFamily="34" charset="0"/>
                <a:sym typeface="Arial"/>
              </a:rPr>
              <a:t>various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economic</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environmental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factors</a:t>
            </a:r>
            <a:r>
              <a:rPr lang="fr-FR" sz="1100" dirty="0">
                <a:latin typeface="Posterama" panose="020B0504020200020000" pitchFamily="34" charset="0"/>
                <a:ea typeface="Arial"/>
                <a:cs typeface="Posterama" panose="020B0504020200020000" pitchFamily="34" charset="0"/>
                <a:sym typeface="Arial"/>
              </a:rPr>
              <a:t> ( </a:t>
            </a:r>
            <a:r>
              <a:rPr lang="fr-FR" sz="1100" dirty="0" err="1">
                <a:latin typeface="Posterama" panose="020B0504020200020000" pitchFamily="34" charset="0"/>
                <a:ea typeface="Arial"/>
                <a:cs typeface="Posterama" panose="020B0504020200020000" pitchFamily="34" charset="0"/>
                <a:sym typeface="Arial"/>
              </a:rPr>
              <a:t>wind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yearly</a:t>
            </a:r>
            <a:r>
              <a:rPr lang="fr-FR" sz="1100" dirty="0">
                <a:latin typeface="Posterama" panose="020B0504020200020000" pitchFamily="34" charset="0"/>
                <a:ea typeface="Arial"/>
                <a:cs typeface="Posterama" panose="020B0504020200020000" pitchFamily="34" charset="0"/>
                <a:sym typeface="Arial"/>
              </a:rPr>
              <a:t> sunlight) and the infrastructure </a:t>
            </a:r>
            <a:r>
              <a:rPr lang="fr-FR" sz="1100" dirty="0" err="1">
                <a:latin typeface="Posterama" panose="020B0504020200020000" pitchFamily="34" charset="0"/>
                <a:ea typeface="Arial"/>
                <a:cs typeface="Posterama" panose="020B0504020200020000" pitchFamily="34" charset="0"/>
                <a:sym typeface="Arial"/>
              </a:rPr>
              <a:t>investment</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each</a:t>
            </a:r>
            <a:r>
              <a:rPr lang="fr-FR" sz="1100" dirty="0">
                <a:latin typeface="Posterama" panose="020B0504020200020000" pitchFamily="34" charset="0"/>
                <a:ea typeface="Arial"/>
                <a:cs typeface="Posterama" panose="020B0504020200020000" pitchFamily="34" charset="0"/>
                <a:sym typeface="Arial"/>
              </a:rPr>
              <a:t> country. </a:t>
            </a:r>
            <a:r>
              <a:rPr lang="fr-FR" sz="1100" dirty="0" err="1">
                <a:latin typeface="Posterama" panose="020B0504020200020000" pitchFamily="34" charset="0"/>
                <a:ea typeface="Arial"/>
                <a:cs typeface="Posterama" panose="020B0504020200020000" pitchFamily="34" charset="0"/>
                <a:sym typeface="Arial"/>
              </a:rPr>
              <a:t>However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globally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speaking</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overall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renewable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consumption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remains</a:t>
            </a:r>
            <a:r>
              <a:rPr lang="fr-FR" sz="1100" dirty="0">
                <a:latin typeface="Posterama" panose="020B0504020200020000" pitchFamily="34" charset="0"/>
                <a:ea typeface="Arial"/>
                <a:cs typeface="Posterama" panose="020B0504020200020000" pitchFamily="34" charset="0"/>
                <a:sym typeface="Arial"/>
              </a:rPr>
              <a:t> at about 11%. The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mix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 group of </a:t>
            </a:r>
            <a:r>
              <a:rPr lang="fr-FR" sz="1100" dirty="0" err="1">
                <a:latin typeface="Posterama" panose="020B0504020200020000" pitchFamily="34" charset="0"/>
                <a:ea typeface="Arial"/>
                <a:cs typeface="Posterama" panose="020B0504020200020000" pitchFamily="34" charset="0"/>
                <a:sym typeface="Arial"/>
              </a:rPr>
              <a:t>different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primary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sources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secondary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for direct use - </a:t>
            </a:r>
            <a:r>
              <a:rPr lang="fr-FR" sz="1100" dirty="0" err="1">
                <a:latin typeface="Posterama" panose="020B0504020200020000" pitchFamily="34" charset="0"/>
                <a:ea typeface="Arial"/>
                <a:cs typeface="Posterama" panose="020B0504020200020000" pitchFamily="34" charset="0"/>
                <a:sym typeface="Arial"/>
              </a:rPr>
              <a:t>such</a:t>
            </a:r>
            <a:r>
              <a:rPr lang="fr-FR" sz="1100" dirty="0">
                <a:latin typeface="Posterama" panose="020B0504020200020000" pitchFamily="34" charset="0"/>
                <a:ea typeface="Arial"/>
                <a:cs typeface="Posterama" panose="020B0504020200020000" pitchFamily="34" charset="0"/>
                <a:sym typeface="Arial"/>
              </a:rPr>
              <a:t> as </a:t>
            </a:r>
            <a:r>
              <a:rPr lang="fr-FR" sz="1100" dirty="0" err="1">
                <a:latin typeface="Posterama" panose="020B0504020200020000" pitchFamily="34" charset="0"/>
                <a:ea typeface="Arial"/>
                <a:cs typeface="Posterama" panose="020B0504020200020000" pitchFamily="34" charset="0"/>
                <a:sym typeface="Arial"/>
              </a:rPr>
              <a:t>electricity</a:t>
            </a:r>
            <a:r>
              <a:rPr lang="fr-FR" sz="1100" dirty="0">
                <a:latin typeface="Posterama" panose="020B0504020200020000" pitchFamily="34" charset="0"/>
                <a:ea typeface="Arial"/>
                <a:cs typeface="Posterama" panose="020B0504020200020000" pitchFamily="34" charset="0"/>
                <a:sym typeface="Arial"/>
              </a:rPr>
              <a:t>, transports, and </a:t>
            </a:r>
            <a:r>
              <a:rPr lang="fr-FR" sz="1100" dirty="0" err="1">
                <a:latin typeface="Posterama" panose="020B0504020200020000" pitchFamily="34" charset="0"/>
                <a:ea typeface="Arial"/>
                <a:cs typeface="Posterama" panose="020B0504020200020000" pitchFamily="34" charset="0"/>
                <a:sym typeface="Arial"/>
              </a:rPr>
              <a:t>heating</a:t>
            </a:r>
            <a:r>
              <a:rPr lang="fr-FR" sz="1100" dirty="0">
                <a:latin typeface="Posterama" panose="020B0504020200020000" pitchFamily="34" charset="0"/>
                <a:ea typeface="Arial"/>
                <a:cs typeface="Posterama" panose="020B0504020200020000" pitchFamily="34" charset="0"/>
                <a:sym typeface="Arial"/>
              </a:rPr>
              <a:t> -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produced</a:t>
            </a:r>
            <a:r>
              <a:rPr lang="fr-FR" sz="1100" u="sng" dirty="0">
                <a:latin typeface="Posterama" panose="020B0504020200020000" pitchFamily="34" charset="0"/>
                <a:ea typeface="Arial"/>
                <a:cs typeface="Posterama" panose="020B0504020200020000" pitchFamily="34" charset="0"/>
                <a:sym typeface="Arial"/>
              </a:rPr>
              <a:t>.</a:t>
            </a:r>
            <a:endParaRPr dirty="0"/>
          </a:p>
        </p:txBody>
      </p:sp>
      <p:sp>
        <p:nvSpPr>
          <p:cNvPr id="755" name="Google Shape;755;gf67c50b821_1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fb45d9de4f_0_1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fr-FR"/>
              <a:t>But there is hope to have our energy system relying on renewable energies!</a:t>
            </a:r>
            <a:endParaRPr/>
          </a:p>
          <a:p>
            <a:pPr marL="457200" lvl="0" indent="-228600" algn="l" rtl="0">
              <a:spcBef>
                <a:spcPts val="0"/>
              </a:spcBef>
              <a:spcAft>
                <a:spcPts val="0"/>
              </a:spcAft>
              <a:buClr>
                <a:schemeClr val="dk1"/>
              </a:buClr>
              <a:buSzPts val="1400"/>
              <a:buFont typeface="Arial"/>
              <a:buNone/>
            </a:pPr>
            <a:endParaRPr/>
          </a:p>
        </p:txBody>
      </p:sp>
      <p:sp>
        <p:nvSpPr>
          <p:cNvPr id="764" name="Google Shape;764;gfb45d9de4f_0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fb45d9de4f_0_2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endParaRPr dirty="0"/>
          </a:p>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Our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demands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increase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year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after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year</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shows no </a:t>
            </a:r>
            <a:r>
              <a:rPr lang="fr-FR" sz="1100" dirty="0" err="1">
                <a:latin typeface="Posterama" panose="020B0504020200020000" pitchFamily="34" charset="0"/>
                <a:ea typeface="Arial"/>
                <a:cs typeface="Posterama" panose="020B0504020200020000" pitchFamily="34" charset="0"/>
                <a:sym typeface="Arial"/>
              </a:rPr>
              <a:t>signs</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slowing</a:t>
            </a:r>
            <a:r>
              <a:rPr lang="fr-FR" sz="1100" dirty="0">
                <a:latin typeface="Posterama" panose="020B0504020200020000" pitchFamily="34" charset="0"/>
                <a:ea typeface="Arial"/>
                <a:cs typeface="Posterama" panose="020B0504020200020000" pitchFamily="34" charset="0"/>
                <a:sym typeface="Arial"/>
              </a:rPr>
              <a:t> down. As </a:t>
            </a:r>
            <a:r>
              <a:rPr lang="fr-FR" sz="1100" dirty="0" err="1">
                <a:latin typeface="Posterama" panose="020B0504020200020000" pitchFamily="34" charset="0"/>
                <a:ea typeface="Arial"/>
                <a:cs typeface="Posterama" panose="020B0504020200020000" pitchFamily="34" charset="0"/>
                <a:sym typeface="Arial"/>
              </a:rPr>
              <a:t>economies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grow</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develop</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does</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demand</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accompany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process. It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necessary</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invest</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efficiency</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our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individual</a:t>
            </a:r>
            <a:r>
              <a:rPr lang="fr-FR" sz="1100" dirty="0">
                <a:latin typeface="Posterama" panose="020B0504020200020000" pitchFamily="34" charset="0"/>
                <a:ea typeface="Arial"/>
                <a:cs typeface="Posterama" panose="020B0504020200020000" pitchFamily="34" charset="0"/>
                <a:sym typeface="Arial"/>
              </a:rPr>
              <a:t> and collective </a:t>
            </a:r>
            <a:r>
              <a:rPr lang="fr-FR" sz="1100" dirty="0" err="1">
                <a:latin typeface="Posterama" panose="020B0504020200020000" pitchFamily="34" charset="0"/>
                <a:ea typeface="Arial"/>
                <a:cs typeface="Posterama" panose="020B0504020200020000" pitchFamily="34" charset="0"/>
                <a:sym typeface="Arial"/>
              </a:rPr>
              <a:t>consumption</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a:t>
            </a:r>
            <a:endParaRPr dirty="0"/>
          </a:p>
        </p:txBody>
      </p:sp>
      <p:sp>
        <p:nvSpPr>
          <p:cNvPr id="778" name="Google Shape;778;gfb45d9de4f_0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dirty="0"/>
              <a:t>T</a:t>
            </a:r>
            <a:endParaRPr dirty="0"/>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An </a:t>
            </a:r>
            <a:r>
              <a:rPr lang="fr-FR" sz="1100" dirty="0" err="1">
                <a:latin typeface="Posterama" panose="020B0504020200020000" pitchFamily="34" charset="0"/>
                <a:ea typeface="Arial"/>
                <a:cs typeface="Posterama" panose="020B0504020200020000" pitchFamily="34" charset="0"/>
                <a:sym typeface="Arial"/>
              </a:rPr>
              <a:t>increase</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use </a:t>
            </a:r>
            <a:r>
              <a:rPr lang="fr-FR" sz="1100" dirty="0" err="1">
                <a:latin typeface="Posterama" panose="020B0504020200020000" pitchFamily="34" charset="0"/>
                <a:ea typeface="Arial"/>
                <a:cs typeface="Posterama" panose="020B0504020200020000" pitchFamily="34" charset="0"/>
                <a:sym typeface="Arial"/>
              </a:rPr>
              <a:t>does</a:t>
            </a:r>
            <a:r>
              <a:rPr lang="fr-FR" sz="1100" dirty="0">
                <a:latin typeface="Posterama" panose="020B0504020200020000" pitchFamily="34" charset="0"/>
                <a:ea typeface="Arial"/>
                <a:cs typeface="Posterama" panose="020B0504020200020000" pitchFamily="34" charset="0"/>
                <a:sym typeface="Arial"/>
              </a:rPr>
              <a:t> have a </a:t>
            </a:r>
            <a:r>
              <a:rPr lang="fr-FR" sz="1100" dirty="0" err="1">
                <a:latin typeface="Posterama" panose="020B0504020200020000" pitchFamily="34" charset="0"/>
                <a:ea typeface="Arial"/>
                <a:cs typeface="Posterama" panose="020B0504020200020000" pitchFamily="34" charset="0"/>
                <a:sym typeface="Arial"/>
              </a:rPr>
              <a:t>correlation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with</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growth</a:t>
            </a:r>
            <a:r>
              <a:rPr lang="fr-FR" sz="1100" dirty="0">
                <a:latin typeface="Posterama" panose="020B0504020200020000" pitchFamily="34" charset="0"/>
                <a:ea typeface="Arial"/>
                <a:cs typeface="Posterama" panose="020B0504020200020000" pitchFamily="34" charset="0"/>
                <a:sym typeface="Arial"/>
              </a:rPr>
              <a:t> of the </a:t>
            </a:r>
            <a:r>
              <a:rPr lang="fr-FR" sz="1100" dirty="0" err="1">
                <a:latin typeface="Posterama" panose="020B0504020200020000" pitchFamily="34" charset="0"/>
                <a:ea typeface="Arial"/>
                <a:cs typeface="Posterama" panose="020B0504020200020000" pitchFamily="34" charset="0"/>
                <a:sym typeface="Arial"/>
              </a:rPr>
              <a:t>technology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sector</a:t>
            </a:r>
            <a:r>
              <a:rPr lang="fr-FR" sz="1100" dirty="0">
                <a:latin typeface="Posterama" panose="020B0504020200020000" pitchFamily="34" charset="0"/>
                <a:ea typeface="Arial"/>
                <a:cs typeface="Posterama" panose="020B0504020200020000" pitchFamily="34" charset="0"/>
                <a:sym typeface="Arial"/>
              </a:rPr>
              <a:t>. Internet </a:t>
            </a:r>
            <a:r>
              <a:rPr lang="fr-FR" sz="1100" dirty="0" err="1">
                <a:latin typeface="Posterama" panose="020B0504020200020000" pitchFamily="34" charset="0"/>
                <a:ea typeface="Arial"/>
                <a:cs typeface="Posterama" panose="020B0504020200020000" pitchFamily="34" charset="0"/>
                <a:sym typeface="Arial"/>
              </a:rPr>
              <a:t>users</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rapidly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increasing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around</a:t>
            </a:r>
            <a:r>
              <a:rPr lang="fr-FR" sz="1100" dirty="0">
                <a:latin typeface="Posterama" panose="020B0504020200020000" pitchFamily="34" charset="0"/>
                <a:ea typeface="Arial"/>
                <a:cs typeface="Posterama" panose="020B0504020200020000" pitchFamily="34" charset="0"/>
                <a:sym typeface="Arial"/>
              </a:rPr>
              <a:t> the world, and </a:t>
            </a:r>
            <a:r>
              <a:rPr lang="fr-FR" sz="1100" dirty="0" err="1">
                <a:latin typeface="Posterama" panose="020B0504020200020000" pitchFamily="34" charset="0"/>
                <a:ea typeface="Arial"/>
                <a:cs typeface="Posterama" panose="020B0504020200020000" pitchFamily="34" charset="0"/>
                <a:sym typeface="Arial"/>
              </a:rPr>
              <a:t>today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are reliant on the services on the web, for </a:t>
            </a:r>
            <a:r>
              <a:rPr lang="fr-FR" sz="1100" dirty="0" err="1">
                <a:latin typeface="Posterama" panose="020B0504020200020000" pitchFamily="34" charset="0"/>
                <a:ea typeface="Arial"/>
                <a:cs typeface="Posterama" panose="020B0504020200020000" pitchFamily="34" charset="0"/>
                <a:sym typeface="Arial"/>
              </a:rPr>
              <a:t>both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our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work</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personal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daily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lives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servers </a:t>
            </a:r>
            <a:r>
              <a:rPr lang="fr-FR" sz="1100" dirty="0" err="1">
                <a:latin typeface="Posterama" panose="020B0504020200020000" pitchFamily="34" charset="0"/>
                <a:ea typeface="Arial"/>
                <a:cs typeface="Posterama" panose="020B0504020200020000" pitchFamily="34" charset="0"/>
                <a:sym typeface="Arial"/>
              </a:rPr>
              <a:t>powering</a:t>
            </a:r>
            <a:r>
              <a:rPr lang="fr-FR" sz="1100" dirty="0">
                <a:latin typeface="Posterama" panose="020B0504020200020000" pitchFamily="34" charset="0"/>
                <a:ea typeface="Arial"/>
                <a:cs typeface="Posterama" panose="020B0504020200020000" pitchFamily="34" charset="0"/>
                <a:sym typeface="Arial"/>
              </a:rPr>
              <a:t> the internet and </a:t>
            </a:r>
            <a:r>
              <a:rPr lang="fr-FR" sz="1100" dirty="0" err="1">
                <a:latin typeface="Posterama" panose="020B0504020200020000" pitchFamily="34" charset="0"/>
                <a:ea typeface="Arial"/>
                <a:cs typeface="Posterama" panose="020B0504020200020000" pitchFamily="34" charset="0"/>
                <a:sym typeface="Arial"/>
              </a:rPr>
              <a:t>technology</a:t>
            </a:r>
            <a:r>
              <a:rPr lang="fr-FR" sz="1100" dirty="0">
                <a:latin typeface="Posterama" panose="020B0504020200020000" pitchFamily="34" charset="0"/>
                <a:ea typeface="Arial"/>
                <a:cs typeface="Posterama" panose="020B0504020200020000" pitchFamily="34" charset="0"/>
                <a:sym typeface="Arial"/>
              </a:rPr>
              <a:t> information, to the </a:t>
            </a:r>
            <a:r>
              <a:rPr lang="fr-FR" sz="1100" dirty="0" err="1">
                <a:latin typeface="Posterama" panose="020B0504020200020000" pitchFamily="34" charset="0"/>
                <a:ea typeface="Arial"/>
                <a:cs typeface="Posterama" panose="020B0504020200020000" pitchFamily="34" charset="0"/>
                <a:sym typeface="Arial"/>
              </a:rPr>
              <a:t>actual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devices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use. The </a:t>
            </a:r>
            <a:r>
              <a:rPr lang="fr-FR" sz="1100" dirty="0" err="1">
                <a:latin typeface="Posterama" panose="020B0504020200020000" pitchFamily="34" charset="0"/>
                <a:ea typeface="Arial"/>
                <a:cs typeface="Posterama" panose="020B0504020200020000" pitchFamily="34" charset="0"/>
                <a:sym typeface="Arial"/>
              </a:rPr>
              <a:t>pandemic</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actually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highlighted</a:t>
            </a:r>
            <a:r>
              <a:rPr lang="fr-FR" sz="1100" dirty="0">
                <a:latin typeface="Posterama" panose="020B0504020200020000" pitchFamily="34" charset="0"/>
                <a:ea typeface="Arial"/>
                <a:cs typeface="Posterama" panose="020B0504020200020000" pitchFamily="34" charset="0"/>
                <a:sym typeface="Arial"/>
              </a:rPr>
              <a:t> the importance of </a:t>
            </a:r>
            <a:r>
              <a:rPr lang="fr-FR" sz="1100" dirty="0" err="1">
                <a:latin typeface="Posterama" panose="020B0504020200020000" pitchFamily="34" charset="0"/>
                <a:ea typeface="Arial"/>
                <a:cs typeface="Posterama" panose="020B0504020200020000" pitchFamily="34" charset="0"/>
                <a:sym typeface="Arial"/>
              </a:rPr>
              <a:t>staying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connected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whilst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physically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apart</a:t>
            </a:r>
            <a:r>
              <a:rPr lang="fr-FR" sz="1100" dirty="0">
                <a:latin typeface="Posterama" panose="020B0504020200020000" pitchFamily="34" charset="0"/>
                <a:ea typeface="Arial"/>
                <a:cs typeface="Posterama" panose="020B0504020200020000" pitchFamily="34" charset="0"/>
                <a:sym typeface="Arial"/>
              </a:rPr>
              <a:t>.</a:t>
            </a:r>
            <a:endParaRPr dirty="0"/>
          </a:p>
          <a:p>
            <a:pPr marL="457200" lvl="0" indent="-228600" algn="l" rtl="0">
              <a:lnSpc>
                <a:spcPct val="100000"/>
              </a:lnSpc>
              <a:spcBef>
                <a:spcPts val="1000"/>
              </a:spcBef>
              <a:spcAft>
                <a:spcPts val="0"/>
              </a:spcAft>
              <a:buClr>
                <a:schemeClr val="dk1"/>
              </a:buClr>
              <a:buSzPts val="1400"/>
              <a:buFont typeface="Arial"/>
              <a:buNone/>
            </a:pPr>
            <a:endParaRPr dirty="0"/>
          </a:p>
        </p:txBody>
      </p:sp>
      <p:sp>
        <p:nvSpPr>
          <p:cNvPr id="731" name="Google Shape;731;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fcb7d11d8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 All the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consumed</a:t>
            </a:r>
            <a:r>
              <a:rPr lang="fr-FR" sz="1100" dirty="0">
                <a:latin typeface="Posterama" panose="020B0504020200020000" pitchFamily="34" charset="0"/>
                <a:ea typeface="Arial"/>
                <a:cs typeface="Posterama" panose="020B0504020200020000" pitchFamily="34" charset="0"/>
                <a:sym typeface="Arial"/>
              </a:rPr>
              <a:t> for </a:t>
            </a:r>
            <a:r>
              <a:rPr lang="fr-FR" sz="1100" dirty="0" err="1">
                <a:latin typeface="Posterama" panose="020B0504020200020000" pitchFamily="34" charset="0"/>
                <a:ea typeface="Arial"/>
                <a:cs typeface="Posterama" panose="020B0504020200020000" pitchFamily="34" charset="0"/>
                <a:sym typeface="Arial"/>
              </a:rPr>
              <a:t>our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technology</a:t>
            </a:r>
            <a:r>
              <a:rPr lang="fr-FR" sz="1100" dirty="0">
                <a:latin typeface="Posterama" panose="020B0504020200020000" pitchFamily="34" charset="0"/>
                <a:ea typeface="Arial"/>
                <a:cs typeface="Posterama" panose="020B0504020200020000" pitchFamily="34" charset="0"/>
                <a:sym typeface="Arial"/>
              </a:rPr>
              <a:t> and internet </a:t>
            </a:r>
            <a:r>
              <a:rPr lang="fr-FR" sz="1100" dirty="0" err="1">
                <a:latin typeface="Posterama" panose="020B0504020200020000" pitchFamily="34" charset="0"/>
                <a:ea typeface="Arial"/>
                <a:cs typeface="Posterama" panose="020B0504020200020000" pitchFamily="34" charset="0"/>
                <a:sym typeface="Arial"/>
              </a:rPr>
              <a:t>needs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does</a:t>
            </a:r>
            <a:r>
              <a:rPr lang="fr-FR" sz="1100" dirty="0">
                <a:latin typeface="Posterama" panose="020B0504020200020000" pitchFamily="34" charset="0"/>
                <a:ea typeface="Arial"/>
                <a:cs typeface="Posterama" panose="020B0504020200020000" pitchFamily="34" charset="0"/>
                <a:sym typeface="Arial"/>
              </a:rPr>
              <a:t> carry a </a:t>
            </a:r>
            <a:r>
              <a:rPr lang="fr-FR" sz="1100" dirty="0" err="1">
                <a:latin typeface="Posterama" panose="020B0504020200020000" pitchFamily="34" charset="0"/>
                <a:ea typeface="Arial"/>
                <a:cs typeface="Posterama" panose="020B0504020200020000" pitchFamily="34" charset="0"/>
                <a:sym typeface="Arial"/>
              </a:rPr>
              <a:t>carbon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footprint</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other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words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sending</a:t>
            </a:r>
            <a:r>
              <a:rPr lang="fr-FR" sz="1100" dirty="0">
                <a:latin typeface="Posterama" panose="020B0504020200020000" pitchFamily="34" charset="0"/>
                <a:ea typeface="Arial"/>
                <a:cs typeface="Posterama" panose="020B0504020200020000" pitchFamily="34" charset="0"/>
                <a:sym typeface="Arial"/>
              </a:rPr>
              <a:t> an email </a:t>
            </a:r>
            <a:r>
              <a:rPr lang="fr-FR" sz="1100" dirty="0" err="1">
                <a:latin typeface="Posterama" panose="020B0504020200020000" pitchFamily="34" charset="0"/>
                <a:ea typeface="Arial"/>
                <a:cs typeface="Posterama" panose="020B0504020200020000" pitchFamily="34" charset="0"/>
                <a:sym typeface="Arial"/>
              </a:rPr>
              <a:t>does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produce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carbon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websurfing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also</a:t>
            </a:r>
            <a:r>
              <a:rPr lang="fr-FR" sz="1100" dirty="0">
                <a:latin typeface="Posterama" panose="020B0504020200020000" pitchFamily="34" charset="0"/>
                <a:ea typeface="Arial"/>
                <a:cs typeface="Posterama" panose="020B0504020200020000" pitchFamily="34" charset="0"/>
                <a:sym typeface="Arial"/>
              </a:rPr>
              <a:t> has </a:t>
            </a:r>
            <a:r>
              <a:rPr lang="fr-FR" sz="1100" dirty="0" err="1">
                <a:latin typeface="Posterama" panose="020B0504020200020000" pitchFamily="34" charset="0"/>
                <a:ea typeface="Arial"/>
                <a:cs typeface="Posterama" panose="020B0504020200020000" pitchFamily="34" charset="0"/>
                <a:sym typeface="Arial"/>
              </a:rPr>
              <a:t>its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footprint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because</a:t>
            </a:r>
            <a:r>
              <a:rPr lang="fr-FR" sz="1100" dirty="0">
                <a:latin typeface="Posterama" panose="020B0504020200020000" pitchFamily="34" charset="0"/>
                <a:ea typeface="Arial"/>
                <a:cs typeface="Posterama" panose="020B0504020200020000" pitchFamily="34" charset="0"/>
                <a:sym typeface="Arial"/>
              </a:rPr>
              <a:t> of the servers </a:t>
            </a:r>
            <a:r>
              <a:rPr lang="fr-FR" sz="1100" dirty="0" err="1">
                <a:latin typeface="Posterama" panose="020B0504020200020000" pitchFamily="34" charset="0"/>
                <a:ea typeface="Arial"/>
                <a:cs typeface="Posterama" panose="020B0504020200020000" pitchFamily="34" charset="0"/>
                <a:sym typeface="Arial"/>
              </a:rPr>
              <a:t>needed</a:t>
            </a:r>
            <a:r>
              <a:rPr lang="fr-FR" sz="1100" dirty="0">
                <a:latin typeface="Posterama" panose="020B0504020200020000" pitchFamily="34" charset="0"/>
                <a:ea typeface="Arial"/>
                <a:cs typeface="Posterama" panose="020B0504020200020000" pitchFamily="34" charset="0"/>
                <a:sym typeface="Arial"/>
              </a:rPr>
              <a:t> to host </a:t>
            </a:r>
            <a:r>
              <a:rPr lang="fr-FR" sz="1100" dirty="0" err="1">
                <a:latin typeface="Posterama" panose="020B0504020200020000" pitchFamily="34" charset="0"/>
                <a:ea typeface="Arial"/>
                <a:cs typeface="Posterama" panose="020B0504020200020000" pitchFamily="34" charset="0"/>
                <a:sym typeface="Arial"/>
              </a:rPr>
              <a:t>most</a:t>
            </a:r>
            <a:r>
              <a:rPr lang="fr-FR" sz="1100" dirty="0">
                <a:latin typeface="Posterama" panose="020B0504020200020000" pitchFamily="34" charset="0"/>
                <a:ea typeface="Arial"/>
                <a:cs typeface="Posterama" panose="020B0504020200020000" pitchFamily="34" charset="0"/>
                <a:sym typeface="Arial"/>
              </a:rPr>
              <a:t> web services. You can check a </a:t>
            </a:r>
            <a:r>
              <a:rPr lang="fr-FR" sz="1100" dirty="0" err="1">
                <a:latin typeface="Posterama" panose="020B0504020200020000" pitchFamily="34" charset="0"/>
                <a:ea typeface="Arial"/>
                <a:cs typeface="Posterama" panose="020B0504020200020000" pitchFamily="34" charset="0"/>
                <a:sym typeface="Arial"/>
              </a:rPr>
              <a:t>website’s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carbon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footprint</a:t>
            </a:r>
            <a:r>
              <a:rPr lang="fr-FR" sz="1100" dirty="0">
                <a:latin typeface="Posterama" panose="020B0504020200020000" pitchFamily="34" charset="0"/>
                <a:ea typeface="Arial"/>
                <a:cs typeface="Posterama" panose="020B0504020200020000" pitchFamily="34" charset="0"/>
                <a:sym typeface="Arial"/>
              </a:rPr>
              <a:t> at </a:t>
            </a:r>
            <a:r>
              <a:rPr lang="fr-FR" sz="1100" u="sng" dirty="0">
                <a:solidFill>
                  <a:srgbClr val="1155CC"/>
                </a:solidFill>
                <a:latin typeface="Posterama" panose="020B0504020200020000" pitchFamily="34" charset="0"/>
                <a:ea typeface="Arial"/>
                <a:cs typeface="Posterama" panose="020B0504020200020000" pitchFamily="34" charset="0"/>
                <a:sym typeface="Arial"/>
                <a:hlinkClick r:id="rId3">
                  <a:extLst>
                    <a:ext uri="{A12FA001-AC4F-418D-AE19-62706E023703}">
                      <ahyp:hlinkClr xmlns:ahyp="http://schemas.microsoft.com/office/drawing/2018/hyperlinkcolor" val="tx"/>
                    </a:ext>
                  </a:extLst>
                </a:hlinkClick>
              </a:rPr>
              <a:t>www.websitecarbon.com</a:t>
            </a:r>
            <a:r>
              <a:rPr lang="fr-FR" sz="1100" dirty="0">
                <a:latin typeface="Posterama" panose="020B0504020200020000" pitchFamily="34" charset="0"/>
                <a:ea typeface="Arial"/>
                <a:cs typeface="Posterama" panose="020B0504020200020000" pitchFamily="34" charset="0"/>
                <a:sym typeface="Arial"/>
              </a:rPr>
              <a:t>! Data centres and web service </a:t>
            </a:r>
            <a:r>
              <a:rPr lang="fr-FR" sz="1100" dirty="0" err="1">
                <a:latin typeface="Posterama" panose="020B0504020200020000" pitchFamily="34" charset="0"/>
                <a:ea typeface="Arial"/>
                <a:cs typeface="Posterama" panose="020B0504020200020000" pitchFamily="34" charset="0"/>
                <a:sym typeface="Arial"/>
              </a:rPr>
              <a:t>providerscan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opt</a:t>
            </a:r>
            <a:r>
              <a:rPr lang="fr-FR" sz="1100" dirty="0">
                <a:latin typeface="Posterama" panose="020B0504020200020000" pitchFamily="34" charset="0"/>
                <a:ea typeface="Arial"/>
                <a:cs typeface="Posterama" panose="020B0504020200020000" pitchFamily="34" charset="0"/>
                <a:sym typeface="Arial"/>
              </a:rPr>
              <a:t> for </a:t>
            </a:r>
            <a:r>
              <a:rPr lang="fr-FR" sz="1100" dirty="0" err="1">
                <a:latin typeface="Posterama" panose="020B0504020200020000" pitchFamily="34" charset="0"/>
                <a:ea typeface="Arial"/>
                <a:cs typeface="Posterama" panose="020B0504020200020000" pitchFamily="34" charset="0"/>
                <a:sym typeface="Arial"/>
              </a:rPr>
              <a:t>renewable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to source </a:t>
            </a:r>
            <a:r>
              <a:rPr lang="fr-FR" sz="1100" dirty="0" err="1">
                <a:latin typeface="Posterama" panose="020B0504020200020000" pitchFamily="34" charset="0"/>
                <a:ea typeface="Arial"/>
                <a:cs typeface="Posterama" panose="020B0504020200020000" pitchFamily="34" charset="0"/>
                <a:sym typeface="Arial"/>
              </a:rPr>
              <a:t>their</a:t>
            </a:r>
            <a:r>
              <a:rPr lang="fr-FR" sz="1100" dirty="0">
                <a:latin typeface="Posterama" panose="020B0504020200020000" pitchFamily="34" charset="0"/>
                <a:ea typeface="Arial"/>
                <a:cs typeface="Posterama" panose="020B0504020200020000" pitchFamily="34" charset="0"/>
                <a:sym typeface="Arial"/>
              </a:rPr>
              <a:t> power </a:t>
            </a:r>
            <a:r>
              <a:rPr lang="fr-FR" sz="1100" dirty="0" err="1">
                <a:latin typeface="Posterama" panose="020B0504020200020000" pitchFamily="34" charset="0"/>
                <a:ea typeface="Arial"/>
                <a:cs typeface="Posterama" panose="020B0504020200020000" pitchFamily="34" charset="0"/>
                <a:sym typeface="Arial"/>
              </a:rPr>
              <a:t>needs</a:t>
            </a:r>
            <a:r>
              <a:rPr lang="fr-FR" sz="1100" dirty="0">
                <a:latin typeface="Posterama" panose="020B0504020200020000" pitchFamily="34" charset="0"/>
                <a:ea typeface="Arial"/>
                <a:cs typeface="Posterama" panose="020B0504020200020000" pitchFamily="34" charset="0"/>
                <a:sym typeface="Arial"/>
              </a:rPr>
              <a:t>.</a:t>
            </a:r>
            <a:endParaRPr dirty="0"/>
          </a:p>
          <a:p>
            <a:pPr marL="457200" lvl="0" indent="-228600" algn="l" rtl="0">
              <a:spcBef>
                <a:spcPts val="1000"/>
              </a:spcBef>
              <a:spcAft>
                <a:spcPts val="0"/>
              </a:spcAft>
              <a:buClr>
                <a:schemeClr val="dk1"/>
              </a:buClr>
              <a:buSzPts val="1400"/>
              <a:buFont typeface="Arial"/>
              <a:buNone/>
            </a:pPr>
            <a:endParaRPr dirty="0"/>
          </a:p>
        </p:txBody>
      </p:sp>
      <p:sp>
        <p:nvSpPr>
          <p:cNvPr id="800" name="Google Shape;800;gfcb7d11d8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fb45d9de4f_0_2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But the </a:t>
            </a:r>
            <a:r>
              <a:rPr lang="fr-FR" sz="1100" dirty="0" err="1">
                <a:latin typeface="Posterama" panose="020B0504020200020000" pitchFamily="34" charset="0"/>
                <a:ea typeface="Arial"/>
                <a:cs typeface="Posterama" panose="020B0504020200020000" pitchFamily="34" charset="0"/>
                <a:sym typeface="Arial"/>
              </a:rPr>
              <a:t>technology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sector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does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rely</a:t>
            </a:r>
            <a:r>
              <a:rPr lang="fr-FR" sz="1100" dirty="0">
                <a:latin typeface="Posterama" panose="020B0504020200020000" pitchFamily="34" charset="0"/>
                <a:ea typeface="Arial"/>
                <a:cs typeface="Posterama" panose="020B0504020200020000" pitchFamily="34" charset="0"/>
                <a:sym typeface="Arial"/>
              </a:rPr>
              <a:t> on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use, and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troublesome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because</a:t>
            </a:r>
            <a:r>
              <a:rPr lang="fr-FR" sz="1100" dirty="0">
                <a:latin typeface="Posterama" panose="020B0504020200020000" pitchFamily="34" charset="0"/>
                <a:ea typeface="Arial"/>
                <a:cs typeface="Posterama" panose="020B0504020200020000" pitchFamily="34" charset="0"/>
                <a:sym typeface="Arial"/>
              </a:rPr>
              <a:t> as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mentioned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our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sector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still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mostly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dependent</a:t>
            </a:r>
            <a:r>
              <a:rPr lang="fr-FR" sz="1100" dirty="0">
                <a:latin typeface="Posterama" panose="020B0504020200020000" pitchFamily="34" charset="0"/>
                <a:ea typeface="Arial"/>
                <a:cs typeface="Posterama" panose="020B0504020200020000" pitchFamily="34" charset="0"/>
                <a:sym typeface="Arial"/>
              </a:rPr>
              <a:t> on </a:t>
            </a:r>
            <a:r>
              <a:rPr lang="fr-FR" sz="1100" dirty="0" err="1">
                <a:latin typeface="Posterama" panose="020B0504020200020000" pitchFamily="34" charset="0"/>
                <a:ea typeface="Arial"/>
                <a:cs typeface="Posterama" panose="020B0504020200020000" pitchFamily="34" charset="0"/>
                <a:sym typeface="Arial"/>
              </a:rPr>
              <a:t>fossil</a:t>
            </a:r>
            <a:r>
              <a:rPr lang="fr-FR" sz="1100" dirty="0">
                <a:latin typeface="Posterama" panose="020B0504020200020000" pitchFamily="34" charset="0"/>
                <a:ea typeface="Arial"/>
                <a:cs typeface="Posterama" panose="020B0504020200020000" pitchFamily="34" charset="0"/>
                <a:sym typeface="Arial"/>
              </a:rPr>
              <a:t> fuels. Energy-intensive </a:t>
            </a:r>
            <a:r>
              <a:rPr lang="fr-FR" sz="1100" dirty="0" err="1">
                <a:latin typeface="Posterama" panose="020B0504020200020000" pitchFamily="34" charset="0"/>
                <a:ea typeface="Arial"/>
                <a:cs typeface="Posterama" panose="020B0504020200020000" pitchFamily="34" charset="0"/>
                <a:sym typeface="Arial"/>
              </a:rPr>
              <a:t>activities</a:t>
            </a:r>
            <a:r>
              <a:rPr lang="fr-FR" sz="1100" dirty="0">
                <a:latin typeface="Posterama" panose="020B0504020200020000" pitchFamily="34" charset="0"/>
                <a:ea typeface="Arial"/>
                <a:cs typeface="Posterama" panose="020B0504020200020000" pitchFamily="34" charset="0"/>
                <a:sym typeface="Arial"/>
              </a:rPr>
              <a:t> of the </a:t>
            </a:r>
            <a:r>
              <a:rPr lang="fr-FR" sz="1100" dirty="0" err="1">
                <a:latin typeface="Posterama" panose="020B0504020200020000" pitchFamily="34" charset="0"/>
                <a:ea typeface="Arial"/>
                <a:cs typeface="Posterama" panose="020B0504020200020000" pitchFamily="34" charset="0"/>
                <a:sym typeface="Arial"/>
              </a:rPr>
              <a:t>technology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sector</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actually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surpassing</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consumption</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whole</a:t>
            </a:r>
            <a:r>
              <a:rPr lang="fr-FR" sz="1100" dirty="0">
                <a:latin typeface="Posterama" panose="020B0504020200020000" pitchFamily="34" charset="0"/>
                <a:ea typeface="Arial"/>
                <a:cs typeface="Posterama" panose="020B0504020200020000" pitchFamily="34" charset="0"/>
                <a:sym typeface="Arial"/>
              </a:rPr>
              <a:t> countries, as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the case of the </a:t>
            </a:r>
            <a:r>
              <a:rPr lang="fr-FR" sz="1100" dirty="0" err="1">
                <a:latin typeface="Posterama" panose="020B0504020200020000" pitchFamily="34" charset="0"/>
                <a:ea typeface="Arial"/>
                <a:cs typeface="Posterama" panose="020B0504020200020000" pitchFamily="34" charset="0"/>
                <a:sym typeface="Arial"/>
              </a:rPr>
              <a:t>emerging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technology</a:t>
            </a:r>
            <a:r>
              <a:rPr lang="fr-FR" sz="1100" dirty="0">
                <a:latin typeface="Posterama" panose="020B0504020200020000" pitchFamily="34" charset="0"/>
                <a:ea typeface="Arial"/>
                <a:cs typeface="Posterama" panose="020B0504020200020000" pitchFamily="34" charset="0"/>
                <a:sym typeface="Arial"/>
              </a:rPr>
              <a:t> of the blockchain, and more </a:t>
            </a:r>
            <a:r>
              <a:rPr lang="fr-FR" sz="1100" dirty="0" err="1">
                <a:latin typeface="Posterama" panose="020B0504020200020000" pitchFamily="34" charset="0"/>
                <a:ea typeface="Arial"/>
                <a:cs typeface="Posterama" panose="020B0504020200020000" pitchFamily="34" charset="0"/>
                <a:sym typeface="Arial"/>
              </a:rPr>
              <a:t>mediatic</a:t>
            </a:r>
            <a:r>
              <a:rPr lang="fr-FR" sz="1100" dirty="0">
                <a:latin typeface="Posterama" panose="020B0504020200020000" pitchFamily="34" charset="0"/>
                <a:ea typeface="Arial"/>
                <a:cs typeface="Posterama" panose="020B0504020200020000" pitchFamily="34" charset="0"/>
                <a:sym typeface="Arial"/>
              </a:rPr>
              <a:t> bitcoin. Bitcoin </a:t>
            </a:r>
            <a:r>
              <a:rPr lang="fr-FR" sz="1100" dirty="0" err="1">
                <a:latin typeface="Posterama" panose="020B0504020200020000" pitchFamily="34" charset="0"/>
                <a:ea typeface="Arial"/>
                <a:cs typeface="Posterama" panose="020B0504020200020000" pitchFamily="34" charset="0"/>
                <a:sym typeface="Arial"/>
              </a:rPr>
              <a:t>mining</a:t>
            </a:r>
            <a:r>
              <a:rPr lang="fr-FR" sz="1100" dirty="0">
                <a:latin typeface="Posterama" panose="020B0504020200020000" pitchFamily="34" charset="0"/>
                <a:ea typeface="Arial"/>
                <a:cs typeface="Posterama" panose="020B0504020200020000" pitchFamily="34" charset="0"/>
                <a:sym typeface="Arial"/>
              </a:rPr>
              <a:t> consumes more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some</a:t>
            </a:r>
            <a:r>
              <a:rPr lang="fr-FR" sz="1100" dirty="0">
                <a:latin typeface="Posterama" panose="020B0504020200020000" pitchFamily="34" charset="0"/>
                <a:ea typeface="Arial"/>
                <a:cs typeface="Posterama" panose="020B0504020200020000" pitchFamily="34" charset="0"/>
                <a:sym typeface="Arial"/>
              </a:rPr>
              <a:t> countries, and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will</a:t>
            </a:r>
            <a:r>
              <a:rPr lang="fr-FR" sz="1100" dirty="0">
                <a:latin typeface="Posterama" panose="020B0504020200020000" pitchFamily="34" charset="0"/>
                <a:ea typeface="Arial"/>
                <a:cs typeface="Posterama" panose="020B0504020200020000" pitchFamily="34" charset="0"/>
                <a:sym typeface="Arial"/>
              </a:rPr>
              <a:t> continue to </a:t>
            </a:r>
            <a:r>
              <a:rPr lang="fr-FR" sz="1100" dirty="0" err="1">
                <a:latin typeface="Posterama" panose="020B0504020200020000" pitchFamily="34" charset="0"/>
                <a:ea typeface="Arial"/>
                <a:cs typeface="Posterama" panose="020B0504020200020000" pitchFamily="34" charset="0"/>
                <a:sym typeface="Arial"/>
              </a:rPr>
              <a:t>rise</a:t>
            </a:r>
            <a:r>
              <a:rPr lang="fr-FR" sz="1100" dirty="0">
                <a:latin typeface="Posterama" panose="020B0504020200020000" pitchFamily="34" charset="0"/>
                <a:ea typeface="Arial"/>
                <a:cs typeface="Posterama" panose="020B0504020200020000" pitchFamily="34" charset="0"/>
                <a:sym typeface="Arial"/>
              </a:rPr>
              <a:t>.</a:t>
            </a:r>
            <a:endParaRPr dirty="0"/>
          </a:p>
          <a:p>
            <a:pPr marL="457200" lvl="0" indent="-228600" algn="l" rtl="0">
              <a:spcBef>
                <a:spcPts val="1000"/>
              </a:spcBef>
              <a:spcAft>
                <a:spcPts val="0"/>
              </a:spcAft>
              <a:buClr>
                <a:schemeClr val="dk1"/>
              </a:buClr>
              <a:buSzPts val="1400"/>
              <a:buFont typeface="Arial"/>
              <a:buNone/>
            </a:pPr>
            <a:endParaRPr dirty="0"/>
          </a:p>
        </p:txBody>
      </p:sp>
      <p:sp>
        <p:nvSpPr>
          <p:cNvPr id="814" name="Google Shape;814;gfb45d9de4f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fb45d9de4f_0_2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All in all, </a:t>
            </a:r>
            <a:r>
              <a:rPr lang="fr-FR" sz="1100" dirty="0" err="1">
                <a:latin typeface="Posterama" panose="020B0504020200020000" pitchFamily="34" charset="0"/>
                <a:ea typeface="Arial"/>
                <a:cs typeface="Posterama" panose="020B0504020200020000" pitchFamily="34" charset="0"/>
                <a:sym typeface="Arial"/>
              </a:rPr>
              <a:t>reducing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consumption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necessary</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address</a:t>
            </a:r>
            <a:r>
              <a:rPr lang="fr-FR" sz="1100" dirty="0">
                <a:latin typeface="Posterama" panose="020B0504020200020000" pitchFamily="34" charset="0"/>
                <a:ea typeface="Arial"/>
                <a:cs typeface="Posterama" panose="020B0504020200020000" pitchFamily="34" charset="0"/>
                <a:sym typeface="Arial"/>
              </a:rPr>
              <a:t> global </a:t>
            </a:r>
            <a:r>
              <a:rPr lang="fr-FR" sz="1100" dirty="0" err="1">
                <a:latin typeface="Posterama" panose="020B0504020200020000" pitchFamily="34" charset="0"/>
                <a:ea typeface="Arial"/>
                <a:cs typeface="Posterama" panose="020B0504020200020000" pitchFamily="34" charset="0"/>
                <a:sym typeface="Arial"/>
              </a:rPr>
              <a:t>carbon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not </a:t>
            </a:r>
            <a:r>
              <a:rPr lang="fr-FR" sz="1100" dirty="0" err="1">
                <a:latin typeface="Posterama" panose="020B0504020200020000" pitchFamily="34" charset="0"/>
                <a:ea typeface="Arial"/>
                <a:cs typeface="Posterama" panose="020B0504020200020000" pitchFamily="34" charset="0"/>
                <a:sym typeface="Arial"/>
              </a:rPr>
              <a:t>only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because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our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system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still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dependent</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fossil</a:t>
            </a:r>
            <a:r>
              <a:rPr lang="fr-FR" sz="1100" dirty="0">
                <a:latin typeface="Posterama" panose="020B0504020200020000" pitchFamily="34" charset="0"/>
                <a:ea typeface="Arial"/>
                <a:cs typeface="Posterama" panose="020B0504020200020000" pitchFamily="34" charset="0"/>
                <a:sym typeface="Arial"/>
              </a:rPr>
              <a:t> fuels, but </a:t>
            </a:r>
            <a:r>
              <a:rPr lang="fr-FR" sz="1100" dirty="0" err="1">
                <a:latin typeface="Posterama" panose="020B0504020200020000" pitchFamily="34" charset="0"/>
                <a:ea typeface="Arial"/>
                <a:cs typeface="Posterama" panose="020B0504020200020000" pitchFamily="34" charset="0"/>
                <a:sym typeface="Arial"/>
              </a:rPr>
              <a:t>also</a:t>
            </a:r>
            <a:r>
              <a:rPr lang="fr-FR" sz="1100" dirty="0">
                <a:latin typeface="Posterama" panose="020B0504020200020000" pitchFamily="34" charset="0"/>
                <a:ea typeface="Arial"/>
                <a:cs typeface="Posterama" panose="020B0504020200020000" pitchFamily="34" charset="0"/>
                <a:sym typeface="Arial"/>
              </a:rPr>
              <a:t> as a </a:t>
            </a:r>
            <a:r>
              <a:rPr lang="fr-FR" sz="1100" dirty="0" err="1">
                <a:latin typeface="Posterama" panose="020B0504020200020000" pitchFamily="34" charset="0"/>
                <a:ea typeface="Arial"/>
                <a:cs typeface="Posterama" panose="020B0504020200020000" pitchFamily="34" charset="0"/>
                <a:sym typeface="Arial"/>
              </a:rPr>
              <a:t>means</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reduce</a:t>
            </a:r>
            <a:r>
              <a:rPr lang="fr-FR" sz="1100" dirty="0">
                <a:latin typeface="Posterama" panose="020B0504020200020000" pitchFamily="34" charset="0"/>
                <a:ea typeface="Arial"/>
                <a:cs typeface="Posterama" panose="020B0504020200020000" pitchFamily="34" charset="0"/>
                <a:sym typeface="Arial"/>
              </a:rPr>
              <a:t> the pressure and </a:t>
            </a:r>
            <a:r>
              <a:rPr lang="fr-FR" sz="1100" dirty="0" err="1">
                <a:latin typeface="Posterama" panose="020B0504020200020000" pitchFamily="34" charset="0"/>
                <a:ea typeface="Arial"/>
                <a:cs typeface="Posterama" panose="020B0504020200020000" pitchFamily="34" charset="0"/>
                <a:sym typeface="Arial"/>
              </a:rPr>
              <a:t>strain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put on the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system to </a:t>
            </a:r>
            <a:r>
              <a:rPr lang="fr-FR" sz="1100" dirty="0" err="1">
                <a:latin typeface="Posterama" panose="020B0504020200020000" pitchFamily="34" charset="0"/>
                <a:ea typeface="Arial"/>
                <a:cs typeface="Posterama" panose="020B0504020200020000" pitchFamily="34" charset="0"/>
                <a:sym typeface="Arial"/>
              </a:rPr>
              <a:t>better</a:t>
            </a:r>
            <a:r>
              <a:rPr lang="fr-FR" sz="1100" dirty="0">
                <a:latin typeface="Posterama" panose="020B0504020200020000" pitchFamily="34" charset="0"/>
                <a:ea typeface="Arial"/>
                <a:cs typeface="Posterama" panose="020B0504020200020000" pitchFamily="34" charset="0"/>
                <a:sym typeface="Arial"/>
              </a:rPr>
              <a:t> control </a:t>
            </a:r>
            <a:r>
              <a:rPr lang="fr-FR" sz="1100" dirty="0" err="1">
                <a:latin typeface="Posterama" panose="020B0504020200020000" pitchFamily="34" charset="0"/>
                <a:ea typeface="Arial"/>
                <a:cs typeface="Posterama" panose="020B0504020200020000" pitchFamily="34" charset="0"/>
                <a:sym typeface="Arial"/>
              </a:rPr>
              <a:t>demand</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supply</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energy</a:t>
            </a:r>
            <a:endParaRPr dirty="0"/>
          </a:p>
        </p:txBody>
      </p:sp>
      <p:sp>
        <p:nvSpPr>
          <p:cNvPr id="821" name="Google Shape;821;gfb45d9de4f_0_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62:notes"/>
          <p:cNvSpPr txBox="1">
            <a:spLocks noGrp="1"/>
          </p:cNvSpPr>
          <p:nvPr>
            <p:ph type="body" idx="1"/>
          </p:nvPr>
        </p:nvSpPr>
        <p:spPr>
          <a:xfrm>
            <a:off x="691886" y="4053606"/>
            <a:ext cx="5535000" cy="331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Shifting away from the larger scale and systemic changes required to cut down emissions, lets now speak of what we can do to act upon our individual consumption of energy, at a smaller scale.</a:t>
            </a:r>
            <a:endParaRPr/>
          </a:p>
        </p:txBody>
      </p:sp>
      <p:sp>
        <p:nvSpPr>
          <p:cNvPr id="760" name="Google Shape;760;p62:notes"/>
          <p:cNvSpPr>
            <a:spLocks noGrp="1" noRot="1" noChangeAspect="1"/>
          </p:cNvSpPr>
          <p:nvPr>
            <p:ph type="sldImg" idx="2"/>
          </p:nvPr>
        </p:nvSpPr>
        <p:spPr>
          <a:xfrm>
            <a:off x="931863" y="1052513"/>
            <a:ext cx="5054600" cy="28432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fb4b83ba63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Font typeface="Arial"/>
              <a:buNone/>
            </a:pPr>
            <a:r>
              <a:rPr lang="fr-FR" sz="1100" dirty="0">
                <a:latin typeface="Posterama" panose="020B0504020200020000" pitchFamily="34" charset="0"/>
                <a:ea typeface="Arial"/>
                <a:cs typeface="Posterama" panose="020B0504020200020000" pitchFamily="34" charset="0"/>
                <a:sym typeface="Arial"/>
              </a:rPr>
              <a:t>Final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consumption</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our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households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still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mostly</a:t>
            </a:r>
            <a:r>
              <a:rPr lang="fr-FR" sz="1100" dirty="0">
                <a:latin typeface="Posterama" panose="020B0504020200020000" pitchFamily="34" charset="0"/>
                <a:ea typeface="Arial"/>
                <a:cs typeface="Posterama" panose="020B0504020200020000" pitchFamily="34" charset="0"/>
                <a:sym typeface="Arial"/>
              </a:rPr>
              <a:t> reliant on </a:t>
            </a:r>
            <a:r>
              <a:rPr lang="fr-FR" sz="1100" dirty="0" err="1">
                <a:latin typeface="Posterama" panose="020B0504020200020000" pitchFamily="34" charset="0"/>
                <a:ea typeface="Arial"/>
                <a:cs typeface="Posterama" panose="020B0504020200020000" pitchFamily="34" charset="0"/>
                <a:sym typeface="Arial"/>
              </a:rPr>
              <a:t>fossil</a:t>
            </a:r>
            <a:r>
              <a:rPr lang="fr-FR" sz="1100" dirty="0">
                <a:latin typeface="Posterama" panose="020B0504020200020000" pitchFamily="34" charset="0"/>
                <a:ea typeface="Arial"/>
                <a:cs typeface="Posterama" panose="020B0504020200020000" pitchFamily="34" charset="0"/>
                <a:sym typeface="Arial"/>
              </a:rPr>
              <a:t> fuels, or </a:t>
            </a:r>
            <a:r>
              <a:rPr lang="fr-FR" sz="1100" dirty="0" err="1">
                <a:latin typeface="Posterama" panose="020B0504020200020000" pitchFamily="34" charset="0"/>
                <a:ea typeface="Arial"/>
                <a:cs typeface="Posterama" panose="020B0504020200020000" pitchFamily="34" charset="0"/>
                <a:sym typeface="Arial"/>
              </a:rPr>
              <a:t>fossil</a:t>
            </a:r>
            <a:r>
              <a:rPr lang="fr-FR" sz="1100" dirty="0">
                <a:latin typeface="Posterama" panose="020B0504020200020000" pitchFamily="34" charset="0"/>
                <a:ea typeface="Arial"/>
                <a:cs typeface="Posterama" panose="020B0504020200020000" pitchFamily="34" charset="0"/>
                <a:sym typeface="Arial"/>
              </a:rPr>
              <a:t> sources for the production of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also</a:t>
            </a:r>
            <a:r>
              <a:rPr lang="fr-FR" sz="1100" dirty="0">
                <a:latin typeface="Posterama" panose="020B0504020200020000" pitchFamily="34" charset="0"/>
                <a:ea typeface="Arial"/>
                <a:cs typeface="Posterama" panose="020B0504020200020000" pitchFamily="34" charset="0"/>
                <a:sym typeface="Arial"/>
              </a:rPr>
              <a:t> shows the </a:t>
            </a:r>
            <a:r>
              <a:rPr lang="fr-FR" sz="1100" dirty="0" err="1">
                <a:latin typeface="Posterama" panose="020B0504020200020000" pitchFamily="34" charset="0"/>
                <a:ea typeface="Arial"/>
                <a:cs typeface="Posterama" panose="020B0504020200020000" pitchFamily="34" charset="0"/>
                <a:sym typeface="Arial"/>
              </a:rPr>
              <a:t>biggest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potential</a:t>
            </a:r>
            <a:r>
              <a:rPr lang="fr-FR" sz="1100" dirty="0">
                <a:latin typeface="Posterama" panose="020B0504020200020000" pitchFamily="34" charset="0"/>
                <a:ea typeface="Arial"/>
                <a:cs typeface="Posterama" panose="020B0504020200020000" pitchFamily="34" charset="0"/>
                <a:sym typeface="Arial"/>
              </a:rPr>
              <a:t> for </a:t>
            </a:r>
            <a:r>
              <a:rPr lang="fr-FR" sz="1100" dirty="0" err="1">
                <a:latin typeface="Posterama" panose="020B0504020200020000" pitchFamily="34" charset="0"/>
                <a:ea typeface="Arial"/>
                <a:cs typeface="Posterama" panose="020B0504020200020000" pitchFamily="34" charset="0"/>
                <a:sym typeface="Arial"/>
              </a:rPr>
              <a:t>reducing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Changing</a:t>
            </a:r>
            <a:r>
              <a:rPr lang="fr-FR" sz="1100" dirty="0">
                <a:latin typeface="Posterama" panose="020B0504020200020000" pitchFamily="34" charset="0"/>
                <a:ea typeface="Arial"/>
                <a:cs typeface="Posterama" panose="020B0504020200020000" pitchFamily="34" charset="0"/>
                <a:sym typeface="Arial"/>
              </a:rPr>
              <a:t> the source of </a:t>
            </a:r>
            <a:r>
              <a:rPr lang="fr-FR" sz="1100" dirty="0" err="1">
                <a:latin typeface="Posterama" panose="020B0504020200020000" pitchFamily="34" charset="0"/>
                <a:ea typeface="Arial"/>
                <a:cs typeface="Posterama" panose="020B0504020200020000" pitchFamily="34" charset="0"/>
                <a:sym typeface="Arial"/>
              </a:rPr>
              <a:t>our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and the </a:t>
            </a:r>
            <a:r>
              <a:rPr lang="fr-FR" sz="1100" dirty="0" err="1">
                <a:latin typeface="Posterama" panose="020B0504020200020000" pitchFamily="34" charset="0"/>
                <a:ea typeface="Arial"/>
                <a:cs typeface="Posterama" panose="020B0504020200020000" pitchFamily="34" charset="0"/>
                <a:sym typeface="Arial"/>
              </a:rPr>
              <a:t>amount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consume are the </a:t>
            </a:r>
            <a:r>
              <a:rPr lang="fr-FR" sz="1100" dirty="0" err="1">
                <a:latin typeface="Posterama" panose="020B0504020200020000" pitchFamily="34" charset="0"/>
                <a:ea typeface="Arial"/>
                <a:cs typeface="Posterama" panose="020B0504020200020000" pitchFamily="34" charset="0"/>
                <a:sym typeface="Arial"/>
              </a:rPr>
              <a:t>two</a:t>
            </a:r>
            <a:r>
              <a:rPr lang="fr-FR" sz="1100" dirty="0">
                <a:latin typeface="Posterama" panose="020B0504020200020000" pitchFamily="34" charset="0"/>
                <a:ea typeface="Arial"/>
                <a:cs typeface="Posterama" panose="020B0504020200020000" pitchFamily="34" charset="0"/>
                <a:sym typeface="Arial"/>
              </a:rPr>
              <a:t> possible </a:t>
            </a:r>
            <a:r>
              <a:rPr lang="fr-FR" sz="1100" dirty="0" err="1">
                <a:latin typeface="Posterama" panose="020B0504020200020000" pitchFamily="34" charset="0"/>
                <a:ea typeface="Arial"/>
                <a:cs typeface="Posterama" panose="020B0504020200020000" pitchFamily="34" charset="0"/>
                <a:sym typeface="Arial"/>
              </a:rPr>
              <a:t>approaches</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order</a:t>
            </a:r>
            <a:r>
              <a:rPr lang="fr-FR" sz="1100" dirty="0">
                <a:latin typeface="Posterama" panose="020B0504020200020000" pitchFamily="34" charset="0"/>
                <a:ea typeface="Arial"/>
                <a:cs typeface="Posterama" panose="020B0504020200020000" pitchFamily="34" charset="0"/>
                <a:sym typeface="Arial"/>
              </a:rPr>
              <a:t> for us to </a:t>
            </a:r>
            <a:r>
              <a:rPr lang="fr-FR" sz="1100" dirty="0" err="1">
                <a:latin typeface="Posterama" panose="020B0504020200020000" pitchFamily="34" charset="0"/>
                <a:ea typeface="Arial"/>
                <a:cs typeface="Posterama" panose="020B0504020200020000" pitchFamily="34" charset="0"/>
                <a:sym typeface="Arial"/>
              </a:rPr>
              <a:t>reduce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on the final </a:t>
            </a:r>
            <a:r>
              <a:rPr lang="fr-FR" sz="1100" dirty="0" err="1">
                <a:latin typeface="Posterama" panose="020B0504020200020000" pitchFamily="34" charset="0"/>
                <a:ea typeface="Arial"/>
                <a:cs typeface="Posterama" panose="020B0504020200020000" pitchFamily="34" charset="0"/>
                <a:sym typeface="Arial"/>
              </a:rPr>
              <a:t>consumption</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a:t>
            </a:r>
            <a:endParaRPr sz="1100" dirty="0">
              <a:latin typeface="Posterama" panose="020B0504020200020000" pitchFamily="34" charset="0"/>
              <a:ea typeface="Arial"/>
              <a:cs typeface="Posterama" panose="020B0504020200020000" pitchFamily="34" charset="0"/>
              <a:sym typeface="Arial"/>
            </a:endParaRPr>
          </a:p>
          <a:p>
            <a:pPr marL="457200" lvl="0" indent="-228600" algn="l" rtl="0">
              <a:spcBef>
                <a:spcPts val="0"/>
              </a:spcBef>
              <a:spcAft>
                <a:spcPts val="0"/>
              </a:spcAft>
              <a:buClr>
                <a:schemeClr val="dk1"/>
              </a:buClr>
              <a:buSzPts val="1400"/>
              <a:buFont typeface="Arial"/>
              <a:buNone/>
            </a:pPr>
            <a:endParaRPr dirty="0"/>
          </a:p>
        </p:txBody>
      </p:sp>
      <p:sp>
        <p:nvSpPr>
          <p:cNvPr id="833" name="Google Shape;833;gfb4b83ba63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fb4b83ba63_0_99: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Let’s narrow the scope, and look at the emissions by source. You can ask the audience to reflect on the main sources, and even ask someone to share their thoughts.</a:t>
            </a:r>
            <a:endParaRPr/>
          </a:p>
        </p:txBody>
      </p:sp>
      <p:sp>
        <p:nvSpPr>
          <p:cNvPr id="848" name="Google Shape;848;gfb4b83ba63_0_99: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7: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1400"/>
              <a:buNone/>
            </a:pPr>
            <a:endParaRPr/>
          </a:p>
        </p:txBody>
      </p:sp>
      <p:sp>
        <p:nvSpPr>
          <p:cNvPr id="217" name="Google Shape;217;p7: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fd31aa7216_3_15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dirty="0"/>
              <a:t>[You can </a:t>
            </a:r>
            <a:r>
              <a:rPr lang="fr-FR" dirty="0" err="1"/>
              <a:t>interact</a:t>
            </a:r>
            <a:r>
              <a:rPr lang="fr-FR" dirty="0"/>
              <a:t> </a:t>
            </a:r>
            <a:r>
              <a:rPr lang="fr-FR" dirty="0" err="1"/>
              <a:t>with</a:t>
            </a:r>
            <a:r>
              <a:rPr lang="fr-FR" dirty="0"/>
              <a:t> the audience and </a:t>
            </a:r>
            <a:r>
              <a:rPr lang="fr-FR" dirty="0" err="1"/>
              <a:t>ask</a:t>
            </a:r>
            <a:r>
              <a:rPr lang="fr-FR" dirty="0"/>
              <a:t> </a:t>
            </a:r>
            <a:r>
              <a:rPr lang="fr-FR" dirty="0" err="1"/>
              <a:t>which</a:t>
            </a:r>
            <a:r>
              <a:rPr lang="fr-FR" dirty="0"/>
              <a:t> type of transport </a:t>
            </a:r>
            <a:r>
              <a:rPr lang="fr-FR" dirty="0" err="1"/>
              <a:t>contributes</a:t>
            </a:r>
            <a:r>
              <a:rPr lang="fr-FR" dirty="0"/>
              <a:t> the </a:t>
            </a:r>
            <a:r>
              <a:rPr lang="fr-FR" dirty="0" err="1"/>
              <a:t>most</a:t>
            </a:r>
            <a:r>
              <a:rPr lang="fr-FR" dirty="0"/>
              <a:t> to global CO2 </a:t>
            </a:r>
            <a:r>
              <a:rPr lang="fr-FR" dirty="0" err="1"/>
              <a:t>emissions</a:t>
            </a:r>
            <a:r>
              <a:rPr lang="fr-FR" dirty="0"/>
              <a:t>]</a:t>
            </a:r>
            <a:endParaRPr dirty="0"/>
          </a:p>
          <a:p>
            <a:pPr marL="0" lvl="0" indent="0" algn="just" rtl="0">
              <a:lnSpc>
                <a:spcPct val="115000"/>
              </a:lnSpc>
              <a:spcBef>
                <a:spcPts val="1000"/>
              </a:spcBef>
              <a:spcAft>
                <a:spcPts val="0"/>
              </a:spcAft>
              <a:buClr>
                <a:schemeClr val="dk1"/>
              </a:buClr>
              <a:buSzPts val="1100"/>
              <a:buFont typeface="Arial"/>
              <a:buNone/>
            </a:pPr>
            <a:r>
              <a:rPr lang="fr-FR" sz="1100" dirty="0" err="1">
                <a:latin typeface="Posterama" panose="020B0504020200020000" pitchFamily="34" charset="0"/>
                <a:ea typeface="Arial"/>
                <a:cs typeface="Posterama" panose="020B0504020200020000" pitchFamily="34" charset="0"/>
                <a:sym typeface="Arial"/>
              </a:rPr>
              <a:t>Let’s</a:t>
            </a:r>
            <a:r>
              <a:rPr lang="fr-FR" sz="1100" dirty="0">
                <a:latin typeface="Posterama" panose="020B0504020200020000" pitchFamily="34" charset="0"/>
                <a:ea typeface="Arial"/>
                <a:cs typeface="Posterama" panose="020B0504020200020000" pitchFamily="34" charset="0"/>
                <a:sym typeface="Arial"/>
              </a:rPr>
              <a:t> have a look at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transports </a:t>
            </a:r>
            <a:r>
              <a:rPr lang="fr-FR" sz="1100" dirty="0" err="1">
                <a:latin typeface="Posterama" panose="020B0504020200020000" pitchFamily="34" charset="0"/>
                <a:ea typeface="Arial"/>
                <a:cs typeface="Posterama" panose="020B0504020200020000" pitchFamily="34" charset="0"/>
                <a:sym typeface="Arial"/>
              </a:rPr>
              <a:t>most</a:t>
            </a:r>
            <a:r>
              <a:rPr lang="fr-FR" sz="1100" dirty="0">
                <a:latin typeface="Posterama" panose="020B0504020200020000" pitchFamily="34" charset="0"/>
                <a:ea typeface="Arial"/>
                <a:cs typeface="Posterama" panose="020B0504020200020000" pitchFamily="34" charset="0"/>
                <a:sym typeface="Arial"/>
              </a:rPr>
              <a:t> of the </a:t>
            </a:r>
            <a:r>
              <a:rPr lang="fr-FR" sz="1100" dirty="0" err="1">
                <a:latin typeface="Posterama" panose="020B0504020200020000" pitchFamily="34" charset="0"/>
                <a:ea typeface="Arial"/>
                <a:cs typeface="Posterama" panose="020B0504020200020000" pitchFamily="34" charset="0"/>
                <a:sym typeface="Arial"/>
              </a:rPr>
              <a:t>carbon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come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mode of transportation do </a:t>
            </a:r>
            <a:r>
              <a:rPr lang="fr-FR" sz="1100" dirty="0" err="1">
                <a:latin typeface="Posterama" panose="020B0504020200020000" pitchFamily="34" charset="0"/>
                <a:ea typeface="Arial"/>
                <a:cs typeface="Posterama" panose="020B0504020200020000" pitchFamily="34" charset="0"/>
                <a:sym typeface="Arial"/>
              </a:rPr>
              <a:t>you</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think</a:t>
            </a:r>
            <a:r>
              <a:rPr lang="fr-FR" sz="1100" dirty="0">
                <a:latin typeface="Posterama" panose="020B0504020200020000" pitchFamily="34" charset="0"/>
                <a:ea typeface="Arial"/>
                <a:cs typeface="Posterama" panose="020B0504020200020000" pitchFamily="34" charset="0"/>
                <a:sym typeface="Arial"/>
              </a:rPr>
              <a:t> has the </a:t>
            </a:r>
            <a:r>
              <a:rPr lang="fr-FR" sz="1100" dirty="0" err="1">
                <a:latin typeface="Posterama" panose="020B0504020200020000" pitchFamily="34" charset="0"/>
                <a:ea typeface="Arial"/>
                <a:cs typeface="Posterama" panose="020B0504020200020000" pitchFamily="34" charset="0"/>
                <a:sym typeface="Arial"/>
              </a:rPr>
              <a:t>greatest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carbon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footprint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overall</a:t>
            </a:r>
            <a:r>
              <a:rPr lang="fr-FR" sz="1100" dirty="0">
                <a:latin typeface="Posterama" panose="020B0504020200020000" pitchFamily="34" charset="0"/>
                <a:ea typeface="Arial"/>
                <a:cs typeface="Posterama" panose="020B0504020200020000" pitchFamily="34" charset="0"/>
                <a:sym typeface="Arial"/>
              </a:rPr>
              <a:t>? Road transportation </a:t>
            </a:r>
            <a:r>
              <a:rPr lang="fr-FR" sz="1100" dirty="0" err="1">
                <a:latin typeface="Posterama" panose="020B0504020200020000" pitchFamily="34" charset="0"/>
                <a:ea typeface="Arial"/>
                <a:cs typeface="Posterama" panose="020B0504020200020000" pitchFamily="34" charset="0"/>
                <a:sym typeface="Arial"/>
              </a:rPr>
              <a:t>accounts</a:t>
            </a:r>
            <a:r>
              <a:rPr lang="fr-FR" sz="1100" dirty="0">
                <a:latin typeface="Posterama" panose="020B0504020200020000" pitchFamily="34" charset="0"/>
                <a:ea typeface="Arial"/>
                <a:cs typeface="Posterama" panose="020B0504020200020000" pitchFamily="34" charset="0"/>
                <a:sym typeface="Arial"/>
              </a:rPr>
              <a:t> for more </a:t>
            </a:r>
            <a:r>
              <a:rPr lang="fr-FR" sz="1100" dirty="0" err="1">
                <a:latin typeface="Posterama" panose="020B0504020200020000" pitchFamily="34" charset="0"/>
                <a:ea typeface="Arial"/>
                <a:cs typeface="Posterama" panose="020B0504020200020000" pitchFamily="34" charset="0"/>
                <a:sym typeface="Arial"/>
              </a:rPr>
              <a:t>than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half</a:t>
            </a:r>
            <a:r>
              <a:rPr lang="fr-FR" sz="1100" dirty="0">
                <a:latin typeface="Posterama" panose="020B0504020200020000" pitchFamily="34" charset="0"/>
                <a:ea typeface="Arial"/>
                <a:cs typeface="Posterama" panose="020B0504020200020000" pitchFamily="34" charset="0"/>
                <a:sym typeface="Arial"/>
              </a:rPr>
              <a:t> of total </a:t>
            </a:r>
            <a:r>
              <a:rPr lang="fr-FR" sz="1100" dirty="0" err="1">
                <a:latin typeface="Posterama" panose="020B0504020200020000" pitchFamily="34" charset="0"/>
                <a:ea typeface="Arial"/>
                <a:cs typeface="Posterama" panose="020B0504020200020000" pitchFamily="34" charset="0"/>
                <a:sym typeface="Arial"/>
              </a:rPr>
              <a:t>carbon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and in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category</a:t>
            </a:r>
            <a:r>
              <a:rPr lang="fr-FR" sz="1100" dirty="0">
                <a:latin typeface="Posterama" panose="020B0504020200020000" pitchFamily="34" charset="0"/>
                <a:ea typeface="Arial"/>
                <a:cs typeface="Posterama" panose="020B0504020200020000" pitchFamily="34" charset="0"/>
                <a:sym typeface="Arial"/>
              </a:rPr>
              <a:t> cars </a:t>
            </a:r>
            <a:r>
              <a:rPr lang="fr-FR" sz="1100" dirty="0" err="1">
                <a:latin typeface="Posterama" panose="020B0504020200020000" pitchFamily="34" charset="0"/>
                <a:ea typeface="Arial"/>
                <a:cs typeface="Posterama" panose="020B0504020200020000" pitchFamily="34" charset="0"/>
                <a:sym typeface="Arial"/>
              </a:rPr>
              <a:t>take</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prize</a:t>
            </a:r>
            <a:r>
              <a:rPr lang="fr-FR" sz="1100" dirty="0">
                <a:latin typeface="Posterama" panose="020B0504020200020000" pitchFamily="34" charset="0"/>
                <a:ea typeface="Arial"/>
                <a:cs typeface="Posterama" panose="020B0504020200020000" pitchFamily="34" charset="0"/>
                <a:sym typeface="Arial"/>
              </a:rPr>
              <a:t> for the </a:t>
            </a:r>
            <a:r>
              <a:rPr lang="fr-FR" sz="1100" dirty="0" err="1">
                <a:latin typeface="Posterama" panose="020B0504020200020000" pitchFamily="34" charset="0"/>
                <a:ea typeface="Arial"/>
                <a:cs typeface="Posterama" panose="020B0504020200020000" pitchFamily="34" charset="0"/>
                <a:sym typeface="Arial"/>
              </a:rPr>
              <a:t>biggest</a:t>
            </a:r>
            <a:r>
              <a:rPr lang="fr-FR" sz="1100" dirty="0">
                <a:latin typeface="Posterama" panose="020B0504020200020000" pitchFamily="34" charset="0"/>
                <a:ea typeface="Arial"/>
                <a:cs typeface="Posterama" panose="020B0504020200020000" pitchFamily="34" charset="0"/>
                <a:sym typeface="Arial"/>
              </a:rPr>
              <a:t> source of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does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make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sense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considering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on </a:t>
            </a:r>
            <a:r>
              <a:rPr lang="fr-FR" sz="1100" dirty="0" err="1">
                <a:latin typeface="Posterama" panose="020B0504020200020000" pitchFamily="34" charset="0"/>
                <a:ea typeface="Arial"/>
                <a:cs typeface="Posterama" panose="020B0504020200020000" pitchFamily="34" charset="0"/>
                <a:sym typeface="Arial"/>
              </a:rPr>
              <a:t>earth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there</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almost</a:t>
            </a:r>
            <a:r>
              <a:rPr lang="fr-FR" sz="1100" dirty="0">
                <a:latin typeface="Posterama" panose="020B0504020200020000" pitchFamily="34" charset="0"/>
                <a:ea typeface="Arial"/>
                <a:cs typeface="Posterama" panose="020B0504020200020000" pitchFamily="34" charset="0"/>
                <a:sym typeface="Arial"/>
              </a:rPr>
              <a:t> 1.5 billion cars!</a:t>
            </a:r>
            <a:endParaRP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1000"/>
              </a:spcBef>
              <a:spcAft>
                <a:spcPts val="0"/>
              </a:spcAft>
              <a:buClr>
                <a:schemeClr val="dk1"/>
              </a:buClr>
              <a:buSzPts val="1100"/>
              <a:buFont typeface="Arial"/>
              <a:buNone/>
            </a:pPr>
            <a:endParaRPr dirty="0"/>
          </a:p>
          <a:p>
            <a:pPr marL="0" lvl="0" indent="0" algn="just" rtl="0">
              <a:lnSpc>
                <a:spcPct val="115000"/>
              </a:lnSpc>
              <a:spcBef>
                <a:spcPts val="1000"/>
              </a:spcBef>
              <a:spcAft>
                <a:spcPts val="1000"/>
              </a:spcAft>
              <a:buClr>
                <a:schemeClr val="dk1"/>
              </a:buClr>
              <a:buSzPts val="1100"/>
              <a:buFont typeface="Arial"/>
              <a:buNone/>
            </a:pPr>
            <a:r>
              <a:rPr lang="fr-FR" dirty="0"/>
              <a:t>Cars are the transport </a:t>
            </a:r>
            <a:r>
              <a:rPr lang="fr-FR" dirty="0" err="1"/>
              <a:t>that</a:t>
            </a:r>
            <a:r>
              <a:rPr lang="fr-FR" dirty="0"/>
              <a:t> </a:t>
            </a:r>
            <a:r>
              <a:rPr lang="fr-FR" dirty="0" err="1"/>
              <a:t>most</a:t>
            </a:r>
            <a:r>
              <a:rPr lang="fr-FR" dirty="0"/>
              <a:t> </a:t>
            </a:r>
            <a:r>
              <a:rPr lang="fr-FR" dirty="0" err="1"/>
              <a:t>contribu</a:t>
            </a:r>
            <a:endParaRPr dirty="0"/>
          </a:p>
        </p:txBody>
      </p:sp>
      <p:sp>
        <p:nvSpPr>
          <p:cNvPr id="817" name="Google Shape;817;gfd31aa7216_3_15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fd31aa7216_3_15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[You can </a:t>
            </a:r>
            <a:r>
              <a:rPr lang="fr-FR" sz="1100" dirty="0" err="1">
                <a:latin typeface="Posterama" panose="020B0504020200020000" pitchFamily="34" charset="0"/>
                <a:ea typeface="Arial"/>
                <a:cs typeface="Posterama" panose="020B0504020200020000" pitchFamily="34" charset="0"/>
                <a:sym typeface="Arial"/>
              </a:rPr>
              <a:t>ask</a:t>
            </a:r>
            <a:r>
              <a:rPr lang="fr-FR" sz="1100" dirty="0">
                <a:latin typeface="Posterama" panose="020B0504020200020000" pitchFamily="34" charset="0"/>
                <a:ea typeface="Arial"/>
                <a:cs typeface="Posterama" panose="020B0504020200020000" pitchFamily="34" charset="0"/>
                <a:sym typeface="Arial"/>
              </a:rPr>
              <a:t> the audience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transport has the </a:t>
            </a:r>
            <a:r>
              <a:rPr lang="fr-FR" sz="1100" dirty="0" err="1">
                <a:latin typeface="Posterama" panose="020B0504020200020000" pitchFamily="34" charset="0"/>
                <a:ea typeface="Arial"/>
                <a:cs typeface="Posterama" panose="020B0504020200020000" pitchFamily="34" charset="0"/>
                <a:sym typeface="Arial"/>
              </a:rPr>
              <a:t>biggest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per km and per </a:t>
            </a:r>
            <a:r>
              <a:rPr lang="fr-FR" sz="1100" dirty="0" err="1">
                <a:latin typeface="Posterama" panose="020B0504020200020000" pitchFamily="34" charset="0"/>
                <a:ea typeface="Arial"/>
                <a:cs typeface="Posterama" panose="020B0504020200020000" pitchFamily="34" charset="0"/>
                <a:sym typeface="Arial"/>
              </a:rPr>
              <a:t>passenger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Essentially</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most</a:t>
            </a:r>
            <a:r>
              <a:rPr lang="fr-FR" sz="1100" dirty="0">
                <a:latin typeface="Posterama" panose="020B0504020200020000" pitchFamily="34" charset="0"/>
                <a:ea typeface="Arial"/>
                <a:cs typeface="Posterama" panose="020B0504020200020000" pitchFamily="34" charset="0"/>
                <a:sym typeface="Arial"/>
              </a:rPr>
              <a:t> inefficient if </a:t>
            </a:r>
            <a:r>
              <a:rPr lang="fr-FR" sz="1100" dirty="0" err="1">
                <a:latin typeface="Posterama" panose="020B0504020200020000" pitchFamily="34" charset="0"/>
                <a:ea typeface="Arial"/>
                <a:cs typeface="Posterama" panose="020B0504020200020000" pitchFamily="34" charset="0"/>
                <a:sym typeface="Arial"/>
              </a:rPr>
              <a:t>you</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account</a:t>
            </a:r>
            <a:r>
              <a:rPr lang="fr-FR" sz="1100" dirty="0">
                <a:latin typeface="Posterama" panose="020B0504020200020000" pitchFamily="34" charset="0"/>
                <a:ea typeface="Arial"/>
                <a:cs typeface="Posterama" panose="020B0504020200020000" pitchFamily="34" charset="0"/>
                <a:sym typeface="Arial"/>
              </a:rPr>
              <a:t> the distance </a:t>
            </a:r>
            <a:r>
              <a:rPr lang="fr-FR" sz="1100" dirty="0" err="1">
                <a:latin typeface="Posterama" panose="020B0504020200020000" pitchFamily="34" charset="0"/>
                <a:ea typeface="Arial"/>
                <a:cs typeface="Posterama" panose="020B0504020200020000" pitchFamily="34" charset="0"/>
                <a:sym typeface="Arial"/>
              </a:rPr>
              <a:t>traveled</a:t>
            </a:r>
            <a:r>
              <a:rPr lang="fr-FR" sz="1100" dirty="0">
                <a:latin typeface="Posterama" panose="020B0504020200020000" pitchFamily="34" charset="0"/>
                <a:ea typeface="Arial"/>
                <a:cs typeface="Posterama" panose="020B0504020200020000" pitchFamily="34" charset="0"/>
                <a:sym typeface="Arial"/>
              </a:rPr>
              <a:t> per </a:t>
            </a:r>
            <a:r>
              <a:rPr lang="fr-FR" sz="1100" dirty="0" err="1">
                <a:latin typeface="Posterama" panose="020B0504020200020000" pitchFamily="34" charset="0"/>
                <a:ea typeface="Arial"/>
                <a:cs typeface="Posterama" panose="020B0504020200020000" pitchFamily="34" charset="0"/>
                <a:sym typeface="Arial"/>
              </a:rPr>
              <a:t>person</a:t>
            </a:r>
            <a:r>
              <a:rPr lang="fr-FR" sz="1100" dirty="0">
                <a:latin typeface="Posterama" panose="020B0504020200020000" pitchFamily="34" charset="0"/>
                <a:ea typeface="Arial"/>
                <a:cs typeface="Posterama" panose="020B0504020200020000" pitchFamily="34" charset="0"/>
                <a:sym typeface="Arial"/>
              </a:rPr>
              <a:t> and the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released</a:t>
            </a:r>
            <a:r>
              <a:rPr lang="fr-FR" sz="1100" dirty="0">
                <a:latin typeface="Posterama" panose="020B0504020200020000" pitchFamily="34" charset="0"/>
                <a:ea typeface="Arial"/>
                <a:cs typeface="Posterama" panose="020B0504020200020000" pitchFamily="34" charset="0"/>
                <a:sym typeface="Arial"/>
              </a:rPr>
              <a:t>]</a:t>
            </a:r>
            <a:endParaRP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100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And </a:t>
            </a:r>
            <a:r>
              <a:rPr lang="fr-FR" sz="1100" dirty="0" err="1">
                <a:latin typeface="Posterama" panose="020B0504020200020000" pitchFamily="34" charset="0"/>
                <a:ea typeface="Arial"/>
                <a:cs typeface="Posterama" panose="020B0504020200020000" pitchFamily="34" charset="0"/>
                <a:sym typeface="Arial"/>
              </a:rPr>
              <a:t>what</a:t>
            </a:r>
            <a:r>
              <a:rPr lang="fr-FR" sz="1100" dirty="0">
                <a:latin typeface="Posterama" panose="020B0504020200020000" pitchFamily="34" charset="0"/>
                <a:ea typeface="Arial"/>
                <a:cs typeface="Posterama" panose="020B0504020200020000" pitchFamily="34" charset="0"/>
                <a:sym typeface="Arial"/>
              </a:rPr>
              <a:t> about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per </a:t>
            </a:r>
            <a:r>
              <a:rPr lang="fr-FR" sz="1100" dirty="0" err="1">
                <a:latin typeface="Posterama" panose="020B0504020200020000" pitchFamily="34" charset="0"/>
                <a:ea typeface="Arial"/>
                <a:cs typeface="Posterama" panose="020B0504020200020000" pitchFamily="34" charset="0"/>
                <a:sym typeface="Arial"/>
              </a:rPr>
              <a:t>person</a:t>
            </a:r>
            <a:r>
              <a:rPr lang="fr-FR" sz="1100" dirty="0">
                <a:latin typeface="Posterama" panose="020B0504020200020000" pitchFamily="34" charset="0"/>
                <a:ea typeface="Arial"/>
                <a:cs typeface="Posterama" panose="020B0504020200020000" pitchFamily="34" charset="0"/>
                <a:sym typeface="Arial"/>
              </a:rPr>
              <a:t> and per km </a:t>
            </a:r>
            <a:r>
              <a:rPr lang="fr-FR" sz="1100" dirty="0" err="1">
                <a:latin typeface="Posterama" panose="020B0504020200020000" pitchFamily="34" charset="0"/>
                <a:ea typeface="Arial"/>
                <a:cs typeface="Posterama" panose="020B0504020200020000" pitchFamily="34" charset="0"/>
                <a:sym typeface="Arial"/>
              </a:rPr>
              <a:t>traveled</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each</a:t>
            </a:r>
            <a:r>
              <a:rPr lang="fr-FR" sz="1100" dirty="0">
                <a:latin typeface="Posterama" panose="020B0504020200020000" pitchFamily="34" charset="0"/>
                <a:ea typeface="Arial"/>
                <a:cs typeface="Posterama" panose="020B0504020200020000" pitchFamily="34" charset="0"/>
                <a:sym typeface="Arial"/>
              </a:rPr>
              <a:t> type of transportation? </a:t>
            </a:r>
            <a:r>
              <a:rPr lang="fr-FR" sz="1100" dirty="0" err="1">
                <a:latin typeface="Posterama" panose="020B0504020200020000" pitchFamily="34" charset="0"/>
                <a:ea typeface="Arial"/>
                <a:cs typeface="Posterama" panose="020B0504020200020000" pitchFamily="34" charset="0"/>
                <a:sym typeface="Arial"/>
              </a:rPr>
              <a:t>Essentially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the least efficient </a:t>
            </a:r>
            <a:r>
              <a:rPr lang="fr-FR" sz="1100" dirty="0" err="1">
                <a:latin typeface="Posterama" panose="020B0504020200020000" pitchFamily="34" charset="0"/>
                <a:ea typeface="Arial"/>
                <a:cs typeface="Posterama" panose="020B0504020200020000" pitchFamily="34" charset="0"/>
                <a:sym typeface="Arial"/>
              </a:rPr>
              <a:t>way</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travel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taking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into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account</a:t>
            </a:r>
            <a:r>
              <a:rPr lang="fr-FR" sz="1100" dirty="0">
                <a:latin typeface="Posterama" panose="020B0504020200020000" pitchFamily="34" charset="0"/>
                <a:ea typeface="Arial"/>
                <a:cs typeface="Posterama" panose="020B0504020200020000" pitchFamily="34" charset="0"/>
                <a:sym typeface="Arial"/>
              </a:rPr>
              <a:t> the distance </a:t>
            </a:r>
            <a:r>
              <a:rPr lang="fr-FR" sz="1100" dirty="0" err="1">
                <a:latin typeface="Posterama" panose="020B0504020200020000" pitchFamily="34" charset="0"/>
                <a:ea typeface="Arial"/>
                <a:cs typeface="Posterama" panose="020B0504020200020000" pitchFamily="34" charset="0"/>
                <a:sym typeface="Arial"/>
              </a:rPr>
              <a:t>traveled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against</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case, aviation </a:t>
            </a:r>
            <a:r>
              <a:rPr lang="fr-FR" sz="1100" dirty="0" err="1">
                <a:latin typeface="Posterama" panose="020B0504020200020000" pitchFamily="34" charset="0"/>
                <a:ea typeface="Arial"/>
                <a:cs typeface="Posterama" panose="020B0504020200020000" pitchFamily="34" charset="0"/>
                <a:sym typeface="Arial"/>
              </a:rPr>
              <a:t>wins</a:t>
            </a:r>
            <a:r>
              <a:rPr lang="fr-FR" sz="1100" dirty="0">
                <a:latin typeface="Posterama" panose="020B0504020200020000" pitchFamily="34" charset="0"/>
                <a:ea typeface="Arial"/>
                <a:cs typeface="Posterama" panose="020B0504020200020000" pitchFamily="34" charset="0"/>
                <a:sym typeface="Arial"/>
              </a:rPr>
              <a:t>. Cars </a:t>
            </a:r>
            <a:r>
              <a:rPr lang="fr-FR" sz="1100" dirty="0" err="1">
                <a:latin typeface="Posterama" panose="020B0504020200020000" pitchFamily="34" charset="0"/>
                <a:ea typeface="Arial"/>
                <a:cs typeface="Posterama" panose="020B0504020200020000" pitchFamily="34" charset="0"/>
                <a:sym typeface="Arial"/>
              </a:rPr>
              <a:t>also</a:t>
            </a:r>
            <a:r>
              <a:rPr lang="fr-FR" sz="1100" dirty="0">
                <a:latin typeface="Posterama" panose="020B0504020200020000" pitchFamily="34" charset="0"/>
                <a:ea typeface="Arial"/>
                <a:cs typeface="Posterama" panose="020B0504020200020000" pitchFamily="34" charset="0"/>
                <a:sym typeface="Arial"/>
              </a:rPr>
              <a:t> have a </a:t>
            </a:r>
            <a:r>
              <a:rPr lang="fr-FR" sz="1100" dirty="0" err="1">
                <a:latin typeface="Posterama" panose="020B0504020200020000" pitchFamily="34" charset="0"/>
                <a:ea typeface="Arial"/>
                <a:cs typeface="Posterama" panose="020B0504020200020000" pitchFamily="34" charset="0"/>
                <a:sym typeface="Arial"/>
              </a:rPr>
              <a:t>significant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inefficiency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when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comes</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per distance </a:t>
            </a:r>
            <a:r>
              <a:rPr lang="fr-FR" sz="1100" dirty="0" err="1">
                <a:latin typeface="Posterama" panose="020B0504020200020000" pitchFamily="34" charset="0"/>
                <a:ea typeface="Arial"/>
                <a:cs typeface="Posterama" panose="020B0504020200020000" pitchFamily="34" charset="0"/>
                <a:sym typeface="Arial"/>
              </a:rPr>
              <a:t>traveled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mainly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because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usually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travel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alone</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our</a:t>
            </a:r>
            <a:r>
              <a:rPr lang="fr-FR" sz="1100" dirty="0">
                <a:latin typeface="Posterama" panose="020B0504020200020000" pitchFamily="34" charset="0"/>
                <a:ea typeface="Arial"/>
                <a:cs typeface="Posterama" panose="020B0504020200020000" pitchFamily="34" charset="0"/>
                <a:sym typeface="Arial"/>
              </a:rPr>
              <a:t> cars.</a:t>
            </a:r>
            <a:endParaRPr sz="1100" dirty="0">
              <a:latin typeface="Posterama" panose="020B0504020200020000" pitchFamily="34" charset="0"/>
              <a:ea typeface="Arial"/>
              <a:cs typeface="Posterama" panose="020B0504020200020000" pitchFamily="34" charset="0"/>
              <a:sym typeface="Arial"/>
            </a:endParaRPr>
          </a:p>
        </p:txBody>
      </p:sp>
      <p:sp>
        <p:nvSpPr>
          <p:cNvPr id="835" name="Google Shape;835;gfd31aa7216_3_15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fd31aa7216_3_15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Aviation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certainly</a:t>
            </a:r>
            <a:r>
              <a:rPr lang="fr-FR" sz="1100" dirty="0">
                <a:latin typeface="Posterama" panose="020B0504020200020000" pitchFamily="34" charset="0"/>
                <a:ea typeface="Arial"/>
                <a:cs typeface="Posterama" panose="020B0504020200020000" pitchFamily="34" charset="0"/>
                <a:sym typeface="Arial"/>
              </a:rPr>
              <a:t> the least efficient, </a:t>
            </a:r>
            <a:r>
              <a:rPr lang="fr-FR" sz="1100" dirty="0" err="1">
                <a:latin typeface="Posterama" panose="020B0504020200020000" pitchFamily="34" charset="0"/>
                <a:ea typeface="Arial"/>
                <a:cs typeface="Posterama" panose="020B0504020200020000" pitchFamily="34" charset="0"/>
                <a:sym typeface="Arial"/>
              </a:rPr>
              <a:t>because</a:t>
            </a:r>
            <a:r>
              <a:rPr lang="fr-FR" sz="1100" dirty="0">
                <a:latin typeface="Posterama" panose="020B0504020200020000" pitchFamily="34" charset="0"/>
                <a:ea typeface="Arial"/>
                <a:cs typeface="Posterama" panose="020B0504020200020000" pitchFamily="34" charset="0"/>
                <a:sym typeface="Arial"/>
              </a:rPr>
              <a:t> of the </a:t>
            </a:r>
            <a:r>
              <a:rPr lang="fr-FR" sz="1100" dirty="0" err="1">
                <a:latin typeface="Posterama" panose="020B0504020200020000" pitchFamily="34" charset="0"/>
                <a:ea typeface="Arial"/>
                <a:cs typeface="Posterama" panose="020B0504020200020000" pitchFamily="34" charset="0"/>
                <a:sym typeface="Arial"/>
              </a:rPr>
              <a:t>amount</a:t>
            </a:r>
            <a:r>
              <a:rPr lang="fr-FR" sz="1100" dirty="0">
                <a:latin typeface="Posterama" panose="020B0504020200020000" pitchFamily="34" charset="0"/>
                <a:ea typeface="Arial"/>
                <a:cs typeface="Posterama" panose="020B0504020200020000" pitchFamily="34" charset="0"/>
                <a:sym typeface="Arial"/>
              </a:rPr>
              <a:t> of fuel and the power planes consume to </a:t>
            </a:r>
            <a:r>
              <a:rPr lang="fr-FR" sz="1100" dirty="0" err="1">
                <a:latin typeface="Posterama" panose="020B0504020200020000" pitchFamily="34" charset="0"/>
                <a:ea typeface="Arial"/>
                <a:cs typeface="Posterama" panose="020B0504020200020000" pitchFamily="34" charset="0"/>
                <a:sym typeface="Arial"/>
              </a:rPr>
              <a:t>travel</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they</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increasing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ever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ever</a:t>
            </a:r>
            <a:r>
              <a:rPr lang="fr-FR" sz="1100" dirty="0">
                <a:latin typeface="Posterama" panose="020B0504020200020000" pitchFamily="34" charset="0"/>
                <a:ea typeface="Arial"/>
                <a:cs typeface="Posterama" panose="020B0504020200020000" pitchFamily="34" charset="0"/>
                <a:sym typeface="Arial"/>
              </a:rPr>
              <a:t> in the skies, </a:t>
            </a:r>
            <a:r>
              <a:rPr lang="fr-FR" sz="1100" dirty="0" err="1">
                <a:latin typeface="Posterama" panose="020B0504020200020000" pitchFamily="34" charset="0"/>
                <a:ea typeface="Arial"/>
                <a:cs typeface="Posterama" panose="020B0504020200020000" pitchFamily="34" charset="0"/>
                <a:sym typeface="Arial"/>
              </a:rPr>
              <a:t>mainly</a:t>
            </a:r>
            <a:r>
              <a:rPr lang="fr-FR" sz="1100" dirty="0">
                <a:latin typeface="Posterama" panose="020B0504020200020000" pitchFamily="34" charset="0"/>
                <a:ea typeface="Arial"/>
                <a:cs typeface="Posterama" panose="020B0504020200020000" pitchFamily="34" charset="0"/>
                <a:sym typeface="Arial"/>
              </a:rPr>
              <a:t> due to the </a:t>
            </a:r>
            <a:r>
              <a:rPr lang="fr-FR" sz="1100" dirty="0" err="1">
                <a:latin typeface="Posterama" panose="020B0504020200020000" pitchFamily="34" charset="0"/>
                <a:ea typeface="Arial"/>
                <a:cs typeface="Posterama" panose="020B0504020200020000" pitchFamily="34" charset="0"/>
                <a:sym typeface="Arial"/>
              </a:rPr>
              <a:t>affordability</a:t>
            </a:r>
            <a:r>
              <a:rPr lang="fr-FR" sz="1100" dirty="0">
                <a:latin typeface="Posterama" panose="020B0504020200020000" pitchFamily="34" charset="0"/>
                <a:ea typeface="Arial"/>
                <a:cs typeface="Posterama" panose="020B0504020200020000" pitchFamily="34" charset="0"/>
                <a:sym typeface="Arial"/>
              </a:rPr>
              <a:t> of plane tickets,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very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expensive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several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decades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ago</a:t>
            </a:r>
            <a:r>
              <a:rPr lang="fr-FR" sz="1100" dirty="0">
                <a:latin typeface="Posterama" panose="020B0504020200020000" pitchFamily="34" charset="0"/>
                <a:ea typeface="Arial"/>
                <a:cs typeface="Posterama" panose="020B0504020200020000" pitchFamily="34" charset="0"/>
                <a:sym typeface="Arial"/>
              </a:rPr>
              <a:t>.</a:t>
            </a:r>
            <a:endParaRPr dirty="0"/>
          </a:p>
        </p:txBody>
      </p:sp>
      <p:sp>
        <p:nvSpPr>
          <p:cNvPr id="843" name="Google Shape;843;gfd31aa7216_3_15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f68ff97dda_0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0" name="Google Shape;850;gf68ff97dd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fd31aa7216_3_17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fd31aa7216_3_17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Carbon </a:t>
            </a:r>
            <a:r>
              <a:rPr lang="fr-FR" sz="1100" dirty="0" err="1">
                <a:latin typeface="Posterama" panose="020B0504020200020000" pitchFamily="34" charset="0"/>
                <a:ea typeface="Arial"/>
                <a:cs typeface="Posterama" panose="020B0504020200020000" pitchFamily="34" charset="0"/>
                <a:sym typeface="Arial"/>
              </a:rPr>
              <a:t>dioxide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not the </a:t>
            </a:r>
            <a:r>
              <a:rPr lang="fr-FR" sz="1100" dirty="0" err="1">
                <a:latin typeface="Posterama" panose="020B0504020200020000" pitchFamily="34" charset="0"/>
                <a:ea typeface="Arial"/>
                <a:cs typeface="Posterama" panose="020B0504020200020000" pitchFamily="34" charset="0"/>
                <a:sym typeface="Arial"/>
              </a:rPr>
              <a:t>only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problematic</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gas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emitted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cars. </a:t>
            </a:r>
            <a:r>
              <a:rPr lang="fr-FR" sz="1100" dirty="0" err="1">
                <a:latin typeface="Posterama" panose="020B0504020200020000" pitchFamily="34" charset="0"/>
                <a:ea typeface="Arial"/>
                <a:cs typeface="Posterama" panose="020B0504020200020000" pitchFamily="34" charset="0"/>
                <a:sym typeface="Arial"/>
              </a:rPr>
              <a:t>They</a:t>
            </a:r>
            <a:r>
              <a:rPr lang="fr-FR" sz="1100" dirty="0">
                <a:latin typeface="Posterama" panose="020B0504020200020000" pitchFamily="34" charset="0"/>
                <a:ea typeface="Arial"/>
                <a:cs typeface="Posterama" panose="020B0504020200020000" pitchFamily="34" charset="0"/>
                <a:sym typeface="Arial"/>
              </a:rPr>
              <a:t> are one of the </a:t>
            </a:r>
            <a:r>
              <a:rPr lang="fr-FR" sz="1100" dirty="0" err="1">
                <a:latin typeface="Posterama" panose="020B0504020200020000" pitchFamily="34" charset="0"/>
                <a:ea typeface="Arial"/>
                <a:cs typeface="Posterama" panose="020B0504020200020000" pitchFamily="34" charset="0"/>
                <a:sym typeface="Arial"/>
              </a:rPr>
              <a:t>greatest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contributors</a:t>
            </a:r>
            <a:r>
              <a:rPr lang="fr-FR" sz="1100" dirty="0">
                <a:latin typeface="Posterama" panose="020B0504020200020000" pitchFamily="34" charset="0"/>
                <a:ea typeface="Arial"/>
                <a:cs typeface="Posterama" panose="020B0504020200020000" pitchFamily="34" charset="0"/>
                <a:sym typeface="Arial"/>
              </a:rPr>
              <a:t> to air pollution and </a:t>
            </a:r>
            <a:r>
              <a:rPr lang="fr-FR" sz="1100" dirty="0" err="1">
                <a:latin typeface="Posterama" panose="020B0504020200020000" pitchFamily="34" charset="0"/>
                <a:ea typeface="Arial"/>
                <a:cs typeface="Posterama" panose="020B0504020200020000" pitchFamily="34" charset="0"/>
                <a:sym typeface="Arial"/>
              </a:rPr>
              <a:t>respiratory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problems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caused</a:t>
            </a:r>
            <a:r>
              <a:rPr lang="fr-FR" sz="1100" dirty="0">
                <a:latin typeface="Posterama" panose="020B0504020200020000" pitchFamily="34" charset="0"/>
                <a:ea typeface="Arial"/>
                <a:cs typeface="Posterama" panose="020B0504020200020000" pitchFamily="34" charset="0"/>
                <a:sym typeface="Arial"/>
              </a:rPr>
              <a:t> by </a:t>
            </a:r>
            <a:r>
              <a:rPr lang="fr-FR" sz="1100" dirty="0" err="1">
                <a:latin typeface="Posterama" panose="020B0504020200020000" pitchFamily="34" charset="0"/>
                <a:ea typeface="Arial"/>
                <a:cs typeface="Posterama" panose="020B0504020200020000" pitchFamily="34" charset="0"/>
                <a:sym typeface="Arial"/>
              </a:rPr>
              <a:t>these</a:t>
            </a:r>
            <a:r>
              <a:rPr lang="fr-FR" sz="1100" dirty="0">
                <a:latin typeface="Posterama" panose="020B0504020200020000" pitchFamily="34" charset="0"/>
                <a:ea typeface="Arial"/>
                <a:cs typeface="Posterama" panose="020B0504020200020000" pitchFamily="34" charset="0"/>
                <a:sym typeface="Arial"/>
              </a:rPr>
              <a:t> substances. </a:t>
            </a:r>
            <a:r>
              <a:rPr lang="fr-FR" sz="1100" dirty="0" err="1">
                <a:latin typeface="Posterama" panose="020B0504020200020000" pitchFamily="34" charset="0"/>
                <a:ea typeface="Arial"/>
                <a:cs typeface="Posterama" panose="020B0504020200020000" pitchFamily="34" charset="0"/>
                <a:sym typeface="Arial"/>
              </a:rPr>
              <a:t>They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other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gases</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small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particles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very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dangerous</a:t>
            </a:r>
            <a:r>
              <a:rPr lang="fr-FR" sz="1100" dirty="0">
                <a:latin typeface="Posterama" panose="020B0504020200020000" pitchFamily="34" charset="0"/>
                <a:ea typeface="Arial"/>
                <a:cs typeface="Posterama" panose="020B0504020200020000" pitchFamily="34" charset="0"/>
                <a:sym typeface="Arial"/>
              </a:rPr>
              <a:t> for </a:t>
            </a:r>
            <a:r>
              <a:rPr lang="fr-FR" sz="1100" dirty="0" err="1">
                <a:latin typeface="Posterama" panose="020B0504020200020000" pitchFamily="34" charset="0"/>
                <a:ea typeface="Arial"/>
                <a:cs typeface="Posterama" panose="020B0504020200020000" pitchFamily="34" charset="0"/>
                <a:sym typeface="Arial"/>
              </a:rPr>
              <a:t>human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health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They</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also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very</a:t>
            </a:r>
            <a:r>
              <a:rPr lang="fr-FR" sz="1100" dirty="0">
                <a:latin typeface="Posterama" panose="020B0504020200020000" pitchFamily="34" charset="0"/>
                <a:ea typeface="Arial"/>
                <a:cs typeface="Posterama" panose="020B0504020200020000" pitchFamily="34" charset="0"/>
                <a:sym typeface="Arial"/>
              </a:rPr>
              <a:t> inefficient in </a:t>
            </a:r>
            <a:r>
              <a:rPr lang="fr-FR" sz="1100" dirty="0" err="1">
                <a:latin typeface="Posterama" panose="020B0504020200020000" pitchFamily="34" charset="0"/>
                <a:ea typeface="Arial"/>
                <a:cs typeface="Posterama" panose="020B0504020200020000" pitchFamily="34" charset="0"/>
                <a:sym typeface="Arial"/>
              </a:rPr>
              <a:t>terms</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converting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fuels to </a:t>
            </a:r>
            <a:r>
              <a:rPr lang="fr-FR" sz="1100" dirty="0" err="1">
                <a:latin typeface="Posterama" panose="020B0504020200020000" pitchFamily="34" charset="0"/>
                <a:ea typeface="Arial"/>
                <a:cs typeface="Posterama" panose="020B0504020200020000" pitchFamily="34" charset="0"/>
                <a:sym typeface="Arial"/>
              </a:rPr>
              <a:t>generate</a:t>
            </a:r>
            <a:r>
              <a:rPr lang="fr-FR" sz="1100" dirty="0">
                <a:latin typeface="Posterama" panose="020B0504020200020000" pitchFamily="34" charset="0"/>
                <a:ea typeface="Arial"/>
                <a:cs typeface="Posterama" panose="020B0504020200020000" pitchFamily="34" charset="0"/>
                <a:sym typeface="Arial"/>
              </a:rPr>
              <a:t> power to move, seeing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only</a:t>
            </a:r>
            <a:r>
              <a:rPr lang="fr-FR" sz="1100" dirty="0">
                <a:latin typeface="Posterama" panose="020B0504020200020000" pitchFamily="34" charset="0"/>
                <a:ea typeface="Arial"/>
                <a:cs typeface="Posterama" panose="020B0504020200020000" pitchFamily="34" charset="0"/>
                <a:sym typeface="Arial"/>
              </a:rPr>
              <a:t> 30% of the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burning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gasoline</a:t>
            </a:r>
            <a:r>
              <a:rPr lang="fr-FR" sz="1100" dirty="0">
                <a:latin typeface="Posterama" panose="020B0504020200020000" pitchFamily="34" charset="0"/>
                <a:ea typeface="Arial"/>
                <a:cs typeface="Posterama" panose="020B0504020200020000" pitchFamily="34" charset="0"/>
                <a:sym typeface="Arial"/>
              </a:rPr>
              <a:t> and diesel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fact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used</a:t>
            </a:r>
            <a:r>
              <a:rPr lang="fr-FR" sz="1100" dirty="0">
                <a:latin typeface="Posterama" panose="020B0504020200020000" pitchFamily="34" charset="0"/>
                <a:ea typeface="Arial"/>
                <a:cs typeface="Posterama" panose="020B0504020200020000" pitchFamily="34" charset="0"/>
                <a:sym typeface="Arial"/>
              </a:rPr>
              <a:t> -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means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have to use more </a:t>
            </a:r>
            <a:r>
              <a:rPr lang="fr-FR" sz="1100" dirty="0" err="1">
                <a:latin typeface="Posterama" panose="020B0504020200020000" pitchFamily="34" charset="0"/>
                <a:ea typeface="Arial"/>
                <a:cs typeface="Posterama" panose="020B0504020200020000" pitchFamily="34" charset="0"/>
                <a:sym typeface="Arial"/>
              </a:rPr>
              <a:t>gasoline</a:t>
            </a:r>
            <a:r>
              <a:rPr lang="fr-FR" sz="1100" dirty="0">
                <a:latin typeface="Posterama" panose="020B0504020200020000" pitchFamily="34" charset="0"/>
                <a:ea typeface="Arial"/>
                <a:cs typeface="Posterama" panose="020B0504020200020000" pitchFamily="34" charset="0"/>
                <a:sym typeface="Arial"/>
              </a:rPr>
              <a:t> to move </a:t>
            </a:r>
            <a:r>
              <a:rPr lang="fr-FR" sz="1100" dirty="0" err="1">
                <a:latin typeface="Posterama" panose="020B0504020200020000" pitchFamily="34" charset="0"/>
                <a:ea typeface="Arial"/>
                <a:cs typeface="Posterama" panose="020B0504020200020000" pitchFamily="34" charset="0"/>
                <a:sym typeface="Arial"/>
              </a:rPr>
              <a:t>around</a:t>
            </a:r>
            <a:r>
              <a:rPr lang="fr-FR" sz="1100" dirty="0">
                <a:latin typeface="Posterama" panose="020B0504020200020000" pitchFamily="34" charset="0"/>
                <a:ea typeface="Arial"/>
                <a:cs typeface="Posterama" panose="020B0504020200020000" pitchFamily="34" charset="0"/>
                <a:sym typeface="Arial"/>
              </a:rPr>
              <a:t> if the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use </a:t>
            </a:r>
            <a:r>
              <a:rPr lang="fr-FR" sz="1100" dirty="0" err="1">
                <a:latin typeface="Posterama" panose="020B0504020200020000" pitchFamily="34" charset="0"/>
                <a:ea typeface="Arial"/>
                <a:cs typeface="Posterama" panose="020B0504020200020000" pitchFamily="34" charset="0"/>
                <a:sym typeface="Arial"/>
              </a:rPr>
              <a:t>was</a:t>
            </a:r>
            <a:r>
              <a:rPr lang="fr-FR" sz="1100" dirty="0">
                <a:latin typeface="Posterama" panose="020B0504020200020000" pitchFamily="34" charset="0"/>
                <a:ea typeface="Arial"/>
                <a:cs typeface="Posterama" panose="020B0504020200020000" pitchFamily="34" charset="0"/>
                <a:sym typeface="Arial"/>
              </a:rPr>
              <a:t> 100%.</a:t>
            </a:r>
            <a:endParaRP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100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There are </a:t>
            </a:r>
            <a:r>
              <a:rPr lang="fr-FR" sz="1100" dirty="0" err="1">
                <a:latin typeface="Posterama" panose="020B0504020200020000" pitchFamily="34" charset="0"/>
                <a:ea typeface="Arial"/>
                <a:cs typeface="Posterama" panose="020B0504020200020000" pitchFamily="34" charset="0"/>
                <a:sym typeface="Arial"/>
              </a:rPr>
              <a:t>indeed</a:t>
            </a:r>
            <a:r>
              <a:rPr lang="fr-FR" sz="1100" dirty="0">
                <a:latin typeface="Posterama" panose="020B0504020200020000" pitchFamily="34" charset="0"/>
                <a:ea typeface="Arial"/>
                <a:cs typeface="Posterama" panose="020B0504020200020000" pitchFamily="34" charset="0"/>
                <a:sym typeface="Arial"/>
              </a:rPr>
              <a:t> new technologies to substitute petro </a:t>
            </a:r>
            <a:r>
              <a:rPr lang="fr-FR" sz="1100" dirty="0" err="1">
                <a:latin typeface="Posterama" panose="020B0504020200020000" pitchFamily="34" charset="0"/>
                <a:ea typeface="Arial"/>
                <a:cs typeface="Posterama" panose="020B0504020200020000" pitchFamily="34" charset="0"/>
                <a:sym typeface="Arial"/>
              </a:rPr>
              <a:t>vehicles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Eletric</a:t>
            </a:r>
            <a:r>
              <a:rPr lang="fr-FR" sz="1100" dirty="0">
                <a:latin typeface="Posterama" panose="020B0504020200020000" pitchFamily="34" charset="0"/>
                <a:ea typeface="Arial"/>
                <a:cs typeface="Posterama" panose="020B0504020200020000" pitchFamily="34" charset="0"/>
                <a:sym typeface="Arial"/>
              </a:rPr>
              <a:t> cars are at the top of the </a:t>
            </a:r>
            <a:r>
              <a:rPr lang="fr-FR" sz="1100" dirty="0" err="1">
                <a:latin typeface="Posterama" panose="020B0504020200020000" pitchFamily="34" charset="0"/>
                <a:ea typeface="Arial"/>
                <a:cs typeface="Posterama" panose="020B0504020200020000" pitchFamily="34" charset="0"/>
                <a:sym typeface="Arial"/>
              </a:rPr>
              <a:t>array</a:t>
            </a:r>
            <a:r>
              <a:rPr lang="fr-FR" sz="1100" dirty="0">
                <a:latin typeface="Posterama" panose="020B0504020200020000" pitchFamily="34" charset="0"/>
                <a:ea typeface="Arial"/>
                <a:cs typeface="Posterama" panose="020B0504020200020000" pitchFamily="34" charset="0"/>
                <a:sym typeface="Arial"/>
              </a:rPr>
              <a:t> of alternatives</a:t>
            </a:r>
            <a:endParaRPr sz="1100" dirty="0">
              <a:latin typeface="Posterama" panose="020B0504020200020000" pitchFamily="34" charset="0"/>
              <a:ea typeface="Arial"/>
              <a:cs typeface="Posterama" panose="020B0504020200020000" pitchFamily="34" charset="0"/>
              <a:sym typeface="Arial"/>
            </a:endParaRPr>
          </a:p>
          <a:p>
            <a:pPr marL="0" lvl="0" indent="0" algn="l" rtl="0">
              <a:spcBef>
                <a:spcPts val="1000"/>
              </a:spcBef>
              <a:spcAft>
                <a:spcPts val="0"/>
              </a:spcAft>
              <a:buNone/>
            </a:pPr>
            <a:endParaRPr dirty="0"/>
          </a:p>
        </p:txBody>
      </p:sp>
      <p:sp>
        <p:nvSpPr>
          <p:cNvPr id="857" name="Google Shape;857;gfd31aa7216_3_17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latin typeface="Posterama" panose="020B0504020200020000" pitchFamily="34" charset="0"/>
                <a:cs typeface="Posterama" panose="020B0504020200020000" pitchFamily="34" charset="0"/>
              </a:rPr>
              <a:t>74</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f866a30943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f866a30943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There are </a:t>
            </a:r>
            <a:r>
              <a:rPr lang="fr-FR" sz="1100" dirty="0" err="1">
                <a:latin typeface="Posterama" panose="020B0504020200020000" pitchFamily="34" charset="0"/>
                <a:ea typeface="Arial"/>
                <a:cs typeface="Posterama" panose="020B0504020200020000" pitchFamily="34" charset="0"/>
                <a:sym typeface="Arial"/>
              </a:rPr>
              <a:t>indeed</a:t>
            </a:r>
            <a:r>
              <a:rPr lang="fr-FR" sz="1100" dirty="0">
                <a:latin typeface="Posterama" panose="020B0504020200020000" pitchFamily="34" charset="0"/>
                <a:ea typeface="Arial"/>
                <a:cs typeface="Posterama" panose="020B0504020200020000" pitchFamily="34" charset="0"/>
                <a:sym typeface="Arial"/>
              </a:rPr>
              <a:t> new technologies to substitute petro </a:t>
            </a:r>
            <a:r>
              <a:rPr lang="fr-FR" sz="1100" dirty="0" err="1">
                <a:latin typeface="Posterama" panose="020B0504020200020000" pitchFamily="34" charset="0"/>
                <a:ea typeface="Arial"/>
                <a:cs typeface="Posterama" panose="020B0504020200020000" pitchFamily="34" charset="0"/>
                <a:sym typeface="Arial"/>
              </a:rPr>
              <a:t>vehicles</a:t>
            </a:r>
            <a:r>
              <a:rPr lang="fr-FR" sz="1100" dirty="0">
                <a:latin typeface="Posterama" panose="020B0504020200020000" pitchFamily="34" charset="0"/>
                <a:ea typeface="Arial"/>
                <a:cs typeface="Posterama" panose="020B0504020200020000" pitchFamily="34" charset="0"/>
                <a:sym typeface="Arial"/>
              </a:rPr>
              <a:t>. Electric cars are at the top of the </a:t>
            </a:r>
            <a:r>
              <a:rPr lang="fr-FR" sz="1100" dirty="0" err="1">
                <a:latin typeface="Posterama" panose="020B0504020200020000" pitchFamily="34" charset="0"/>
                <a:ea typeface="Arial"/>
                <a:cs typeface="Posterama" panose="020B0504020200020000" pitchFamily="34" charset="0"/>
                <a:sym typeface="Arial"/>
              </a:rPr>
              <a:t>array</a:t>
            </a:r>
            <a:r>
              <a:rPr lang="fr-FR" sz="1100" dirty="0">
                <a:latin typeface="Posterama" panose="020B0504020200020000" pitchFamily="34" charset="0"/>
                <a:ea typeface="Arial"/>
                <a:cs typeface="Posterama" panose="020B0504020200020000" pitchFamily="34" charset="0"/>
                <a:sym typeface="Arial"/>
              </a:rPr>
              <a:t> of alternatives. Electric </a:t>
            </a:r>
            <a:r>
              <a:rPr lang="fr-FR" sz="1100" dirty="0" err="1">
                <a:latin typeface="Posterama" panose="020B0504020200020000" pitchFamily="34" charset="0"/>
                <a:ea typeface="Arial"/>
                <a:cs typeface="Posterama" panose="020B0504020200020000" pitchFamily="34" charset="0"/>
                <a:sym typeface="Arial"/>
              </a:rPr>
              <a:t>vehicles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exist</a:t>
            </a:r>
            <a:r>
              <a:rPr lang="fr-FR" sz="1100" dirty="0">
                <a:latin typeface="Posterama" panose="020B0504020200020000" pitchFamily="34" charset="0"/>
                <a:ea typeface="Arial"/>
                <a:cs typeface="Posterama" panose="020B0504020200020000" pitchFamily="34" charset="0"/>
                <a:sym typeface="Arial"/>
              </a:rPr>
              <a:t> for </a:t>
            </a:r>
            <a:r>
              <a:rPr lang="fr-FR" sz="1100" dirty="0" err="1">
                <a:latin typeface="Posterama" panose="020B0504020200020000" pitchFamily="34" charset="0"/>
                <a:ea typeface="Arial"/>
                <a:cs typeface="Posterama" panose="020B0504020200020000" pitchFamily="34" charset="0"/>
                <a:sym typeface="Arial"/>
              </a:rPr>
              <a:t>some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years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now</a:t>
            </a:r>
            <a:r>
              <a:rPr lang="fr-FR" sz="1100" dirty="0">
                <a:latin typeface="Posterama" panose="020B0504020200020000" pitchFamily="34" charset="0"/>
                <a:ea typeface="Arial"/>
                <a:cs typeface="Posterama" panose="020B0504020200020000" pitchFamily="34" charset="0"/>
                <a:sym typeface="Arial"/>
              </a:rPr>
              <a:t>, and the </a:t>
            </a:r>
            <a:r>
              <a:rPr lang="fr-FR" sz="1100" dirty="0" err="1">
                <a:latin typeface="Posterama" panose="020B0504020200020000" pitchFamily="34" charset="0"/>
                <a:ea typeface="Arial"/>
                <a:cs typeface="Posterama" panose="020B0504020200020000" pitchFamily="34" charset="0"/>
                <a:sym typeface="Arial"/>
              </a:rPr>
              <a:t>technology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evolving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evermore</a:t>
            </a:r>
            <a:r>
              <a:rPr lang="fr-FR" sz="1100" dirty="0">
                <a:latin typeface="Posterama" panose="020B0504020200020000" pitchFamily="34" charset="0"/>
                <a:ea typeface="Arial"/>
                <a:cs typeface="Posterama" panose="020B0504020200020000" pitchFamily="34" charset="0"/>
                <a:sym typeface="Arial"/>
              </a:rPr>
              <a:t>. On the </a:t>
            </a:r>
            <a:r>
              <a:rPr lang="fr-FR" sz="1100" dirty="0" err="1">
                <a:latin typeface="Posterama" panose="020B0504020200020000" pitchFamily="34" charset="0"/>
                <a:ea typeface="Arial"/>
                <a:cs typeface="Posterama" panose="020B0504020200020000" pitchFamily="34" charset="0"/>
                <a:sym typeface="Arial"/>
              </a:rPr>
              <a:t>electric</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modality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there</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some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other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vehicles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popularized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earlier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hybrid</a:t>
            </a:r>
            <a:r>
              <a:rPr lang="fr-FR" sz="1100" dirty="0">
                <a:latin typeface="Posterama" panose="020B0504020200020000" pitchFamily="34" charset="0"/>
                <a:ea typeface="Arial"/>
                <a:cs typeface="Posterama" panose="020B0504020200020000" pitchFamily="34" charset="0"/>
                <a:sym typeface="Arial"/>
              </a:rPr>
              <a:t> cars,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run on </a:t>
            </a:r>
            <a:r>
              <a:rPr lang="fr-FR" sz="1100" dirty="0" err="1">
                <a:latin typeface="Posterama" panose="020B0504020200020000" pitchFamily="34" charset="0"/>
                <a:ea typeface="Arial"/>
                <a:cs typeface="Posterama" panose="020B0504020200020000" pitchFamily="34" charset="0"/>
                <a:sym typeface="Arial"/>
              </a:rPr>
              <a:t>electricity</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petrol.Electric</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vehicles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essentially</a:t>
            </a:r>
            <a:r>
              <a:rPr lang="fr-FR" sz="1100" dirty="0">
                <a:latin typeface="Posterama" panose="020B0504020200020000" pitchFamily="34" charset="0"/>
                <a:ea typeface="Arial"/>
                <a:cs typeface="Posterama" panose="020B0504020200020000" pitchFamily="34" charset="0"/>
                <a:sym typeface="Arial"/>
              </a:rPr>
              <a:t> run on large lithium batteries.</a:t>
            </a:r>
            <a:endParaRP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1000"/>
              </a:spcBef>
              <a:spcAft>
                <a:spcPts val="0"/>
              </a:spcAft>
              <a:buClr>
                <a:schemeClr val="dk1"/>
              </a:buClr>
              <a:buSzPts val="1100"/>
              <a:buFont typeface="Arial"/>
              <a:buNone/>
            </a:pPr>
            <a:endParaRPr sz="1100" dirty="0">
              <a:latin typeface="Posterama" panose="020B0504020200020000" pitchFamily="34" charset="0"/>
              <a:ea typeface="Arial"/>
              <a:cs typeface="Posterama" panose="020B0504020200020000" pitchFamily="34" charset="0"/>
              <a:sym typeface="Arial"/>
            </a:endParaRPr>
          </a:p>
          <a:p>
            <a:pPr marL="0" lvl="0" indent="0" algn="l" rtl="0">
              <a:spcBef>
                <a:spcPts val="100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865" name="Google Shape;865;gf866a30943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latin typeface="Posterama" panose="020B0504020200020000" pitchFamily="34" charset="0"/>
                <a:cs typeface="Posterama" panose="020B0504020200020000" pitchFamily="34" charset="0"/>
              </a:rPr>
              <a:t>75</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fd31aa7216_3_16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fd31aa7216_3_16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fr-FR" sz="1100" dirty="0" err="1">
                <a:latin typeface="Posterama" panose="020B0504020200020000" pitchFamily="34" charset="0"/>
                <a:ea typeface="Arial"/>
                <a:cs typeface="Posterama" panose="020B0504020200020000" pitchFamily="34" charset="0"/>
                <a:sym typeface="Arial"/>
              </a:rPr>
              <a:t>Another</a:t>
            </a:r>
            <a:r>
              <a:rPr lang="fr-FR" sz="1100" dirty="0">
                <a:latin typeface="Posterama" panose="020B0504020200020000" pitchFamily="34" charset="0"/>
                <a:ea typeface="Arial"/>
                <a:cs typeface="Posterama" panose="020B0504020200020000" pitchFamily="34" charset="0"/>
                <a:sym typeface="Arial"/>
              </a:rPr>
              <a:t> alternative,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an </a:t>
            </a:r>
            <a:r>
              <a:rPr lang="fr-FR" sz="1100" dirty="0" err="1">
                <a:latin typeface="Posterama" panose="020B0504020200020000" pitchFamily="34" charset="0"/>
                <a:ea typeface="Arial"/>
                <a:cs typeface="Posterama" panose="020B0504020200020000" pitchFamily="34" charset="0"/>
                <a:sym typeface="Arial"/>
              </a:rPr>
              <a:t>emerging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technology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hydrogen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powered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vehicles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Hydrogen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around</a:t>
            </a:r>
            <a:r>
              <a:rPr lang="fr-FR" sz="1100" dirty="0">
                <a:latin typeface="Posterama" panose="020B0504020200020000" pitchFamily="34" charset="0"/>
                <a:ea typeface="Arial"/>
                <a:cs typeface="Posterama" panose="020B0504020200020000" pitchFamily="34" charset="0"/>
                <a:sym typeface="Arial"/>
              </a:rPr>
              <a:t> for </a:t>
            </a:r>
            <a:r>
              <a:rPr lang="fr-FR" sz="1100" dirty="0" err="1">
                <a:latin typeface="Posterama" panose="020B0504020200020000" pitchFamily="34" charset="0"/>
                <a:ea typeface="Arial"/>
                <a:cs typeface="Posterama" panose="020B0504020200020000" pitchFamily="34" charset="0"/>
                <a:sym typeface="Arial"/>
              </a:rPr>
              <a:t>some</a:t>
            </a:r>
            <a:r>
              <a:rPr lang="fr-FR" sz="1100" dirty="0">
                <a:latin typeface="Posterama" panose="020B0504020200020000" pitchFamily="34" charset="0"/>
                <a:ea typeface="Arial"/>
                <a:cs typeface="Posterama" panose="020B0504020200020000" pitchFamily="34" charset="0"/>
                <a:sym typeface="Arial"/>
              </a:rPr>
              <a:t> time </a:t>
            </a:r>
            <a:r>
              <a:rPr lang="fr-FR" sz="1100" dirty="0" err="1">
                <a:latin typeface="Posterama" panose="020B0504020200020000" pitchFamily="34" charset="0"/>
                <a:ea typeface="Arial"/>
                <a:cs typeface="Posterama" panose="020B0504020200020000" pitchFamily="34" charset="0"/>
                <a:sym typeface="Arial"/>
              </a:rPr>
              <a:t>now</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gas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made Zeppelins </a:t>
            </a:r>
            <a:r>
              <a:rPr lang="fr-FR" sz="1100" dirty="0" err="1">
                <a:latin typeface="Posterama" panose="020B0504020200020000" pitchFamily="34" charset="0"/>
                <a:ea typeface="Arial"/>
                <a:cs typeface="Posterama" panose="020B0504020200020000" pitchFamily="34" charset="0"/>
                <a:sym typeface="Arial"/>
              </a:rPr>
              <a:t>fly</a:t>
            </a:r>
            <a:r>
              <a:rPr lang="fr-FR" sz="1100" dirty="0">
                <a:latin typeface="Posterama" panose="020B0504020200020000" pitchFamily="34" charset="0"/>
                <a:ea typeface="Arial"/>
                <a:cs typeface="Posterama" panose="020B0504020200020000" pitchFamily="34" charset="0"/>
                <a:sym typeface="Arial"/>
              </a:rPr>
              <a:t>. Electric </a:t>
            </a:r>
            <a:r>
              <a:rPr lang="fr-FR" sz="1100" dirty="0" err="1">
                <a:latin typeface="Posterama" panose="020B0504020200020000" pitchFamily="34" charset="0"/>
                <a:ea typeface="Arial"/>
                <a:cs typeface="Posterama" panose="020B0504020200020000" pitchFamily="34" charset="0"/>
                <a:sym typeface="Arial"/>
              </a:rPr>
              <a:t>vehicles</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powered</a:t>
            </a:r>
            <a:r>
              <a:rPr lang="fr-FR" sz="1100" dirty="0">
                <a:latin typeface="Posterama" panose="020B0504020200020000" pitchFamily="34" charset="0"/>
                <a:ea typeface="Arial"/>
                <a:cs typeface="Posterama" panose="020B0504020200020000" pitchFamily="34" charset="0"/>
                <a:sym typeface="Arial"/>
              </a:rPr>
              <a:t> by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grid</a:t>
            </a:r>
            <a:r>
              <a:rPr lang="fr-FR" sz="1100" dirty="0">
                <a:latin typeface="Posterama" panose="020B0504020200020000" pitchFamily="34" charset="0"/>
                <a:ea typeface="Arial"/>
                <a:cs typeface="Posterama" panose="020B0504020200020000" pitchFamily="34" charset="0"/>
                <a:sym typeface="Arial"/>
              </a:rPr>
              <a:t>, but the process to </a:t>
            </a:r>
            <a:r>
              <a:rPr lang="fr-FR" sz="1100" dirty="0" err="1">
                <a:latin typeface="Posterama" panose="020B0504020200020000" pitchFamily="34" charset="0"/>
                <a:ea typeface="Arial"/>
                <a:cs typeface="Posterama" panose="020B0504020200020000" pitchFamily="34" charset="0"/>
                <a:sym typeface="Arial"/>
              </a:rPr>
              <a:t>get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hydrogen</a:t>
            </a:r>
            <a:r>
              <a:rPr lang="fr-FR" sz="1100" dirty="0">
                <a:latin typeface="Posterama" panose="020B0504020200020000" pitchFamily="34" charset="0"/>
                <a:ea typeface="Arial"/>
                <a:cs typeface="Posterama" panose="020B0504020200020000" pitchFamily="34" charset="0"/>
                <a:sym typeface="Arial"/>
              </a:rPr>
              <a:t> to power </a:t>
            </a:r>
            <a:r>
              <a:rPr lang="fr-FR" sz="1100" dirty="0" err="1">
                <a:latin typeface="Posterama" panose="020B0504020200020000" pitchFamily="34" charset="0"/>
                <a:ea typeface="Arial"/>
                <a:cs typeface="Posterama" panose="020B0504020200020000" pitchFamily="34" charset="0"/>
                <a:sym typeface="Arial"/>
              </a:rPr>
              <a:t>vehicles</a:t>
            </a:r>
            <a:r>
              <a:rPr lang="fr-FR" sz="1100" dirty="0">
                <a:latin typeface="Posterama" panose="020B0504020200020000" pitchFamily="34" charset="0"/>
                <a:ea typeface="Arial"/>
                <a:cs typeface="Posterama" panose="020B0504020200020000" pitchFamily="34" charset="0"/>
                <a:sym typeface="Arial"/>
              </a:rPr>
              <a:t> has </a:t>
            </a:r>
            <a:r>
              <a:rPr lang="fr-FR" sz="1100" dirty="0" err="1">
                <a:latin typeface="Posterama" panose="020B0504020200020000" pitchFamily="34" charset="0"/>
                <a:ea typeface="Arial"/>
                <a:cs typeface="Posterama" panose="020B0504020200020000" pitchFamily="34" charset="0"/>
                <a:sym typeface="Arial"/>
              </a:rPr>
              <a:t>some</a:t>
            </a:r>
            <a:r>
              <a:rPr lang="fr-FR" sz="1100" dirty="0">
                <a:latin typeface="Posterama" panose="020B0504020200020000" pitchFamily="34" charset="0"/>
                <a:ea typeface="Arial"/>
                <a:cs typeface="Posterama" panose="020B0504020200020000" pitchFamily="34" charset="0"/>
                <a:sym typeface="Arial"/>
              </a:rPr>
              <a:t> extra </a:t>
            </a:r>
            <a:r>
              <a:rPr lang="fr-FR" sz="1100" dirty="0" err="1">
                <a:latin typeface="Posterama" panose="020B0504020200020000" pitchFamily="34" charset="0"/>
                <a:ea typeface="Arial"/>
                <a:cs typeface="Posterama" panose="020B0504020200020000" pitchFamily="34" charset="0"/>
                <a:sym typeface="Arial"/>
              </a:rPr>
              <a:t>steps</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take</a:t>
            </a:r>
            <a:r>
              <a:rPr lang="fr-FR" sz="1100" dirty="0">
                <a:latin typeface="Posterama" panose="020B0504020200020000" pitchFamily="34" charset="0"/>
                <a:ea typeface="Arial"/>
                <a:cs typeface="Posterama" panose="020B0504020200020000" pitchFamily="34" charset="0"/>
                <a:sym typeface="Arial"/>
              </a:rPr>
              <a:t>. It starts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water( h2o), the </a:t>
            </a:r>
            <a:r>
              <a:rPr lang="fr-FR" sz="1100" dirty="0" err="1">
                <a:latin typeface="Posterama" panose="020B0504020200020000" pitchFamily="34" charset="0"/>
                <a:ea typeface="Arial"/>
                <a:cs typeface="Posterama" panose="020B0504020200020000" pitchFamily="34" charset="0"/>
                <a:sym typeface="Arial"/>
              </a:rPr>
              <a:t>hydrogen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separated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oxygen</a:t>
            </a:r>
            <a:r>
              <a:rPr lang="fr-FR" sz="1100" dirty="0">
                <a:latin typeface="Posterama" panose="020B0504020200020000" pitchFamily="34" charset="0"/>
                <a:ea typeface="Arial"/>
                <a:cs typeface="Posterama" panose="020B0504020200020000" pitchFamily="34" charset="0"/>
                <a:sym typeface="Arial"/>
              </a:rPr>
              <a:t> in a process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requires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After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hydrogen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stored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does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require</a:t>
            </a:r>
            <a:r>
              <a:rPr lang="fr-FR" sz="1100" dirty="0">
                <a:latin typeface="Posterama" panose="020B0504020200020000" pitchFamily="34" charset="0"/>
                <a:ea typeface="Arial"/>
                <a:cs typeface="Posterama" panose="020B0504020200020000" pitchFamily="34" charset="0"/>
                <a:sym typeface="Arial"/>
              </a:rPr>
              <a:t> more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transported</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fueling</a:t>
            </a:r>
            <a:r>
              <a:rPr lang="fr-FR" sz="1100" dirty="0">
                <a:latin typeface="Posterama" panose="020B0504020200020000" pitchFamily="34" charset="0"/>
                <a:ea typeface="Arial"/>
                <a:cs typeface="Posterama" panose="020B0504020200020000" pitchFamily="34" charset="0"/>
                <a:sym typeface="Arial"/>
              </a:rPr>
              <a:t> stations. The </a:t>
            </a:r>
            <a:r>
              <a:rPr lang="fr-FR" sz="1100" dirty="0" err="1">
                <a:latin typeface="Posterama" panose="020B0504020200020000" pitchFamily="34" charset="0"/>
                <a:ea typeface="Arial"/>
                <a:cs typeface="Posterama" panose="020B0504020200020000" pitchFamily="34" charset="0"/>
                <a:sym typeface="Arial"/>
              </a:rPr>
              <a:t>hydrogen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pumped</a:t>
            </a:r>
            <a:r>
              <a:rPr lang="fr-FR" sz="1100" dirty="0">
                <a:latin typeface="Posterama" panose="020B0504020200020000" pitchFamily="34" charset="0"/>
                <a:ea typeface="Arial"/>
                <a:cs typeface="Posterama" panose="020B0504020200020000" pitchFamily="34" charset="0"/>
                <a:sym typeface="Arial"/>
              </a:rPr>
              <a:t> in the car, </a:t>
            </a:r>
            <a:r>
              <a:rPr lang="fr-FR" sz="1100" dirty="0" err="1">
                <a:latin typeface="Posterama" panose="020B0504020200020000" pitchFamily="34" charset="0"/>
                <a:ea typeface="Arial"/>
                <a:cs typeface="Posterama" panose="020B0504020200020000" pitchFamily="34" charset="0"/>
                <a:sym typeface="Arial"/>
              </a:rPr>
              <a:t>similar</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fueling</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petrol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vehicle</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takes</a:t>
            </a:r>
            <a:r>
              <a:rPr lang="fr-FR" sz="1100" dirty="0">
                <a:latin typeface="Posterama" panose="020B0504020200020000" pitchFamily="34" charset="0"/>
                <a:ea typeface="Arial"/>
                <a:cs typeface="Posterama" panose="020B0504020200020000" pitchFamily="34" charset="0"/>
                <a:sym typeface="Arial"/>
              </a:rPr>
              <a:t> about </a:t>
            </a:r>
            <a:r>
              <a:rPr lang="fr-FR" sz="1100" dirty="0" err="1">
                <a:latin typeface="Posterama" panose="020B0504020200020000" pitchFamily="34" charset="0"/>
                <a:ea typeface="Arial"/>
                <a:cs typeface="Posterama" panose="020B0504020200020000" pitchFamily="34" charset="0"/>
                <a:sym typeface="Arial"/>
              </a:rPr>
              <a:t>just</a:t>
            </a:r>
            <a:r>
              <a:rPr lang="fr-FR" sz="1100" dirty="0">
                <a:latin typeface="Posterama" panose="020B0504020200020000" pitchFamily="34" charset="0"/>
                <a:ea typeface="Arial"/>
                <a:cs typeface="Posterama" panose="020B0504020200020000" pitchFamily="34" charset="0"/>
                <a:sym typeface="Arial"/>
              </a:rPr>
              <a:t> four minutes to </a:t>
            </a:r>
            <a:r>
              <a:rPr lang="fr-FR" sz="1100" dirty="0" err="1">
                <a:latin typeface="Posterama" panose="020B0504020200020000" pitchFamily="34" charset="0"/>
                <a:ea typeface="Arial"/>
                <a:cs typeface="Posterama" panose="020B0504020200020000" pitchFamily="34" charset="0"/>
                <a:sym typeface="Arial"/>
              </a:rPr>
              <a:t>fill</a:t>
            </a:r>
            <a:r>
              <a:rPr lang="fr-FR" sz="1100" dirty="0">
                <a:latin typeface="Posterama" panose="020B0504020200020000" pitchFamily="34" charset="0"/>
                <a:ea typeface="Arial"/>
                <a:cs typeface="Posterama" panose="020B0504020200020000" pitchFamily="34" charset="0"/>
                <a:sym typeface="Arial"/>
              </a:rPr>
              <a:t>!. In the car </a:t>
            </a:r>
            <a:r>
              <a:rPr lang="fr-FR" sz="1100" dirty="0" err="1">
                <a:latin typeface="Posterama" panose="020B0504020200020000" pitchFamily="34" charset="0"/>
                <a:ea typeface="Arial"/>
                <a:cs typeface="Posterama" panose="020B0504020200020000" pitchFamily="34" charset="0"/>
                <a:sym typeface="Arial"/>
              </a:rPr>
              <a:t>deposit</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hydrogen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reacts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with</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oxygen</a:t>
            </a:r>
            <a:r>
              <a:rPr lang="fr-FR" sz="1100" dirty="0">
                <a:latin typeface="Posterama" panose="020B0504020200020000" pitchFamily="34" charset="0"/>
                <a:ea typeface="Arial"/>
                <a:cs typeface="Posterama" panose="020B0504020200020000" pitchFamily="34" charset="0"/>
                <a:sym typeface="Arial"/>
              </a:rPr>
              <a:t> of the air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comes</a:t>
            </a:r>
            <a:r>
              <a:rPr lang="fr-FR" sz="1100" dirty="0">
                <a:latin typeface="Posterama" panose="020B0504020200020000" pitchFamily="34" charset="0"/>
                <a:ea typeface="Arial"/>
                <a:cs typeface="Posterama" panose="020B0504020200020000" pitchFamily="34" charset="0"/>
                <a:sym typeface="Arial"/>
              </a:rPr>
              <a:t> in the container and the </a:t>
            </a:r>
            <a:r>
              <a:rPr lang="fr-FR" sz="1100" dirty="0" err="1">
                <a:latin typeface="Posterama" panose="020B0504020200020000" pitchFamily="34" charset="0"/>
                <a:ea typeface="Arial"/>
                <a:cs typeface="Posterama" panose="020B0504020200020000" pitchFamily="34" charset="0"/>
                <a:sym typeface="Arial"/>
              </a:rPr>
              <a:t>reaction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generates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electricity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makes</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motor</a:t>
            </a:r>
            <a:r>
              <a:rPr lang="fr-FR" sz="1100" dirty="0">
                <a:latin typeface="Posterama" panose="020B0504020200020000" pitchFamily="34" charset="0"/>
                <a:ea typeface="Arial"/>
                <a:cs typeface="Posterama" panose="020B0504020200020000" pitchFamily="34" charset="0"/>
                <a:sym typeface="Arial"/>
              </a:rPr>
              <a:t> run. The </a:t>
            </a:r>
            <a:r>
              <a:rPr lang="fr-FR" sz="1100" dirty="0" err="1">
                <a:latin typeface="Posterama" panose="020B0504020200020000" pitchFamily="34" charset="0"/>
                <a:ea typeface="Arial"/>
                <a:cs typeface="Posterama" panose="020B0504020200020000" pitchFamily="34" charset="0"/>
                <a:sym typeface="Arial"/>
              </a:rPr>
              <a:t>result</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reaction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water,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so</a:t>
            </a:r>
            <a:r>
              <a:rPr lang="fr-FR" sz="1100" dirty="0">
                <a:latin typeface="Posterama" panose="020B0504020200020000" pitchFamily="34" charset="0"/>
                <a:ea typeface="Arial"/>
                <a:cs typeface="Posterama" panose="020B0504020200020000" pitchFamily="34" charset="0"/>
                <a:sym typeface="Arial"/>
              </a:rPr>
              <a:t> pure </a:t>
            </a:r>
            <a:r>
              <a:rPr lang="fr-FR" sz="1100" dirty="0" err="1">
                <a:latin typeface="Posterama" panose="020B0504020200020000" pitchFamily="34" charset="0"/>
                <a:ea typeface="Arial"/>
                <a:cs typeface="Posterama" panose="020B0504020200020000" pitchFamily="34" charset="0"/>
                <a:sym typeface="Arial"/>
              </a:rPr>
              <a:t>you</a:t>
            </a:r>
            <a:r>
              <a:rPr lang="fr-FR" sz="1100" dirty="0">
                <a:latin typeface="Posterama" panose="020B0504020200020000" pitchFamily="34" charset="0"/>
                <a:ea typeface="Arial"/>
                <a:cs typeface="Posterama" panose="020B0504020200020000" pitchFamily="34" charset="0"/>
                <a:sym typeface="Arial"/>
              </a:rPr>
              <a:t> can </a:t>
            </a:r>
            <a:r>
              <a:rPr lang="fr-FR" sz="1100" dirty="0" err="1">
                <a:latin typeface="Posterama" panose="020B0504020200020000" pitchFamily="34" charset="0"/>
                <a:ea typeface="Arial"/>
                <a:cs typeface="Posterama" panose="020B0504020200020000" pitchFamily="34" charset="0"/>
                <a:sym typeface="Arial"/>
              </a:rPr>
              <a:t>actually</a:t>
            </a:r>
            <a:r>
              <a:rPr lang="fr-FR" sz="1100" dirty="0">
                <a:latin typeface="Posterama" panose="020B0504020200020000" pitchFamily="34" charset="0"/>
                <a:ea typeface="Arial"/>
                <a:cs typeface="Posterama" panose="020B0504020200020000" pitchFamily="34" charset="0"/>
                <a:sym typeface="Arial"/>
              </a:rPr>
              <a:t> drink </a:t>
            </a:r>
            <a:r>
              <a:rPr lang="fr-FR" sz="1100" dirty="0" err="1">
                <a:latin typeface="Posterama" panose="020B0504020200020000" pitchFamily="34" charset="0"/>
                <a:ea typeface="Arial"/>
                <a:cs typeface="Posterama" panose="020B0504020200020000" pitchFamily="34" charset="0"/>
                <a:sym typeface="Arial"/>
              </a:rPr>
              <a:t>it!</a:t>
            </a:r>
            <a:endParaRP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1000"/>
              </a:spcBef>
              <a:spcAft>
                <a:spcPts val="0"/>
              </a:spcAft>
              <a:buClr>
                <a:schemeClr val="dk1"/>
              </a:buClr>
              <a:buSzPts val="1100"/>
              <a:buFont typeface="Arial"/>
              <a:buNone/>
            </a:pPr>
            <a:endParaRP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1000"/>
              </a:spcBef>
              <a:spcAft>
                <a:spcPts val="0"/>
              </a:spcAft>
              <a:buNone/>
            </a:pPr>
            <a:endParaRPr sz="1800" dirty="0">
              <a:latin typeface="Posterama" panose="020B0504020200020000" pitchFamily="34" charset="0"/>
              <a:ea typeface="Arial"/>
              <a:cs typeface="Posterama" panose="020B0504020200020000" pitchFamily="34" charset="0"/>
              <a:sym typeface="Arial"/>
            </a:endParaRPr>
          </a:p>
        </p:txBody>
      </p:sp>
      <p:sp>
        <p:nvSpPr>
          <p:cNvPr id="873" name="Google Shape;873;gfd31aa7216_3_16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latin typeface="Posterama" panose="020B0504020200020000" pitchFamily="34" charset="0"/>
                <a:cs typeface="Posterama" panose="020B0504020200020000" pitchFamily="34" charset="0"/>
              </a:rPr>
              <a:t>76</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fd31aa7216_3_16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fd31aa7216_3_16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The </a:t>
            </a:r>
            <a:r>
              <a:rPr lang="fr-FR" sz="1100" dirty="0" err="1">
                <a:latin typeface="Posterama" panose="020B0504020200020000" pitchFamily="34" charset="0"/>
                <a:ea typeface="Arial"/>
                <a:cs typeface="Posterama" panose="020B0504020200020000" pitchFamily="34" charset="0"/>
                <a:sym typeface="Arial"/>
              </a:rPr>
              <a:t>biggest</a:t>
            </a:r>
            <a:r>
              <a:rPr lang="fr-FR" sz="1100" dirty="0">
                <a:latin typeface="Posterama" panose="020B0504020200020000" pitchFamily="34" charset="0"/>
                <a:ea typeface="Arial"/>
                <a:cs typeface="Posterama" panose="020B0504020200020000" pitchFamily="34" charset="0"/>
                <a:sym typeface="Arial"/>
              </a:rPr>
              <a:t> pro arguments for </a:t>
            </a:r>
            <a:r>
              <a:rPr lang="fr-FR" sz="1100" dirty="0" err="1">
                <a:latin typeface="Posterama" panose="020B0504020200020000" pitchFamily="34" charset="0"/>
                <a:ea typeface="Arial"/>
                <a:cs typeface="Posterama" panose="020B0504020200020000" pitchFamily="34" charset="0"/>
                <a:sym typeface="Arial"/>
              </a:rPr>
              <a:t>these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vehicles</a:t>
            </a:r>
            <a:r>
              <a:rPr lang="fr-FR" sz="1100" dirty="0">
                <a:latin typeface="Posterama" panose="020B0504020200020000" pitchFamily="34" charset="0"/>
                <a:ea typeface="Arial"/>
                <a:cs typeface="Posterama" panose="020B0504020200020000" pitchFamily="34" charset="0"/>
                <a:sym typeface="Arial"/>
              </a:rPr>
              <a:t> are in </a:t>
            </a:r>
            <a:r>
              <a:rPr lang="fr-FR" sz="1100" dirty="0" err="1">
                <a:latin typeface="Posterama" panose="020B0504020200020000" pitchFamily="34" charset="0"/>
                <a:ea typeface="Arial"/>
                <a:cs typeface="Posterama" panose="020B0504020200020000" pitchFamily="34" charset="0"/>
                <a:sym typeface="Arial"/>
              </a:rPr>
              <a:t>fact</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zero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in transit for </a:t>
            </a:r>
            <a:r>
              <a:rPr lang="fr-FR" sz="1100" dirty="0" err="1">
                <a:latin typeface="Posterama" panose="020B0504020200020000" pitchFamily="34" charset="0"/>
                <a:ea typeface="Arial"/>
                <a:cs typeface="Posterama" panose="020B0504020200020000" pitchFamily="34" charset="0"/>
                <a:sym typeface="Arial"/>
              </a:rPr>
              <a:t>these</a:t>
            </a:r>
            <a:r>
              <a:rPr lang="fr-FR" sz="1100" dirty="0">
                <a:latin typeface="Posterama" panose="020B0504020200020000" pitchFamily="34" charset="0"/>
                <a:ea typeface="Arial"/>
                <a:cs typeface="Posterama" panose="020B0504020200020000" pitchFamily="34" charset="0"/>
                <a:sym typeface="Arial"/>
              </a:rPr>
              <a:t> types of cars. But </a:t>
            </a:r>
            <a:r>
              <a:rPr lang="fr-FR" sz="1100" dirty="0" err="1">
                <a:latin typeface="Posterama" panose="020B0504020200020000" pitchFamily="34" charset="0"/>
                <a:ea typeface="Arial"/>
                <a:cs typeface="Posterama" panose="020B0504020200020000" pitchFamily="34" charset="0"/>
                <a:sym typeface="Arial"/>
              </a:rPr>
              <a:t>there</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some</a:t>
            </a:r>
            <a:r>
              <a:rPr lang="fr-FR" sz="1100" dirty="0">
                <a:latin typeface="Posterama" panose="020B0504020200020000" pitchFamily="34" charset="0"/>
                <a:ea typeface="Arial"/>
                <a:cs typeface="Posterama" panose="020B0504020200020000" pitchFamily="34" charset="0"/>
                <a:sym typeface="Arial"/>
              </a:rPr>
              <a:t> cons </a:t>
            </a:r>
            <a:r>
              <a:rPr lang="fr-FR" sz="1100" dirty="0" err="1">
                <a:latin typeface="Posterama" panose="020B0504020200020000" pitchFamily="34" charset="0"/>
                <a:ea typeface="Arial"/>
                <a:cs typeface="Posterama" panose="020B0504020200020000" pitchFamily="34" charset="0"/>
                <a:sym typeface="Arial"/>
              </a:rPr>
              <a:t>particular</a:t>
            </a:r>
            <a:r>
              <a:rPr lang="fr-FR" sz="1100" dirty="0">
                <a:latin typeface="Posterama" panose="020B0504020200020000" pitchFamily="34" charset="0"/>
                <a:ea typeface="Arial"/>
                <a:cs typeface="Posterama" panose="020B0504020200020000" pitchFamily="34" charset="0"/>
                <a:sym typeface="Arial"/>
              </a:rPr>
              <a:t> for </a:t>
            </a:r>
            <a:r>
              <a:rPr lang="fr-FR" sz="1100" dirty="0" err="1">
                <a:latin typeface="Posterama" panose="020B0504020200020000" pitchFamily="34" charset="0"/>
                <a:ea typeface="Arial"/>
                <a:cs typeface="Posterama" panose="020B0504020200020000" pitchFamily="34" charset="0"/>
                <a:sym typeface="Arial"/>
              </a:rPr>
              <a:t>each</a:t>
            </a:r>
            <a:r>
              <a:rPr lang="fr-FR" sz="1100" dirty="0">
                <a:latin typeface="Posterama" panose="020B0504020200020000" pitchFamily="34" charset="0"/>
                <a:ea typeface="Arial"/>
                <a:cs typeface="Posterama" panose="020B0504020200020000" pitchFamily="34" charset="0"/>
                <a:sym typeface="Arial"/>
              </a:rPr>
              <a:t> type.</a:t>
            </a:r>
            <a:endParaRP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1000"/>
              </a:spcBef>
              <a:spcAft>
                <a:spcPts val="0"/>
              </a:spcAft>
              <a:buClr>
                <a:schemeClr val="dk1"/>
              </a:buClr>
              <a:buSzPts val="1100"/>
              <a:buFont typeface="Arial"/>
              <a:buNone/>
            </a:pPr>
            <a:r>
              <a:rPr lang="fr-FR" sz="1100" dirty="0" err="1">
                <a:latin typeface="Posterama" panose="020B0504020200020000" pitchFamily="34" charset="0"/>
                <a:ea typeface="Arial"/>
                <a:cs typeface="Posterama" panose="020B0504020200020000" pitchFamily="34" charset="0"/>
                <a:sym typeface="Arial"/>
              </a:rPr>
              <a:t>Hydrogen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vehicles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biggest</a:t>
            </a:r>
            <a:r>
              <a:rPr lang="fr-FR" sz="1100" dirty="0">
                <a:latin typeface="Posterama" panose="020B0504020200020000" pitchFamily="34" charset="0"/>
                <a:ea typeface="Arial"/>
                <a:cs typeface="Posterama" panose="020B0504020200020000" pitchFamily="34" charset="0"/>
                <a:sym typeface="Arial"/>
              </a:rPr>
              <a:t> con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lack</a:t>
            </a:r>
            <a:r>
              <a:rPr lang="fr-FR" sz="1100" dirty="0">
                <a:latin typeface="Posterama" panose="020B0504020200020000" pitchFamily="34" charset="0"/>
                <a:ea typeface="Arial"/>
                <a:cs typeface="Posterama" panose="020B0504020200020000" pitchFamily="34" charset="0"/>
                <a:sym typeface="Arial"/>
              </a:rPr>
              <a:t> of infrastructure at the moment. This </a:t>
            </a:r>
            <a:r>
              <a:rPr lang="fr-FR" sz="1100" dirty="0" err="1">
                <a:latin typeface="Posterama" panose="020B0504020200020000" pitchFamily="34" charset="0"/>
                <a:ea typeface="Arial"/>
                <a:cs typeface="Posterama" panose="020B0504020200020000" pitchFamily="34" charset="0"/>
                <a:sym typeface="Arial"/>
              </a:rPr>
              <a:t>limits</a:t>
            </a:r>
            <a:r>
              <a:rPr lang="fr-FR" sz="1100" dirty="0">
                <a:latin typeface="Posterama" panose="020B0504020200020000" pitchFamily="34" charset="0"/>
                <a:ea typeface="Arial"/>
                <a:cs typeface="Posterama" panose="020B0504020200020000" pitchFamily="34" charset="0"/>
                <a:sym typeface="Arial"/>
              </a:rPr>
              <a:t> the range a car can </a:t>
            </a:r>
            <a:r>
              <a:rPr lang="fr-FR" sz="1100" dirty="0" err="1">
                <a:latin typeface="Posterama" panose="020B0504020200020000" pitchFamily="34" charset="0"/>
                <a:ea typeface="Arial"/>
                <a:cs typeface="Posterama" panose="020B0504020200020000" pitchFamily="34" charset="0"/>
                <a:sym typeface="Arial"/>
              </a:rPr>
              <a:t>travel</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you</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need</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take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into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account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where</a:t>
            </a:r>
            <a:r>
              <a:rPr lang="fr-FR" sz="1100" dirty="0">
                <a:latin typeface="Posterama" panose="020B0504020200020000" pitchFamily="34" charset="0"/>
                <a:ea typeface="Arial"/>
                <a:cs typeface="Posterama" panose="020B0504020200020000" pitchFamily="34" charset="0"/>
                <a:sym typeface="Arial"/>
              </a:rPr>
              <a:t> the infrastructure </a:t>
            </a:r>
            <a:r>
              <a:rPr lang="fr-FR" sz="1100" dirty="0" err="1">
                <a:latin typeface="Posterama" panose="020B0504020200020000" pitchFamily="34" charset="0"/>
                <a:ea typeface="Arial"/>
                <a:cs typeface="Posterama" panose="020B0504020200020000" pitchFamily="34" charset="0"/>
                <a:sym typeface="Arial"/>
              </a:rPr>
              <a:t>exists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still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lacking</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most</a:t>
            </a:r>
            <a:r>
              <a:rPr lang="fr-FR" sz="1100" dirty="0">
                <a:latin typeface="Posterama" panose="020B0504020200020000" pitchFamily="34" charset="0"/>
                <a:ea typeface="Arial"/>
                <a:cs typeface="Posterama" panose="020B0504020200020000" pitchFamily="34" charset="0"/>
                <a:sym typeface="Arial"/>
              </a:rPr>
              <a:t> parts of the world. The </a:t>
            </a:r>
            <a:r>
              <a:rPr lang="fr-FR" sz="1100" dirty="0" err="1">
                <a:latin typeface="Posterama" panose="020B0504020200020000" pitchFamily="34" charset="0"/>
                <a:ea typeface="Arial"/>
                <a:cs typeface="Posterama" panose="020B0504020200020000" pitchFamily="34" charset="0"/>
                <a:sym typeface="Arial"/>
              </a:rPr>
              <a:t>inefficiency</a:t>
            </a:r>
            <a:r>
              <a:rPr lang="fr-FR" sz="1100" dirty="0">
                <a:latin typeface="Posterama" panose="020B0504020200020000" pitchFamily="34" charset="0"/>
                <a:ea typeface="Arial"/>
                <a:cs typeface="Posterama" panose="020B0504020200020000" pitchFamily="34" charset="0"/>
                <a:sym typeface="Arial"/>
              </a:rPr>
              <a:t> of the </a:t>
            </a:r>
            <a:r>
              <a:rPr lang="fr-FR" sz="1100" dirty="0" err="1">
                <a:latin typeface="Posterama" panose="020B0504020200020000" pitchFamily="34" charset="0"/>
                <a:ea typeface="Arial"/>
                <a:cs typeface="Posterama" panose="020B0504020200020000" pitchFamily="34" charset="0"/>
                <a:sym typeface="Arial"/>
              </a:rPr>
              <a:t>hydrogen</a:t>
            </a:r>
            <a:r>
              <a:rPr lang="fr-FR" sz="1100" dirty="0">
                <a:latin typeface="Posterama" panose="020B0504020200020000" pitchFamily="34" charset="0"/>
                <a:ea typeface="Arial"/>
                <a:cs typeface="Posterama" panose="020B0504020200020000" pitchFamily="34" charset="0"/>
                <a:sym typeface="Arial"/>
              </a:rPr>
              <a:t> conversion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also</a:t>
            </a:r>
            <a:r>
              <a:rPr lang="fr-FR" sz="1100" dirty="0">
                <a:latin typeface="Posterama" panose="020B0504020200020000" pitchFamily="34" charset="0"/>
                <a:ea typeface="Arial"/>
                <a:cs typeface="Posterama" panose="020B0504020200020000" pitchFamily="34" charset="0"/>
                <a:sym typeface="Arial"/>
              </a:rPr>
              <a:t> a big con, </a:t>
            </a:r>
            <a:r>
              <a:rPr lang="fr-FR" sz="1100" dirty="0" err="1">
                <a:latin typeface="Posterama" panose="020B0504020200020000" pitchFamily="34" charset="0"/>
                <a:ea typeface="Arial"/>
                <a:cs typeface="Posterama" panose="020B0504020200020000" pitchFamily="34" charset="0"/>
                <a:sym typeface="Arial"/>
              </a:rPr>
              <a:t>since</a:t>
            </a:r>
            <a:r>
              <a:rPr lang="fr-FR" sz="1100" dirty="0">
                <a:latin typeface="Posterama" panose="020B0504020200020000" pitchFamily="34" charset="0"/>
                <a:ea typeface="Arial"/>
                <a:cs typeface="Posterama" panose="020B0504020200020000" pitchFamily="34" charset="0"/>
                <a:sym typeface="Arial"/>
              </a:rPr>
              <a:t> the process </a:t>
            </a:r>
            <a:r>
              <a:rPr lang="fr-FR" sz="1100" dirty="0" err="1">
                <a:latin typeface="Posterama" panose="020B0504020200020000" pitchFamily="34" charset="0"/>
                <a:ea typeface="Arial"/>
                <a:cs typeface="Posterama" panose="020B0504020200020000" pitchFamily="34" charset="0"/>
                <a:sym typeface="Arial"/>
              </a:rPr>
              <a:t>takes</a:t>
            </a:r>
            <a:r>
              <a:rPr lang="fr-FR" sz="1100" dirty="0">
                <a:latin typeface="Posterama" panose="020B0504020200020000" pitchFamily="34" charset="0"/>
                <a:ea typeface="Arial"/>
                <a:cs typeface="Posterama" panose="020B0504020200020000" pitchFamily="34" charset="0"/>
                <a:sym typeface="Arial"/>
              </a:rPr>
              <a:t> up a lot of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only</a:t>
            </a:r>
            <a:r>
              <a:rPr lang="fr-FR" sz="1100" dirty="0">
                <a:latin typeface="Posterama" panose="020B0504020200020000" pitchFamily="34" charset="0"/>
                <a:ea typeface="Arial"/>
                <a:cs typeface="Posterama" panose="020B0504020200020000" pitchFamily="34" charset="0"/>
                <a:sym typeface="Arial"/>
              </a:rPr>
              <a:t> has a conversion of 15%, </a:t>
            </a:r>
            <a:r>
              <a:rPr lang="fr-FR" sz="1100" dirty="0" err="1">
                <a:latin typeface="Posterama" panose="020B0504020200020000" pitchFamily="34" charset="0"/>
                <a:ea typeface="Arial"/>
                <a:cs typeface="Posterama" panose="020B0504020200020000" pitchFamily="34" charset="0"/>
                <a:sym typeface="Arial"/>
              </a:rPr>
              <a:t>because</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hydrogen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gas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very</a:t>
            </a:r>
            <a:r>
              <a:rPr lang="fr-FR" sz="1100" dirty="0">
                <a:latin typeface="Posterama" panose="020B0504020200020000" pitchFamily="34" charset="0"/>
                <a:ea typeface="Arial"/>
                <a:cs typeface="Posterama" panose="020B0504020200020000" pitchFamily="34" charset="0"/>
                <a:sym typeface="Arial"/>
              </a:rPr>
              <a:t> volatile. And of course, the </a:t>
            </a:r>
            <a:r>
              <a:rPr lang="fr-FR" sz="1100" dirty="0" err="1">
                <a:latin typeface="Posterama" panose="020B0504020200020000" pitchFamily="34" charset="0"/>
                <a:ea typeface="Arial"/>
                <a:cs typeface="Posterama" panose="020B0504020200020000" pitchFamily="34" charset="0"/>
                <a:sym typeface="Arial"/>
              </a:rPr>
              <a:t>cost</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these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vehicles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still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very</a:t>
            </a:r>
            <a:r>
              <a:rPr lang="fr-FR" sz="1100" dirty="0">
                <a:latin typeface="Posterama" panose="020B0504020200020000" pitchFamily="34" charset="0"/>
                <a:ea typeface="Arial"/>
                <a:cs typeface="Posterama" panose="020B0504020200020000" pitchFamily="34" charset="0"/>
                <a:sym typeface="Arial"/>
              </a:rPr>
              <a:t> prohibitive for </a:t>
            </a:r>
            <a:r>
              <a:rPr lang="fr-FR" sz="1100" dirty="0" err="1">
                <a:latin typeface="Posterama" panose="020B0504020200020000" pitchFamily="34" charset="0"/>
                <a:ea typeface="Arial"/>
                <a:cs typeface="Posterama" panose="020B0504020200020000" pitchFamily="34" charset="0"/>
                <a:sym typeface="Arial"/>
              </a:rPr>
              <a:t>most</a:t>
            </a:r>
            <a:r>
              <a:rPr lang="fr-FR" sz="1100" dirty="0">
                <a:latin typeface="Posterama" panose="020B0504020200020000" pitchFamily="34" charset="0"/>
                <a:ea typeface="Arial"/>
                <a:cs typeface="Posterama" panose="020B0504020200020000" pitchFamily="34" charset="0"/>
                <a:sym typeface="Arial"/>
              </a:rPr>
              <a:t> people, </a:t>
            </a:r>
            <a:r>
              <a:rPr lang="fr-FR" sz="1100" dirty="0" err="1">
                <a:latin typeface="Posterama" panose="020B0504020200020000" pitchFamily="34" charset="0"/>
                <a:ea typeface="Arial"/>
                <a:cs typeface="Posterama" panose="020B0504020200020000" pitchFamily="34" charset="0"/>
                <a:sym typeface="Arial"/>
              </a:rPr>
              <a:t>since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still</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novel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technology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with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limited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availability</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cost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very</a:t>
            </a:r>
            <a:r>
              <a:rPr lang="fr-FR" sz="1100" dirty="0">
                <a:latin typeface="Posterama" panose="020B0504020200020000" pitchFamily="34" charset="0"/>
                <a:ea typeface="Arial"/>
                <a:cs typeface="Posterama" panose="020B0504020200020000" pitchFamily="34" charset="0"/>
                <a:sym typeface="Arial"/>
              </a:rPr>
              <a:t> high at the moment. </a:t>
            </a:r>
            <a:endParaRP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100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Electric </a:t>
            </a:r>
            <a:r>
              <a:rPr lang="fr-FR" sz="1100" dirty="0" err="1">
                <a:latin typeface="Posterama" panose="020B0504020200020000" pitchFamily="34" charset="0"/>
                <a:ea typeface="Arial"/>
                <a:cs typeface="Posterama" panose="020B0504020200020000" pitchFamily="34" charset="0"/>
                <a:sym typeface="Arial"/>
              </a:rPr>
              <a:t>vehicles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take</a:t>
            </a:r>
            <a:r>
              <a:rPr lang="fr-FR" sz="1100" dirty="0">
                <a:latin typeface="Posterama" panose="020B0504020200020000" pitchFamily="34" charset="0"/>
                <a:ea typeface="Arial"/>
                <a:cs typeface="Posterama" panose="020B0504020200020000" pitchFamily="34" charset="0"/>
                <a:sym typeface="Arial"/>
              </a:rPr>
              <a:t> a long time to charge. There are </a:t>
            </a:r>
            <a:r>
              <a:rPr lang="fr-FR" sz="1100" dirty="0" err="1">
                <a:latin typeface="Posterama" panose="020B0504020200020000" pitchFamily="34" charset="0"/>
                <a:ea typeface="Arial"/>
                <a:cs typeface="Posterama" panose="020B0504020200020000" pitchFamily="34" charset="0"/>
                <a:sym typeface="Arial"/>
              </a:rPr>
              <a:t>supercharging</a:t>
            </a:r>
            <a:r>
              <a:rPr lang="fr-FR" sz="1100" dirty="0">
                <a:latin typeface="Posterama" panose="020B0504020200020000" pitchFamily="34" charset="0"/>
                <a:ea typeface="Arial"/>
                <a:cs typeface="Posterama" panose="020B0504020200020000" pitchFamily="34" charset="0"/>
                <a:sym typeface="Arial"/>
              </a:rPr>
              <a:t> stations, and </a:t>
            </a:r>
            <a:r>
              <a:rPr lang="fr-FR" sz="1100" dirty="0" err="1">
                <a:latin typeface="Posterama" panose="020B0504020200020000" pitchFamily="34" charset="0"/>
                <a:ea typeface="Arial"/>
                <a:cs typeface="Posterama" panose="020B0504020200020000" pitchFamily="34" charset="0"/>
                <a:sym typeface="Arial"/>
              </a:rPr>
              <a:t>leaving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them</a:t>
            </a:r>
            <a:r>
              <a:rPr lang="fr-FR" sz="1100" dirty="0">
                <a:latin typeface="Posterama" panose="020B0504020200020000" pitchFamily="34" charset="0"/>
                <a:ea typeface="Arial"/>
                <a:cs typeface="Posterama" panose="020B0504020200020000" pitchFamily="34" charset="0"/>
                <a:sym typeface="Arial"/>
              </a:rPr>
              <a:t> to charge </a:t>
            </a:r>
            <a:r>
              <a:rPr lang="fr-FR" sz="1100" dirty="0" err="1">
                <a:latin typeface="Posterama" panose="020B0504020200020000" pitchFamily="34" charset="0"/>
                <a:ea typeface="Arial"/>
                <a:cs typeface="Posterama" panose="020B0504020200020000" pitchFamily="34" charset="0"/>
                <a:sym typeface="Arial"/>
              </a:rPr>
              <a:t>overnight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an option. But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limits</a:t>
            </a:r>
            <a:r>
              <a:rPr lang="fr-FR" sz="1100" dirty="0">
                <a:latin typeface="Posterama" panose="020B0504020200020000" pitchFamily="34" charset="0"/>
                <a:ea typeface="Arial"/>
                <a:cs typeface="Posterama" panose="020B0504020200020000" pitchFamily="34" charset="0"/>
                <a:sym typeface="Arial"/>
              </a:rPr>
              <a:t>, for </a:t>
            </a:r>
            <a:r>
              <a:rPr lang="fr-FR" sz="1100" dirty="0" err="1">
                <a:latin typeface="Posterama" panose="020B0504020200020000" pitchFamily="34" charset="0"/>
                <a:ea typeface="Arial"/>
                <a:cs typeface="Posterama" panose="020B0504020200020000" pitchFamily="34" charset="0"/>
                <a:sym typeface="Arial"/>
              </a:rPr>
              <a:t>instacance</a:t>
            </a:r>
            <a:r>
              <a:rPr lang="fr-FR" sz="1100" dirty="0">
                <a:latin typeface="Posterama" panose="020B0504020200020000" pitchFamily="34" charset="0"/>
                <a:ea typeface="Arial"/>
                <a:cs typeface="Posterama" panose="020B0504020200020000" pitchFamily="34" charset="0"/>
                <a:sym typeface="Arial"/>
              </a:rPr>
              <a:t>, people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live in </a:t>
            </a:r>
            <a:r>
              <a:rPr lang="fr-FR" sz="1100" dirty="0" err="1">
                <a:latin typeface="Posterama" panose="020B0504020200020000" pitchFamily="34" charset="0"/>
                <a:ea typeface="Arial"/>
                <a:cs typeface="Posterama" panose="020B0504020200020000" pitchFamily="34" charset="0"/>
                <a:sym typeface="Arial"/>
              </a:rPr>
              <a:t>apartments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with</a:t>
            </a:r>
            <a:r>
              <a:rPr lang="fr-FR" sz="1100" dirty="0">
                <a:latin typeface="Posterama" panose="020B0504020200020000" pitchFamily="34" charset="0"/>
                <a:ea typeface="Arial"/>
                <a:cs typeface="Posterama" panose="020B0504020200020000" pitchFamily="34" charset="0"/>
                <a:sym typeface="Arial"/>
              </a:rPr>
              <a:t> no garages or do not have </a:t>
            </a:r>
            <a:r>
              <a:rPr lang="fr-FR" sz="1100" dirty="0" err="1">
                <a:latin typeface="Posterama" panose="020B0504020200020000" pitchFamily="34" charset="0"/>
                <a:ea typeface="Arial"/>
                <a:cs typeface="Posterama" panose="020B0504020200020000" pitchFamily="34" charset="0"/>
                <a:sym typeface="Arial"/>
              </a:rPr>
              <a:t>charging</a:t>
            </a:r>
            <a:r>
              <a:rPr lang="fr-FR" sz="1100" dirty="0">
                <a:latin typeface="Posterama" panose="020B0504020200020000" pitchFamily="34" charset="0"/>
                <a:ea typeface="Arial"/>
                <a:cs typeface="Posterama" panose="020B0504020200020000" pitchFamily="34" charset="0"/>
                <a:sym typeface="Arial"/>
              </a:rPr>
              <a:t> infrastructure </a:t>
            </a:r>
            <a:r>
              <a:rPr lang="fr-FR" sz="1100" dirty="0" err="1">
                <a:latin typeface="Posterama" panose="020B0504020200020000" pitchFamily="34" charset="0"/>
                <a:ea typeface="Arial"/>
                <a:cs typeface="Posterama" panose="020B0504020200020000" pitchFamily="34" charset="0"/>
                <a:sym typeface="Arial"/>
              </a:rPr>
              <a:t>nearby</a:t>
            </a:r>
            <a:r>
              <a:rPr lang="fr-FR" sz="1100" dirty="0">
                <a:latin typeface="Posterama" panose="020B0504020200020000" pitchFamily="34" charset="0"/>
                <a:ea typeface="Arial"/>
                <a:cs typeface="Posterama" panose="020B0504020200020000" pitchFamily="34" charset="0"/>
                <a:sym typeface="Arial"/>
              </a:rPr>
              <a:t>. The range, </a:t>
            </a:r>
            <a:r>
              <a:rPr lang="fr-FR" sz="1100" dirty="0" err="1">
                <a:latin typeface="Posterama" panose="020B0504020200020000" pitchFamily="34" charset="0"/>
                <a:ea typeface="Arial"/>
                <a:cs typeface="Posterama" panose="020B0504020200020000" pitchFamily="34" charset="0"/>
                <a:sym typeface="Arial"/>
              </a:rPr>
              <a:t>although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getting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better</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better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still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limiting</a:t>
            </a:r>
            <a:r>
              <a:rPr lang="fr-FR" sz="1100" dirty="0">
                <a:latin typeface="Posterama" panose="020B0504020200020000" pitchFamily="34" charset="0"/>
                <a:ea typeface="Arial"/>
                <a:cs typeface="Posterama" panose="020B0504020200020000" pitchFamily="34" charset="0"/>
                <a:sym typeface="Arial"/>
              </a:rPr>
              <a:t> for a long range option, and </a:t>
            </a:r>
            <a:r>
              <a:rPr lang="fr-FR" sz="1100" dirty="0" err="1">
                <a:latin typeface="Posterama" panose="020B0504020200020000" pitchFamily="34" charset="0"/>
                <a:ea typeface="Arial"/>
                <a:cs typeface="Posterama" panose="020B0504020200020000" pitchFamily="34" charset="0"/>
                <a:sym typeface="Arial"/>
              </a:rPr>
              <a:t>worsen</a:t>
            </a:r>
            <a:r>
              <a:rPr lang="fr-FR" sz="1100" dirty="0">
                <a:latin typeface="Posterama" panose="020B0504020200020000" pitchFamily="34" charset="0"/>
                <a:ea typeface="Arial"/>
                <a:cs typeface="Posterama" panose="020B0504020200020000" pitchFamily="34" charset="0"/>
                <a:sym typeface="Arial"/>
              </a:rPr>
              <a:t> by the </a:t>
            </a:r>
            <a:r>
              <a:rPr lang="fr-FR" sz="1100" dirty="0" err="1">
                <a:latin typeface="Posterama" panose="020B0504020200020000" pitchFamily="34" charset="0"/>
                <a:ea typeface="Arial"/>
                <a:cs typeface="Posterama" panose="020B0504020200020000" pitchFamily="34" charset="0"/>
                <a:sym typeface="Arial"/>
              </a:rPr>
              <a:t>charging</a:t>
            </a:r>
            <a:r>
              <a:rPr lang="fr-FR" sz="1100" dirty="0">
                <a:latin typeface="Posterama" panose="020B0504020200020000" pitchFamily="34" charset="0"/>
                <a:ea typeface="Arial"/>
                <a:cs typeface="Posterama" panose="020B0504020200020000" pitchFamily="34" charset="0"/>
                <a:sym typeface="Arial"/>
              </a:rPr>
              <a:t> times,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can </a:t>
            </a:r>
            <a:r>
              <a:rPr lang="fr-FR" sz="1100" dirty="0" err="1">
                <a:latin typeface="Posterama" panose="020B0504020200020000" pitchFamily="34" charset="0"/>
                <a:ea typeface="Arial"/>
                <a:cs typeface="Posterama" panose="020B0504020200020000" pitchFamily="34" charset="0"/>
                <a:sym typeface="Arial"/>
              </a:rPr>
              <a:t>make</a:t>
            </a:r>
            <a:r>
              <a:rPr lang="fr-FR" sz="1100" dirty="0">
                <a:latin typeface="Posterama" panose="020B0504020200020000" pitchFamily="34" charset="0"/>
                <a:ea typeface="Arial"/>
                <a:cs typeface="Posterama" panose="020B0504020200020000" pitchFamily="34" charset="0"/>
                <a:sym typeface="Arial"/>
              </a:rPr>
              <a:t> a long drive </a:t>
            </a:r>
            <a:r>
              <a:rPr lang="fr-FR" sz="1100" dirty="0" err="1">
                <a:latin typeface="Posterama" panose="020B0504020200020000" pitchFamily="34" charset="0"/>
                <a:ea typeface="Arial"/>
                <a:cs typeface="Posterama" panose="020B0504020200020000" pitchFamily="34" charset="0"/>
                <a:sym typeface="Arial"/>
              </a:rPr>
              <a:t>take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even</a:t>
            </a:r>
            <a:r>
              <a:rPr lang="fr-FR" sz="1100" dirty="0">
                <a:latin typeface="Posterama" panose="020B0504020200020000" pitchFamily="34" charset="0"/>
                <a:ea typeface="Arial"/>
                <a:cs typeface="Posterama" panose="020B0504020200020000" pitchFamily="34" charset="0"/>
                <a:sym typeface="Arial"/>
              </a:rPr>
              <a:t> longer. The </a:t>
            </a:r>
            <a:r>
              <a:rPr lang="fr-FR" sz="1100" dirty="0" err="1">
                <a:latin typeface="Posterama" panose="020B0504020200020000" pitchFamily="34" charset="0"/>
                <a:ea typeface="Arial"/>
                <a:cs typeface="Posterama" panose="020B0504020200020000" pitchFamily="34" charset="0"/>
                <a:sym typeface="Arial"/>
              </a:rPr>
              <a:t>environmental</a:t>
            </a:r>
            <a:r>
              <a:rPr lang="fr-FR" sz="1100" dirty="0">
                <a:latin typeface="Posterama" panose="020B0504020200020000" pitchFamily="34" charset="0"/>
                <a:ea typeface="Arial"/>
                <a:cs typeface="Posterama" panose="020B0504020200020000" pitchFamily="34" charset="0"/>
                <a:sym typeface="Arial"/>
              </a:rPr>
              <a:t> impacts to </a:t>
            </a:r>
            <a:r>
              <a:rPr lang="fr-FR" sz="1100" dirty="0" err="1">
                <a:latin typeface="Posterama" panose="020B0504020200020000" pitchFamily="34" charset="0"/>
                <a:ea typeface="Arial"/>
                <a:cs typeface="Posterama" panose="020B0504020200020000" pitchFamily="34" charset="0"/>
                <a:sym typeface="Arial"/>
              </a:rPr>
              <a:t>construct</a:t>
            </a:r>
            <a:r>
              <a:rPr lang="fr-FR" sz="1100" dirty="0">
                <a:latin typeface="Posterama" panose="020B0504020200020000" pitchFamily="34" charset="0"/>
                <a:ea typeface="Arial"/>
                <a:cs typeface="Posterama" panose="020B0504020200020000" pitchFamily="34" charset="0"/>
                <a:sym typeface="Arial"/>
              </a:rPr>
              <a:t> an </a:t>
            </a:r>
            <a:r>
              <a:rPr lang="fr-FR" sz="1100" dirty="0" err="1">
                <a:latin typeface="Posterama" panose="020B0504020200020000" pitchFamily="34" charset="0"/>
                <a:ea typeface="Arial"/>
                <a:cs typeface="Posterama" panose="020B0504020200020000" pitchFamily="34" charset="0"/>
                <a:sym typeface="Arial"/>
              </a:rPr>
              <a:t>electric</a:t>
            </a:r>
            <a:r>
              <a:rPr lang="fr-FR" sz="1100" dirty="0">
                <a:latin typeface="Posterama" panose="020B0504020200020000" pitchFamily="34" charset="0"/>
                <a:ea typeface="Arial"/>
                <a:cs typeface="Posterama" panose="020B0504020200020000" pitchFamily="34" charset="0"/>
                <a:sym typeface="Arial"/>
              </a:rPr>
              <a:t> car, </a:t>
            </a:r>
            <a:r>
              <a:rPr lang="fr-FR" sz="1100" dirty="0" err="1">
                <a:latin typeface="Posterama" panose="020B0504020200020000" pitchFamily="34" charset="0"/>
                <a:ea typeface="Arial"/>
                <a:cs typeface="Posterama" panose="020B0504020200020000" pitchFamily="34" charset="0"/>
                <a:sym typeface="Arial"/>
              </a:rPr>
              <a:t>especially</a:t>
            </a:r>
            <a:r>
              <a:rPr lang="fr-FR" sz="1100" dirty="0">
                <a:latin typeface="Posterama" panose="020B0504020200020000" pitchFamily="34" charset="0"/>
                <a:ea typeface="Arial"/>
                <a:cs typeface="Posterama" panose="020B0504020200020000" pitchFamily="34" charset="0"/>
                <a:sym typeface="Arial"/>
              </a:rPr>
              <a:t> the lithium batteries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significant</a:t>
            </a:r>
            <a:r>
              <a:rPr lang="fr-FR" sz="1100" dirty="0">
                <a:latin typeface="Posterama" panose="020B0504020200020000" pitchFamily="34" charset="0"/>
                <a:ea typeface="Arial"/>
                <a:cs typeface="Posterama" panose="020B0504020200020000" pitchFamily="34" charset="0"/>
                <a:sym typeface="Arial"/>
              </a:rPr>
              <a:t>. </a:t>
            </a:r>
            <a:endParaRP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1000"/>
              </a:spcBef>
              <a:spcAft>
                <a:spcPts val="0"/>
              </a:spcAft>
              <a:buClr>
                <a:schemeClr val="dk1"/>
              </a:buClr>
              <a:buSzPts val="1100"/>
              <a:buFont typeface="Arial"/>
              <a:buNone/>
            </a:pPr>
            <a:endParaRPr sz="1100" dirty="0">
              <a:latin typeface="Posterama" panose="020B0504020200020000" pitchFamily="34" charset="0"/>
              <a:ea typeface="Arial"/>
              <a:cs typeface="Posterama" panose="020B0504020200020000" pitchFamily="34" charset="0"/>
              <a:sym typeface="Arial"/>
            </a:endParaRPr>
          </a:p>
          <a:p>
            <a:pPr marL="0" lvl="0" indent="0" algn="l" rtl="0">
              <a:spcBef>
                <a:spcPts val="0"/>
              </a:spcBef>
              <a:spcAft>
                <a:spcPts val="0"/>
              </a:spcAft>
              <a:buNone/>
            </a:pPr>
            <a:endParaRPr dirty="0"/>
          </a:p>
        </p:txBody>
      </p:sp>
      <p:sp>
        <p:nvSpPr>
          <p:cNvPr id="892" name="Google Shape;892;gfd31aa7216_3_16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latin typeface="Posterama" panose="020B0504020200020000" pitchFamily="34" charset="0"/>
                <a:cs typeface="Posterama" panose="020B0504020200020000" pitchFamily="34" charset="0"/>
              </a:rPr>
              <a:t>77</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fd31aa7216_3_15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fd31aa7216_3_15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Electric </a:t>
            </a:r>
            <a:r>
              <a:rPr lang="fr-FR" sz="1100" dirty="0" err="1">
                <a:latin typeface="Posterama" panose="020B0504020200020000" pitchFamily="34" charset="0"/>
                <a:ea typeface="Arial"/>
                <a:cs typeface="Posterama" panose="020B0504020200020000" pitchFamily="34" charset="0"/>
                <a:sym typeface="Arial"/>
              </a:rPr>
              <a:t>vehicle</a:t>
            </a:r>
            <a:r>
              <a:rPr lang="fr-FR" sz="1100" dirty="0">
                <a:latin typeface="Posterama" panose="020B0504020200020000" pitchFamily="34" charset="0"/>
                <a:ea typeface="Arial"/>
                <a:cs typeface="Posterama" panose="020B0504020200020000" pitchFamily="34" charset="0"/>
                <a:sym typeface="Arial"/>
              </a:rPr>
              <a:t> infrastructure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must more </a:t>
            </a:r>
            <a:r>
              <a:rPr lang="fr-FR" sz="1100" dirty="0" err="1">
                <a:latin typeface="Posterama" panose="020B0504020200020000" pitchFamily="34" charset="0"/>
                <a:ea typeface="Arial"/>
                <a:cs typeface="Posterama" panose="020B0504020200020000" pitchFamily="34" charset="0"/>
                <a:sym typeface="Arial"/>
              </a:rPr>
              <a:t>developed</a:t>
            </a:r>
            <a:r>
              <a:rPr lang="fr-FR" sz="1100" dirty="0">
                <a:latin typeface="Posterama" panose="020B0504020200020000" pitchFamily="34" charset="0"/>
                <a:ea typeface="Arial"/>
                <a:cs typeface="Posterama" panose="020B0504020200020000" pitchFamily="34" charset="0"/>
                <a:sym typeface="Arial"/>
              </a:rPr>
              <a:t> at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point </a:t>
            </a:r>
            <a:r>
              <a:rPr lang="fr-FR" sz="1100" dirty="0" err="1">
                <a:latin typeface="Posterama" panose="020B0504020200020000" pitchFamily="34" charset="0"/>
                <a:ea typeface="Arial"/>
                <a:cs typeface="Posterama" panose="020B0504020200020000" pitchFamily="34" charset="0"/>
                <a:sym typeface="Arial"/>
              </a:rPr>
              <a:t>than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Hydrogen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vehicles</a:t>
            </a:r>
            <a:r>
              <a:rPr lang="fr-FR" sz="1100" dirty="0">
                <a:latin typeface="Posterama" panose="020B0504020200020000" pitchFamily="34" charset="0"/>
                <a:ea typeface="Arial"/>
                <a:cs typeface="Posterama" panose="020B0504020200020000" pitchFamily="34" charset="0"/>
                <a:sym typeface="Arial"/>
              </a:rPr>
              <a:t> infrastructure,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noticeable</a:t>
            </a:r>
            <a:r>
              <a:rPr lang="fr-FR" sz="1100" dirty="0">
                <a:latin typeface="Posterama" panose="020B0504020200020000" pitchFamily="34" charset="0"/>
                <a:ea typeface="Arial"/>
                <a:cs typeface="Posterama" panose="020B0504020200020000" pitchFamily="34" charset="0"/>
                <a:sym typeface="Arial"/>
              </a:rPr>
              <a:t> by the </a:t>
            </a:r>
            <a:r>
              <a:rPr lang="fr-FR" sz="1100" dirty="0" err="1">
                <a:latin typeface="Posterama" panose="020B0504020200020000" pitchFamily="34" charset="0"/>
                <a:ea typeface="Arial"/>
                <a:cs typeface="Posterama" panose="020B0504020200020000" pitchFamily="34" charset="0"/>
                <a:sym typeface="Arial"/>
              </a:rPr>
              <a:t>number</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charging</a:t>
            </a:r>
            <a:r>
              <a:rPr lang="fr-FR" sz="1100" dirty="0">
                <a:latin typeface="Posterama" panose="020B0504020200020000" pitchFamily="34" charset="0"/>
                <a:ea typeface="Arial"/>
                <a:cs typeface="Posterama" panose="020B0504020200020000" pitchFamily="34" charset="0"/>
                <a:sym typeface="Arial"/>
              </a:rPr>
              <a:t> stations </a:t>
            </a:r>
            <a:r>
              <a:rPr lang="fr-FR" sz="1100" dirty="0" err="1">
                <a:latin typeface="Posterama" panose="020B0504020200020000" pitchFamily="34" charset="0"/>
                <a:ea typeface="Arial"/>
                <a:cs typeface="Posterama" panose="020B0504020200020000" pitchFamily="34" charset="0"/>
                <a:sym typeface="Arial"/>
              </a:rPr>
              <a:t>available</a:t>
            </a:r>
            <a:r>
              <a:rPr lang="fr-FR" sz="1100" dirty="0">
                <a:latin typeface="Posterama" panose="020B0504020200020000" pitchFamily="34" charset="0"/>
                <a:ea typeface="Arial"/>
                <a:cs typeface="Posterama" panose="020B0504020200020000" pitchFamily="34" charset="0"/>
                <a:sym typeface="Arial"/>
              </a:rPr>
              <a:t> for </a:t>
            </a:r>
            <a:r>
              <a:rPr lang="fr-FR" sz="1100" dirty="0" err="1">
                <a:latin typeface="Posterama" panose="020B0504020200020000" pitchFamily="34" charset="0"/>
                <a:ea typeface="Arial"/>
                <a:cs typeface="Posterama" panose="020B0504020200020000" pitchFamily="34" charset="0"/>
                <a:sym typeface="Arial"/>
              </a:rPr>
              <a:t>each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considerably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less</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hydrogen</a:t>
            </a:r>
            <a:r>
              <a:rPr lang="fr-FR" sz="1100" dirty="0">
                <a:latin typeface="Posterama" panose="020B0504020200020000" pitchFamily="34" charset="0"/>
                <a:ea typeface="Arial"/>
                <a:cs typeface="Posterama" panose="020B0504020200020000" pitchFamily="34" charset="0"/>
                <a:sym typeface="Arial"/>
              </a:rPr>
              <a:t> cars.</a:t>
            </a:r>
            <a:endParaRPr dirty="0"/>
          </a:p>
        </p:txBody>
      </p:sp>
      <p:sp>
        <p:nvSpPr>
          <p:cNvPr id="902" name="Google Shape;902;gfd31aa7216_3_15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latin typeface="Posterama" panose="020B0504020200020000" pitchFamily="34" charset="0"/>
                <a:cs typeface="Posterama" panose="020B0504020200020000" pitchFamily="34" charset="0"/>
              </a:rPr>
              <a:t>78</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fd31aa7216_3_16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fd31aa7216_3_16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fr-FR" sz="1100" dirty="0">
                <a:latin typeface="Posterama" panose="020B0504020200020000" pitchFamily="34" charset="0"/>
                <a:ea typeface="Arial"/>
                <a:cs typeface="Posterama" panose="020B0504020200020000" pitchFamily="34" charset="0"/>
                <a:sym typeface="Arial"/>
              </a:rPr>
              <a:t>The </a:t>
            </a:r>
            <a:r>
              <a:rPr lang="fr-FR" sz="1100" dirty="0" err="1">
                <a:latin typeface="Posterama" panose="020B0504020200020000" pitchFamily="34" charset="0"/>
                <a:ea typeface="Arial"/>
                <a:cs typeface="Posterama" panose="020B0504020200020000" pitchFamily="34" charset="0"/>
                <a:sym typeface="Arial"/>
              </a:rPr>
              <a:t>electric</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hydrogen</a:t>
            </a:r>
            <a:r>
              <a:rPr lang="fr-FR" sz="1100" dirty="0">
                <a:latin typeface="Posterama" panose="020B0504020200020000" pitchFamily="34" charset="0"/>
                <a:ea typeface="Arial"/>
                <a:cs typeface="Posterama" panose="020B0504020200020000" pitchFamily="34" charset="0"/>
                <a:sym typeface="Arial"/>
              </a:rPr>
              <a:t> alternatives do not </a:t>
            </a:r>
            <a:r>
              <a:rPr lang="fr-FR" sz="1100" dirty="0" err="1">
                <a:latin typeface="Posterama" panose="020B0504020200020000" pitchFamily="34" charset="0"/>
                <a:ea typeface="Arial"/>
                <a:cs typeface="Posterama" panose="020B0504020200020000" pitchFamily="34" charset="0"/>
                <a:sym typeface="Arial"/>
              </a:rPr>
              <a:t>produce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in transit. </a:t>
            </a:r>
            <a:r>
              <a:rPr lang="fr-FR" sz="1100" dirty="0" err="1">
                <a:latin typeface="Posterama" panose="020B0504020200020000" pitchFamily="34" charset="0"/>
                <a:ea typeface="Arial"/>
                <a:cs typeface="Posterama" panose="020B0504020200020000" pitchFamily="34" charset="0"/>
                <a:sym typeface="Arial"/>
              </a:rPr>
              <a:t>However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they</a:t>
            </a:r>
            <a:r>
              <a:rPr lang="fr-FR" sz="1100" dirty="0">
                <a:latin typeface="Posterama" panose="020B0504020200020000" pitchFamily="34" charset="0"/>
                <a:ea typeface="Arial"/>
                <a:cs typeface="Posterama" panose="020B0504020200020000" pitchFamily="34" charset="0"/>
                <a:sym typeface="Arial"/>
              </a:rPr>
              <a:t> can </a:t>
            </a:r>
            <a:r>
              <a:rPr lang="fr-FR" sz="1100" dirty="0" err="1">
                <a:latin typeface="Posterama" panose="020B0504020200020000" pitchFamily="34" charset="0"/>
                <a:ea typeface="Arial"/>
                <a:cs typeface="Posterama" panose="020B0504020200020000" pitchFamily="34" charset="0"/>
                <a:sym typeface="Arial"/>
              </a:rPr>
              <a:t>only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true</a:t>
            </a:r>
            <a:r>
              <a:rPr lang="fr-FR" sz="1100" dirty="0">
                <a:latin typeface="Posterama" panose="020B0504020200020000" pitchFamily="34" charset="0"/>
                <a:ea typeface="Arial"/>
                <a:cs typeface="Posterama" panose="020B0504020200020000" pitchFamily="34" charset="0"/>
                <a:sym typeface="Arial"/>
              </a:rPr>
              <a:t> alternatives if the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system </a:t>
            </a:r>
            <a:r>
              <a:rPr lang="fr-FR" sz="1100" dirty="0" err="1">
                <a:latin typeface="Posterama" panose="020B0504020200020000" pitchFamily="34" charset="0"/>
                <a:ea typeface="Arial"/>
                <a:cs typeface="Posterama" panose="020B0504020200020000" pitchFamily="34" charset="0"/>
                <a:sym typeface="Arial"/>
              </a:rPr>
              <a:t>fundamentally</a:t>
            </a:r>
            <a:r>
              <a:rPr lang="fr-FR" sz="1100" dirty="0">
                <a:latin typeface="Posterama" panose="020B0504020200020000" pitchFamily="34" charset="0"/>
                <a:ea typeface="Arial"/>
                <a:cs typeface="Posterama" panose="020B0504020200020000" pitchFamily="34" charset="0"/>
                <a:sym typeface="Arial"/>
              </a:rPr>
              <a:t> changes, and transitions to </a:t>
            </a:r>
            <a:r>
              <a:rPr lang="fr-FR" sz="1100" dirty="0" err="1">
                <a:latin typeface="Posterama" panose="020B0504020200020000" pitchFamily="34" charset="0"/>
                <a:ea typeface="Arial"/>
                <a:cs typeface="Posterama" panose="020B0504020200020000" pitchFamily="34" charset="0"/>
                <a:sym typeface="Arial"/>
              </a:rPr>
              <a:t>renewable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sources. </a:t>
            </a:r>
            <a:r>
              <a:rPr lang="fr-FR" sz="1100" dirty="0" err="1">
                <a:latin typeface="Posterama" panose="020B0504020200020000" pitchFamily="34" charset="0"/>
                <a:ea typeface="Arial"/>
                <a:cs typeface="Posterama" panose="020B0504020200020000" pitchFamily="34" charset="0"/>
                <a:sym typeface="Arial"/>
              </a:rPr>
              <a:t>These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vehicles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rely</a:t>
            </a:r>
            <a:r>
              <a:rPr lang="fr-FR" sz="1100" dirty="0">
                <a:latin typeface="Posterama" panose="020B0504020200020000" pitchFamily="34" charset="0"/>
                <a:ea typeface="Arial"/>
                <a:cs typeface="Posterama" panose="020B0504020200020000" pitchFamily="34" charset="0"/>
                <a:sym typeface="Arial"/>
              </a:rPr>
              <a:t> on </a:t>
            </a:r>
            <a:r>
              <a:rPr lang="fr-FR" sz="1100" dirty="0" err="1">
                <a:latin typeface="Posterama" panose="020B0504020200020000" pitchFamily="34" charset="0"/>
                <a:ea typeface="Arial"/>
                <a:cs typeface="Posterama" panose="020B0504020200020000" pitchFamily="34" charset="0"/>
                <a:sym typeface="Arial"/>
              </a:rPr>
              <a:t>electricity</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function</a:t>
            </a:r>
            <a:r>
              <a:rPr lang="fr-FR" sz="1100" dirty="0">
                <a:latin typeface="Posterama" panose="020B0504020200020000" pitchFamily="34" charset="0"/>
                <a:ea typeface="Arial"/>
                <a:cs typeface="Posterama" panose="020B0504020200020000" pitchFamily="34" charset="0"/>
                <a:sym typeface="Arial"/>
              </a:rPr>
              <a:t>, and if the </a:t>
            </a:r>
            <a:r>
              <a:rPr lang="fr-FR" sz="1100" dirty="0" err="1">
                <a:latin typeface="Posterama" panose="020B0504020200020000" pitchFamily="34" charset="0"/>
                <a:ea typeface="Arial"/>
                <a:cs typeface="Posterama" panose="020B0504020200020000" pitchFamily="34" charset="0"/>
                <a:sym typeface="Arial"/>
              </a:rPr>
              <a:t>energy</a:t>
            </a:r>
            <a:r>
              <a:rPr lang="fr-FR" sz="1100" dirty="0">
                <a:latin typeface="Posterama" panose="020B0504020200020000" pitchFamily="34" charset="0"/>
                <a:ea typeface="Arial"/>
                <a:cs typeface="Posterama" panose="020B0504020200020000" pitchFamily="34" charset="0"/>
                <a:sym typeface="Arial"/>
              </a:rPr>
              <a:t> system of a country </a:t>
            </a:r>
            <a:r>
              <a:rPr lang="fr-FR" sz="1100" dirty="0" err="1">
                <a:latin typeface="Posterama" panose="020B0504020200020000" pitchFamily="34" charset="0"/>
                <a:ea typeface="Arial"/>
                <a:cs typeface="Posterama" panose="020B0504020200020000" pitchFamily="34" charset="0"/>
                <a:sym typeface="Arial"/>
              </a:rPr>
              <a:t>with</a:t>
            </a:r>
            <a:r>
              <a:rPr lang="fr-FR" sz="1100" dirty="0">
                <a:latin typeface="Posterama" panose="020B0504020200020000" pitchFamily="34" charset="0"/>
                <a:ea typeface="Arial"/>
                <a:cs typeface="Posterama" panose="020B0504020200020000" pitchFamily="34" charset="0"/>
                <a:sym typeface="Arial"/>
              </a:rPr>
              <a:t> the best </a:t>
            </a:r>
            <a:r>
              <a:rPr lang="fr-FR" sz="1100" dirty="0" err="1">
                <a:latin typeface="Posterama" panose="020B0504020200020000" pitchFamily="34" charset="0"/>
                <a:ea typeface="Arial"/>
                <a:cs typeface="Posterama" panose="020B0504020200020000" pitchFamily="34" charset="0"/>
                <a:sym typeface="Arial"/>
              </a:rPr>
              <a:t>electric</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vehicle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grid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still</a:t>
            </a:r>
            <a:r>
              <a:rPr lang="fr-FR" sz="1100" dirty="0">
                <a:latin typeface="Posterama" panose="020B0504020200020000" pitchFamily="34" charset="0"/>
                <a:ea typeface="Arial"/>
                <a:cs typeface="Posterama" panose="020B0504020200020000" pitchFamily="34" charset="0"/>
                <a:sym typeface="Arial"/>
              </a:rPr>
              <a:t> relies </a:t>
            </a:r>
            <a:r>
              <a:rPr lang="fr-FR" sz="1100" dirty="0" err="1">
                <a:latin typeface="Posterama" panose="020B0504020200020000" pitchFamily="34" charset="0"/>
                <a:ea typeface="Arial"/>
                <a:cs typeface="Posterama" panose="020B0504020200020000" pitchFamily="34" charset="0"/>
                <a:sym typeface="Arial"/>
              </a:rPr>
              <a:t>mostly</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fossil</a:t>
            </a:r>
            <a:r>
              <a:rPr lang="fr-FR" sz="1100" dirty="0">
                <a:latin typeface="Posterama" panose="020B0504020200020000" pitchFamily="34" charset="0"/>
                <a:ea typeface="Arial"/>
                <a:cs typeface="Posterama" panose="020B0504020200020000" pitchFamily="34" charset="0"/>
                <a:sym typeface="Arial"/>
              </a:rPr>
              <a:t> fuels to power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wise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nothing</a:t>
            </a:r>
            <a:r>
              <a:rPr lang="fr-FR" sz="1100" dirty="0">
                <a:latin typeface="Posterama" panose="020B0504020200020000" pitchFamily="34" charset="0"/>
                <a:ea typeface="Arial"/>
                <a:cs typeface="Posterama" panose="020B0504020200020000" pitchFamily="34" charset="0"/>
                <a:sym typeface="Arial"/>
              </a:rPr>
              <a:t> more </a:t>
            </a:r>
            <a:r>
              <a:rPr lang="fr-FR" sz="1100" dirty="0" err="1">
                <a:latin typeface="Posterama" panose="020B0504020200020000" pitchFamily="34" charset="0"/>
                <a:ea typeface="Arial"/>
                <a:cs typeface="Posterama" panose="020B0504020200020000" pitchFamily="34" charset="0"/>
                <a:sym typeface="Arial"/>
              </a:rPr>
              <a:t>than</a:t>
            </a:r>
            <a:r>
              <a:rPr lang="fr-FR" sz="1100" dirty="0">
                <a:latin typeface="Posterama" panose="020B0504020200020000" pitchFamily="34" charset="0"/>
                <a:ea typeface="Arial"/>
                <a:cs typeface="Posterama" panose="020B0504020200020000" pitchFamily="34" charset="0"/>
                <a:sym typeface="Arial"/>
              </a:rPr>
              <a:t> a false solution.</a:t>
            </a:r>
            <a:endParaRPr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None/>
            </a:pPr>
            <a:endParaRPr sz="1800" dirty="0">
              <a:latin typeface="Posterama" panose="020B0504020200020000" pitchFamily="34" charset="0"/>
              <a:ea typeface="Arial"/>
              <a:cs typeface="Posterama" panose="020B0504020200020000" pitchFamily="34" charset="0"/>
              <a:sym typeface="Arial"/>
            </a:endParaRPr>
          </a:p>
          <a:p>
            <a:pPr marL="0" lvl="0" indent="0" algn="l" rtl="0">
              <a:spcBef>
                <a:spcPts val="1000"/>
              </a:spcBef>
              <a:spcAft>
                <a:spcPts val="0"/>
              </a:spcAft>
              <a:buNone/>
            </a:pPr>
            <a:endParaRPr dirty="0"/>
          </a:p>
          <a:p>
            <a:pPr marL="0" lvl="0" indent="0" algn="l" rtl="0">
              <a:spcBef>
                <a:spcPts val="0"/>
              </a:spcBef>
              <a:spcAft>
                <a:spcPts val="0"/>
              </a:spcAft>
              <a:buNone/>
            </a:pPr>
            <a:endParaRPr dirty="0"/>
          </a:p>
        </p:txBody>
      </p:sp>
      <p:sp>
        <p:nvSpPr>
          <p:cNvPr id="912" name="Google Shape;912;gfd31aa7216_3_16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latin typeface="Posterama" panose="020B0504020200020000" pitchFamily="34" charset="0"/>
                <a:cs typeface="Posterama" panose="020B0504020200020000" pitchFamily="34" charset="0"/>
              </a:rPr>
              <a:t>79</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1400"/>
              <a:buNone/>
            </a:pPr>
            <a:r>
              <a:rPr lang="fr-FR"/>
              <a:t>This picture was taken by the apollo mission’s astronauts, orbiting the earth. It is a quite symbolic picture because it gave a sense of how unique earth, the blue planet,  is.</a:t>
            </a:r>
            <a:endParaRPr/>
          </a:p>
        </p:txBody>
      </p:sp>
      <p:sp>
        <p:nvSpPr>
          <p:cNvPr id="223" name="Google Shape;223;p8: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fd31aa7216_3_15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fd31aa7216_3_15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In </a:t>
            </a:r>
            <a:r>
              <a:rPr lang="fr-FR" sz="1100" dirty="0" err="1">
                <a:latin typeface="Posterama" panose="020B0504020200020000" pitchFamily="34" charset="0"/>
                <a:ea typeface="Arial"/>
                <a:cs typeface="Posterama" panose="020B0504020200020000" pitchFamily="34" charset="0"/>
                <a:sym typeface="Arial"/>
              </a:rPr>
              <a:t>fact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carbon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on the </a:t>
            </a:r>
            <a:r>
              <a:rPr lang="fr-FR" sz="1100" dirty="0" err="1">
                <a:latin typeface="Posterama" panose="020B0504020200020000" pitchFamily="34" charset="0"/>
                <a:ea typeface="Arial"/>
                <a:cs typeface="Posterama" panose="020B0504020200020000" pitchFamily="34" charset="0"/>
                <a:sym typeface="Arial"/>
              </a:rPr>
              <a:t>overall</a:t>
            </a:r>
            <a:r>
              <a:rPr lang="fr-FR" sz="1100" dirty="0">
                <a:latin typeface="Posterama" panose="020B0504020200020000" pitchFamily="34" charset="0"/>
                <a:ea typeface="Arial"/>
                <a:cs typeface="Posterama" panose="020B0504020200020000" pitchFamily="34" charset="0"/>
                <a:sym typeface="Arial"/>
              </a:rPr>
              <a:t> life cycle of an </a:t>
            </a:r>
            <a:r>
              <a:rPr lang="fr-FR" sz="1100" dirty="0" err="1">
                <a:latin typeface="Posterama" panose="020B0504020200020000" pitchFamily="34" charset="0"/>
                <a:ea typeface="Arial"/>
                <a:cs typeface="Posterama" panose="020B0504020200020000" pitchFamily="34" charset="0"/>
                <a:sym typeface="Arial"/>
              </a:rPr>
              <a:t>electric</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vehicle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powered</a:t>
            </a:r>
            <a:r>
              <a:rPr lang="fr-FR" sz="1100" dirty="0">
                <a:latin typeface="Posterama" panose="020B0504020200020000" pitchFamily="34" charset="0"/>
                <a:ea typeface="Arial"/>
                <a:cs typeface="Posterama" panose="020B0504020200020000" pitchFamily="34" charset="0"/>
                <a:sym typeface="Arial"/>
              </a:rPr>
              <a:t> by </a:t>
            </a:r>
            <a:r>
              <a:rPr lang="fr-FR" sz="1100" dirty="0" err="1">
                <a:latin typeface="Posterama" panose="020B0504020200020000" pitchFamily="34" charset="0"/>
                <a:ea typeface="Arial"/>
                <a:cs typeface="Posterama" panose="020B0504020200020000" pitchFamily="34" charset="0"/>
                <a:sym typeface="Arial"/>
              </a:rPr>
              <a:t>fossil</a:t>
            </a:r>
            <a:r>
              <a:rPr lang="fr-FR" sz="1100" dirty="0">
                <a:latin typeface="Posterama" panose="020B0504020200020000" pitchFamily="34" charset="0"/>
                <a:ea typeface="Arial"/>
                <a:cs typeface="Posterama" panose="020B0504020200020000" pitchFamily="34" charset="0"/>
                <a:sym typeface="Arial"/>
              </a:rPr>
              <a:t> fuels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greater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than</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petrol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vehicle</a:t>
            </a:r>
            <a:r>
              <a:rPr lang="fr-FR" sz="1100" dirty="0">
                <a:latin typeface="Posterama" panose="020B0504020200020000" pitchFamily="34" charset="0"/>
                <a:ea typeface="Arial"/>
                <a:cs typeface="Posterama" panose="020B0504020200020000" pitchFamily="34" charset="0"/>
                <a:sym typeface="Arial"/>
              </a:rPr>
              <a:t>.</a:t>
            </a:r>
            <a:endParaRPr sz="1100" dirty="0">
              <a:latin typeface="Posterama" panose="020B0504020200020000" pitchFamily="34" charset="0"/>
              <a:ea typeface="Arial"/>
              <a:cs typeface="Posterama" panose="020B0504020200020000" pitchFamily="34" charset="0"/>
              <a:sym typeface="Arial"/>
            </a:endParaRPr>
          </a:p>
          <a:p>
            <a:pPr marL="0" lvl="0" indent="0" algn="l" rtl="0">
              <a:spcBef>
                <a:spcPts val="0"/>
              </a:spcBef>
              <a:spcAft>
                <a:spcPts val="0"/>
              </a:spcAft>
              <a:buNone/>
            </a:pPr>
            <a:endParaRPr dirty="0"/>
          </a:p>
        </p:txBody>
      </p:sp>
      <p:sp>
        <p:nvSpPr>
          <p:cNvPr id="930" name="Google Shape;930;gfd31aa7216_3_15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latin typeface="Posterama" panose="020B0504020200020000" pitchFamily="34" charset="0"/>
                <a:cs typeface="Posterama" panose="020B0504020200020000" pitchFamily="34" charset="0"/>
              </a:rPr>
              <a:t>80</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f68ff97dda_0_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a:t>Public transportation comes in the form of railroad transport and road transport.</a:t>
            </a:r>
            <a:endParaRPr/>
          </a:p>
        </p:txBody>
      </p:sp>
      <p:sp>
        <p:nvSpPr>
          <p:cNvPr id="937" name="Google Shape;937;gf68ff97dda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f68ff97dda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4" name="Google Shape;944;gf68ff97dda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Railway </a:t>
            </a:r>
            <a:r>
              <a:rPr lang="fr-FR" sz="1100" dirty="0" err="1">
                <a:latin typeface="Posterama" panose="020B0504020200020000" pitchFamily="34" charset="0"/>
                <a:ea typeface="Arial"/>
                <a:cs typeface="Posterama" panose="020B0504020200020000" pitchFamily="34" charset="0"/>
                <a:sym typeface="Arial"/>
              </a:rPr>
              <a:t>wise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can count on trains, trams and </a:t>
            </a:r>
            <a:r>
              <a:rPr lang="fr-FR" sz="1100" dirty="0" err="1">
                <a:latin typeface="Posterama" panose="020B0504020200020000" pitchFamily="34" charset="0"/>
                <a:ea typeface="Arial"/>
                <a:cs typeface="Posterama" panose="020B0504020200020000" pitchFamily="34" charset="0"/>
                <a:sym typeface="Arial"/>
              </a:rPr>
              <a:t>subways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These</a:t>
            </a:r>
            <a:r>
              <a:rPr lang="fr-FR" sz="1100" dirty="0">
                <a:latin typeface="Posterama" panose="020B0504020200020000" pitchFamily="34" charset="0"/>
                <a:ea typeface="Arial"/>
                <a:cs typeface="Posterama" panose="020B0504020200020000" pitchFamily="34" charset="0"/>
                <a:sym typeface="Arial"/>
              </a:rPr>
              <a:t> locomotives are </a:t>
            </a:r>
            <a:r>
              <a:rPr lang="fr-FR" sz="1100" dirty="0" err="1">
                <a:latin typeface="Posterama" panose="020B0504020200020000" pitchFamily="34" charset="0"/>
                <a:ea typeface="Arial"/>
                <a:cs typeface="Posterama" panose="020B0504020200020000" pitchFamily="34" charset="0"/>
                <a:sym typeface="Arial"/>
              </a:rPr>
              <a:t>powered</a:t>
            </a:r>
            <a:r>
              <a:rPr lang="fr-FR" sz="1100" dirty="0">
                <a:latin typeface="Posterama" panose="020B0504020200020000" pitchFamily="34" charset="0"/>
                <a:ea typeface="Arial"/>
                <a:cs typeface="Posterama" panose="020B0504020200020000" pitchFamily="34" charset="0"/>
                <a:sym typeface="Arial"/>
              </a:rPr>
              <a:t> by </a:t>
            </a:r>
            <a:r>
              <a:rPr lang="fr-FR" sz="1100" dirty="0" err="1">
                <a:latin typeface="Posterama" panose="020B0504020200020000" pitchFamily="34" charset="0"/>
                <a:ea typeface="Arial"/>
                <a:cs typeface="Posterama" panose="020B0504020200020000" pitchFamily="34" charset="0"/>
                <a:sym typeface="Arial"/>
              </a:rPr>
              <a:t>electricity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grid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Although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there</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some</a:t>
            </a:r>
            <a:r>
              <a:rPr lang="fr-FR" sz="1100" dirty="0">
                <a:latin typeface="Posterama" panose="020B0504020200020000" pitchFamily="34" charset="0"/>
                <a:ea typeface="Arial"/>
                <a:cs typeface="Posterama" panose="020B0504020200020000" pitchFamily="34" charset="0"/>
                <a:sym typeface="Arial"/>
              </a:rPr>
              <a:t> trains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move on diesel - </a:t>
            </a:r>
            <a:r>
              <a:rPr lang="fr-FR" sz="1100" dirty="0" err="1">
                <a:latin typeface="Posterama" panose="020B0504020200020000" pitchFamily="34" charset="0"/>
                <a:ea typeface="Arial"/>
                <a:cs typeface="Posterama" panose="020B0504020200020000" pitchFamily="34" charset="0"/>
                <a:sym typeface="Arial"/>
              </a:rPr>
              <a:t>following</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similar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principle</a:t>
            </a:r>
            <a:r>
              <a:rPr lang="fr-FR" sz="1100" dirty="0">
                <a:latin typeface="Posterama" panose="020B0504020200020000" pitchFamily="34" charset="0"/>
                <a:ea typeface="Arial"/>
                <a:cs typeface="Posterama" panose="020B0504020200020000" pitchFamily="34" charset="0"/>
                <a:sym typeface="Arial"/>
              </a:rPr>
              <a:t> as the trains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last century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runned</a:t>
            </a:r>
            <a:r>
              <a:rPr lang="fr-FR" sz="1100" dirty="0">
                <a:latin typeface="Posterama" panose="020B0504020200020000" pitchFamily="34" charset="0"/>
                <a:ea typeface="Arial"/>
                <a:cs typeface="Posterama" panose="020B0504020200020000" pitchFamily="34" charset="0"/>
                <a:sym typeface="Arial"/>
              </a:rPr>
              <a:t> on </a:t>
            </a:r>
            <a:r>
              <a:rPr lang="fr-FR" sz="1100" dirty="0" err="1">
                <a:latin typeface="Posterama" panose="020B0504020200020000" pitchFamily="34" charset="0"/>
                <a:ea typeface="Arial"/>
                <a:cs typeface="Posterama" panose="020B0504020200020000" pitchFamily="34" charset="0"/>
                <a:sym typeface="Arial"/>
              </a:rPr>
              <a:t>steam</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they</a:t>
            </a:r>
            <a:r>
              <a:rPr lang="fr-FR" sz="1100" dirty="0">
                <a:latin typeface="Posterama" panose="020B0504020200020000" pitchFamily="34" charset="0"/>
                <a:ea typeface="Arial"/>
                <a:cs typeface="Posterama" panose="020B0504020200020000" pitchFamily="34" charset="0"/>
                <a:sym typeface="Arial"/>
              </a:rPr>
              <a:t> are a </a:t>
            </a:r>
            <a:r>
              <a:rPr lang="fr-FR" sz="1100" dirty="0" err="1">
                <a:latin typeface="Posterama" panose="020B0504020200020000" pitchFamily="34" charset="0"/>
                <a:ea typeface="Arial"/>
                <a:cs typeface="Posterama" panose="020B0504020200020000" pitchFamily="34" charset="0"/>
                <a:sym typeface="Arial"/>
              </a:rPr>
              <a:t>minority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compared</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electric</a:t>
            </a:r>
            <a:r>
              <a:rPr lang="fr-FR" sz="1100" dirty="0">
                <a:latin typeface="Posterama" panose="020B0504020200020000" pitchFamily="34" charset="0"/>
                <a:ea typeface="Arial"/>
                <a:cs typeface="Posterama" panose="020B0504020200020000" pitchFamily="34" charset="0"/>
                <a:sym typeface="Arial"/>
              </a:rPr>
              <a:t> trains.</a:t>
            </a:r>
            <a:endParaRPr sz="1100" dirty="0">
              <a:latin typeface="Posterama" panose="020B0504020200020000" pitchFamily="34" charset="0"/>
              <a:ea typeface="Arial"/>
              <a:cs typeface="Posterama" panose="020B0504020200020000" pitchFamily="34" charset="0"/>
              <a:sym typeface="Arial"/>
            </a:endParaRPr>
          </a:p>
          <a:p>
            <a:pPr marL="0" lvl="0" indent="0" algn="just" rtl="0">
              <a:spcBef>
                <a:spcPts val="0"/>
              </a:spcBef>
              <a:spcAft>
                <a:spcPts val="0"/>
              </a:spcAft>
              <a:buClr>
                <a:schemeClr val="dk1"/>
              </a:buClr>
              <a:buSzPts val="1100"/>
              <a:buFont typeface="Arial"/>
              <a:buNone/>
            </a:pPr>
            <a:endParaRPr sz="1100" dirty="0">
              <a:latin typeface="Posterama" panose="020B0504020200020000" pitchFamily="34" charset="0"/>
              <a:ea typeface="Arial"/>
              <a:cs typeface="Posterama" panose="020B0504020200020000" pitchFamily="34" charset="0"/>
              <a:sym typeface="Aria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945" name="Google Shape;945;gf68ff97dda_0_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latin typeface="Posterama" panose="020B0504020200020000" pitchFamily="34" charset="0"/>
                <a:cs typeface="Posterama" panose="020B0504020200020000" pitchFamily="34" charset="0"/>
              </a:rPr>
              <a:t>82</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f68ff97dda_0_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To </a:t>
            </a:r>
            <a:r>
              <a:rPr lang="fr-FR" sz="1100" dirty="0" err="1">
                <a:latin typeface="Posterama" panose="020B0504020200020000" pitchFamily="34" charset="0"/>
                <a:ea typeface="Arial"/>
                <a:cs typeface="Posterama" panose="020B0504020200020000" pitchFamily="34" charset="0"/>
                <a:sym typeface="Arial"/>
              </a:rPr>
              <a:t>make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avoiding</a:t>
            </a:r>
            <a:r>
              <a:rPr lang="fr-FR" sz="1100" dirty="0">
                <a:latin typeface="Posterama" panose="020B0504020200020000" pitchFamily="34" charset="0"/>
                <a:ea typeface="Arial"/>
                <a:cs typeface="Posterama" panose="020B0504020200020000" pitchFamily="34" charset="0"/>
                <a:sym typeface="Arial"/>
              </a:rPr>
              <a:t> aviation” a </a:t>
            </a:r>
            <a:r>
              <a:rPr lang="fr-FR" sz="1100" dirty="0" err="1">
                <a:latin typeface="Posterama" panose="020B0504020200020000" pitchFamily="34" charset="0"/>
                <a:ea typeface="Arial"/>
                <a:cs typeface="Posterama" panose="020B0504020200020000" pitchFamily="34" charset="0"/>
                <a:sym typeface="Arial"/>
              </a:rPr>
              <a:t>valid</a:t>
            </a:r>
            <a:r>
              <a:rPr lang="fr-FR" sz="1100" dirty="0">
                <a:latin typeface="Posterama" panose="020B0504020200020000" pitchFamily="34" charset="0"/>
                <a:ea typeface="Arial"/>
                <a:cs typeface="Posterama" panose="020B0504020200020000" pitchFamily="34" charset="0"/>
                <a:sym typeface="Arial"/>
              </a:rPr>
              <a:t> option, trains </a:t>
            </a:r>
            <a:r>
              <a:rPr lang="fr-FR" sz="1100" dirty="0" err="1">
                <a:latin typeface="Posterama" panose="020B0504020200020000" pitchFamily="34" charset="0"/>
                <a:ea typeface="Arial"/>
                <a:cs typeface="Posterama" panose="020B0504020200020000" pitchFamily="34" charset="0"/>
                <a:sym typeface="Arial"/>
              </a:rPr>
              <a:t>need</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become</a:t>
            </a:r>
            <a:r>
              <a:rPr lang="fr-FR" sz="1100" dirty="0">
                <a:latin typeface="Posterama" panose="020B0504020200020000" pitchFamily="34" charset="0"/>
                <a:ea typeface="Arial"/>
                <a:cs typeface="Posterama" panose="020B0504020200020000" pitchFamily="34" charset="0"/>
                <a:sym typeface="Arial"/>
              </a:rPr>
              <a:t> a viable alternative.  But </a:t>
            </a:r>
            <a:r>
              <a:rPr lang="fr-FR" sz="1100" dirty="0" err="1">
                <a:latin typeface="Posterama" panose="020B0504020200020000" pitchFamily="34" charset="0"/>
                <a:ea typeface="Arial"/>
                <a:cs typeface="Posterama" panose="020B0504020200020000" pitchFamily="34" charset="0"/>
                <a:sym typeface="Arial"/>
              </a:rPr>
              <a:t>there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still</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need</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invest</a:t>
            </a:r>
            <a:r>
              <a:rPr lang="fr-FR" sz="1100" dirty="0">
                <a:latin typeface="Posterama" panose="020B0504020200020000" pitchFamily="34" charset="0"/>
                <a:ea typeface="Arial"/>
                <a:cs typeface="Posterama" panose="020B0504020200020000" pitchFamily="34" charset="0"/>
                <a:sym typeface="Arial"/>
              </a:rPr>
              <a:t> in high speed infrastructure and services for cross border train </a:t>
            </a:r>
            <a:r>
              <a:rPr lang="fr-FR" sz="1100" dirty="0" err="1">
                <a:latin typeface="Posterama" panose="020B0504020200020000" pitchFamily="34" charset="0"/>
                <a:ea typeface="Arial"/>
                <a:cs typeface="Posterama" panose="020B0504020200020000" pitchFamily="34" charset="0"/>
                <a:sym typeface="Arial"/>
              </a:rPr>
              <a:t>travel</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be</a:t>
            </a:r>
            <a:r>
              <a:rPr lang="fr-FR" sz="1100" dirty="0">
                <a:latin typeface="Posterama" panose="020B0504020200020000" pitchFamily="34" charset="0"/>
                <a:ea typeface="Arial"/>
                <a:cs typeface="Posterama" panose="020B0504020200020000" pitchFamily="34" charset="0"/>
                <a:sym typeface="Arial"/>
              </a:rPr>
              <a:t> an efficient alternative.</a:t>
            </a:r>
            <a:endParaRPr dirty="0"/>
          </a:p>
        </p:txBody>
      </p:sp>
      <p:sp>
        <p:nvSpPr>
          <p:cNvPr id="956" name="Google Shape;956;gf68ff97dda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f68ff97dda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3" name="Google Shape;963;gf68ff97dda_0_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SzPts val="1100"/>
              <a:buNone/>
            </a:pPr>
            <a:endParaRPr sz="1100" dirty="0">
              <a:latin typeface="Posterama" panose="020B0504020200020000" pitchFamily="34" charset="0"/>
              <a:ea typeface="Arial"/>
              <a:cs typeface="Posterama" panose="020B0504020200020000" pitchFamily="34" charset="0"/>
              <a:sym typeface="Arial"/>
            </a:endParaRPr>
          </a:p>
          <a:p>
            <a:pPr marL="0" lvl="0" indent="0" algn="just" rtl="0">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Buses are one of the best options to </a:t>
            </a:r>
            <a:r>
              <a:rPr lang="fr-FR" sz="1100" dirty="0" err="1">
                <a:latin typeface="Posterama" panose="020B0504020200020000" pitchFamily="34" charset="0"/>
                <a:ea typeface="Arial"/>
                <a:cs typeface="Posterama" panose="020B0504020200020000" pitchFamily="34" charset="0"/>
                <a:sym typeface="Arial"/>
              </a:rPr>
              <a:t>travel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between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small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towns</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other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localities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do not have </a:t>
            </a:r>
            <a:r>
              <a:rPr lang="fr-FR" sz="1100" dirty="0" err="1">
                <a:latin typeface="Posterama" panose="020B0504020200020000" pitchFamily="34" charset="0"/>
                <a:ea typeface="Arial"/>
                <a:cs typeface="Posterama" panose="020B0504020200020000" pitchFamily="34" charset="0"/>
                <a:sym typeface="Arial"/>
              </a:rPr>
              <a:t>railroad</a:t>
            </a:r>
            <a:r>
              <a:rPr lang="fr-FR" sz="1100" dirty="0">
                <a:latin typeface="Posterama" panose="020B0504020200020000" pitchFamily="34" charset="0"/>
                <a:ea typeface="Arial"/>
                <a:cs typeface="Posterama" panose="020B0504020200020000" pitchFamily="34" charset="0"/>
                <a:sym typeface="Arial"/>
              </a:rPr>
              <a:t> connections. And </a:t>
            </a:r>
            <a:r>
              <a:rPr lang="fr-FR" sz="1100" dirty="0" err="1">
                <a:latin typeface="Posterama" panose="020B0504020200020000" pitchFamily="34" charset="0"/>
                <a:ea typeface="Arial"/>
                <a:cs typeface="Posterama" panose="020B0504020200020000" pitchFamily="34" charset="0"/>
                <a:sym typeface="Arial"/>
              </a:rPr>
              <a:t>they</a:t>
            </a:r>
            <a:r>
              <a:rPr lang="fr-FR" sz="1100" dirty="0">
                <a:latin typeface="Posterama" panose="020B0504020200020000" pitchFamily="34" charset="0"/>
                <a:ea typeface="Arial"/>
                <a:cs typeface="Posterama" panose="020B0504020200020000" pitchFamily="34" charset="0"/>
                <a:sym typeface="Arial"/>
              </a:rPr>
              <a:t> do have a </a:t>
            </a:r>
            <a:r>
              <a:rPr lang="fr-FR" sz="1100" dirty="0" err="1">
                <a:latin typeface="Posterama" panose="020B0504020200020000" pitchFamily="34" charset="0"/>
                <a:ea typeface="Arial"/>
                <a:cs typeface="Posterama" panose="020B0504020200020000" pitchFamily="34" charset="0"/>
                <a:sym typeface="Arial"/>
              </a:rPr>
              <a:t>smaller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individual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carbon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footprint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than</a:t>
            </a:r>
            <a:r>
              <a:rPr lang="fr-FR" sz="1100" dirty="0">
                <a:latin typeface="Posterama" panose="020B0504020200020000" pitchFamily="34" charset="0"/>
                <a:ea typeface="Arial"/>
                <a:cs typeface="Posterama" panose="020B0504020200020000" pitchFamily="34" charset="0"/>
                <a:sym typeface="Arial"/>
              </a:rPr>
              <a:t> an </a:t>
            </a:r>
            <a:r>
              <a:rPr lang="fr-FR" sz="1100" dirty="0" err="1">
                <a:latin typeface="Posterama" panose="020B0504020200020000" pitchFamily="34" charset="0"/>
                <a:ea typeface="Arial"/>
                <a:cs typeface="Posterama" panose="020B0504020200020000" pitchFamily="34" charset="0"/>
                <a:sym typeface="Arial"/>
              </a:rPr>
              <a:t>individual</a:t>
            </a:r>
            <a:r>
              <a:rPr lang="fr-FR" sz="1100" dirty="0">
                <a:latin typeface="Posterama" panose="020B0504020200020000" pitchFamily="34" charset="0"/>
                <a:ea typeface="Arial"/>
                <a:cs typeface="Posterama" panose="020B0504020200020000" pitchFamily="34" charset="0"/>
                <a:sym typeface="Arial"/>
              </a:rPr>
              <a:t> car. </a:t>
            </a:r>
            <a:r>
              <a:rPr lang="fr-FR" sz="1100" dirty="0" err="1">
                <a:latin typeface="Posterama" panose="020B0504020200020000" pitchFamily="34" charset="0"/>
                <a:ea typeface="Arial"/>
                <a:cs typeface="Posterama" panose="020B0504020200020000" pitchFamily="34" charset="0"/>
                <a:sym typeface="Arial"/>
              </a:rPr>
              <a:t>However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they</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still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mostly</a:t>
            </a:r>
            <a:r>
              <a:rPr lang="fr-FR" sz="1100" dirty="0">
                <a:latin typeface="Posterama" panose="020B0504020200020000" pitchFamily="34" charset="0"/>
                <a:ea typeface="Arial"/>
                <a:cs typeface="Posterama" panose="020B0504020200020000" pitchFamily="34" charset="0"/>
                <a:sym typeface="Arial"/>
              </a:rPr>
              <a:t> reliant on </a:t>
            </a:r>
            <a:r>
              <a:rPr lang="fr-FR" sz="1100" dirty="0" err="1">
                <a:latin typeface="Posterama" panose="020B0504020200020000" pitchFamily="34" charset="0"/>
                <a:ea typeface="Arial"/>
                <a:cs typeface="Posterama" panose="020B0504020200020000" pitchFamily="34" charset="0"/>
                <a:sym typeface="Arial"/>
              </a:rPr>
              <a:t>fossil</a:t>
            </a:r>
            <a:r>
              <a:rPr lang="fr-FR" sz="1100" dirty="0">
                <a:latin typeface="Posterama" panose="020B0504020200020000" pitchFamily="34" charset="0"/>
                <a:ea typeface="Arial"/>
                <a:cs typeface="Posterama" panose="020B0504020200020000" pitchFamily="34" charset="0"/>
                <a:sym typeface="Arial"/>
              </a:rPr>
              <a:t> fuels. Not all run on diesel or </a:t>
            </a:r>
            <a:r>
              <a:rPr lang="fr-FR" sz="1100" dirty="0" err="1">
                <a:latin typeface="Posterama" panose="020B0504020200020000" pitchFamily="34" charset="0"/>
                <a:ea typeface="Arial"/>
                <a:cs typeface="Posterama" panose="020B0504020200020000" pitchFamily="34" charset="0"/>
                <a:sym typeface="Arial"/>
              </a:rPr>
              <a:t>gasoline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there</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some</a:t>
            </a:r>
            <a:r>
              <a:rPr lang="fr-FR" sz="1100" dirty="0">
                <a:latin typeface="Posterama" panose="020B0504020200020000" pitchFamily="34" charset="0"/>
                <a:ea typeface="Arial"/>
                <a:cs typeface="Posterama" panose="020B0504020200020000" pitchFamily="34" charset="0"/>
                <a:sym typeface="Arial"/>
              </a:rPr>
              <a:t> fuel alternatives </a:t>
            </a:r>
            <a:r>
              <a:rPr lang="fr-FR" sz="1100" dirty="0" err="1">
                <a:latin typeface="Posterama" panose="020B0504020200020000" pitchFamily="34" charset="0"/>
                <a:ea typeface="Arial"/>
                <a:cs typeface="Posterama" panose="020B0504020200020000" pitchFamily="34" charset="0"/>
                <a:sym typeface="Arial"/>
              </a:rPr>
              <a:t>such</a:t>
            </a:r>
            <a:r>
              <a:rPr lang="fr-FR" sz="1100" dirty="0">
                <a:latin typeface="Posterama" panose="020B0504020200020000" pitchFamily="34" charset="0"/>
                <a:ea typeface="Arial"/>
                <a:cs typeface="Posterama" panose="020B0504020200020000" pitchFamily="34" charset="0"/>
                <a:sym typeface="Arial"/>
              </a:rPr>
              <a:t> as </a:t>
            </a:r>
            <a:r>
              <a:rPr lang="fr-FR" sz="1100" dirty="0" err="1">
                <a:latin typeface="Posterama" panose="020B0504020200020000" pitchFamily="34" charset="0"/>
                <a:ea typeface="Arial"/>
                <a:cs typeface="Posterama" panose="020B0504020200020000" pitchFamily="34" charset="0"/>
                <a:sym typeface="Arial"/>
              </a:rPr>
              <a:t>natural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gas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Liquified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petroleum</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gas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biofuels</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ethanol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vehicles</a:t>
            </a:r>
            <a:r>
              <a:rPr lang="fr-FR" sz="1100" dirty="0">
                <a:latin typeface="Posterama" panose="020B0504020200020000" pitchFamily="34" charset="0"/>
                <a:ea typeface="Arial"/>
                <a:cs typeface="Posterama" panose="020B0504020200020000" pitchFamily="34" charset="0"/>
                <a:sym typeface="Arial"/>
              </a:rPr>
              <a:t>, but </a:t>
            </a:r>
            <a:r>
              <a:rPr lang="fr-FR" sz="1100" dirty="0" err="1">
                <a:latin typeface="Posterama" panose="020B0504020200020000" pitchFamily="34" charset="0"/>
                <a:ea typeface="Arial"/>
                <a:cs typeface="Posterama" panose="020B0504020200020000" pitchFamily="34" charset="0"/>
                <a:sym typeface="Arial"/>
              </a:rPr>
              <a:t>they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too</a:t>
            </a:r>
            <a:r>
              <a:rPr lang="fr-FR" sz="1100" dirty="0">
                <a:latin typeface="Posterama" panose="020B0504020200020000" pitchFamily="34" charset="0"/>
                <a:ea typeface="Arial"/>
                <a:cs typeface="Posterama" panose="020B0504020200020000" pitchFamily="34" charset="0"/>
                <a:sym typeface="Arial"/>
              </a:rPr>
              <a:t> have </a:t>
            </a:r>
            <a:r>
              <a:rPr lang="fr-FR" sz="1100" dirty="0" err="1">
                <a:latin typeface="Posterama" panose="020B0504020200020000" pitchFamily="34" charset="0"/>
                <a:ea typeface="Arial"/>
                <a:cs typeface="Posterama" panose="020B0504020200020000" pitchFamily="34" charset="0"/>
                <a:sym typeface="Arial"/>
              </a:rPr>
              <a:t>considerable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a:t>
            </a:r>
            <a:endParaRPr dirty="0"/>
          </a:p>
          <a:p>
            <a:pPr marL="0" lvl="0" indent="0" algn="l" rtl="0">
              <a:spcBef>
                <a:spcPts val="0"/>
              </a:spcBef>
              <a:spcAft>
                <a:spcPts val="0"/>
              </a:spcAft>
              <a:buNone/>
            </a:pPr>
            <a:endParaRPr dirty="0"/>
          </a:p>
          <a:p>
            <a:pPr marL="0" lvl="0" indent="0" algn="l" rtl="0">
              <a:spcBef>
                <a:spcPts val="0"/>
              </a:spcBef>
              <a:spcAft>
                <a:spcPts val="0"/>
              </a:spcAft>
              <a:buClr>
                <a:srgbClr val="000000"/>
              </a:buClr>
              <a:buFont typeface="Arial"/>
              <a:buNone/>
            </a:pPr>
            <a:endParaRPr dirty="0"/>
          </a:p>
        </p:txBody>
      </p:sp>
      <p:sp>
        <p:nvSpPr>
          <p:cNvPr id="964" name="Google Shape;964;gf68ff97dda_0_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latin typeface="Posterama" panose="020B0504020200020000" pitchFamily="34" charset="0"/>
                <a:cs typeface="Posterama" panose="020B0504020200020000" pitchFamily="34" charset="0"/>
              </a:rPr>
              <a:t>84</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f68ff97dda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4" name="Google Shape;974;gf68ff97dda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SzPts val="1100"/>
              <a:buNone/>
            </a:pPr>
            <a:r>
              <a:rPr lang="fr-FR" sz="1100" dirty="0">
                <a:latin typeface="Posterama" panose="020B0504020200020000" pitchFamily="34" charset="0"/>
                <a:ea typeface="Arial"/>
                <a:cs typeface="Posterama" panose="020B0504020200020000" pitchFamily="34" charset="0"/>
                <a:sym typeface="Arial"/>
              </a:rPr>
              <a:t>Apart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walking</a:t>
            </a:r>
            <a:r>
              <a:rPr lang="fr-FR" sz="1100" dirty="0">
                <a:latin typeface="Posterama" panose="020B0504020200020000" pitchFamily="34" charset="0"/>
                <a:ea typeface="Arial"/>
                <a:cs typeface="Posterama" panose="020B0504020200020000" pitchFamily="34" charset="0"/>
                <a:sym typeface="Arial"/>
              </a:rPr>
              <a:t>, bicycles are the best option to </a:t>
            </a:r>
            <a:r>
              <a:rPr lang="fr-FR" sz="1100" dirty="0" err="1">
                <a:latin typeface="Posterama" panose="020B0504020200020000" pitchFamily="34" charset="0"/>
                <a:ea typeface="Arial"/>
                <a:cs typeface="Posterama" panose="020B0504020200020000" pitchFamily="34" charset="0"/>
                <a:sym typeface="Arial"/>
              </a:rPr>
              <a:t>travel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a:t>
            </a:r>
            <a:r>
              <a:rPr lang="fr-FR" sz="1100" dirty="0">
                <a:latin typeface="Posterama" panose="020B0504020200020000" pitchFamily="34" charset="0"/>
                <a:ea typeface="Arial"/>
                <a:cs typeface="Posterama" panose="020B0504020200020000" pitchFamily="34" charset="0"/>
                <a:sym typeface="Arial"/>
              </a:rPr>
              <a:t> free. The </a:t>
            </a:r>
            <a:r>
              <a:rPr lang="fr-FR" sz="1100" dirty="0" err="1">
                <a:latin typeface="Posterama" panose="020B0504020200020000" pitchFamily="34" charset="0"/>
                <a:ea typeface="Arial"/>
                <a:cs typeface="Posterama" panose="020B0504020200020000" pitchFamily="34" charset="0"/>
                <a:sym typeface="Arial"/>
              </a:rPr>
              <a:t>benefits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reflect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economic</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health</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environmental</a:t>
            </a:r>
            <a:r>
              <a:rPr lang="fr-FR" sz="1100" dirty="0">
                <a:latin typeface="Posterama" panose="020B0504020200020000" pitchFamily="34" charset="0"/>
                <a:ea typeface="Arial"/>
                <a:cs typeface="Posterama" panose="020B0504020200020000" pitchFamily="34" charset="0"/>
                <a:sym typeface="Arial"/>
              </a:rPr>
              <a:t> gains. Of course not all places have the best infrastructure to </a:t>
            </a:r>
            <a:r>
              <a:rPr lang="fr-FR" sz="1100" dirty="0" err="1">
                <a:latin typeface="Posterama" panose="020B0504020200020000" pitchFamily="34" charset="0"/>
                <a:ea typeface="Arial"/>
                <a:cs typeface="Posterama" panose="020B0504020200020000" pitchFamily="34" charset="0"/>
                <a:sym typeface="Arial"/>
              </a:rPr>
              <a:t>accommodate</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cycling</a:t>
            </a:r>
            <a:r>
              <a:rPr lang="fr-FR" sz="1100" dirty="0">
                <a:latin typeface="Posterama" panose="020B0504020200020000" pitchFamily="34" charset="0"/>
                <a:ea typeface="Arial"/>
                <a:cs typeface="Posterama" panose="020B0504020200020000" pitchFamily="34" charset="0"/>
                <a:sym typeface="Arial"/>
              </a:rPr>
              <a:t> lifestyle, or have flat surfaces to </a:t>
            </a:r>
            <a:r>
              <a:rPr lang="fr-FR" sz="1100" dirty="0" err="1">
                <a:latin typeface="Posterama" panose="020B0504020200020000" pitchFamily="34" charset="0"/>
                <a:ea typeface="Arial"/>
                <a:cs typeface="Posterama" panose="020B0504020200020000" pitchFamily="34" charset="0"/>
                <a:sym typeface="Arial"/>
              </a:rPr>
              <a:t>make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easier</a:t>
            </a:r>
            <a:r>
              <a:rPr lang="fr-FR" sz="1100" dirty="0">
                <a:latin typeface="Posterama" panose="020B0504020200020000" pitchFamily="34" charset="0"/>
                <a:ea typeface="Arial"/>
                <a:cs typeface="Posterama" panose="020B0504020200020000" pitchFamily="34" charset="0"/>
                <a:sym typeface="Arial"/>
              </a:rPr>
              <a:t> to ride a bicycle, </a:t>
            </a:r>
            <a:r>
              <a:rPr lang="fr-FR" sz="1100" dirty="0" err="1">
                <a:latin typeface="Posterama" panose="020B0504020200020000" pitchFamily="34" charset="0"/>
                <a:ea typeface="Arial"/>
                <a:cs typeface="Posterama" panose="020B0504020200020000" pitchFamily="34" charset="0"/>
                <a:sym typeface="Arial"/>
              </a:rPr>
              <a:t>such</a:t>
            </a:r>
            <a:r>
              <a:rPr lang="fr-FR" sz="1100" dirty="0">
                <a:latin typeface="Posterama" panose="020B0504020200020000" pitchFamily="34" charset="0"/>
                <a:ea typeface="Arial"/>
                <a:cs typeface="Posterama" panose="020B0504020200020000" pitchFamily="34" charset="0"/>
                <a:sym typeface="Arial"/>
              </a:rPr>
              <a:t> as the </a:t>
            </a:r>
            <a:r>
              <a:rPr lang="fr-FR" sz="1100" dirty="0" err="1">
                <a:latin typeface="Posterama" panose="020B0504020200020000" pitchFamily="34" charset="0"/>
                <a:ea typeface="Arial"/>
                <a:cs typeface="Posterama" panose="020B0504020200020000" pitchFamily="34" charset="0"/>
                <a:sym typeface="Arial"/>
              </a:rPr>
              <a:t>Netherlands</a:t>
            </a:r>
            <a:r>
              <a:rPr lang="fr-FR" sz="1100" dirty="0">
                <a:latin typeface="Posterama" panose="020B0504020200020000" pitchFamily="34" charset="0"/>
                <a:ea typeface="Arial"/>
                <a:cs typeface="Posterama" panose="020B0504020200020000" pitchFamily="34" charset="0"/>
                <a:sym typeface="Arial"/>
              </a:rPr>
              <a:t>. But </a:t>
            </a:r>
            <a:r>
              <a:rPr lang="fr-FR" sz="1100" dirty="0" err="1">
                <a:latin typeface="Posterama" panose="020B0504020200020000" pitchFamily="34" charset="0"/>
                <a:ea typeface="Arial"/>
                <a:cs typeface="Posterama" panose="020B0504020200020000" pitchFamily="34" charset="0"/>
                <a:sym typeface="Arial"/>
              </a:rPr>
              <a:t>there</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some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interesting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electric</a:t>
            </a:r>
            <a:r>
              <a:rPr lang="fr-FR" sz="1100" dirty="0">
                <a:latin typeface="Posterama" panose="020B0504020200020000" pitchFamily="34" charset="0"/>
                <a:ea typeface="Arial"/>
                <a:cs typeface="Posterama" panose="020B0504020200020000" pitchFamily="34" charset="0"/>
                <a:sym typeface="Arial"/>
              </a:rPr>
              <a:t> options </a:t>
            </a:r>
            <a:r>
              <a:rPr lang="fr-FR" sz="1100" dirty="0" err="1">
                <a:latin typeface="Posterama" panose="020B0504020200020000" pitchFamily="34" charset="0"/>
                <a:ea typeface="Arial"/>
                <a:cs typeface="Posterama" panose="020B0504020200020000" pitchFamily="34" charset="0"/>
                <a:sym typeface="Arial"/>
              </a:rPr>
              <a:t>emerging</a:t>
            </a:r>
            <a:r>
              <a:rPr lang="fr-FR" sz="1100" dirty="0">
                <a:latin typeface="Posterama" panose="020B0504020200020000" pitchFamily="34" charset="0"/>
                <a:ea typeface="Arial"/>
                <a:cs typeface="Posterama" panose="020B0504020200020000" pitchFamily="34" charset="0"/>
                <a:sym typeface="Arial"/>
              </a:rPr>
              <a:t> to help </a:t>
            </a:r>
            <a:r>
              <a:rPr lang="fr-FR" sz="1100" dirty="0" err="1">
                <a:latin typeface="Posterama" panose="020B0504020200020000" pitchFamily="34" charset="0"/>
                <a:ea typeface="Arial"/>
                <a:cs typeface="Posterama" panose="020B0504020200020000" pitchFamily="34" charset="0"/>
                <a:sym typeface="Arial"/>
              </a:rPr>
              <a:t>fight</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steep</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climbs</a:t>
            </a:r>
            <a:r>
              <a:rPr lang="fr-FR" sz="1100" dirty="0">
                <a:latin typeface="Posterama" panose="020B0504020200020000" pitchFamily="34" charset="0"/>
                <a:ea typeface="Arial"/>
                <a:cs typeface="Posterama" panose="020B0504020200020000" pitchFamily="34" charset="0"/>
                <a:sym typeface="Arial"/>
              </a:rPr>
              <a:t>!</a:t>
            </a:r>
            <a:endParaRPr sz="1100" dirty="0">
              <a:latin typeface="Posterama" panose="020B0504020200020000" pitchFamily="34" charset="0"/>
              <a:ea typeface="Arial"/>
              <a:cs typeface="Posterama" panose="020B0504020200020000" pitchFamily="34" charset="0"/>
              <a:sym typeface="Arial"/>
            </a:endParaRPr>
          </a:p>
          <a:p>
            <a:pPr marL="0" lvl="0" indent="0" algn="l" rtl="0">
              <a:spcBef>
                <a:spcPts val="0"/>
              </a:spcBef>
              <a:spcAft>
                <a:spcPts val="0"/>
              </a:spcAft>
              <a:buClr>
                <a:schemeClr val="dk1"/>
              </a:buClr>
              <a:buSzPts val="1100"/>
              <a:buFont typeface="Arial"/>
              <a:buNone/>
            </a:pPr>
            <a:endParaRPr dirty="0"/>
          </a:p>
        </p:txBody>
      </p:sp>
      <p:sp>
        <p:nvSpPr>
          <p:cNvPr id="975" name="Google Shape;975;gf68ff97dda_0_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latin typeface="Posterama" panose="020B0504020200020000" pitchFamily="34" charset="0"/>
                <a:cs typeface="Posterama" panose="020B0504020200020000" pitchFamily="34" charset="0"/>
              </a:rPr>
              <a:t>85</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f68ff97dda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5" name="Google Shape;985;gf68ff97dda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All </a:t>
            </a:r>
            <a:r>
              <a:rPr lang="fr-FR" sz="1100" dirty="0" err="1">
                <a:latin typeface="Posterama" panose="020B0504020200020000" pitchFamily="34" charset="0"/>
                <a:ea typeface="Arial"/>
                <a:cs typeface="Posterama" panose="020B0504020200020000" pitchFamily="34" charset="0"/>
                <a:sym typeface="Arial"/>
              </a:rPr>
              <a:t>throughout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cities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two-wheel</a:t>
            </a:r>
            <a:r>
              <a:rPr lang="fr-FR" sz="1100" dirty="0">
                <a:latin typeface="Posterama" panose="020B0504020200020000" pitchFamily="34" charset="0"/>
                <a:ea typeface="Arial"/>
                <a:cs typeface="Posterama" panose="020B0504020200020000" pitchFamily="34" charset="0"/>
                <a:sym typeface="Arial"/>
              </a:rPr>
              <a:t> sharing options are </a:t>
            </a:r>
            <a:r>
              <a:rPr lang="fr-FR" sz="1100" dirty="0" err="1">
                <a:latin typeface="Posterama" panose="020B0504020200020000" pitchFamily="34" charset="0"/>
                <a:ea typeface="Arial"/>
                <a:cs typeface="Posterama" panose="020B0504020200020000" pitchFamily="34" charset="0"/>
                <a:sym typeface="Arial"/>
              </a:rPr>
              <a:t>starting</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emerge</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equipment</a:t>
            </a:r>
            <a:r>
              <a:rPr lang="fr-FR" sz="1100" dirty="0">
                <a:latin typeface="Posterama" panose="020B0504020200020000" pitchFamily="34" charset="0"/>
                <a:ea typeface="Arial"/>
                <a:cs typeface="Posterama" panose="020B0504020200020000" pitchFamily="34" charset="0"/>
                <a:sym typeface="Arial"/>
              </a:rPr>
              <a:t> can </a:t>
            </a:r>
            <a:r>
              <a:rPr lang="fr-FR" sz="1100" dirty="0" err="1">
                <a:latin typeface="Posterama" panose="020B0504020200020000" pitchFamily="34" charset="0"/>
                <a:ea typeface="Arial"/>
                <a:cs typeface="Posterama" panose="020B0504020200020000" pitchFamily="34" charset="0"/>
                <a:sym typeface="Arial"/>
              </a:rPr>
              <a:t>be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expensive</a:t>
            </a:r>
            <a:r>
              <a:rPr lang="fr-FR" sz="1100" dirty="0">
                <a:latin typeface="Posterama" panose="020B0504020200020000" pitchFamily="34" charset="0"/>
                <a:ea typeface="Arial"/>
                <a:cs typeface="Posterama" panose="020B0504020200020000" pitchFamily="34" charset="0"/>
                <a:sym typeface="Arial"/>
              </a:rPr>
              <a:t> for an </a:t>
            </a:r>
            <a:r>
              <a:rPr lang="fr-FR" sz="1100" dirty="0" err="1">
                <a:latin typeface="Posterama" panose="020B0504020200020000" pitchFamily="34" charset="0"/>
                <a:ea typeface="Arial"/>
                <a:cs typeface="Posterama" panose="020B0504020200020000" pitchFamily="34" charset="0"/>
                <a:sym typeface="Arial"/>
              </a:rPr>
              <a:t>individual</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bear</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cost</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investing</a:t>
            </a:r>
            <a:r>
              <a:rPr lang="fr-FR" sz="1100" dirty="0">
                <a:latin typeface="Posterama" panose="020B0504020200020000" pitchFamily="34" charset="0"/>
                <a:ea typeface="Arial"/>
                <a:cs typeface="Posterama" panose="020B0504020200020000" pitchFamily="34" charset="0"/>
                <a:sym typeface="Arial"/>
              </a:rPr>
              <a:t>, if the </a:t>
            </a:r>
            <a:r>
              <a:rPr lang="fr-FR" sz="1100" dirty="0" err="1">
                <a:latin typeface="Posterama" panose="020B0504020200020000" pitchFamily="34" charset="0"/>
                <a:ea typeface="Arial"/>
                <a:cs typeface="Posterama" panose="020B0504020200020000" pitchFamily="34" charset="0"/>
                <a:sym typeface="Arial"/>
              </a:rPr>
              <a:t>travels</a:t>
            </a:r>
            <a:r>
              <a:rPr lang="fr-FR" sz="1100" dirty="0">
                <a:latin typeface="Posterama" panose="020B0504020200020000" pitchFamily="34" charset="0"/>
                <a:ea typeface="Arial"/>
                <a:cs typeface="Posterama" panose="020B0504020200020000" pitchFamily="34" charset="0"/>
                <a:sym typeface="Arial"/>
              </a:rPr>
              <a:t> do not </a:t>
            </a:r>
            <a:r>
              <a:rPr lang="fr-FR" sz="1100" dirty="0" err="1">
                <a:latin typeface="Posterama" panose="020B0504020200020000" pitchFamily="34" charset="0"/>
                <a:ea typeface="Arial"/>
                <a:cs typeface="Posterama" panose="020B0504020200020000" pitchFamily="34" charset="0"/>
                <a:sym typeface="Arial"/>
              </a:rPr>
              <a:t>justify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These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grids</a:t>
            </a:r>
            <a:r>
              <a:rPr lang="fr-FR" sz="1100" dirty="0">
                <a:latin typeface="Posterama" panose="020B0504020200020000" pitchFamily="34" charset="0"/>
                <a:ea typeface="Arial"/>
                <a:cs typeface="Posterama" panose="020B0504020200020000" pitchFamily="34" charset="0"/>
                <a:sym typeface="Arial"/>
              </a:rPr>
              <a:t> of scooters and bicycles are a </a:t>
            </a:r>
            <a:r>
              <a:rPr lang="fr-FR" sz="1100" dirty="0" err="1">
                <a:latin typeface="Posterama" panose="020B0504020200020000" pitchFamily="34" charset="0"/>
                <a:ea typeface="Arial"/>
                <a:cs typeface="Posterama" panose="020B0504020200020000" pitchFamily="34" charset="0"/>
                <a:sym typeface="Arial"/>
              </a:rPr>
              <a:t>great</a:t>
            </a:r>
            <a:r>
              <a:rPr lang="fr-FR" sz="1100" dirty="0">
                <a:latin typeface="Posterama" panose="020B0504020200020000" pitchFamily="34" charset="0"/>
                <a:ea typeface="Arial"/>
                <a:cs typeface="Posterama" panose="020B0504020200020000" pitchFamily="34" charset="0"/>
                <a:sym typeface="Arial"/>
              </a:rPr>
              <a:t> option to move </a:t>
            </a:r>
            <a:r>
              <a:rPr lang="fr-FR" sz="1100" dirty="0" err="1">
                <a:latin typeface="Posterama" panose="020B0504020200020000" pitchFamily="34" charset="0"/>
                <a:ea typeface="Arial"/>
                <a:cs typeface="Posterama" panose="020B0504020200020000" pitchFamily="34" charset="0"/>
                <a:sym typeface="Arial"/>
              </a:rPr>
              <a:t>around</a:t>
            </a:r>
            <a:r>
              <a:rPr lang="fr-FR" sz="1100" dirty="0">
                <a:latin typeface="Posterama" panose="020B0504020200020000" pitchFamily="34" charset="0"/>
                <a:ea typeface="Arial"/>
                <a:cs typeface="Posterama" panose="020B0504020200020000" pitchFamily="34" charset="0"/>
                <a:sym typeface="Arial"/>
              </a:rPr>
              <a:t> the city </a:t>
            </a:r>
            <a:r>
              <a:rPr lang="fr-FR" sz="1100" dirty="0" err="1">
                <a:latin typeface="Posterama" panose="020B0504020200020000" pitchFamily="34" charset="0"/>
                <a:ea typeface="Arial"/>
                <a:cs typeface="Posterama" panose="020B0504020200020000" pitchFamily="34" charset="0"/>
                <a:sym typeface="Arial"/>
              </a:rPr>
              <a:t>with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low</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Usually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you</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pay</a:t>
            </a:r>
            <a:r>
              <a:rPr lang="fr-FR" sz="1100" dirty="0">
                <a:latin typeface="Posterama" panose="020B0504020200020000" pitchFamily="34" charset="0"/>
                <a:ea typeface="Arial"/>
                <a:cs typeface="Posterama" panose="020B0504020200020000" pitchFamily="34" charset="0"/>
                <a:sym typeface="Arial"/>
              </a:rPr>
              <a:t> for the kms </a:t>
            </a:r>
            <a:r>
              <a:rPr lang="fr-FR" sz="1100" dirty="0" err="1">
                <a:latin typeface="Posterama" panose="020B0504020200020000" pitchFamily="34" charset="0"/>
                <a:ea typeface="Arial"/>
                <a:cs typeface="Posterama" panose="020B0504020200020000" pitchFamily="34" charset="0"/>
                <a:sym typeface="Arial"/>
              </a:rPr>
              <a:t>you</a:t>
            </a:r>
            <a:r>
              <a:rPr lang="fr-FR" sz="1100" dirty="0">
                <a:latin typeface="Posterama" panose="020B0504020200020000" pitchFamily="34" charset="0"/>
                <a:ea typeface="Arial"/>
                <a:cs typeface="Posterama" panose="020B0504020200020000" pitchFamily="34" charset="0"/>
                <a:sym typeface="Arial"/>
              </a:rPr>
              <a:t> use, and </a:t>
            </a:r>
            <a:r>
              <a:rPr lang="fr-FR" sz="1100" dirty="0" err="1">
                <a:latin typeface="Posterama" panose="020B0504020200020000" pitchFamily="34" charset="0"/>
                <a:ea typeface="Arial"/>
                <a:cs typeface="Posterama" panose="020B0504020200020000" pitchFamily="34" charset="0"/>
                <a:sym typeface="Arial"/>
              </a:rPr>
              <a:t>there</a:t>
            </a:r>
            <a:r>
              <a:rPr lang="fr-FR" sz="1100" dirty="0">
                <a:latin typeface="Posterama" panose="020B0504020200020000" pitchFamily="34" charset="0"/>
                <a:ea typeface="Arial"/>
                <a:cs typeface="Posterama" panose="020B0504020200020000" pitchFamily="34" charset="0"/>
                <a:sym typeface="Arial"/>
              </a:rPr>
              <a:t> are stations spread out in the </a:t>
            </a:r>
            <a:r>
              <a:rPr lang="fr-FR" sz="1100" dirty="0" err="1">
                <a:latin typeface="Posterama" panose="020B0504020200020000" pitchFamily="34" charset="0"/>
                <a:ea typeface="Arial"/>
                <a:cs typeface="Posterama" panose="020B0504020200020000" pitchFamily="34" charset="0"/>
                <a:sym typeface="Arial"/>
              </a:rPr>
              <a:t>cities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you</a:t>
            </a:r>
            <a:r>
              <a:rPr lang="fr-FR" sz="1100" dirty="0">
                <a:latin typeface="Posterama" panose="020B0504020200020000" pitchFamily="34" charset="0"/>
                <a:ea typeface="Arial"/>
                <a:cs typeface="Posterama" panose="020B0504020200020000" pitchFamily="34" charset="0"/>
                <a:sym typeface="Arial"/>
              </a:rPr>
              <a:t> can </a:t>
            </a:r>
            <a:r>
              <a:rPr lang="fr-FR" sz="1100" dirty="0" err="1">
                <a:latin typeface="Posterama" panose="020B0504020200020000" pitchFamily="34" charset="0"/>
                <a:ea typeface="Arial"/>
                <a:cs typeface="Posterama" panose="020B0504020200020000" pitchFamily="34" charset="0"/>
                <a:sym typeface="Arial"/>
              </a:rPr>
              <a:t>leave</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equipment</a:t>
            </a:r>
            <a:r>
              <a:rPr lang="fr-FR" sz="1100" dirty="0">
                <a:latin typeface="Posterama" panose="020B0504020200020000" pitchFamily="34" charset="0"/>
                <a:ea typeface="Arial"/>
                <a:cs typeface="Posterama" panose="020B0504020200020000" pitchFamily="34" charset="0"/>
                <a:sym typeface="Arial"/>
              </a:rPr>
              <a:t> for </a:t>
            </a:r>
            <a:r>
              <a:rPr lang="fr-FR" sz="1100" dirty="0" err="1">
                <a:latin typeface="Posterama" panose="020B0504020200020000" pitchFamily="34" charset="0"/>
                <a:ea typeface="Arial"/>
                <a:cs typeface="Posterama" panose="020B0504020200020000" pitchFamily="34" charset="0"/>
                <a:sym typeface="Arial"/>
              </a:rPr>
              <a:t>another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person</a:t>
            </a:r>
            <a:r>
              <a:rPr lang="fr-FR" sz="1100" dirty="0">
                <a:latin typeface="Posterama" panose="020B0504020200020000" pitchFamily="34" charset="0"/>
                <a:ea typeface="Arial"/>
                <a:cs typeface="Posterama" panose="020B0504020200020000" pitchFamily="34" charset="0"/>
                <a:sym typeface="Arial"/>
              </a:rPr>
              <a:t> to use. </a:t>
            </a:r>
            <a:endParaRPr dirty="0"/>
          </a:p>
        </p:txBody>
      </p:sp>
      <p:sp>
        <p:nvSpPr>
          <p:cNvPr id="986" name="Google Shape;986;gf68ff97dda_0_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latin typeface="Posterama" panose="020B0504020200020000" pitchFamily="34" charset="0"/>
                <a:cs typeface="Posterama" panose="020B0504020200020000" pitchFamily="34" charset="0"/>
              </a:rPr>
              <a:t>86</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fd31aa7216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The discussion </a:t>
            </a:r>
            <a:r>
              <a:rPr lang="fr-FR" sz="1100" dirty="0" err="1">
                <a:latin typeface="Posterama" panose="020B0504020200020000" pitchFamily="34" charset="0"/>
                <a:ea typeface="Arial"/>
                <a:cs typeface="Posterama" panose="020B0504020200020000" pitchFamily="34" charset="0"/>
                <a:sym typeface="Arial"/>
              </a:rPr>
              <a:t>around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using</a:t>
            </a:r>
            <a:r>
              <a:rPr lang="fr-FR" sz="1100" dirty="0">
                <a:latin typeface="Posterama" panose="020B0504020200020000" pitchFamily="34" charset="0"/>
                <a:ea typeface="Arial"/>
                <a:cs typeface="Posterama" panose="020B0504020200020000" pitchFamily="34" charset="0"/>
                <a:sym typeface="Arial"/>
              </a:rPr>
              <a:t> cars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not </a:t>
            </a:r>
            <a:r>
              <a:rPr lang="fr-FR" sz="1100" dirty="0" err="1">
                <a:latin typeface="Posterama" panose="020B0504020200020000" pitchFamily="34" charset="0"/>
                <a:ea typeface="Arial"/>
                <a:cs typeface="Posterama" panose="020B0504020200020000" pitchFamily="34" charset="0"/>
                <a:sym typeface="Arial"/>
              </a:rPr>
              <a:t>only</a:t>
            </a:r>
            <a:r>
              <a:rPr lang="fr-FR" sz="1100" dirty="0">
                <a:latin typeface="Posterama" panose="020B0504020200020000" pitchFamily="34" charset="0"/>
                <a:ea typeface="Arial"/>
                <a:cs typeface="Posterama" panose="020B0504020200020000" pitchFamily="34" charset="0"/>
                <a:sym typeface="Arial"/>
              </a:rPr>
              <a:t> about </a:t>
            </a:r>
            <a:r>
              <a:rPr lang="fr-FR" sz="1100" dirty="0" err="1">
                <a:latin typeface="Posterama" panose="020B0504020200020000" pitchFamily="34" charset="0"/>
                <a:ea typeface="Arial"/>
                <a:cs typeface="Posterama" panose="020B0504020200020000" pitchFamily="34" charset="0"/>
                <a:sym typeface="Arial"/>
              </a:rPr>
              <a:t>emissions</a:t>
            </a:r>
            <a:r>
              <a:rPr lang="fr-FR" sz="1100" dirty="0">
                <a:latin typeface="Posterama" panose="020B0504020200020000" pitchFamily="34" charset="0"/>
                <a:ea typeface="Arial"/>
                <a:cs typeface="Posterama" panose="020B0504020200020000" pitchFamily="34" charset="0"/>
                <a:sym typeface="Arial"/>
              </a:rPr>
              <a:t>, but </a:t>
            </a:r>
            <a:r>
              <a:rPr lang="fr-FR" sz="1100" dirty="0" err="1">
                <a:latin typeface="Posterama" panose="020B0504020200020000" pitchFamily="34" charset="0"/>
                <a:ea typeface="Arial"/>
                <a:cs typeface="Posterama" panose="020B0504020200020000" pitchFamily="34" charset="0"/>
                <a:sym typeface="Arial"/>
              </a:rPr>
              <a:t>also</a:t>
            </a:r>
            <a:r>
              <a:rPr lang="fr-FR" sz="1100" dirty="0">
                <a:latin typeface="Posterama" panose="020B0504020200020000" pitchFamily="34" charset="0"/>
                <a:ea typeface="Arial"/>
                <a:cs typeface="Posterama" panose="020B0504020200020000" pitchFamily="34" charset="0"/>
                <a:sym typeface="Arial"/>
              </a:rPr>
              <a:t> for the </a:t>
            </a:r>
            <a:r>
              <a:rPr lang="fr-FR" sz="1100" dirty="0" err="1">
                <a:latin typeface="Posterama" panose="020B0504020200020000" pitchFamily="34" charset="0"/>
                <a:ea typeface="Arial"/>
                <a:cs typeface="Posterama" panose="020B0504020200020000" pitchFamily="34" charset="0"/>
                <a:sym typeface="Arial"/>
              </a:rPr>
              <a:t>space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they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take</a:t>
            </a:r>
            <a:r>
              <a:rPr lang="fr-FR" sz="1100" dirty="0">
                <a:latin typeface="Posterama" panose="020B0504020200020000" pitchFamily="34" charset="0"/>
                <a:ea typeface="Arial"/>
                <a:cs typeface="Posterama" panose="020B0504020200020000" pitchFamily="34" charset="0"/>
                <a:sym typeface="Arial"/>
              </a:rPr>
              <a:t>, and how </a:t>
            </a:r>
            <a:r>
              <a:rPr lang="fr-FR" sz="1100" dirty="0" err="1">
                <a:latin typeface="Posterama" panose="020B0504020200020000" pitchFamily="34" charset="0"/>
                <a:ea typeface="Arial"/>
                <a:cs typeface="Posterama" panose="020B0504020200020000" pitchFamily="34" charset="0"/>
                <a:sym typeface="Arial"/>
              </a:rPr>
              <a:t>cities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accommodate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vehicle</a:t>
            </a:r>
            <a:r>
              <a:rPr lang="fr-FR" sz="1100" dirty="0">
                <a:latin typeface="Posterama" panose="020B0504020200020000" pitchFamily="34" charset="0"/>
                <a:ea typeface="Arial"/>
                <a:cs typeface="Posterama" panose="020B0504020200020000" pitchFamily="34" charset="0"/>
                <a:sym typeface="Arial"/>
              </a:rPr>
              <a:t>. Options for collective transports or </a:t>
            </a:r>
            <a:r>
              <a:rPr lang="fr-FR" sz="1100" dirty="0" err="1">
                <a:latin typeface="Posterama" panose="020B0504020200020000" pitchFamily="34" charset="0"/>
                <a:ea typeface="Arial"/>
                <a:cs typeface="Posterama" panose="020B0504020200020000" pitchFamily="34" charset="0"/>
                <a:sym typeface="Arial"/>
              </a:rPr>
              <a:t>other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individual</a:t>
            </a:r>
            <a:r>
              <a:rPr lang="fr-FR" sz="1100" dirty="0">
                <a:latin typeface="Posterama" panose="020B0504020200020000" pitchFamily="34" charset="0"/>
                <a:ea typeface="Arial"/>
                <a:cs typeface="Posterama" panose="020B0504020200020000" pitchFamily="34" charset="0"/>
                <a:sym typeface="Arial"/>
              </a:rPr>
              <a:t> types of transportation free up </a:t>
            </a:r>
            <a:r>
              <a:rPr lang="fr-FR" sz="1100" dirty="0" err="1">
                <a:latin typeface="Posterama" panose="020B0504020200020000" pitchFamily="34" charset="0"/>
                <a:ea typeface="Arial"/>
                <a:cs typeface="Posterama" panose="020B0504020200020000" pitchFamily="34" charset="0"/>
                <a:sym typeface="Arial"/>
              </a:rPr>
              <a:t>roads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cities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making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way</a:t>
            </a:r>
            <a:r>
              <a:rPr lang="fr-FR" sz="1100" dirty="0">
                <a:latin typeface="Posterama" panose="020B0504020200020000" pitchFamily="34" charset="0"/>
                <a:ea typeface="Arial"/>
                <a:cs typeface="Posterama" panose="020B0504020200020000" pitchFamily="34" charset="0"/>
                <a:sym typeface="Arial"/>
              </a:rPr>
              <a:t> for people to reclaim the </a:t>
            </a:r>
            <a:r>
              <a:rPr lang="fr-FR" sz="1100" dirty="0" err="1">
                <a:latin typeface="Posterama" panose="020B0504020200020000" pitchFamily="34" charset="0"/>
                <a:ea typeface="Arial"/>
                <a:cs typeface="Posterama" panose="020B0504020200020000" pitchFamily="34" charset="0"/>
                <a:sym typeface="Arial"/>
              </a:rPr>
              <a:t>space</a:t>
            </a:r>
            <a:r>
              <a:rPr lang="fr-FR" sz="1100" dirty="0">
                <a:latin typeface="Posterama" panose="020B0504020200020000" pitchFamily="34" charset="0"/>
                <a:ea typeface="Arial"/>
                <a:cs typeface="Posterama" panose="020B0504020200020000" pitchFamily="34" charset="0"/>
                <a:sym typeface="Arial"/>
              </a:rPr>
              <a:t>. </a:t>
            </a:r>
            <a:endParaRPr dirty="0"/>
          </a:p>
        </p:txBody>
      </p:sp>
      <p:sp>
        <p:nvSpPr>
          <p:cNvPr id="994" name="Google Shape;994;gfd31aa7216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f68ff97dda_0_1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1" name="Google Shape;1001;gf68ff97dda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fd31aa7216_3_17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fd31aa7216_3_17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There are a lot of </a:t>
            </a:r>
            <a:r>
              <a:rPr lang="fr-FR" sz="1100" dirty="0" err="1">
                <a:latin typeface="Posterama" panose="020B0504020200020000" pitchFamily="34" charset="0"/>
                <a:ea typeface="Arial"/>
                <a:cs typeface="Posterama" panose="020B0504020200020000" pitchFamily="34" charset="0"/>
                <a:sym typeface="Arial"/>
              </a:rPr>
              <a:t>civic</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movements</a:t>
            </a:r>
            <a:r>
              <a:rPr lang="fr-FR" sz="1100" dirty="0">
                <a:latin typeface="Posterama" panose="020B0504020200020000" pitchFamily="34" charset="0"/>
                <a:ea typeface="Arial"/>
                <a:cs typeface="Posterama" panose="020B0504020200020000" pitchFamily="34" charset="0"/>
                <a:sym typeface="Arial"/>
              </a:rPr>
              <a:t> and associations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focus on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type of transport. </a:t>
            </a:r>
            <a:r>
              <a:rPr lang="fr-FR" sz="1100" dirty="0" err="1">
                <a:latin typeface="Posterama" panose="020B0504020200020000" pitchFamily="34" charset="0"/>
                <a:ea typeface="Arial"/>
                <a:cs typeface="Posterama" panose="020B0504020200020000" pitchFamily="34" charset="0"/>
                <a:sym typeface="Arial"/>
              </a:rPr>
              <a:t>These</a:t>
            </a:r>
            <a:r>
              <a:rPr lang="fr-FR" sz="1100" dirty="0">
                <a:latin typeface="Posterama" panose="020B0504020200020000" pitchFamily="34" charset="0"/>
                <a:ea typeface="Arial"/>
                <a:cs typeface="Posterama" panose="020B0504020200020000" pitchFamily="34" charset="0"/>
                <a:sym typeface="Arial"/>
              </a:rPr>
              <a:t> groups of </a:t>
            </a:r>
            <a:r>
              <a:rPr lang="fr-FR" sz="1100" dirty="0" err="1">
                <a:latin typeface="Posterama" panose="020B0504020200020000" pitchFamily="34" charset="0"/>
                <a:ea typeface="Arial"/>
                <a:cs typeface="Posterama" panose="020B0504020200020000" pitchFamily="34" charset="0"/>
                <a:sym typeface="Arial"/>
              </a:rPr>
              <a:t>citizens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usually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gather</a:t>
            </a:r>
            <a:r>
              <a:rPr lang="fr-FR" sz="1100" dirty="0">
                <a:latin typeface="Posterama" panose="020B0504020200020000" pitchFamily="34" charset="0"/>
                <a:ea typeface="Arial"/>
                <a:cs typeface="Posterama" panose="020B0504020200020000" pitchFamily="34" charset="0"/>
                <a:sym typeface="Arial"/>
              </a:rPr>
              <a:t> to route by bicycle to </a:t>
            </a:r>
            <a:r>
              <a:rPr lang="fr-FR" sz="1100" dirty="0" err="1">
                <a:latin typeface="Posterama" panose="020B0504020200020000" pitchFamily="34" charset="0"/>
                <a:ea typeface="Arial"/>
                <a:cs typeface="Posterama" panose="020B0504020200020000" pitchFamily="34" charset="0"/>
                <a:sym typeface="Arial"/>
              </a:rPr>
              <a:t>their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works</a:t>
            </a:r>
            <a:r>
              <a:rPr lang="fr-FR" sz="1100" dirty="0">
                <a:latin typeface="Posterama" panose="020B0504020200020000" pitchFamily="34" charset="0"/>
                <a:ea typeface="Arial"/>
                <a:cs typeface="Posterama" panose="020B0504020200020000" pitchFamily="34" charset="0"/>
                <a:sym typeface="Arial"/>
              </a:rPr>
              <a:t> or to </a:t>
            </a:r>
            <a:r>
              <a:rPr lang="fr-FR" sz="1100" dirty="0" err="1">
                <a:latin typeface="Posterama" panose="020B0504020200020000" pitchFamily="34" charset="0"/>
                <a:ea typeface="Arial"/>
                <a:cs typeface="Posterama" panose="020B0504020200020000" pitchFamily="34" charset="0"/>
                <a:sym typeface="Arial"/>
              </a:rPr>
              <a:t>leave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their</a:t>
            </a:r>
            <a:r>
              <a:rPr lang="fr-FR" sz="1100" dirty="0">
                <a:latin typeface="Posterama" panose="020B0504020200020000" pitchFamily="34" charset="0"/>
                <a:ea typeface="Arial"/>
                <a:cs typeface="Posterama" panose="020B0504020200020000" pitchFamily="34" charset="0"/>
                <a:sym typeface="Arial"/>
              </a:rPr>
              <a:t> kids at </a:t>
            </a:r>
            <a:r>
              <a:rPr lang="fr-FR" sz="1100" dirty="0" err="1">
                <a:latin typeface="Posterama" panose="020B0504020200020000" pitchFamily="34" charset="0"/>
                <a:ea typeface="Arial"/>
                <a:cs typeface="Posterama" panose="020B0504020200020000" pitchFamily="34" charset="0"/>
                <a:sym typeface="Arial"/>
              </a:rPr>
              <a:t>school</a:t>
            </a:r>
            <a:r>
              <a:rPr lang="fr-FR" sz="1100" dirty="0">
                <a:latin typeface="Posterama" panose="020B0504020200020000" pitchFamily="34" charset="0"/>
                <a:ea typeface="Arial"/>
                <a:cs typeface="Posterama" panose="020B0504020200020000" pitchFamily="34" charset="0"/>
                <a:sym typeface="Arial"/>
              </a:rPr>
              <a:t> -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particularly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significant</a:t>
            </a:r>
            <a:r>
              <a:rPr lang="fr-FR" sz="1100" dirty="0">
                <a:latin typeface="Posterama" panose="020B0504020200020000" pitchFamily="34" charset="0"/>
                <a:ea typeface="Arial"/>
                <a:cs typeface="Posterama" panose="020B0504020200020000" pitchFamily="34" charset="0"/>
                <a:sym typeface="Arial"/>
              </a:rPr>
              <a:t> in places </a:t>
            </a:r>
            <a:r>
              <a:rPr lang="fr-FR" sz="1100" dirty="0" err="1">
                <a:latin typeface="Posterama" panose="020B0504020200020000" pitchFamily="34" charset="0"/>
                <a:ea typeface="Arial"/>
                <a:cs typeface="Posterama" panose="020B0504020200020000" pitchFamily="34" charset="0"/>
                <a:sym typeface="Arial"/>
              </a:rPr>
              <a:t>where</a:t>
            </a:r>
            <a:r>
              <a:rPr lang="fr-FR" sz="1100" dirty="0">
                <a:latin typeface="Posterama" panose="020B0504020200020000" pitchFamily="34" charset="0"/>
                <a:ea typeface="Arial"/>
                <a:cs typeface="Posterama" panose="020B0504020200020000" pitchFamily="34" charset="0"/>
                <a:sym typeface="Arial"/>
              </a:rPr>
              <a:t> bicycle infrastructure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lacking</a:t>
            </a:r>
            <a:r>
              <a:rPr lang="fr-FR" sz="1100" dirty="0">
                <a:latin typeface="Posterama" panose="020B0504020200020000" pitchFamily="34" charset="0"/>
                <a:ea typeface="Arial"/>
                <a:cs typeface="Posterama" panose="020B0504020200020000" pitchFamily="34" charset="0"/>
                <a:sym typeface="Arial"/>
              </a:rPr>
              <a:t>. Traveling in groups </a:t>
            </a:r>
            <a:r>
              <a:rPr lang="fr-FR" sz="1100" dirty="0" err="1">
                <a:latin typeface="Posterama" panose="020B0504020200020000" pitchFamily="34" charset="0"/>
                <a:ea typeface="Arial"/>
                <a:cs typeface="Posterama" panose="020B0504020200020000" pitchFamily="34" charset="0"/>
                <a:sym typeface="Arial"/>
              </a:rPr>
              <a:t>significantly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increases</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security</a:t>
            </a:r>
            <a:r>
              <a:rPr lang="fr-FR" sz="1100" dirty="0">
                <a:latin typeface="Posterama" panose="020B0504020200020000" pitchFamily="34" charset="0"/>
                <a:ea typeface="Arial"/>
                <a:cs typeface="Posterama" panose="020B0504020200020000" pitchFamily="34" charset="0"/>
                <a:sym typeface="Arial"/>
              </a:rPr>
              <a:t> of traveling by bike and </a:t>
            </a:r>
            <a:r>
              <a:rPr lang="fr-FR" sz="1100" dirty="0" err="1">
                <a:latin typeface="Posterama" panose="020B0504020200020000" pitchFamily="34" charset="0"/>
                <a:ea typeface="Arial"/>
                <a:cs typeface="Posterama" panose="020B0504020200020000" pitchFamily="34" charset="0"/>
                <a:sym typeface="Arial"/>
              </a:rPr>
              <a:t>makes</a:t>
            </a:r>
            <a:r>
              <a:rPr lang="fr-FR" sz="1100" dirty="0">
                <a:latin typeface="Posterama" panose="020B0504020200020000" pitchFamily="34" charset="0"/>
                <a:ea typeface="Arial"/>
                <a:cs typeface="Posterama" panose="020B0504020200020000" pitchFamily="34" charset="0"/>
                <a:sym typeface="Arial"/>
              </a:rPr>
              <a:t> drivers </a:t>
            </a:r>
            <a:r>
              <a:rPr lang="fr-FR" sz="1100" dirty="0" err="1">
                <a:latin typeface="Posterama" panose="020B0504020200020000" pitchFamily="34" charset="0"/>
                <a:ea typeface="Arial"/>
                <a:cs typeface="Posterama" panose="020B0504020200020000" pitchFamily="34" charset="0"/>
                <a:sym typeface="Arial"/>
              </a:rPr>
              <a:t>aware</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their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presence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These</a:t>
            </a:r>
            <a:r>
              <a:rPr lang="fr-FR" sz="1100" dirty="0">
                <a:latin typeface="Posterama" panose="020B0504020200020000" pitchFamily="34" charset="0"/>
                <a:ea typeface="Arial"/>
                <a:cs typeface="Posterama" panose="020B0504020200020000" pitchFamily="34" charset="0"/>
                <a:sym typeface="Arial"/>
              </a:rPr>
              <a:t> associations </a:t>
            </a:r>
            <a:r>
              <a:rPr lang="fr-FR" sz="1100" dirty="0" err="1">
                <a:latin typeface="Posterama" panose="020B0504020200020000" pitchFamily="34" charset="0"/>
                <a:ea typeface="Arial"/>
                <a:cs typeface="Posterama" panose="020B0504020200020000" pitchFamily="34" charset="0"/>
                <a:sym typeface="Arial"/>
              </a:rPr>
              <a:t>also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offer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repair</a:t>
            </a:r>
            <a:r>
              <a:rPr lang="fr-FR" sz="1100" dirty="0">
                <a:latin typeface="Posterama" panose="020B0504020200020000" pitchFamily="34" charset="0"/>
                <a:ea typeface="Arial"/>
                <a:cs typeface="Posterama" panose="020B0504020200020000" pitchFamily="34" charset="0"/>
                <a:sym typeface="Arial"/>
              </a:rPr>
              <a:t> workshops and </a:t>
            </a:r>
            <a:r>
              <a:rPr lang="fr-FR" sz="1100" dirty="0" err="1">
                <a:latin typeface="Posterama" panose="020B0504020200020000" pitchFamily="34" charset="0"/>
                <a:ea typeface="Arial"/>
                <a:cs typeface="Posterama" panose="020B0504020200020000" pitchFamily="34" charset="0"/>
                <a:sym typeface="Arial"/>
              </a:rPr>
              <a:t>other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logistic</a:t>
            </a:r>
            <a:r>
              <a:rPr lang="fr-FR" sz="1100" dirty="0">
                <a:latin typeface="Posterama" panose="020B0504020200020000" pitchFamily="34" charset="0"/>
                <a:ea typeface="Arial"/>
                <a:cs typeface="Posterama" panose="020B0504020200020000" pitchFamily="34" charset="0"/>
                <a:sym typeface="Arial"/>
              </a:rPr>
              <a:t> support to </a:t>
            </a:r>
            <a:r>
              <a:rPr lang="fr-FR" sz="1100" dirty="0" err="1">
                <a:latin typeface="Posterama" panose="020B0504020200020000" pitchFamily="34" charset="0"/>
                <a:ea typeface="Arial"/>
                <a:cs typeface="Posterama" panose="020B0504020200020000" pitchFamily="34" charset="0"/>
                <a:sym typeface="Arial"/>
              </a:rPr>
              <a:t>make</a:t>
            </a:r>
            <a:r>
              <a:rPr lang="fr-FR" sz="1100" dirty="0">
                <a:latin typeface="Posterama" panose="020B0504020200020000" pitchFamily="34" charset="0"/>
                <a:ea typeface="Arial"/>
                <a:cs typeface="Posterama" panose="020B0504020200020000" pitchFamily="34" charset="0"/>
                <a:sym typeface="Arial"/>
              </a:rPr>
              <a:t> sure </a:t>
            </a:r>
            <a:r>
              <a:rPr lang="fr-FR" sz="1100" dirty="0" err="1">
                <a:latin typeface="Posterama" panose="020B0504020200020000" pitchFamily="34" charset="0"/>
                <a:ea typeface="Arial"/>
                <a:cs typeface="Posterama" panose="020B0504020200020000" pitchFamily="34" charset="0"/>
                <a:sym typeface="Arial"/>
              </a:rPr>
              <a:t>you</a:t>
            </a:r>
            <a:r>
              <a:rPr lang="fr-FR" sz="1100" dirty="0">
                <a:latin typeface="Posterama" panose="020B0504020200020000" pitchFamily="34" charset="0"/>
                <a:ea typeface="Arial"/>
                <a:cs typeface="Posterama" panose="020B0504020200020000" pitchFamily="34" charset="0"/>
                <a:sym typeface="Arial"/>
              </a:rPr>
              <a:t> have </a:t>
            </a:r>
            <a:r>
              <a:rPr lang="fr-FR" sz="1100" dirty="0" err="1">
                <a:latin typeface="Posterama" panose="020B0504020200020000" pitchFamily="34" charset="0"/>
                <a:ea typeface="Arial"/>
                <a:cs typeface="Posterama" panose="020B0504020200020000" pitchFamily="34" charset="0"/>
                <a:sym typeface="Arial"/>
              </a:rPr>
              <a:t>your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gear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ready</a:t>
            </a:r>
            <a:r>
              <a:rPr lang="fr-FR" sz="1100" dirty="0">
                <a:latin typeface="Posterama" panose="020B0504020200020000" pitchFamily="34" charset="0"/>
                <a:ea typeface="Arial"/>
                <a:cs typeface="Posterama" panose="020B0504020200020000" pitchFamily="34" charset="0"/>
                <a:sym typeface="Arial"/>
              </a:rPr>
              <a:t> to cycle. </a:t>
            </a:r>
            <a:r>
              <a:rPr lang="fr-FR" sz="1100" dirty="0" err="1">
                <a:latin typeface="Posterama" panose="020B0504020200020000" pitchFamily="34" charset="0"/>
                <a:ea typeface="Arial"/>
                <a:cs typeface="Posterama" panose="020B0504020200020000" pitchFamily="34" charset="0"/>
                <a:sym typeface="Arial"/>
              </a:rPr>
              <a:t>These</a:t>
            </a:r>
            <a:r>
              <a:rPr lang="fr-FR" sz="1100" dirty="0">
                <a:latin typeface="Posterama" panose="020B0504020200020000" pitchFamily="34" charset="0"/>
                <a:ea typeface="Arial"/>
                <a:cs typeface="Posterama" panose="020B0504020200020000" pitchFamily="34" charset="0"/>
                <a:sym typeface="Arial"/>
              </a:rPr>
              <a:t> groups can start </a:t>
            </a:r>
            <a:r>
              <a:rPr lang="fr-FR" sz="1100" dirty="0" err="1">
                <a:latin typeface="Posterama" panose="020B0504020200020000" pitchFamily="34" charset="0"/>
                <a:ea typeface="Arial"/>
                <a:cs typeface="Posterama" panose="020B0504020200020000" pitchFamily="34" charset="0"/>
                <a:sym typeface="Arial"/>
              </a:rPr>
              <a:t>anywhere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you</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just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need</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gather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interesting</a:t>
            </a:r>
            <a:r>
              <a:rPr lang="fr-FR" sz="1100" dirty="0">
                <a:latin typeface="Posterama" panose="020B0504020200020000" pitchFamily="34" charset="0"/>
                <a:ea typeface="Arial"/>
                <a:cs typeface="Posterama" panose="020B0504020200020000" pitchFamily="34" charset="0"/>
                <a:sym typeface="Arial"/>
              </a:rPr>
              <a:t> people to </a:t>
            </a:r>
            <a:r>
              <a:rPr lang="fr-FR" sz="1100" dirty="0" err="1">
                <a:latin typeface="Posterama" panose="020B0504020200020000" pitchFamily="34" charset="0"/>
                <a:ea typeface="Arial"/>
                <a:cs typeface="Posterama" panose="020B0504020200020000" pitchFamily="34" charset="0"/>
                <a:sym typeface="Arial"/>
              </a:rPr>
              <a:t>make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idea</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happen</a:t>
            </a:r>
            <a:r>
              <a:rPr lang="fr-FR" sz="1100" dirty="0">
                <a:latin typeface="Posterama" panose="020B0504020200020000" pitchFamily="34" charset="0"/>
                <a:ea typeface="Arial"/>
                <a:cs typeface="Posterama" panose="020B0504020200020000" pitchFamily="34" charset="0"/>
                <a:sym typeface="Arial"/>
              </a:rPr>
              <a:t>.</a:t>
            </a:r>
            <a:endParaRPr sz="1100" dirty="0">
              <a:latin typeface="Posterama" panose="020B0504020200020000" pitchFamily="34" charset="0"/>
              <a:ea typeface="Arial"/>
              <a:cs typeface="Posterama" panose="020B0504020200020000" pitchFamily="34" charset="0"/>
              <a:sym typeface="Arial"/>
            </a:endParaRPr>
          </a:p>
          <a:p>
            <a:pPr marL="0" lvl="0" indent="0" algn="just" rtl="0">
              <a:spcBef>
                <a:spcPts val="0"/>
              </a:spcBef>
              <a:spcAft>
                <a:spcPts val="0"/>
              </a:spcAft>
              <a:buClr>
                <a:schemeClr val="dk1"/>
              </a:buClr>
              <a:buSzPts val="1100"/>
              <a:buFont typeface="Arial"/>
              <a:buNone/>
            </a:pPr>
            <a:endParaRPr sz="1100" dirty="0">
              <a:latin typeface="Posterama" panose="020B0504020200020000" pitchFamily="34" charset="0"/>
              <a:ea typeface="Arial"/>
              <a:cs typeface="Posterama" panose="020B0504020200020000" pitchFamily="34" charset="0"/>
              <a:sym typeface="Arial"/>
            </a:endParaRPr>
          </a:p>
          <a:p>
            <a:pPr marL="0" lvl="0" indent="0" algn="just" rtl="0">
              <a:spcBef>
                <a:spcPts val="0"/>
              </a:spcBef>
              <a:spcAft>
                <a:spcPts val="0"/>
              </a:spcAft>
              <a:buClr>
                <a:schemeClr val="dk1"/>
              </a:buClr>
              <a:buSzPts val="1100"/>
              <a:buFont typeface="Arial"/>
              <a:buNone/>
            </a:pPr>
            <a:r>
              <a:rPr lang="fr-FR" sz="1100" dirty="0" err="1">
                <a:latin typeface="Posterama" panose="020B0504020200020000" pitchFamily="34" charset="0"/>
                <a:ea typeface="Arial"/>
                <a:cs typeface="Posterama" panose="020B0504020200020000" pitchFamily="34" charset="0"/>
                <a:sym typeface="Arial"/>
              </a:rPr>
              <a:t>Two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examples</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these</a:t>
            </a:r>
            <a:r>
              <a:rPr lang="fr-FR" sz="1100" dirty="0">
                <a:latin typeface="Posterama" panose="020B0504020200020000" pitchFamily="34" charset="0"/>
                <a:ea typeface="Arial"/>
                <a:cs typeface="Posterama" panose="020B0504020200020000" pitchFamily="34" charset="0"/>
                <a:sym typeface="Arial"/>
              </a:rPr>
              <a:t> initiatives in </a:t>
            </a:r>
            <a:r>
              <a:rPr lang="fr-FR" sz="1100" dirty="0" err="1">
                <a:latin typeface="Posterama" panose="020B0504020200020000" pitchFamily="34" charset="0"/>
                <a:ea typeface="Arial"/>
                <a:cs typeface="Posterama" panose="020B0504020200020000" pitchFamily="34" charset="0"/>
                <a:sym typeface="Arial"/>
              </a:rPr>
              <a:t>portugal</a:t>
            </a:r>
            <a:r>
              <a:rPr lang="fr-FR" sz="1100" dirty="0">
                <a:latin typeface="Posterama" panose="020B0504020200020000" pitchFamily="34" charset="0"/>
                <a:ea typeface="Arial"/>
                <a:cs typeface="Posterama" panose="020B0504020200020000" pitchFamily="34" charset="0"/>
                <a:sym typeface="Arial"/>
              </a:rPr>
              <a:t> are:</a:t>
            </a:r>
            <a:endParaRPr sz="1100" dirty="0">
              <a:latin typeface="Posterama" panose="020B0504020200020000" pitchFamily="34" charset="0"/>
              <a:ea typeface="Arial"/>
              <a:cs typeface="Posterama" panose="020B0504020200020000" pitchFamily="34" charset="0"/>
              <a:sym typeface="Arial"/>
            </a:endParaRPr>
          </a:p>
          <a:p>
            <a:pPr marL="0" lvl="0" indent="0" algn="just" rtl="0">
              <a:spcBef>
                <a:spcPts val="0"/>
              </a:spcBef>
              <a:spcAft>
                <a:spcPts val="0"/>
              </a:spcAft>
              <a:buClr>
                <a:schemeClr val="dk1"/>
              </a:buClr>
              <a:buSzPts val="1100"/>
              <a:buFont typeface="Arial"/>
              <a:buNone/>
            </a:pPr>
            <a:endParaRPr sz="1100" dirty="0">
              <a:latin typeface="Posterama" panose="020B0504020200020000" pitchFamily="34" charset="0"/>
              <a:ea typeface="Arial"/>
              <a:cs typeface="Posterama" panose="020B0504020200020000" pitchFamily="34" charset="0"/>
              <a:sym typeface="Arial"/>
            </a:endParaRPr>
          </a:p>
          <a:p>
            <a:pPr marL="457200" lvl="0" indent="-298450" algn="just" rtl="0">
              <a:spcBef>
                <a:spcPts val="0"/>
              </a:spcBef>
              <a:spcAft>
                <a:spcPts val="0"/>
              </a:spcAft>
              <a:buClr>
                <a:schemeClr val="dk1"/>
              </a:buClr>
              <a:buSzPts val="1100"/>
              <a:buChar char="●"/>
            </a:pPr>
            <a:r>
              <a:rPr lang="fr-FR" sz="1100" dirty="0" err="1">
                <a:latin typeface="Posterama" panose="020B0504020200020000" pitchFamily="34" charset="0"/>
                <a:ea typeface="Arial"/>
                <a:cs typeface="Posterama" panose="020B0504020200020000" pitchFamily="34" charset="0"/>
                <a:sym typeface="Arial"/>
              </a:rPr>
              <a:t>Ciclo</a:t>
            </a:r>
            <a:r>
              <a:rPr lang="fr-FR" sz="1100" dirty="0">
                <a:latin typeface="Posterama" panose="020B0504020200020000" pitchFamily="34" charset="0"/>
                <a:ea typeface="Arial"/>
                <a:cs typeface="Posterama" panose="020B0504020200020000" pitchFamily="34" charset="0"/>
                <a:sym typeface="Arial"/>
              </a:rPr>
              <a:t> espresso - </a:t>
            </a:r>
            <a:r>
              <a:rPr lang="fr-FR" sz="1100" dirty="0" err="1">
                <a:latin typeface="Posterama" panose="020B0504020200020000" pitchFamily="34" charset="0"/>
                <a:ea typeface="Arial"/>
                <a:cs typeface="Posterama" panose="020B0504020200020000" pitchFamily="34" charset="0"/>
                <a:sym typeface="Arial"/>
              </a:rPr>
              <a:t>Known</a:t>
            </a:r>
            <a:r>
              <a:rPr lang="fr-FR" sz="1100" dirty="0">
                <a:latin typeface="Posterama" panose="020B0504020200020000" pitchFamily="34" charset="0"/>
                <a:ea typeface="Arial"/>
                <a:cs typeface="Posterama" panose="020B0504020200020000" pitchFamily="34" charset="0"/>
                <a:sym typeface="Arial"/>
              </a:rPr>
              <a:t> as a “Bicycle train”,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initiative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comprised</a:t>
            </a:r>
            <a:r>
              <a:rPr lang="fr-FR" sz="1100" dirty="0">
                <a:latin typeface="Posterama" panose="020B0504020200020000" pitchFamily="34" charset="0"/>
                <a:ea typeface="Arial"/>
                <a:cs typeface="Posterama" panose="020B0504020200020000" pitchFamily="34" charset="0"/>
                <a:sym typeface="Arial"/>
              </a:rPr>
              <a:t> by a groups of </a:t>
            </a:r>
            <a:r>
              <a:rPr lang="fr-FR" sz="1100" dirty="0" err="1">
                <a:latin typeface="Posterama" panose="020B0504020200020000" pitchFamily="34" charset="0"/>
                <a:ea typeface="Arial"/>
                <a:cs typeface="Posterama" panose="020B0504020200020000" pitchFamily="34" charset="0"/>
                <a:sym typeface="Arial"/>
              </a:rPr>
              <a:t>children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gather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with</a:t>
            </a:r>
            <a:r>
              <a:rPr lang="fr-FR" sz="1100" dirty="0">
                <a:latin typeface="Posterama" panose="020B0504020200020000" pitchFamily="34" charset="0"/>
                <a:ea typeface="Arial"/>
                <a:cs typeface="Posterama" panose="020B0504020200020000" pitchFamily="34" charset="0"/>
                <a:sym typeface="Arial"/>
              </a:rPr>
              <a:t> monitors to ride </a:t>
            </a:r>
            <a:r>
              <a:rPr lang="fr-FR" sz="1100" dirty="0" err="1">
                <a:latin typeface="Posterama" panose="020B0504020200020000" pitchFamily="34" charset="0"/>
                <a:ea typeface="Arial"/>
                <a:cs typeface="Posterama" panose="020B0504020200020000" pitchFamily="34" charset="0"/>
                <a:sym typeface="Arial"/>
              </a:rPr>
              <a:t>their</a:t>
            </a:r>
            <a:r>
              <a:rPr lang="fr-FR" sz="1100" dirty="0">
                <a:latin typeface="Posterama" panose="020B0504020200020000" pitchFamily="34" charset="0"/>
                <a:ea typeface="Arial"/>
                <a:cs typeface="Posterama" panose="020B0504020200020000" pitchFamily="34" charset="0"/>
                <a:sym typeface="Arial"/>
              </a:rPr>
              <a:t> bicycles to </a:t>
            </a:r>
            <a:r>
              <a:rPr lang="fr-FR" sz="1100" dirty="0" err="1">
                <a:latin typeface="Posterama" panose="020B0504020200020000" pitchFamily="34" charset="0"/>
                <a:ea typeface="Arial"/>
                <a:cs typeface="Posterama" panose="020B0504020200020000" pitchFamily="34" charset="0"/>
                <a:sym typeface="Arial"/>
              </a:rPr>
              <a:t>school</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Lisbon</a:t>
            </a:r>
            <a:r>
              <a:rPr lang="fr-FR" sz="1100" dirty="0">
                <a:latin typeface="Posterama" panose="020B0504020200020000" pitchFamily="34" charset="0"/>
                <a:ea typeface="Arial"/>
                <a:cs typeface="Posterama" panose="020B0504020200020000" pitchFamily="34" charset="0"/>
                <a:sym typeface="Arial"/>
              </a:rPr>
              <a:t> and Aveiro. </a:t>
            </a:r>
            <a:r>
              <a:rPr lang="fr-FR" sz="1100" dirty="0" err="1">
                <a:latin typeface="Posterama" panose="020B0504020200020000" pitchFamily="34" charset="0"/>
                <a:ea typeface="Arial"/>
                <a:cs typeface="Posterama" panose="020B0504020200020000" pitchFamily="34" charset="0"/>
                <a:sym typeface="Arial"/>
              </a:rPr>
              <a:t>They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travel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together</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ensure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safety</a:t>
            </a:r>
            <a:r>
              <a:rPr lang="fr-FR" sz="1100" dirty="0">
                <a:latin typeface="Posterama" panose="020B0504020200020000" pitchFamily="34" charset="0"/>
                <a:ea typeface="Arial"/>
                <a:cs typeface="Posterama" panose="020B0504020200020000" pitchFamily="34" charset="0"/>
                <a:sym typeface="Arial"/>
              </a:rPr>
              <a:t> for all, and parents can </a:t>
            </a:r>
            <a:r>
              <a:rPr lang="fr-FR" sz="1100" dirty="0" err="1">
                <a:latin typeface="Posterama" panose="020B0504020200020000" pitchFamily="34" charset="0"/>
                <a:ea typeface="Arial"/>
                <a:cs typeface="Posterama" panose="020B0504020200020000" pitchFamily="34" charset="0"/>
                <a:sym typeface="Arial"/>
              </a:rPr>
              <a:t>join</a:t>
            </a:r>
            <a:r>
              <a:rPr lang="fr-FR" sz="1100" dirty="0">
                <a:latin typeface="Posterama" panose="020B0504020200020000" pitchFamily="34" charset="0"/>
                <a:ea typeface="Arial"/>
                <a:cs typeface="Posterama" panose="020B0504020200020000" pitchFamily="34" charset="0"/>
                <a:sym typeface="Arial"/>
              </a:rPr>
              <a:t> as monitors if </a:t>
            </a:r>
            <a:r>
              <a:rPr lang="fr-FR" sz="1100" dirty="0" err="1">
                <a:latin typeface="Posterama" panose="020B0504020200020000" pitchFamily="34" charset="0"/>
                <a:ea typeface="Arial"/>
                <a:cs typeface="Posterama" panose="020B0504020200020000" pitchFamily="34" charset="0"/>
                <a:sym typeface="Arial"/>
              </a:rPr>
              <a:t>they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want</a:t>
            </a:r>
            <a:r>
              <a:rPr lang="fr-FR" sz="1100" dirty="0">
                <a:latin typeface="Posterama" panose="020B0504020200020000" pitchFamily="34" charset="0"/>
                <a:ea typeface="Arial"/>
                <a:cs typeface="Posterama" panose="020B0504020200020000" pitchFamily="34" charset="0"/>
                <a:sym typeface="Arial"/>
              </a:rPr>
              <a:t>!</a:t>
            </a:r>
            <a:endParaRPr sz="1100" dirty="0">
              <a:latin typeface="Posterama" panose="020B0504020200020000" pitchFamily="34" charset="0"/>
              <a:ea typeface="Arial"/>
              <a:cs typeface="Posterama" panose="020B0504020200020000" pitchFamily="34" charset="0"/>
              <a:sym typeface="Arial"/>
            </a:endParaRPr>
          </a:p>
          <a:p>
            <a:pPr marL="457200" lvl="0" indent="0" algn="just" rtl="0">
              <a:spcBef>
                <a:spcPts val="0"/>
              </a:spcBef>
              <a:spcAft>
                <a:spcPts val="0"/>
              </a:spcAft>
              <a:buClr>
                <a:schemeClr val="dk1"/>
              </a:buClr>
              <a:buSzPts val="1100"/>
              <a:buFont typeface="Arial"/>
              <a:buNone/>
            </a:pPr>
            <a:endParaRPr sz="1100" dirty="0">
              <a:latin typeface="Posterama" panose="020B0504020200020000" pitchFamily="34" charset="0"/>
              <a:ea typeface="Arial"/>
              <a:cs typeface="Posterama" panose="020B0504020200020000" pitchFamily="34" charset="0"/>
              <a:sym typeface="Arial"/>
            </a:endParaRPr>
          </a:p>
          <a:p>
            <a:pPr marL="457200" lvl="0" indent="-298450" algn="just" rtl="0">
              <a:spcBef>
                <a:spcPts val="0"/>
              </a:spcBef>
              <a:spcAft>
                <a:spcPts val="0"/>
              </a:spcAft>
              <a:buClr>
                <a:schemeClr val="dk1"/>
              </a:buClr>
              <a:buSzPts val="1100"/>
              <a:buChar char="●"/>
            </a:pPr>
            <a:r>
              <a:rPr lang="fr-FR" sz="1100" dirty="0" err="1">
                <a:latin typeface="Posterama" panose="020B0504020200020000" pitchFamily="34" charset="0"/>
                <a:ea typeface="Arial"/>
                <a:cs typeface="Posterama" panose="020B0504020200020000" pitchFamily="34" charset="0"/>
                <a:sym typeface="Arial"/>
              </a:rPr>
              <a:t>CiclAveiro</a:t>
            </a:r>
            <a:r>
              <a:rPr lang="fr-FR" sz="1100" dirty="0">
                <a:latin typeface="Posterama" panose="020B0504020200020000" pitchFamily="34" charset="0"/>
                <a:ea typeface="Arial"/>
                <a:cs typeface="Posterama" panose="020B0504020200020000" pitchFamily="34" charset="0"/>
                <a:sym typeface="Arial"/>
              </a:rPr>
              <a:t> -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an association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promotes</a:t>
            </a:r>
            <a:r>
              <a:rPr lang="fr-FR" sz="1100" dirty="0">
                <a:latin typeface="Posterama" panose="020B0504020200020000" pitchFamily="34" charset="0"/>
                <a:ea typeface="Arial"/>
                <a:cs typeface="Posterama" panose="020B0504020200020000" pitchFamily="34" charset="0"/>
                <a:sym typeface="Arial"/>
              </a:rPr>
              <a:t> the use of bicycles for the </a:t>
            </a:r>
            <a:r>
              <a:rPr lang="fr-FR" sz="1100" dirty="0" err="1">
                <a:latin typeface="Posterama" panose="020B0504020200020000" pitchFamily="34" charset="0"/>
                <a:ea typeface="Arial"/>
                <a:cs typeface="Posterama" panose="020B0504020200020000" pitchFamily="34" charset="0"/>
                <a:sym typeface="Arial"/>
              </a:rPr>
              <a:t>well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being</a:t>
            </a:r>
            <a:r>
              <a:rPr lang="fr-FR" sz="1100" dirty="0">
                <a:latin typeface="Posterama" panose="020B0504020200020000" pitchFamily="34" charset="0"/>
                <a:ea typeface="Arial"/>
                <a:cs typeface="Posterama" panose="020B0504020200020000" pitchFamily="34" charset="0"/>
                <a:sym typeface="Arial"/>
              </a:rPr>
              <a:t> of people and the </a:t>
            </a:r>
            <a:r>
              <a:rPr lang="fr-FR" sz="1100" dirty="0" err="1">
                <a:latin typeface="Posterama" panose="020B0504020200020000" pitchFamily="34" charset="0"/>
                <a:ea typeface="Arial"/>
                <a:cs typeface="Posterama" panose="020B0504020200020000" pitchFamily="34" charset="0"/>
                <a:sym typeface="Arial"/>
              </a:rPr>
              <a:t>planet</a:t>
            </a:r>
            <a:r>
              <a:rPr lang="fr-FR" sz="1100" dirty="0">
                <a:latin typeface="Posterama" panose="020B0504020200020000" pitchFamily="34" charset="0"/>
                <a:ea typeface="Arial"/>
                <a:cs typeface="Posterama" panose="020B0504020200020000" pitchFamily="34" charset="0"/>
                <a:sym typeface="Arial"/>
              </a:rPr>
              <a:t>, in Aveiro, Portugal. </a:t>
            </a:r>
            <a:r>
              <a:rPr lang="fr-FR" sz="1100" dirty="0" err="1">
                <a:latin typeface="Posterama" panose="020B0504020200020000" pitchFamily="34" charset="0"/>
                <a:ea typeface="Arial"/>
                <a:cs typeface="Posterama" panose="020B0504020200020000" pitchFamily="34" charset="0"/>
                <a:sym typeface="Arial"/>
              </a:rPr>
              <a:t>They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offer</a:t>
            </a:r>
            <a:r>
              <a:rPr lang="fr-FR" sz="1100" dirty="0">
                <a:latin typeface="Posterama" panose="020B0504020200020000" pitchFamily="34" charset="0"/>
                <a:ea typeface="Arial"/>
                <a:cs typeface="Posterama" panose="020B0504020200020000" pitchFamily="34" charset="0"/>
                <a:sym typeface="Arial"/>
              </a:rPr>
              <a:t> an </a:t>
            </a:r>
            <a:r>
              <a:rPr lang="fr-FR" sz="1100" dirty="0" err="1">
                <a:latin typeface="Posterama" panose="020B0504020200020000" pitchFamily="34" charset="0"/>
                <a:ea typeface="Arial"/>
                <a:cs typeface="Posterama" panose="020B0504020200020000" pitchFamily="34" charset="0"/>
                <a:sym typeface="Arial"/>
              </a:rPr>
              <a:t>array</a:t>
            </a:r>
            <a:r>
              <a:rPr lang="fr-FR" sz="1100" dirty="0">
                <a:latin typeface="Posterama" panose="020B0504020200020000" pitchFamily="34" charset="0"/>
                <a:ea typeface="Arial"/>
                <a:cs typeface="Posterama" panose="020B0504020200020000" pitchFamily="34" charset="0"/>
                <a:sym typeface="Arial"/>
              </a:rPr>
              <a:t> of workshops and services for </a:t>
            </a:r>
            <a:r>
              <a:rPr lang="fr-FR" sz="1100" dirty="0" err="1">
                <a:latin typeface="Posterama" panose="020B0504020200020000" pitchFamily="34" charset="0"/>
                <a:ea typeface="Arial"/>
                <a:cs typeface="Posterama" panose="020B0504020200020000" pitchFamily="34" charset="0"/>
                <a:sym typeface="Arial"/>
              </a:rPr>
              <a:t>members</a:t>
            </a:r>
            <a:r>
              <a:rPr lang="fr-FR" sz="1100" dirty="0">
                <a:latin typeface="Posterama" panose="020B0504020200020000" pitchFamily="34" charset="0"/>
                <a:ea typeface="Arial"/>
                <a:cs typeface="Posterama" panose="020B0504020200020000" pitchFamily="34" charset="0"/>
                <a:sym typeface="Arial"/>
              </a:rPr>
              <a:t>.</a:t>
            </a:r>
            <a:endParaRPr sz="1100" dirty="0">
              <a:latin typeface="Posterama" panose="020B0504020200020000" pitchFamily="34" charset="0"/>
              <a:ea typeface="Arial"/>
              <a:cs typeface="Posterama" panose="020B0504020200020000" pitchFamily="34" charset="0"/>
              <a:sym typeface="Arial"/>
            </a:endParaRPr>
          </a:p>
          <a:p>
            <a:pPr marL="0" lvl="0" indent="0" algn="l" rtl="0">
              <a:spcBef>
                <a:spcPts val="0"/>
              </a:spcBef>
              <a:spcAft>
                <a:spcPts val="0"/>
              </a:spcAft>
              <a:buNone/>
            </a:pPr>
            <a:endParaRPr dirty="0"/>
          </a:p>
        </p:txBody>
      </p:sp>
      <p:sp>
        <p:nvSpPr>
          <p:cNvPr id="1010" name="Google Shape;1010;gfd31aa7216_3_17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latin typeface="Posterama" panose="020B0504020200020000" pitchFamily="34" charset="0"/>
                <a:cs typeface="Posterama" panose="020B0504020200020000" pitchFamily="34" charset="0"/>
              </a:rPr>
              <a:t>89</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First and </a:t>
            </a:r>
            <a:r>
              <a:rPr lang="fr-FR" sz="1100" dirty="0" err="1">
                <a:latin typeface="Posterama" panose="020B0504020200020000" pitchFamily="34" charset="0"/>
                <a:ea typeface="Arial"/>
                <a:cs typeface="Posterama" panose="020B0504020200020000" pitchFamily="34" charset="0"/>
                <a:sym typeface="Arial"/>
              </a:rPr>
              <a:t>foremost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need</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understand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changing</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exactly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when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speak</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change. No </a:t>
            </a:r>
            <a:r>
              <a:rPr lang="fr-FR" sz="1100" dirty="0" err="1">
                <a:latin typeface="Posterama" panose="020B0504020200020000" pitchFamily="34" charset="0"/>
                <a:ea typeface="Arial"/>
                <a:cs typeface="Posterama" panose="020B0504020200020000" pitchFamily="34" charset="0"/>
                <a:sym typeface="Arial"/>
              </a:rPr>
              <a:t>better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way</a:t>
            </a:r>
            <a:r>
              <a:rPr lang="fr-FR" sz="1100" dirty="0">
                <a:latin typeface="Posterama" panose="020B0504020200020000" pitchFamily="34" charset="0"/>
                <a:ea typeface="Arial"/>
                <a:cs typeface="Posterama" panose="020B0504020200020000" pitchFamily="34" charset="0"/>
                <a:sym typeface="Arial"/>
              </a:rPr>
              <a:t> to do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than</a:t>
            </a:r>
            <a:r>
              <a:rPr lang="fr-FR" sz="1100" dirty="0">
                <a:latin typeface="Posterama" panose="020B0504020200020000" pitchFamily="34" charset="0"/>
                <a:ea typeface="Arial"/>
                <a:cs typeface="Posterama" panose="020B0504020200020000" pitchFamily="34" charset="0"/>
                <a:sym typeface="Arial"/>
              </a:rPr>
              <a:t> to first know </a:t>
            </a:r>
            <a:r>
              <a:rPr lang="fr-FR" sz="1100" dirty="0" err="1">
                <a:latin typeface="Posterama" panose="020B0504020200020000" pitchFamily="34" charset="0"/>
                <a:ea typeface="Arial"/>
                <a:cs typeface="Posterama" panose="020B0504020200020000" pitchFamily="34" charset="0"/>
                <a:sym typeface="Arial"/>
              </a:rPr>
              <a:t>what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exactly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A good </a:t>
            </a:r>
            <a:r>
              <a:rPr lang="fr-FR" sz="1100" dirty="0" err="1">
                <a:latin typeface="Posterama" panose="020B0504020200020000" pitchFamily="34" charset="0"/>
                <a:ea typeface="Arial"/>
                <a:cs typeface="Posterama" panose="020B0504020200020000" pitchFamily="34" charset="0"/>
                <a:sym typeface="Arial"/>
              </a:rPr>
              <a:t>way</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exemplify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differentiate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weather</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Weather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day</a:t>
            </a:r>
            <a:r>
              <a:rPr lang="fr-FR" sz="1100" dirty="0">
                <a:latin typeface="Posterama" panose="020B0504020200020000" pitchFamily="34" charset="0"/>
                <a:ea typeface="Arial"/>
                <a:cs typeface="Posterama" panose="020B0504020200020000" pitchFamily="34" charset="0"/>
                <a:sym typeface="Arial"/>
              </a:rPr>
              <a:t>-to-</a:t>
            </a:r>
            <a:r>
              <a:rPr lang="fr-FR" sz="1100" dirty="0" err="1">
                <a:latin typeface="Posterama" panose="020B0504020200020000" pitchFamily="34" charset="0"/>
                <a:ea typeface="Arial"/>
                <a:cs typeface="Posterama" panose="020B0504020200020000" pitchFamily="34" charset="0"/>
                <a:sym typeface="Arial"/>
              </a:rPr>
              <a:t>day</a:t>
            </a:r>
            <a:r>
              <a:rPr lang="fr-FR" sz="1100" dirty="0">
                <a:latin typeface="Posterama" panose="020B0504020200020000" pitchFamily="34" charset="0"/>
                <a:ea typeface="Arial"/>
                <a:cs typeface="Posterama" panose="020B0504020200020000" pitchFamily="34" charset="0"/>
                <a:sym typeface="Arial"/>
              </a:rPr>
              <a:t> state of the </a:t>
            </a:r>
            <a:r>
              <a:rPr lang="fr-FR" sz="1100" dirty="0" err="1">
                <a:latin typeface="Posterama" panose="020B0504020200020000" pitchFamily="34" charset="0"/>
                <a:ea typeface="Arial"/>
                <a:cs typeface="Posterama" panose="020B0504020200020000" pitchFamily="34" charset="0"/>
                <a:sym typeface="Arial"/>
              </a:rPr>
              <a:t>atmosphere</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its</a:t>
            </a:r>
            <a:r>
              <a:rPr lang="fr-FR" sz="1100" dirty="0">
                <a:latin typeface="Posterama" panose="020B0504020200020000" pitchFamily="34" charset="0"/>
                <a:ea typeface="Arial"/>
                <a:cs typeface="Posterama" panose="020B0504020200020000" pitchFamily="34" charset="0"/>
                <a:sym typeface="Arial"/>
              </a:rPr>
              <a:t> short-</a:t>
            </a:r>
            <a:r>
              <a:rPr lang="fr-FR" sz="1100" dirty="0" err="1">
                <a:latin typeface="Posterama" panose="020B0504020200020000" pitchFamily="34" charset="0"/>
                <a:ea typeface="Arial"/>
                <a:cs typeface="Posterama" panose="020B0504020200020000" pitchFamily="34" charset="0"/>
                <a:sym typeface="Arial"/>
              </a:rPr>
              <a:t>term</a:t>
            </a:r>
            <a:r>
              <a:rPr lang="fr-FR" sz="1100" dirty="0">
                <a:latin typeface="Posterama" panose="020B0504020200020000" pitchFamily="34" charset="0"/>
                <a:ea typeface="Arial"/>
                <a:cs typeface="Posterama" panose="020B0504020200020000" pitchFamily="34" charset="0"/>
                <a:sym typeface="Arial"/>
              </a:rPr>
              <a:t> variation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ranges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minutes to </a:t>
            </a:r>
            <a:r>
              <a:rPr lang="fr-FR" sz="1100" dirty="0" err="1">
                <a:latin typeface="Posterama" panose="020B0504020200020000" pitchFamily="34" charset="0"/>
                <a:ea typeface="Arial"/>
                <a:cs typeface="Posterama" panose="020B0504020200020000" pitchFamily="34" charset="0"/>
                <a:sym typeface="Arial"/>
              </a:rPr>
              <a:t>weeks</a:t>
            </a:r>
            <a:r>
              <a:rPr lang="fr-FR" sz="1100" dirty="0">
                <a:latin typeface="Posterama" panose="020B0504020200020000" pitchFamily="34" charset="0"/>
                <a:ea typeface="Arial"/>
                <a:cs typeface="Posterama" panose="020B0504020200020000" pitchFamily="34" charset="0"/>
                <a:sym typeface="Arial"/>
              </a:rPr>
              <a:t>. Simply put,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the information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weather</a:t>
            </a:r>
            <a:r>
              <a:rPr lang="fr-FR" sz="1100" dirty="0">
                <a:latin typeface="Posterama" panose="020B0504020200020000" pitchFamily="34" charset="0"/>
                <a:ea typeface="Arial"/>
                <a:cs typeface="Posterama" panose="020B0504020200020000" pitchFamily="34" charset="0"/>
                <a:sym typeface="Arial"/>
              </a:rPr>
              <a:t> people </a:t>
            </a:r>
            <a:r>
              <a:rPr lang="fr-FR" sz="1100" dirty="0" err="1">
                <a:latin typeface="Posterama" panose="020B0504020200020000" pitchFamily="34" charset="0"/>
                <a:ea typeface="Arial"/>
                <a:cs typeface="Posterama" panose="020B0504020200020000" pitchFamily="34" charset="0"/>
                <a:sym typeface="Arial"/>
              </a:rPr>
              <a:t>provide</a:t>
            </a:r>
            <a:r>
              <a:rPr lang="fr-FR" sz="1100" dirty="0">
                <a:latin typeface="Posterama" panose="020B0504020200020000" pitchFamily="34" charset="0"/>
                <a:ea typeface="Arial"/>
                <a:cs typeface="Posterama" panose="020B0504020200020000" pitchFamily="34" charset="0"/>
                <a:sym typeface="Arial"/>
              </a:rPr>
              <a:t> us </a:t>
            </a:r>
            <a:r>
              <a:rPr lang="fr-FR" sz="1100" dirty="0" err="1">
                <a:latin typeface="Posterama" panose="020B0504020200020000" pitchFamily="34" charset="0"/>
                <a:ea typeface="Arial"/>
                <a:cs typeface="Posterama" panose="020B0504020200020000" pitchFamily="34" charset="0"/>
                <a:sym typeface="Arial"/>
              </a:rPr>
              <a:t>every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morning</a:t>
            </a:r>
            <a:r>
              <a:rPr lang="fr-FR" sz="1100" dirty="0">
                <a:latin typeface="Posterama" panose="020B0504020200020000" pitchFamily="34" charset="0"/>
                <a:ea typeface="Arial"/>
                <a:cs typeface="Posterama" panose="020B0504020200020000" pitchFamily="34" charset="0"/>
                <a:sym typeface="Arial"/>
              </a:rPr>
              <a:t> - </a:t>
            </a:r>
            <a:r>
              <a:rPr lang="fr-FR" sz="1100" dirty="0" err="1">
                <a:latin typeface="Posterama" panose="020B0504020200020000" pitchFamily="34" charset="0"/>
                <a:ea typeface="Arial"/>
                <a:cs typeface="Posterama" panose="020B0504020200020000" pitchFamily="34" charset="0"/>
                <a:sym typeface="Arial"/>
              </a:rPr>
              <a:t>humidity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wind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temperature</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so</a:t>
            </a:r>
            <a:r>
              <a:rPr lang="fr-FR" sz="1100" dirty="0">
                <a:latin typeface="Posterama" panose="020B0504020200020000" pitchFamily="34" charset="0"/>
                <a:ea typeface="Arial"/>
                <a:cs typeface="Posterama" panose="020B0504020200020000" pitchFamily="34" charset="0"/>
                <a:sym typeface="Arial"/>
              </a:rPr>
              <a:t> on... The </a:t>
            </a:r>
            <a:r>
              <a:rPr lang="fr-FR" sz="1100" dirty="0" err="1">
                <a:latin typeface="Posterama" panose="020B0504020200020000" pitchFamily="34" charset="0"/>
                <a:ea typeface="Arial"/>
                <a:cs typeface="Posterama" panose="020B0504020200020000" pitchFamily="34" charset="0"/>
                <a:sym typeface="Arial"/>
              </a:rPr>
              <a:t>climate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however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 long-</a:t>
            </a:r>
            <a:r>
              <a:rPr lang="fr-FR" sz="1100" dirty="0" err="1">
                <a:latin typeface="Posterama" panose="020B0504020200020000" pitchFamily="34" charset="0"/>
                <a:ea typeface="Arial"/>
                <a:cs typeface="Posterama" panose="020B0504020200020000" pitchFamily="34" charset="0"/>
                <a:sym typeface="Arial"/>
              </a:rPr>
              <a:t>term</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account</a:t>
            </a:r>
            <a:r>
              <a:rPr lang="fr-FR" sz="1100" dirty="0">
                <a:latin typeface="Posterama" panose="020B0504020200020000" pitchFamily="34" charset="0"/>
                <a:ea typeface="Arial"/>
                <a:cs typeface="Posterama" panose="020B0504020200020000" pitchFamily="34" charset="0"/>
                <a:sym typeface="Arial"/>
              </a:rPr>
              <a:t> of the </a:t>
            </a:r>
            <a:r>
              <a:rPr lang="fr-FR" sz="1100" dirty="0" err="1">
                <a:latin typeface="Posterama" panose="020B0504020200020000" pitchFamily="34" charset="0"/>
                <a:ea typeface="Arial"/>
                <a:cs typeface="Posterama" panose="020B0504020200020000" pitchFamily="34" charset="0"/>
                <a:sym typeface="Arial"/>
              </a:rPr>
              <a:t>weather</a:t>
            </a:r>
            <a:r>
              <a:rPr lang="fr-FR" sz="1100" dirty="0">
                <a:latin typeface="Posterama" panose="020B0504020200020000" pitchFamily="34" charset="0"/>
                <a:ea typeface="Arial"/>
                <a:cs typeface="Posterama" panose="020B0504020200020000" pitchFamily="34" charset="0"/>
                <a:sym typeface="Arial"/>
              </a:rPr>
              <a:t> patterns, </a:t>
            </a:r>
            <a:r>
              <a:rPr lang="fr-FR" sz="1100" dirty="0" err="1">
                <a:latin typeface="Posterama" panose="020B0504020200020000" pitchFamily="34" charset="0"/>
                <a:ea typeface="Arial"/>
                <a:cs typeface="Posterama" panose="020B0504020200020000" pitchFamily="34" charset="0"/>
                <a:sym typeface="Arial"/>
              </a:rPr>
              <a:t>usually</a:t>
            </a:r>
            <a:r>
              <a:rPr lang="fr-FR" sz="1100" dirty="0">
                <a:latin typeface="Posterama" panose="020B0504020200020000" pitchFamily="34" charset="0"/>
                <a:ea typeface="Arial"/>
                <a:cs typeface="Posterama" panose="020B0504020200020000" pitchFamily="34" charset="0"/>
                <a:sym typeface="Arial"/>
              </a:rPr>
              <a:t> on a longer </a:t>
            </a:r>
            <a:r>
              <a:rPr lang="fr-FR" sz="1100" dirty="0" err="1">
                <a:latin typeface="Posterama" panose="020B0504020200020000" pitchFamily="34" charset="0"/>
                <a:ea typeface="Arial"/>
                <a:cs typeface="Posterama" panose="020B0504020200020000" pitchFamily="34" charset="0"/>
                <a:sym typeface="Arial"/>
              </a:rPr>
              <a:t>period</a:t>
            </a:r>
            <a:r>
              <a:rPr lang="fr-FR" sz="1100" dirty="0">
                <a:latin typeface="Posterama" panose="020B0504020200020000" pitchFamily="34" charset="0"/>
                <a:ea typeface="Arial"/>
                <a:cs typeface="Posterama" panose="020B0504020200020000" pitchFamily="34" charset="0"/>
                <a:sym typeface="Arial"/>
              </a:rPr>
              <a:t> of a minimum of 30 </a:t>
            </a:r>
            <a:r>
              <a:rPr lang="fr-FR" sz="1100" dirty="0" err="1">
                <a:latin typeface="Posterama" panose="020B0504020200020000" pitchFamily="34" charset="0"/>
                <a:ea typeface="Arial"/>
                <a:cs typeface="Posterama" panose="020B0504020200020000" pitchFamily="34" charset="0"/>
                <a:sym typeface="Arial"/>
              </a:rPr>
              <a:t>years</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other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words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the information on </a:t>
            </a:r>
            <a:r>
              <a:rPr lang="fr-FR" sz="1100" dirty="0" err="1">
                <a:latin typeface="Posterama" panose="020B0504020200020000" pitchFamily="34" charset="0"/>
                <a:ea typeface="Arial"/>
                <a:cs typeface="Posterama" panose="020B0504020200020000" pitchFamily="34" charset="0"/>
                <a:sym typeface="Arial"/>
              </a:rPr>
              <a:t>weather</a:t>
            </a:r>
            <a:r>
              <a:rPr lang="fr-FR" sz="1100" dirty="0">
                <a:latin typeface="Posterama" panose="020B0504020200020000" pitchFamily="34" charset="0"/>
                <a:ea typeface="Arial"/>
                <a:cs typeface="Posterama" panose="020B0504020200020000" pitchFamily="34" charset="0"/>
                <a:sym typeface="Arial"/>
              </a:rPr>
              <a:t> patterns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allow</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you</a:t>
            </a:r>
            <a:r>
              <a:rPr lang="fr-FR" sz="1100" dirty="0">
                <a:latin typeface="Posterama" panose="020B0504020200020000" pitchFamily="34" charset="0"/>
                <a:ea typeface="Arial"/>
                <a:cs typeface="Posterama" panose="020B0504020200020000" pitchFamily="34" charset="0"/>
                <a:sym typeface="Arial"/>
              </a:rPr>
              <a:t> to know </a:t>
            </a:r>
            <a:r>
              <a:rPr lang="fr-FR" sz="1100" dirty="0" err="1">
                <a:latin typeface="Posterama" panose="020B0504020200020000" pitchFamily="34" charset="0"/>
                <a:ea typeface="Arial"/>
                <a:cs typeface="Posterama" panose="020B0504020200020000" pitchFamily="34" charset="0"/>
                <a:sym typeface="Arial"/>
              </a:rPr>
              <a:t>what</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expect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from</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seasonal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weather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throughout</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year</a:t>
            </a:r>
            <a:r>
              <a:rPr lang="fr-FR" sz="1100" dirty="0">
                <a:latin typeface="Posterama" panose="020B0504020200020000" pitchFamily="34" charset="0"/>
                <a:ea typeface="Arial"/>
                <a:cs typeface="Posterama" panose="020B0504020200020000" pitchFamily="34" charset="0"/>
                <a:sym typeface="Arial"/>
              </a:rPr>
              <a:t>, and know </a:t>
            </a:r>
            <a:r>
              <a:rPr lang="fr-FR" sz="1100" dirty="0" err="1">
                <a:latin typeface="Posterama" panose="020B0504020200020000" pitchFamily="34" charset="0"/>
                <a:ea typeface="Arial"/>
                <a:cs typeface="Posterama" panose="020B0504020200020000" pitchFamily="34" charset="0"/>
                <a:sym typeface="Arial"/>
              </a:rPr>
              <a:t>which</a:t>
            </a:r>
            <a:r>
              <a:rPr lang="fr-FR" sz="1100" dirty="0">
                <a:latin typeface="Posterama" panose="020B0504020200020000" pitchFamily="34" charset="0"/>
                <a:ea typeface="Arial"/>
                <a:cs typeface="Posterama" panose="020B0504020200020000" pitchFamily="34" charset="0"/>
                <a:sym typeface="Arial"/>
              </a:rPr>
              <a:t> type of </a:t>
            </a:r>
            <a:r>
              <a:rPr lang="fr-FR" sz="1100" dirty="0" err="1">
                <a:latin typeface="Posterama" panose="020B0504020200020000" pitchFamily="34" charset="0"/>
                <a:ea typeface="Arial"/>
                <a:cs typeface="Posterama" panose="020B0504020200020000" pitchFamily="34" charset="0"/>
                <a:sym typeface="Arial"/>
              </a:rPr>
              <a:t>clothes</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keep</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your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closet</a:t>
            </a:r>
            <a:r>
              <a:rPr lang="fr-FR" sz="1100" dirty="0">
                <a:latin typeface="Posterama" panose="020B0504020200020000" pitchFamily="34" charset="0"/>
                <a:ea typeface="Arial"/>
                <a:cs typeface="Posterama" panose="020B0504020200020000" pitchFamily="34" charset="0"/>
                <a:sym typeface="Arial"/>
              </a:rPr>
              <a:t> to face the </a:t>
            </a:r>
            <a:r>
              <a:rPr lang="fr-FR" sz="1100" dirty="0" err="1">
                <a:latin typeface="Posterama" panose="020B0504020200020000" pitchFamily="34" charset="0"/>
                <a:ea typeface="Arial"/>
                <a:cs typeface="Posterama" panose="020B0504020200020000" pitchFamily="34" charset="0"/>
                <a:sym typeface="Arial"/>
              </a:rPr>
              <a:t>weather</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each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season</a:t>
            </a:r>
            <a:r>
              <a:rPr lang="fr-FR" sz="1100" dirty="0">
                <a:latin typeface="Posterama" panose="020B0504020200020000" pitchFamily="34" charset="0"/>
                <a:ea typeface="Arial"/>
                <a:cs typeface="Posterama" panose="020B0504020200020000" pitchFamily="34" charset="0"/>
                <a:sym typeface="Arial"/>
              </a:rPr>
              <a:t>.</a:t>
            </a:r>
            <a:endParaRPr dirty="0">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endParaRPr dirty="0">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r>
              <a:rPr lang="fr-FR" sz="1100" dirty="0" err="1">
                <a:latin typeface="Posterama" panose="020B0504020200020000" pitchFamily="34" charset="0"/>
                <a:ea typeface="Arial"/>
                <a:cs typeface="Posterama" panose="020B0504020200020000" pitchFamily="34" charset="0"/>
                <a:sym typeface="Arial"/>
              </a:rPr>
              <a:t>Now</a:t>
            </a:r>
            <a:r>
              <a:rPr lang="fr-FR" sz="1100" dirty="0">
                <a:latin typeface="Posterama" panose="020B0504020200020000" pitchFamily="34" charset="0"/>
                <a:ea typeface="Arial"/>
                <a:cs typeface="Posterama" panose="020B0504020200020000" pitchFamily="34" charset="0"/>
                <a:sym typeface="Arial"/>
              </a:rPr>
              <a:t>, to focus </a:t>
            </a:r>
            <a:r>
              <a:rPr lang="fr-FR" sz="1100" dirty="0" err="1">
                <a:latin typeface="Posterama" panose="020B0504020200020000" pitchFamily="34" charset="0"/>
                <a:ea typeface="Arial"/>
                <a:cs typeface="Posterama" panose="020B0504020200020000" pitchFamily="34" charset="0"/>
                <a:sym typeface="Arial"/>
              </a:rPr>
              <a:t>our</a:t>
            </a:r>
            <a:r>
              <a:rPr lang="fr-FR" sz="1100" dirty="0">
                <a:latin typeface="Posterama" panose="020B0504020200020000" pitchFamily="34" charset="0"/>
                <a:ea typeface="Arial"/>
                <a:cs typeface="Posterama" panose="020B0504020200020000" pitchFamily="34" charset="0"/>
                <a:sym typeface="Arial"/>
              </a:rPr>
              <a:t> attention on </a:t>
            </a:r>
            <a:r>
              <a:rPr lang="fr-FR" sz="1100" dirty="0" err="1">
                <a:latin typeface="Posterama" panose="020B0504020200020000" pitchFamily="34" charset="0"/>
                <a:ea typeface="Arial"/>
                <a:cs typeface="Posterama" panose="020B0504020200020000" pitchFamily="34" charset="0"/>
                <a:sym typeface="Arial"/>
              </a:rPr>
              <a:t>where</a:t>
            </a:r>
            <a:r>
              <a:rPr lang="fr-FR" sz="1100" dirty="0">
                <a:latin typeface="Posterama" panose="020B0504020200020000" pitchFamily="34" charset="0"/>
                <a:ea typeface="Arial"/>
                <a:cs typeface="Posterama" panose="020B0504020200020000" pitchFamily="34" charset="0"/>
                <a:sym typeface="Arial"/>
              </a:rPr>
              <a:t> all of </a:t>
            </a:r>
            <a:r>
              <a:rPr lang="fr-FR" sz="1100" dirty="0" err="1">
                <a:latin typeface="Posterama" panose="020B0504020200020000" pitchFamily="34" charset="0"/>
                <a:ea typeface="Arial"/>
                <a:cs typeface="Posterama" panose="020B0504020200020000" pitchFamily="34" charset="0"/>
                <a:sym typeface="Arial"/>
              </a:rPr>
              <a:t>this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takes</a:t>
            </a:r>
            <a:r>
              <a:rPr lang="fr-FR" sz="1100" dirty="0">
                <a:latin typeface="Posterama" panose="020B0504020200020000" pitchFamily="34" charset="0"/>
                <a:ea typeface="Arial"/>
                <a:cs typeface="Posterama" panose="020B0504020200020000" pitchFamily="34" charset="0"/>
                <a:sym typeface="Arial"/>
              </a:rPr>
              <a:t> place: the </a:t>
            </a:r>
            <a:r>
              <a:rPr lang="fr-FR" sz="1100" dirty="0" err="1">
                <a:latin typeface="Posterama" panose="020B0504020200020000" pitchFamily="34" charset="0"/>
                <a:ea typeface="Arial"/>
                <a:cs typeface="Posterama" panose="020B0504020200020000" pitchFamily="34" charset="0"/>
                <a:sym typeface="Arial"/>
              </a:rPr>
              <a:t>atmosphere</a:t>
            </a:r>
            <a:r>
              <a:rPr lang="fr-FR" sz="1100" dirty="0">
                <a:latin typeface="Posterama" panose="020B0504020200020000" pitchFamily="34" charset="0"/>
                <a:ea typeface="Arial"/>
                <a:cs typeface="Posterama" panose="020B0504020200020000" pitchFamily="34" charset="0"/>
                <a:sym typeface="Arial"/>
              </a:rPr>
              <a:t>. The </a:t>
            </a:r>
            <a:r>
              <a:rPr lang="fr-FR" sz="1100" dirty="0" err="1">
                <a:latin typeface="Posterama" panose="020B0504020200020000" pitchFamily="34" charset="0"/>
                <a:ea typeface="Arial"/>
                <a:cs typeface="Posterama" panose="020B0504020200020000" pitchFamily="34" charset="0"/>
                <a:sym typeface="Arial"/>
              </a:rPr>
              <a:t>atmosphere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complex</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layered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space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revolves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around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planet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earth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composed</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several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gases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are </a:t>
            </a:r>
            <a:r>
              <a:rPr lang="fr-FR" sz="1100" dirty="0" err="1">
                <a:latin typeface="Posterama" panose="020B0504020200020000" pitchFamily="34" charset="0"/>
                <a:ea typeface="Arial"/>
                <a:cs typeface="Posterama" panose="020B0504020200020000" pitchFamily="34" charset="0"/>
                <a:sym typeface="Arial"/>
              </a:rPr>
              <a:t>fundamental</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guarantee</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liveable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planet</a:t>
            </a:r>
            <a:r>
              <a:rPr lang="fr-FR" sz="1100" dirty="0">
                <a:latin typeface="Posterama" panose="020B0504020200020000" pitchFamily="34" charset="0"/>
                <a:ea typeface="Arial"/>
                <a:cs typeface="Posterama" panose="020B0504020200020000" pitchFamily="34" charset="0"/>
                <a:sym typeface="Arial"/>
              </a:rPr>
              <a:t> and </a:t>
            </a:r>
            <a:r>
              <a:rPr lang="fr-FR" sz="1100" dirty="0" err="1">
                <a:latin typeface="Posterama" panose="020B0504020200020000" pitchFamily="34" charset="0"/>
                <a:ea typeface="Arial"/>
                <a:cs typeface="Posterama" panose="020B0504020200020000" pitchFamily="34" charset="0"/>
                <a:sym typeface="Arial"/>
              </a:rPr>
              <a:t>where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amongst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other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meteorological</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phenomenon</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takes</a:t>
            </a:r>
            <a:r>
              <a:rPr lang="fr-FR" sz="1100" dirty="0">
                <a:latin typeface="Posterama" panose="020B0504020200020000" pitchFamily="34" charset="0"/>
                <a:ea typeface="Arial"/>
                <a:cs typeface="Posterama" panose="020B0504020200020000" pitchFamily="34" charset="0"/>
                <a:sym typeface="Arial"/>
              </a:rPr>
              <a:t> place. </a:t>
            </a:r>
            <a:endParaRPr sz="1100" dirty="0">
              <a:latin typeface="Posterama" panose="020B0504020200020000" pitchFamily="34" charset="0"/>
              <a:ea typeface="Arial"/>
              <a:cs typeface="Posterama" panose="020B0504020200020000" pitchFamily="34" charset="0"/>
              <a:sym typeface="Arial"/>
            </a:endParaRPr>
          </a:p>
          <a:p>
            <a:pPr marL="0" lvl="0" indent="0" algn="l" rtl="0">
              <a:lnSpc>
                <a:spcPct val="100000"/>
              </a:lnSpc>
              <a:spcBef>
                <a:spcPts val="0"/>
              </a:spcBef>
              <a:spcAft>
                <a:spcPts val="0"/>
              </a:spcAft>
              <a:buSzPts val="1400"/>
              <a:buNone/>
            </a:pPr>
            <a:endParaRPr dirty="0"/>
          </a:p>
        </p:txBody>
      </p:sp>
      <p:sp>
        <p:nvSpPr>
          <p:cNvPr id="228" name="Google Shape;22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fd31aa7216_3_17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fd31aa7216_3_17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Integrated </a:t>
            </a:r>
            <a:r>
              <a:rPr lang="fr-FR" sz="1100" dirty="0" err="1">
                <a:latin typeface="Posterama" panose="020B0504020200020000" pitchFamily="34" charset="0"/>
                <a:ea typeface="Arial"/>
                <a:cs typeface="Posterama" panose="020B0504020200020000" pitchFamily="34" charset="0"/>
                <a:sym typeface="Arial"/>
              </a:rPr>
              <a:t>systems</a:t>
            </a:r>
            <a:r>
              <a:rPr lang="fr-FR" sz="1100" dirty="0">
                <a:latin typeface="Posterama" panose="020B0504020200020000" pitchFamily="34" charset="0"/>
                <a:ea typeface="Arial"/>
                <a:cs typeface="Posterama" panose="020B0504020200020000" pitchFamily="34" charset="0"/>
                <a:sym typeface="Arial"/>
              </a:rPr>
              <a:t> are the future for </a:t>
            </a:r>
            <a:r>
              <a:rPr lang="fr-FR" sz="1100" dirty="0" err="1">
                <a:latin typeface="Posterama" panose="020B0504020200020000" pitchFamily="34" charset="0"/>
                <a:ea typeface="Arial"/>
                <a:cs typeface="Posterama" panose="020B0504020200020000" pitchFamily="34" charset="0"/>
                <a:sym typeface="Arial"/>
              </a:rPr>
              <a:t>interconnect</a:t>
            </a:r>
            <a:r>
              <a:rPr lang="fr-FR" sz="1100" dirty="0">
                <a:latin typeface="Posterama" panose="020B0504020200020000" pitchFamily="34" charset="0"/>
                <a:ea typeface="Arial"/>
                <a:cs typeface="Posterama" panose="020B0504020200020000" pitchFamily="34" charset="0"/>
                <a:sym typeface="Arial"/>
              </a:rPr>
              <a:t> smart </a:t>
            </a:r>
            <a:r>
              <a:rPr lang="fr-FR" sz="1100" dirty="0" err="1">
                <a:latin typeface="Posterama" panose="020B0504020200020000" pitchFamily="34" charset="0"/>
                <a:ea typeface="Arial"/>
                <a:cs typeface="Posterama" panose="020B0504020200020000" pitchFamily="34" charset="0"/>
                <a:sym typeface="Arial"/>
              </a:rPr>
              <a:t>cities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MobiCascais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an </a:t>
            </a:r>
            <a:r>
              <a:rPr lang="fr-FR" sz="1100" dirty="0" err="1">
                <a:latin typeface="Posterama" panose="020B0504020200020000" pitchFamily="34" charset="0"/>
                <a:ea typeface="Arial"/>
                <a:cs typeface="Posterama" panose="020B0504020200020000" pitchFamily="34" charset="0"/>
                <a:sym typeface="Arial"/>
              </a:rPr>
              <a:t>example</a:t>
            </a:r>
            <a:r>
              <a:rPr lang="fr-FR" sz="1100" dirty="0">
                <a:latin typeface="Posterama" panose="020B0504020200020000" pitchFamily="34" charset="0"/>
                <a:ea typeface="Arial"/>
                <a:cs typeface="Posterama" panose="020B0504020200020000" pitchFamily="34" charset="0"/>
                <a:sym typeface="Arial"/>
              </a:rPr>
              <a:t> of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just</a:t>
            </a:r>
            <a:r>
              <a:rPr lang="fr-FR" sz="1100" dirty="0">
                <a:latin typeface="Posterama" panose="020B0504020200020000" pitchFamily="34" charset="0"/>
                <a:ea typeface="Arial"/>
                <a:cs typeface="Posterama" panose="020B0504020200020000" pitchFamily="34" charset="0"/>
                <a:sym typeface="Arial"/>
              </a:rPr>
              <a:t> one app </a:t>
            </a:r>
            <a:r>
              <a:rPr lang="fr-FR" sz="1100" dirty="0" err="1">
                <a:latin typeface="Posterama" panose="020B0504020200020000" pitchFamily="34" charset="0"/>
                <a:ea typeface="Arial"/>
                <a:cs typeface="Posterama" panose="020B0504020200020000" pitchFamily="34" charset="0"/>
                <a:sym typeface="Arial"/>
              </a:rPr>
              <a:t>it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gathers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together</a:t>
            </a:r>
            <a:r>
              <a:rPr lang="fr-FR" sz="1100" dirty="0">
                <a:latin typeface="Posterama" panose="020B0504020200020000" pitchFamily="34" charset="0"/>
                <a:ea typeface="Arial"/>
                <a:cs typeface="Posterama" panose="020B0504020200020000" pitchFamily="34" charset="0"/>
                <a:sym typeface="Arial"/>
              </a:rPr>
              <a:t> a network of transportation </a:t>
            </a:r>
            <a:r>
              <a:rPr lang="fr-FR" sz="1100" dirty="0" err="1">
                <a:latin typeface="Posterama" panose="020B0504020200020000" pitchFamily="34" charset="0"/>
                <a:ea typeface="Arial"/>
                <a:cs typeface="Posterama" panose="020B0504020200020000" pitchFamily="34" charset="0"/>
                <a:sym typeface="Arial"/>
              </a:rPr>
              <a:t>that</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is</a:t>
            </a:r>
            <a:r>
              <a:rPr lang="fr-FR" sz="1100" dirty="0">
                <a:latin typeface="Posterama" panose="020B0504020200020000" pitchFamily="34" charset="0"/>
                <a:ea typeface="Arial"/>
                <a:cs typeface="Posterama" panose="020B0504020200020000" pitchFamily="34" charset="0"/>
                <a:sym typeface="Arial"/>
              </a:rPr>
              <a:t> free for people </a:t>
            </a:r>
            <a:r>
              <a:rPr lang="fr-FR" sz="1100" dirty="0" err="1">
                <a:latin typeface="Posterama" panose="020B0504020200020000" pitchFamily="34" charset="0"/>
                <a:ea typeface="Arial"/>
                <a:cs typeface="Posterama" panose="020B0504020200020000" pitchFamily="34" charset="0"/>
                <a:sym typeface="Arial"/>
              </a:rPr>
              <a:t>who</a:t>
            </a:r>
            <a:r>
              <a:rPr lang="fr-FR" sz="1100" dirty="0">
                <a:latin typeface="Posterama" panose="020B0504020200020000" pitchFamily="34" charset="0"/>
                <a:ea typeface="Arial"/>
                <a:cs typeface="Posterama" panose="020B0504020200020000" pitchFamily="34" charset="0"/>
                <a:sym typeface="Arial"/>
              </a:rPr>
              <a:t> live, </a:t>
            </a:r>
            <a:r>
              <a:rPr lang="fr-FR" sz="1100" dirty="0" err="1">
                <a:latin typeface="Posterama" panose="020B0504020200020000" pitchFamily="34" charset="0"/>
                <a:ea typeface="Arial"/>
                <a:cs typeface="Posterama" panose="020B0504020200020000" pitchFamily="34" charset="0"/>
                <a:sym typeface="Arial"/>
              </a:rPr>
              <a:t>study</a:t>
            </a:r>
            <a:r>
              <a:rPr lang="fr-FR" sz="1100" dirty="0">
                <a:latin typeface="Posterama" panose="020B0504020200020000" pitchFamily="34" charset="0"/>
                <a:ea typeface="Arial"/>
                <a:cs typeface="Posterama" panose="020B0504020200020000" pitchFamily="34" charset="0"/>
                <a:sym typeface="Arial"/>
              </a:rPr>
              <a:t> or </a:t>
            </a:r>
            <a:r>
              <a:rPr lang="fr-FR" sz="1100" dirty="0" err="1">
                <a:latin typeface="Posterama" panose="020B0504020200020000" pitchFamily="34" charset="0"/>
                <a:ea typeface="Arial"/>
                <a:cs typeface="Posterama" panose="020B0504020200020000" pitchFamily="34" charset="0"/>
                <a:sym typeface="Arial"/>
              </a:rPr>
              <a:t>work</a:t>
            </a:r>
            <a:r>
              <a:rPr lang="fr-FR" sz="1100" dirty="0">
                <a:latin typeface="Posterama" panose="020B0504020200020000" pitchFamily="34" charset="0"/>
                <a:ea typeface="Arial"/>
                <a:cs typeface="Posterama" panose="020B0504020200020000" pitchFamily="34" charset="0"/>
                <a:sym typeface="Arial"/>
              </a:rPr>
              <a:t> in Cascais, a </a:t>
            </a:r>
            <a:r>
              <a:rPr lang="fr-FR" sz="1100" dirty="0" err="1">
                <a:latin typeface="Posterama" panose="020B0504020200020000" pitchFamily="34" charset="0"/>
                <a:ea typeface="Arial"/>
                <a:cs typeface="Posterama" panose="020B0504020200020000" pitchFamily="34" charset="0"/>
                <a:sym typeface="Arial"/>
              </a:rPr>
              <a:t>municipality</a:t>
            </a:r>
            <a:r>
              <a:rPr lang="fr-FR" sz="1100" dirty="0">
                <a:latin typeface="Posterama" panose="020B0504020200020000" pitchFamily="34" charset="0"/>
                <a:ea typeface="Arial"/>
                <a:cs typeface="Posterama" panose="020B0504020200020000" pitchFamily="34" charset="0"/>
                <a:sym typeface="Arial"/>
              </a:rPr>
              <a:t> in </a:t>
            </a:r>
            <a:r>
              <a:rPr lang="fr-FR" sz="1100" dirty="0" err="1">
                <a:latin typeface="Posterama" panose="020B0504020200020000" pitchFamily="34" charset="0"/>
                <a:ea typeface="Arial"/>
                <a:cs typeface="Posterama" panose="020B0504020200020000" pitchFamily="34" charset="0"/>
                <a:sym typeface="Arial"/>
              </a:rPr>
              <a:t>Lisbon</a:t>
            </a:r>
            <a:r>
              <a:rPr lang="fr-FR" sz="1100" dirty="0">
                <a:latin typeface="Posterama" panose="020B0504020200020000" pitchFamily="34" charset="0"/>
                <a:ea typeface="Arial"/>
                <a:cs typeface="Posterama" panose="020B0504020200020000" pitchFamily="34" charset="0"/>
                <a:sym typeface="Arial"/>
              </a:rPr>
              <a:t>. It </a:t>
            </a:r>
            <a:r>
              <a:rPr lang="fr-FR" sz="1100" dirty="0" err="1">
                <a:latin typeface="Posterama" panose="020B0504020200020000" pitchFamily="34" charset="0"/>
                <a:ea typeface="Arial"/>
                <a:cs typeface="Posterama" panose="020B0504020200020000" pitchFamily="34" charset="0"/>
                <a:sym typeface="Arial"/>
              </a:rPr>
              <a:t>also</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offers</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reduced</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prices</a:t>
            </a:r>
            <a:r>
              <a:rPr lang="fr-FR" sz="1100" dirty="0">
                <a:latin typeface="Posterama" panose="020B0504020200020000" pitchFamily="34" charset="0"/>
                <a:ea typeface="Arial"/>
                <a:cs typeface="Posterama" panose="020B0504020200020000" pitchFamily="34" charset="0"/>
                <a:sym typeface="Arial"/>
              </a:rPr>
              <a:t> for </a:t>
            </a:r>
            <a:r>
              <a:rPr lang="fr-FR" sz="1100" dirty="0" err="1">
                <a:latin typeface="Posterama" panose="020B0504020200020000" pitchFamily="34" charset="0"/>
                <a:ea typeface="Arial"/>
                <a:cs typeface="Posterama" panose="020B0504020200020000" pitchFamily="34" charset="0"/>
                <a:sym typeface="Arial"/>
              </a:rPr>
              <a:t>everyone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else</a:t>
            </a:r>
            <a:r>
              <a:rPr lang="fr-FR" sz="1100" dirty="0">
                <a:latin typeface="Posterama" panose="020B0504020200020000" pitchFamily="34" charset="0"/>
                <a:ea typeface="Arial"/>
                <a:cs typeface="Posterama" panose="020B0504020200020000" pitchFamily="34" charset="0"/>
                <a:sym typeface="Arial"/>
              </a:rPr>
              <a:t> to use </a:t>
            </a:r>
            <a:r>
              <a:rPr lang="fr-FR" sz="1100" dirty="0" err="1">
                <a:latin typeface="Posterama" panose="020B0504020200020000" pitchFamily="34" charset="0"/>
                <a:ea typeface="Arial"/>
                <a:cs typeface="Posterama" panose="020B0504020200020000" pitchFamily="34" charset="0"/>
                <a:sym typeface="Arial"/>
              </a:rPr>
              <a:t>any</a:t>
            </a:r>
            <a:r>
              <a:rPr lang="fr-FR" sz="1100" dirty="0">
                <a:latin typeface="Posterama" panose="020B0504020200020000" pitchFamily="34" charset="0"/>
                <a:ea typeface="Arial"/>
                <a:cs typeface="Posterama" panose="020B0504020200020000" pitchFamily="34" charset="0"/>
                <a:sym typeface="Arial"/>
              </a:rPr>
              <a:t> of the services </a:t>
            </a:r>
            <a:r>
              <a:rPr lang="fr-FR" sz="1100" dirty="0" err="1">
                <a:latin typeface="Posterama" panose="020B0504020200020000" pitchFamily="34" charset="0"/>
                <a:ea typeface="Arial"/>
                <a:cs typeface="Posterama" panose="020B0504020200020000" pitchFamily="34" charset="0"/>
                <a:sym typeface="Arial"/>
              </a:rPr>
              <a:t>available</a:t>
            </a:r>
            <a:r>
              <a:rPr lang="fr-FR" sz="1100" dirty="0">
                <a:latin typeface="Posterama" panose="020B0504020200020000" pitchFamily="34" charset="0"/>
                <a:ea typeface="Arial"/>
                <a:cs typeface="Posterama" panose="020B0504020200020000" pitchFamily="34" charset="0"/>
                <a:sym typeface="Arial"/>
              </a:rPr>
              <a:t>. For instance, </a:t>
            </a:r>
            <a:r>
              <a:rPr lang="fr-FR" sz="1100" dirty="0" err="1">
                <a:latin typeface="Posterama" panose="020B0504020200020000" pitchFamily="34" charset="0"/>
                <a:ea typeface="Arial"/>
                <a:cs typeface="Posterama" panose="020B0504020200020000" pitchFamily="34" charset="0"/>
                <a:sym typeface="Arial"/>
              </a:rPr>
              <a:t>you</a:t>
            </a:r>
            <a:r>
              <a:rPr lang="fr-FR" sz="1100" dirty="0">
                <a:latin typeface="Posterama" panose="020B0504020200020000" pitchFamily="34" charset="0"/>
                <a:ea typeface="Arial"/>
                <a:cs typeface="Posterama" panose="020B0504020200020000" pitchFamily="34" charset="0"/>
                <a:sym typeface="Arial"/>
              </a:rPr>
              <a:t> can </a:t>
            </a:r>
            <a:r>
              <a:rPr lang="fr-FR" sz="1100" dirty="0" err="1">
                <a:latin typeface="Posterama" panose="020B0504020200020000" pitchFamily="34" charset="0"/>
                <a:ea typeface="Arial"/>
                <a:cs typeface="Posterama" panose="020B0504020200020000" pitchFamily="34" charset="0"/>
                <a:sym typeface="Arial"/>
              </a:rPr>
              <a:t>buy</a:t>
            </a:r>
            <a:r>
              <a:rPr lang="fr-FR" sz="1100" dirty="0">
                <a:latin typeface="Posterama" panose="020B0504020200020000" pitchFamily="34" charset="0"/>
                <a:ea typeface="Arial"/>
                <a:cs typeface="Posterama" panose="020B0504020200020000" pitchFamily="34" charset="0"/>
                <a:sym typeface="Arial"/>
              </a:rPr>
              <a:t> a </a:t>
            </a:r>
            <a:r>
              <a:rPr lang="fr-FR" sz="1100" dirty="0" err="1">
                <a:latin typeface="Posterama" panose="020B0504020200020000" pitchFamily="34" charset="0"/>
                <a:ea typeface="Arial"/>
                <a:cs typeface="Posterama" panose="020B0504020200020000" pitchFamily="34" charset="0"/>
                <a:sym typeface="Arial"/>
              </a:rPr>
              <a:t>day</a:t>
            </a:r>
            <a:r>
              <a:rPr lang="fr-FR" sz="1100" dirty="0">
                <a:latin typeface="Posterama" panose="020B0504020200020000" pitchFamily="34" charset="0"/>
                <a:ea typeface="Arial"/>
                <a:cs typeface="Posterama" panose="020B0504020200020000" pitchFamily="34" charset="0"/>
                <a:sym typeface="Arial"/>
              </a:rPr>
              <a:t> ticket for 1,5 euro and </a:t>
            </a:r>
            <a:r>
              <a:rPr lang="fr-FR" sz="1100" dirty="0" err="1">
                <a:latin typeface="Posterama" panose="020B0504020200020000" pitchFamily="34" charset="0"/>
                <a:ea typeface="Arial"/>
                <a:cs typeface="Posterama" panose="020B0504020200020000" pitchFamily="34" charset="0"/>
                <a:sym typeface="Arial"/>
              </a:rPr>
              <a:t>make</a:t>
            </a:r>
            <a:r>
              <a:rPr lang="fr-FR" sz="1100" dirty="0">
                <a:latin typeface="Posterama" panose="020B0504020200020000" pitchFamily="34" charset="0"/>
                <a:ea typeface="Arial"/>
                <a:cs typeface="Posterama" panose="020B0504020200020000" pitchFamily="34" charset="0"/>
                <a:sym typeface="Arial"/>
              </a:rPr>
              <a:t> use of </a:t>
            </a:r>
            <a:r>
              <a:rPr lang="fr-FR" sz="1100" dirty="0" err="1">
                <a:latin typeface="Posterama" panose="020B0504020200020000" pitchFamily="34" charset="0"/>
                <a:ea typeface="Arial"/>
                <a:cs typeface="Posterama" panose="020B0504020200020000" pitchFamily="34" charset="0"/>
                <a:sym typeface="Arial"/>
              </a:rPr>
              <a:t>any</a:t>
            </a:r>
            <a:r>
              <a:rPr lang="fr-FR" sz="1100" dirty="0">
                <a:latin typeface="Posterama" panose="020B0504020200020000" pitchFamily="34" charset="0"/>
                <a:ea typeface="Arial"/>
                <a:cs typeface="Posterama" panose="020B0504020200020000" pitchFamily="34" charset="0"/>
                <a:sym typeface="Arial"/>
              </a:rPr>
              <a:t> type of transport in the network for the </a:t>
            </a:r>
            <a:r>
              <a:rPr lang="fr-FR" sz="1100" dirty="0" err="1">
                <a:latin typeface="Posterama" panose="020B0504020200020000" pitchFamily="34" charset="0"/>
                <a:ea typeface="Arial"/>
                <a:cs typeface="Posterama" panose="020B0504020200020000" pitchFamily="34" charset="0"/>
                <a:sym typeface="Arial"/>
              </a:rPr>
              <a:t>whole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day</a:t>
            </a:r>
            <a:r>
              <a:rPr lang="fr-FR" sz="1100" dirty="0">
                <a:latin typeface="Posterama" panose="020B0504020200020000" pitchFamily="34" charset="0"/>
                <a:ea typeface="Arial"/>
                <a:cs typeface="Posterama" panose="020B0504020200020000" pitchFamily="34" charset="0"/>
                <a:sym typeface="Arial"/>
              </a:rPr>
              <a:t> - bicycles, </a:t>
            </a:r>
            <a:r>
              <a:rPr lang="fr-FR" sz="1100" dirty="0" err="1">
                <a:latin typeface="Posterama" panose="020B0504020200020000" pitchFamily="34" charset="0"/>
                <a:ea typeface="Arial"/>
                <a:cs typeface="Posterama" panose="020B0504020200020000" pitchFamily="34" charset="0"/>
                <a:sym typeface="Arial"/>
              </a:rPr>
              <a:t>electric</a:t>
            </a:r>
            <a:r>
              <a:rPr lang="fr-FR" sz="1100" dirty="0">
                <a:latin typeface="Posterama" panose="020B0504020200020000" pitchFamily="34" charset="0"/>
                <a:ea typeface="Arial"/>
                <a:cs typeface="Posterama" panose="020B0504020200020000" pitchFamily="34" charset="0"/>
                <a:sym typeface="Arial"/>
              </a:rPr>
              <a:t> scooters, trains or buses in Cascais. It </a:t>
            </a:r>
            <a:r>
              <a:rPr lang="fr-FR" sz="1100" dirty="0" err="1">
                <a:latin typeface="Posterama" panose="020B0504020200020000" pitchFamily="34" charset="0"/>
                <a:ea typeface="Arial"/>
                <a:cs typeface="Posterama" panose="020B0504020200020000" pitchFamily="34" charset="0"/>
                <a:sym typeface="Arial"/>
              </a:rPr>
              <a:t>also</a:t>
            </a:r>
            <a:r>
              <a:rPr lang="fr-FR" sz="1100" dirty="0">
                <a:latin typeface="Posterama" panose="020B0504020200020000" pitchFamily="34" charset="0"/>
                <a:ea typeface="Arial"/>
                <a:cs typeface="Posterama" panose="020B0504020200020000" pitchFamily="34" charset="0"/>
                <a:sym typeface="Arial"/>
              </a:rPr>
              <a:t> shows </a:t>
            </a:r>
            <a:r>
              <a:rPr lang="fr-FR" sz="1100" dirty="0" err="1">
                <a:latin typeface="Posterama" panose="020B0504020200020000" pitchFamily="34" charset="0"/>
                <a:ea typeface="Arial"/>
                <a:cs typeface="Posterama" panose="020B0504020200020000" pitchFamily="34" charset="0"/>
                <a:sym typeface="Arial"/>
              </a:rPr>
              <a:t>where</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park</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your</a:t>
            </a:r>
            <a:r>
              <a:rPr lang="fr-FR" sz="1100" dirty="0">
                <a:latin typeface="Posterama" panose="020B0504020200020000" pitchFamily="34" charset="0"/>
                <a:ea typeface="Arial"/>
                <a:cs typeface="Posterama" panose="020B0504020200020000" pitchFamily="34" charset="0"/>
                <a:sym typeface="Arial"/>
              </a:rPr>
              <a:t> car, and </a:t>
            </a:r>
            <a:r>
              <a:rPr lang="fr-FR" sz="1100" dirty="0" err="1">
                <a:latin typeface="Posterama" panose="020B0504020200020000" pitchFamily="34" charset="0"/>
                <a:ea typeface="Arial"/>
                <a:cs typeface="Posterama" panose="020B0504020200020000" pitchFamily="34" charset="0"/>
                <a:sym typeface="Arial"/>
              </a:rPr>
              <a:t>where</a:t>
            </a:r>
            <a:r>
              <a:rPr lang="fr-FR" sz="1100" dirty="0">
                <a:latin typeface="Posterama" panose="020B0504020200020000" pitchFamily="34" charset="0"/>
                <a:ea typeface="Arial"/>
                <a:cs typeface="Posterama" panose="020B0504020200020000" pitchFamily="34" charset="0"/>
                <a:sym typeface="Arial"/>
              </a:rPr>
              <a:t> to </a:t>
            </a:r>
            <a:r>
              <a:rPr lang="fr-FR" sz="1100" dirty="0" err="1">
                <a:latin typeface="Posterama" panose="020B0504020200020000" pitchFamily="34" charset="0"/>
                <a:ea typeface="Arial"/>
                <a:cs typeface="Posterama" panose="020B0504020200020000" pitchFamily="34" charset="0"/>
                <a:sym typeface="Arial"/>
              </a:rPr>
              <a:t>locate</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nearby</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charging</a:t>
            </a:r>
            <a:r>
              <a:rPr lang="fr-FR" sz="1100" dirty="0">
                <a:latin typeface="Posterama" panose="020B0504020200020000" pitchFamily="34" charset="0"/>
                <a:ea typeface="Arial"/>
                <a:cs typeface="Posterama" panose="020B0504020200020000" pitchFamily="34" charset="0"/>
                <a:sym typeface="Arial"/>
              </a:rPr>
              <a:t> stations if </a:t>
            </a:r>
            <a:r>
              <a:rPr lang="fr-FR" sz="1100" dirty="0" err="1">
                <a:latin typeface="Posterama" panose="020B0504020200020000" pitchFamily="34" charset="0"/>
                <a:ea typeface="Arial"/>
                <a:cs typeface="Posterama" panose="020B0504020200020000" pitchFamily="34" charset="0"/>
                <a:sym typeface="Arial"/>
              </a:rPr>
              <a:t>you</a:t>
            </a:r>
            <a:r>
              <a:rPr lang="fr-FR" sz="1100" dirty="0">
                <a:latin typeface="Posterama" panose="020B0504020200020000" pitchFamily="34" charset="0"/>
                <a:ea typeface="Arial"/>
                <a:cs typeface="Posterama" panose="020B0504020200020000" pitchFamily="34" charset="0"/>
                <a:sym typeface="Arial"/>
              </a:rPr>
              <a:t> have an </a:t>
            </a:r>
            <a:r>
              <a:rPr lang="fr-FR" sz="1100" dirty="0" err="1">
                <a:latin typeface="Posterama" panose="020B0504020200020000" pitchFamily="34" charset="0"/>
                <a:ea typeface="Arial"/>
                <a:cs typeface="Posterama" panose="020B0504020200020000" pitchFamily="34" charset="0"/>
                <a:sym typeface="Arial"/>
              </a:rPr>
              <a:t>electric</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vehicle</a:t>
            </a:r>
            <a:r>
              <a:rPr lang="fr-FR" sz="1100" dirty="0">
                <a:latin typeface="Posterama" panose="020B0504020200020000" pitchFamily="34" charset="0"/>
                <a:ea typeface="Arial"/>
                <a:cs typeface="Posterama" panose="020B0504020200020000" pitchFamily="34" charset="0"/>
                <a:sym typeface="Arial"/>
              </a:rPr>
              <a:t>.</a:t>
            </a:r>
            <a:endParaRPr sz="1100" dirty="0">
              <a:latin typeface="Posterama" panose="020B0504020200020000" pitchFamily="34" charset="0"/>
              <a:ea typeface="Arial"/>
              <a:cs typeface="Posterama" panose="020B0504020200020000" pitchFamily="34" charset="0"/>
              <a:sym typeface="Arial"/>
            </a:endParaRPr>
          </a:p>
          <a:p>
            <a:pPr marL="0" lvl="0" indent="0" algn="l" rtl="0">
              <a:spcBef>
                <a:spcPts val="0"/>
              </a:spcBef>
              <a:spcAft>
                <a:spcPts val="0"/>
              </a:spcAft>
              <a:buNone/>
            </a:pPr>
            <a:endParaRPr dirty="0"/>
          </a:p>
        </p:txBody>
      </p:sp>
      <p:sp>
        <p:nvSpPr>
          <p:cNvPr id="1020" name="Google Shape;1020;gfd31aa7216_3_17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latin typeface="Posterama" panose="020B0504020200020000" pitchFamily="34" charset="0"/>
                <a:cs typeface="Posterama" panose="020B0504020200020000" pitchFamily="34" charset="0"/>
              </a:rPr>
              <a:t>90</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err="1"/>
              <a:t>Urban</a:t>
            </a:r>
            <a:r>
              <a:rPr lang="pt-PT" dirty="0"/>
              <a:t> </a:t>
            </a:r>
            <a:r>
              <a:rPr lang="pt-PT" dirty="0" err="1"/>
              <a:t>planning</a:t>
            </a:r>
            <a:r>
              <a:rPr lang="pt-PT" dirty="0"/>
              <a:t> </a:t>
            </a:r>
            <a:r>
              <a:rPr lang="pt-PT" dirty="0" err="1"/>
              <a:t>plays</a:t>
            </a:r>
            <a:r>
              <a:rPr lang="pt-PT" dirty="0"/>
              <a:t> a </a:t>
            </a:r>
            <a:r>
              <a:rPr lang="pt-PT" dirty="0" err="1"/>
              <a:t>significant</a:t>
            </a:r>
            <a:r>
              <a:rPr lang="pt-PT" dirty="0"/>
              <a:t> role </a:t>
            </a:r>
            <a:r>
              <a:rPr lang="pt-PT" dirty="0" err="1"/>
              <a:t>on</a:t>
            </a:r>
            <a:r>
              <a:rPr lang="pt-PT" dirty="0"/>
              <a:t> how </a:t>
            </a:r>
            <a:r>
              <a:rPr lang="pt-PT" dirty="0" err="1"/>
              <a:t>mobility</a:t>
            </a:r>
            <a:r>
              <a:rPr lang="pt-PT" dirty="0"/>
              <a:t> is </a:t>
            </a:r>
            <a:r>
              <a:rPr lang="pt-PT" dirty="0" err="1"/>
              <a:t>planed</a:t>
            </a:r>
            <a:r>
              <a:rPr lang="pt-PT" dirty="0"/>
              <a:t> in </a:t>
            </a:r>
            <a:r>
              <a:rPr lang="pt-PT" dirty="0" err="1"/>
              <a:t>devised</a:t>
            </a:r>
            <a:r>
              <a:rPr lang="pt-PT" dirty="0"/>
              <a:t>. It is </a:t>
            </a:r>
            <a:r>
              <a:rPr lang="pt-PT" dirty="0" err="1"/>
              <a:t>also</a:t>
            </a:r>
            <a:r>
              <a:rPr lang="pt-PT" dirty="0"/>
              <a:t> a major </a:t>
            </a:r>
            <a:r>
              <a:rPr lang="pt-PT" dirty="0" err="1"/>
              <a:t>challenge</a:t>
            </a:r>
            <a:r>
              <a:rPr lang="pt-PT" dirty="0"/>
              <a:t> to </a:t>
            </a:r>
            <a:r>
              <a:rPr lang="pt-PT" dirty="0" err="1"/>
              <a:t>fundamentally</a:t>
            </a:r>
            <a:r>
              <a:rPr lang="pt-PT" dirty="0"/>
              <a:t> change </a:t>
            </a:r>
            <a:r>
              <a:rPr lang="pt-PT" dirty="0" err="1"/>
              <a:t>the</a:t>
            </a:r>
            <a:r>
              <a:rPr lang="pt-PT" dirty="0"/>
              <a:t> </a:t>
            </a:r>
            <a:r>
              <a:rPr lang="pt-PT" dirty="0" err="1"/>
              <a:t>fabric</a:t>
            </a:r>
            <a:r>
              <a:rPr lang="pt-PT" dirty="0"/>
              <a:t> </a:t>
            </a:r>
            <a:r>
              <a:rPr lang="pt-PT" dirty="0" err="1"/>
              <a:t>of</a:t>
            </a:r>
            <a:r>
              <a:rPr lang="pt-PT" dirty="0"/>
              <a:t> </a:t>
            </a:r>
            <a:r>
              <a:rPr lang="pt-PT" dirty="0" err="1"/>
              <a:t>already</a:t>
            </a:r>
            <a:r>
              <a:rPr lang="pt-PT" dirty="0"/>
              <a:t> </a:t>
            </a:r>
            <a:r>
              <a:rPr lang="pt-PT" dirty="0" err="1"/>
              <a:t>existing</a:t>
            </a:r>
            <a:r>
              <a:rPr lang="pt-PT" dirty="0"/>
              <a:t> </a:t>
            </a:r>
            <a:r>
              <a:rPr lang="pt-PT" dirty="0" err="1"/>
              <a:t>cities</a:t>
            </a:r>
            <a:r>
              <a:rPr lang="pt-PT" dirty="0"/>
              <a:t>, but </a:t>
            </a:r>
            <a:r>
              <a:rPr lang="pt-PT" dirty="0" err="1"/>
              <a:t>that</a:t>
            </a:r>
            <a:r>
              <a:rPr lang="pt-PT" dirty="0"/>
              <a:t> does </a:t>
            </a:r>
            <a:r>
              <a:rPr lang="pt-PT" dirty="0" err="1"/>
              <a:t>not</a:t>
            </a:r>
            <a:r>
              <a:rPr lang="pt-PT" dirty="0"/>
              <a:t> </a:t>
            </a:r>
            <a:r>
              <a:rPr lang="pt-PT" dirty="0" err="1"/>
              <a:t>mean</a:t>
            </a:r>
            <a:r>
              <a:rPr lang="pt-PT" dirty="0"/>
              <a:t> </a:t>
            </a:r>
            <a:r>
              <a:rPr lang="pt-PT" dirty="0" err="1"/>
              <a:t>it</a:t>
            </a:r>
            <a:r>
              <a:rPr lang="pt-PT" dirty="0"/>
              <a:t> is </a:t>
            </a:r>
            <a:r>
              <a:rPr lang="pt-PT" dirty="0" err="1"/>
              <a:t>not</a:t>
            </a:r>
            <a:r>
              <a:rPr lang="pt-PT" dirty="0"/>
              <a:t> </a:t>
            </a:r>
            <a:r>
              <a:rPr lang="pt-PT" dirty="0" err="1"/>
              <a:t>possible</a:t>
            </a:r>
            <a:r>
              <a:rPr lang="pt-PT" dirty="0"/>
              <a:t>. </a:t>
            </a:r>
            <a:r>
              <a:rPr lang="pt-PT" dirty="0" err="1"/>
              <a:t>The</a:t>
            </a:r>
            <a:r>
              <a:rPr lang="pt-PT" dirty="0"/>
              <a:t> 15 minute </a:t>
            </a:r>
            <a:r>
              <a:rPr lang="pt-PT" dirty="0" err="1"/>
              <a:t>city</a:t>
            </a:r>
            <a:r>
              <a:rPr lang="pt-PT" dirty="0"/>
              <a:t> is a </a:t>
            </a:r>
            <a:r>
              <a:rPr lang="pt-PT" dirty="0" err="1"/>
              <a:t>concept</a:t>
            </a:r>
            <a:r>
              <a:rPr lang="pt-PT" dirty="0"/>
              <a:t> which imagines a </a:t>
            </a:r>
            <a:r>
              <a:rPr lang="pt-PT" dirty="0" err="1"/>
              <a:t>place</a:t>
            </a:r>
            <a:r>
              <a:rPr lang="pt-PT" dirty="0"/>
              <a:t> </a:t>
            </a:r>
            <a:r>
              <a:rPr lang="pt-PT" dirty="0" err="1"/>
              <a:t>where</a:t>
            </a:r>
            <a:r>
              <a:rPr lang="pt-PT" dirty="0"/>
              <a:t> </a:t>
            </a:r>
            <a:r>
              <a:rPr lang="en-GB" b="0" i="0" dirty="0">
                <a:solidFill>
                  <a:srgbClr val="FFFFFF"/>
                </a:solidFill>
                <a:effectLst/>
                <a:latin typeface="itc-avant-garde-gothic-pro"/>
              </a:rPr>
              <a:t>everyone living in a city should have access to essential urban services within a 15 minute walk or bike.  This would significantly reduce the need to move around using cars, and would free up the space of cities for communities to better enjoy the space, would significantly reduce air pollution and increase the quality of life in these places. </a:t>
            </a:r>
            <a:endParaRPr lang="pt-PT" dirty="0"/>
          </a:p>
        </p:txBody>
      </p:sp>
      <p:sp>
        <p:nvSpPr>
          <p:cNvPr id="4" name="Marcador de Posição do Número do Diapositivo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91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82098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fd31aa7216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el-GR" sz="1100" dirty="0">
                <a:latin typeface="Posterama" panose="020B0504020200020000" pitchFamily="34" charset="0"/>
                <a:ea typeface="Arial"/>
                <a:cs typeface="Posterama" panose="020B0504020200020000" pitchFamily="34" charset="0"/>
                <a:sym typeface="Arial"/>
              </a:rPr>
              <a:t>Είναι ενδιαφέρον να αναλύσουμε τον αντίκτυπο που είχαν στις εκπομπές οι παγκόσμιες διακοπές που προκλήθηκαν από την πανδημία του 2020. Η σημαντικότερη μείωση αφορούσε ακριβώς τις εκπομπές από τις επίγειες μεταφορές, στις οποίες τη μεγαλύτερη συμβολή έχουν τα μεμονωμένα αυτοκίνητα. Αυτό παρέχει μια επισκόπηση του δυναμικού μείωσης των εκπομπών αν αφήσουμε τα αυτοκίνητά μας στα σπίτια μας και αν υποστηρίξουμε εναλλακτικά μέσα για τη μετακίνηση στις πόλεις. Τι μπορεί να σημαίνει αυτό για το μέλλον; Είναι ένας ενδιαφέρων προβληματισμός, τώρα που οι συζητήσεις γύρω από το μέλλον της εργασίας έναντι της τηλεργασίας βρίσκονται επίσης στο προσκήνιο.</a:t>
            </a:r>
            <a:endParaRPr dirty="0"/>
          </a:p>
        </p:txBody>
      </p:sp>
      <p:sp>
        <p:nvSpPr>
          <p:cNvPr id="1030" name="Google Shape;1030;gfd31aa7216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fd31aa721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el-GR" sz="1100" dirty="0">
                <a:latin typeface="Posterama" panose="020B0504020200020000" pitchFamily="34" charset="0"/>
                <a:ea typeface="Arial"/>
                <a:cs typeface="Posterama" panose="020B0504020200020000" pitchFamily="34" charset="0"/>
                <a:sym typeface="Arial"/>
              </a:rPr>
              <a:t>Για να συνοψίσουμε όλες αυτές τις πληροφορίες, ποιες μεγάλες μικρές ενέργειες μπορείτε να κάνετε για να μειώσετε το αποτύπωμα των εκπομπών των μεταφορών σας; Για αρχή, αποφύγετε τα αεροπορικά ταξίδια! Προτιμήστε να κάνετε τις διακοπές σας στη χώρα σας, γνωστές και ως </a:t>
            </a:r>
            <a:r>
              <a:rPr lang="el-GR" sz="1100" dirty="0" err="1">
                <a:latin typeface="Posterama" panose="020B0504020200020000" pitchFamily="34" charset="0"/>
                <a:ea typeface="Arial"/>
                <a:cs typeface="Posterama" panose="020B0504020200020000" pitchFamily="34" charset="0"/>
                <a:sym typeface="Arial"/>
              </a:rPr>
              <a:t>staycations</a:t>
            </a:r>
            <a:r>
              <a:rPr lang="el-GR" sz="1100" dirty="0">
                <a:latin typeface="Posterama" panose="020B0504020200020000" pitchFamily="34" charset="0"/>
                <a:ea typeface="Arial"/>
                <a:cs typeface="Posterama" panose="020B0504020200020000" pitchFamily="34" charset="0"/>
                <a:sym typeface="Arial"/>
              </a:rPr>
              <a:t> - θα στηρίξετε επίσης τις τοπικές οικονομίες αν επιλέξετε να μείνετε στη χώρα σας. Εάν ζείτε μακριά από τον τόπο σπουδών ή εργασίας σας, η επιλογή των δημόσιων συγκοινωνιών, η χρήση του ποδηλάτου ή το περπάτημα είναι οι καλύτερες επιλογές. Αλλά φυσικά, αυτό εξαρτάται από το αν είστε σε θέση να χρησιμοποιήσετε αυτές τις επιλογές. Αν δεν έχετε άλλη επιλογή από το να χρησιμοποιείτε το αυτοκίνητό σας, φροντίστε να μοιράζεστε τις διαδρομές σας!</a:t>
            </a:r>
            <a:endParaRPr dirty="0"/>
          </a:p>
        </p:txBody>
      </p:sp>
      <p:sp>
        <p:nvSpPr>
          <p:cNvPr id="1037" name="Google Shape;1037;gfd31aa721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2" name="Google Shape;105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a:t>merci</a:t>
            </a:r>
            <a:endParaRPr/>
          </a:p>
        </p:txBody>
      </p:sp>
      <p:sp>
        <p:nvSpPr>
          <p:cNvPr id="1053" name="Google Shape;105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latin typeface="Posterama" panose="020B0504020200020000" pitchFamily="34" charset="0"/>
                <a:cs typeface="Posterama" panose="020B0504020200020000" pitchFamily="34" charset="0"/>
              </a:rPr>
              <a:t>94</a:t>
            </a:fld>
            <a:endParaRPr dirty="0">
              <a:latin typeface="Posterama" panose="020B0504020200020000" pitchFamily="34" charset="0"/>
              <a:cs typeface="Posterama" panose="020B0504020200020000"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p:cSld name="Diapositive de titre">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47042" y="1248681"/>
            <a:ext cx="544799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03A6"/>
              </a:buClr>
              <a:buSzPts val="4400"/>
              <a:buFont typeface="Arial"/>
              <a:buNone/>
              <a:defRPr sz="44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2"/>
          <p:cNvSpPr>
            <a:spLocks noGrp="1"/>
          </p:cNvSpPr>
          <p:nvPr>
            <p:ph type="pic" idx="2"/>
          </p:nvPr>
        </p:nvSpPr>
        <p:spPr>
          <a:xfrm>
            <a:off x="6096000" y="0"/>
            <a:ext cx="6096000" cy="6858000"/>
          </a:xfrm>
          <a:prstGeom prst="rect">
            <a:avLst/>
          </a:prstGeom>
          <a:noFill/>
          <a:ln>
            <a:noFill/>
          </a:ln>
        </p:spPr>
      </p:sp>
      <p:sp>
        <p:nvSpPr>
          <p:cNvPr id="18" name="Google Shape;18;p2"/>
          <p:cNvSpPr txBox="1">
            <a:spLocks noGrp="1"/>
          </p:cNvSpPr>
          <p:nvPr>
            <p:ph type="body" idx="1"/>
          </p:nvPr>
        </p:nvSpPr>
        <p:spPr>
          <a:xfrm>
            <a:off x="446926" y="2621655"/>
            <a:ext cx="5408084"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03A6"/>
              </a:buClr>
              <a:buSzPts val="2400"/>
              <a:buNone/>
              <a:defRPr sz="2400">
                <a:solidFill>
                  <a:srgbClr val="7503A6"/>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9" name="Google Shape;19;p2"/>
          <p:cNvCxnSpPr/>
          <p:nvPr/>
        </p:nvCxnSpPr>
        <p:spPr>
          <a:xfrm>
            <a:off x="352213" y="1234440"/>
            <a:ext cx="0" cy="2947680"/>
          </a:xfrm>
          <a:prstGeom prst="straightConnector1">
            <a:avLst/>
          </a:prstGeom>
          <a:noFill/>
          <a:ln w="57150" cap="flat" cmpd="sng">
            <a:solidFill>
              <a:srgbClr val="7503A6"/>
            </a:solidFill>
            <a:prstDash val="solid"/>
            <a:miter lim="800000"/>
            <a:headEnd type="none" w="sm" len="sm"/>
            <a:tailEnd type="none" w="sm" len="sm"/>
          </a:ln>
        </p:spPr>
      </p:cxnSp>
      <p:pic>
        <p:nvPicPr>
          <p:cNvPr id="20" name="Google Shape;20;p2" descr="Uma imagem com texto&#10;&#10;Descrição gerada automaticament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92960" y="6098959"/>
            <a:ext cx="2501959" cy="608810"/>
          </a:xfrm>
          <a:prstGeom prst="rect">
            <a:avLst/>
          </a:prstGeom>
          <a:noFill/>
          <a:ln>
            <a:noFill/>
          </a:ln>
        </p:spPr>
      </p:pic>
      <p:pic>
        <p:nvPicPr>
          <p:cNvPr id="21" name="Google Shape;21;p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427149" y="4487841"/>
            <a:ext cx="1936621" cy="221992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ó Título" type="titleOnly">
  <p:cSld name="TITLE_ONLY">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92"/>
        <p:cNvGrpSpPr/>
        <p:nvPr/>
      </p:nvGrpSpPr>
      <p:grpSpPr>
        <a:xfrm>
          <a:off x="0" y="0"/>
          <a:ext cx="0" cy="0"/>
          <a:chOff x="0" y="0"/>
          <a:chExt cx="0" cy="0"/>
        </a:xfrm>
      </p:grpSpPr>
      <p:sp>
        <p:nvSpPr>
          <p:cNvPr id="93" name="Google Shape;9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9" name="Google Shape;99;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0" name="Google Shape;10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17"/>
          <p:cNvSpPr>
            <a:spLocks noGrp="1"/>
          </p:cNvSpPr>
          <p:nvPr>
            <p:ph type="pic" idx="2"/>
          </p:nvPr>
        </p:nvSpPr>
        <p:spPr>
          <a:xfrm>
            <a:off x="5183188" y="987425"/>
            <a:ext cx="6172200" cy="4873625"/>
          </a:xfrm>
          <a:prstGeom prst="rect">
            <a:avLst/>
          </a:prstGeom>
          <a:noFill/>
          <a:ln>
            <a:noFill/>
          </a:ln>
        </p:spPr>
      </p:sp>
      <p:sp>
        <p:nvSpPr>
          <p:cNvPr id="106" name="Google Shape;106;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7" name="Google Shape;10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Vertical e Texto" type="vertTitleAndTx">
  <p:cSld name="VERTICAL_TITLE_AND_VERTICAL_TEXT">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Titre et contenu">
  <p:cSld name="4_Titre et contenu">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4" name="Google Shape;124;p20"/>
          <p:cNvSpPr/>
          <p:nvPr/>
        </p:nvSpPr>
        <p:spPr>
          <a:xfrm>
            <a:off x="11159272" y="3086448"/>
            <a:ext cx="4358096"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20"/>
          <p:cNvSpPr/>
          <p:nvPr/>
        </p:nvSpPr>
        <p:spPr>
          <a:xfrm>
            <a:off x="-2532888" y="5058000"/>
            <a:ext cx="3823276"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6" name="Google Shape;126;p2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_Titre et contenu">
  <p:cSld name="5_Titre et contenu">
    <p:spTree>
      <p:nvGrpSpPr>
        <p:cNvPr id="1" name="Shape 127"/>
        <p:cNvGrpSpPr/>
        <p:nvPr/>
      </p:nvGrpSpPr>
      <p:grpSpPr>
        <a:xfrm>
          <a:off x="0" y="0"/>
          <a:ext cx="0" cy="0"/>
          <a:chOff x="0" y="0"/>
          <a:chExt cx="0" cy="0"/>
        </a:xfrm>
      </p:grpSpPr>
      <p:sp>
        <p:nvSpPr>
          <p:cNvPr id="128" name="Google Shape;128;p21"/>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129" name="Google Shape;129;p2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
        <p:nvSpPr>
          <p:cNvPr id="130" name="Google Shape;130;p21"/>
          <p:cNvSpPr txBox="1">
            <a:spLocks noGrp="1"/>
          </p:cNvSpPr>
          <p:nvPr>
            <p:ph type="body" idx="1"/>
          </p:nvPr>
        </p:nvSpPr>
        <p:spPr>
          <a:xfrm>
            <a:off x="641351" y="1978028"/>
            <a:ext cx="11127316" cy="45513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re de section">
  <p:cSld name="1_Titre de section">
    <p:spTree>
      <p:nvGrpSpPr>
        <p:cNvPr id="1" name="Shape 131"/>
        <p:cNvGrpSpPr/>
        <p:nvPr/>
      </p:nvGrpSpPr>
      <p:grpSpPr>
        <a:xfrm>
          <a:off x="0" y="0"/>
          <a:ext cx="0" cy="0"/>
          <a:chOff x="0" y="0"/>
          <a:chExt cx="0" cy="0"/>
        </a:xfrm>
      </p:grpSpPr>
      <p:sp>
        <p:nvSpPr>
          <p:cNvPr id="132" name="Google Shape;132;p22"/>
          <p:cNvSpPr/>
          <p:nvPr/>
        </p:nvSpPr>
        <p:spPr>
          <a:xfrm>
            <a:off x="9312000" y="2079800"/>
            <a:ext cx="4532016"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22"/>
          <p:cNvSpPr/>
          <p:nvPr/>
        </p:nvSpPr>
        <p:spPr>
          <a:xfrm>
            <a:off x="7714695" y="4011200"/>
            <a:ext cx="3637172"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22"/>
          <p:cNvSpPr txBox="1">
            <a:spLocks noGrp="1"/>
          </p:cNvSpPr>
          <p:nvPr>
            <p:ph type="title"/>
          </p:nvPr>
        </p:nvSpPr>
        <p:spPr>
          <a:xfrm>
            <a:off x="838201" y="365129"/>
            <a:ext cx="866986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135" name="Google Shape;135;p2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re et contenu">
  <p:cSld name="2_Titre et contenu">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6" name="Google Shape;36;p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8" name="Google Shape;138;p23"/>
          <p:cNvSpPr txBox="1">
            <a:spLocks noGrp="1"/>
          </p:cNvSpPr>
          <p:nvPr>
            <p:ph type="body" idx="1"/>
          </p:nvPr>
        </p:nvSpPr>
        <p:spPr>
          <a:xfrm>
            <a:off x="641351" y="1978028"/>
            <a:ext cx="11127316" cy="45513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9" name="Google Shape;139;p2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re et contenu">
  <p:cSld name="1_Titre et contenu">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2" name="Google Shape;142;p24"/>
          <p:cNvSpPr/>
          <p:nvPr/>
        </p:nvSpPr>
        <p:spPr>
          <a:xfrm>
            <a:off x="11159272" y="3086448"/>
            <a:ext cx="5760000"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24"/>
          <p:cNvSpPr/>
          <p:nvPr/>
        </p:nvSpPr>
        <p:spPr>
          <a:xfrm>
            <a:off x="-3509612" y="5058000"/>
            <a:ext cx="4800000"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4" name="Google Shape;144;p2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ide">
  <p:cSld name="Vide">
    <p:spTree>
      <p:nvGrpSpPr>
        <p:cNvPr id="1" name="Shape 145"/>
        <p:cNvGrpSpPr/>
        <p:nvPr/>
      </p:nvGrpSpPr>
      <p:grpSpPr>
        <a:xfrm>
          <a:off x="0" y="0"/>
          <a:ext cx="0" cy="0"/>
          <a:chOff x="0" y="0"/>
          <a:chExt cx="0" cy="0"/>
        </a:xfrm>
      </p:grpSpPr>
      <p:sp>
        <p:nvSpPr>
          <p:cNvPr id="146" name="Google Shape;146;p25"/>
          <p:cNvSpPr/>
          <p:nvPr/>
        </p:nvSpPr>
        <p:spPr>
          <a:xfrm>
            <a:off x="0" y="0"/>
            <a:ext cx="7540487"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25"/>
          <p:cNvSpPr/>
          <p:nvPr/>
        </p:nvSpPr>
        <p:spPr>
          <a:xfrm>
            <a:off x="5645220" y="-596347"/>
            <a:ext cx="3765110" cy="367327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25"/>
          <p:cNvSpPr/>
          <p:nvPr/>
        </p:nvSpPr>
        <p:spPr>
          <a:xfrm>
            <a:off x="7068701" y="1876272"/>
            <a:ext cx="5123299" cy="4826448"/>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25"/>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cxnSp>
        <p:nvCxnSpPr>
          <p:cNvPr id="150" name="Google Shape;150;p25"/>
          <p:cNvCxnSpPr/>
          <p:nvPr/>
        </p:nvCxnSpPr>
        <p:spPr>
          <a:xfrm>
            <a:off x="908804" y="2088028"/>
            <a:ext cx="0" cy="2782146"/>
          </a:xfrm>
          <a:prstGeom prst="straightConnector1">
            <a:avLst/>
          </a:prstGeom>
          <a:noFill/>
          <a:ln w="57150" cap="flat" cmpd="sng">
            <a:solidFill>
              <a:schemeClr val="lt1"/>
            </a:solidFill>
            <a:prstDash val="solid"/>
            <a:miter lim="800000"/>
            <a:headEnd type="none" w="sm" len="sm"/>
            <a:tailEnd type="none" w="sm" len="sm"/>
          </a:ln>
        </p:spPr>
      </p:cxnSp>
      <p:sp>
        <p:nvSpPr>
          <p:cNvPr id="151" name="Google Shape;151;p25"/>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Vide">
  <p:cSld name="3_Vide">
    <p:spTree>
      <p:nvGrpSpPr>
        <p:cNvPr id="1" name="Shape 152"/>
        <p:cNvGrpSpPr/>
        <p:nvPr/>
      </p:nvGrpSpPr>
      <p:grpSpPr>
        <a:xfrm>
          <a:off x="0" y="0"/>
          <a:ext cx="0" cy="0"/>
          <a:chOff x="0" y="0"/>
          <a:chExt cx="0" cy="0"/>
        </a:xfrm>
      </p:grpSpPr>
      <p:sp>
        <p:nvSpPr>
          <p:cNvPr id="153" name="Google Shape;153;p26"/>
          <p:cNvSpPr/>
          <p:nvPr/>
        </p:nvSpPr>
        <p:spPr>
          <a:xfrm>
            <a:off x="1" y="0"/>
            <a:ext cx="6096000"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26"/>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5" name="Google Shape;155;p26"/>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6"/>
          <p:cNvSpPr>
            <a:spLocks noGrp="1"/>
          </p:cNvSpPr>
          <p:nvPr>
            <p:ph type="pic" idx="2"/>
          </p:nvPr>
        </p:nvSpPr>
        <p:spPr>
          <a:xfrm>
            <a:off x="6096000" y="0"/>
            <a:ext cx="6096000" cy="685800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entered 1 Line Title" type="tx">
  <p:cSld name="Centered 1 Line Title">
    <p:spTree>
      <p:nvGrpSpPr>
        <p:cNvPr id="1" name="Shape 47"/>
        <p:cNvGrpSpPr/>
        <p:nvPr/>
      </p:nvGrpSpPr>
      <p:grpSpPr>
        <a:xfrm>
          <a:off x="0" y="0"/>
          <a:ext cx="0" cy="0"/>
          <a:chOff x="0" y="0"/>
          <a:chExt cx="0" cy="0"/>
        </a:xfrm>
      </p:grpSpPr>
      <p:sp>
        <p:nvSpPr>
          <p:cNvPr id="48" name="Google Shape;48;p94"/>
          <p:cNvSpPr txBox="1">
            <a:spLocks noGrp="1"/>
          </p:cNvSpPr>
          <p:nvPr>
            <p:ph type="title"/>
          </p:nvPr>
        </p:nvSpPr>
        <p:spPr>
          <a:xfrm>
            <a:off x="647700" y="447675"/>
            <a:ext cx="10896300" cy="571500"/>
          </a:xfrm>
          <a:prstGeom prst="rect">
            <a:avLst/>
          </a:prstGeom>
          <a:noFill/>
          <a:ln>
            <a:noFill/>
          </a:ln>
        </p:spPr>
        <p:txBody>
          <a:bodyPr spcFirstLastPara="1" wrap="square" lIns="121900" tIns="60925" rIns="121900" bIns="60925" anchor="ctr" anchorCtr="0">
            <a:normAutofit/>
          </a:bodyPr>
          <a:lstStyle>
            <a:lvl1pPr lvl="0" algn="ctr">
              <a:lnSpc>
                <a:spcPct val="168777"/>
              </a:lnSpc>
              <a:spcBef>
                <a:spcPts val="20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49" name="Google Shape;49;p94"/>
          <p:cNvSpPr txBox="1">
            <a:spLocks noGrp="1"/>
          </p:cNvSpPr>
          <p:nvPr>
            <p:ph type="body" idx="1"/>
          </p:nvPr>
        </p:nvSpPr>
        <p:spPr>
          <a:xfrm>
            <a:off x="647700" y="952500"/>
            <a:ext cx="10896300" cy="762000"/>
          </a:xfrm>
          <a:prstGeom prst="rect">
            <a:avLst/>
          </a:prstGeom>
          <a:noFill/>
          <a:ln>
            <a:noFill/>
          </a:ln>
        </p:spPr>
        <p:txBody>
          <a:bodyPr spcFirstLastPara="1" wrap="square" lIns="121900" tIns="60925" rIns="121900" bIns="60925" anchor="t" anchorCtr="0">
            <a:normAutofit/>
          </a:bodyPr>
          <a:lstStyle>
            <a:lvl1pPr marL="457200" lvl="0" indent="-381000" algn="ctr">
              <a:lnSpc>
                <a:spcPct val="100000"/>
              </a:lnSpc>
              <a:spcBef>
                <a:spcPts val="500"/>
              </a:spcBef>
              <a:spcAft>
                <a:spcPts val="0"/>
              </a:spcAft>
              <a:buClr>
                <a:schemeClr val="dk1"/>
              </a:buClr>
              <a:buSzPts val="2400"/>
              <a:buChar char="•"/>
              <a:defRPr/>
            </a:lvl1pPr>
            <a:lvl2pPr marL="914400" lvl="1" indent="-228600" algn="l">
              <a:lnSpc>
                <a:spcPct val="100000"/>
              </a:lnSpc>
              <a:spcBef>
                <a:spcPts val="500"/>
              </a:spcBef>
              <a:spcAft>
                <a:spcPts val="0"/>
              </a:spcAft>
              <a:buClr>
                <a:schemeClr val="dk1"/>
              </a:buClr>
              <a:buSzPts val="2400"/>
              <a:buNone/>
              <a:defRPr sz="2400" b="1"/>
            </a:lvl2pPr>
            <a:lvl3pPr marL="1371600" lvl="2" indent="-228600" algn="l">
              <a:lnSpc>
                <a:spcPct val="100000"/>
              </a:lnSpc>
              <a:spcBef>
                <a:spcPts val="500"/>
              </a:spcBef>
              <a:spcAft>
                <a:spcPts val="0"/>
              </a:spcAft>
              <a:buClr>
                <a:schemeClr val="dk1"/>
              </a:buClr>
              <a:buSzPts val="2300"/>
              <a:buNone/>
              <a:defRPr sz="2300" b="1"/>
            </a:lvl3pPr>
            <a:lvl4pPr marL="1828800" lvl="3" indent="-228600" algn="l">
              <a:lnSpc>
                <a:spcPct val="100000"/>
              </a:lnSpc>
              <a:spcBef>
                <a:spcPts val="400"/>
              </a:spcBef>
              <a:spcAft>
                <a:spcPts val="0"/>
              </a:spcAft>
              <a:buClr>
                <a:schemeClr val="dk1"/>
              </a:buClr>
              <a:buSzPts val="2000"/>
              <a:buNone/>
              <a:defRPr sz="2000" b="1"/>
            </a:lvl4pPr>
            <a:lvl5pPr marL="2286000" lvl="4" indent="-228600" algn="l">
              <a:lnSpc>
                <a:spcPct val="100000"/>
              </a:lnSpc>
              <a:spcBef>
                <a:spcPts val="500"/>
              </a:spcBef>
              <a:spcAft>
                <a:spcPts val="0"/>
              </a:spcAft>
              <a:buClr>
                <a:schemeClr val="dk1"/>
              </a:buClr>
              <a:buSzPts val="2700"/>
              <a:buNone/>
              <a:defRPr b="1"/>
            </a:lvl5pPr>
            <a:lvl6pPr marL="2743200" lvl="5" indent="-381000" algn="l">
              <a:lnSpc>
                <a:spcPct val="100000"/>
              </a:lnSpc>
              <a:spcBef>
                <a:spcPts val="500"/>
              </a:spcBef>
              <a:spcAft>
                <a:spcPts val="0"/>
              </a:spcAft>
              <a:buClr>
                <a:schemeClr val="dk1"/>
              </a:buClr>
              <a:buSzPts val="2400"/>
              <a:buChar char="•"/>
              <a:defRPr/>
            </a:lvl6pPr>
            <a:lvl7pPr marL="3200400" lvl="6" indent="-381000" algn="l">
              <a:lnSpc>
                <a:spcPct val="100000"/>
              </a:lnSpc>
              <a:spcBef>
                <a:spcPts val="500"/>
              </a:spcBef>
              <a:spcAft>
                <a:spcPts val="0"/>
              </a:spcAft>
              <a:buClr>
                <a:schemeClr val="dk1"/>
              </a:buClr>
              <a:buSzPts val="2400"/>
              <a:buChar char="•"/>
              <a:defRPr/>
            </a:lvl7pPr>
            <a:lvl8pPr marL="3657600" lvl="7" indent="-381000" algn="l">
              <a:lnSpc>
                <a:spcPct val="100000"/>
              </a:lnSpc>
              <a:spcBef>
                <a:spcPts val="500"/>
              </a:spcBef>
              <a:spcAft>
                <a:spcPts val="0"/>
              </a:spcAft>
              <a:buClr>
                <a:schemeClr val="dk1"/>
              </a:buClr>
              <a:buSzPts val="2400"/>
              <a:buChar char="•"/>
              <a:defRPr/>
            </a:lvl8pPr>
            <a:lvl9pPr marL="4114800" lvl="8" indent="-381000" algn="l">
              <a:lnSpc>
                <a:spcPct val="100000"/>
              </a:lnSpc>
              <a:spcBef>
                <a:spcPts val="500"/>
              </a:spcBef>
              <a:spcAft>
                <a:spcPts val="0"/>
              </a:spcAft>
              <a:buClr>
                <a:schemeClr val="dk1"/>
              </a:buClr>
              <a:buSzPts val="2400"/>
              <a:buChar char="•"/>
              <a:defRPr/>
            </a:lvl9pPr>
          </a:lstStyle>
          <a:p>
            <a:endParaRPr/>
          </a:p>
        </p:txBody>
      </p:sp>
      <p:sp>
        <p:nvSpPr>
          <p:cNvPr id="50" name="Google Shape;50;p94"/>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extLst>
      <p:ext uri="{BB962C8B-B14F-4D97-AF65-F5344CB8AC3E}">
        <p14:creationId xmlns:p14="http://schemas.microsoft.com/office/powerpoint/2010/main" val="404430315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Vide">
  <p:cSld name="1_Vide">
    <p:spTree>
      <p:nvGrpSpPr>
        <p:cNvPr id="1" name="Shape 37"/>
        <p:cNvGrpSpPr/>
        <p:nvPr/>
      </p:nvGrpSpPr>
      <p:grpSpPr>
        <a:xfrm>
          <a:off x="0" y="0"/>
          <a:ext cx="0" cy="0"/>
          <a:chOff x="0" y="0"/>
          <a:chExt cx="0" cy="0"/>
        </a:xfrm>
      </p:grpSpPr>
      <p:sp>
        <p:nvSpPr>
          <p:cNvPr id="38" name="Google Shape;38;p6"/>
          <p:cNvSpPr/>
          <p:nvPr/>
        </p:nvSpPr>
        <p:spPr>
          <a:xfrm>
            <a:off x="1" y="0"/>
            <a:ext cx="6096000"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6"/>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cxnSp>
        <p:nvCxnSpPr>
          <p:cNvPr id="40" name="Google Shape;40;p6"/>
          <p:cNvCxnSpPr/>
          <p:nvPr/>
        </p:nvCxnSpPr>
        <p:spPr>
          <a:xfrm>
            <a:off x="908804" y="2088028"/>
            <a:ext cx="0" cy="2782146"/>
          </a:xfrm>
          <a:prstGeom prst="straightConnector1">
            <a:avLst/>
          </a:prstGeom>
          <a:noFill/>
          <a:ln w="57150" cap="flat" cmpd="sng">
            <a:solidFill>
              <a:schemeClr val="lt1"/>
            </a:solidFill>
            <a:prstDash val="solid"/>
            <a:miter lim="800000"/>
            <a:headEnd type="none" w="sm" len="sm"/>
            <a:tailEnd type="none" w="sm" len="sm"/>
          </a:ln>
        </p:spPr>
      </p:cxnSp>
      <p:sp>
        <p:nvSpPr>
          <p:cNvPr id="41" name="Google Shape;41;p6"/>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a:spLocks noGrp="1"/>
          </p:cNvSpPr>
          <p:nvPr>
            <p:ph type="pic" idx="2"/>
          </p:nvPr>
        </p:nvSpPr>
        <p:spPr>
          <a:xfrm>
            <a:off x="6096000" y="0"/>
            <a:ext cx="6096000" cy="68580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Vide">
  <p:cSld name="2_Vide">
    <p:spTree>
      <p:nvGrpSpPr>
        <p:cNvPr id="1" name="Shape 43"/>
        <p:cNvGrpSpPr/>
        <p:nvPr/>
      </p:nvGrpSpPr>
      <p:grpSpPr>
        <a:xfrm>
          <a:off x="0" y="0"/>
          <a:ext cx="0" cy="0"/>
          <a:chOff x="0" y="0"/>
          <a:chExt cx="0" cy="0"/>
        </a:xfrm>
      </p:grpSpPr>
      <p:sp>
        <p:nvSpPr>
          <p:cNvPr id="44" name="Google Shape;44;p7"/>
          <p:cNvSpPr/>
          <p:nvPr/>
        </p:nvSpPr>
        <p:spPr>
          <a:xfrm>
            <a:off x="0" y="0"/>
            <a:ext cx="7540487"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 name="Google Shape;45;p7"/>
          <p:cNvSpPr/>
          <p:nvPr/>
        </p:nvSpPr>
        <p:spPr>
          <a:xfrm>
            <a:off x="5645220" y="-596347"/>
            <a:ext cx="4066952" cy="367327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7"/>
          <p:cNvSpPr/>
          <p:nvPr/>
        </p:nvSpPr>
        <p:spPr>
          <a:xfrm>
            <a:off x="7068701" y="1876272"/>
            <a:ext cx="5123299" cy="4826448"/>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47;p7"/>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8" name="Google Shape;48;p7"/>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Vide">
  <p:cSld name="4_Vide">
    <p:spTree>
      <p:nvGrpSpPr>
        <p:cNvPr id="1" name="Shape 49"/>
        <p:cNvGrpSpPr/>
        <p:nvPr/>
      </p:nvGrpSpPr>
      <p:grpSpPr>
        <a:xfrm>
          <a:off x="0" y="0"/>
          <a:ext cx="0" cy="0"/>
          <a:chOff x="0" y="0"/>
          <a:chExt cx="0" cy="0"/>
        </a:xfrm>
      </p:grpSpPr>
      <p:sp>
        <p:nvSpPr>
          <p:cNvPr id="50" name="Google Shape;50;p8"/>
          <p:cNvSpPr/>
          <p:nvPr/>
        </p:nvSpPr>
        <p:spPr>
          <a:xfrm>
            <a:off x="4" y="3"/>
            <a:ext cx="12191998" cy="3002507"/>
          </a:xfrm>
          <a:prstGeom prst="rect">
            <a:avLst/>
          </a:prstGeom>
          <a:solidFill>
            <a:srgbClr val="7503A6"/>
          </a:solidFill>
          <a:ln w="38100" cap="flat" cmpd="sng">
            <a:solidFill>
              <a:srgbClr val="7503A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 name="Google Shape;51;p8"/>
          <p:cNvSpPr txBox="1">
            <a:spLocks noGrp="1"/>
          </p:cNvSpPr>
          <p:nvPr>
            <p:ph type="title"/>
          </p:nvPr>
        </p:nvSpPr>
        <p:spPr>
          <a:xfrm>
            <a:off x="816145" y="625870"/>
            <a:ext cx="10320431"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2" name="Google Shape;52;p8"/>
          <p:cNvSpPr txBox="1">
            <a:spLocks noGrp="1"/>
          </p:cNvSpPr>
          <p:nvPr>
            <p:ph type="body" idx="1"/>
          </p:nvPr>
        </p:nvSpPr>
        <p:spPr>
          <a:xfrm>
            <a:off x="816146" y="2047162"/>
            <a:ext cx="10320431"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positivo de Título" type="title">
  <p:cSld name="TITLE">
    <p:spTree>
      <p:nvGrpSpPr>
        <p:cNvPr id="1" name="Shape 53"/>
        <p:cNvGrpSpPr/>
        <p:nvPr/>
      </p:nvGrpSpPr>
      <p:grpSpPr>
        <a:xfrm>
          <a:off x="0" y="0"/>
          <a:ext cx="0" cy="0"/>
          <a:chOff x="0" y="0"/>
          <a:chExt cx="0" cy="0"/>
        </a:xfrm>
      </p:grpSpPr>
      <p:sp>
        <p:nvSpPr>
          <p:cNvPr id="54" name="Google Shape;54;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6" name="Google Shape;5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e Objeto" type="obj">
  <p:cSld name="OBJECT">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beçalho da Secção" type="secHead">
  <p:cSld name="SECTION_HEADER">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8" name="Google Shape;6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údo Duplo" type="twoObj">
  <p:cSld name="TWO_OBJECTS">
    <p:spTree>
      <p:nvGrpSpPr>
        <p:cNvPr id="1" name="Shape 71"/>
        <p:cNvGrpSpPr/>
        <p:nvPr/>
      </p:nvGrpSpPr>
      <p:grpSpPr>
        <a:xfrm>
          <a:off x="0" y="0"/>
          <a:ext cx="0" cy="0"/>
          <a:chOff x="0" y="0"/>
          <a:chExt cx="0" cy="0"/>
        </a:xfrm>
      </p:grpSpPr>
      <p:sp>
        <p:nvSpPr>
          <p:cNvPr id="72" name="Google Shape;72;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86"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www.esa.int/ESA_Multimedia/Images/2022/01/The_beauty_of_the_Sun_seen_from_spac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s://climate.nasa.gov/climate_resources/188/graphic-the-greenhouse-effec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climateyou.org/cause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3.xml"/><Relationship Id="rId16"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unsplash.com/pt-br/fotografias/5sh24a7m0B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s://unric.org/en/guterres-the-ipcc-report-is-a-code-red-for-humanit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hyperlink" Target="https://www.linkedin.com/pulse/al-gore-case-optimism-climate-change-arjun-suri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hyperlink" Target="https://www.britannica.com/biography/Greta-Thunberg" TargetMode="External"/><Relationship Id="rId3" Type="http://schemas.openxmlformats.org/officeDocument/2006/relationships/image" Target="../media/image6.jpeg"/><Relationship Id="rId7" Type="http://schemas.openxmlformats.org/officeDocument/2006/relationships/hyperlink" Target="https://www.health.harvard.edu/blog/silent-spring-at-50-connecting-human-environmental-health-20120611487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upload.wikimedia.org/wikipedia/commons/f/f4/Rachel-Carson.jpg" TargetMode="Externa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hyperlink" Target="https://www.abc.net.au/news/2010-08-14/un-confirms-cholera-case-in-pakistan/944444" TargetMode="External"/><Relationship Id="rId3" Type="http://schemas.openxmlformats.org/officeDocument/2006/relationships/image" Target="../media/image52.jpeg"/><Relationship Id="rId7" Type="http://schemas.openxmlformats.org/officeDocument/2006/relationships/hyperlink" Target="https://www.sfltimes.com/health-and-fitness/death-toll-in-egypts-punishing-heat-wave-rises-to-76" TargetMode="External"/><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hyperlink" Target="https://www.esa.int/Applications/Observing_the_Earth/ESA_s_orbiting_hurricane_hunter_back_in_action" TargetMode="External"/><Relationship Id="rId4" Type="http://schemas.openxmlformats.org/officeDocument/2006/relationships/image" Target="../media/image53.jpeg"/><Relationship Id="rId9" Type="http://schemas.openxmlformats.org/officeDocument/2006/relationships/hyperlink" Target="https://nsf.gov/news/mmg/mmg_disp.jsp?med_id=74566&amp;fr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hyperlink" Target="https://cnnportugal.iol.pt/aviso-vermelho/distritos/estes-sao-os-distritos-em-aviso-vermelho-a-partir-desta-terca-feira/20220711/62cc60460cf26256cd2cecd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hyperlink" Target="https://www.westernenergyboard.org/2023-winter-wildfire-meeting/" TargetMode="Externa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s://www.accuweather.com/en/weather-news/photos-devastation-shows-irmas-immense-power-in-cuba-turks-and-caicos/357268"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hyperlink" Target="https://www.theatlantic.com/photo/2017/09/photos-from-saint-martin-after-hurricane-irma/539103/"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hyperlink" Target="https://ecfr.eu/article/flash-in-the-pan-flooding-in-germany-and-the-politics-of-climat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hyperlink" Target="https://www.bbc.co.uk/newsround/52410744"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edition.cnn.com/2022/11/02/world/sylvia-earle-c2e-spc-intl-scn/index.html" TargetMode="External"/><Relationship Id="rId5" Type="http://schemas.openxmlformats.org/officeDocument/2006/relationships/hyperlink" Target="https://www.miamibookfair.com/event/dr-jane-goodall-in-conversation-with-peter-wohlleben/" TargetMode="Externa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hyperlink" Target="https://www.traveller.com.au/up-close-and-personal-in-tuvalu-gn445o"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ib.bioninja.com.au/standard-level/topic-4-ecology/44-climate-change/ocean-acidification.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group.bnpparibas/en/news/climate-change-impact-survival-world-s-coral-reefs" TargetMode="External"/><Relationship Id="rId5" Type="http://schemas.openxmlformats.org/officeDocument/2006/relationships/hyperlink" Target="https://www.theguardian.com/environment/gallery/2018/jul/29/can-you-spot-dead-coral-in-pictures" TargetMode="External"/><Relationship Id="rId4" Type="http://schemas.openxmlformats.org/officeDocument/2006/relationships/image" Target="../media/image74.jpeg"/></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hyperlink" Target="https://www.amnesty.org/en/latest/news/2021/05/madagascar-urgent-humanitarian-intervention-needed-as-millions-face-hunger-due-to-devastating-famine/" TargetMode="Externa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hyperlink" Target="https://www.lse.ac.uk/granthaminstitute/news/how-can-climate-policy-better-address-climate-driven-population-displacement/"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dazeddigital.com/life-culture/article/46209/1/who-isindigenous-climate-change-activist-artemisa-xakriaba" TargetMode="External"/><Relationship Id="rId5" Type="http://schemas.openxmlformats.org/officeDocument/2006/relationships/hyperlink" Target="https://en.wikipedia.org/wiki/Vanessa_Nakate" TargetMode="Externa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hyperlink" Target="https://www.technologynetworks.com/applied-sciences/news/how-can-we-prompt-individuals-to-take-action-on-climate-change-329758"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www.euractiv.com/section/climate-environment/news/exxonmobil-under-investigation-over-claims-it-lied-about-climate-change-risks/" TargetMode="External"/><Relationship Id="rId5" Type="http://schemas.openxmlformats.org/officeDocument/2006/relationships/hyperlink" Target="https://www.umass.edu/stockbridge/academics/summer-programs" TargetMode="External"/><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hyperlink" Target="https://www.timeslive.co.za/news/south-africa/2020-02-05-this-is-how-city-power-kept-the-lights-on-during-load-sheddin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12" Type="http://schemas.openxmlformats.org/officeDocument/2006/relationships/image" Target="../media/image101.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95.jpeg"/><Relationship Id="rId11" Type="http://schemas.openxmlformats.org/officeDocument/2006/relationships/image" Target="../media/image100.jpe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https://ourworldindata.org/renewable-energy"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 Id="rId9" Type="http://schemas.openxmlformats.org/officeDocument/2006/relationships/image" Target="../media/image109.gif"/></Relationships>
</file>

<file path=ppt/slides/_rels/slide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hyperlink" Target="https://www.istockphoto.com/nl/vector/internet-communicatie-en-sociale-media-gm1164501623-320109553" TargetMode="External"/><Relationship Id="rId4" Type="http://schemas.openxmlformats.org/officeDocument/2006/relationships/image" Target="../media/image113.png"/></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6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hyperlink" Target="https://berlinpolicyjournal.com/climate-children-should-be-seen-not-heard/"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www.voanews.com/a/could-a-sprinkle-of-moon-dust-keep-earth-cool/6954388.htm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7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8.png"/></Relationships>
</file>

<file path=ppt/slides/_rels/slide7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hyperlink" Target="https://www.onderzoeksraad.nl/en/page/4953/flying-over-conflict-zones---follow-up-recommendations-mh17-crash" TargetMode="External"/><Relationship Id="rId4" Type="http://schemas.openxmlformats.org/officeDocument/2006/relationships/image" Target="../media/image128.png"/></Relationships>
</file>

<file path=ppt/slides/_rels/slide7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139.png"/></Relationships>
</file>

<file path=ppt/slides/_rels/slide7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hyperlink" Target="https://commons.wikimedia.org/wiki/File:Tartu_railway_station_electric_car_rental.jpg" TargetMode="External"/><Relationship Id="rId5" Type="http://schemas.openxmlformats.org/officeDocument/2006/relationships/hyperlink" Target="https://www.nytimes.com/2017/05/18/automobiles/wheels/first-came-the-hydrogen-cars-now-the-refilling-stations.html" TargetMode="External"/><Relationship Id="rId4" Type="http://schemas.openxmlformats.org/officeDocument/2006/relationships/image" Target="../media/image141.jpeg"/></Relationships>
</file>

<file path=ppt/slides/_rels/slide7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hyperlink" Target="https://chargemap.com/map" TargetMode="External"/><Relationship Id="rId5" Type="http://schemas.openxmlformats.org/officeDocument/2006/relationships/hyperlink" Target="https://h2-map.eu/" TargetMode="External"/><Relationship Id="rId4" Type="http://schemas.openxmlformats.org/officeDocument/2006/relationships/image" Target="../media/image143.png"/></Relationships>
</file>

<file path=ppt/slides/_rels/slide79.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 Id="rId9" Type="http://schemas.openxmlformats.org/officeDocument/2006/relationships/image" Target="../media/image150.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www.voanews.com/a/could-a-sprinkle-of-moon-dust-keep-earth-cool/6954388.html"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image" Target="../media/image154.jpeg"/></Relationships>
</file>

<file path=ppt/slides/_rels/slide8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hyperlink" Target="https://en.wikipedia.org/wiki/High-speed_rail_in_Europe#/media/File:Networks_of_Major_High_Speed_Rail_Operators_in_Europe.gif"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159.gif"/><Relationship Id="rId4" Type="http://schemas.openxmlformats.org/officeDocument/2006/relationships/image" Target="../media/image158.png"/></Relationships>
</file>

<file path=ppt/slides/_rels/slide8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162.jpeg"/><Relationship Id="rId4" Type="http://schemas.openxmlformats.org/officeDocument/2006/relationships/image" Target="../media/image161.jpeg"/></Relationships>
</file>

<file path=ppt/slides/_rels/slide8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64.jpeg"/></Relationships>
</file>

<file path=ppt/slides/_rels/slide8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67.jpeg"/></Relationships>
</file>

<file path=ppt/slides/_rels/slide8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hyperlink" Target="https://www.jf-olivais.pt/comboio-de-bicicletas/" TargetMode="External"/><Relationship Id="rId4" Type="http://schemas.openxmlformats.org/officeDocument/2006/relationships/image" Target="../media/image169.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hyperlink" Target="https://mobi.cascais.pt/"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jpeg"/><Relationship Id="rId4" Type="http://schemas.openxmlformats.org/officeDocument/2006/relationships/image" Target="../media/image171.jpeg"/></Relationships>
</file>

<file path=ppt/slides/_rels/slide9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hyperlink" Target="https://knowledge-hub.circle-lab.com/article/7642?n=The-15-minute-City-in-Paris"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hyperlink" Target="https://www.ccacoalition.org/en/news/green-pandemic-recovery-essential-close-climate-action-gap-%E2%80%93-un-emissions-gap-report-2020"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76.jpeg"/><Relationship Id="rId7" Type="http://schemas.openxmlformats.org/officeDocument/2006/relationships/image" Target="../media/image180.jpe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0"/>
          <p:cNvSpPr txBox="1">
            <a:spLocks noGrp="1"/>
          </p:cNvSpPr>
          <p:nvPr>
            <p:ph type="title"/>
          </p:nvPr>
        </p:nvSpPr>
        <p:spPr>
          <a:xfrm>
            <a:off x="447042" y="1248681"/>
            <a:ext cx="544799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503A6"/>
              </a:buClr>
              <a:buSzPts val="4400"/>
              <a:buFont typeface="Arial"/>
              <a:buNone/>
            </a:pPr>
            <a:r>
              <a:rPr lang="fr-FR"/>
              <a:t>Girls &amp; Women for</a:t>
            </a:r>
            <a:endParaRPr/>
          </a:p>
        </p:txBody>
      </p:sp>
      <p:sp>
        <p:nvSpPr>
          <p:cNvPr id="240" name="Google Shape;240;p40"/>
          <p:cNvSpPr txBox="1">
            <a:spLocks noGrp="1"/>
          </p:cNvSpPr>
          <p:nvPr>
            <p:ph type="body" idx="1"/>
          </p:nvPr>
        </p:nvSpPr>
        <p:spPr>
          <a:xfrm>
            <a:off x="446926" y="2621655"/>
            <a:ext cx="5408084" cy="457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2400"/>
              <a:buNone/>
            </a:pPr>
            <a:r>
              <a:rPr lang="fr-FR" sz="2800"/>
              <a:t>Mobility</a:t>
            </a:r>
            <a:endParaRPr sz="2800"/>
          </a:p>
        </p:txBody>
      </p:sp>
      <p:pic>
        <p:nvPicPr>
          <p:cNvPr id="241" name="Google Shape;241;p4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96001" y="0"/>
            <a:ext cx="6096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1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 name="CaixaDeTexto 2">
            <a:extLst>
              <a:ext uri="{FF2B5EF4-FFF2-40B4-BE49-F238E27FC236}">
                <a16:creationId xmlns:a16="http://schemas.microsoft.com/office/drawing/2014/main" id="{7C0782F7-300E-70B9-AA52-1602FB61C043}"/>
              </a:ext>
            </a:extLst>
          </p:cNvPr>
          <p:cNvSpPr txBox="1"/>
          <p:nvPr/>
        </p:nvSpPr>
        <p:spPr>
          <a:xfrm>
            <a:off x="0" y="6627168"/>
            <a:ext cx="8986684"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https://www.esa.int/ESA_Multimedia/Images/2022/01/The_beauty_of_the_Sun_seen_from_space</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1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 name="CaixaDeTexto 2">
            <a:extLst>
              <a:ext uri="{FF2B5EF4-FFF2-40B4-BE49-F238E27FC236}">
                <a16:creationId xmlns:a16="http://schemas.microsoft.com/office/drawing/2014/main" id="{BFFB6A75-D5ED-16D1-5C07-1592FE4DC032}"/>
              </a:ext>
            </a:extLst>
          </p:cNvPr>
          <p:cNvSpPr txBox="1"/>
          <p:nvPr/>
        </p:nvSpPr>
        <p:spPr>
          <a:xfrm>
            <a:off x="0" y="6627168"/>
            <a:ext cx="7511846"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https://climate.nasa.gov/climate_resources/188/graphic-the-greenhouse-effect/</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grpSp>
        <p:nvGrpSpPr>
          <p:cNvPr id="249" name="Google Shape;249;p12"/>
          <p:cNvGrpSpPr/>
          <p:nvPr/>
        </p:nvGrpSpPr>
        <p:grpSpPr>
          <a:xfrm>
            <a:off x="193746" y="2143992"/>
            <a:ext cx="4761512" cy="3982644"/>
            <a:chOff x="664204" y="1916832"/>
            <a:chExt cx="3326007" cy="2698999"/>
          </a:xfrm>
        </p:grpSpPr>
        <p:pic>
          <p:nvPicPr>
            <p:cNvPr id="250" name="Google Shape;250;p12" descr="Lin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1715" y="1939758"/>
              <a:ext cx="3118496" cy="2676073"/>
            </a:xfrm>
            <a:prstGeom prst="rect">
              <a:avLst/>
            </a:prstGeom>
            <a:noFill/>
            <a:ln>
              <a:noFill/>
            </a:ln>
          </p:spPr>
        </p:pic>
        <p:sp>
          <p:nvSpPr>
            <p:cNvPr id="251" name="Google Shape;251;p12"/>
            <p:cNvSpPr/>
            <p:nvPr/>
          </p:nvSpPr>
          <p:spPr>
            <a:xfrm>
              <a:off x="664204" y="1916832"/>
              <a:ext cx="936000" cy="1368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252" name="Google Shape;252;p12"/>
          <p:cNvSpPr txBox="1"/>
          <p:nvPr/>
        </p:nvSpPr>
        <p:spPr>
          <a:xfrm>
            <a:off x="5455198" y="2379957"/>
            <a:ext cx="6978900" cy="5181600"/>
          </a:xfrm>
          <a:prstGeom prst="rect">
            <a:avLst/>
          </a:prstGeom>
          <a:noFill/>
          <a:ln>
            <a:noFill/>
          </a:ln>
        </p:spPr>
        <p:txBody>
          <a:bodyPr spcFirstLastPara="1" wrap="square" lIns="121900" tIns="60925" rIns="121900" bIns="60925" anchor="t" anchorCtr="0">
            <a:normAutofit/>
          </a:bodyPr>
          <a:lstStyle/>
          <a:p>
            <a:pPr marL="457200" marR="0" lvl="0" indent="-457200" algn="l" rtl="0">
              <a:lnSpc>
                <a:spcPct val="100000"/>
              </a:lnSpc>
              <a:spcBef>
                <a:spcPts val="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CO</a:t>
            </a:r>
            <a:r>
              <a:rPr lang="fr-FR" sz="2900" b="0" i="0" u="none" strike="noStrike" cap="none" baseline="-25000" dirty="0">
                <a:solidFill>
                  <a:schemeClr val="dk1"/>
                </a:solidFill>
                <a:latin typeface="Posterama" panose="020B0504020200020000" pitchFamily="34" charset="0"/>
                <a:cs typeface="Posterama" panose="020B0504020200020000" pitchFamily="34" charset="0"/>
                <a:sym typeface="Arial"/>
              </a:rPr>
              <a:t>2</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carbon</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dioxide</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CH</a:t>
            </a:r>
            <a:r>
              <a:rPr lang="fr-FR" sz="2900" b="0" i="0" u="none" strike="noStrike" cap="none" baseline="-25000" dirty="0">
                <a:solidFill>
                  <a:schemeClr val="dk1"/>
                </a:solidFill>
                <a:latin typeface="Posterama" panose="020B0504020200020000" pitchFamily="34" charset="0"/>
                <a:cs typeface="Posterama" panose="020B0504020200020000" pitchFamily="34" charset="0"/>
                <a:sym typeface="Arial"/>
              </a:rPr>
              <a:t>4</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methane</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N</a:t>
            </a:r>
            <a:r>
              <a:rPr lang="fr-FR" sz="2900" b="0" i="0" u="none" strike="noStrike" cap="none" baseline="-25000" dirty="0">
                <a:solidFill>
                  <a:schemeClr val="dk1"/>
                </a:solidFill>
                <a:latin typeface="Posterama" panose="020B0504020200020000" pitchFamily="34" charset="0"/>
                <a:cs typeface="Posterama" panose="020B0504020200020000" pitchFamily="34" charset="0"/>
                <a:sym typeface="Arial"/>
              </a:rPr>
              <a:t>2</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O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nitrous</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oxide</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HFCs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hydrofluorocarbons</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PFCs</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perfluorocarbons</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SF</a:t>
            </a:r>
            <a:r>
              <a:rPr lang="fr-FR" sz="2900" b="0" i="0" u="none" strike="noStrike" cap="none" baseline="-25000" dirty="0">
                <a:solidFill>
                  <a:schemeClr val="dk1"/>
                </a:solidFill>
                <a:latin typeface="Posterama" panose="020B0504020200020000" pitchFamily="34" charset="0"/>
                <a:cs typeface="Posterama" panose="020B0504020200020000" pitchFamily="34" charset="0"/>
                <a:sym typeface="Arial"/>
              </a:rPr>
              <a:t>6</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Sulfur</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hexafluoride</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253" name="Google Shape;253;p12"/>
          <p:cNvSpPr txBox="1"/>
          <p:nvPr/>
        </p:nvSpPr>
        <p:spPr>
          <a:xfrm rot="-5400000">
            <a:off x="10434327" y="4291207"/>
            <a:ext cx="3011700" cy="1416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chemeClr val="dk1"/>
              </a:buClr>
              <a:buSzPts val="1500"/>
              <a:buFont typeface="Arial"/>
              <a:buNone/>
            </a:pPr>
            <a:r>
              <a:rPr lang="fr-FR" sz="2100" b="1" i="0" u="none" strike="noStrike" cap="none">
                <a:solidFill>
                  <a:srgbClr val="7503A6"/>
                </a:solidFill>
                <a:latin typeface="Calibri"/>
                <a:ea typeface="Calibri"/>
                <a:cs typeface="Calibri"/>
                <a:sym typeface="Calibri"/>
              </a:rPr>
              <a:t>Synthetic</a:t>
            </a:r>
            <a:endParaRPr sz="2100" b="1" i="0" u="none" strike="noStrike" cap="none">
              <a:solidFill>
                <a:srgbClr val="7503A6"/>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500"/>
              <a:buFont typeface="Arial"/>
              <a:buNone/>
            </a:pPr>
            <a:r>
              <a:rPr lang="fr-FR" sz="2100" b="1" i="0" u="none" strike="noStrike" cap="none">
                <a:solidFill>
                  <a:srgbClr val="7503A6"/>
                </a:solidFill>
                <a:latin typeface="Calibri"/>
                <a:ea typeface="Calibri"/>
                <a:cs typeface="Calibri"/>
                <a:sym typeface="Calibri"/>
              </a:rPr>
              <a:t>(Fluorinated Gases)</a:t>
            </a:r>
            <a:endParaRPr sz="2100" b="1" i="0" u="none" strike="noStrike" cap="none">
              <a:solidFill>
                <a:srgbClr val="7503A6"/>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500"/>
              <a:buFont typeface="Arial"/>
              <a:buNone/>
            </a:pPr>
            <a:endParaRPr sz="2100" b="1" i="0" u="none" strike="noStrike" cap="none">
              <a:solidFill>
                <a:srgbClr val="7503A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100"/>
              <a:buFont typeface="Arial"/>
              <a:buNone/>
            </a:pPr>
            <a:endParaRPr sz="2100" b="1" i="0" u="none" strike="noStrike" cap="none">
              <a:solidFill>
                <a:srgbClr val="7503A6"/>
              </a:solidFill>
              <a:latin typeface="Calibri"/>
              <a:ea typeface="Calibri"/>
              <a:cs typeface="Calibri"/>
              <a:sym typeface="Calibri"/>
            </a:endParaRPr>
          </a:p>
        </p:txBody>
      </p:sp>
      <p:sp>
        <p:nvSpPr>
          <p:cNvPr id="254" name="Google Shape;254;p12"/>
          <p:cNvSpPr/>
          <p:nvPr/>
        </p:nvSpPr>
        <p:spPr>
          <a:xfrm flipH="1">
            <a:off x="10907399" y="2425268"/>
            <a:ext cx="60900" cy="1639200"/>
          </a:xfrm>
          <a:prstGeom prst="leftBracket">
            <a:avLst>
              <a:gd name="adj" fmla="val 8333"/>
            </a:avLst>
          </a:prstGeom>
          <a:noFill/>
          <a:ln w="22225" cap="flat" cmpd="sng">
            <a:solidFill>
              <a:srgbClr val="F2CB05"/>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7503A6"/>
              </a:solidFill>
              <a:highlight>
                <a:srgbClr val="F2CB05"/>
              </a:highlight>
              <a:latin typeface="Calibri"/>
              <a:ea typeface="Calibri"/>
              <a:cs typeface="Calibri"/>
              <a:sym typeface="Calibri"/>
            </a:endParaRPr>
          </a:p>
        </p:txBody>
      </p:sp>
      <p:sp>
        <p:nvSpPr>
          <p:cNvPr id="255" name="Google Shape;255;p12"/>
          <p:cNvSpPr txBox="1"/>
          <p:nvPr/>
        </p:nvSpPr>
        <p:spPr>
          <a:xfrm rot="-5400000">
            <a:off x="10525421" y="2654979"/>
            <a:ext cx="1845900" cy="4464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dirty="0">
                <a:solidFill>
                  <a:srgbClr val="7503A6"/>
                </a:solidFill>
                <a:latin typeface="Calibri"/>
                <a:ea typeface="Calibri"/>
                <a:cs typeface="Calibri"/>
                <a:sym typeface="Calibri"/>
              </a:rPr>
              <a:t>Natural</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256" name="Google Shape;256;p12"/>
          <p:cNvSpPr/>
          <p:nvPr/>
        </p:nvSpPr>
        <p:spPr>
          <a:xfrm flipH="1">
            <a:off x="10912133" y="4180189"/>
            <a:ext cx="60900" cy="1639200"/>
          </a:xfrm>
          <a:prstGeom prst="leftBracket">
            <a:avLst>
              <a:gd name="adj" fmla="val 8333"/>
            </a:avLst>
          </a:prstGeom>
          <a:noFill/>
          <a:ln w="22225" cap="flat" cmpd="sng">
            <a:solidFill>
              <a:srgbClr val="F2CB05"/>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166DAA"/>
              </a:solidFill>
              <a:highlight>
                <a:srgbClr val="F2CB05"/>
              </a:highlight>
              <a:latin typeface="Calibri"/>
              <a:ea typeface="Calibri"/>
              <a:cs typeface="Calibri"/>
              <a:sym typeface="Calibri"/>
            </a:endParaRPr>
          </a:p>
        </p:txBody>
      </p:sp>
      <p:sp>
        <p:nvSpPr>
          <p:cNvPr id="257" name="Google Shape;257;p12"/>
          <p:cNvSpPr txBox="1">
            <a:spLocks noGrp="1"/>
          </p:cNvSpPr>
          <p:nvPr>
            <p:ph type="title"/>
          </p:nvPr>
        </p:nvSpPr>
        <p:spPr>
          <a:xfrm>
            <a:off x="642126" y="461802"/>
            <a:ext cx="76968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b="1" dirty="0" err="1">
                <a:solidFill>
                  <a:srgbClr val="7503A6"/>
                </a:solidFill>
                <a:ea typeface="Arial"/>
                <a:sym typeface="Arial"/>
              </a:rPr>
              <a:t>Greenhouse</a:t>
            </a:r>
            <a:r>
              <a:rPr lang="fr-FR" sz="4009" b="1" dirty="0">
                <a:solidFill>
                  <a:srgbClr val="7503A6"/>
                </a:solidFill>
                <a:ea typeface="Arial"/>
                <a:sym typeface="Arial"/>
              </a:rPr>
              <a:t> </a:t>
            </a:r>
            <a:r>
              <a:rPr lang="fr-FR" sz="4009" b="1" dirty="0" err="1">
                <a:solidFill>
                  <a:srgbClr val="7503A6"/>
                </a:solidFill>
                <a:ea typeface="Arial"/>
                <a:sym typeface="Arial"/>
              </a:rPr>
              <a:t>gases</a:t>
            </a:r>
            <a:r>
              <a:rPr lang="fr-FR" sz="4009" b="1" dirty="0">
                <a:solidFill>
                  <a:srgbClr val="7503A6"/>
                </a:solidFill>
                <a:ea typeface="Arial"/>
                <a:sym typeface="Arial"/>
              </a:rPr>
              <a:t> (GHG)</a:t>
            </a:r>
            <a:endParaRPr sz="4009" b="1" dirty="0">
              <a:solidFill>
                <a:srgbClr val="7503A6"/>
              </a:solidFill>
              <a:ea typeface="Arial"/>
              <a:sym typeface="Arial"/>
            </a:endParaRPr>
          </a:p>
        </p:txBody>
      </p:sp>
      <p:sp>
        <p:nvSpPr>
          <p:cNvPr id="3" name="CaixaDeTexto 2">
            <a:extLst>
              <a:ext uri="{FF2B5EF4-FFF2-40B4-BE49-F238E27FC236}">
                <a16:creationId xmlns:a16="http://schemas.microsoft.com/office/drawing/2014/main" id="{2C55149B-2F46-F977-9A6F-90E0D65D95AF}"/>
              </a:ext>
            </a:extLst>
          </p:cNvPr>
          <p:cNvSpPr txBox="1"/>
          <p:nvPr/>
        </p:nvSpPr>
        <p:spPr>
          <a:xfrm>
            <a:off x="490819" y="6627168"/>
            <a:ext cx="6322142" cy="2308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https://climateyou.org/causes/</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1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309101" y="525126"/>
            <a:ext cx="1524235" cy="1706665"/>
          </a:xfrm>
          <a:prstGeom prst="rect">
            <a:avLst/>
          </a:prstGeom>
          <a:noFill/>
          <a:ln>
            <a:noFill/>
          </a:ln>
        </p:spPr>
      </p:pic>
      <p:grpSp>
        <p:nvGrpSpPr>
          <p:cNvPr id="263" name="Google Shape;263;p13"/>
          <p:cNvGrpSpPr/>
          <p:nvPr/>
        </p:nvGrpSpPr>
        <p:grpSpPr>
          <a:xfrm>
            <a:off x="4024763" y="1667773"/>
            <a:ext cx="4030341" cy="4508921"/>
            <a:chOff x="905866" y="997701"/>
            <a:chExt cx="4769634" cy="5330324"/>
          </a:xfrm>
        </p:grpSpPr>
        <p:pic>
          <p:nvPicPr>
            <p:cNvPr id="264" name="Google Shape;264;p1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07500" y="1602125"/>
              <a:ext cx="4668000" cy="4725900"/>
            </a:xfrm>
            <a:prstGeom prst="ellipse">
              <a:avLst/>
            </a:prstGeom>
            <a:noFill/>
            <a:ln>
              <a:noFill/>
            </a:ln>
          </p:spPr>
        </p:pic>
        <p:grpSp>
          <p:nvGrpSpPr>
            <p:cNvPr id="265" name="Google Shape;265;p13"/>
            <p:cNvGrpSpPr/>
            <p:nvPr/>
          </p:nvGrpSpPr>
          <p:grpSpPr>
            <a:xfrm>
              <a:off x="905866" y="997701"/>
              <a:ext cx="4318861" cy="4041246"/>
              <a:chOff x="571770" y="877032"/>
              <a:chExt cx="3239227" cy="3031010"/>
            </a:xfrm>
          </p:grpSpPr>
          <p:sp>
            <p:nvSpPr>
              <p:cNvPr id="266" name="Google Shape;266;p13"/>
              <p:cNvSpPr txBox="1"/>
              <p:nvPr/>
            </p:nvSpPr>
            <p:spPr>
              <a:xfrm>
                <a:off x="2260297" y="2966342"/>
                <a:ext cx="1550700" cy="9417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dirty="0">
                    <a:solidFill>
                      <a:schemeClr val="lt1"/>
                    </a:solidFill>
                    <a:latin typeface="Calibri"/>
                    <a:ea typeface="Calibri"/>
                    <a:cs typeface="Calibri"/>
                    <a:sym typeface="Calibri"/>
                  </a:rPr>
                  <a:t>Carbon </a:t>
                </a:r>
                <a:r>
                  <a:rPr lang="fr-FR" sz="1600" b="1" i="0" u="none" strike="noStrike" cap="none" dirty="0" err="1">
                    <a:solidFill>
                      <a:schemeClr val="lt1"/>
                    </a:solidFill>
                    <a:latin typeface="Calibri"/>
                    <a:ea typeface="Calibri"/>
                    <a:cs typeface="Calibri"/>
                    <a:sym typeface="Calibri"/>
                  </a:rPr>
                  <a:t>Dioxide</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1200"/>
                  <a:buFont typeface="Arial"/>
                  <a:buNone/>
                </a:pPr>
                <a:r>
                  <a:rPr lang="fr-FR" sz="1200" b="1" i="0" u="none" strike="noStrike" cap="none" dirty="0">
                    <a:solidFill>
                      <a:schemeClr val="lt1"/>
                    </a:solidFill>
                    <a:latin typeface="Calibri"/>
                    <a:ea typeface="Calibri"/>
                    <a:cs typeface="Calibri"/>
                    <a:sym typeface="Calibri"/>
                  </a:rPr>
                  <a:t>(</a:t>
                </a:r>
                <a:r>
                  <a:rPr lang="fr-FR" sz="1200" b="1" i="0" u="none" strike="noStrike" cap="none" dirty="0" err="1">
                    <a:solidFill>
                      <a:schemeClr val="lt1"/>
                    </a:solidFill>
                    <a:latin typeface="Calibri"/>
                    <a:ea typeface="Calibri"/>
                    <a:cs typeface="Calibri"/>
                    <a:sym typeface="Calibri"/>
                  </a:rPr>
                  <a:t>Fossil</a:t>
                </a:r>
                <a:r>
                  <a:rPr lang="fr-FR" sz="1200" b="1" i="0" u="none" strike="noStrike" cap="none" dirty="0">
                    <a:solidFill>
                      <a:schemeClr val="lt1"/>
                    </a:solidFill>
                    <a:latin typeface="Calibri"/>
                    <a:ea typeface="Calibri"/>
                    <a:cs typeface="Calibri"/>
                    <a:sym typeface="Calibri"/>
                  </a:rPr>
                  <a:t> fuels and </a:t>
                </a:r>
                <a:r>
                  <a:rPr lang="fr-FR" sz="1200" b="1" i="0" u="none" strike="noStrike" cap="none" dirty="0" err="1">
                    <a:solidFill>
                      <a:schemeClr val="lt1"/>
                    </a:solidFill>
                    <a:latin typeface="Calibri"/>
                    <a:ea typeface="Calibri"/>
                    <a:cs typeface="Calibri"/>
                    <a:sym typeface="Calibri"/>
                  </a:rPr>
                  <a:t>industrial</a:t>
                </a:r>
                <a:r>
                  <a:rPr lang="fr-FR" sz="1200" b="1" i="0" u="none" strike="noStrike" cap="none" dirty="0">
                    <a:solidFill>
                      <a:schemeClr val="lt1"/>
                    </a:solidFill>
                    <a:latin typeface="Calibri"/>
                    <a:ea typeface="Calibri"/>
                    <a:cs typeface="Calibri"/>
                    <a:sym typeface="Calibri"/>
                  </a:rPr>
                  <a:t> </a:t>
                </a:r>
                <a:r>
                  <a:rPr lang="fr-FR" sz="1200" b="1" i="0" u="none" strike="noStrike" cap="none" dirty="0" err="1">
                    <a:solidFill>
                      <a:schemeClr val="lt1"/>
                    </a:solidFill>
                    <a:latin typeface="Calibri"/>
                    <a:ea typeface="Calibri"/>
                    <a:cs typeface="Calibri"/>
                    <a:sym typeface="Calibri"/>
                  </a:rPr>
                  <a:t>processes</a:t>
                </a:r>
                <a:r>
                  <a:rPr lang="fr-FR" sz="1200" b="1" i="0" u="none" strike="noStrike" cap="none" dirty="0">
                    <a:solidFill>
                      <a:schemeClr val="lt1"/>
                    </a:solidFill>
                    <a:latin typeface="Calibri"/>
                    <a:ea typeface="Calibri"/>
                    <a:cs typeface="Calibri"/>
                    <a:sym typeface="Calibri"/>
                  </a:rPr>
                  <a:t>)</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dirty="0">
                    <a:solidFill>
                      <a:schemeClr val="lt1"/>
                    </a:solidFill>
                    <a:latin typeface="Calibri"/>
                    <a:ea typeface="Calibri"/>
                    <a:cs typeface="Calibri"/>
                    <a:sym typeface="Calibri"/>
                  </a:rPr>
                  <a:t>65%</a:t>
                </a:r>
                <a:endParaRPr sz="2100" b="1" i="0" u="none" strike="noStrike" cap="none" dirty="0">
                  <a:solidFill>
                    <a:schemeClr val="lt1"/>
                  </a:solidFill>
                  <a:latin typeface="Calibri"/>
                  <a:ea typeface="Calibri"/>
                  <a:cs typeface="Calibri"/>
                  <a:sym typeface="Calibri"/>
                </a:endParaRPr>
              </a:p>
            </p:txBody>
          </p:sp>
          <p:sp>
            <p:nvSpPr>
              <p:cNvPr id="267" name="Google Shape;267;p13"/>
              <p:cNvSpPr txBox="1"/>
              <p:nvPr/>
            </p:nvSpPr>
            <p:spPr>
              <a:xfrm rot="216932">
                <a:off x="598750" y="2933367"/>
                <a:ext cx="1422431" cy="900568"/>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dirty="0">
                    <a:solidFill>
                      <a:schemeClr val="lt1"/>
                    </a:solidFill>
                    <a:latin typeface="Calibri"/>
                    <a:ea typeface="Calibri"/>
                    <a:cs typeface="Calibri"/>
                    <a:sym typeface="Calibri"/>
                  </a:rPr>
                  <a:t>Carbon </a:t>
                </a:r>
                <a:r>
                  <a:rPr lang="fr-FR" sz="1500" b="1" i="0" u="none" strike="noStrike" cap="none" dirty="0" err="1">
                    <a:solidFill>
                      <a:schemeClr val="lt1"/>
                    </a:solidFill>
                    <a:latin typeface="Calibri"/>
                    <a:ea typeface="Calibri"/>
                    <a:cs typeface="Calibri"/>
                    <a:sym typeface="Calibri"/>
                  </a:rPr>
                  <a:t>Dioxide</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1200"/>
                  <a:buFont typeface="Arial"/>
                  <a:buNone/>
                </a:pPr>
                <a:r>
                  <a:rPr lang="fr-FR" sz="1200" b="1" i="0" u="none" strike="noStrike" cap="none" dirty="0">
                    <a:solidFill>
                      <a:schemeClr val="lt1"/>
                    </a:solidFill>
                    <a:latin typeface="Calibri"/>
                    <a:ea typeface="Calibri"/>
                    <a:cs typeface="Calibri"/>
                    <a:sym typeface="Calibri"/>
                  </a:rPr>
                  <a:t>(</a:t>
                </a:r>
                <a:r>
                  <a:rPr lang="fr-FR" sz="1200" b="1" i="0" u="none" strike="noStrike" cap="none" dirty="0" err="1">
                    <a:solidFill>
                      <a:schemeClr val="lt1"/>
                    </a:solidFill>
                    <a:latin typeface="Calibri"/>
                    <a:ea typeface="Calibri"/>
                    <a:cs typeface="Calibri"/>
                    <a:sym typeface="Calibri"/>
                  </a:rPr>
                  <a:t>Forestry</a:t>
                </a:r>
                <a:r>
                  <a:rPr lang="fr-FR" sz="1200" b="1" i="0" u="none" strike="noStrike" cap="none" dirty="0">
                    <a:solidFill>
                      <a:schemeClr val="lt1"/>
                    </a:solidFill>
                    <a:latin typeface="Calibri"/>
                    <a:ea typeface="Calibri"/>
                    <a:cs typeface="Calibri"/>
                    <a:sym typeface="Calibri"/>
                  </a:rPr>
                  <a:t>  and </a:t>
                </a:r>
                <a:r>
                  <a:rPr lang="fr-FR" sz="1200" b="1" i="0" u="none" strike="noStrike" cap="none" dirty="0" err="1">
                    <a:solidFill>
                      <a:schemeClr val="lt1"/>
                    </a:solidFill>
                    <a:latin typeface="Calibri"/>
                    <a:ea typeface="Calibri"/>
                    <a:cs typeface="Calibri"/>
                    <a:sym typeface="Calibri"/>
                  </a:rPr>
                  <a:t>other</a:t>
                </a:r>
                <a:r>
                  <a:rPr lang="fr-FR" sz="1200" b="1" i="0" u="none" strike="noStrike" cap="none" dirty="0">
                    <a:solidFill>
                      <a:schemeClr val="lt1"/>
                    </a:solidFill>
                    <a:latin typeface="Calibri"/>
                    <a:ea typeface="Calibri"/>
                    <a:cs typeface="Calibri"/>
                    <a:sym typeface="Calibri"/>
                  </a:rPr>
                  <a:t> land uses)</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1900"/>
                  <a:buFont typeface="Arial"/>
                  <a:buNone/>
                </a:pPr>
                <a:r>
                  <a:rPr lang="fr-FR" sz="1900" b="1" i="0" u="none" strike="noStrike" cap="none" dirty="0">
                    <a:solidFill>
                      <a:schemeClr val="lt1"/>
                    </a:solidFill>
                    <a:latin typeface="Calibri"/>
                    <a:ea typeface="Calibri"/>
                    <a:cs typeface="Calibri"/>
                    <a:sym typeface="Calibri"/>
                  </a:rPr>
                  <a:t>11%</a:t>
                </a:r>
                <a:endParaRPr sz="1900" b="1" i="0" u="none" strike="noStrike" cap="none" dirty="0">
                  <a:solidFill>
                    <a:schemeClr val="lt1"/>
                  </a:solidFill>
                  <a:latin typeface="Calibri"/>
                  <a:ea typeface="Calibri"/>
                  <a:cs typeface="Calibri"/>
                  <a:sym typeface="Calibri"/>
                </a:endParaRPr>
              </a:p>
            </p:txBody>
          </p:sp>
          <p:sp>
            <p:nvSpPr>
              <p:cNvPr id="268" name="Google Shape;268;p13"/>
              <p:cNvSpPr txBox="1"/>
              <p:nvPr/>
            </p:nvSpPr>
            <p:spPr>
              <a:xfrm>
                <a:off x="779771" y="2264793"/>
                <a:ext cx="1218600" cy="573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dirty="0" err="1">
                    <a:solidFill>
                      <a:schemeClr val="lt1"/>
                    </a:solidFill>
                    <a:latin typeface="Calibri"/>
                    <a:ea typeface="Calibri"/>
                    <a:cs typeface="Calibri"/>
                    <a:sym typeface="Calibri"/>
                  </a:rPr>
                  <a:t>Methane</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1900"/>
                  <a:buFont typeface="Arial"/>
                  <a:buNone/>
                </a:pPr>
                <a:r>
                  <a:rPr lang="fr-FR" sz="1900" b="1" i="0" u="none" strike="noStrike" cap="none" dirty="0">
                    <a:solidFill>
                      <a:schemeClr val="lt1"/>
                    </a:solidFill>
                    <a:latin typeface="Calibri"/>
                    <a:ea typeface="Calibri"/>
                    <a:cs typeface="Calibri"/>
                    <a:sym typeface="Calibri"/>
                  </a:rPr>
                  <a:t>16%</a:t>
                </a:r>
                <a:endParaRPr sz="1900" b="1" i="0" u="none" strike="noStrike" cap="none" dirty="0">
                  <a:solidFill>
                    <a:schemeClr val="lt1"/>
                  </a:solidFill>
                  <a:latin typeface="Calibri"/>
                  <a:ea typeface="Calibri"/>
                  <a:cs typeface="Calibri"/>
                  <a:sym typeface="Calibri"/>
                </a:endParaRPr>
              </a:p>
            </p:txBody>
          </p:sp>
          <p:sp>
            <p:nvSpPr>
              <p:cNvPr id="269" name="Google Shape;269;p13"/>
              <p:cNvSpPr txBox="1"/>
              <p:nvPr/>
            </p:nvSpPr>
            <p:spPr>
              <a:xfrm>
                <a:off x="1644085" y="1521475"/>
                <a:ext cx="744300" cy="7368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400" b="1" i="0" u="none" strike="noStrike" cap="none" dirty="0" err="1">
                    <a:solidFill>
                      <a:schemeClr val="lt1"/>
                    </a:solidFill>
                    <a:latin typeface="Calibri"/>
                    <a:ea typeface="Calibri"/>
                    <a:cs typeface="Calibri"/>
                    <a:sym typeface="Calibri"/>
                  </a:rPr>
                  <a:t>Nitrous</a:t>
                </a:r>
                <a:endParaRPr sz="18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1500"/>
                  <a:buFont typeface="Arial"/>
                  <a:buNone/>
                </a:pPr>
                <a:r>
                  <a:rPr lang="fr-FR" sz="1400" b="1" i="0" u="none" strike="noStrike" cap="none" dirty="0">
                    <a:solidFill>
                      <a:schemeClr val="lt1"/>
                    </a:solidFill>
                    <a:latin typeface="Calibri"/>
                    <a:ea typeface="Calibri"/>
                    <a:cs typeface="Calibri"/>
                    <a:sym typeface="Calibri"/>
                  </a:rPr>
                  <a:t>Oxide</a:t>
                </a:r>
                <a:endParaRPr sz="18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1900"/>
                  <a:buFont typeface="Arial"/>
                  <a:buNone/>
                </a:pPr>
                <a:r>
                  <a:rPr lang="fr-FR" sz="1800" b="1" i="0" u="none" strike="noStrike" cap="none" dirty="0">
                    <a:solidFill>
                      <a:schemeClr val="lt1"/>
                    </a:solidFill>
                    <a:latin typeface="Calibri"/>
                    <a:ea typeface="Calibri"/>
                    <a:cs typeface="Calibri"/>
                    <a:sym typeface="Calibri"/>
                  </a:rPr>
                  <a:t>6%</a:t>
                </a:r>
                <a:endParaRPr sz="1800" b="1" i="0" u="none" strike="noStrike" cap="none" dirty="0">
                  <a:solidFill>
                    <a:schemeClr val="lt1"/>
                  </a:solidFill>
                  <a:latin typeface="Calibri"/>
                  <a:ea typeface="Calibri"/>
                  <a:cs typeface="Calibri"/>
                  <a:sym typeface="Calibri"/>
                </a:endParaRPr>
              </a:p>
            </p:txBody>
          </p:sp>
          <p:sp>
            <p:nvSpPr>
              <p:cNvPr id="270" name="Google Shape;270;p13"/>
              <p:cNvSpPr txBox="1"/>
              <p:nvPr/>
            </p:nvSpPr>
            <p:spPr>
              <a:xfrm>
                <a:off x="1288409" y="877032"/>
                <a:ext cx="2009400" cy="5184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dirty="0" err="1">
                    <a:solidFill>
                      <a:srgbClr val="224324"/>
                    </a:solidFill>
                    <a:latin typeface="Calibri"/>
                    <a:ea typeface="Calibri"/>
                    <a:cs typeface="Calibri"/>
                    <a:sym typeface="Calibri"/>
                  </a:rPr>
                  <a:t>Fluorinated</a:t>
                </a:r>
                <a:endParaRPr sz="1900" b="0" i="0" u="none" strike="noStrike" cap="none" dirty="0">
                  <a:solidFill>
                    <a:srgbClr val="224324"/>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dirty="0">
                    <a:solidFill>
                      <a:srgbClr val="224324"/>
                    </a:solidFill>
                    <a:latin typeface="Calibri"/>
                    <a:ea typeface="Calibri"/>
                    <a:cs typeface="Calibri"/>
                    <a:sym typeface="Calibri"/>
                  </a:rPr>
                  <a:t> </a:t>
                </a:r>
                <a:r>
                  <a:rPr lang="fr-FR" sz="1500" b="1" i="0" u="none" strike="noStrike" cap="none" dirty="0" err="1">
                    <a:solidFill>
                      <a:srgbClr val="224324"/>
                    </a:solidFill>
                    <a:latin typeface="Calibri"/>
                    <a:ea typeface="Calibri"/>
                    <a:cs typeface="Calibri"/>
                    <a:sym typeface="Calibri"/>
                  </a:rPr>
                  <a:t>Gases</a:t>
                </a:r>
                <a:r>
                  <a:rPr lang="fr-FR" sz="1500" b="1" i="0" u="none" strike="noStrike" cap="none" dirty="0">
                    <a:solidFill>
                      <a:srgbClr val="224324"/>
                    </a:solidFill>
                    <a:latin typeface="Calibri"/>
                    <a:ea typeface="Calibri"/>
                    <a:cs typeface="Calibri"/>
                    <a:sym typeface="Calibri"/>
                  </a:rPr>
                  <a:t> 2%</a:t>
                </a:r>
                <a:endParaRPr sz="1900" b="1" i="0" u="none" strike="noStrike" cap="none" dirty="0">
                  <a:solidFill>
                    <a:srgbClr val="224324"/>
                  </a:solidFill>
                  <a:latin typeface="Calibri"/>
                  <a:ea typeface="Calibri"/>
                  <a:cs typeface="Calibri"/>
                  <a:sym typeface="Calibri"/>
                </a:endParaRPr>
              </a:p>
            </p:txBody>
          </p:sp>
        </p:grpSp>
      </p:grpSp>
      <p:sp>
        <p:nvSpPr>
          <p:cNvPr id="271" name="Google Shape;271;p13"/>
          <p:cNvSpPr txBox="1"/>
          <p:nvPr/>
        </p:nvSpPr>
        <p:spPr>
          <a:xfrm>
            <a:off x="55421" y="-24872"/>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3700" b="1" i="0" u="none" strike="noStrike" cap="none" dirty="0" err="1">
                <a:solidFill>
                  <a:srgbClr val="7503A6"/>
                </a:solidFill>
                <a:latin typeface="Posterama" panose="020B0504020200020000" pitchFamily="34" charset="0"/>
                <a:cs typeface="Posterama" panose="020B0504020200020000" pitchFamily="34" charset="0"/>
                <a:sym typeface="Arial"/>
              </a:rPr>
              <a:t>Greenhouse</a:t>
            </a:r>
            <a:r>
              <a:rPr lang="fr-FR" sz="3700" b="1" i="0" u="none" strike="noStrike" cap="none" dirty="0">
                <a:solidFill>
                  <a:srgbClr val="7503A6"/>
                </a:solidFill>
                <a:latin typeface="Posterama" panose="020B0504020200020000" pitchFamily="34" charset="0"/>
                <a:cs typeface="Posterama" panose="020B0504020200020000" pitchFamily="34" charset="0"/>
                <a:sym typeface="Arial"/>
              </a:rPr>
              <a:t> </a:t>
            </a:r>
            <a:r>
              <a:rPr lang="fr-FR" sz="3700" b="1" i="0" u="none" strike="noStrike" cap="none" dirty="0" err="1">
                <a:solidFill>
                  <a:srgbClr val="7503A6"/>
                </a:solidFill>
                <a:latin typeface="Posterama" panose="020B0504020200020000" pitchFamily="34" charset="0"/>
                <a:cs typeface="Posterama" panose="020B0504020200020000" pitchFamily="34" charset="0"/>
                <a:sym typeface="Arial"/>
              </a:rPr>
              <a:t>Gases</a:t>
            </a:r>
            <a:r>
              <a:rPr lang="fr-FR" sz="3700" b="1" i="0" u="none" strike="noStrike" cap="none" dirty="0">
                <a:solidFill>
                  <a:srgbClr val="7503A6"/>
                </a:solidFill>
                <a:latin typeface="Posterama" panose="020B0504020200020000" pitchFamily="34" charset="0"/>
                <a:cs typeface="Posterama" panose="020B0504020200020000" pitchFamily="34" charset="0"/>
                <a:sym typeface="Arial"/>
              </a:rPr>
              <a:t> (GHG)</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272" name="Google Shape;272;p13"/>
          <p:cNvSpPr/>
          <p:nvPr/>
        </p:nvSpPr>
        <p:spPr>
          <a:xfrm>
            <a:off x="7096023" y="6592281"/>
            <a:ext cx="9138000" cy="2508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Source: Intergovernmental Panel on </a:t>
            </a:r>
            <a:r>
              <a:rPr lang="fr-FR" sz="900" b="0" i="0" u="none" strike="noStrike" cap="none" dirty="0" err="1">
                <a:solidFill>
                  <a:schemeClr val="dk1"/>
                </a:solidFill>
                <a:latin typeface="Posterama" panose="020B0504020200020000" pitchFamily="34" charset="0"/>
                <a:cs typeface="Posterama" panose="020B0504020200020000" pitchFamily="34" charset="0"/>
                <a:sym typeface="Arial"/>
              </a:rPr>
              <a:t>Climate</a:t>
            </a: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 Change, </a:t>
            </a:r>
            <a:r>
              <a:rPr lang="fr-FR" sz="900" b="0" i="0" u="none" strike="noStrike" cap="none" dirty="0" err="1">
                <a:solidFill>
                  <a:schemeClr val="dk1"/>
                </a:solidFill>
                <a:latin typeface="Posterama" panose="020B0504020200020000" pitchFamily="34" charset="0"/>
                <a:cs typeface="Posterama" panose="020B0504020200020000" pitchFamily="34" charset="0"/>
                <a:sym typeface="Arial"/>
              </a:rPr>
              <a:t>Fifth</a:t>
            </a: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900" b="0" i="0" u="none" strike="noStrike" cap="none" dirty="0" err="1">
                <a:solidFill>
                  <a:schemeClr val="dk1"/>
                </a:solidFill>
                <a:latin typeface="Posterama" panose="020B0504020200020000" pitchFamily="34" charset="0"/>
                <a:cs typeface="Posterama" panose="020B0504020200020000" pitchFamily="34" charset="0"/>
                <a:sym typeface="Arial"/>
              </a:rPr>
              <a:t>Assessment</a:t>
            </a: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 Report (2014)</a:t>
            </a:r>
            <a:endParaRPr lang="fr-FR" sz="900" dirty="0">
              <a:solidFill>
                <a:schemeClr val="dk1"/>
              </a:solidFill>
              <a:latin typeface="Posterama" panose="020B0504020200020000" pitchFamily="34" charset="0"/>
              <a:cs typeface="Posterama" panose="020B0504020200020000" pitchFamily="34" charset="0"/>
            </a:endParaRPr>
          </a:p>
          <a:p>
            <a:pPr marL="0" marR="0" lvl="0" indent="0" algn="l" rtl="0">
              <a:lnSpc>
                <a:spcPct val="100000"/>
              </a:lnSpc>
              <a:spcBef>
                <a:spcPts val="0"/>
              </a:spcBef>
              <a:spcAft>
                <a:spcPts val="0"/>
              </a:spcAft>
              <a:buClr>
                <a:srgbClr val="000000"/>
              </a:buClr>
              <a:buSzPts val="1600"/>
              <a:buFont typeface="Arial"/>
              <a:buNone/>
            </a:pPr>
            <a:endParaRPr lang="fr-FR" sz="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273" name="Google Shape;273;p13"/>
          <p:cNvSpPr/>
          <p:nvPr/>
        </p:nvSpPr>
        <p:spPr>
          <a:xfrm>
            <a:off x="1692" y="787816"/>
            <a:ext cx="5132400" cy="492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a:solidFill>
                  <a:srgbClr val="7503A6"/>
                </a:solidFill>
                <a:latin typeface="Calibri"/>
                <a:ea typeface="Calibri"/>
                <a:cs typeface="Calibri"/>
                <a:sym typeface="Calibri"/>
              </a:rPr>
              <a:t>Global Greenhouse Gas Emissions by Gas</a:t>
            </a:r>
            <a:endParaRPr sz="2100" b="1" i="0" u="none" strike="noStrike" cap="none">
              <a:solidFill>
                <a:srgbClr val="7503A6"/>
              </a:solidFill>
              <a:latin typeface="Calibri"/>
              <a:ea typeface="Calibri"/>
              <a:cs typeface="Calibri"/>
              <a:sym typeface="Calibri"/>
            </a:endParaRPr>
          </a:p>
        </p:txBody>
      </p:sp>
      <p:pic>
        <p:nvPicPr>
          <p:cNvPr id="274" name="Google Shape;274;p1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996930" y="2601448"/>
            <a:ext cx="1306363" cy="2493272"/>
          </a:xfrm>
          <a:prstGeom prst="rect">
            <a:avLst/>
          </a:prstGeom>
          <a:noFill/>
          <a:ln>
            <a:noFill/>
          </a:ln>
        </p:spPr>
      </p:pic>
      <p:pic>
        <p:nvPicPr>
          <p:cNvPr id="275" name="Google Shape;275;p1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425288" y="4744159"/>
            <a:ext cx="3123336" cy="1527846"/>
          </a:xfrm>
          <a:prstGeom prst="rect">
            <a:avLst/>
          </a:prstGeom>
          <a:noFill/>
          <a:ln>
            <a:noFill/>
          </a:ln>
        </p:spPr>
      </p:pic>
      <p:pic>
        <p:nvPicPr>
          <p:cNvPr id="276" name="Google Shape;276;p1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599811" y="3571175"/>
            <a:ext cx="3219514" cy="1327225"/>
          </a:xfrm>
          <a:prstGeom prst="rect">
            <a:avLst/>
          </a:prstGeom>
          <a:noFill/>
          <a:ln>
            <a:noFill/>
          </a:ln>
        </p:spPr>
      </p:pic>
      <p:pic>
        <p:nvPicPr>
          <p:cNvPr id="277" name="Google Shape;277;p13"/>
          <p:cNvPicPr preferRelativeResize="0"/>
          <p:nvPr/>
        </p:nvPicPr>
        <p:blipFill rotWithShape="1">
          <a:blip r:embed="rId8" cstate="email">
            <a:alphaModFix/>
            <a:extLst>
              <a:ext uri="{28A0092B-C50C-407E-A947-70E740481C1C}">
                <a14:useLocalDpi xmlns:a14="http://schemas.microsoft.com/office/drawing/2010/main"/>
              </a:ext>
            </a:extLst>
          </a:blip>
          <a:srcRect t="-1460"/>
          <a:stretch/>
        </p:blipFill>
        <p:spPr>
          <a:xfrm>
            <a:off x="1521982" y="2287968"/>
            <a:ext cx="1985477" cy="1483113"/>
          </a:xfrm>
          <a:prstGeom prst="rect">
            <a:avLst/>
          </a:prstGeom>
          <a:noFill/>
          <a:ln>
            <a:noFill/>
          </a:ln>
        </p:spPr>
      </p:pic>
      <p:pic>
        <p:nvPicPr>
          <p:cNvPr id="278" name="Google Shape;278;p13"/>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848828" y="2717885"/>
            <a:ext cx="2376187" cy="1483113"/>
          </a:xfrm>
          <a:prstGeom prst="rect">
            <a:avLst/>
          </a:prstGeom>
          <a:noFill/>
          <a:ln>
            <a:noFill/>
          </a:ln>
        </p:spPr>
      </p:pic>
      <p:pic>
        <p:nvPicPr>
          <p:cNvPr id="279" name="Google Shape;279;p13"/>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4224553" y="1248957"/>
            <a:ext cx="1298794" cy="1527846"/>
          </a:xfrm>
          <a:prstGeom prst="rect">
            <a:avLst/>
          </a:prstGeom>
          <a:noFill/>
          <a:ln>
            <a:noFill/>
          </a:ln>
        </p:spPr>
      </p:pic>
      <p:pic>
        <p:nvPicPr>
          <p:cNvPr id="280" name="Google Shape;280;p13"/>
          <p:cNvPicPr preferRelativeResize="0"/>
          <p:nvPr/>
        </p:nvPicPr>
        <p:blipFill rotWithShape="1">
          <a:blip r:embed="rId11" cstate="email">
            <a:alphaModFix/>
            <a:extLst>
              <a:ext uri="{28A0092B-C50C-407E-A947-70E740481C1C}">
                <a14:useLocalDpi xmlns:a14="http://schemas.microsoft.com/office/drawing/2010/main"/>
              </a:ext>
            </a:extLst>
          </a:blip>
          <a:srcRect l="-2069"/>
          <a:stretch/>
        </p:blipFill>
        <p:spPr>
          <a:xfrm>
            <a:off x="3223446" y="1539799"/>
            <a:ext cx="1778981" cy="1327226"/>
          </a:xfrm>
          <a:prstGeom prst="rect">
            <a:avLst/>
          </a:prstGeom>
          <a:noFill/>
          <a:ln>
            <a:noFill/>
          </a:ln>
        </p:spPr>
      </p:pic>
      <p:pic>
        <p:nvPicPr>
          <p:cNvPr id="281" name="Google Shape;281;p13"/>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1118505" y="3171972"/>
            <a:ext cx="1658059" cy="1852486"/>
          </a:xfrm>
          <a:prstGeom prst="rect">
            <a:avLst/>
          </a:prstGeom>
          <a:noFill/>
          <a:ln>
            <a:noFill/>
          </a:ln>
        </p:spPr>
      </p:pic>
      <p:pic>
        <p:nvPicPr>
          <p:cNvPr id="282" name="Google Shape;282;p13"/>
          <p:cNvPicPr preferRelativeResize="0"/>
          <p:nvPr/>
        </p:nvPicPr>
        <p:blipFill rotWithShape="1">
          <a:blip r:embed="rId13" cstate="email">
            <a:alphaModFix/>
            <a:extLst>
              <a:ext uri="{28A0092B-C50C-407E-A947-70E740481C1C}">
                <a14:useLocalDpi xmlns:a14="http://schemas.microsoft.com/office/drawing/2010/main"/>
              </a:ext>
            </a:extLst>
          </a:blip>
          <a:srcRect r="-16913"/>
          <a:stretch/>
        </p:blipFill>
        <p:spPr>
          <a:xfrm>
            <a:off x="2535676" y="2943364"/>
            <a:ext cx="1460602" cy="1852486"/>
          </a:xfrm>
          <a:prstGeom prst="rect">
            <a:avLst/>
          </a:prstGeom>
          <a:noFill/>
          <a:ln>
            <a:noFill/>
          </a:ln>
        </p:spPr>
      </p:pic>
      <p:cxnSp>
        <p:nvCxnSpPr>
          <p:cNvPr id="283" name="Google Shape;283;p13"/>
          <p:cNvCxnSpPr/>
          <p:nvPr/>
        </p:nvCxnSpPr>
        <p:spPr>
          <a:xfrm rot="10800000" flipH="1">
            <a:off x="3291436" y="3459348"/>
            <a:ext cx="1001400" cy="206100"/>
          </a:xfrm>
          <a:prstGeom prst="straightConnector1">
            <a:avLst/>
          </a:prstGeom>
          <a:noFill/>
          <a:ln w="9525" cap="flat" cmpd="sng">
            <a:solidFill>
              <a:schemeClr val="dk2"/>
            </a:solidFill>
            <a:prstDash val="solid"/>
            <a:round/>
            <a:headEnd type="none" w="sm" len="sm"/>
            <a:tailEnd type="none" w="sm" len="sm"/>
          </a:ln>
        </p:spPr>
      </p:cxnSp>
      <p:cxnSp>
        <p:nvCxnSpPr>
          <p:cNvPr id="284" name="Google Shape;284;p13"/>
          <p:cNvCxnSpPr/>
          <p:nvPr/>
        </p:nvCxnSpPr>
        <p:spPr>
          <a:xfrm rot="10800000">
            <a:off x="4910376" y="2012090"/>
            <a:ext cx="403800" cy="382500"/>
          </a:xfrm>
          <a:prstGeom prst="straightConnector1">
            <a:avLst/>
          </a:prstGeom>
          <a:noFill/>
          <a:ln w="9525" cap="flat" cmpd="sng">
            <a:solidFill>
              <a:schemeClr val="dk2"/>
            </a:solidFill>
            <a:prstDash val="solid"/>
            <a:round/>
            <a:headEnd type="none" w="sm" len="sm"/>
            <a:tailEnd type="none" w="sm" len="sm"/>
          </a:ln>
        </p:spPr>
      </p:cxnSp>
      <p:pic>
        <p:nvPicPr>
          <p:cNvPr id="285" name="Google Shape;285;p13"/>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1398894" y="4951214"/>
            <a:ext cx="2079480" cy="1483113"/>
          </a:xfrm>
          <a:prstGeom prst="rect">
            <a:avLst/>
          </a:prstGeom>
          <a:noFill/>
          <a:ln>
            <a:noFill/>
          </a:ln>
        </p:spPr>
      </p:pic>
      <p:pic>
        <p:nvPicPr>
          <p:cNvPr id="286" name="Google Shape;286;p13"/>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1252337" y="5409653"/>
            <a:ext cx="1524235" cy="949077"/>
          </a:xfrm>
          <a:prstGeom prst="rect">
            <a:avLst/>
          </a:prstGeom>
          <a:noFill/>
          <a:ln>
            <a:noFill/>
          </a:ln>
        </p:spPr>
      </p:pic>
      <p:pic>
        <p:nvPicPr>
          <p:cNvPr id="287" name="Google Shape;287;p13"/>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3104380" y="4545519"/>
            <a:ext cx="1298794" cy="1813223"/>
          </a:xfrm>
          <a:prstGeom prst="rect">
            <a:avLst/>
          </a:prstGeom>
          <a:noFill/>
          <a:ln>
            <a:noFill/>
          </a:ln>
        </p:spPr>
      </p:pic>
      <p:cxnSp>
        <p:nvCxnSpPr>
          <p:cNvPr id="288" name="Google Shape;288;p13"/>
          <p:cNvCxnSpPr/>
          <p:nvPr/>
        </p:nvCxnSpPr>
        <p:spPr>
          <a:xfrm rot="10800000" flipH="1">
            <a:off x="4071873" y="4505383"/>
            <a:ext cx="144300" cy="250800"/>
          </a:xfrm>
          <a:prstGeom prst="straightConnector1">
            <a:avLst/>
          </a:prstGeom>
          <a:noFill/>
          <a:ln w="9525" cap="flat" cmpd="sng">
            <a:solidFill>
              <a:schemeClr val="dk2"/>
            </a:solidFill>
            <a:prstDash val="solid"/>
            <a:round/>
            <a:headEnd type="none" w="sm" len="sm"/>
            <a:tailEnd type="none" w="sm" len="sm"/>
          </a:ln>
        </p:spPr>
      </p:cxnSp>
      <p:cxnSp>
        <p:nvCxnSpPr>
          <p:cNvPr id="289" name="Google Shape;289;p13"/>
          <p:cNvCxnSpPr/>
          <p:nvPr/>
        </p:nvCxnSpPr>
        <p:spPr>
          <a:xfrm rot="10800000" flipH="1">
            <a:off x="5995232" y="1701953"/>
            <a:ext cx="489600" cy="516300"/>
          </a:xfrm>
          <a:prstGeom prst="straightConnector1">
            <a:avLst/>
          </a:prstGeom>
          <a:noFill/>
          <a:ln w="9525" cap="flat" cmpd="sng">
            <a:solidFill>
              <a:schemeClr val="dk2"/>
            </a:solidFill>
            <a:prstDash val="solid"/>
            <a:round/>
            <a:headEnd type="none" w="sm" len="sm"/>
            <a:tailEnd type="none" w="sm" len="sm"/>
          </a:ln>
        </p:spPr>
      </p:cxnSp>
      <p:cxnSp>
        <p:nvCxnSpPr>
          <p:cNvPr id="290" name="Google Shape;290;p13"/>
          <p:cNvCxnSpPr/>
          <p:nvPr/>
        </p:nvCxnSpPr>
        <p:spPr>
          <a:xfrm>
            <a:off x="7930685" y="4751530"/>
            <a:ext cx="146700" cy="483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5" name="Imagem 4">
            <a:extLst>
              <a:ext uri="{FF2B5EF4-FFF2-40B4-BE49-F238E27FC236}">
                <a16:creationId xmlns:a16="http://schemas.microsoft.com/office/drawing/2014/main" id="{D45171F5-3C46-763A-5DBA-76A533C0A930}"/>
              </a:ext>
            </a:extLst>
          </p:cNvPr>
          <p:cNvPicPr>
            <a:picLocks noChangeAspect="1"/>
          </p:cNvPicPr>
          <p:nvPr/>
        </p:nvPicPr>
        <p:blipFill>
          <a:blip r:embed="rId3"/>
          <a:stretch>
            <a:fillRect/>
          </a:stretch>
        </p:blipFill>
        <p:spPr>
          <a:xfrm>
            <a:off x="-37197" y="-568603"/>
            <a:ext cx="12435673" cy="808044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503A6"/>
        </a:solidFill>
        <a:effectLst/>
      </p:bgPr>
    </p:bg>
    <p:spTree>
      <p:nvGrpSpPr>
        <p:cNvPr id="1" name="Shape 310"/>
        <p:cNvGrpSpPr/>
        <p:nvPr/>
      </p:nvGrpSpPr>
      <p:grpSpPr>
        <a:xfrm>
          <a:off x="0" y="0"/>
          <a:ext cx="0" cy="0"/>
          <a:chOff x="0" y="0"/>
          <a:chExt cx="0" cy="0"/>
        </a:xfrm>
      </p:grpSpPr>
      <p:sp>
        <p:nvSpPr>
          <p:cNvPr id="311" name="Google Shape;311;p16"/>
          <p:cNvSpPr txBox="1"/>
          <p:nvPr/>
        </p:nvSpPr>
        <p:spPr>
          <a:xfrm>
            <a:off x="997137" y="1659285"/>
            <a:ext cx="10197600" cy="2154900"/>
          </a:xfrm>
          <a:prstGeom prst="rect">
            <a:avLst/>
          </a:prstGeom>
          <a:no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000000"/>
              </a:buClr>
              <a:buSzPts val="4500"/>
              <a:buFont typeface="Arial"/>
              <a:buNone/>
            </a:pPr>
            <a:r>
              <a:rPr lang="fr-FR" sz="4500" b="0" i="0" u="none" strike="noStrike" cap="none" dirty="0">
                <a:solidFill>
                  <a:schemeClr val="lt1"/>
                </a:solidFill>
                <a:latin typeface="Posterama" panose="020B0504020200020000" pitchFamily="34" charset="0"/>
                <a:cs typeface="Posterama" panose="020B0504020200020000" pitchFamily="34" charset="0"/>
                <a:sym typeface="Arial"/>
              </a:rPr>
              <a:t>CO</a:t>
            </a:r>
            <a:r>
              <a:rPr lang="fr-FR" sz="3200" b="0" i="0" u="none" strike="noStrike" cap="none" baseline="-25000" dirty="0">
                <a:solidFill>
                  <a:schemeClr val="lt1"/>
                </a:solidFill>
                <a:highlight>
                  <a:srgbClr val="7503A6"/>
                </a:highlight>
                <a:latin typeface="Posterama" panose="020B0504020200020000" pitchFamily="34" charset="0"/>
                <a:cs typeface="Posterama" panose="020B0504020200020000" pitchFamily="34" charset="0"/>
                <a:sym typeface="Arial"/>
              </a:rPr>
              <a:t>2 </a:t>
            </a:r>
            <a:r>
              <a:rPr lang="fr-FR" sz="4500" b="0" i="0" u="none" strike="noStrike" cap="none" dirty="0" err="1">
                <a:solidFill>
                  <a:schemeClr val="lt1"/>
                </a:solidFill>
                <a:highlight>
                  <a:srgbClr val="7503A6"/>
                </a:highlight>
                <a:latin typeface="Posterama" panose="020B0504020200020000" pitchFamily="34" charset="0"/>
                <a:cs typeface="Posterama" panose="020B0504020200020000" pitchFamily="34" charset="0"/>
                <a:sym typeface="Arial"/>
              </a:rPr>
              <a:t>i</a:t>
            </a:r>
            <a:r>
              <a:rPr lang="fr-FR" sz="4500" b="0" i="0" u="none" strike="noStrike" cap="none" dirty="0" err="1">
                <a:solidFill>
                  <a:schemeClr val="lt1"/>
                </a:solidFill>
                <a:latin typeface="Posterama" panose="020B0504020200020000" pitchFamily="34" charset="0"/>
                <a:cs typeface="Posterama" panose="020B0504020200020000" pitchFamily="34" charset="0"/>
                <a:sym typeface="Arial"/>
              </a:rPr>
              <a:t>s</a:t>
            </a:r>
            <a:r>
              <a:rPr lang="fr-FR" sz="45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4500" b="0" i="0" u="none" strike="noStrike" cap="none" dirty="0" err="1">
                <a:solidFill>
                  <a:schemeClr val="lt1"/>
                </a:solidFill>
                <a:latin typeface="Posterama" panose="020B0504020200020000" pitchFamily="34" charset="0"/>
                <a:cs typeface="Posterama" panose="020B0504020200020000" pitchFamily="34" charset="0"/>
                <a:sym typeface="Arial"/>
              </a:rPr>
              <a:t>being</a:t>
            </a:r>
            <a:r>
              <a:rPr lang="fr-FR" sz="45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4500" b="0" i="0" u="none" strike="noStrike" cap="none" dirty="0" err="1">
                <a:solidFill>
                  <a:schemeClr val="lt1"/>
                </a:solidFill>
                <a:latin typeface="Posterama" panose="020B0504020200020000" pitchFamily="34" charset="0"/>
                <a:cs typeface="Posterama" panose="020B0504020200020000" pitchFamily="34" charset="0"/>
                <a:sym typeface="Arial"/>
              </a:rPr>
              <a:t>released</a:t>
            </a:r>
            <a:r>
              <a:rPr lang="fr-FR" sz="45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4500" b="0" i="0" u="none" strike="noStrike" cap="none" dirty="0" err="1">
                <a:solidFill>
                  <a:schemeClr val="lt1"/>
                </a:solidFill>
                <a:latin typeface="Posterama" panose="020B0504020200020000" pitchFamily="34" charset="0"/>
                <a:cs typeface="Posterama" panose="020B0504020200020000" pitchFamily="34" charset="0"/>
                <a:sym typeface="Arial"/>
              </a:rPr>
              <a:t>into</a:t>
            </a:r>
            <a:r>
              <a:rPr lang="fr-FR" sz="4500" b="0" i="0" u="none" strike="noStrike" cap="none" dirty="0">
                <a:solidFill>
                  <a:schemeClr val="lt1"/>
                </a:solidFill>
                <a:latin typeface="Posterama" panose="020B0504020200020000" pitchFamily="34" charset="0"/>
                <a:cs typeface="Posterama" panose="020B0504020200020000" pitchFamily="34" charset="0"/>
                <a:sym typeface="Arial"/>
              </a:rPr>
              <a:t> the </a:t>
            </a:r>
            <a:r>
              <a:rPr lang="fr-FR" sz="4500" b="0" i="0" u="none" strike="noStrike" cap="none" dirty="0" err="1">
                <a:solidFill>
                  <a:schemeClr val="lt1"/>
                </a:solidFill>
                <a:latin typeface="Posterama" panose="020B0504020200020000" pitchFamily="34" charset="0"/>
                <a:cs typeface="Posterama" panose="020B0504020200020000" pitchFamily="34" charset="0"/>
                <a:sym typeface="Arial"/>
              </a:rPr>
              <a:t>atmosphere</a:t>
            </a:r>
            <a:r>
              <a:rPr lang="fr-FR" sz="45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4500" b="0" i="0" u="none" strike="noStrike" cap="none" dirty="0" err="1">
                <a:solidFill>
                  <a:schemeClr val="lt1"/>
                </a:solidFill>
                <a:latin typeface="Posterama" panose="020B0504020200020000" pitchFamily="34" charset="0"/>
                <a:cs typeface="Posterama" panose="020B0504020200020000" pitchFamily="34" charset="0"/>
                <a:sym typeface="Arial"/>
              </a:rPr>
              <a:t>faster</a:t>
            </a:r>
            <a:r>
              <a:rPr lang="fr-FR" sz="45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4500" b="0" i="0" u="none" strike="noStrike" cap="none" dirty="0" err="1">
                <a:solidFill>
                  <a:schemeClr val="lt1"/>
                </a:solidFill>
                <a:latin typeface="Posterama" panose="020B0504020200020000" pitchFamily="34" charset="0"/>
                <a:cs typeface="Posterama" panose="020B0504020200020000" pitchFamily="34" charset="0"/>
                <a:sym typeface="Arial"/>
              </a:rPr>
              <a:t>than</a:t>
            </a:r>
            <a:r>
              <a:rPr lang="fr-FR" sz="45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4500" b="0" i="0" u="none" strike="noStrike" cap="none" dirty="0" err="1">
                <a:solidFill>
                  <a:schemeClr val="lt1"/>
                </a:solidFill>
                <a:latin typeface="Posterama" panose="020B0504020200020000" pitchFamily="34" charset="0"/>
                <a:cs typeface="Posterama" panose="020B0504020200020000" pitchFamily="34" charset="0"/>
                <a:sym typeface="Arial"/>
              </a:rPr>
              <a:t>ever</a:t>
            </a:r>
            <a:r>
              <a:rPr lang="fr-FR" sz="45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4500" b="0" i="0" u="none" strike="noStrike" cap="none" dirty="0" err="1">
                <a:solidFill>
                  <a:schemeClr val="lt1"/>
                </a:solidFill>
                <a:latin typeface="Posterama" panose="020B0504020200020000" pitchFamily="34" charset="0"/>
                <a:cs typeface="Posterama" panose="020B0504020200020000" pitchFamily="34" charset="0"/>
                <a:sym typeface="Arial"/>
              </a:rPr>
              <a:t>before</a:t>
            </a:r>
            <a:r>
              <a:rPr lang="fr-FR" sz="4500" b="0" i="0" u="none" strike="noStrike" cap="none" dirty="0">
                <a:solidFill>
                  <a:schemeClr val="lt1"/>
                </a:solidFill>
                <a:latin typeface="Posterama" panose="020B0504020200020000" pitchFamily="34" charset="0"/>
                <a:cs typeface="Posterama" panose="020B0504020200020000" pitchFamily="34" charset="0"/>
                <a:sym typeface="Arial"/>
              </a:rPr>
              <a:t>, at least for the last 66 million </a:t>
            </a:r>
            <a:r>
              <a:rPr lang="fr-FR" sz="4500" b="0" i="0" u="none" strike="noStrike" cap="none" dirty="0" err="1">
                <a:solidFill>
                  <a:schemeClr val="lt1"/>
                </a:solidFill>
                <a:latin typeface="Posterama" panose="020B0504020200020000" pitchFamily="34" charset="0"/>
                <a:cs typeface="Posterama" panose="020B0504020200020000" pitchFamily="34" charset="0"/>
                <a:sym typeface="Arial"/>
              </a:rPr>
              <a:t>years</a:t>
            </a:r>
            <a:r>
              <a:rPr lang="fr-FR" sz="4500" b="0" i="0" u="none" strike="noStrike" cap="none" dirty="0">
                <a:solidFill>
                  <a:schemeClr val="lt1"/>
                </a:solidFill>
                <a:latin typeface="Posterama" panose="020B0504020200020000" pitchFamily="34" charset="0"/>
                <a:cs typeface="Posterama" panose="020B0504020200020000" pitchFamily="34" charset="0"/>
                <a:sym typeface="Arial"/>
              </a:rPr>
              <a:t>. </a:t>
            </a:r>
            <a:endParaRPr sz="19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312" name="Google Shape;312;p16"/>
          <p:cNvSpPr txBox="1"/>
          <p:nvPr/>
        </p:nvSpPr>
        <p:spPr>
          <a:xfrm>
            <a:off x="428625" y="6519103"/>
            <a:ext cx="3688800" cy="177000"/>
          </a:xfrm>
          <a:prstGeom prst="rect">
            <a:avLst/>
          </a:prstGeom>
          <a:noFill/>
          <a:ln>
            <a:noFill/>
          </a:ln>
        </p:spPr>
        <p:txBody>
          <a:bodyPr spcFirstLastPara="1" wrap="square" lIns="19025" tIns="19025" rIns="19025" bIns="19025" anchor="b" anchorCtr="0">
            <a:spAutoFit/>
          </a:bodyPr>
          <a:lstStyle/>
          <a:p>
            <a:pPr marL="0" marR="0" lvl="0" indent="0" algn="l" rtl="0">
              <a:lnSpc>
                <a:spcPct val="100000"/>
              </a:lnSpc>
              <a:spcBef>
                <a:spcPts val="0"/>
              </a:spcBef>
              <a:spcAft>
                <a:spcPts val="0"/>
              </a:spcAft>
              <a:buClr>
                <a:srgbClr val="000000"/>
              </a:buClr>
              <a:buSzPts val="900"/>
              <a:buFont typeface="Arial"/>
              <a:buNone/>
            </a:pPr>
            <a:r>
              <a:rPr lang="fr-FR" sz="900" b="0" i="0" u="none" strike="noStrike" cap="none" dirty="0">
                <a:solidFill>
                  <a:schemeClr val="lt1"/>
                </a:solidFill>
                <a:latin typeface="Calibri"/>
                <a:ea typeface="Calibri"/>
                <a:cs typeface="Calibri"/>
                <a:sym typeface="Calibri"/>
              </a:rPr>
              <a:t>Fonte: RE </a:t>
            </a:r>
            <a:r>
              <a:rPr lang="fr-FR" sz="900" b="0" i="0" u="none" strike="noStrike" cap="none" dirty="0" err="1">
                <a:solidFill>
                  <a:schemeClr val="lt1"/>
                </a:solidFill>
                <a:latin typeface="Calibri"/>
                <a:ea typeface="Calibri"/>
                <a:cs typeface="Calibri"/>
                <a:sym typeface="Calibri"/>
              </a:rPr>
              <a:t>Zeebe</a:t>
            </a:r>
            <a:r>
              <a:rPr lang="fr-FR" sz="900" b="0" i="0" u="none" strike="noStrike" cap="none" dirty="0">
                <a:solidFill>
                  <a:schemeClr val="lt1"/>
                </a:solidFill>
                <a:latin typeface="Calibri"/>
                <a:ea typeface="Calibri"/>
                <a:cs typeface="Calibri"/>
                <a:sym typeface="Calibri"/>
              </a:rPr>
              <a:t>, et al., </a:t>
            </a:r>
            <a:r>
              <a:rPr lang="fr-FR" sz="900" b="0" i="1" u="none" strike="noStrike" cap="none" dirty="0">
                <a:solidFill>
                  <a:schemeClr val="lt1"/>
                </a:solidFill>
                <a:latin typeface="Calibri"/>
                <a:ea typeface="Calibri"/>
                <a:cs typeface="Calibri"/>
                <a:sym typeface="Calibri"/>
              </a:rPr>
              <a:t>Nature </a:t>
            </a:r>
            <a:r>
              <a:rPr lang="fr-FR" sz="900" b="0" i="1" u="none" strike="noStrike" cap="none" dirty="0" err="1">
                <a:solidFill>
                  <a:schemeClr val="lt1"/>
                </a:solidFill>
                <a:latin typeface="Calibri"/>
                <a:ea typeface="Calibri"/>
                <a:cs typeface="Calibri"/>
                <a:sym typeface="Calibri"/>
              </a:rPr>
              <a:t>Geoscience</a:t>
            </a:r>
            <a:r>
              <a:rPr lang="fr-FR" sz="900" b="0" i="1" u="none" strike="noStrike" cap="none" dirty="0">
                <a:solidFill>
                  <a:schemeClr val="lt1"/>
                </a:solidFill>
                <a:latin typeface="Calibri"/>
                <a:ea typeface="Calibri"/>
                <a:cs typeface="Calibri"/>
                <a:sym typeface="Calibri"/>
              </a:rPr>
              <a:t>, </a:t>
            </a:r>
            <a:r>
              <a:rPr lang="fr-FR" sz="900" b="0" i="0" u="none" strike="noStrike" cap="none" dirty="0">
                <a:solidFill>
                  <a:schemeClr val="lt1"/>
                </a:solidFill>
                <a:latin typeface="Calibri"/>
                <a:ea typeface="Calibri"/>
                <a:cs typeface="Calibri"/>
                <a:sym typeface="Calibri"/>
              </a:rPr>
              <a:t>March 2016</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7"/>
          <p:cNvSpPr txBox="1"/>
          <p:nvPr/>
        </p:nvSpPr>
        <p:spPr>
          <a:xfrm>
            <a:off x="121796" y="331900"/>
            <a:ext cx="132540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chemeClr val="dk1"/>
              </a:buClr>
              <a:buSzPts val="340"/>
              <a:buFont typeface="Arial"/>
              <a:buNone/>
            </a:pPr>
            <a:r>
              <a:rPr lang="fr-FR" sz="4300" b="1" i="0" u="none" strike="noStrike" cap="none" dirty="0">
                <a:solidFill>
                  <a:srgbClr val="7503A6"/>
                </a:solidFill>
                <a:latin typeface="Posterama" panose="020B0504020200020000" pitchFamily="34" charset="0"/>
                <a:cs typeface="Posterama" panose="020B0504020200020000" pitchFamily="34" charset="0"/>
                <a:sym typeface="Arial"/>
              </a:rPr>
              <a:t>Carbon Global balance</a:t>
            </a:r>
            <a:endParaRPr sz="4300" b="1" i="0" u="none" strike="noStrike" cap="none" dirty="0">
              <a:solidFill>
                <a:srgbClr val="7503A6"/>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400"/>
              <a:buFont typeface="Arial"/>
              <a:buNone/>
            </a:pPr>
            <a:endParaRPr sz="1100" b="1" i="0" u="none" strike="noStrike" cap="none" dirty="0">
              <a:solidFill>
                <a:srgbClr val="7503A6"/>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366092"/>
              </a:buClr>
              <a:buSzPts val="1100"/>
              <a:buFont typeface="Arial"/>
              <a:buNone/>
            </a:pPr>
            <a:endParaRPr sz="1100" b="1"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318" name="Google Shape;318;p17"/>
          <p:cNvSpPr/>
          <p:nvPr/>
        </p:nvSpPr>
        <p:spPr>
          <a:xfrm>
            <a:off x="9347200" y="6273800"/>
            <a:ext cx="2235300" cy="558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19" name="Google Shape;319;p17" descr="Global Carbon Budget 2018 | Carbon Porta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1436" y="1084420"/>
            <a:ext cx="9405349" cy="5578764"/>
          </a:xfrm>
          <a:prstGeom prst="rect">
            <a:avLst/>
          </a:prstGeom>
          <a:noFill/>
          <a:ln>
            <a:noFill/>
          </a:ln>
        </p:spPr>
      </p:pic>
      <p:sp>
        <p:nvSpPr>
          <p:cNvPr id="320" name="Google Shape;320;p17"/>
          <p:cNvSpPr/>
          <p:nvPr/>
        </p:nvSpPr>
        <p:spPr>
          <a:xfrm>
            <a:off x="10231808" y="6581127"/>
            <a:ext cx="9313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Source: Global Carbon Project</a:t>
            </a:r>
            <a:endParaRPr sz="1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21" name="Google Shape;321;p17"/>
          <p:cNvSpPr txBox="1"/>
          <p:nvPr/>
        </p:nvSpPr>
        <p:spPr>
          <a:xfrm>
            <a:off x="10117516" y="3566025"/>
            <a:ext cx="1475100" cy="615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dirty="0">
                <a:solidFill>
                  <a:srgbClr val="205867"/>
                </a:solidFill>
                <a:latin typeface="Calibri"/>
                <a:ea typeface="Calibri"/>
                <a:cs typeface="Calibri"/>
                <a:sym typeface="Calibri"/>
              </a:rPr>
              <a:t>22%</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22" name="Google Shape;322;p17"/>
          <p:cNvSpPr txBox="1"/>
          <p:nvPr/>
        </p:nvSpPr>
        <p:spPr>
          <a:xfrm>
            <a:off x="10131371" y="4227759"/>
            <a:ext cx="1475100" cy="615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dirty="0">
                <a:solidFill>
                  <a:schemeClr val="accent3"/>
                </a:solidFill>
                <a:latin typeface="Calibri"/>
                <a:ea typeface="Calibri"/>
                <a:cs typeface="Calibri"/>
                <a:sym typeface="Calibri"/>
              </a:rPr>
              <a:t>29%</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grpSp>
        <p:nvGrpSpPr>
          <p:cNvPr id="327" name="Google Shape;327;p18"/>
          <p:cNvGrpSpPr/>
          <p:nvPr/>
        </p:nvGrpSpPr>
        <p:grpSpPr>
          <a:xfrm>
            <a:off x="-84102" y="888976"/>
            <a:ext cx="9753356" cy="5797689"/>
            <a:chOff x="1066800" y="724225"/>
            <a:chExt cx="7315200" cy="4348376"/>
          </a:xfrm>
        </p:grpSpPr>
        <p:pic>
          <p:nvPicPr>
            <p:cNvPr id="328" name="Google Shape;328;p18" descr="Climate Change: Atmospheric Carbon Dioxide | NOAA Climate.gov"/>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66800" y="724225"/>
              <a:ext cx="7034325" cy="4348376"/>
            </a:xfrm>
            <a:prstGeom prst="rect">
              <a:avLst/>
            </a:prstGeom>
            <a:noFill/>
            <a:ln>
              <a:noFill/>
            </a:ln>
          </p:spPr>
        </p:pic>
        <p:sp>
          <p:nvSpPr>
            <p:cNvPr id="329" name="Google Shape;329;p18"/>
            <p:cNvSpPr/>
            <p:nvPr/>
          </p:nvSpPr>
          <p:spPr>
            <a:xfrm>
              <a:off x="7010400" y="4629150"/>
              <a:ext cx="1371600" cy="4434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30" name="Google Shape;330;p18"/>
            <p:cNvSpPr/>
            <p:nvPr/>
          </p:nvSpPr>
          <p:spPr>
            <a:xfrm>
              <a:off x="6432973" y="1037747"/>
              <a:ext cx="1371600" cy="4434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331" name="Google Shape;331;p18"/>
          <p:cNvSpPr txBox="1"/>
          <p:nvPr/>
        </p:nvSpPr>
        <p:spPr>
          <a:xfrm>
            <a:off x="55421" y="0"/>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3700" b="1" i="0" u="none" strike="noStrike" cap="none" dirty="0">
                <a:solidFill>
                  <a:srgbClr val="7503A6"/>
                </a:solidFill>
                <a:latin typeface="Posterama" panose="020B0504020200020000" pitchFamily="34" charset="0"/>
                <a:cs typeface="Posterama" panose="020B0504020200020000" pitchFamily="34" charset="0"/>
                <a:sym typeface="Arial"/>
              </a:rPr>
              <a:t>CO</a:t>
            </a:r>
            <a:r>
              <a:rPr lang="fr-FR" sz="3600" b="1" i="0" u="none" strike="noStrike" cap="none" baseline="-25000" dirty="0">
                <a:solidFill>
                  <a:srgbClr val="7503A6"/>
                </a:solidFill>
                <a:latin typeface="Posterama" panose="020B0504020200020000" pitchFamily="34" charset="0"/>
                <a:cs typeface="Posterama" panose="020B0504020200020000" pitchFamily="34" charset="0"/>
                <a:sym typeface="Arial"/>
              </a:rPr>
              <a:t>2</a:t>
            </a:r>
            <a:r>
              <a:rPr lang="fr-FR" sz="3700" b="1" i="0" u="none" strike="noStrike" cap="none" dirty="0">
                <a:solidFill>
                  <a:srgbClr val="7503A6"/>
                </a:solidFill>
                <a:latin typeface="Posterama" panose="020B0504020200020000" pitchFamily="34" charset="0"/>
                <a:cs typeface="Posterama" panose="020B0504020200020000" pitchFamily="34" charset="0"/>
                <a:sym typeface="Arial"/>
              </a:rPr>
              <a:t> concentration</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332" name="Google Shape;332;p18"/>
          <p:cNvSpPr/>
          <p:nvPr/>
        </p:nvSpPr>
        <p:spPr>
          <a:xfrm>
            <a:off x="6242767" y="297717"/>
            <a:ext cx="3206100" cy="876000"/>
          </a:xfrm>
          <a:prstGeom prst="rect">
            <a:avLst/>
          </a:prstGeom>
          <a:noFill/>
          <a:ln w="57150" cap="flat" cmpd="sng">
            <a:solidFill>
              <a:srgbClr val="F2CB05"/>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fr-FR" sz="1500" b="0" i="0" u="none" strike="noStrike" cap="none" dirty="0">
                <a:solidFill>
                  <a:schemeClr val="dk1"/>
                </a:solidFill>
                <a:latin typeface="Posterama" panose="020B0504020200020000" pitchFamily="34" charset="0"/>
                <a:cs typeface="Posterama" panose="020B0504020200020000" pitchFamily="34" charset="0"/>
                <a:sym typeface="Arial"/>
              </a:rPr>
              <a:t>CURRENT CONCENTRATION </a:t>
            </a:r>
            <a:endParaRPr sz="15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2300"/>
              <a:buFont typeface="Arial"/>
              <a:buNone/>
            </a:pPr>
            <a:r>
              <a:rPr lang="fr-FR" sz="2100" b="1" i="0" u="none" strike="noStrike" cap="none" dirty="0">
                <a:solidFill>
                  <a:schemeClr val="dk1"/>
                </a:solidFill>
                <a:latin typeface="Posterama" panose="020B0504020200020000" pitchFamily="34" charset="0"/>
                <a:cs typeface="Posterama" panose="020B0504020200020000" pitchFamily="34" charset="0"/>
                <a:sym typeface="Arial"/>
              </a:rPr>
              <a:t>417.47 ppm</a:t>
            </a:r>
            <a:endParaRPr sz="7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33" name="Google Shape;333;p18"/>
          <p:cNvSpPr/>
          <p:nvPr/>
        </p:nvSpPr>
        <p:spPr>
          <a:xfrm>
            <a:off x="8923446" y="6525569"/>
            <a:ext cx="5788200" cy="314700"/>
          </a:xfrm>
          <a:prstGeom prst="rect">
            <a:avLst/>
          </a:prstGeom>
          <a:noFill/>
          <a:ln>
            <a:noFill/>
          </a:ln>
        </p:spPr>
        <p:txBody>
          <a:bodyPr spcFirstLastPara="1" wrap="square" lIns="33875" tIns="33875" rIns="33875" bIns="3387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Calibri"/>
                <a:ea typeface="Calibri"/>
                <a:cs typeface="Calibri"/>
                <a:sym typeface="Calibri"/>
              </a:rPr>
              <a:t>Source: National </a:t>
            </a:r>
            <a:r>
              <a:rPr lang="fr-FR" sz="900" b="0" i="0" u="none" strike="noStrike" cap="none" dirty="0" err="1">
                <a:solidFill>
                  <a:schemeClr val="dk1"/>
                </a:solidFill>
                <a:latin typeface="Calibri"/>
                <a:ea typeface="Calibri"/>
                <a:cs typeface="Calibri"/>
                <a:sym typeface="Calibri"/>
              </a:rPr>
              <a:t>Oceanic</a:t>
            </a:r>
            <a:r>
              <a:rPr lang="fr-FR" sz="900" b="0" i="0" u="none" strike="noStrike" cap="none" dirty="0">
                <a:solidFill>
                  <a:schemeClr val="dk1"/>
                </a:solidFill>
                <a:latin typeface="Calibri"/>
                <a:ea typeface="Calibri"/>
                <a:cs typeface="Calibri"/>
                <a:sym typeface="Calibri"/>
              </a:rPr>
              <a:t> and Atmospheric Administration (NOAA)</a:t>
            </a:r>
            <a:endParaRPr sz="900" b="0" i="0" u="none" strike="noStrike" cap="none" dirty="0">
              <a:solidFill>
                <a:schemeClr val="dk1"/>
              </a:solidFill>
              <a:latin typeface="Calibri"/>
              <a:ea typeface="Calibri"/>
              <a:cs typeface="Calibri"/>
              <a:sym typeface="Calibri"/>
            </a:endParaRPr>
          </a:p>
        </p:txBody>
      </p:sp>
      <p:sp>
        <p:nvSpPr>
          <p:cNvPr id="334" name="Google Shape;334;p18"/>
          <p:cNvSpPr txBox="1"/>
          <p:nvPr/>
        </p:nvSpPr>
        <p:spPr>
          <a:xfrm>
            <a:off x="6242786" y="1173717"/>
            <a:ext cx="2836800" cy="8619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1600" b="0" i="0" u="none" strike="noStrike" cap="none" dirty="0">
                <a:solidFill>
                  <a:schemeClr val="dk1"/>
                </a:solidFill>
                <a:latin typeface="Posterama" panose="020B0504020200020000" pitchFamily="34" charset="0"/>
                <a:cs typeface="Posterama" panose="020B0504020200020000" pitchFamily="34" charset="0"/>
                <a:sym typeface="Arial"/>
              </a:rPr>
              <a:t>(last </a:t>
            </a:r>
            <a:r>
              <a:rPr lang="fr-FR" sz="1600" b="0" i="0" u="none" strike="noStrike" cap="none" dirty="0" err="1">
                <a:solidFill>
                  <a:schemeClr val="dk1"/>
                </a:solidFill>
                <a:latin typeface="Posterama" panose="020B0504020200020000" pitchFamily="34" charset="0"/>
                <a:cs typeface="Posterama" panose="020B0504020200020000" pitchFamily="34" charset="0"/>
                <a:sym typeface="Arial"/>
              </a:rPr>
              <a:t>measurement</a:t>
            </a:r>
            <a:r>
              <a:rPr lang="fr-FR" sz="1600" b="0" i="0" u="none" strike="noStrike" cap="none" dirty="0">
                <a:solidFill>
                  <a:schemeClr val="dk1"/>
                </a:solidFill>
                <a:latin typeface="Posterama" panose="020B0504020200020000" pitchFamily="34" charset="0"/>
                <a:cs typeface="Posterama" panose="020B0504020200020000" pitchFamily="34" charset="0"/>
                <a:sym typeface="Arial"/>
              </a:rPr>
              <a:t> </a:t>
            </a:r>
            <a:endParaRPr sz="16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2400"/>
              <a:buFont typeface="Arial"/>
              <a:buNone/>
            </a:pPr>
            <a:r>
              <a:rPr lang="fr-FR" sz="1600" b="0" i="0" u="none" strike="noStrike" cap="none" dirty="0">
                <a:solidFill>
                  <a:schemeClr val="dk1"/>
                </a:solidFill>
                <a:latin typeface="Posterama" panose="020B0504020200020000" pitchFamily="34" charset="0"/>
                <a:cs typeface="Posterama" panose="020B0504020200020000" pitchFamily="34" charset="0"/>
                <a:sym typeface="Arial"/>
              </a:rPr>
              <a:t>Jun 2021)</a:t>
            </a:r>
            <a:endParaRPr sz="11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9"/>
          <p:cNvSpPr txBox="1"/>
          <p:nvPr/>
        </p:nvSpPr>
        <p:spPr>
          <a:xfrm>
            <a:off x="121796" y="331900"/>
            <a:ext cx="132540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chemeClr val="dk1"/>
              </a:buClr>
              <a:buSzPts val="340"/>
              <a:buFont typeface="Arial"/>
              <a:buNone/>
            </a:pPr>
            <a:r>
              <a:rPr lang="fr-FR" sz="4300" b="1" i="0" u="none" strike="noStrike" cap="none" dirty="0">
                <a:solidFill>
                  <a:srgbClr val="7503A6"/>
                </a:solidFill>
                <a:latin typeface="Posterama" panose="020B0504020200020000" pitchFamily="34" charset="0"/>
                <a:cs typeface="Posterama" panose="020B0504020200020000" pitchFamily="34" charset="0"/>
                <a:sym typeface="Arial"/>
              </a:rPr>
              <a:t>CO2 concentration and </a:t>
            </a:r>
            <a:r>
              <a:rPr lang="fr-FR" sz="4300" b="1" i="0" u="none" strike="noStrike" cap="none" dirty="0" err="1">
                <a:solidFill>
                  <a:srgbClr val="7503A6"/>
                </a:solidFill>
                <a:latin typeface="Posterama" panose="020B0504020200020000" pitchFamily="34" charset="0"/>
                <a:cs typeface="Posterama" panose="020B0504020200020000" pitchFamily="34" charset="0"/>
                <a:sym typeface="Arial"/>
              </a:rPr>
              <a:t>temperature</a:t>
            </a:r>
            <a:r>
              <a:rPr lang="fr-FR" sz="4300" b="1" i="0" u="none" strike="noStrike" cap="none" dirty="0">
                <a:solidFill>
                  <a:srgbClr val="7503A6"/>
                </a:solidFill>
                <a:latin typeface="Posterama" panose="020B0504020200020000" pitchFamily="34" charset="0"/>
                <a:cs typeface="Posterama" panose="020B0504020200020000" pitchFamily="34" charset="0"/>
                <a:sym typeface="Arial"/>
              </a:rPr>
              <a:t> </a:t>
            </a:r>
            <a:r>
              <a:rPr lang="fr-FR" sz="4300" b="1" i="0" u="none" strike="noStrike" cap="none" dirty="0" err="1">
                <a:solidFill>
                  <a:srgbClr val="7503A6"/>
                </a:solidFill>
                <a:latin typeface="Posterama" panose="020B0504020200020000" pitchFamily="34" charset="0"/>
                <a:cs typeface="Posterama" panose="020B0504020200020000" pitchFamily="34" charset="0"/>
                <a:sym typeface="Arial"/>
              </a:rPr>
              <a:t>increase</a:t>
            </a:r>
            <a:r>
              <a:rPr lang="fr-FR" sz="4300" b="1" i="0" u="none" strike="noStrike" cap="none" dirty="0">
                <a:solidFill>
                  <a:srgbClr val="7503A6"/>
                </a:solidFill>
                <a:latin typeface="Posterama" panose="020B0504020200020000" pitchFamily="34" charset="0"/>
                <a:cs typeface="Posterama" panose="020B0504020200020000" pitchFamily="34" charset="0"/>
                <a:sym typeface="Arial"/>
              </a:rPr>
              <a:t> </a:t>
            </a:r>
            <a:endParaRPr sz="4300" b="1" i="0" u="none" strike="noStrike" cap="none" dirty="0">
              <a:solidFill>
                <a:srgbClr val="7503A6"/>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400"/>
              <a:buFont typeface="Arial"/>
              <a:buNone/>
            </a:pPr>
            <a:endParaRPr sz="1100" b="1" i="0" u="none" strike="noStrike" cap="none" dirty="0">
              <a:solidFill>
                <a:srgbClr val="7503A6"/>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366092"/>
              </a:buClr>
              <a:buSzPts val="1100"/>
              <a:buFont typeface="Arial"/>
              <a:buNone/>
            </a:pPr>
            <a:endParaRPr sz="1100" b="1" i="0" u="none" strike="noStrike" cap="none" dirty="0">
              <a:solidFill>
                <a:srgbClr val="7503A6"/>
              </a:solidFill>
              <a:latin typeface="Posterama" panose="020B0504020200020000" pitchFamily="34" charset="0"/>
              <a:cs typeface="Posterama" panose="020B0504020200020000" pitchFamily="34" charset="0"/>
              <a:sym typeface="Arial"/>
            </a:endParaRPr>
          </a:p>
        </p:txBody>
      </p:sp>
      <p:pic>
        <p:nvPicPr>
          <p:cNvPr id="340" name="Google Shape;340;p19" descr="If carbon dioxide hits a new high every year, why isn't every year hotter  than the last? | NOAA Climate.gov"/>
          <p:cNvPicPr preferRelativeResize="0"/>
          <p:nvPr/>
        </p:nvPicPr>
        <p:blipFill rotWithShape="1">
          <a:blip r:embed="rId3">
            <a:alphaModFix/>
          </a:blip>
          <a:srcRect/>
          <a:stretch/>
        </p:blipFill>
        <p:spPr>
          <a:xfrm>
            <a:off x="743427" y="1779351"/>
            <a:ext cx="9887923" cy="4817049"/>
          </a:xfrm>
          <a:prstGeom prst="rect">
            <a:avLst/>
          </a:prstGeom>
          <a:noFill/>
          <a:ln>
            <a:noFill/>
          </a:ln>
        </p:spPr>
      </p:pic>
      <p:sp>
        <p:nvSpPr>
          <p:cNvPr id="341" name="Google Shape;341;p19"/>
          <p:cNvSpPr txBox="1"/>
          <p:nvPr/>
        </p:nvSpPr>
        <p:spPr>
          <a:xfrm>
            <a:off x="485875" y="1262675"/>
            <a:ext cx="9897900" cy="7695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100" b="1" i="0" u="none" strike="noStrike" cap="none" dirty="0" err="1">
                <a:solidFill>
                  <a:schemeClr val="dk1"/>
                </a:solidFill>
                <a:latin typeface="Posterama" panose="020B0504020200020000" pitchFamily="34" charset="0"/>
                <a:cs typeface="Posterama" panose="020B0504020200020000" pitchFamily="34" charset="0"/>
                <a:sym typeface="Arial"/>
              </a:rPr>
              <a:t>Annual</a:t>
            </a:r>
            <a:r>
              <a:rPr lang="fr-FR" sz="2100" b="1"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100" b="1" i="0" u="none" strike="noStrike" cap="none" dirty="0" err="1">
                <a:solidFill>
                  <a:schemeClr val="dk1"/>
                </a:solidFill>
                <a:latin typeface="Posterama" panose="020B0504020200020000" pitchFamily="34" charset="0"/>
                <a:cs typeface="Posterama" panose="020B0504020200020000" pitchFamily="34" charset="0"/>
                <a:sym typeface="Arial"/>
              </a:rPr>
              <a:t>differences</a:t>
            </a:r>
            <a:r>
              <a:rPr lang="fr-FR" sz="2100" b="1" i="0" u="none" strike="noStrike" cap="none" dirty="0">
                <a:solidFill>
                  <a:schemeClr val="dk1"/>
                </a:solidFill>
                <a:latin typeface="Posterama" panose="020B0504020200020000" pitchFamily="34" charset="0"/>
                <a:cs typeface="Posterama" panose="020B0504020200020000" pitchFamily="34" charset="0"/>
                <a:sym typeface="Arial"/>
              </a:rPr>
              <a:t> in </a:t>
            </a:r>
            <a:r>
              <a:rPr lang="fr-FR" sz="2100" b="1" i="0" u="none" strike="noStrike" cap="none" dirty="0" err="1">
                <a:solidFill>
                  <a:schemeClr val="dk1"/>
                </a:solidFill>
                <a:latin typeface="Posterama" panose="020B0504020200020000" pitchFamily="34" charset="0"/>
                <a:cs typeface="Posterama" panose="020B0504020200020000" pitchFamily="34" charset="0"/>
                <a:sym typeface="Arial"/>
              </a:rPr>
              <a:t>temperature</a:t>
            </a:r>
            <a:r>
              <a:rPr lang="fr-FR" sz="2100" b="1" i="0" u="none" strike="noStrike" cap="none" dirty="0">
                <a:solidFill>
                  <a:schemeClr val="dk1"/>
                </a:solidFill>
                <a:latin typeface="Posterama" panose="020B0504020200020000" pitchFamily="34" charset="0"/>
                <a:cs typeface="Posterama" panose="020B0504020200020000" pitchFamily="34" charset="0"/>
                <a:sym typeface="Arial"/>
              </a:rPr>
              <a:t> at the </a:t>
            </a:r>
            <a:r>
              <a:rPr lang="fr-FR" sz="2100" b="1" i="0" u="none" strike="noStrike" cap="none" dirty="0" err="1">
                <a:solidFill>
                  <a:schemeClr val="dk1"/>
                </a:solidFill>
                <a:latin typeface="Posterama" panose="020B0504020200020000" pitchFamily="34" charset="0"/>
                <a:cs typeface="Posterama" panose="020B0504020200020000" pitchFamily="34" charset="0"/>
                <a:sym typeface="Arial"/>
              </a:rPr>
              <a:t>Earth’s</a:t>
            </a:r>
            <a:r>
              <a:rPr lang="fr-FR" sz="2100" b="1" i="0" u="none" strike="noStrike" cap="none" dirty="0">
                <a:solidFill>
                  <a:schemeClr val="dk1"/>
                </a:solidFill>
                <a:latin typeface="Posterama" panose="020B0504020200020000" pitchFamily="34" charset="0"/>
                <a:cs typeface="Posterama" panose="020B0504020200020000" pitchFamily="34" charset="0"/>
                <a:sym typeface="Arial"/>
              </a:rPr>
              <a:t> surface relative to the 20th century </a:t>
            </a:r>
            <a:r>
              <a:rPr lang="fr-FR" sz="2100" b="1" i="0" u="none" strike="noStrike" cap="none" dirty="0" err="1">
                <a:solidFill>
                  <a:schemeClr val="dk1"/>
                </a:solidFill>
                <a:latin typeface="Posterama" panose="020B0504020200020000" pitchFamily="34" charset="0"/>
                <a:cs typeface="Posterama" panose="020B0504020200020000" pitchFamily="34" charset="0"/>
                <a:sym typeface="Arial"/>
              </a:rPr>
              <a:t>average</a:t>
            </a:r>
            <a:r>
              <a:rPr lang="fr-FR" sz="2100" b="1" i="0" u="none" strike="noStrike" cap="none" dirty="0">
                <a:solidFill>
                  <a:schemeClr val="dk1"/>
                </a:solidFill>
                <a:latin typeface="Posterama" panose="020B0504020200020000" pitchFamily="34" charset="0"/>
                <a:cs typeface="Posterama" panose="020B0504020200020000" pitchFamily="34" charset="0"/>
                <a:sym typeface="Arial"/>
              </a:rPr>
              <a:t> and CO2 concentration</a:t>
            </a:r>
            <a:endParaRPr sz="1600" b="1"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342" name="Google Shape;342;p19"/>
          <p:cNvSpPr/>
          <p:nvPr/>
        </p:nvSpPr>
        <p:spPr>
          <a:xfrm>
            <a:off x="121796" y="6517400"/>
            <a:ext cx="5760000" cy="314700"/>
          </a:xfrm>
          <a:prstGeom prst="rect">
            <a:avLst/>
          </a:prstGeom>
          <a:noFill/>
          <a:ln>
            <a:noFill/>
          </a:ln>
        </p:spPr>
        <p:txBody>
          <a:bodyPr spcFirstLastPara="1" wrap="square" lIns="33875" tIns="33875" rIns="33875" bIns="3387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Calibri"/>
                <a:ea typeface="Calibri"/>
                <a:cs typeface="Calibri"/>
                <a:sym typeface="Calibri"/>
              </a:rPr>
              <a:t>Source: National </a:t>
            </a:r>
            <a:r>
              <a:rPr lang="fr-FR" sz="900" b="0" i="0" u="none" strike="noStrike" cap="none" dirty="0" err="1">
                <a:solidFill>
                  <a:schemeClr val="dk1"/>
                </a:solidFill>
                <a:latin typeface="Calibri"/>
                <a:ea typeface="Calibri"/>
                <a:cs typeface="Calibri"/>
                <a:sym typeface="Calibri"/>
              </a:rPr>
              <a:t>Oceanic</a:t>
            </a:r>
            <a:r>
              <a:rPr lang="fr-FR" sz="900" b="0" i="0" u="none" strike="noStrike" cap="none" dirty="0">
                <a:solidFill>
                  <a:schemeClr val="dk1"/>
                </a:solidFill>
                <a:latin typeface="Calibri"/>
                <a:ea typeface="Calibri"/>
                <a:cs typeface="Calibri"/>
                <a:sym typeface="Calibri"/>
              </a:rPr>
              <a:t> and Atmospheric Administration (NOAA)</a:t>
            </a:r>
            <a:endParaRPr sz="900" b="0" i="0" u="none" strike="noStrike" cap="none" dirty="0">
              <a:solidFill>
                <a:schemeClr val="dk1"/>
              </a:solidFill>
              <a:latin typeface="Calibri"/>
              <a:ea typeface="Calibri"/>
              <a:cs typeface="Calibri"/>
              <a:sym typeface="Calibri"/>
            </a:endParaRPr>
          </a:p>
        </p:txBody>
      </p:sp>
      <p:sp>
        <p:nvSpPr>
          <p:cNvPr id="343" name="Google Shape;343;p19"/>
          <p:cNvSpPr/>
          <p:nvPr/>
        </p:nvSpPr>
        <p:spPr>
          <a:xfrm>
            <a:off x="9347200" y="6273800"/>
            <a:ext cx="2235300" cy="558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20"/>
          <p:cNvPicPr preferRelativeResize="0"/>
          <p:nvPr/>
        </p:nvPicPr>
        <p:blipFill rotWithShape="1">
          <a:blip r:embed="rId3">
            <a:alphaModFix/>
          </a:blip>
          <a:srcRect/>
          <a:stretch/>
        </p:blipFill>
        <p:spPr>
          <a:xfrm>
            <a:off x="0" y="0"/>
            <a:ext cx="12192001" cy="6858000"/>
          </a:xfrm>
          <a:prstGeom prst="rect">
            <a:avLst/>
          </a:prstGeom>
          <a:noFill/>
          <a:ln>
            <a:noFill/>
          </a:ln>
        </p:spPr>
      </p:pic>
      <p:sp>
        <p:nvSpPr>
          <p:cNvPr id="349" name="Google Shape;349;p20"/>
          <p:cNvSpPr txBox="1"/>
          <p:nvPr/>
        </p:nvSpPr>
        <p:spPr>
          <a:xfrm>
            <a:off x="147781" y="6236856"/>
            <a:ext cx="4165500" cy="4464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dirty="0">
                <a:solidFill>
                  <a:schemeClr val="lt1"/>
                </a:solidFill>
                <a:latin typeface="Calibri"/>
                <a:ea typeface="Calibri"/>
                <a:cs typeface="Calibri"/>
                <a:sym typeface="Calibri"/>
              </a:rPr>
              <a:t>Source: NASA</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
          <p:cNvSpPr txBox="1">
            <a:spLocks noGrp="1"/>
          </p:cNvSpPr>
          <p:nvPr>
            <p:ph type="title"/>
          </p:nvPr>
        </p:nvSpPr>
        <p:spPr>
          <a:xfrm>
            <a:off x="1161890" y="1967696"/>
            <a:ext cx="3972339" cy="307886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000"/>
              <a:buNone/>
            </a:pPr>
            <a:r>
              <a:rPr lang="fr-FR" sz="4000" dirty="0" err="1"/>
              <a:t>Why</a:t>
            </a:r>
            <a:r>
              <a:rPr lang="fr-FR" sz="4000" dirty="0"/>
              <a:t> </a:t>
            </a:r>
            <a:r>
              <a:rPr lang="fr-FR" sz="4000" dirty="0" err="1"/>
              <a:t>does</a:t>
            </a:r>
            <a:r>
              <a:rPr lang="fr-FR" sz="4000" dirty="0"/>
              <a:t> </a:t>
            </a:r>
            <a:r>
              <a:rPr lang="fr-FR" sz="4000" dirty="0" err="1"/>
              <a:t>it</a:t>
            </a:r>
            <a:r>
              <a:rPr lang="fr-FR" sz="4000" dirty="0"/>
              <a:t> </a:t>
            </a:r>
            <a:r>
              <a:rPr lang="fr-FR" sz="4000" dirty="0" err="1"/>
              <a:t>matter</a:t>
            </a:r>
            <a:r>
              <a:rPr lang="fr-FR" sz="4000" dirty="0"/>
              <a:t> to look at </a:t>
            </a:r>
            <a:r>
              <a:rPr lang="fr-FR" sz="4000" dirty="0" err="1"/>
              <a:t>climate</a:t>
            </a:r>
            <a:r>
              <a:rPr lang="fr-FR" sz="4000" dirty="0"/>
              <a:t> change </a:t>
            </a:r>
            <a:r>
              <a:rPr lang="fr-FR" sz="4000" dirty="0" err="1"/>
              <a:t>through</a:t>
            </a:r>
            <a:r>
              <a:rPr lang="fr-FR" sz="4000" dirty="0"/>
              <a:t> a </a:t>
            </a:r>
            <a:r>
              <a:rPr lang="fr-FR" sz="4000" dirty="0" err="1"/>
              <a:t>gender</a:t>
            </a:r>
            <a:r>
              <a:rPr lang="fr-FR" sz="4000" dirty="0"/>
              <a:t> perspective?</a:t>
            </a:r>
            <a:endParaRPr dirty="0"/>
          </a:p>
        </p:txBody>
      </p:sp>
      <p:pic>
        <p:nvPicPr>
          <p:cNvPr id="174" name="Google Shape;174;p2" descr="Uma imagem com texto&#10;&#10;Descrição gerada automaticamente"/>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a:stretch/>
        </p:blipFill>
        <p:spPr>
          <a:xfrm>
            <a:off x="6096000" y="0"/>
            <a:ext cx="6096000" cy="6858000"/>
          </a:xfrm>
          <a:prstGeom prst="rect">
            <a:avLst/>
          </a:prstGeom>
          <a:noFill/>
          <a:ln>
            <a:noFill/>
          </a:ln>
        </p:spPr>
      </p:pic>
      <p:sp>
        <p:nvSpPr>
          <p:cNvPr id="3" name="CaixaDeTexto 2">
            <a:extLst>
              <a:ext uri="{FF2B5EF4-FFF2-40B4-BE49-F238E27FC236}">
                <a16:creationId xmlns:a16="http://schemas.microsoft.com/office/drawing/2014/main" id="{D44D3C4E-0F0F-4779-51D5-9FA687920D35}"/>
              </a:ext>
            </a:extLst>
          </p:cNvPr>
          <p:cNvSpPr txBox="1"/>
          <p:nvPr/>
        </p:nvSpPr>
        <p:spPr>
          <a:xfrm>
            <a:off x="7443020" y="0"/>
            <a:ext cx="5043949" cy="3693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chemeClr val="tx1"/>
                </a:solidFill>
                <a:latin typeface="Posterama" panose="020B0504020200020000" pitchFamily="34" charset="0"/>
                <a:cs typeface="Posterama" panose="020B0504020200020000" pitchFamily="34" charset="0"/>
                <a:hlinkClick r:id="rId4"/>
              </a:rPr>
              <a:t>https://unsplash.com/pt-br/fotografias/5sh24a7m0BU</a:t>
            </a:r>
            <a:endParaRPr lang="pt-PT" sz="900" dirty="0">
              <a:solidFill>
                <a:schemeClr val="tx1"/>
              </a:solidFill>
              <a:latin typeface="Posterama" panose="020B0504020200020000" pitchFamily="34" charset="0"/>
              <a:cs typeface="Posterama" panose="020B0504020200020000" pitchFamily="34" charset="0"/>
            </a:endParaRPr>
          </a:p>
          <a:p>
            <a:endParaRPr lang="pt-PT" sz="900" dirty="0">
              <a:solidFill>
                <a:schemeClr val="tx1"/>
              </a:solidFill>
              <a:latin typeface="Posterama" panose="020B0504020200020000" pitchFamily="34" charset="0"/>
              <a:cs typeface="Posterama" panose="020B0504020200020000"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1"/>
          <p:cNvSpPr txBox="1"/>
          <p:nvPr/>
        </p:nvSpPr>
        <p:spPr>
          <a:xfrm>
            <a:off x="55421" y="0"/>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3700" b="1" i="0" u="none" strike="noStrike" cap="none" dirty="0" err="1">
                <a:solidFill>
                  <a:srgbClr val="366092"/>
                </a:solidFill>
                <a:latin typeface="Posterama" panose="020B0504020200020000" pitchFamily="34" charset="0"/>
                <a:cs typeface="Posterama" panose="020B0504020200020000" pitchFamily="34" charset="0"/>
                <a:sym typeface="Arial"/>
              </a:rPr>
              <a:t>Temperature</a:t>
            </a:r>
            <a:r>
              <a:rPr lang="fr-FR" sz="3700" b="1" i="0" u="none" strike="noStrike" cap="none" dirty="0">
                <a:solidFill>
                  <a:srgbClr val="366092"/>
                </a:solidFill>
                <a:latin typeface="Posterama" panose="020B0504020200020000" pitchFamily="34" charset="0"/>
                <a:cs typeface="Posterama" panose="020B0504020200020000" pitchFamily="34" charset="0"/>
                <a:sym typeface="Arial"/>
              </a:rPr>
              <a:t> </a:t>
            </a:r>
            <a:r>
              <a:rPr lang="fr-FR" sz="3700" b="1" i="0" u="none" strike="noStrike" cap="none" dirty="0" err="1">
                <a:solidFill>
                  <a:srgbClr val="366092"/>
                </a:solidFill>
                <a:latin typeface="Posterama" panose="020B0504020200020000" pitchFamily="34" charset="0"/>
                <a:cs typeface="Posterama" panose="020B0504020200020000" pitchFamily="34" charset="0"/>
                <a:sym typeface="Arial"/>
              </a:rPr>
              <a:t>increase</a:t>
            </a:r>
            <a:endParaRPr sz="3700" b="1" i="0" u="none" strike="noStrike" cap="none" baseline="-25000" dirty="0">
              <a:solidFill>
                <a:srgbClr val="366092"/>
              </a:solidFill>
              <a:latin typeface="Posterama" panose="020B0504020200020000" pitchFamily="34" charset="0"/>
              <a:cs typeface="Posterama" panose="020B0504020200020000" pitchFamily="34" charset="0"/>
              <a:sym typeface="Arial"/>
            </a:endParaRPr>
          </a:p>
        </p:txBody>
      </p:sp>
      <p:sp>
        <p:nvSpPr>
          <p:cNvPr id="355" name="Google Shape;355;p21"/>
          <p:cNvSpPr/>
          <p:nvPr/>
        </p:nvSpPr>
        <p:spPr>
          <a:xfrm>
            <a:off x="42532" y="6517404"/>
            <a:ext cx="2265600" cy="314700"/>
          </a:xfrm>
          <a:prstGeom prst="rect">
            <a:avLst/>
          </a:prstGeom>
          <a:noFill/>
          <a:ln>
            <a:noFill/>
          </a:ln>
        </p:spPr>
        <p:txBody>
          <a:bodyPr spcFirstLastPara="1" wrap="square" lIns="33875" tIns="33875" rIns="33875" bIns="3387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Calibri"/>
                <a:ea typeface="Calibri"/>
                <a:cs typeface="Calibri"/>
                <a:sym typeface="Calibri"/>
              </a:rPr>
              <a:t>Fonte: NASA GISS &amp; NOAA</a:t>
            </a:r>
            <a:endParaRPr sz="1600" b="0" i="0" u="none" strike="noStrike" cap="none">
              <a:solidFill>
                <a:schemeClr val="dk1"/>
              </a:solidFill>
              <a:latin typeface="Calibri"/>
              <a:ea typeface="Calibri"/>
              <a:cs typeface="Calibri"/>
              <a:sym typeface="Calibri"/>
            </a:endParaRPr>
          </a:p>
        </p:txBody>
      </p:sp>
      <p:pic>
        <p:nvPicPr>
          <p:cNvPr id="356" name="Google Shape;356;p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41"/>
            <a:ext cx="12192004" cy="685751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endParaRPr/>
          </a:p>
        </p:txBody>
      </p:sp>
      <p:sp>
        <p:nvSpPr>
          <p:cNvPr id="363" name="Google Shape;363;p2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400"/>
              <a:buNone/>
            </a:pPr>
            <a:endParaRPr/>
          </a:p>
        </p:txBody>
      </p:sp>
      <p:pic>
        <p:nvPicPr>
          <p:cNvPr id="364" name="Google Shape;364;p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875" y="0"/>
            <a:ext cx="12315074" cy="6858001"/>
          </a:xfrm>
          <a:prstGeom prst="rect">
            <a:avLst/>
          </a:prstGeom>
          <a:noFill/>
          <a:ln>
            <a:noFill/>
          </a:ln>
        </p:spPr>
      </p:pic>
      <p:grpSp>
        <p:nvGrpSpPr>
          <p:cNvPr id="365" name="Google Shape;365;p22"/>
          <p:cNvGrpSpPr/>
          <p:nvPr/>
        </p:nvGrpSpPr>
        <p:grpSpPr>
          <a:xfrm>
            <a:off x="2585200" y="1388450"/>
            <a:ext cx="4325700" cy="2288175"/>
            <a:chOff x="2585200" y="1388450"/>
            <a:chExt cx="4325700" cy="2288175"/>
          </a:xfrm>
        </p:grpSpPr>
        <p:sp>
          <p:nvSpPr>
            <p:cNvPr id="366" name="Google Shape;366;p22"/>
            <p:cNvSpPr/>
            <p:nvPr/>
          </p:nvSpPr>
          <p:spPr>
            <a:xfrm>
              <a:off x="2585200" y="3600425"/>
              <a:ext cx="1582500" cy="76200"/>
            </a:xfrm>
            <a:prstGeom prst="rect">
              <a:avLst/>
            </a:prstGeom>
            <a:noFill/>
            <a:ln w="76200" cap="flat" cmpd="sng">
              <a:solidFill>
                <a:srgbClr val="7503A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67" name="Google Shape;367;p22"/>
            <p:cNvSpPr/>
            <p:nvPr/>
          </p:nvSpPr>
          <p:spPr>
            <a:xfrm>
              <a:off x="3271000" y="1388450"/>
              <a:ext cx="3639900" cy="986700"/>
            </a:xfrm>
            <a:prstGeom prst="wedgeRoundRectCallout">
              <a:avLst>
                <a:gd name="adj1" fmla="val -37000"/>
                <a:gd name="adj2" fmla="val 118739"/>
                <a:gd name="adj3" fmla="val 0"/>
              </a:avLst>
            </a:prstGeom>
            <a:noFill/>
            <a:ln w="76200" cap="flat" cmpd="sng">
              <a:solidFill>
                <a:srgbClr val="7503A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68" name="Google Shape;368;p22"/>
            <p:cNvSpPr txBox="1"/>
            <p:nvPr/>
          </p:nvSpPr>
          <p:spPr>
            <a:xfrm>
              <a:off x="3464425" y="1478450"/>
              <a:ext cx="33060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dirty="0">
                  <a:solidFill>
                    <a:srgbClr val="000000"/>
                  </a:solidFill>
                  <a:latin typeface="Posterama" panose="020B0504020200020000" pitchFamily="34" charset="0"/>
                  <a:cs typeface="Posterama" panose="020B0504020200020000" pitchFamily="34" charset="0"/>
                  <a:sym typeface="Arial"/>
                </a:rPr>
                <a:t>TOP CLIMATE EXPERTS IN THE WORLD!</a:t>
              </a:r>
              <a:endParaRPr sz="1900" b="1" i="0" u="none" strike="noStrike" cap="none" dirty="0">
                <a:solidFill>
                  <a:srgbClr val="000000"/>
                </a:solidFill>
                <a:latin typeface="Posterama" panose="020B0504020200020000" pitchFamily="34" charset="0"/>
                <a:cs typeface="Posterama" panose="020B0504020200020000" pitchFamily="34" charset="0"/>
                <a:sym typeface="Arial"/>
              </a:endParaRPr>
            </a:p>
          </p:txBody>
        </p:sp>
      </p:grpSp>
      <p:sp>
        <p:nvSpPr>
          <p:cNvPr id="3" name="CaixaDeTexto 2">
            <a:extLst>
              <a:ext uri="{FF2B5EF4-FFF2-40B4-BE49-F238E27FC236}">
                <a16:creationId xmlns:a16="http://schemas.microsoft.com/office/drawing/2014/main" id="{11758391-CB99-C1EB-8A53-111BD1966265}"/>
              </a:ext>
            </a:extLst>
          </p:cNvPr>
          <p:cNvSpPr txBox="1"/>
          <p:nvPr/>
        </p:nvSpPr>
        <p:spPr>
          <a:xfrm>
            <a:off x="-46875" y="6628022"/>
            <a:ext cx="7295535" cy="2308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https://unric.org/en/guterres-the-ipcc-report-is-a-code-red-for-humanity/</a:t>
            </a:r>
            <a:endParaRPr lang="pt-PT" sz="900" dirty="0">
              <a:latin typeface="Posterama" panose="020B0504020200020000" pitchFamily="34" charset="0"/>
              <a:cs typeface="Posterama" panose="020B050402020002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3"/>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a:t>Emissions per country</a:t>
            </a:r>
            <a:endParaRPr sz="4009"/>
          </a:p>
          <a:p>
            <a:pPr marL="0" lvl="0" indent="0" algn="l" rtl="0">
              <a:lnSpc>
                <a:spcPct val="90000"/>
              </a:lnSpc>
              <a:spcBef>
                <a:spcPts val="0"/>
              </a:spcBef>
              <a:spcAft>
                <a:spcPts val="0"/>
              </a:spcAft>
              <a:buClr>
                <a:srgbClr val="7503A6"/>
              </a:buClr>
              <a:buSzPts val="3600"/>
              <a:buFont typeface="Arial"/>
              <a:buNone/>
            </a:pPr>
            <a:endParaRPr sz="4009"/>
          </a:p>
        </p:txBody>
      </p:sp>
      <p:pic>
        <p:nvPicPr>
          <p:cNvPr id="374" name="Google Shape;374;p2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2400" y="1389400"/>
            <a:ext cx="10084700" cy="5329774"/>
          </a:xfrm>
          <a:prstGeom prst="rect">
            <a:avLst/>
          </a:prstGeom>
          <a:noFill/>
          <a:ln>
            <a:noFill/>
          </a:ln>
        </p:spPr>
      </p:pic>
      <p:pic>
        <p:nvPicPr>
          <p:cNvPr id="375" name="Google Shape;375;p2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83100" y="1432012"/>
            <a:ext cx="10023302" cy="5287150"/>
          </a:xfrm>
          <a:prstGeom prst="rect">
            <a:avLst/>
          </a:prstGeom>
          <a:noFill/>
          <a:ln>
            <a:noFill/>
          </a:ln>
        </p:spPr>
      </p:pic>
      <p:pic>
        <p:nvPicPr>
          <p:cNvPr id="376" name="Google Shape;376;p2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237100" y="3507325"/>
            <a:ext cx="1650100" cy="2155776"/>
          </a:xfrm>
          <a:prstGeom prst="rect">
            <a:avLst/>
          </a:prstGeom>
          <a:noFill/>
          <a:ln>
            <a:noFill/>
          </a:ln>
        </p:spPr>
      </p:pic>
      <p:sp>
        <p:nvSpPr>
          <p:cNvPr id="377" name="Google Shape;377;p23"/>
          <p:cNvSpPr/>
          <p:nvPr/>
        </p:nvSpPr>
        <p:spPr>
          <a:xfrm>
            <a:off x="9242224" y="6528450"/>
            <a:ext cx="2535300" cy="260400"/>
          </a:xfrm>
          <a:prstGeom prst="rect">
            <a:avLst/>
          </a:prstGeom>
          <a:noFill/>
          <a:ln>
            <a:noFill/>
          </a:ln>
        </p:spPr>
        <p:txBody>
          <a:bodyPr spcFirstLastPara="1" wrap="square" lIns="21325" tIns="21325" rIns="21325" bIns="2132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Source: carbonmap.org</a:t>
            </a:r>
            <a:endParaRPr sz="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4"/>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a:t>Historical emissions per country</a:t>
            </a:r>
            <a:endParaRPr sz="4009"/>
          </a:p>
          <a:p>
            <a:pPr marL="0" lvl="0" indent="0" algn="l" rtl="0">
              <a:lnSpc>
                <a:spcPct val="90000"/>
              </a:lnSpc>
              <a:spcBef>
                <a:spcPts val="0"/>
              </a:spcBef>
              <a:spcAft>
                <a:spcPts val="0"/>
              </a:spcAft>
              <a:buClr>
                <a:srgbClr val="7503A6"/>
              </a:buClr>
              <a:buSzPts val="3600"/>
              <a:buFont typeface="Arial"/>
              <a:buNone/>
            </a:pPr>
            <a:endParaRPr sz="4009"/>
          </a:p>
        </p:txBody>
      </p:sp>
      <p:sp>
        <p:nvSpPr>
          <p:cNvPr id="383" name="Google Shape;383;p24"/>
          <p:cNvSpPr/>
          <p:nvPr/>
        </p:nvSpPr>
        <p:spPr>
          <a:xfrm>
            <a:off x="55421" y="6467549"/>
            <a:ext cx="6954900" cy="289200"/>
          </a:xfrm>
          <a:prstGeom prst="rect">
            <a:avLst/>
          </a:prstGeom>
          <a:noFill/>
          <a:ln>
            <a:noFill/>
          </a:ln>
        </p:spPr>
        <p:txBody>
          <a:bodyPr spcFirstLastPara="1" wrap="square" lIns="21325" tIns="21325" rIns="21325" bIns="2132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Calibri"/>
                <a:ea typeface="Calibri"/>
                <a:cs typeface="Calibri"/>
                <a:sym typeface="Calibri"/>
              </a:rPr>
              <a:t>Source: </a:t>
            </a:r>
            <a:r>
              <a:rPr lang="fr-FR" sz="900" b="0" i="0" u="none" strike="noStrike" cap="none" dirty="0" err="1">
                <a:solidFill>
                  <a:schemeClr val="dk1"/>
                </a:solidFill>
                <a:latin typeface="Calibri"/>
                <a:ea typeface="Calibri"/>
                <a:cs typeface="Calibri"/>
                <a:sym typeface="Calibri"/>
              </a:rPr>
              <a:t>Climate</a:t>
            </a:r>
            <a:r>
              <a:rPr lang="fr-FR" sz="900" b="0" i="0" u="none" strike="noStrike" cap="none" dirty="0">
                <a:solidFill>
                  <a:schemeClr val="dk1"/>
                </a:solidFill>
                <a:latin typeface="Calibri"/>
                <a:ea typeface="Calibri"/>
                <a:cs typeface="Calibri"/>
                <a:sym typeface="Calibri"/>
              </a:rPr>
              <a:t> Watch</a:t>
            </a:r>
            <a:endParaRPr sz="900" b="0" i="0" u="none" strike="noStrike" cap="none" dirty="0">
              <a:solidFill>
                <a:schemeClr val="dk1"/>
              </a:solidFill>
              <a:latin typeface="Calibri"/>
              <a:ea typeface="Calibri"/>
              <a:cs typeface="Calibri"/>
              <a:sym typeface="Calibri"/>
            </a:endParaRPr>
          </a:p>
        </p:txBody>
      </p:sp>
      <p:pic>
        <p:nvPicPr>
          <p:cNvPr id="384" name="Google Shape;384;p2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1275" y="1411550"/>
            <a:ext cx="10500201" cy="4584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5"/>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a:t>Most vulnerable countries to climate change</a:t>
            </a:r>
            <a:endParaRPr sz="4009"/>
          </a:p>
          <a:p>
            <a:pPr marL="0" lvl="0" indent="0" algn="l" rtl="0">
              <a:lnSpc>
                <a:spcPct val="90000"/>
              </a:lnSpc>
              <a:spcBef>
                <a:spcPts val="0"/>
              </a:spcBef>
              <a:spcAft>
                <a:spcPts val="0"/>
              </a:spcAft>
              <a:buClr>
                <a:srgbClr val="7503A6"/>
              </a:buClr>
              <a:buSzPts val="3600"/>
              <a:buFont typeface="Arial"/>
              <a:buNone/>
            </a:pPr>
            <a:endParaRPr sz="4009"/>
          </a:p>
        </p:txBody>
      </p:sp>
      <p:pic>
        <p:nvPicPr>
          <p:cNvPr id="390" name="Google Shape;390;p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16700" y="1626800"/>
            <a:ext cx="9917799" cy="5231199"/>
          </a:xfrm>
          <a:prstGeom prst="rect">
            <a:avLst/>
          </a:prstGeom>
          <a:noFill/>
          <a:ln>
            <a:noFill/>
          </a:ln>
        </p:spPr>
      </p:pic>
      <p:sp>
        <p:nvSpPr>
          <p:cNvPr id="391" name="Google Shape;391;p25"/>
          <p:cNvSpPr/>
          <p:nvPr/>
        </p:nvSpPr>
        <p:spPr>
          <a:xfrm>
            <a:off x="9242224" y="6528450"/>
            <a:ext cx="2535300" cy="260400"/>
          </a:xfrm>
          <a:prstGeom prst="rect">
            <a:avLst/>
          </a:prstGeom>
          <a:noFill/>
          <a:ln>
            <a:noFill/>
          </a:ln>
        </p:spPr>
        <p:txBody>
          <a:bodyPr spcFirstLastPara="1" wrap="square" lIns="21325" tIns="21325" rIns="21325" bIns="2132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Source: </a:t>
            </a:r>
            <a:r>
              <a:rPr lang="fr-FR" sz="900" b="0" i="0" u="none" strike="noStrike" cap="none" dirty="0" err="1">
                <a:solidFill>
                  <a:schemeClr val="dk1"/>
                </a:solidFill>
                <a:latin typeface="Posterama" panose="020B0504020200020000" pitchFamily="34" charset="0"/>
                <a:cs typeface="Posterama" panose="020B0504020200020000" pitchFamily="34" charset="0"/>
                <a:sym typeface="Arial"/>
              </a:rPr>
              <a:t>Germanwatch</a:t>
            </a:r>
            <a:endParaRPr sz="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Shape 395"/>
        <p:cNvGrpSpPr/>
        <p:nvPr/>
      </p:nvGrpSpPr>
      <p:grpSpPr>
        <a:xfrm>
          <a:off x="0" y="0"/>
          <a:ext cx="0" cy="0"/>
          <a:chOff x="0" y="0"/>
          <a:chExt cx="0" cy="0"/>
        </a:xfrm>
      </p:grpSpPr>
      <p:sp>
        <p:nvSpPr>
          <p:cNvPr id="396" name="Google Shape;396;p26"/>
          <p:cNvSpPr txBox="1"/>
          <p:nvPr/>
        </p:nvSpPr>
        <p:spPr>
          <a:xfrm>
            <a:off x="613071" y="398275"/>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4000" b="1" i="0" u="none" strike="noStrike" cap="none" dirty="0" err="1">
                <a:solidFill>
                  <a:schemeClr val="lt1"/>
                </a:solidFill>
                <a:latin typeface="Posterama" panose="020B0504020200020000" pitchFamily="34" charset="0"/>
                <a:cs typeface="Posterama" panose="020B0504020200020000" pitchFamily="34" charset="0"/>
                <a:sym typeface="Arial"/>
              </a:rPr>
              <a:t>Reflection</a:t>
            </a:r>
            <a:endParaRPr sz="4000" b="1" i="0" u="none" strike="noStrike" cap="none" baseline="-25000" dirty="0">
              <a:solidFill>
                <a:schemeClr val="lt1"/>
              </a:solidFill>
              <a:latin typeface="Posterama" panose="020B0504020200020000" pitchFamily="34" charset="0"/>
              <a:cs typeface="Posterama" panose="020B0504020200020000" pitchFamily="34" charset="0"/>
              <a:sym typeface="Arial"/>
            </a:endParaRPr>
          </a:p>
        </p:txBody>
      </p:sp>
      <p:sp>
        <p:nvSpPr>
          <p:cNvPr id="397" name="Google Shape;397;p26"/>
          <p:cNvSpPr txBox="1"/>
          <p:nvPr/>
        </p:nvSpPr>
        <p:spPr>
          <a:xfrm>
            <a:off x="613063" y="2426855"/>
            <a:ext cx="11074500" cy="2108199"/>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fr-FR" sz="4300" b="0" i="1" u="none" strike="noStrike" cap="none" dirty="0" err="1">
                <a:solidFill>
                  <a:schemeClr val="lt1"/>
                </a:solidFill>
                <a:latin typeface="Posterama" panose="020B0504020200020000" pitchFamily="34" charset="0"/>
                <a:cs typeface="Posterama" panose="020B0504020200020000" pitchFamily="34" charset="0"/>
                <a:sym typeface="Arial"/>
              </a:rPr>
              <a:t>What</a:t>
            </a:r>
            <a:r>
              <a:rPr lang="fr-FR" sz="4300" b="0" i="1" u="none" strike="noStrike" cap="none" dirty="0">
                <a:solidFill>
                  <a:schemeClr val="lt1"/>
                </a:solidFill>
                <a:latin typeface="Posterama" panose="020B0504020200020000" pitchFamily="34" charset="0"/>
                <a:cs typeface="Posterama" panose="020B0504020200020000" pitchFamily="34" charset="0"/>
                <a:sym typeface="Arial"/>
              </a:rPr>
              <a:t> are the major sources of GHG </a:t>
            </a:r>
            <a:r>
              <a:rPr lang="fr-FR" sz="4300" b="0" i="1" u="none" strike="noStrike" cap="none" dirty="0" err="1">
                <a:solidFill>
                  <a:schemeClr val="lt1"/>
                </a:solidFill>
                <a:latin typeface="Posterama" panose="020B0504020200020000" pitchFamily="34" charset="0"/>
                <a:cs typeface="Posterama" panose="020B0504020200020000" pitchFamily="34" charset="0"/>
                <a:sym typeface="Arial"/>
              </a:rPr>
              <a:t>emissions</a:t>
            </a:r>
            <a:r>
              <a:rPr lang="fr-FR" sz="4300" b="0" i="1" u="none" strike="noStrike" cap="none" dirty="0">
                <a:solidFill>
                  <a:schemeClr val="lt1"/>
                </a:solidFill>
                <a:latin typeface="Posterama" panose="020B0504020200020000" pitchFamily="34" charset="0"/>
                <a:cs typeface="Posterama" panose="020B0504020200020000" pitchFamily="34" charset="0"/>
                <a:sym typeface="Arial"/>
              </a:rPr>
              <a:t> and in </a:t>
            </a:r>
            <a:r>
              <a:rPr lang="fr-FR" sz="4300" b="0" i="1" u="none" strike="noStrike" cap="none" dirty="0" err="1">
                <a:solidFill>
                  <a:schemeClr val="lt1"/>
                </a:solidFill>
                <a:latin typeface="Posterama" panose="020B0504020200020000" pitchFamily="34" charset="0"/>
                <a:cs typeface="Posterama" panose="020B0504020200020000" pitchFamily="34" charset="0"/>
                <a:sym typeface="Arial"/>
              </a:rPr>
              <a:t>what</a:t>
            </a:r>
            <a:r>
              <a:rPr lang="fr-FR" sz="4300" b="0" i="1" u="none" strike="noStrike" cap="none" dirty="0">
                <a:solidFill>
                  <a:schemeClr val="lt1"/>
                </a:solidFill>
                <a:latin typeface="Posterama" panose="020B0504020200020000" pitchFamily="34" charset="0"/>
                <a:cs typeface="Posterama" panose="020B0504020200020000" pitchFamily="34" charset="0"/>
                <a:sym typeface="Arial"/>
              </a:rPr>
              <a:t> </a:t>
            </a:r>
            <a:r>
              <a:rPr lang="fr-FR" sz="4300" b="0" i="1" u="none" strike="noStrike" cap="none" dirty="0" err="1">
                <a:solidFill>
                  <a:schemeClr val="lt1"/>
                </a:solidFill>
                <a:latin typeface="Posterama" panose="020B0504020200020000" pitchFamily="34" charset="0"/>
                <a:cs typeface="Posterama" panose="020B0504020200020000" pitchFamily="34" charset="0"/>
                <a:sym typeface="Arial"/>
              </a:rPr>
              <a:t>order</a:t>
            </a:r>
            <a:r>
              <a:rPr lang="fr-FR" sz="4300" b="0" i="1" u="none" strike="noStrike" cap="none" dirty="0">
                <a:solidFill>
                  <a:schemeClr val="lt1"/>
                </a:solidFill>
                <a:latin typeface="Posterama" panose="020B0504020200020000" pitchFamily="34" charset="0"/>
                <a:cs typeface="Posterama" panose="020B0504020200020000" pitchFamily="34" charset="0"/>
                <a:sym typeface="Arial"/>
              </a:rPr>
              <a:t> of importance?</a:t>
            </a:r>
            <a:endParaRPr sz="19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27"/>
          <p:cNvPicPr preferRelativeResize="0"/>
          <p:nvPr/>
        </p:nvPicPr>
        <p:blipFill rotWithShape="1">
          <a:blip r:embed="rId3">
            <a:alphaModFix/>
          </a:blip>
          <a:srcRect/>
          <a:stretch/>
        </p:blipFill>
        <p:spPr>
          <a:xfrm flipH="1">
            <a:off x="2" y="-520611"/>
            <a:ext cx="12191997" cy="7378612"/>
          </a:xfrm>
          <a:prstGeom prst="rect">
            <a:avLst/>
          </a:prstGeom>
          <a:noFill/>
          <a:ln>
            <a:noFill/>
          </a:ln>
        </p:spPr>
      </p:pic>
      <p:sp>
        <p:nvSpPr>
          <p:cNvPr id="403" name="Google Shape;403;p27"/>
          <p:cNvSpPr/>
          <p:nvPr/>
        </p:nvSpPr>
        <p:spPr>
          <a:xfrm>
            <a:off x="847325" y="1860520"/>
            <a:ext cx="32907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MELTING PERMAFROST</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04" name="Google Shape;404;p27"/>
          <p:cNvSpPr/>
          <p:nvPr/>
        </p:nvSpPr>
        <p:spPr>
          <a:xfrm>
            <a:off x="217233" y="2670132"/>
            <a:ext cx="1783200" cy="5715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COAL MINING</a:t>
            </a:r>
            <a:endParaRPr sz="2400" b="0" i="0" u="none" strike="noStrike" cap="none">
              <a:solidFill>
                <a:schemeClr val="lt1"/>
              </a:solidFill>
              <a:latin typeface="Calibri"/>
              <a:ea typeface="Calibri"/>
              <a:cs typeface="Calibri"/>
              <a:sym typeface="Calibri"/>
            </a:endParaRPr>
          </a:p>
        </p:txBody>
      </p:sp>
      <p:sp>
        <p:nvSpPr>
          <p:cNvPr id="405" name="Google Shape;405;p27"/>
          <p:cNvSpPr/>
          <p:nvPr/>
        </p:nvSpPr>
        <p:spPr>
          <a:xfrm>
            <a:off x="4803703" y="2670132"/>
            <a:ext cx="26241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COAL-FIRED POWER STATIONS</a:t>
            </a:r>
            <a:endParaRPr sz="2400" b="0" i="0" u="none" strike="noStrike" cap="none">
              <a:solidFill>
                <a:schemeClr val="lt1"/>
              </a:solidFill>
              <a:latin typeface="Calibri"/>
              <a:ea typeface="Calibri"/>
              <a:cs typeface="Calibri"/>
              <a:sym typeface="Calibri"/>
            </a:endParaRPr>
          </a:p>
        </p:txBody>
      </p:sp>
      <p:sp>
        <p:nvSpPr>
          <p:cNvPr id="406" name="Google Shape;406;p27"/>
          <p:cNvSpPr/>
          <p:nvPr/>
        </p:nvSpPr>
        <p:spPr>
          <a:xfrm>
            <a:off x="5797245" y="3946695"/>
            <a:ext cx="28908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CROP BURNING</a:t>
            </a:r>
            <a:endParaRPr sz="2400" b="0" i="0" u="none" strike="noStrike" cap="none">
              <a:solidFill>
                <a:schemeClr val="lt1"/>
              </a:solidFill>
              <a:latin typeface="Calibri"/>
              <a:ea typeface="Calibri"/>
              <a:cs typeface="Calibri"/>
              <a:sym typeface="Calibri"/>
            </a:endParaRPr>
          </a:p>
        </p:txBody>
      </p:sp>
      <p:sp>
        <p:nvSpPr>
          <p:cNvPr id="407" name="Google Shape;407;p27"/>
          <p:cNvSpPr/>
          <p:nvPr/>
        </p:nvSpPr>
        <p:spPr>
          <a:xfrm>
            <a:off x="8262652" y="3060763"/>
            <a:ext cx="32751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OIL PRODUCTION</a:t>
            </a:r>
            <a:endParaRPr sz="2400" b="0" i="0" u="none" strike="noStrike" cap="none">
              <a:solidFill>
                <a:schemeClr val="lt1"/>
              </a:solidFill>
              <a:latin typeface="Calibri"/>
              <a:ea typeface="Calibri"/>
              <a:cs typeface="Calibri"/>
              <a:sym typeface="Calibri"/>
            </a:endParaRPr>
          </a:p>
        </p:txBody>
      </p:sp>
      <p:sp>
        <p:nvSpPr>
          <p:cNvPr id="408" name="Google Shape;408;p27"/>
          <p:cNvSpPr/>
          <p:nvPr/>
        </p:nvSpPr>
        <p:spPr>
          <a:xfrm>
            <a:off x="9176600" y="4708615"/>
            <a:ext cx="29544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FOREST BURNING</a:t>
            </a:r>
            <a:endParaRPr sz="2400" b="0" i="0" u="none" strike="noStrike" cap="none">
              <a:solidFill>
                <a:schemeClr val="lt1"/>
              </a:solidFill>
              <a:latin typeface="Calibri"/>
              <a:ea typeface="Calibri"/>
              <a:cs typeface="Calibri"/>
              <a:sym typeface="Calibri"/>
            </a:endParaRPr>
          </a:p>
        </p:txBody>
      </p:sp>
      <p:sp>
        <p:nvSpPr>
          <p:cNvPr id="409" name="Google Shape;409;p27"/>
          <p:cNvSpPr/>
          <p:nvPr/>
        </p:nvSpPr>
        <p:spPr>
          <a:xfrm>
            <a:off x="7314976" y="5251421"/>
            <a:ext cx="2190900" cy="7773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ROAD TRANSPORT</a:t>
            </a:r>
            <a:endParaRPr sz="2400" b="0" i="0" u="none" strike="noStrike" cap="none">
              <a:solidFill>
                <a:schemeClr val="lt1"/>
              </a:solidFill>
              <a:latin typeface="Calibri"/>
              <a:ea typeface="Calibri"/>
              <a:cs typeface="Calibri"/>
              <a:sym typeface="Calibri"/>
            </a:endParaRPr>
          </a:p>
        </p:txBody>
      </p:sp>
      <p:sp>
        <p:nvSpPr>
          <p:cNvPr id="410" name="Google Shape;410;p27"/>
          <p:cNvSpPr/>
          <p:nvPr/>
        </p:nvSpPr>
        <p:spPr>
          <a:xfrm>
            <a:off x="8350132" y="6108867"/>
            <a:ext cx="13857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LANDFILLS</a:t>
            </a:r>
            <a:endParaRPr sz="2400" b="0" i="0" u="none" strike="noStrike" cap="none">
              <a:solidFill>
                <a:schemeClr val="lt1"/>
              </a:solidFill>
              <a:latin typeface="Calibri"/>
              <a:ea typeface="Calibri"/>
              <a:cs typeface="Calibri"/>
              <a:sym typeface="Calibri"/>
            </a:endParaRPr>
          </a:p>
        </p:txBody>
      </p:sp>
      <p:sp>
        <p:nvSpPr>
          <p:cNvPr id="411" name="Google Shape;411;p27"/>
          <p:cNvSpPr/>
          <p:nvPr/>
        </p:nvSpPr>
        <p:spPr>
          <a:xfrm>
            <a:off x="7308939" y="4499064"/>
            <a:ext cx="17853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FERTILIZERS</a:t>
            </a:r>
            <a:endParaRPr sz="2400" b="0" i="0" u="none" strike="noStrike" cap="none">
              <a:solidFill>
                <a:schemeClr val="lt1"/>
              </a:solidFill>
              <a:latin typeface="Calibri"/>
              <a:ea typeface="Calibri"/>
              <a:cs typeface="Calibri"/>
              <a:sym typeface="Calibri"/>
            </a:endParaRPr>
          </a:p>
        </p:txBody>
      </p:sp>
      <p:sp>
        <p:nvSpPr>
          <p:cNvPr id="412" name="Google Shape;412;p27"/>
          <p:cNvSpPr/>
          <p:nvPr/>
        </p:nvSpPr>
        <p:spPr>
          <a:xfrm>
            <a:off x="3702285" y="4879997"/>
            <a:ext cx="33843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INDUSTRIAL AGRICULTURE</a:t>
            </a:r>
            <a:endParaRPr sz="2400" b="0" i="0" u="none" strike="noStrike" cap="none">
              <a:solidFill>
                <a:schemeClr val="lt1"/>
              </a:solidFill>
              <a:latin typeface="Calibri"/>
              <a:ea typeface="Calibri"/>
              <a:cs typeface="Calibri"/>
              <a:sym typeface="Calibri"/>
            </a:endParaRPr>
          </a:p>
        </p:txBody>
      </p:sp>
      <p:sp>
        <p:nvSpPr>
          <p:cNvPr id="413" name="Google Shape;413;p27"/>
          <p:cNvSpPr/>
          <p:nvPr/>
        </p:nvSpPr>
        <p:spPr>
          <a:xfrm>
            <a:off x="1855205" y="3908341"/>
            <a:ext cx="31617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INDUSTRIAL PROCESSES</a:t>
            </a:r>
            <a:endParaRPr sz="2400" b="0" i="0" u="none" strike="noStrike" cap="none">
              <a:solidFill>
                <a:schemeClr val="lt1"/>
              </a:solidFill>
              <a:latin typeface="Calibri"/>
              <a:ea typeface="Calibri"/>
              <a:cs typeface="Calibri"/>
              <a:sym typeface="Calibri"/>
            </a:endParaRPr>
          </a:p>
        </p:txBody>
      </p:sp>
      <p:sp>
        <p:nvSpPr>
          <p:cNvPr id="414" name="Google Shape;414;p27"/>
          <p:cNvSpPr/>
          <p:nvPr/>
        </p:nvSpPr>
        <p:spPr>
          <a:xfrm>
            <a:off x="9652000" y="1965165"/>
            <a:ext cx="2187300" cy="4569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AIR TRANSPORT</a:t>
            </a:r>
            <a:endParaRPr sz="2400" b="0" i="0" u="none" strike="noStrike" cap="none">
              <a:solidFill>
                <a:schemeClr val="lt1"/>
              </a:solidFill>
              <a:latin typeface="Calibri"/>
              <a:ea typeface="Calibri"/>
              <a:cs typeface="Calibri"/>
              <a:sym typeface="Calibri"/>
            </a:endParaRPr>
          </a:p>
        </p:txBody>
      </p:sp>
      <p:sp>
        <p:nvSpPr>
          <p:cNvPr id="415" name="Google Shape;415;p27"/>
          <p:cNvSpPr txBox="1">
            <a:spLocks noGrp="1"/>
          </p:cNvSpPr>
          <p:nvPr>
            <p:ph type="title"/>
          </p:nvPr>
        </p:nvSpPr>
        <p:spPr>
          <a:xfrm>
            <a:off x="647700" y="447675"/>
            <a:ext cx="10896300" cy="571500"/>
          </a:xfrm>
          <a:prstGeom prst="rect">
            <a:avLst/>
          </a:prstGeom>
          <a:noFill/>
          <a:ln>
            <a:noFill/>
          </a:ln>
          <a:effectLst>
            <a:outerShdw blurRad="38100" dist="38100" dir="2700000" rotWithShape="0">
              <a:srgbClr val="000000">
                <a:alpha val="89019"/>
              </a:srgbClr>
            </a:outerShdw>
          </a:effectLst>
        </p:spPr>
        <p:txBody>
          <a:bodyPr spcFirstLastPara="1" wrap="square" lIns="121900" tIns="60925" rIns="121900" bIns="60925" anchor="ctr" anchorCtr="0">
            <a:noAutofit/>
          </a:bodyPr>
          <a:lstStyle/>
          <a:p>
            <a:pPr marL="0" lvl="0" indent="0" algn="ctr" rtl="0">
              <a:lnSpc>
                <a:spcPct val="108500"/>
              </a:lnSpc>
              <a:spcBef>
                <a:spcPts val="0"/>
              </a:spcBef>
              <a:spcAft>
                <a:spcPts val="0"/>
              </a:spcAft>
              <a:buClr>
                <a:schemeClr val="lt1"/>
              </a:buClr>
              <a:buSzPts val="3700"/>
              <a:buFont typeface="Calibri"/>
              <a:buNone/>
            </a:pPr>
            <a:r>
              <a:rPr lang="fr-FR" sz="3700" dirty="0">
                <a:solidFill>
                  <a:schemeClr val="lt1"/>
                </a:solidFill>
                <a:latin typeface="Posterama" panose="020B0504020200020000" pitchFamily="34" charset="0"/>
                <a:ea typeface="Arial"/>
                <a:cs typeface="Posterama" panose="020B0504020200020000" pitchFamily="34" charset="0"/>
                <a:sym typeface="Arial"/>
              </a:rPr>
              <a:t>The </a:t>
            </a:r>
            <a:r>
              <a:rPr lang="fr-FR" sz="3700" dirty="0" err="1">
                <a:solidFill>
                  <a:schemeClr val="lt1"/>
                </a:solidFill>
                <a:latin typeface="Posterama" panose="020B0504020200020000" pitchFamily="34" charset="0"/>
                <a:ea typeface="Arial"/>
                <a:cs typeface="Posterama" panose="020B0504020200020000" pitchFamily="34" charset="0"/>
                <a:sym typeface="Arial"/>
              </a:rPr>
              <a:t>Biggest</a:t>
            </a:r>
            <a:r>
              <a:rPr lang="fr-FR" sz="3700" dirty="0">
                <a:solidFill>
                  <a:schemeClr val="lt1"/>
                </a:solidFill>
                <a:latin typeface="Posterama" panose="020B0504020200020000" pitchFamily="34" charset="0"/>
                <a:ea typeface="Arial"/>
                <a:cs typeface="Posterama" panose="020B0504020200020000" pitchFamily="34" charset="0"/>
                <a:sym typeface="Arial"/>
              </a:rPr>
              <a:t> Sources of </a:t>
            </a:r>
            <a:r>
              <a:rPr lang="fr-FR" sz="3700" dirty="0" err="1">
                <a:solidFill>
                  <a:schemeClr val="lt1"/>
                </a:solidFill>
                <a:latin typeface="Posterama" panose="020B0504020200020000" pitchFamily="34" charset="0"/>
                <a:ea typeface="Arial"/>
                <a:cs typeface="Posterama" panose="020B0504020200020000" pitchFamily="34" charset="0"/>
                <a:sym typeface="Arial"/>
              </a:rPr>
              <a:t>Greenhouse</a:t>
            </a:r>
            <a:r>
              <a:rPr lang="fr-FR" sz="3700" dirty="0">
                <a:solidFill>
                  <a:schemeClr val="lt1"/>
                </a:solidFill>
                <a:latin typeface="Posterama" panose="020B0504020200020000" pitchFamily="34" charset="0"/>
                <a:ea typeface="Arial"/>
                <a:cs typeface="Posterama" panose="020B0504020200020000" pitchFamily="34" charset="0"/>
                <a:sym typeface="Arial"/>
              </a:rPr>
              <a:t> </a:t>
            </a:r>
            <a:r>
              <a:rPr lang="fr-FR" sz="3700" dirty="0" err="1">
                <a:solidFill>
                  <a:schemeClr val="lt1"/>
                </a:solidFill>
                <a:latin typeface="Posterama" panose="020B0504020200020000" pitchFamily="34" charset="0"/>
                <a:ea typeface="Arial"/>
                <a:cs typeface="Posterama" panose="020B0504020200020000" pitchFamily="34" charset="0"/>
                <a:sym typeface="Arial"/>
              </a:rPr>
              <a:t>Gases</a:t>
            </a:r>
            <a:endParaRPr sz="3700" dirty="0">
              <a:solidFill>
                <a:schemeClr val="lt1"/>
              </a:solidFill>
              <a:latin typeface="Posterama" panose="020B0504020200020000" pitchFamily="34" charset="0"/>
              <a:ea typeface="Arial"/>
              <a:cs typeface="Posterama" panose="020B0504020200020000" pitchFamily="34" charset="0"/>
              <a:sym typeface="Arial"/>
            </a:endParaRPr>
          </a:p>
        </p:txBody>
      </p:sp>
      <p:sp>
        <p:nvSpPr>
          <p:cNvPr id="416" name="Google Shape;416;p27"/>
          <p:cNvSpPr/>
          <p:nvPr/>
        </p:nvSpPr>
        <p:spPr>
          <a:xfrm>
            <a:off x="685800" y="6278745"/>
            <a:ext cx="1079100" cy="408000"/>
          </a:xfrm>
          <a:prstGeom prst="rect">
            <a:avLst/>
          </a:prstGeom>
          <a:noFill/>
          <a:ln>
            <a:noFill/>
          </a:ln>
          <a:effectLst>
            <a:outerShdw blurRad="63500" dist="25400" dir="540000" rotWithShape="0">
              <a:srgbClr val="000000"/>
            </a:outerShdw>
          </a:effectLst>
        </p:spPr>
        <p:txBody>
          <a:bodyPr spcFirstLastPara="1" wrap="square" lIns="19025" tIns="19025" rIns="19025" bIns="19025"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err="1">
                <a:solidFill>
                  <a:schemeClr val="lt1"/>
                </a:solidFill>
                <a:latin typeface="Calibri"/>
                <a:ea typeface="Calibri"/>
                <a:cs typeface="Calibri"/>
                <a:sym typeface="Calibri"/>
              </a:rPr>
              <a:t>Melcher</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5370997D-A7C4-9A6B-693F-6C93CFAA0C5D}"/>
              </a:ext>
            </a:extLst>
          </p:cNvPr>
          <p:cNvSpPr txBox="1"/>
          <p:nvPr/>
        </p:nvSpPr>
        <p:spPr>
          <a:xfrm>
            <a:off x="7427803" y="6525829"/>
            <a:ext cx="9191774"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https://www.linkedin.com/pulse/al-gore-case-optimism-climate-change-arjun-suria</a:t>
            </a:r>
            <a:r>
              <a:rPr lang="pt-PT" sz="900" dirty="0">
                <a:solidFill>
                  <a:schemeClr val="bg1"/>
                </a:solidFill>
                <a:latin typeface="Posterama" panose="020B0504020200020000" pitchFamily="34" charset="0"/>
                <a:cs typeface="Posterama" panose="020B0504020200020000" pitchFamily="34" charset="0"/>
              </a:rPr>
              <a:t>/</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8"/>
          <p:cNvSpPr txBox="1">
            <a:spLocks noGrp="1"/>
          </p:cNvSpPr>
          <p:nvPr>
            <p:ph type="title"/>
          </p:nvPr>
        </p:nvSpPr>
        <p:spPr>
          <a:xfrm>
            <a:off x="642125" y="461800"/>
            <a:ext cx="78237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Global sources of </a:t>
            </a:r>
            <a:r>
              <a:rPr lang="fr-FR" sz="4009" dirty="0" err="1"/>
              <a:t>emissions</a:t>
            </a:r>
            <a:endParaRPr sz="4009" b="1" dirty="0">
              <a:solidFill>
                <a:srgbClr val="7503A6"/>
              </a:solidFill>
              <a:ea typeface="Arial"/>
              <a:sym typeface="Arial"/>
            </a:endParaRPr>
          </a:p>
        </p:txBody>
      </p:sp>
      <p:sp>
        <p:nvSpPr>
          <p:cNvPr id="422" name="Google Shape;422;p28"/>
          <p:cNvSpPr/>
          <p:nvPr/>
        </p:nvSpPr>
        <p:spPr>
          <a:xfrm>
            <a:off x="0" y="6591300"/>
            <a:ext cx="10465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dirty="0">
                <a:solidFill>
                  <a:schemeClr val="dk1"/>
                </a:solidFill>
                <a:latin typeface="Calibri"/>
                <a:ea typeface="Calibri"/>
                <a:cs typeface="Calibri"/>
                <a:sym typeface="Calibri"/>
              </a:rPr>
              <a:t>S</a:t>
            </a:r>
            <a:r>
              <a:rPr lang="fr-FR" sz="900" b="0" i="0" u="none" strike="noStrike" cap="none" dirty="0">
                <a:solidFill>
                  <a:schemeClr val="dk1"/>
                </a:solidFill>
                <a:latin typeface="Calibri"/>
                <a:ea typeface="Calibri"/>
                <a:cs typeface="Calibri"/>
                <a:sym typeface="Calibri"/>
              </a:rPr>
              <a:t>ource: Intergovernmental Panel on </a:t>
            </a:r>
            <a:r>
              <a:rPr lang="fr-FR" sz="900" b="0" i="0" u="none" strike="noStrike" cap="none" dirty="0" err="1">
                <a:solidFill>
                  <a:schemeClr val="dk1"/>
                </a:solidFill>
                <a:latin typeface="Calibri"/>
                <a:ea typeface="Calibri"/>
                <a:cs typeface="Calibri"/>
                <a:sym typeface="Calibri"/>
              </a:rPr>
              <a:t>Climate</a:t>
            </a:r>
            <a:r>
              <a:rPr lang="fr-FR" sz="900" b="0" i="0" u="none" strike="noStrike" cap="none" dirty="0">
                <a:solidFill>
                  <a:schemeClr val="dk1"/>
                </a:solidFill>
                <a:latin typeface="Calibri"/>
                <a:ea typeface="Calibri"/>
                <a:cs typeface="Calibri"/>
                <a:sym typeface="Calibri"/>
              </a:rPr>
              <a:t> Change, </a:t>
            </a:r>
            <a:r>
              <a:rPr lang="fr-FR" sz="900" b="0" i="0" u="none" strike="noStrike" cap="none" dirty="0" err="1">
                <a:solidFill>
                  <a:schemeClr val="dk1"/>
                </a:solidFill>
                <a:latin typeface="Calibri"/>
                <a:ea typeface="Calibri"/>
                <a:cs typeface="Calibri"/>
                <a:sym typeface="Calibri"/>
              </a:rPr>
              <a:t>Fifth</a:t>
            </a:r>
            <a:r>
              <a:rPr lang="fr-FR" sz="900" b="0" i="0" u="none" strike="noStrike" cap="none" dirty="0">
                <a:solidFill>
                  <a:schemeClr val="dk1"/>
                </a:solidFill>
                <a:latin typeface="Calibri"/>
                <a:ea typeface="Calibri"/>
                <a:cs typeface="Calibri"/>
                <a:sym typeface="Calibri"/>
              </a:rPr>
              <a:t> </a:t>
            </a:r>
            <a:r>
              <a:rPr lang="fr-FR" sz="900" b="0" i="0" u="none" strike="noStrike" cap="none" dirty="0" err="1">
                <a:solidFill>
                  <a:schemeClr val="dk1"/>
                </a:solidFill>
                <a:latin typeface="Calibri"/>
                <a:ea typeface="Calibri"/>
                <a:cs typeface="Calibri"/>
                <a:sym typeface="Calibri"/>
              </a:rPr>
              <a:t>Assessment</a:t>
            </a:r>
            <a:r>
              <a:rPr lang="fr-FR" sz="900" b="0" i="0" u="none" strike="noStrike" cap="none" dirty="0">
                <a:solidFill>
                  <a:schemeClr val="dk1"/>
                </a:solidFill>
                <a:latin typeface="Calibri"/>
                <a:ea typeface="Calibri"/>
                <a:cs typeface="Calibri"/>
                <a:sym typeface="Calibri"/>
              </a:rPr>
              <a:t> Report (2014)</a:t>
            </a:r>
            <a:endParaRPr sz="900" b="0" i="0" u="none" strike="noStrike" cap="none" dirty="0">
              <a:solidFill>
                <a:schemeClr val="dk1"/>
              </a:solidFill>
              <a:latin typeface="Calibri"/>
              <a:ea typeface="Calibri"/>
              <a:cs typeface="Calibri"/>
              <a:sym typeface="Calibri"/>
            </a:endParaRPr>
          </a:p>
        </p:txBody>
      </p:sp>
      <p:grpSp>
        <p:nvGrpSpPr>
          <p:cNvPr id="423" name="Google Shape;423;p28"/>
          <p:cNvGrpSpPr/>
          <p:nvPr/>
        </p:nvGrpSpPr>
        <p:grpSpPr>
          <a:xfrm>
            <a:off x="7999521" y="3043571"/>
            <a:ext cx="3688806" cy="1231037"/>
            <a:chOff x="5756781" y="2254694"/>
            <a:chExt cx="2766674" cy="923301"/>
          </a:xfrm>
        </p:grpSpPr>
        <p:sp>
          <p:nvSpPr>
            <p:cNvPr id="424" name="Google Shape;424;p28"/>
            <p:cNvSpPr txBox="1"/>
            <p:nvPr/>
          </p:nvSpPr>
          <p:spPr>
            <a:xfrm>
              <a:off x="5756781" y="2254694"/>
              <a:ext cx="2175600" cy="923301"/>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Production of </a:t>
              </a:r>
              <a:r>
                <a:rPr lang="fr-FR" sz="2400" b="0" i="0" u="none" strike="noStrike" cap="none" dirty="0" err="1">
                  <a:solidFill>
                    <a:srgbClr val="3F3F3F"/>
                  </a:solidFill>
                  <a:latin typeface="Posterama" panose="020B0504020200020000" pitchFamily="34" charset="0"/>
                  <a:cs typeface="Posterama" panose="020B0504020200020000" pitchFamily="34" charset="0"/>
                  <a:sym typeface="Arial"/>
                </a:rPr>
                <a:t>electricity</a:t>
              </a: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 and </a:t>
              </a:r>
              <a:r>
                <a:rPr lang="fr-FR" sz="2400" b="0" i="0" u="none" strike="noStrike" cap="none" dirty="0" err="1">
                  <a:solidFill>
                    <a:srgbClr val="3F3F3F"/>
                  </a:solidFill>
                  <a:latin typeface="Posterama" panose="020B0504020200020000" pitchFamily="34" charset="0"/>
                  <a:cs typeface="Posterama" panose="020B0504020200020000" pitchFamily="34" charset="0"/>
                  <a:sym typeface="Arial"/>
                </a:rPr>
                <a:t>heat</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25" name="Google Shape;425;p28"/>
            <p:cNvSpPr txBox="1"/>
            <p:nvPr/>
          </p:nvSpPr>
          <p:spPr>
            <a:xfrm>
              <a:off x="7767455" y="2350641"/>
              <a:ext cx="756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25%</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grpSp>
      <p:sp>
        <p:nvSpPr>
          <p:cNvPr id="426" name="Google Shape;426;p28"/>
          <p:cNvSpPr txBox="1"/>
          <p:nvPr/>
        </p:nvSpPr>
        <p:spPr>
          <a:xfrm>
            <a:off x="2492751" y="2012484"/>
            <a:ext cx="17391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Buildings</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27" name="Google Shape;427;p28"/>
          <p:cNvSpPr txBox="1"/>
          <p:nvPr/>
        </p:nvSpPr>
        <p:spPr>
          <a:xfrm>
            <a:off x="1642480" y="1992879"/>
            <a:ext cx="11247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6,4%</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28" name="Google Shape;428;p28"/>
          <p:cNvSpPr txBox="1"/>
          <p:nvPr/>
        </p:nvSpPr>
        <p:spPr>
          <a:xfrm>
            <a:off x="1615420" y="3621785"/>
            <a:ext cx="8772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14%</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29" name="Google Shape;429;p28"/>
          <p:cNvSpPr txBox="1"/>
          <p:nvPr/>
        </p:nvSpPr>
        <p:spPr>
          <a:xfrm>
            <a:off x="5553592" y="1254497"/>
            <a:ext cx="18288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Land uses</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30" name="Google Shape;430;p28"/>
          <p:cNvSpPr txBox="1"/>
          <p:nvPr/>
        </p:nvSpPr>
        <p:spPr>
          <a:xfrm>
            <a:off x="4872312" y="1262099"/>
            <a:ext cx="10197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24%</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31" name="Google Shape;431;p28"/>
          <p:cNvSpPr txBox="1"/>
          <p:nvPr/>
        </p:nvSpPr>
        <p:spPr>
          <a:xfrm>
            <a:off x="2318684" y="3621757"/>
            <a:ext cx="1739100" cy="861704"/>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Transports</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32" name="Google Shape;432;p28"/>
          <p:cNvSpPr txBox="1"/>
          <p:nvPr/>
        </p:nvSpPr>
        <p:spPr>
          <a:xfrm>
            <a:off x="3322111" y="5269540"/>
            <a:ext cx="14715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err="1">
                <a:solidFill>
                  <a:srgbClr val="3F3F3F"/>
                </a:solidFill>
                <a:latin typeface="Posterama" panose="020B0504020200020000" pitchFamily="34" charset="0"/>
                <a:cs typeface="Posterama" panose="020B0504020200020000" pitchFamily="34" charset="0"/>
                <a:sym typeface="Arial"/>
              </a:rPr>
              <a:t>Industry</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33" name="Google Shape;433;p28"/>
          <p:cNvSpPr txBox="1"/>
          <p:nvPr/>
        </p:nvSpPr>
        <p:spPr>
          <a:xfrm>
            <a:off x="2447368" y="5288264"/>
            <a:ext cx="8772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21%</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grpSp>
        <p:nvGrpSpPr>
          <p:cNvPr id="434" name="Google Shape;434;p28"/>
          <p:cNvGrpSpPr/>
          <p:nvPr/>
        </p:nvGrpSpPr>
        <p:grpSpPr>
          <a:xfrm>
            <a:off x="6970275" y="5383603"/>
            <a:ext cx="3446445" cy="509971"/>
            <a:chOff x="5042626" y="3992727"/>
            <a:chExt cx="2584898" cy="382488"/>
          </a:xfrm>
        </p:grpSpPr>
        <p:sp>
          <p:nvSpPr>
            <p:cNvPr id="435" name="Google Shape;435;p28"/>
            <p:cNvSpPr txBox="1"/>
            <p:nvPr/>
          </p:nvSpPr>
          <p:spPr>
            <a:xfrm>
              <a:off x="5042626" y="3992727"/>
              <a:ext cx="1753200" cy="3693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Energy (</a:t>
              </a:r>
              <a:r>
                <a:rPr lang="fr-FR" sz="2400" b="0" i="0" u="none" strike="noStrike" cap="none" dirty="0" err="1">
                  <a:solidFill>
                    <a:srgbClr val="3F3F3F"/>
                  </a:solidFill>
                  <a:latin typeface="Posterama" panose="020B0504020200020000" pitchFamily="34" charset="0"/>
                  <a:cs typeface="Posterama" panose="020B0504020200020000" pitchFamily="34" charset="0"/>
                  <a:sym typeface="Arial"/>
                </a:rPr>
                <a:t>other</a:t>
              </a: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36" name="Google Shape;436;p28"/>
            <p:cNvSpPr txBox="1"/>
            <p:nvPr/>
          </p:nvSpPr>
          <p:spPr>
            <a:xfrm>
              <a:off x="6664824" y="4005915"/>
              <a:ext cx="9627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9,6%</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grpSp>
      <p:pic>
        <p:nvPicPr>
          <p:cNvPr id="437" name="Google Shape;437;p28"/>
          <p:cNvPicPr preferRelativeResize="0"/>
          <p:nvPr/>
        </p:nvPicPr>
        <p:blipFill rotWithShape="1">
          <a:blip r:embed="rId3" cstate="email">
            <a:alphaModFix/>
            <a:extLst>
              <a:ext uri="{28A0092B-C50C-407E-A947-70E740481C1C}">
                <a14:useLocalDpi xmlns:a14="http://schemas.microsoft.com/office/drawing/2010/main"/>
              </a:ext>
            </a:extLst>
          </a:blip>
          <a:srcRect l="-3276" t="-3695" r="-2756" b="-2788"/>
          <a:stretch/>
        </p:blipFill>
        <p:spPr>
          <a:xfrm rot="-2700000">
            <a:off x="3941092" y="1704883"/>
            <a:ext cx="4199366" cy="4111119"/>
          </a:xfrm>
          <a:prstGeom prst="ellipse">
            <a:avLst/>
          </a:prstGeom>
          <a:noFill/>
          <a:ln>
            <a:noFill/>
          </a:ln>
        </p:spPr>
      </p:pic>
      <p:sp>
        <p:nvSpPr>
          <p:cNvPr id="438" name="Google Shape;438;p28"/>
          <p:cNvSpPr txBox="1"/>
          <p:nvPr/>
        </p:nvSpPr>
        <p:spPr>
          <a:xfrm>
            <a:off x="5553592" y="1254497"/>
            <a:ext cx="18288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Land uses</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439" name="Google Shape;439;p28"/>
          <p:cNvSpPr txBox="1"/>
          <p:nvPr/>
        </p:nvSpPr>
        <p:spPr>
          <a:xfrm>
            <a:off x="4872312" y="1262099"/>
            <a:ext cx="10197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24%</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440" name="Google Shape;440;p28"/>
          <p:cNvSpPr txBox="1"/>
          <p:nvPr/>
        </p:nvSpPr>
        <p:spPr>
          <a:xfrm>
            <a:off x="1615420" y="3621785"/>
            <a:ext cx="8772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14%</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441" name="Google Shape;441;p28"/>
          <p:cNvSpPr txBox="1"/>
          <p:nvPr/>
        </p:nvSpPr>
        <p:spPr>
          <a:xfrm>
            <a:off x="2318684" y="3621757"/>
            <a:ext cx="1739100" cy="861704"/>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Transports</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grpSp>
        <p:nvGrpSpPr>
          <p:cNvPr id="442" name="Google Shape;442;p28"/>
          <p:cNvGrpSpPr/>
          <p:nvPr/>
        </p:nvGrpSpPr>
        <p:grpSpPr>
          <a:xfrm>
            <a:off x="7999521" y="3043571"/>
            <a:ext cx="3688806" cy="1231037"/>
            <a:chOff x="5756781" y="2254694"/>
            <a:chExt cx="2766674" cy="923301"/>
          </a:xfrm>
        </p:grpSpPr>
        <p:sp>
          <p:nvSpPr>
            <p:cNvPr id="443" name="Google Shape;443;p28"/>
            <p:cNvSpPr txBox="1"/>
            <p:nvPr/>
          </p:nvSpPr>
          <p:spPr>
            <a:xfrm>
              <a:off x="5756781" y="2254694"/>
              <a:ext cx="2175600" cy="923301"/>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Production of </a:t>
              </a:r>
              <a:r>
                <a:rPr lang="fr-FR" sz="2400" b="0" i="0" u="none" strike="noStrike" cap="none" dirty="0" err="1">
                  <a:solidFill>
                    <a:srgbClr val="7503A6"/>
                  </a:solidFill>
                  <a:latin typeface="Posterama" panose="020B0504020200020000" pitchFamily="34" charset="0"/>
                  <a:cs typeface="Posterama" panose="020B0504020200020000" pitchFamily="34" charset="0"/>
                  <a:sym typeface="Arial"/>
                </a:rPr>
                <a:t>electricity</a:t>
              </a: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 and </a:t>
              </a:r>
              <a:r>
                <a:rPr lang="fr-FR" sz="2400" b="0" i="0" u="none" strike="noStrike" cap="none" dirty="0" err="1">
                  <a:solidFill>
                    <a:srgbClr val="7503A6"/>
                  </a:solidFill>
                  <a:latin typeface="Posterama" panose="020B0504020200020000" pitchFamily="34" charset="0"/>
                  <a:cs typeface="Posterama" panose="020B0504020200020000" pitchFamily="34" charset="0"/>
                  <a:sym typeface="Arial"/>
                </a:rPr>
                <a:t>heat</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444" name="Google Shape;444;p28"/>
            <p:cNvSpPr txBox="1"/>
            <p:nvPr/>
          </p:nvSpPr>
          <p:spPr>
            <a:xfrm>
              <a:off x="7767455" y="2350641"/>
              <a:ext cx="756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25%</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2"/>
          <p:cNvSpPr txBox="1">
            <a:spLocks noGrp="1"/>
          </p:cNvSpPr>
          <p:nvPr>
            <p:ph type="title"/>
          </p:nvPr>
        </p:nvSpPr>
        <p:spPr>
          <a:xfrm>
            <a:off x="642125" y="461800"/>
            <a:ext cx="78237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Global sources of </a:t>
            </a:r>
            <a:r>
              <a:rPr lang="fr-FR" sz="4009" dirty="0" err="1"/>
              <a:t>emissions</a:t>
            </a:r>
            <a:endParaRPr sz="4009" b="1" dirty="0">
              <a:solidFill>
                <a:srgbClr val="7503A6"/>
              </a:solidFill>
              <a:ea typeface="Arial"/>
              <a:sym typeface="Arial"/>
            </a:endParaRPr>
          </a:p>
        </p:txBody>
      </p:sp>
      <p:sp>
        <p:nvSpPr>
          <p:cNvPr id="470" name="Google Shape;470;p62"/>
          <p:cNvSpPr txBox="1"/>
          <p:nvPr/>
        </p:nvSpPr>
        <p:spPr>
          <a:xfrm>
            <a:off x="385141" y="176720"/>
            <a:ext cx="10665900" cy="13416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000000"/>
              </a:buClr>
              <a:buSzPts val="3600"/>
              <a:buFont typeface="Arial"/>
              <a:buNone/>
            </a:pPr>
            <a:endParaRPr sz="3600" b="1" i="0" u="none" strike="noStrike" cap="none">
              <a:solidFill>
                <a:srgbClr val="166DAA"/>
              </a:solidFill>
              <a:latin typeface="Century Gothic"/>
              <a:ea typeface="Century Gothic"/>
              <a:cs typeface="Century Gothic"/>
              <a:sym typeface="Century Gothic"/>
            </a:endParaRPr>
          </a:p>
        </p:txBody>
      </p:sp>
      <p:sp>
        <p:nvSpPr>
          <p:cNvPr id="471" name="Google Shape;471;p62"/>
          <p:cNvSpPr txBox="1"/>
          <p:nvPr/>
        </p:nvSpPr>
        <p:spPr>
          <a:xfrm>
            <a:off x="1069579" y="6089416"/>
            <a:ext cx="10261500" cy="861704"/>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2400" b="1" i="0" u="none" strike="noStrike" cap="none" dirty="0" err="1">
                <a:solidFill>
                  <a:schemeClr val="dk1"/>
                </a:solidFill>
                <a:latin typeface="Posterama" panose="020B0504020200020000" pitchFamily="34" charset="0"/>
                <a:cs typeface="Posterama" panose="020B0504020200020000" pitchFamily="34" charset="0"/>
              </a:rPr>
              <a:t>Hydrocarbons</a:t>
            </a:r>
            <a:r>
              <a:rPr lang="fr-FR" sz="2400" b="1" i="0" u="none" strike="noStrike" cap="none" dirty="0">
                <a:solidFill>
                  <a:schemeClr val="dk1"/>
                </a:solidFill>
                <a:latin typeface="Posterama" panose="020B0504020200020000" pitchFamily="34" charset="0"/>
                <a:cs typeface="Posterama" panose="020B0504020200020000" pitchFamily="34" charset="0"/>
              </a:rPr>
              <a:t> + </a:t>
            </a:r>
            <a:r>
              <a:rPr lang="fr-FR" sz="2400" b="1" i="0" u="none" strike="noStrike" cap="none" dirty="0" err="1">
                <a:solidFill>
                  <a:schemeClr val="dk1"/>
                </a:solidFill>
                <a:latin typeface="Posterama" panose="020B0504020200020000" pitchFamily="34" charset="0"/>
                <a:cs typeface="Posterama" panose="020B0504020200020000" pitchFamily="34" charset="0"/>
              </a:rPr>
              <a:t>Oxygen</a:t>
            </a:r>
            <a:r>
              <a:rPr lang="fr-FR" sz="2400" b="1" i="0" u="none" strike="noStrike" cap="none" dirty="0">
                <a:solidFill>
                  <a:schemeClr val="dk1"/>
                </a:solidFill>
                <a:latin typeface="Posterama" panose="020B0504020200020000" pitchFamily="34" charset="0"/>
                <a:cs typeface="Posterama" panose="020B0504020200020000" pitchFamily="34" charset="0"/>
              </a:rPr>
              <a:t> (O</a:t>
            </a:r>
            <a:r>
              <a:rPr lang="fr-FR" sz="2400" b="1" i="0" u="none" strike="noStrike" cap="none" baseline="-25000" dirty="0">
                <a:solidFill>
                  <a:schemeClr val="dk1"/>
                </a:solidFill>
                <a:latin typeface="Posterama" panose="020B0504020200020000" pitchFamily="34" charset="0"/>
                <a:cs typeface="Posterama" panose="020B0504020200020000" pitchFamily="34" charset="0"/>
              </a:rPr>
              <a:t>2</a:t>
            </a:r>
            <a:r>
              <a:rPr lang="fr-FR" sz="2400" b="1" i="0" u="none" strike="noStrike" cap="none" dirty="0">
                <a:solidFill>
                  <a:schemeClr val="dk1"/>
                </a:solidFill>
                <a:latin typeface="Posterama" panose="020B0504020200020000" pitchFamily="34" charset="0"/>
                <a:cs typeface="Posterama" panose="020B0504020200020000" pitchFamily="34" charset="0"/>
              </a:rPr>
              <a:t>) -&gt; Carbon </a:t>
            </a:r>
            <a:r>
              <a:rPr lang="fr-FR" sz="2400" b="1" i="0" u="none" strike="noStrike" cap="none" dirty="0" err="1">
                <a:solidFill>
                  <a:schemeClr val="dk1"/>
                </a:solidFill>
                <a:latin typeface="Posterama" panose="020B0504020200020000" pitchFamily="34" charset="0"/>
                <a:cs typeface="Posterama" panose="020B0504020200020000" pitchFamily="34" charset="0"/>
              </a:rPr>
              <a:t>dioxide</a:t>
            </a:r>
            <a:r>
              <a:rPr lang="fr-FR" sz="2400" b="1" i="0" u="none" strike="noStrike" cap="none" dirty="0">
                <a:solidFill>
                  <a:schemeClr val="dk1"/>
                </a:solidFill>
                <a:latin typeface="Posterama" panose="020B0504020200020000" pitchFamily="34" charset="0"/>
                <a:cs typeface="Posterama" panose="020B0504020200020000" pitchFamily="34" charset="0"/>
              </a:rPr>
              <a:t> (CO</a:t>
            </a:r>
            <a:r>
              <a:rPr lang="fr-FR" sz="2400" b="1" i="0" u="none" strike="noStrike" cap="none" baseline="-25000" dirty="0">
                <a:solidFill>
                  <a:schemeClr val="dk1"/>
                </a:solidFill>
                <a:latin typeface="Posterama" panose="020B0504020200020000" pitchFamily="34" charset="0"/>
                <a:cs typeface="Posterama" panose="020B0504020200020000" pitchFamily="34" charset="0"/>
              </a:rPr>
              <a:t>2</a:t>
            </a:r>
            <a:r>
              <a:rPr lang="fr-FR" sz="2400" b="1" i="0" u="none" strike="noStrike" cap="none" dirty="0">
                <a:solidFill>
                  <a:schemeClr val="dk1"/>
                </a:solidFill>
                <a:latin typeface="Posterama" panose="020B0504020200020000" pitchFamily="34" charset="0"/>
                <a:cs typeface="Posterama" panose="020B0504020200020000" pitchFamily="34" charset="0"/>
              </a:rPr>
              <a:t>) + Water (H</a:t>
            </a:r>
            <a:r>
              <a:rPr lang="fr-FR" sz="2400" b="1" i="0" u="none" strike="noStrike" cap="none" baseline="-25000" dirty="0">
                <a:solidFill>
                  <a:schemeClr val="dk1"/>
                </a:solidFill>
                <a:latin typeface="Posterama" panose="020B0504020200020000" pitchFamily="34" charset="0"/>
                <a:cs typeface="Posterama" panose="020B0504020200020000" pitchFamily="34" charset="0"/>
              </a:rPr>
              <a:t>2</a:t>
            </a:r>
            <a:r>
              <a:rPr lang="fr-FR" sz="2400" b="1" i="0" u="none" strike="noStrike" cap="none" dirty="0">
                <a:solidFill>
                  <a:schemeClr val="dk1"/>
                </a:solidFill>
                <a:latin typeface="Posterama" panose="020B0504020200020000" pitchFamily="34" charset="0"/>
                <a:cs typeface="Posterama" panose="020B0504020200020000" pitchFamily="34" charset="0"/>
              </a:rPr>
              <a:t>0)</a:t>
            </a:r>
            <a:endParaRPr sz="1900" i="0" u="none" strike="noStrike" cap="none" dirty="0">
              <a:solidFill>
                <a:srgbClr val="000000"/>
              </a:solidFill>
              <a:latin typeface="Posterama" panose="020B0504020200020000" pitchFamily="34" charset="0"/>
              <a:cs typeface="Posterama" panose="020B0504020200020000" pitchFamily="34" charset="0"/>
            </a:endParaRPr>
          </a:p>
        </p:txBody>
      </p:sp>
      <p:sp>
        <p:nvSpPr>
          <p:cNvPr id="472" name="Google Shape;472;p62"/>
          <p:cNvSpPr txBox="1"/>
          <p:nvPr/>
        </p:nvSpPr>
        <p:spPr>
          <a:xfrm>
            <a:off x="7485409" y="2031471"/>
            <a:ext cx="25923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1" i="0" u="none" strike="noStrike" cap="none" dirty="0">
                <a:solidFill>
                  <a:schemeClr val="dk1"/>
                </a:solidFill>
                <a:latin typeface="Posterama" panose="020B0504020200020000" pitchFamily="34" charset="0"/>
                <a:cs typeface="Posterama" panose="020B0504020200020000" pitchFamily="34" charset="0"/>
              </a:rPr>
              <a:t>TRANSPORTS</a:t>
            </a:r>
            <a:endParaRPr sz="1900" i="0" u="none" strike="noStrike" cap="none" dirty="0">
              <a:solidFill>
                <a:srgbClr val="000000"/>
              </a:solidFill>
              <a:latin typeface="Posterama" panose="020B0504020200020000" pitchFamily="34" charset="0"/>
              <a:cs typeface="Posterama" panose="020B0504020200020000" pitchFamily="34" charset="0"/>
            </a:endParaRPr>
          </a:p>
        </p:txBody>
      </p:sp>
      <p:pic>
        <p:nvPicPr>
          <p:cNvPr id="473" name="Google Shape;473;p62"/>
          <p:cNvPicPr preferRelativeResize="0"/>
          <p:nvPr/>
        </p:nvPicPr>
        <p:blipFill rotWithShape="1">
          <a:blip r:embed="rId3">
            <a:alphaModFix/>
          </a:blip>
          <a:srcRect/>
          <a:stretch/>
        </p:blipFill>
        <p:spPr>
          <a:xfrm>
            <a:off x="6404666" y="2819939"/>
            <a:ext cx="4051300" cy="2006600"/>
          </a:xfrm>
          <a:prstGeom prst="rect">
            <a:avLst/>
          </a:prstGeom>
          <a:noFill/>
          <a:ln>
            <a:noFill/>
          </a:ln>
        </p:spPr>
      </p:pic>
      <p:sp>
        <p:nvSpPr>
          <p:cNvPr id="474" name="Google Shape;474;p62"/>
          <p:cNvSpPr txBox="1"/>
          <p:nvPr/>
        </p:nvSpPr>
        <p:spPr>
          <a:xfrm>
            <a:off x="947901" y="1810875"/>
            <a:ext cx="5032200" cy="8619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dirty="0">
                <a:solidFill>
                  <a:schemeClr val="dk1"/>
                </a:solidFill>
                <a:latin typeface="Posterama" panose="020B0504020200020000" pitchFamily="34" charset="0"/>
                <a:cs typeface="Posterama" panose="020B0504020200020000" pitchFamily="34" charset="0"/>
              </a:rPr>
              <a:t>ELECTRICITY </a:t>
            </a:r>
            <a:r>
              <a:rPr lang="fr-FR" sz="2400" b="1" dirty="0">
                <a:solidFill>
                  <a:schemeClr val="dk1"/>
                </a:solidFill>
                <a:latin typeface="Posterama" panose="020B0504020200020000" pitchFamily="34" charset="0"/>
                <a:cs typeface="Posterama" panose="020B0504020200020000" pitchFamily="34" charset="0"/>
              </a:rPr>
              <a:t>AND FUEL </a:t>
            </a:r>
            <a:r>
              <a:rPr lang="fr-FR" sz="2400" b="1" i="0" u="none" strike="noStrike" cap="none" dirty="0">
                <a:solidFill>
                  <a:schemeClr val="dk1"/>
                </a:solidFill>
                <a:latin typeface="Posterama" panose="020B0504020200020000" pitchFamily="34" charset="0"/>
                <a:cs typeface="Posterama" panose="020B0504020200020000" pitchFamily="34" charset="0"/>
              </a:rPr>
              <a:t>PRODUCTION</a:t>
            </a:r>
            <a:endParaRPr sz="1900" i="0" u="none" strike="noStrike" cap="none" dirty="0">
              <a:solidFill>
                <a:srgbClr val="000000"/>
              </a:solidFill>
              <a:latin typeface="Posterama" panose="020B0504020200020000" pitchFamily="34" charset="0"/>
              <a:cs typeface="Posterama" panose="020B0504020200020000" pitchFamily="34" charset="0"/>
            </a:endParaRPr>
          </a:p>
        </p:txBody>
      </p:sp>
      <p:pic>
        <p:nvPicPr>
          <p:cNvPr id="475" name="Google Shape;475;p6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400614" y="2611842"/>
            <a:ext cx="4126771" cy="27525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3"/>
          <p:cNvSpPr txBox="1">
            <a:spLocks noGrp="1"/>
          </p:cNvSpPr>
          <p:nvPr>
            <p:ph type="title"/>
          </p:nvPr>
        </p:nvSpPr>
        <p:spPr>
          <a:xfrm>
            <a:off x="317700" y="461800"/>
            <a:ext cx="102324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Global sources of </a:t>
            </a:r>
            <a:r>
              <a:rPr lang="fr-FR" sz="4009" dirty="0" err="1"/>
              <a:t>emissions</a:t>
            </a:r>
            <a:r>
              <a:rPr lang="fr-FR" sz="4009" dirty="0"/>
              <a:t> - Transports</a:t>
            </a:r>
            <a:endParaRPr sz="4009" b="1" dirty="0">
              <a:solidFill>
                <a:srgbClr val="7503A6"/>
              </a:solidFill>
              <a:ea typeface="Arial"/>
              <a:sym typeface="Arial"/>
            </a:endParaRPr>
          </a:p>
        </p:txBody>
      </p:sp>
      <p:pic>
        <p:nvPicPr>
          <p:cNvPr id="481" name="Google Shape;481;p63"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84150" y="1607825"/>
            <a:ext cx="5086275" cy="4939750"/>
          </a:xfrm>
          <a:prstGeom prst="rect">
            <a:avLst/>
          </a:prstGeom>
          <a:noFill/>
          <a:ln>
            <a:noFill/>
          </a:ln>
        </p:spPr>
      </p:pic>
      <p:pic>
        <p:nvPicPr>
          <p:cNvPr id="482" name="Google Shape;482;p6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648650" y="169950"/>
            <a:ext cx="4516800" cy="5952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 descr="Uma imagem com pessoa, parede, pose, interior&#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69773" y="1039875"/>
            <a:ext cx="2969053" cy="3759564"/>
          </a:xfrm>
          <a:prstGeom prst="rect">
            <a:avLst/>
          </a:prstGeom>
          <a:noFill/>
          <a:ln>
            <a:noFill/>
          </a:ln>
        </p:spPr>
      </p:pic>
      <p:pic>
        <p:nvPicPr>
          <p:cNvPr id="180" name="Google Shape;180;p3" descr="Uma imagem com texto&#10;&#10;Descrição gerada automaticament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597946" y="2541161"/>
            <a:ext cx="1882219" cy="2653504"/>
          </a:xfrm>
          <a:prstGeom prst="rect">
            <a:avLst/>
          </a:prstGeom>
          <a:noFill/>
          <a:ln>
            <a:noFill/>
          </a:ln>
        </p:spPr>
      </p:pic>
      <p:pic>
        <p:nvPicPr>
          <p:cNvPr id="181" name="Google Shape;181;p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938692" y="1039875"/>
            <a:ext cx="2778552" cy="3873865"/>
          </a:xfrm>
          <a:prstGeom prst="rect">
            <a:avLst/>
          </a:prstGeom>
          <a:noFill/>
          <a:ln>
            <a:noFill/>
          </a:ln>
        </p:spPr>
      </p:pic>
      <p:sp>
        <p:nvSpPr>
          <p:cNvPr id="182" name="Google Shape;182;p3"/>
          <p:cNvSpPr txBox="1"/>
          <p:nvPr/>
        </p:nvSpPr>
        <p:spPr>
          <a:xfrm>
            <a:off x="1054100" y="472950"/>
            <a:ext cx="21717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Rachel Carson</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183" name="Google Shape;183;p3"/>
          <p:cNvSpPr txBox="1"/>
          <p:nvPr/>
        </p:nvSpPr>
        <p:spPr>
          <a:xfrm>
            <a:off x="6876936" y="472949"/>
            <a:ext cx="290206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Greta </a:t>
            </a: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Thunberg</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184" name="Google Shape;184;p3"/>
          <p:cNvSpPr txBox="1"/>
          <p:nvPr/>
        </p:nvSpPr>
        <p:spPr>
          <a:xfrm>
            <a:off x="1038167" y="4969556"/>
            <a:ext cx="4375265" cy="1331169"/>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Author</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of the Landmark publication « Silent Spring » in 1962,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denouncing</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the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environmental</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impact of the use of pesticides,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denouncing</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the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malpractices</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of the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chemical</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industry</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It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is</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credited</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for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starting</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the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environmental</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movement</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in the 60’s</a:t>
            </a:r>
            <a:endParaRPr sz="1200" b="0" i="0" u="none" strike="noStrike" cap="none" baseline="-25000" dirty="0">
              <a:solidFill>
                <a:srgbClr val="000000"/>
              </a:solidFill>
              <a:latin typeface="Posterama" panose="020B0504020200020000" pitchFamily="34" charset="0"/>
              <a:cs typeface="Posterama" panose="020B0504020200020000" pitchFamily="34" charset="0"/>
              <a:sym typeface="Arial"/>
            </a:endParaRPr>
          </a:p>
        </p:txBody>
      </p:sp>
      <p:sp>
        <p:nvSpPr>
          <p:cNvPr id="185" name="Google Shape;185;p3"/>
          <p:cNvSpPr txBox="1"/>
          <p:nvPr/>
        </p:nvSpPr>
        <p:spPr>
          <a:xfrm>
            <a:off x="6562667" y="4969556"/>
            <a:ext cx="4375265" cy="1331169"/>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Young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activist</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who</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started</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the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movement</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Fridays for Future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following</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her</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pledge</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to strike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shcool</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on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fridays</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to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make</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the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Sweedish</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government</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to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act</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on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Climate</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Change. On March 15th 2019 more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than</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one million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students</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around</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the world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mobilize</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for  the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School</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Strike for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Climate</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marched</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in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cities</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all over the world.</a:t>
            </a:r>
            <a:endParaRPr sz="1200" b="0" i="0" u="none" strike="noStrike" cap="none" baseline="-25000" dirty="0">
              <a:solidFill>
                <a:srgbClr val="000000"/>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6B5F782A-5BE5-AC73-3E6D-B8EFC55A8FF7}"/>
              </a:ext>
            </a:extLst>
          </p:cNvPr>
          <p:cNvSpPr txBox="1"/>
          <p:nvPr/>
        </p:nvSpPr>
        <p:spPr>
          <a:xfrm>
            <a:off x="1032887" y="6131134"/>
            <a:ext cx="4596448" cy="646331"/>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Sources:</a:t>
            </a:r>
          </a:p>
          <a:p>
            <a:pPr marL="171450" indent="-171450">
              <a:buFont typeface="Arial" panose="020B0604020202020204" pitchFamily="34" charset="0"/>
              <a:buChar char="•"/>
            </a:pPr>
            <a:r>
              <a:rPr lang="pt-PT" sz="900" dirty="0">
                <a:latin typeface="Posterama" panose="020B0504020200020000" pitchFamily="34" charset="0"/>
                <a:cs typeface="Posterama" panose="020B0504020200020000" pitchFamily="34" charset="0"/>
                <a:hlinkClick r:id="rId6"/>
              </a:rPr>
              <a:t>https://upload.wikimedia.org/wikipedia/commons/f/f4/Rachel-Carson.jpg</a:t>
            </a:r>
            <a:endParaRPr lang="pt-PT" sz="9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r>
              <a:rPr lang="pt-PT" sz="900" dirty="0">
                <a:latin typeface="Posterama" panose="020B0504020200020000" pitchFamily="34" charset="0"/>
                <a:cs typeface="Posterama" panose="020B0504020200020000" pitchFamily="34" charset="0"/>
                <a:hlinkClick r:id="rId7"/>
              </a:rPr>
              <a:t>https://www.health.harvard.edu/blog/silent-spring-at-50-connecting-human-environmental-health-201206114870</a:t>
            </a:r>
            <a:endParaRPr lang="pt-PT" sz="900" dirty="0">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A5745CF1-7319-BA9F-F000-DE64916A63CF}"/>
              </a:ext>
            </a:extLst>
          </p:cNvPr>
          <p:cNvSpPr txBox="1"/>
          <p:nvPr/>
        </p:nvSpPr>
        <p:spPr>
          <a:xfrm>
            <a:off x="6562667" y="6311717"/>
            <a:ext cx="6096000"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a:t>
            </a:r>
          </a:p>
          <a:p>
            <a:pPr marL="171450" indent="-171450">
              <a:buFont typeface="Arial" panose="020B0604020202020204" pitchFamily="34" charset="0"/>
              <a:buChar char="•"/>
            </a:pPr>
            <a:r>
              <a:rPr lang="pt-PT" sz="900" dirty="0">
                <a:latin typeface="Posterama" panose="020B0504020200020000" pitchFamily="34" charset="0"/>
                <a:cs typeface="Posterama" panose="020B0504020200020000" pitchFamily="34" charset="0"/>
                <a:hlinkClick r:id="rId8"/>
              </a:rPr>
              <a:t>https://www.britannica.com/biography/Greta-Thunberg</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4"/>
          <p:cNvSpPr txBox="1">
            <a:spLocks noGrp="1"/>
          </p:cNvSpPr>
          <p:nvPr>
            <p:ph type="title"/>
          </p:nvPr>
        </p:nvSpPr>
        <p:spPr>
          <a:xfrm>
            <a:off x="1161902" y="2766150"/>
            <a:ext cx="4657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a:t>CONSEQUENCES</a:t>
            </a:r>
            <a:endParaRPr/>
          </a:p>
        </p:txBody>
      </p:sp>
      <p:pic>
        <p:nvPicPr>
          <p:cNvPr id="488" name="Google Shape;488;p64"/>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a:stretch/>
        </p:blipFill>
        <p:spPr>
          <a:xfrm>
            <a:off x="6096000" y="0"/>
            <a:ext cx="6096000" cy="68580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30"/>
          <p:cNvSpPr txBox="1">
            <a:spLocks noGrp="1"/>
          </p:cNvSpPr>
          <p:nvPr>
            <p:ph type="title"/>
          </p:nvPr>
        </p:nvSpPr>
        <p:spPr>
          <a:xfrm>
            <a:off x="838201" y="365129"/>
            <a:ext cx="86700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503A6"/>
              </a:buClr>
              <a:buSzPts val="4000"/>
              <a:buFont typeface="Arial"/>
              <a:buNone/>
            </a:pPr>
            <a:r>
              <a:rPr lang="fr-FR"/>
              <a:t>Extreme weather events</a:t>
            </a:r>
            <a:endParaRPr/>
          </a:p>
        </p:txBody>
      </p:sp>
      <p:pic>
        <p:nvPicPr>
          <p:cNvPr id="456" name="Google Shape;456;p30" descr="Droughts in the Southwest and heat waves (periods of abnormally hot weather lasting days to weeks) everywhere are projected to become more intense, and cold waves less intense everyw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9255" y="3926055"/>
            <a:ext cx="1272141" cy="954106"/>
          </a:xfrm>
          <a:prstGeom prst="rect">
            <a:avLst/>
          </a:prstGeom>
          <a:noFill/>
          <a:ln>
            <a:noFill/>
          </a:ln>
        </p:spPr>
      </p:pic>
      <p:pic>
        <p:nvPicPr>
          <p:cNvPr id="457" name="Google Shape;457;p30" descr="The intensity, frequency and duration of North Atlantic hurricanes, as well as the frequency of the strongest (Category 4 and 5) hurricanes, have all increased since the early 1980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59255" y="4972097"/>
            <a:ext cx="1272141" cy="954106"/>
          </a:xfrm>
          <a:prstGeom prst="rect">
            <a:avLst/>
          </a:prstGeom>
          <a:noFill/>
          <a:ln>
            <a:noFill/>
          </a:ln>
        </p:spPr>
      </p:pic>
      <p:sp>
        <p:nvSpPr>
          <p:cNvPr id="458" name="Google Shape;458;p30"/>
          <p:cNvSpPr/>
          <p:nvPr/>
        </p:nvSpPr>
        <p:spPr>
          <a:xfrm>
            <a:off x="2582727" y="4165607"/>
            <a:ext cx="4711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dirty="0">
                <a:solidFill>
                  <a:srgbClr val="000000"/>
                </a:solidFill>
                <a:latin typeface="Posterama" panose="020B0504020200020000" pitchFamily="34" charset="0"/>
                <a:cs typeface="Posterama" panose="020B0504020200020000" pitchFamily="34" charset="0"/>
                <a:sym typeface="Arial"/>
              </a:rPr>
              <a:t>More </a:t>
            </a:r>
            <a:r>
              <a:rPr lang="fr-FR" sz="2800" b="1" i="0" u="none" strike="noStrike" cap="none" dirty="0" err="1">
                <a:solidFill>
                  <a:srgbClr val="000000"/>
                </a:solidFill>
                <a:latin typeface="Posterama" panose="020B0504020200020000" pitchFamily="34" charset="0"/>
                <a:cs typeface="Posterama" panose="020B0504020200020000" pitchFamily="34" charset="0"/>
                <a:sym typeface="Arial"/>
              </a:rPr>
              <a:t>droughts</a:t>
            </a:r>
            <a:r>
              <a:rPr lang="fr-FR" sz="2800" b="1"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800" b="1" i="0" u="none" strike="noStrike" cap="none" dirty="0" err="1">
                <a:solidFill>
                  <a:srgbClr val="000000"/>
                </a:solidFill>
                <a:latin typeface="Posterama" panose="020B0504020200020000" pitchFamily="34" charset="0"/>
                <a:cs typeface="Posterama" panose="020B0504020200020000" pitchFamily="34" charset="0"/>
                <a:sym typeface="Arial"/>
              </a:rPr>
              <a:t>fires</a:t>
            </a:r>
            <a:r>
              <a:rPr lang="fr-FR" sz="2800" b="1" i="0" u="none" strike="noStrike" cap="none" dirty="0">
                <a:solidFill>
                  <a:srgbClr val="000000"/>
                </a:solidFill>
                <a:latin typeface="Posterama" panose="020B0504020200020000" pitchFamily="34" charset="0"/>
                <a:cs typeface="Posterama" panose="020B0504020200020000" pitchFamily="34" charset="0"/>
                <a:sym typeface="Arial"/>
              </a:rPr>
              <a:t> </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59" name="Google Shape;459;p30"/>
          <p:cNvSpPr/>
          <p:nvPr/>
        </p:nvSpPr>
        <p:spPr>
          <a:xfrm>
            <a:off x="2609006" y="2055775"/>
            <a:ext cx="5167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dirty="0">
                <a:solidFill>
                  <a:srgbClr val="000000"/>
                </a:solidFill>
                <a:latin typeface="Posterama" panose="020B0504020200020000" pitchFamily="34" charset="0"/>
                <a:cs typeface="Posterama" panose="020B0504020200020000" pitchFamily="34" charset="0"/>
                <a:sym typeface="Arial"/>
              </a:rPr>
              <a:t>More </a:t>
            </a:r>
            <a:r>
              <a:rPr lang="fr-FR" sz="2800" b="1" i="0" u="none" strike="noStrike" cap="none" dirty="0" err="1">
                <a:solidFill>
                  <a:srgbClr val="000000"/>
                </a:solidFill>
                <a:latin typeface="Posterama" panose="020B0504020200020000" pitchFamily="34" charset="0"/>
                <a:cs typeface="Posterama" panose="020B0504020200020000" pitchFamily="34" charset="0"/>
                <a:sym typeface="Arial"/>
              </a:rPr>
              <a:t>heat</a:t>
            </a:r>
            <a:r>
              <a:rPr lang="fr-FR" sz="2800" b="1"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800" b="1" i="0" u="none" strike="noStrike" cap="none" dirty="0" err="1">
                <a:solidFill>
                  <a:srgbClr val="000000"/>
                </a:solidFill>
                <a:latin typeface="Posterama" panose="020B0504020200020000" pitchFamily="34" charset="0"/>
                <a:cs typeface="Posterama" panose="020B0504020200020000" pitchFamily="34" charset="0"/>
                <a:sym typeface="Arial"/>
              </a:rPr>
              <a:t>waves</a:t>
            </a:r>
            <a:endParaRPr sz="2800" b="1"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60" name="Google Shape;460;p30"/>
          <p:cNvSpPr/>
          <p:nvPr/>
        </p:nvSpPr>
        <p:spPr>
          <a:xfrm>
            <a:off x="2565311" y="5217761"/>
            <a:ext cx="6524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dirty="0">
                <a:solidFill>
                  <a:srgbClr val="000000"/>
                </a:solidFill>
                <a:latin typeface="Posterama" panose="020B0504020200020000" pitchFamily="34" charset="0"/>
                <a:cs typeface="Posterama" panose="020B0504020200020000" pitchFamily="34" charset="0"/>
                <a:sym typeface="Arial"/>
              </a:rPr>
              <a:t>More intense </a:t>
            </a:r>
            <a:r>
              <a:rPr lang="fr-FR" sz="2800" b="1" i="0" u="none" strike="noStrike" cap="none" dirty="0" err="1">
                <a:solidFill>
                  <a:srgbClr val="000000"/>
                </a:solidFill>
                <a:latin typeface="Posterama" panose="020B0504020200020000" pitchFamily="34" charset="0"/>
                <a:cs typeface="Posterama" panose="020B0504020200020000" pitchFamily="34" charset="0"/>
                <a:sym typeface="Arial"/>
              </a:rPr>
              <a:t>tornados</a:t>
            </a:r>
            <a:r>
              <a:rPr lang="fr-FR" sz="2800" b="1" i="0" u="none" strike="noStrike" cap="none" dirty="0">
                <a:solidFill>
                  <a:srgbClr val="000000"/>
                </a:solidFill>
                <a:latin typeface="Posterama" panose="020B0504020200020000" pitchFamily="34" charset="0"/>
                <a:cs typeface="Posterama" panose="020B0504020200020000" pitchFamily="34" charset="0"/>
                <a:sym typeface="Arial"/>
              </a:rPr>
              <a:t> and hurricanes</a:t>
            </a:r>
            <a:endParaRPr sz="2800" b="1"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61" name="Google Shape;461;p30"/>
          <p:cNvSpPr/>
          <p:nvPr/>
        </p:nvSpPr>
        <p:spPr>
          <a:xfrm>
            <a:off x="2608599" y="3095795"/>
            <a:ext cx="5707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dirty="0" err="1">
                <a:solidFill>
                  <a:srgbClr val="000000"/>
                </a:solidFill>
                <a:latin typeface="Posterama" panose="020B0504020200020000" pitchFamily="34" charset="0"/>
                <a:cs typeface="Posterama" panose="020B0504020200020000" pitchFamily="34" charset="0"/>
                <a:sym typeface="Arial"/>
              </a:rPr>
              <a:t>Precipitation</a:t>
            </a:r>
            <a:r>
              <a:rPr lang="fr-FR" sz="2800" b="1" i="0" u="none" strike="noStrike" cap="none" dirty="0">
                <a:solidFill>
                  <a:srgbClr val="000000"/>
                </a:solidFill>
                <a:latin typeface="Posterama" panose="020B0504020200020000" pitchFamily="34" charset="0"/>
                <a:cs typeface="Posterama" panose="020B0504020200020000" pitchFamily="34" charset="0"/>
                <a:sym typeface="Arial"/>
              </a:rPr>
              <a:t> changes</a:t>
            </a:r>
            <a:endParaRPr sz="2800" b="1"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462" name="Google Shape;462;p30" descr="Imagem relacionada"/>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59255" y="2893419"/>
            <a:ext cx="1276505" cy="936104"/>
          </a:xfrm>
          <a:prstGeom prst="rect">
            <a:avLst/>
          </a:prstGeom>
          <a:noFill/>
          <a:ln>
            <a:noFill/>
          </a:ln>
        </p:spPr>
      </p:pic>
      <p:pic>
        <p:nvPicPr>
          <p:cNvPr id="463" name="Google Shape;463;p30" descr="Resultado de imagem para heatwaves"/>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52113" y="1785159"/>
            <a:ext cx="1296144" cy="1025394"/>
          </a:xfrm>
          <a:prstGeom prst="rect">
            <a:avLst/>
          </a:prstGeom>
          <a:noFill/>
          <a:ln>
            <a:noFill/>
          </a:ln>
        </p:spPr>
      </p:pic>
      <p:sp>
        <p:nvSpPr>
          <p:cNvPr id="3" name="CaixaDeTexto 2">
            <a:extLst>
              <a:ext uri="{FF2B5EF4-FFF2-40B4-BE49-F238E27FC236}">
                <a16:creationId xmlns:a16="http://schemas.microsoft.com/office/drawing/2014/main" id="{D5BD6DD9-525F-08A1-E439-DB48385E7076}"/>
              </a:ext>
            </a:extLst>
          </p:cNvPr>
          <p:cNvSpPr txBox="1"/>
          <p:nvPr/>
        </p:nvSpPr>
        <p:spPr>
          <a:xfrm>
            <a:off x="908974" y="6123345"/>
            <a:ext cx="6867832" cy="954107"/>
          </a:xfrm>
          <a:prstGeom prst="rect">
            <a:avLst/>
          </a:prstGeom>
          <a:noFill/>
        </p:spPr>
        <p:txBody>
          <a:bodyPr wrap="square">
            <a:spAutoFit/>
          </a:bodyPr>
          <a:lstStyle/>
          <a:p>
            <a:r>
              <a:rPr lang="pt-PT" sz="800" dirty="0">
                <a:latin typeface="Posterama" panose="020B0504020200020000" pitchFamily="34" charset="0"/>
                <a:cs typeface="Posterama" panose="020B0504020200020000" pitchFamily="34" charset="0"/>
              </a:rPr>
              <a:t>Sources:</a:t>
            </a:r>
          </a:p>
          <a:p>
            <a:pPr marL="171450" indent="-171450">
              <a:buFont typeface="Arial" panose="020B0604020202020204" pitchFamily="34" charset="0"/>
              <a:buChar char="•"/>
            </a:pPr>
            <a:r>
              <a:rPr lang="pt-PT" sz="800" dirty="0">
                <a:latin typeface="Posterama" panose="020B0504020200020000" pitchFamily="34" charset="0"/>
                <a:cs typeface="Posterama" panose="020B0504020200020000" pitchFamily="34" charset="0"/>
                <a:hlinkClick r:id="rId7"/>
              </a:rPr>
              <a:t>https://www.sfltimes.com/health-and-fitness/death-toll-in-egypts-punishing-heat-wave-rises-to-76</a:t>
            </a:r>
            <a:endParaRPr lang="pt-PT" sz="8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r>
              <a:rPr lang="pt-PT" sz="800" dirty="0">
                <a:latin typeface="Posterama" panose="020B0504020200020000" pitchFamily="34" charset="0"/>
                <a:cs typeface="Posterama" panose="020B0504020200020000" pitchFamily="34" charset="0"/>
                <a:hlinkClick r:id="rId8"/>
              </a:rPr>
              <a:t>https://www.abc.net.au/news/2010-08-14/un-confirms-cholera-case-in-pakistan/944444</a:t>
            </a:r>
            <a:endParaRPr lang="pt-PT" sz="8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r>
              <a:rPr lang="pt-PT" sz="800" dirty="0">
                <a:latin typeface="Posterama" panose="020B0504020200020000" pitchFamily="34" charset="0"/>
                <a:cs typeface="Posterama" panose="020B0504020200020000" pitchFamily="34" charset="0"/>
                <a:hlinkClick r:id="rId9"/>
              </a:rPr>
              <a:t>https://nsf.gov/news/mmg/mmg_disp.jsp?med_id=74566&amp;from=</a:t>
            </a:r>
            <a:endParaRPr lang="pt-PT" sz="8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r>
              <a:rPr lang="pt-PT" sz="800" dirty="0">
                <a:latin typeface="Posterama" panose="020B0504020200020000" pitchFamily="34" charset="0"/>
                <a:cs typeface="Posterama" panose="020B0504020200020000" pitchFamily="34" charset="0"/>
                <a:hlinkClick r:id="rId10"/>
              </a:rPr>
              <a:t>https://www.esa.int/Applications/Observing_the_Earth/ESA_s_orbiting_hurricane_hunter_back_in_action</a:t>
            </a:r>
            <a:endParaRPr lang="pt-PT" sz="800" dirty="0">
              <a:latin typeface="Posterama" panose="020B0504020200020000" pitchFamily="34" charset="0"/>
              <a:cs typeface="Posterama" panose="020B0504020200020000" pitchFamily="34" charset="0"/>
            </a:endParaRPr>
          </a:p>
          <a:p>
            <a:endParaRPr lang="pt-PT" sz="8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endParaRPr lang="pt-PT" sz="800" dirty="0">
              <a:latin typeface="Posterama" panose="020B0504020200020000" pitchFamily="34" charset="0"/>
              <a:cs typeface="Posterama" panose="020B0504020200020000"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1"/>
          <p:cNvSpPr/>
          <p:nvPr/>
        </p:nvSpPr>
        <p:spPr>
          <a:xfrm>
            <a:off x="41577" y="6248189"/>
            <a:ext cx="5751900" cy="501900"/>
          </a:xfrm>
          <a:prstGeom prst="rect">
            <a:avLst/>
          </a:prstGeom>
          <a:noFill/>
          <a:ln>
            <a:noFill/>
          </a:ln>
        </p:spPr>
        <p:txBody>
          <a:bodyPr spcFirstLastPara="1" wrap="square" lIns="16000" tIns="16000" rIns="16000" bIns="16000" anchor="b"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Source:: Munich Re,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Geo</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Risks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Research</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NatCatSERVICE</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Fev</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2019.</a:t>
            </a:r>
            <a:endParaRPr sz="12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grpSp>
        <p:nvGrpSpPr>
          <p:cNvPr id="469" name="Google Shape;469;p31"/>
          <p:cNvGrpSpPr/>
          <p:nvPr/>
        </p:nvGrpSpPr>
        <p:grpSpPr>
          <a:xfrm>
            <a:off x="718815" y="1318283"/>
            <a:ext cx="9730816" cy="5068581"/>
            <a:chOff x="713664" y="956901"/>
            <a:chExt cx="10106788" cy="5184189"/>
          </a:xfrm>
        </p:grpSpPr>
        <p:grpSp>
          <p:nvGrpSpPr>
            <p:cNvPr id="470" name="Google Shape;470;p31"/>
            <p:cNvGrpSpPr/>
            <p:nvPr/>
          </p:nvGrpSpPr>
          <p:grpSpPr>
            <a:xfrm>
              <a:off x="6609667" y="5675105"/>
              <a:ext cx="3675598" cy="397321"/>
              <a:chOff x="2" y="-132404"/>
              <a:chExt cx="5295488" cy="423900"/>
            </a:xfrm>
          </p:grpSpPr>
          <p:sp>
            <p:nvSpPr>
              <p:cNvPr id="471" name="Google Shape;471;p31"/>
              <p:cNvSpPr/>
              <p:nvPr/>
            </p:nvSpPr>
            <p:spPr>
              <a:xfrm>
                <a:off x="2" y="13975"/>
                <a:ext cx="255900" cy="177900"/>
              </a:xfrm>
              <a:prstGeom prst="rect">
                <a:avLst/>
              </a:prstGeom>
              <a:solidFill>
                <a:srgbClr val="D4830B"/>
              </a:solid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72" name="Google Shape;472;p31"/>
              <p:cNvSpPr/>
              <p:nvPr/>
            </p:nvSpPr>
            <p:spPr>
              <a:xfrm>
                <a:off x="286990" y="-132404"/>
                <a:ext cx="5008500" cy="4239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dirty="0" err="1">
                    <a:solidFill>
                      <a:srgbClr val="000000"/>
                    </a:solidFill>
                    <a:latin typeface="Posterama" panose="020B0504020200020000" pitchFamily="34" charset="0"/>
                    <a:cs typeface="Posterama" panose="020B0504020200020000" pitchFamily="34" charset="0"/>
                    <a:sym typeface="Arial"/>
                  </a:rPr>
                  <a:t>Extreme</a:t>
                </a:r>
                <a:r>
                  <a:rPr lang="fr-FR" sz="14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400" b="0" i="0" u="none" strike="noStrike" cap="none" dirty="0" err="1">
                    <a:solidFill>
                      <a:srgbClr val="000000"/>
                    </a:solidFill>
                    <a:latin typeface="Posterama" panose="020B0504020200020000" pitchFamily="34" charset="0"/>
                    <a:cs typeface="Posterama" panose="020B0504020200020000" pitchFamily="34" charset="0"/>
                    <a:sym typeface="Arial"/>
                  </a:rPr>
                  <a:t>temperatures</a:t>
                </a:r>
                <a:r>
                  <a:rPr lang="fr-FR" sz="14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400" b="0" i="0" u="none" strike="noStrike" cap="none" dirty="0" err="1">
                    <a:solidFill>
                      <a:srgbClr val="000000"/>
                    </a:solidFill>
                    <a:latin typeface="Posterama" panose="020B0504020200020000" pitchFamily="34" charset="0"/>
                    <a:cs typeface="Posterama" panose="020B0504020200020000" pitchFamily="34" charset="0"/>
                    <a:sym typeface="Arial"/>
                  </a:rPr>
                  <a:t>drought</a:t>
                </a:r>
                <a:r>
                  <a:rPr lang="fr-FR" sz="14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400" b="0" i="0" u="none" strike="noStrike" cap="none" dirty="0" err="1">
                    <a:solidFill>
                      <a:srgbClr val="000000"/>
                    </a:solidFill>
                    <a:latin typeface="Posterama" panose="020B0504020200020000" pitchFamily="34" charset="0"/>
                    <a:cs typeface="Posterama" panose="020B0504020200020000" pitchFamily="34" charset="0"/>
                    <a:sym typeface="Arial"/>
                  </a:rPr>
                  <a:t>fires</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grpSp>
        <p:grpSp>
          <p:nvGrpSpPr>
            <p:cNvPr id="473" name="Google Shape;473;p31"/>
            <p:cNvGrpSpPr/>
            <p:nvPr/>
          </p:nvGrpSpPr>
          <p:grpSpPr>
            <a:xfrm>
              <a:off x="3594185" y="5743769"/>
              <a:ext cx="1911406" cy="397321"/>
              <a:chOff x="2" y="-114208"/>
              <a:chExt cx="2753790" cy="423900"/>
            </a:xfrm>
          </p:grpSpPr>
          <p:sp>
            <p:nvSpPr>
              <p:cNvPr id="474" name="Google Shape;474;p31"/>
              <p:cNvSpPr/>
              <p:nvPr/>
            </p:nvSpPr>
            <p:spPr>
              <a:xfrm>
                <a:off x="2" y="21259"/>
                <a:ext cx="255900" cy="170700"/>
              </a:xfrm>
              <a:prstGeom prst="rect">
                <a:avLst/>
              </a:prstGeom>
              <a:solidFill>
                <a:srgbClr val="1E73BA"/>
              </a:solid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75" name="Google Shape;475;p31"/>
              <p:cNvSpPr/>
              <p:nvPr/>
            </p:nvSpPr>
            <p:spPr>
              <a:xfrm>
                <a:off x="280292" y="-114208"/>
                <a:ext cx="2473500" cy="4239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dirty="0" err="1">
                    <a:solidFill>
                      <a:srgbClr val="000000"/>
                    </a:solidFill>
                    <a:latin typeface="Posterama" panose="020B0504020200020000" pitchFamily="34" charset="0"/>
                    <a:cs typeface="Posterama" panose="020B0504020200020000" pitchFamily="34" charset="0"/>
                    <a:sym typeface="Arial"/>
                  </a:rPr>
                  <a:t>Floods</a:t>
                </a:r>
                <a:r>
                  <a:rPr lang="fr-FR" sz="14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400" b="0" i="0" u="none" strike="noStrike" cap="none" dirty="0" err="1">
                    <a:solidFill>
                      <a:srgbClr val="000000"/>
                    </a:solidFill>
                    <a:latin typeface="Posterama" panose="020B0504020200020000" pitchFamily="34" charset="0"/>
                    <a:cs typeface="Posterama" panose="020B0504020200020000" pitchFamily="34" charset="0"/>
                    <a:sym typeface="Arial"/>
                  </a:rPr>
                  <a:t>landslides</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grpSp>
        <p:grpSp>
          <p:nvGrpSpPr>
            <p:cNvPr id="476" name="Google Shape;476;p31"/>
            <p:cNvGrpSpPr/>
            <p:nvPr/>
          </p:nvGrpSpPr>
          <p:grpSpPr>
            <a:xfrm>
              <a:off x="1366974" y="5692161"/>
              <a:ext cx="935042" cy="397321"/>
              <a:chOff x="2" y="-114207"/>
              <a:chExt cx="1347128" cy="423900"/>
            </a:xfrm>
          </p:grpSpPr>
          <p:sp>
            <p:nvSpPr>
              <p:cNvPr id="477" name="Google Shape;477;p31"/>
              <p:cNvSpPr/>
              <p:nvPr/>
            </p:nvSpPr>
            <p:spPr>
              <a:xfrm>
                <a:off x="2" y="13975"/>
                <a:ext cx="255900" cy="177900"/>
              </a:xfrm>
              <a:prstGeom prst="rect">
                <a:avLst/>
              </a:prstGeom>
              <a:solidFill>
                <a:srgbClr val="739C0F"/>
              </a:solid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78" name="Google Shape;478;p31"/>
              <p:cNvSpPr/>
              <p:nvPr/>
            </p:nvSpPr>
            <p:spPr>
              <a:xfrm>
                <a:off x="256030" y="-114207"/>
                <a:ext cx="1091100" cy="4239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dirty="0" err="1">
                    <a:solidFill>
                      <a:srgbClr val="000000"/>
                    </a:solidFill>
                    <a:latin typeface="Posterama" panose="020B0504020200020000" pitchFamily="34" charset="0"/>
                    <a:cs typeface="Posterama" panose="020B0504020200020000" pitchFamily="34" charset="0"/>
                    <a:sym typeface="Arial"/>
                  </a:rPr>
                  <a:t>Storms</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grpSp>
        <p:pic>
          <p:nvPicPr>
            <p:cNvPr id="479" name="Google Shape;479;p3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3664" y="956901"/>
              <a:ext cx="10106788" cy="4826167"/>
            </a:xfrm>
            <a:prstGeom prst="rect">
              <a:avLst/>
            </a:prstGeom>
            <a:noFill/>
            <a:ln>
              <a:noFill/>
            </a:ln>
          </p:spPr>
        </p:pic>
      </p:grpSp>
      <p:sp>
        <p:nvSpPr>
          <p:cNvPr id="480" name="Google Shape;480;p31"/>
          <p:cNvSpPr/>
          <p:nvPr/>
        </p:nvSpPr>
        <p:spPr>
          <a:xfrm>
            <a:off x="6278175" y="1089675"/>
            <a:ext cx="3989100" cy="38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dirty="0" err="1">
                <a:solidFill>
                  <a:srgbClr val="3F3F3F"/>
                </a:solidFill>
                <a:latin typeface="Posterama" panose="020B0504020200020000" pitchFamily="34" charset="0"/>
                <a:cs typeface="Posterama" panose="020B0504020200020000" pitchFamily="34" charset="0"/>
                <a:sym typeface="Arial"/>
              </a:rPr>
              <a:t>Climate</a:t>
            </a:r>
            <a:r>
              <a:rPr lang="fr-FR" sz="1400" b="1" i="0" u="none" strike="noStrike" cap="none" dirty="0">
                <a:solidFill>
                  <a:srgbClr val="3F3F3F"/>
                </a:solidFill>
                <a:latin typeface="Posterama" panose="020B0504020200020000" pitchFamily="34" charset="0"/>
                <a:cs typeface="Posterama" panose="020B0504020200020000" pitchFamily="34" charset="0"/>
                <a:sym typeface="Arial"/>
              </a:rPr>
              <a:t> </a:t>
            </a:r>
            <a:r>
              <a:rPr lang="fr-FR" sz="1400" b="1" i="0" u="none" strike="noStrike" cap="none" dirty="0" err="1">
                <a:solidFill>
                  <a:srgbClr val="3F3F3F"/>
                </a:solidFill>
                <a:latin typeface="Posterama" panose="020B0504020200020000" pitchFamily="34" charset="0"/>
                <a:cs typeface="Posterama" panose="020B0504020200020000" pitchFamily="34" charset="0"/>
                <a:sym typeface="Arial"/>
              </a:rPr>
              <a:t>events</a:t>
            </a:r>
            <a:r>
              <a:rPr lang="fr-FR" sz="1400" b="1" i="0" u="none" strike="noStrike" cap="none" dirty="0">
                <a:solidFill>
                  <a:srgbClr val="3F3F3F"/>
                </a:solidFill>
                <a:latin typeface="Posterama" panose="020B0504020200020000" pitchFamily="34" charset="0"/>
                <a:cs typeface="Posterama" panose="020B0504020200020000" pitchFamily="34" charset="0"/>
                <a:sym typeface="Arial"/>
              </a:rPr>
              <a:t> on a global </a:t>
            </a:r>
            <a:r>
              <a:rPr lang="fr-FR" sz="1400" b="1" i="0" u="none" strike="noStrike" cap="none" dirty="0" err="1">
                <a:solidFill>
                  <a:srgbClr val="3F3F3F"/>
                </a:solidFill>
                <a:latin typeface="Posterama" panose="020B0504020200020000" pitchFamily="34" charset="0"/>
                <a:cs typeface="Posterama" panose="020B0504020200020000" pitchFamily="34" charset="0"/>
                <a:sym typeface="Arial"/>
              </a:rPr>
              <a:t>scale</a:t>
            </a:r>
            <a:r>
              <a:rPr lang="fr-FR" sz="1400" b="1" i="0" u="none" strike="noStrike" cap="none" dirty="0">
                <a:solidFill>
                  <a:srgbClr val="3F3F3F"/>
                </a:solidFill>
                <a:latin typeface="Posterama" panose="020B0504020200020000" pitchFamily="34" charset="0"/>
                <a:cs typeface="Posterama" panose="020B0504020200020000" pitchFamily="34" charset="0"/>
                <a:sym typeface="Arial"/>
              </a:rPr>
              <a:t> 1980-2017</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81" name="Google Shape;481;p31"/>
          <p:cNvSpPr txBox="1"/>
          <p:nvPr/>
        </p:nvSpPr>
        <p:spPr>
          <a:xfrm rot="-5400000">
            <a:off x="-633734" y="2761933"/>
            <a:ext cx="2397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dirty="0" err="1">
                <a:solidFill>
                  <a:srgbClr val="000000"/>
                </a:solidFill>
                <a:latin typeface="Posterama" panose="020B0504020200020000" pitchFamily="34" charset="0"/>
                <a:cs typeface="Posterama" panose="020B0504020200020000" pitchFamily="34" charset="0"/>
                <a:sym typeface="Arial"/>
              </a:rPr>
              <a:t>Number</a:t>
            </a:r>
            <a:r>
              <a:rPr lang="fr-FR" sz="1400" b="0" i="0" u="none" strike="noStrike" cap="none" dirty="0">
                <a:solidFill>
                  <a:srgbClr val="000000"/>
                </a:solidFill>
                <a:latin typeface="Posterama" panose="020B0504020200020000" pitchFamily="34" charset="0"/>
                <a:cs typeface="Posterama" panose="020B0504020200020000" pitchFamily="34" charset="0"/>
                <a:sym typeface="Arial"/>
              </a:rPr>
              <a:t> of </a:t>
            </a:r>
            <a:r>
              <a:rPr lang="fr-FR" sz="1400" b="0" i="0" u="none" strike="noStrike" cap="none" dirty="0" err="1">
                <a:solidFill>
                  <a:srgbClr val="000000"/>
                </a:solidFill>
                <a:latin typeface="Posterama" panose="020B0504020200020000" pitchFamily="34" charset="0"/>
                <a:cs typeface="Posterama" panose="020B0504020200020000" pitchFamily="34" charset="0"/>
                <a:sym typeface="Arial"/>
              </a:rPr>
              <a:t>events</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82" name="Google Shape;482;p31"/>
          <p:cNvSpPr txBox="1">
            <a:spLocks noGrp="1"/>
          </p:cNvSpPr>
          <p:nvPr>
            <p:ph type="title"/>
          </p:nvPr>
        </p:nvSpPr>
        <p:spPr>
          <a:xfrm>
            <a:off x="642125" y="4618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t>Extreme</a:t>
            </a:r>
            <a:r>
              <a:rPr lang="fr-FR" sz="4009" dirty="0"/>
              <a:t> </a:t>
            </a:r>
            <a:r>
              <a:rPr lang="fr-FR" sz="4009" dirty="0" err="1"/>
              <a:t>events</a:t>
            </a:r>
            <a:endParaRPr sz="4009" b="1" dirty="0">
              <a:solidFill>
                <a:srgbClr val="7503A6"/>
              </a:solidFill>
              <a:ea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32" descr="As imagens da onda de calor em Portugal e na Europa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86292" cy="6858000"/>
          </a:xfrm>
          <a:prstGeom prst="rect">
            <a:avLst/>
          </a:prstGeom>
          <a:noFill/>
          <a:ln>
            <a:noFill/>
          </a:ln>
        </p:spPr>
      </p:pic>
      <p:sp>
        <p:nvSpPr>
          <p:cNvPr id="488" name="Google Shape;488;p32"/>
          <p:cNvSpPr/>
          <p:nvPr/>
        </p:nvSpPr>
        <p:spPr>
          <a:xfrm>
            <a:off x="46181" y="41693"/>
            <a:ext cx="6096000" cy="12312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Castelo Branco, Portugal</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4 August, 2018</a:t>
            </a:r>
            <a:br>
              <a:rPr lang="fr-FR" sz="1400" b="0" i="0" u="none" strike="noStrike" cap="none" dirty="0">
                <a:solidFill>
                  <a:schemeClr val="lt1"/>
                </a:solidFill>
                <a:latin typeface="Posterama" panose="020B0504020200020000" pitchFamily="34" charset="0"/>
                <a:cs typeface="Posterama" panose="020B0504020200020000" pitchFamily="34" charset="0"/>
                <a:sym typeface="Arial"/>
              </a:rPr>
            </a:b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89" name="Google Shape;489;p32"/>
          <p:cNvSpPr txBox="1"/>
          <p:nvPr/>
        </p:nvSpPr>
        <p:spPr>
          <a:xfrm>
            <a:off x="5183223" y="5626893"/>
            <a:ext cx="7008900" cy="1000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In Portugal, of the 96 IPMA stations, 16 </a:t>
            </a:r>
            <a:r>
              <a:rPr lang="fr-FR" sz="1900" b="0" i="0" u="none" strike="noStrike" cap="none" dirty="0" err="1">
                <a:solidFill>
                  <a:srgbClr val="000000"/>
                </a:solidFill>
                <a:latin typeface="Posterama" panose="020B0504020200020000" pitchFamily="34" charset="0"/>
                <a:cs typeface="Posterama" panose="020B0504020200020000" pitchFamily="34" charset="0"/>
                <a:sym typeface="Arial"/>
              </a:rPr>
              <a:t>exceeded</a:t>
            </a: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the 45ºC maximum </a:t>
            </a:r>
            <a:r>
              <a:rPr lang="fr-FR" sz="1900" b="0" i="0" u="none" strike="noStrike" cap="none" dirty="0" err="1">
                <a:solidFill>
                  <a:srgbClr val="000000"/>
                </a:solidFill>
                <a:latin typeface="Posterama" panose="020B0504020200020000" pitchFamily="34" charset="0"/>
                <a:cs typeface="Posterama" panose="020B0504020200020000" pitchFamily="34" charset="0"/>
                <a:sym typeface="Arial"/>
              </a:rPr>
              <a:t>temperature</a:t>
            </a: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The city of </a:t>
            </a:r>
            <a:r>
              <a:rPr lang="fr-FR" sz="1900" b="0" i="0" u="none" strike="noStrike" cap="none" dirty="0" err="1">
                <a:solidFill>
                  <a:srgbClr val="000000"/>
                </a:solidFill>
                <a:latin typeface="Posterama" panose="020B0504020200020000" pitchFamily="34" charset="0"/>
                <a:cs typeface="Posterama" panose="020B0504020200020000" pitchFamily="34" charset="0"/>
                <a:sym typeface="Arial"/>
              </a:rPr>
              <a:t>Lisbon</a:t>
            </a: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900" b="0" i="0" u="none" strike="noStrike" cap="none" dirty="0" err="1">
                <a:solidFill>
                  <a:srgbClr val="000000"/>
                </a:solidFill>
                <a:latin typeface="Posterama" panose="020B0504020200020000" pitchFamily="34" charset="0"/>
                <a:cs typeface="Posterama" panose="020B0504020200020000" pitchFamily="34" charset="0"/>
                <a:sym typeface="Arial"/>
              </a:rPr>
              <a:t>recorded</a:t>
            </a: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a new maximum, 44 º C.</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74C5B25B-0618-BE33-2665-6D2E80831741}"/>
              </a:ext>
            </a:extLst>
          </p:cNvPr>
          <p:cNvSpPr txBox="1"/>
          <p:nvPr/>
        </p:nvSpPr>
        <p:spPr>
          <a:xfrm>
            <a:off x="-5831" y="6627056"/>
            <a:ext cx="10005237" cy="2308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https://cnnportugal.iol.pt/aviso-vermelho/distritos/estes-sao-os-distritos-em-aviso-vermelho-a-partir-desta-terca-feira/20220711/62cc60460cf26256cd2cecde</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33" descr="Uma imagem com céu, exterior, edifício, nublado&#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0" cy="6858000"/>
          </a:xfrm>
          <a:prstGeom prst="rect">
            <a:avLst/>
          </a:prstGeom>
          <a:noFill/>
          <a:ln>
            <a:noFill/>
          </a:ln>
        </p:spPr>
      </p:pic>
      <p:pic>
        <p:nvPicPr>
          <p:cNvPr id="495" name="Google Shape;495;p3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281333" y="975744"/>
            <a:ext cx="4486798" cy="4906512"/>
          </a:xfrm>
          <a:prstGeom prst="rect">
            <a:avLst/>
          </a:prstGeom>
          <a:noFill/>
          <a:ln>
            <a:noFill/>
          </a:ln>
        </p:spPr>
      </p:pic>
      <p:sp>
        <p:nvSpPr>
          <p:cNvPr id="496" name="Google Shape;496;p33"/>
          <p:cNvSpPr/>
          <p:nvPr/>
        </p:nvSpPr>
        <p:spPr>
          <a:xfrm>
            <a:off x="-1" y="146448"/>
            <a:ext cx="6096000" cy="12312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dk1"/>
                </a:solidFill>
                <a:latin typeface="Posterama" panose="020B0504020200020000" pitchFamily="34" charset="0"/>
                <a:cs typeface="Posterama" panose="020B0504020200020000" pitchFamily="34" charset="0"/>
                <a:sym typeface="Arial"/>
              </a:rPr>
              <a:t>British Columbia, Canada</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dk1"/>
                </a:solidFill>
                <a:latin typeface="Posterama" panose="020B0504020200020000" pitchFamily="34" charset="0"/>
                <a:cs typeface="Posterama" panose="020B0504020200020000" pitchFamily="34" charset="0"/>
                <a:sym typeface="Arial"/>
              </a:rPr>
              <a:t>June, 2021</a:t>
            </a:r>
            <a:br>
              <a:rPr lang="fr-FR" sz="1400" b="0" i="0" u="none" strike="noStrike" cap="none" dirty="0">
                <a:solidFill>
                  <a:schemeClr val="dk1"/>
                </a:solidFill>
                <a:latin typeface="Posterama" panose="020B0504020200020000" pitchFamily="34" charset="0"/>
                <a:cs typeface="Posterama" panose="020B0504020200020000" pitchFamily="34" charset="0"/>
                <a:sym typeface="Arial"/>
              </a:rPr>
            </a:br>
            <a:endParaRPr sz="1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497" name="Google Shape;497;p33"/>
          <p:cNvSpPr/>
          <p:nvPr/>
        </p:nvSpPr>
        <p:spPr>
          <a:xfrm>
            <a:off x="107780" y="1524001"/>
            <a:ext cx="6096000" cy="923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More </a:t>
            </a:r>
            <a:r>
              <a:rPr lang="fr-FR" sz="1900" b="0" i="0" u="none" strike="noStrike" cap="none" dirty="0" err="1">
                <a:solidFill>
                  <a:schemeClr val="dk1"/>
                </a:solidFill>
                <a:latin typeface="Posterama" panose="020B0504020200020000" pitchFamily="34" charset="0"/>
                <a:cs typeface="Posterama" panose="020B0504020200020000" pitchFamily="34" charset="0"/>
                <a:sym typeface="Arial"/>
              </a:rPr>
              <a:t>than</a:t>
            </a: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 600 people </a:t>
            </a:r>
            <a:r>
              <a:rPr lang="fr-FR" sz="1900" b="0" i="0" u="none" strike="noStrike" cap="none" dirty="0" err="1">
                <a:solidFill>
                  <a:schemeClr val="dk1"/>
                </a:solidFill>
                <a:latin typeface="Posterama" panose="020B0504020200020000" pitchFamily="34" charset="0"/>
                <a:cs typeface="Posterama" panose="020B0504020200020000" pitchFamily="34" charset="0"/>
                <a:sym typeface="Arial"/>
              </a:rPr>
              <a:t>died</a:t>
            </a: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 in the </a:t>
            </a:r>
            <a:r>
              <a:rPr lang="fr-FR" sz="1900" b="0" i="0" u="none" strike="noStrike" cap="none" dirty="0" err="1">
                <a:solidFill>
                  <a:schemeClr val="dk1"/>
                </a:solidFill>
                <a:latin typeface="Posterama" panose="020B0504020200020000" pitchFamily="34" charset="0"/>
                <a:cs typeface="Posterama" panose="020B0504020200020000" pitchFamily="34" charset="0"/>
                <a:sym typeface="Arial"/>
              </a:rPr>
              <a:t>deadliest</a:t>
            </a: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1900" b="0" i="0" u="none" strike="noStrike" cap="none" dirty="0" err="1">
                <a:solidFill>
                  <a:schemeClr val="dk1"/>
                </a:solidFill>
                <a:latin typeface="Posterama" panose="020B0504020200020000" pitchFamily="34" charset="0"/>
                <a:cs typeface="Posterama" panose="020B0504020200020000" pitchFamily="34" charset="0"/>
                <a:sym typeface="Arial"/>
              </a:rPr>
              <a:t>heatwave</a:t>
            </a: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 in Canada </a:t>
            </a:r>
            <a:r>
              <a:rPr lang="fr-FR" sz="1900" b="0" i="0" u="none" strike="noStrike" cap="none" dirty="0" err="1">
                <a:solidFill>
                  <a:schemeClr val="dk1"/>
                </a:solidFill>
                <a:latin typeface="Posterama" panose="020B0504020200020000" pitchFamily="34" charset="0"/>
                <a:cs typeface="Posterama" panose="020B0504020200020000" pitchFamily="34" charset="0"/>
                <a:sym typeface="Arial"/>
              </a:rPr>
              <a:t>history</a:t>
            </a: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a:t>
            </a:r>
            <a:br>
              <a:rPr lang="fr-FR" sz="1100" b="0" i="0" u="none" strike="noStrike" cap="none" dirty="0">
                <a:solidFill>
                  <a:schemeClr val="dk1"/>
                </a:solidFill>
                <a:latin typeface="Posterama" panose="020B0504020200020000" pitchFamily="34" charset="0"/>
                <a:cs typeface="Posterama" panose="020B0504020200020000" pitchFamily="34" charset="0"/>
                <a:sym typeface="Arial"/>
              </a:rPr>
            </a:br>
            <a:endParaRPr sz="14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DC28F1BF-6BC2-63B7-3DF2-94D4723E4957}"/>
              </a:ext>
            </a:extLst>
          </p:cNvPr>
          <p:cNvSpPr txBox="1"/>
          <p:nvPr/>
        </p:nvSpPr>
        <p:spPr>
          <a:xfrm>
            <a:off x="-22123" y="6550223"/>
            <a:ext cx="6140244" cy="307777"/>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https://www.westernenergyboard.org/2023-winter-wildfire-meeting</a:t>
            </a:r>
            <a:r>
              <a:rPr lang="pt-PT" dirty="0">
                <a:solidFill>
                  <a:srgbClr val="0563C1"/>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a:t>
            </a:r>
            <a:endParaRPr lang="pt-PT"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34" descr="Resultado de imagem para havana after hurricane irm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 y="0"/>
            <a:ext cx="12192007" cy="6858000"/>
          </a:xfrm>
          <a:prstGeom prst="rect">
            <a:avLst/>
          </a:prstGeom>
          <a:noFill/>
          <a:ln>
            <a:noFill/>
          </a:ln>
        </p:spPr>
      </p:pic>
      <p:sp>
        <p:nvSpPr>
          <p:cNvPr id="503" name="Google Shape;503;p34"/>
          <p:cNvSpPr/>
          <p:nvPr/>
        </p:nvSpPr>
        <p:spPr>
          <a:xfrm>
            <a:off x="0" y="0"/>
            <a:ext cx="6096000" cy="94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lt1"/>
                </a:solidFill>
                <a:latin typeface="Posterama" panose="020B0504020200020000" pitchFamily="34" charset="0"/>
                <a:cs typeface="Posterama" panose="020B0504020200020000" pitchFamily="34" charset="0"/>
                <a:sym typeface="Arial"/>
              </a:rPr>
              <a:t>Havana, Cuba</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err="1">
                <a:solidFill>
                  <a:schemeClr val="lt1"/>
                </a:solidFill>
                <a:latin typeface="Posterama" panose="020B0504020200020000" pitchFamily="34" charset="0"/>
                <a:cs typeface="Posterama" panose="020B0504020200020000" pitchFamily="34" charset="0"/>
                <a:sym typeface="Arial"/>
              </a:rPr>
              <a:t>September</a:t>
            </a:r>
            <a:r>
              <a:rPr lang="fr-FR" sz="2700" b="0" i="0" u="none" strike="noStrike" cap="none" dirty="0">
                <a:solidFill>
                  <a:schemeClr val="lt1"/>
                </a:solidFill>
                <a:latin typeface="Posterama" panose="020B0504020200020000" pitchFamily="34" charset="0"/>
                <a:cs typeface="Posterama" panose="020B0504020200020000" pitchFamily="34" charset="0"/>
                <a:sym typeface="Arial"/>
              </a:rPr>
              <a:t> 10, 2017</a:t>
            </a:r>
            <a:endParaRPr sz="19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504" name="Google Shape;504;p34"/>
          <p:cNvSpPr/>
          <p:nvPr/>
        </p:nvSpPr>
        <p:spPr>
          <a:xfrm>
            <a:off x="5994400" y="5257561"/>
            <a:ext cx="6197700" cy="16005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Hurricane Irma passes </a:t>
            </a:r>
            <a:r>
              <a:rPr lang="fr-FR" sz="1900" b="0" i="0" u="none" strike="noStrike" cap="none" dirty="0" err="1">
                <a:solidFill>
                  <a:srgbClr val="000000"/>
                </a:solidFill>
                <a:latin typeface="Posterama" panose="020B0504020200020000" pitchFamily="34" charset="0"/>
                <a:cs typeface="Posterama" panose="020B0504020200020000" pitchFamily="34" charset="0"/>
                <a:sym typeface="Arial"/>
              </a:rPr>
              <a:t>through</a:t>
            </a: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Cuba. In addition to </a:t>
            </a:r>
            <a:r>
              <a:rPr lang="fr-FR" sz="1900" b="0" i="0" u="none" strike="noStrike" cap="none" dirty="0" err="1">
                <a:solidFill>
                  <a:srgbClr val="000000"/>
                </a:solidFill>
                <a:latin typeface="Posterama" panose="020B0504020200020000" pitchFamily="34" charset="0"/>
                <a:cs typeface="Posterama" panose="020B0504020200020000" pitchFamily="34" charset="0"/>
                <a:sym typeface="Arial"/>
              </a:rPr>
              <a:t>devastating</a:t>
            </a: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900" b="0" i="0" u="none" strike="noStrike" cap="none" dirty="0" err="1">
                <a:solidFill>
                  <a:srgbClr val="000000"/>
                </a:solidFill>
                <a:latin typeface="Posterama" panose="020B0504020200020000" pitchFamily="34" charset="0"/>
                <a:cs typeface="Posterama" panose="020B0504020200020000" pitchFamily="34" charset="0"/>
                <a:sym typeface="Arial"/>
              </a:rPr>
              <a:t>winds</a:t>
            </a: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900" b="0" i="0" u="none" strike="noStrike" cap="none" dirty="0" err="1">
                <a:solidFill>
                  <a:srgbClr val="000000"/>
                </a:solidFill>
                <a:latin typeface="Posterama" panose="020B0504020200020000" pitchFamily="34" charset="0"/>
                <a:cs typeface="Posterama" panose="020B0504020200020000" pitchFamily="34" charset="0"/>
                <a:sym typeface="Arial"/>
              </a:rPr>
              <a:t>reaching</a:t>
            </a: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300 km/h, the </a:t>
            </a:r>
            <a:r>
              <a:rPr lang="fr-FR" sz="1900" b="0" i="0" u="none" strike="noStrike" cap="none" dirty="0" err="1">
                <a:solidFill>
                  <a:srgbClr val="000000"/>
                </a:solidFill>
                <a:latin typeface="Posterama" panose="020B0504020200020000" pitchFamily="34" charset="0"/>
                <a:cs typeface="Posterama" panose="020B0504020200020000" pitchFamily="34" charset="0"/>
                <a:sym typeface="Arial"/>
              </a:rPr>
              <a:t>storm</a:t>
            </a: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900" b="0" i="0" u="none" strike="noStrike" cap="none" dirty="0" err="1">
                <a:solidFill>
                  <a:srgbClr val="000000"/>
                </a:solidFill>
                <a:latin typeface="Posterama" panose="020B0504020200020000" pitchFamily="34" charset="0"/>
                <a:cs typeface="Posterama" panose="020B0504020200020000" pitchFamily="34" charset="0"/>
                <a:sym typeface="Arial"/>
              </a:rPr>
              <a:t>also</a:t>
            </a: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900" b="0" i="0" u="none" strike="noStrike" cap="none" dirty="0" err="1">
                <a:solidFill>
                  <a:srgbClr val="000000"/>
                </a:solidFill>
                <a:latin typeface="Posterama" panose="020B0504020200020000" pitchFamily="34" charset="0"/>
                <a:cs typeface="Posterama" panose="020B0504020200020000" pitchFamily="34" charset="0"/>
                <a:sym typeface="Arial"/>
              </a:rPr>
              <a:t>caused</a:t>
            </a: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900" b="0" i="0" u="none" strike="noStrike" cap="none" dirty="0" err="1">
                <a:solidFill>
                  <a:srgbClr val="000000"/>
                </a:solidFill>
                <a:latin typeface="Posterama" panose="020B0504020200020000" pitchFamily="34" charset="0"/>
                <a:cs typeface="Posterama" panose="020B0504020200020000" pitchFamily="34" charset="0"/>
                <a:sym typeface="Arial"/>
              </a:rPr>
              <a:t>heavy</a:t>
            </a: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900" b="0" i="0" u="none" strike="noStrike" cap="none" dirty="0" err="1">
                <a:solidFill>
                  <a:srgbClr val="000000"/>
                </a:solidFill>
                <a:latin typeface="Posterama" panose="020B0504020200020000" pitchFamily="34" charset="0"/>
                <a:cs typeface="Posterama" panose="020B0504020200020000" pitchFamily="34" charset="0"/>
                <a:sym typeface="Arial"/>
              </a:rPr>
              <a:t>rain</a:t>
            </a: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1900" b="0" i="0" u="none" strike="noStrike" cap="none" dirty="0" err="1">
                <a:solidFill>
                  <a:srgbClr val="000000"/>
                </a:solidFill>
                <a:latin typeface="Posterama" panose="020B0504020200020000" pitchFamily="34" charset="0"/>
                <a:cs typeface="Posterama" panose="020B0504020200020000" pitchFamily="34" charset="0"/>
                <a:sym typeface="Arial"/>
              </a:rPr>
              <a:t>flooding</a:t>
            </a: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D78D74EA-B960-99DE-D543-48A142816581}"/>
              </a:ext>
            </a:extLst>
          </p:cNvPr>
          <p:cNvSpPr txBox="1"/>
          <p:nvPr/>
        </p:nvSpPr>
        <p:spPr>
          <a:xfrm>
            <a:off x="4945525" y="6627168"/>
            <a:ext cx="10500853" cy="2308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https://www.accuweather.com/en/weather-news/photos-devastation-shows-irmas-immense-power-in-cuba-turks-and-caicos/357268</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3" name="Imagem 2" descr="Uma imagem com exterior, edifício, casa, vários&#10;&#10;Descrição gerada automaticamente">
            <a:extLst>
              <a:ext uri="{FF2B5EF4-FFF2-40B4-BE49-F238E27FC236}">
                <a16:creationId xmlns:a16="http://schemas.microsoft.com/office/drawing/2014/main" id="{29A55559-FAD5-C41D-ACAA-3A0AC9F1AF37}"/>
              </a:ext>
            </a:extLst>
          </p:cNvPr>
          <p:cNvPicPr>
            <a:picLocks noChangeAspect="1"/>
          </p:cNvPicPr>
          <p:nvPr/>
        </p:nvPicPr>
        <p:blipFill>
          <a:blip r:embed="rId3"/>
          <a:stretch>
            <a:fillRect/>
          </a:stretch>
        </p:blipFill>
        <p:spPr>
          <a:xfrm>
            <a:off x="-245807" y="-811981"/>
            <a:ext cx="12791767" cy="8527845"/>
          </a:xfrm>
          <a:prstGeom prst="rect">
            <a:avLst/>
          </a:prstGeom>
        </p:spPr>
      </p:pic>
      <p:sp>
        <p:nvSpPr>
          <p:cNvPr id="510" name="Google Shape;510;p35"/>
          <p:cNvSpPr/>
          <p:nvPr/>
        </p:nvSpPr>
        <p:spPr>
          <a:xfrm>
            <a:off x="101600" y="21132"/>
            <a:ext cx="6096000" cy="8616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tx1"/>
                </a:solidFill>
                <a:latin typeface="Posterama" panose="020B0504020200020000" pitchFamily="34" charset="0"/>
                <a:cs typeface="Posterama" panose="020B0504020200020000" pitchFamily="34" charset="0"/>
                <a:sym typeface="Arial"/>
              </a:rPr>
              <a:t>St. Martin, Caribbean</a:t>
            </a:r>
            <a:endParaRPr sz="1900" b="0" i="0" u="none" strike="noStrike" cap="none" dirty="0">
              <a:solidFill>
                <a:schemeClr val="tx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err="1">
                <a:solidFill>
                  <a:schemeClr val="tx1"/>
                </a:solidFill>
                <a:latin typeface="Posterama" panose="020B0504020200020000" pitchFamily="34" charset="0"/>
                <a:cs typeface="Posterama" panose="020B0504020200020000" pitchFamily="34" charset="0"/>
                <a:sym typeface="Arial"/>
              </a:rPr>
              <a:t>September</a:t>
            </a:r>
            <a:r>
              <a:rPr lang="fr-FR" sz="1900" b="0" i="0" u="none" strike="noStrike" cap="none" dirty="0">
                <a:solidFill>
                  <a:schemeClr val="tx1"/>
                </a:solidFill>
                <a:latin typeface="Posterama" panose="020B0504020200020000" pitchFamily="34" charset="0"/>
                <a:cs typeface="Posterama" panose="020B0504020200020000" pitchFamily="34" charset="0"/>
                <a:sym typeface="Arial"/>
              </a:rPr>
              <a:t> 13, 2017</a:t>
            </a:r>
            <a:endParaRPr sz="1900" b="0" i="0" u="none" strike="noStrike" cap="none" dirty="0">
              <a:solidFill>
                <a:schemeClr val="tx1"/>
              </a:solidFill>
              <a:latin typeface="Posterama" panose="020B0504020200020000" pitchFamily="34" charset="0"/>
              <a:cs typeface="Posterama" panose="020B0504020200020000" pitchFamily="34" charset="0"/>
              <a:sym typeface="Arial"/>
            </a:endParaRPr>
          </a:p>
        </p:txBody>
      </p:sp>
      <p:sp>
        <p:nvSpPr>
          <p:cNvPr id="511" name="Google Shape;511;p35"/>
          <p:cNvSpPr/>
          <p:nvPr/>
        </p:nvSpPr>
        <p:spPr>
          <a:xfrm>
            <a:off x="6100567" y="5926476"/>
            <a:ext cx="6328500" cy="8616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Consequences</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of the passage of hurricane Irma. </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95% of the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island</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was</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destroyed</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5" name="CaixaDeTexto 4">
            <a:extLst>
              <a:ext uri="{FF2B5EF4-FFF2-40B4-BE49-F238E27FC236}">
                <a16:creationId xmlns:a16="http://schemas.microsoft.com/office/drawing/2014/main" id="{AABD675F-CF3B-A7CB-6914-0B97B1AB866D}"/>
              </a:ext>
            </a:extLst>
          </p:cNvPr>
          <p:cNvSpPr txBox="1"/>
          <p:nvPr/>
        </p:nvSpPr>
        <p:spPr>
          <a:xfrm>
            <a:off x="6150076" y="6672660"/>
            <a:ext cx="6405716"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https://www.theatlantic.com/photo/2017/09/photos-from-saint-martin-after-hurricane-irma/539103/</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36" descr="Uma imagem com exterior, céu, natureza, montanha&#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47651"/>
            <a:ext cx="12242800" cy="7353300"/>
          </a:xfrm>
          <a:prstGeom prst="rect">
            <a:avLst/>
          </a:prstGeom>
          <a:noFill/>
          <a:ln>
            <a:noFill/>
          </a:ln>
        </p:spPr>
      </p:pic>
      <p:sp>
        <p:nvSpPr>
          <p:cNvPr id="517" name="Google Shape;517;p36"/>
          <p:cNvSpPr/>
          <p:nvPr/>
        </p:nvSpPr>
        <p:spPr>
          <a:xfrm>
            <a:off x="0" y="0"/>
            <a:ext cx="6096000" cy="94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err="1">
                <a:solidFill>
                  <a:schemeClr val="lt1"/>
                </a:solidFill>
                <a:latin typeface="Posterama" panose="020B0504020200020000" pitchFamily="34" charset="0"/>
                <a:cs typeface="Posterama" panose="020B0504020200020000" pitchFamily="34" charset="0"/>
                <a:sym typeface="Arial"/>
              </a:rPr>
              <a:t>European</a:t>
            </a:r>
            <a:r>
              <a:rPr lang="fr-FR" sz="27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2700" b="0" i="0" u="none" strike="noStrike" cap="none" dirty="0" err="1">
                <a:solidFill>
                  <a:schemeClr val="lt1"/>
                </a:solidFill>
                <a:latin typeface="Posterama" panose="020B0504020200020000" pitchFamily="34" charset="0"/>
                <a:cs typeface="Posterama" panose="020B0504020200020000" pitchFamily="34" charset="0"/>
                <a:sym typeface="Arial"/>
              </a:rPr>
              <a:t>floods</a:t>
            </a:r>
            <a:endParaRPr sz="2700" b="0" i="0" u="none" strike="noStrike" cap="none" dirty="0">
              <a:solidFill>
                <a:schemeClr val="lt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lt1"/>
                </a:solidFill>
                <a:latin typeface="Posterama" panose="020B0504020200020000" pitchFamily="34" charset="0"/>
                <a:cs typeface="Posterama" panose="020B0504020200020000" pitchFamily="34" charset="0"/>
                <a:sym typeface="Arial"/>
              </a:rPr>
              <a:t>July 2021</a:t>
            </a:r>
            <a:endParaRPr sz="19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518" name="Google Shape;518;p36"/>
          <p:cNvSpPr/>
          <p:nvPr/>
        </p:nvSpPr>
        <p:spPr>
          <a:xfrm>
            <a:off x="5994400" y="5257561"/>
            <a:ext cx="6197700" cy="15597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Severe</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floods</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affected</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Europe, in countries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such</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as the UK,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Austria</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Belgium</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Czech</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Republic,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Italy</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 France, Germany, Luxembourg, The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Netherlands</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Romania and Switzerland. It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killed</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296 people and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caused</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&gt; 10 Billion euros in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property</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damages</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746174E8-2636-E5B5-16E4-6EAE36489BA8}"/>
              </a:ext>
            </a:extLst>
          </p:cNvPr>
          <p:cNvSpPr txBox="1"/>
          <p:nvPr/>
        </p:nvSpPr>
        <p:spPr>
          <a:xfrm>
            <a:off x="0" y="6730623"/>
            <a:ext cx="6204154"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https://ecfr.eu/article/flash-in-the-pan-flooding-in-germany-and-the-politics-of-climate/</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37"/>
          <p:cNvPicPr preferRelativeResize="0"/>
          <p:nvPr/>
        </p:nvPicPr>
        <p:blipFill rotWithShape="1">
          <a:blip r:embed="rId3">
            <a:alphaModFix/>
          </a:blip>
          <a:srcRect/>
          <a:stretch/>
        </p:blipFill>
        <p:spPr>
          <a:xfrm>
            <a:off x="0" y="0"/>
            <a:ext cx="12163278" cy="6858000"/>
          </a:xfrm>
          <a:prstGeom prst="rect">
            <a:avLst/>
          </a:prstGeom>
          <a:noFill/>
          <a:ln>
            <a:noFill/>
          </a:ln>
        </p:spPr>
      </p:pic>
      <p:sp>
        <p:nvSpPr>
          <p:cNvPr id="525" name="Google Shape;525;p37"/>
          <p:cNvSpPr/>
          <p:nvPr/>
        </p:nvSpPr>
        <p:spPr>
          <a:xfrm>
            <a:off x="0" y="0"/>
            <a:ext cx="6096000" cy="94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err="1">
                <a:solidFill>
                  <a:schemeClr val="lt1"/>
                </a:solidFill>
                <a:latin typeface="Posterama" panose="020B0504020200020000" pitchFamily="34" charset="0"/>
                <a:cs typeface="Posterama" panose="020B0504020200020000" pitchFamily="34" charset="0"/>
                <a:sym typeface="Arial"/>
              </a:rPr>
              <a:t>Australian</a:t>
            </a:r>
            <a:r>
              <a:rPr lang="fr-FR" sz="27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2700" b="0" i="0" u="none" strike="noStrike" cap="none" dirty="0" err="1">
                <a:solidFill>
                  <a:schemeClr val="lt1"/>
                </a:solidFill>
                <a:latin typeface="Posterama" panose="020B0504020200020000" pitchFamily="34" charset="0"/>
                <a:cs typeface="Posterama" panose="020B0504020200020000" pitchFamily="34" charset="0"/>
                <a:sym typeface="Arial"/>
              </a:rPr>
              <a:t>Wildfires</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lt1"/>
                </a:solidFill>
                <a:latin typeface="Posterama" panose="020B0504020200020000" pitchFamily="34" charset="0"/>
                <a:cs typeface="Posterama" panose="020B0504020200020000" pitchFamily="34" charset="0"/>
                <a:sym typeface="Arial"/>
              </a:rPr>
              <a:t>July 2020</a:t>
            </a:r>
            <a:endParaRPr sz="19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526" name="Google Shape;526;p37"/>
          <p:cNvSpPr/>
          <p:nvPr/>
        </p:nvSpPr>
        <p:spPr>
          <a:xfrm>
            <a:off x="5994400" y="5257561"/>
            <a:ext cx="6197700" cy="9849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Up to 19 million hectares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were</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burnt</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and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nearly</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33 million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animals</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were</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impacted</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33 people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lost</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their</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lives</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and more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than</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3000 homes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were</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destroyed</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2276DEF8-6BBB-9BDF-C951-8F1BFD6F21A2}"/>
              </a:ext>
            </a:extLst>
          </p:cNvPr>
          <p:cNvSpPr txBox="1"/>
          <p:nvPr/>
        </p:nvSpPr>
        <p:spPr>
          <a:xfrm>
            <a:off x="-22122" y="6627168"/>
            <a:ext cx="6140244"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https://www.bbc.co.uk/newsround/52410744</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38"/>
          <p:cNvSpPr txBox="1">
            <a:spLocks noGrp="1"/>
          </p:cNvSpPr>
          <p:nvPr>
            <p:ph type="title"/>
          </p:nvPr>
        </p:nvSpPr>
        <p:spPr>
          <a:xfrm>
            <a:off x="642125" y="4618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t>Defrost</a:t>
            </a:r>
            <a:endParaRPr sz="4009" b="1" dirty="0">
              <a:solidFill>
                <a:srgbClr val="7503A6"/>
              </a:solidFill>
              <a:ea typeface="Arial"/>
              <a:sym typeface="Arial"/>
            </a:endParaRPr>
          </a:p>
        </p:txBody>
      </p:sp>
      <p:sp>
        <p:nvSpPr>
          <p:cNvPr id="532" name="Google Shape;532;p38"/>
          <p:cNvSpPr txBox="1"/>
          <p:nvPr/>
        </p:nvSpPr>
        <p:spPr>
          <a:xfrm>
            <a:off x="457945" y="1095967"/>
            <a:ext cx="52803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dirty="0" err="1">
                <a:solidFill>
                  <a:srgbClr val="3F3F3F"/>
                </a:solidFill>
                <a:latin typeface="Century Gothic"/>
                <a:ea typeface="Century Gothic"/>
                <a:cs typeface="Century Gothic"/>
                <a:sym typeface="Century Gothic"/>
              </a:rPr>
              <a:t>Arctic</a:t>
            </a:r>
            <a:r>
              <a:rPr lang="fr-FR" sz="1900" b="1" i="0" u="none" strike="noStrike" cap="none" dirty="0">
                <a:solidFill>
                  <a:srgbClr val="3F3F3F"/>
                </a:solidFill>
                <a:latin typeface="Century Gothic"/>
                <a:ea typeface="Century Gothic"/>
                <a:cs typeface="Century Gothic"/>
                <a:sym typeface="Century Gothic"/>
              </a:rPr>
              <a:t> (Iceberg)</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533" name="Google Shape;533;p38"/>
          <p:cNvSpPr txBox="1"/>
          <p:nvPr/>
        </p:nvSpPr>
        <p:spPr>
          <a:xfrm>
            <a:off x="5096761" y="1095967"/>
            <a:ext cx="58080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dirty="0" err="1">
                <a:solidFill>
                  <a:srgbClr val="3F3F3F"/>
                </a:solidFill>
                <a:latin typeface="Century Gothic"/>
                <a:ea typeface="Century Gothic"/>
                <a:cs typeface="Century Gothic"/>
                <a:sym typeface="Century Gothic"/>
              </a:rPr>
              <a:t>Greenland</a:t>
            </a:r>
            <a:r>
              <a:rPr lang="fr-FR" sz="1900" b="1" i="0" u="none" strike="noStrike" cap="none" dirty="0">
                <a:solidFill>
                  <a:srgbClr val="3F3F3F"/>
                </a:solidFill>
                <a:latin typeface="Century Gothic"/>
                <a:ea typeface="Century Gothic"/>
                <a:cs typeface="Century Gothic"/>
                <a:sym typeface="Century Gothic"/>
              </a:rPr>
              <a:t> and </a:t>
            </a:r>
            <a:r>
              <a:rPr lang="fr-FR" sz="1900" b="1" i="0" u="none" strike="noStrike" cap="none" dirty="0" err="1">
                <a:solidFill>
                  <a:srgbClr val="3F3F3F"/>
                </a:solidFill>
                <a:latin typeface="Century Gothic"/>
                <a:ea typeface="Century Gothic"/>
                <a:cs typeface="Century Gothic"/>
                <a:sym typeface="Century Gothic"/>
              </a:rPr>
              <a:t>Antarctica</a:t>
            </a:r>
            <a:r>
              <a:rPr lang="fr-FR" sz="1900" b="1" i="0" u="none" strike="noStrike" cap="none" dirty="0">
                <a:solidFill>
                  <a:srgbClr val="3F3F3F"/>
                </a:solidFill>
                <a:latin typeface="Century Gothic"/>
                <a:ea typeface="Century Gothic"/>
                <a:cs typeface="Century Gothic"/>
                <a:sym typeface="Century Gothic"/>
              </a:rPr>
              <a:t> (Glaciers)</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534" name="Google Shape;534;p38"/>
          <p:cNvSpPr txBox="1"/>
          <p:nvPr/>
        </p:nvSpPr>
        <p:spPr>
          <a:xfrm>
            <a:off x="928701" y="5054600"/>
            <a:ext cx="9564900" cy="10158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fr-FR" sz="2900" b="0" i="0" u="none" strike="noStrike" cap="none" dirty="0">
                <a:solidFill>
                  <a:srgbClr val="000000"/>
                </a:solidFill>
                <a:latin typeface="Posterama" panose="020B0504020200020000" pitchFamily="34" charset="0"/>
                <a:cs typeface="Posterama" panose="020B0504020200020000" pitchFamily="34" charset="0"/>
                <a:sym typeface="Arial"/>
              </a:rPr>
              <a:t>The </a:t>
            </a:r>
            <a:r>
              <a:rPr lang="fr-FR" sz="2900" b="0" i="0" u="none" strike="noStrike" cap="none" dirty="0" err="1">
                <a:solidFill>
                  <a:srgbClr val="000000"/>
                </a:solidFill>
                <a:latin typeface="Posterama" panose="020B0504020200020000" pitchFamily="34" charset="0"/>
                <a:cs typeface="Posterama" panose="020B0504020200020000" pitchFamily="34" charset="0"/>
                <a:sym typeface="Arial"/>
              </a:rPr>
              <a:t>melting</a:t>
            </a:r>
            <a:r>
              <a:rPr lang="fr-FR" sz="2900" b="0" i="0" u="none" strike="noStrike" cap="none" dirty="0">
                <a:solidFill>
                  <a:srgbClr val="000000"/>
                </a:solidFill>
                <a:latin typeface="Posterama" panose="020B0504020200020000" pitchFamily="34" charset="0"/>
                <a:cs typeface="Posterama" panose="020B0504020200020000" pitchFamily="34" charset="0"/>
                <a:sym typeface="Arial"/>
              </a:rPr>
              <a:t> of icebergs and glaciers do not have the </a:t>
            </a:r>
            <a:r>
              <a:rPr lang="fr-FR" sz="2900" b="0" i="0" u="none" strike="noStrike" cap="none" dirty="0" err="1">
                <a:solidFill>
                  <a:srgbClr val="000000"/>
                </a:solidFill>
                <a:latin typeface="Posterama" panose="020B0504020200020000" pitchFamily="34" charset="0"/>
                <a:cs typeface="Posterama" panose="020B0504020200020000" pitchFamily="34" charset="0"/>
                <a:sym typeface="Arial"/>
              </a:rPr>
              <a:t>same</a:t>
            </a:r>
            <a:r>
              <a:rPr lang="fr-FR" sz="2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900" b="0" i="0" u="none" strike="noStrike" cap="none" dirty="0" err="1">
                <a:solidFill>
                  <a:srgbClr val="000000"/>
                </a:solidFill>
                <a:latin typeface="Posterama" panose="020B0504020200020000" pitchFamily="34" charset="0"/>
                <a:cs typeface="Posterama" panose="020B0504020200020000" pitchFamily="34" charset="0"/>
                <a:sym typeface="Arial"/>
              </a:rPr>
              <a:t>consequences</a:t>
            </a:r>
            <a:r>
              <a:rPr lang="fr-FR" sz="2900" b="0" i="0" u="none" strike="noStrike" cap="none" dirty="0">
                <a:solidFill>
                  <a:srgbClr val="000000"/>
                </a:solidFill>
                <a:latin typeface="Posterama" panose="020B0504020200020000" pitchFamily="34" charset="0"/>
                <a:cs typeface="Posterama" panose="020B0504020200020000" pitchFamily="34" charset="0"/>
                <a:sym typeface="Arial"/>
              </a:rPr>
              <a:t> on </a:t>
            </a:r>
            <a:r>
              <a:rPr lang="fr-FR" sz="2900" b="0" i="0" u="none" strike="noStrike" cap="none" dirty="0" err="1">
                <a:solidFill>
                  <a:srgbClr val="000000"/>
                </a:solidFill>
                <a:latin typeface="Posterama" panose="020B0504020200020000" pitchFamily="34" charset="0"/>
                <a:cs typeface="Posterama" panose="020B0504020200020000" pitchFamily="34" charset="0"/>
                <a:sym typeface="Arial"/>
              </a:rPr>
              <a:t>rising</a:t>
            </a:r>
            <a:r>
              <a:rPr lang="fr-FR" sz="2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900" b="0" i="0" u="none" strike="noStrike" cap="none" dirty="0" err="1">
                <a:solidFill>
                  <a:srgbClr val="000000"/>
                </a:solidFill>
                <a:latin typeface="Posterama" panose="020B0504020200020000" pitchFamily="34" charset="0"/>
                <a:cs typeface="Posterama" panose="020B0504020200020000" pitchFamily="34" charset="0"/>
                <a:sym typeface="Arial"/>
              </a:rPr>
              <a:t>sea</a:t>
            </a:r>
            <a:r>
              <a:rPr lang="fr-FR" sz="2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900" b="0" i="0" u="none" strike="noStrike" cap="none" dirty="0" err="1">
                <a:solidFill>
                  <a:srgbClr val="000000"/>
                </a:solidFill>
                <a:latin typeface="Posterama" panose="020B0504020200020000" pitchFamily="34" charset="0"/>
                <a:cs typeface="Posterama" panose="020B0504020200020000" pitchFamily="34" charset="0"/>
                <a:sym typeface="Arial"/>
              </a:rPr>
              <a:t>levels</a:t>
            </a:r>
            <a:r>
              <a:rPr lang="fr-FR" sz="2900" b="0" i="0" u="none" strike="noStrike" cap="none" dirty="0">
                <a:solidFill>
                  <a:srgbClr val="000000"/>
                </a:solidFill>
                <a:latin typeface="Posterama" panose="020B0504020200020000" pitchFamily="34" charset="0"/>
                <a:cs typeface="Posterama" panose="020B0504020200020000" pitchFamily="34" charset="0"/>
                <a:sym typeface="Arial"/>
              </a:rPr>
              <a:t>.</a:t>
            </a:r>
            <a:endParaRPr sz="2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535" name="Google Shape;535;p38"/>
          <p:cNvSpPr/>
          <p:nvPr/>
        </p:nvSpPr>
        <p:spPr>
          <a:xfrm>
            <a:off x="-15025" y="6556266"/>
            <a:ext cx="104307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National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Aeronautics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Administration/Goddard Institute for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Studies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(NASA/GISS)</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536" name="Google Shape;536;p3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0800" y="2106330"/>
            <a:ext cx="4017228" cy="2478714"/>
          </a:xfrm>
          <a:prstGeom prst="rect">
            <a:avLst/>
          </a:prstGeom>
          <a:noFill/>
          <a:ln>
            <a:noFill/>
          </a:ln>
        </p:spPr>
      </p:pic>
      <p:pic>
        <p:nvPicPr>
          <p:cNvPr id="537" name="Google Shape;537;p3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143771" y="2064713"/>
            <a:ext cx="4262824" cy="2589920"/>
          </a:xfrm>
          <a:prstGeom prst="rect">
            <a:avLst/>
          </a:prstGeom>
          <a:noFill/>
          <a:ln>
            <a:noFill/>
          </a:ln>
        </p:spPr>
      </p:pic>
      <p:pic>
        <p:nvPicPr>
          <p:cNvPr id="538" name="Google Shape;538;p3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178800" y="2044960"/>
            <a:ext cx="3962396" cy="2339124"/>
          </a:xfrm>
          <a:prstGeom prst="rect">
            <a:avLst/>
          </a:prstGeom>
          <a:noFill/>
          <a:ln>
            <a:noFill/>
          </a:ln>
        </p:spPr>
      </p:pic>
      <p:pic>
        <p:nvPicPr>
          <p:cNvPr id="539" name="Google Shape;539;p3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578047" y="4518875"/>
            <a:ext cx="1613952" cy="23391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
          <p:cNvSpPr txBox="1"/>
          <p:nvPr/>
        </p:nvSpPr>
        <p:spPr>
          <a:xfrm>
            <a:off x="1054100" y="472950"/>
            <a:ext cx="21717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Jane Goodall</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191" name="Google Shape;191;p4"/>
          <p:cNvSpPr txBox="1"/>
          <p:nvPr/>
        </p:nvSpPr>
        <p:spPr>
          <a:xfrm>
            <a:off x="6876936" y="472949"/>
            <a:ext cx="290206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Sylvia </a:t>
            </a: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Earle</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192" name="Google Shape;192;p4"/>
          <p:cNvSpPr txBox="1"/>
          <p:nvPr/>
        </p:nvSpPr>
        <p:spPr>
          <a:xfrm>
            <a:off x="1038167" y="5340956"/>
            <a:ext cx="4375200" cy="13311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dirty="0">
                <a:latin typeface="Posterama" panose="020B0504020200020000" pitchFamily="34" charset="0"/>
                <a:cs typeface="Posterama" panose="020B0504020200020000" pitchFamily="34" charset="0"/>
              </a:rPr>
              <a:t>In the </a:t>
            </a:r>
            <a:r>
              <a:rPr lang="fr-FR" sz="1200" dirty="0" err="1">
                <a:latin typeface="Posterama" panose="020B0504020200020000" pitchFamily="34" charset="0"/>
                <a:cs typeface="Posterama" panose="020B0504020200020000" pitchFamily="34" charset="0"/>
              </a:rPr>
              <a:t>field</a:t>
            </a:r>
            <a:r>
              <a:rPr lang="fr-FR" sz="1200" dirty="0">
                <a:latin typeface="Posterama" panose="020B0504020200020000" pitchFamily="34" charset="0"/>
                <a:cs typeface="Posterama" panose="020B0504020200020000" pitchFamily="34" charset="0"/>
              </a:rPr>
              <a:t> of </a:t>
            </a:r>
            <a:r>
              <a:rPr lang="fr-FR" sz="1200" dirty="0" err="1">
                <a:latin typeface="Posterama" panose="020B0504020200020000" pitchFamily="34" charset="0"/>
                <a:cs typeface="Posterama" panose="020B0504020200020000" pitchFamily="34" charset="0"/>
              </a:rPr>
              <a:t>chimpanzee</a:t>
            </a:r>
            <a:r>
              <a:rPr lang="fr-FR" sz="1200" dirty="0">
                <a:latin typeface="Posterama" panose="020B0504020200020000" pitchFamily="34" charset="0"/>
                <a:cs typeface="Posterama" panose="020B0504020200020000" pitchFamily="34" charset="0"/>
              </a:rPr>
              <a:t> </a:t>
            </a:r>
            <a:r>
              <a:rPr lang="fr-FR" sz="1200" dirty="0" err="1">
                <a:latin typeface="Posterama" panose="020B0504020200020000" pitchFamily="34" charset="0"/>
                <a:cs typeface="Posterama" panose="020B0504020200020000" pitchFamily="34" charset="0"/>
              </a:rPr>
              <a:t>research</a:t>
            </a:r>
            <a:r>
              <a:rPr lang="fr-FR" sz="1200" dirty="0">
                <a:latin typeface="Posterama" panose="020B0504020200020000" pitchFamily="34" charset="0"/>
                <a:cs typeface="Posterama" panose="020B0504020200020000" pitchFamily="34" charset="0"/>
              </a:rPr>
              <a:t>, Jane Goodall </a:t>
            </a:r>
            <a:r>
              <a:rPr lang="fr-FR" sz="1200" dirty="0" err="1">
                <a:latin typeface="Posterama" panose="020B0504020200020000" pitchFamily="34" charset="0"/>
                <a:cs typeface="Posterama" panose="020B0504020200020000" pitchFamily="34" charset="0"/>
              </a:rPr>
              <a:t>is</a:t>
            </a:r>
            <a:r>
              <a:rPr lang="fr-FR" sz="1200" dirty="0">
                <a:latin typeface="Posterama" panose="020B0504020200020000" pitchFamily="34" charset="0"/>
                <a:cs typeface="Posterama" panose="020B0504020200020000" pitchFamily="34" charset="0"/>
              </a:rPr>
              <a:t> </a:t>
            </a:r>
            <a:r>
              <a:rPr lang="fr-FR" sz="1200" dirty="0" err="1">
                <a:latin typeface="Posterama" panose="020B0504020200020000" pitchFamily="34" charset="0"/>
                <a:cs typeface="Posterama" panose="020B0504020200020000" pitchFamily="34" charset="0"/>
              </a:rPr>
              <a:t>considered</a:t>
            </a:r>
            <a:r>
              <a:rPr lang="fr-FR" sz="1200" dirty="0">
                <a:latin typeface="Posterama" panose="020B0504020200020000" pitchFamily="34" charset="0"/>
                <a:cs typeface="Posterama" panose="020B0504020200020000" pitchFamily="34" charset="0"/>
              </a:rPr>
              <a:t> a </a:t>
            </a:r>
            <a:r>
              <a:rPr lang="fr-FR" sz="1200" dirty="0" err="1">
                <a:latin typeface="Posterama" panose="020B0504020200020000" pitchFamily="34" charset="0"/>
                <a:cs typeface="Posterama" panose="020B0504020200020000" pitchFamily="34" charset="0"/>
              </a:rPr>
              <a:t>trailblazer</a:t>
            </a:r>
            <a:r>
              <a:rPr lang="fr-FR" sz="1200" dirty="0">
                <a:latin typeface="Posterama" panose="020B0504020200020000" pitchFamily="34" charset="0"/>
                <a:cs typeface="Posterama" panose="020B0504020200020000" pitchFamily="34" charset="0"/>
              </a:rPr>
              <a:t>. </a:t>
            </a:r>
            <a:r>
              <a:rPr lang="fr-FR" sz="1200" dirty="0" err="1">
                <a:latin typeface="Posterama" panose="020B0504020200020000" pitchFamily="34" charset="0"/>
                <a:cs typeface="Posterama" panose="020B0504020200020000" pitchFamily="34" charset="0"/>
              </a:rPr>
              <a:t>Since</a:t>
            </a:r>
            <a:r>
              <a:rPr lang="fr-FR" sz="1200" dirty="0">
                <a:latin typeface="Posterama" panose="020B0504020200020000" pitchFamily="34" charset="0"/>
                <a:cs typeface="Posterama" panose="020B0504020200020000" pitchFamily="34" charset="0"/>
              </a:rPr>
              <a:t> </a:t>
            </a:r>
            <a:r>
              <a:rPr lang="fr-FR" sz="1200" dirty="0" err="1">
                <a:latin typeface="Posterama" panose="020B0504020200020000" pitchFamily="34" charset="0"/>
                <a:cs typeface="Posterama" panose="020B0504020200020000" pitchFamily="34" charset="0"/>
              </a:rPr>
              <a:t>commencing</a:t>
            </a:r>
            <a:r>
              <a:rPr lang="fr-FR" sz="1200" dirty="0">
                <a:latin typeface="Posterama" panose="020B0504020200020000" pitchFamily="34" charset="0"/>
                <a:cs typeface="Posterama" panose="020B0504020200020000" pitchFamily="34" charset="0"/>
              </a:rPr>
              <a:t> </a:t>
            </a:r>
            <a:r>
              <a:rPr lang="fr-FR" sz="1200" dirty="0" err="1">
                <a:latin typeface="Posterama" panose="020B0504020200020000" pitchFamily="34" charset="0"/>
                <a:cs typeface="Posterama" panose="020B0504020200020000" pitchFamily="34" charset="0"/>
              </a:rPr>
              <a:t>her</a:t>
            </a:r>
            <a:r>
              <a:rPr lang="fr-FR" sz="1200" dirty="0">
                <a:latin typeface="Posterama" panose="020B0504020200020000" pitchFamily="34" charset="0"/>
                <a:cs typeface="Posterama" panose="020B0504020200020000" pitchFamily="34" charset="0"/>
              </a:rPr>
              <a:t> </a:t>
            </a:r>
            <a:r>
              <a:rPr lang="fr-FR" sz="1200" dirty="0" err="1">
                <a:latin typeface="Posterama" panose="020B0504020200020000" pitchFamily="34" charset="0"/>
                <a:cs typeface="Posterama" panose="020B0504020200020000" pitchFamily="34" charset="0"/>
              </a:rPr>
              <a:t>groundbreaking</a:t>
            </a:r>
            <a:r>
              <a:rPr lang="fr-FR" sz="1200" dirty="0">
                <a:latin typeface="Posterama" panose="020B0504020200020000" pitchFamily="34" charset="0"/>
                <a:cs typeface="Posterama" panose="020B0504020200020000" pitchFamily="34" charset="0"/>
              </a:rPr>
              <a:t> </a:t>
            </a:r>
            <a:r>
              <a:rPr lang="fr-FR" sz="1200" dirty="0" err="1">
                <a:latin typeface="Posterama" panose="020B0504020200020000" pitchFamily="34" charset="0"/>
                <a:cs typeface="Posterama" panose="020B0504020200020000" pitchFamily="34" charset="0"/>
              </a:rPr>
              <a:t>studies</a:t>
            </a:r>
            <a:r>
              <a:rPr lang="fr-FR" sz="1200" dirty="0">
                <a:latin typeface="Posterama" panose="020B0504020200020000" pitchFamily="34" charset="0"/>
                <a:cs typeface="Posterama" panose="020B0504020200020000" pitchFamily="34" charset="0"/>
              </a:rPr>
              <a:t> in 1960 in </a:t>
            </a:r>
            <a:r>
              <a:rPr lang="fr-FR" sz="1200" dirty="0" err="1">
                <a:latin typeface="Posterama" panose="020B0504020200020000" pitchFamily="34" charset="0"/>
                <a:cs typeface="Posterama" panose="020B0504020200020000" pitchFamily="34" charset="0"/>
              </a:rPr>
              <a:t>Africa</a:t>
            </a:r>
            <a:r>
              <a:rPr lang="fr-FR" sz="1200" dirty="0">
                <a:latin typeface="Posterama" panose="020B0504020200020000" pitchFamily="34" charset="0"/>
                <a:cs typeface="Posterama" panose="020B0504020200020000" pitchFamily="34" charset="0"/>
              </a:rPr>
              <a:t>, </a:t>
            </a:r>
            <a:r>
              <a:rPr lang="fr-FR" sz="1200" dirty="0" err="1">
                <a:latin typeface="Posterama" panose="020B0504020200020000" pitchFamily="34" charset="0"/>
                <a:cs typeface="Posterama" panose="020B0504020200020000" pitchFamily="34" charset="0"/>
              </a:rPr>
              <a:t>where</a:t>
            </a:r>
            <a:r>
              <a:rPr lang="fr-FR" sz="1200" dirty="0">
                <a:latin typeface="Posterama" panose="020B0504020200020000" pitchFamily="34" charset="0"/>
                <a:cs typeface="Posterama" panose="020B0504020200020000" pitchFamily="34" charset="0"/>
              </a:rPr>
              <a:t> </a:t>
            </a:r>
            <a:r>
              <a:rPr lang="fr-FR" sz="1200" dirty="0" err="1">
                <a:latin typeface="Posterama" panose="020B0504020200020000" pitchFamily="34" charset="0"/>
                <a:cs typeface="Posterama" panose="020B0504020200020000" pitchFamily="34" charset="0"/>
              </a:rPr>
              <a:t>she</a:t>
            </a:r>
            <a:r>
              <a:rPr lang="fr-FR" sz="1200" dirty="0">
                <a:latin typeface="Posterama" panose="020B0504020200020000" pitchFamily="34" charset="0"/>
                <a:cs typeface="Posterama" panose="020B0504020200020000" pitchFamily="34" charset="0"/>
              </a:rPr>
              <a:t> </a:t>
            </a:r>
            <a:r>
              <a:rPr lang="fr-FR" sz="1200" dirty="0" err="1">
                <a:latin typeface="Posterama" panose="020B0504020200020000" pitchFamily="34" charset="0"/>
                <a:cs typeface="Posterama" panose="020B0504020200020000" pitchFamily="34" charset="0"/>
              </a:rPr>
              <a:t>established</a:t>
            </a:r>
            <a:r>
              <a:rPr lang="fr-FR" sz="1200" dirty="0">
                <a:latin typeface="Posterama" panose="020B0504020200020000" pitchFamily="34" charset="0"/>
                <a:cs typeface="Posterama" panose="020B0504020200020000" pitchFamily="34" charset="0"/>
              </a:rPr>
              <a:t> </a:t>
            </a:r>
            <a:r>
              <a:rPr lang="fr-FR" sz="1200" dirty="0" err="1">
                <a:latin typeface="Posterama" panose="020B0504020200020000" pitchFamily="34" charset="0"/>
                <a:cs typeface="Posterama" panose="020B0504020200020000" pitchFamily="34" charset="0"/>
              </a:rPr>
              <a:t>novel</a:t>
            </a:r>
            <a:r>
              <a:rPr lang="fr-FR" sz="1200" dirty="0">
                <a:latin typeface="Posterama" panose="020B0504020200020000" pitchFamily="34" charset="0"/>
                <a:cs typeface="Posterama" panose="020B0504020200020000" pitchFamily="34" charset="0"/>
              </a:rPr>
              <a:t> conservation and </a:t>
            </a:r>
            <a:r>
              <a:rPr lang="fr-FR" sz="1200" dirty="0" err="1">
                <a:latin typeface="Posterama" panose="020B0504020200020000" pitchFamily="34" charset="0"/>
                <a:cs typeface="Posterama" panose="020B0504020200020000" pitchFamily="34" charset="0"/>
              </a:rPr>
              <a:t>development</a:t>
            </a:r>
            <a:r>
              <a:rPr lang="fr-FR" sz="1200" dirty="0">
                <a:latin typeface="Posterama" panose="020B0504020200020000" pitchFamily="34" charset="0"/>
                <a:cs typeface="Posterama" panose="020B0504020200020000" pitchFamily="34" charset="0"/>
              </a:rPr>
              <a:t> initiatives, the Jane Goodall Institute has </a:t>
            </a:r>
            <a:r>
              <a:rPr lang="fr-FR" sz="1200" dirty="0" err="1">
                <a:latin typeface="Posterama" panose="020B0504020200020000" pitchFamily="34" charset="0"/>
                <a:cs typeface="Posterama" panose="020B0504020200020000" pitchFamily="34" charset="0"/>
              </a:rPr>
              <a:t>become</a:t>
            </a:r>
            <a:r>
              <a:rPr lang="fr-FR" sz="1200" dirty="0">
                <a:latin typeface="Posterama" panose="020B0504020200020000" pitchFamily="34" charset="0"/>
                <a:cs typeface="Posterama" panose="020B0504020200020000" pitchFamily="34" charset="0"/>
              </a:rPr>
              <a:t> </a:t>
            </a:r>
            <a:r>
              <a:rPr lang="fr-FR" sz="1200" dirty="0" err="1">
                <a:latin typeface="Posterama" panose="020B0504020200020000" pitchFamily="34" charset="0"/>
                <a:cs typeface="Posterama" panose="020B0504020200020000" pitchFamily="34" charset="0"/>
              </a:rPr>
              <a:t>widely</a:t>
            </a:r>
            <a:r>
              <a:rPr lang="fr-FR" sz="1200" dirty="0">
                <a:latin typeface="Posterama" panose="020B0504020200020000" pitchFamily="34" charset="0"/>
                <a:cs typeface="Posterama" panose="020B0504020200020000" pitchFamily="34" charset="0"/>
              </a:rPr>
              <a:t> </a:t>
            </a:r>
            <a:r>
              <a:rPr lang="fr-FR" sz="1200" dirty="0" err="1">
                <a:latin typeface="Posterama" panose="020B0504020200020000" pitchFamily="34" charset="0"/>
                <a:cs typeface="Posterama" panose="020B0504020200020000" pitchFamily="34" charset="0"/>
              </a:rPr>
              <a:t>respected</a:t>
            </a:r>
            <a:r>
              <a:rPr lang="fr-FR" sz="1200" dirty="0">
                <a:latin typeface="Posterama" panose="020B0504020200020000" pitchFamily="34" charset="0"/>
                <a:cs typeface="Posterama" panose="020B0504020200020000" pitchFamily="34" charset="0"/>
              </a:rPr>
              <a:t>.</a:t>
            </a:r>
            <a:endParaRPr sz="1200" dirty="0">
              <a:latin typeface="Posterama" panose="020B0504020200020000" pitchFamily="34" charset="0"/>
              <a:cs typeface="Posterama" panose="020B0504020200020000" pitchFamily="34" charset="0"/>
            </a:endParaRPr>
          </a:p>
          <a:p>
            <a:pPr marL="0" marR="0" lvl="0" indent="0" algn="l" rtl="0">
              <a:lnSpc>
                <a:spcPct val="100000"/>
              </a:lnSpc>
              <a:spcBef>
                <a:spcPts val="0"/>
              </a:spcBef>
              <a:spcAft>
                <a:spcPts val="0"/>
              </a:spcAft>
              <a:buClr>
                <a:srgbClr val="000000"/>
              </a:buClr>
              <a:buSzPts val="1200"/>
              <a:buFont typeface="Arial"/>
              <a:buNone/>
            </a:pPr>
            <a:endParaRPr sz="1200" dirty="0">
              <a:latin typeface="Posterama" panose="020B0504020200020000" pitchFamily="34" charset="0"/>
              <a:cs typeface="Posterama" panose="020B0504020200020000" pitchFamily="34" charset="0"/>
            </a:endParaRPr>
          </a:p>
        </p:txBody>
      </p:sp>
      <p:sp>
        <p:nvSpPr>
          <p:cNvPr id="193" name="Google Shape;193;p4"/>
          <p:cNvSpPr txBox="1"/>
          <p:nvPr/>
        </p:nvSpPr>
        <p:spPr>
          <a:xfrm>
            <a:off x="6719801" y="4969556"/>
            <a:ext cx="3835016" cy="1331169"/>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Marine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Biologist</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Oceanographer</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one of the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most</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well</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regarded</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landmark</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names</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in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ocean</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conservation. An Explorer for National Geographic Society.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She</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has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championed</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the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field</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launched</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several</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initiatives to help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protect</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marine areas.</a:t>
            </a:r>
            <a:endParaRPr sz="1200" b="0" i="0" u="none" strike="noStrike" cap="none" baseline="-25000" dirty="0">
              <a:solidFill>
                <a:srgbClr val="000000"/>
              </a:solidFill>
              <a:latin typeface="Posterama" panose="020B0504020200020000" pitchFamily="34" charset="0"/>
              <a:cs typeface="Posterama" panose="020B0504020200020000" pitchFamily="34" charset="0"/>
              <a:sym typeface="Arial"/>
            </a:endParaRPr>
          </a:p>
        </p:txBody>
      </p:sp>
      <p:pic>
        <p:nvPicPr>
          <p:cNvPr id="194" name="Google Shape;194;p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38167" y="1039875"/>
            <a:ext cx="3572979" cy="4134251"/>
          </a:xfrm>
          <a:prstGeom prst="rect">
            <a:avLst/>
          </a:prstGeom>
          <a:noFill/>
          <a:ln>
            <a:noFill/>
          </a:ln>
        </p:spPr>
      </p:pic>
      <p:pic>
        <p:nvPicPr>
          <p:cNvPr id="195" name="Google Shape;195;p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76936" y="936753"/>
            <a:ext cx="3520747" cy="3969109"/>
          </a:xfrm>
          <a:prstGeom prst="rect">
            <a:avLst/>
          </a:prstGeom>
          <a:noFill/>
          <a:ln>
            <a:noFill/>
          </a:ln>
        </p:spPr>
      </p:pic>
      <p:sp>
        <p:nvSpPr>
          <p:cNvPr id="3" name="CaixaDeTexto 2">
            <a:extLst>
              <a:ext uri="{FF2B5EF4-FFF2-40B4-BE49-F238E27FC236}">
                <a16:creationId xmlns:a16="http://schemas.microsoft.com/office/drawing/2014/main" id="{65AD2C9A-D79F-BD8B-AD76-20812810B6BB}"/>
              </a:ext>
            </a:extLst>
          </p:cNvPr>
          <p:cNvSpPr txBox="1"/>
          <p:nvPr/>
        </p:nvSpPr>
        <p:spPr>
          <a:xfrm>
            <a:off x="1038167" y="6448544"/>
            <a:ext cx="4015614"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5"/>
              </a:rPr>
              <a:t>https://www.miamibookfair.com/event/dr-jane-goodall-in-conversation-with-peter-wohlleben/</a:t>
            </a:r>
            <a:endParaRPr lang="pt-PT" sz="900" dirty="0">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32604993-F8D9-06A3-CC50-98FB8F2662D9}"/>
              </a:ext>
            </a:extLst>
          </p:cNvPr>
          <p:cNvSpPr txBox="1"/>
          <p:nvPr/>
        </p:nvSpPr>
        <p:spPr>
          <a:xfrm>
            <a:off x="6719801" y="6385051"/>
            <a:ext cx="4046339"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6"/>
              </a:rPr>
              <a:t>https://edition.cnn.com/2022/11/02/world/sylvia-earle-c2e-spc-intl-scn/index.html</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39"/>
          <p:cNvSpPr txBox="1">
            <a:spLocks noGrp="1"/>
          </p:cNvSpPr>
          <p:nvPr>
            <p:ph type="title"/>
          </p:nvPr>
        </p:nvSpPr>
        <p:spPr>
          <a:xfrm>
            <a:off x="642125" y="3094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t>Defrost</a:t>
            </a:r>
            <a:r>
              <a:rPr lang="fr-FR" sz="4009" dirty="0"/>
              <a:t> - Iceberg</a:t>
            </a:r>
            <a:endParaRPr sz="4009" b="1" dirty="0">
              <a:solidFill>
                <a:srgbClr val="7503A6"/>
              </a:solidFill>
              <a:ea typeface="Arial"/>
              <a:sym typeface="Arial"/>
            </a:endParaRPr>
          </a:p>
        </p:txBody>
      </p:sp>
      <p:sp>
        <p:nvSpPr>
          <p:cNvPr id="545" name="Google Shape;545;p39"/>
          <p:cNvSpPr/>
          <p:nvPr/>
        </p:nvSpPr>
        <p:spPr>
          <a:xfrm>
            <a:off x="3474811" y="6548600"/>
            <a:ext cx="98751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National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Aeronautics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Administration/Goddard Institute for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Studies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(NASA/GISS)</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546" name="Google Shape;546;p39"/>
          <p:cNvSpPr txBox="1"/>
          <p:nvPr/>
        </p:nvSpPr>
        <p:spPr>
          <a:xfrm>
            <a:off x="3003610" y="995644"/>
            <a:ext cx="10561200" cy="400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800" b="0" i="0" u="none" strike="noStrike" cap="none" dirty="0">
                <a:solidFill>
                  <a:srgbClr val="3F3F3F"/>
                </a:solidFill>
                <a:latin typeface="Posterama" panose="020B0504020200020000" pitchFamily="34" charset="0"/>
                <a:cs typeface="Posterama" panose="020B0504020200020000" pitchFamily="34" charset="0"/>
                <a:sym typeface="Arial"/>
              </a:rPr>
              <a:t>Satellite images of the </a:t>
            </a:r>
            <a:r>
              <a:rPr lang="fr-FR" sz="1800" b="0" i="0" u="none" strike="noStrike" cap="none" dirty="0" err="1">
                <a:solidFill>
                  <a:srgbClr val="3F3F3F"/>
                </a:solidFill>
                <a:latin typeface="Posterama" panose="020B0504020200020000" pitchFamily="34" charset="0"/>
                <a:cs typeface="Posterama" panose="020B0504020200020000" pitchFamily="34" charset="0"/>
                <a:sym typeface="Arial"/>
              </a:rPr>
              <a:t>Arctic</a:t>
            </a:r>
            <a:r>
              <a:rPr lang="fr-FR" sz="1800" b="0" i="0" u="none" strike="noStrike" cap="none" dirty="0">
                <a:solidFill>
                  <a:srgbClr val="3F3F3F"/>
                </a:solidFill>
                <a:latin typeface="Posterama" panose="020B0504020200020000" pitchFamily="34" charset="0"/>
                <a:cs typeface="Posterama" panose="020B0504020200020000" pitchFamily="34" charset="0"/>
                <a:sym typeface="Arial"/>
              </a:rPr>
              <a:t> at the </a:t>
            </a:r>
            <a:r>
              <a:rPr lang="fr-FR" sz="1800" b="0" i="0" u="none" strike="noStrike" cap="none" dirty="0" err="1">
                <a:solidFill>
                  <a:srgbClr val="3F3F3F"/>
                </a:solidFill>
                <a:latin typeface="Posterama" panose="020B0504020200020000" pitchFamily="34" charset="0"/>
                <a:cs typeface="Posterama" panose="020B0504020200020000" pitchFamily="34" charset="0"/>
                <a:sym typeface="Arial"/>
              </a:rPr>
              <a:t>annual</a:t>
            </a:r>
            <a:r>
              <a:rPr lang="fr-FR" sz="1800" b="0" i="0" u="none" strike="noStrike" cap="none" dirty="0">
                <a:solidFill>
                  <a:srgbClr val="3F3F3F"/>
                </a:solidFill>
                <a:latin typeface="Posterama" panose="020B0504020200020000" pitchFamily="34" charset="0"/>
                <a:cs typeface="Posterama" panose="020B0504020200020000" pitchFamily="34" charset="0"/>
                <a:sym typeface="Arial"/>
              </a:rPr>
              <a:t> minimum </a:t>
            </a:r>
            <a:r>
              <a:rPr lang="fr-FR" sz="1800" b="0" i="0" u="none" strike="noStrike" cap="none" dirty="0" err="1">
                <a:solidFill>
                  <a:srgbClr val="3F3F3F"/>
                </a:solidFill>
                <a:latin typeface="Posterama" panose="020B0504020200020000" pitchFamily="34" charset="0"/>
                <a:cs typeface="Posterama" panose="020B0504020200020000" pitchFamily="34" charset="0"/>
                <a:sym typeface="Arial"/>
              </a:rPr>
              <a:t>ice</a:t>
            </a:r>
            <a:r>
              <a:rPr lang="fr-FR" sz="1800" b="0" i="0" u="none" strike="noStrike" cap="none" dirty="0">
                <a:solidFill>
                  <a:srgbClr val="3F3F3F"/>
                </a:solidFill>
                <a:latin typeface="Posterama" panose="020B0504020200020000" pitchFamily="34" charset="0"/>
                <a:cs typeface="Posterama" panose="020B0504020200020000" pitchFamily="34" charset="0"/>
                <a:sym typeface="Arial"/>
              </a:rPr>
              <a:t> point (Sept)</a:t>
            </a:r>
            <a:endParaRPr sz="18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547" name="Google Shape;547;p39" descr="NASA shares time-lapse video of melting, shrinking Arctic sea ice over past three decades! - Watch"/>
          <p:cNvPicPr preferRelativeResize="0"/>
          <p:nvPr/>
        </p:nvPicPr>
        <p:blipFill rotWithShape="1">
          <a:blip r:embed="rId3">
            <a:alphaModFix/>
          </a:blip>
          <a:srcRect/>
          <a:stretch/>
        </p:blipFill>
        <p:spPr>
          <a:xfrm>
            <a:off x="1833550" y="1433625"/>
            <a:ext cx="8707475" cy="4975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0"/>
          <p:cNvSpPr txBox="1">
            <a:spLocks noGrp="1"/>
          </p:cNvSpPr>
          <p:nvPr>
            <p:ph type="title"/>
          </p:nvPr>
        </p:nvSpPr>
        <p:spPr>
          <a:xfrm>
            <a:off x="642125" y="3094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t>Sea</a:t>
            </a:r>
            <a:r>
              <a:rPr lang="fr-FR" sz="4009" dirty="0"/>
              <a:t> </a:t>
            </a:r>
            <a:r>
              <a:rPr lang="fr-FR" sz="4009" dirty="0" err="1"/>
              <a:t>level</a:t>
            </a:r>
            <a:endParaRPr sz="4009" b="1" dirty="0">
              <a:solidFill>
                <a:srgbClr val="7503A6"/>
              </a:solidFill>
              <a:ea typeface="Arial"/>
              <a:sym typeface="Arial"/>
            </a:endParaRPr>
          </a:p>
        </p:txBody>
      </p:sp>
      <p:sp>
        <p:nvSpPr>
          <p:cNvPr id="553" name="Google Shape;553;p40"/>
          <p:cNvSpPr/>
          <p:nvPr/>
        </p:nvSpPr>
        <p:spPr>
          <a:xfrm>
            <a:off x="0" y="6548600"/>
            <a:ext cx="101763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National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Aeronautics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Administration/Goddard Institute for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Studies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(NASA/GISS)</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554" name="Google Shape;554;p4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08925" y="1780490"/>
            <a:ext cx="6807200" cy="4084318"/>
          </a:xfrm>
          <a:prstGeom prst="rect">
            <a:avLst/>
          </a:prstGeom>
          <a:noFill/>
          <a:ln>
            <a:noFill/>
          </a:ln>
        </p:spPr>
      </p:pic>
      <p:sp>
        <p:nvSpPr>
          <p:cNvPr id="555" name="Google Shape;555;p40"/>
          <p:cNvSpPr/>
          <p:nvPr/>
        </p:nvSpPr>
        <p:spPr>
          <a:xfrm>
            <a:off x="642132" y="1018207"/>
            <a:ext cx="11120400" cy="533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fr-FR" sz="2400" b="1" i="0" u="none" strike="noStrike" cap="none" dirty="0">
                <a:solidFill>
                  <a:srgbClr val="3F3F3F"/>
                </a:solidFill>
                <a:latin typeface="Posterama" panose="020B0504020200020000" pitchFamily="34" charset="0"/>
                <a:cs typeface="Posterama" panose="020B0504020200020000" pitchFamily="34" charset="0"/>
                <a:sym typeface="Arial"/>
              </a:rPr>
              <a:t>2 </a:t>
            </a:r>
            <a:r>
              <a:rPr lang="fr-FR" sz="2400" b="1" i="0" u="none" strike="noStrike" cap="none" dirty="0" err="1">
                <a:solidFill>
                  <a:srgbClr val="3F3F3F"/>
                </a:solidFill>
                <a:latin typeface="Posterama" panose="020B0504020200020000" pitchFamily="34" charset="0"/>
                <a:cs typeface="Posterama" panose="020B0504020200020000" pitchFamily="34" charset="0"/>
                <a:sym typeface="Arial"/>
              </a:rPr>
              <a:t>factors</a:t>
            </a:r>
            <a:r>
              <a:rPr lang="fr-FR" sz="2400" b="1" i="0" u="none" strike="noStrike" cap="none" dirty="0">
                <a:solidFill>
                  <a:srgbClr val="3F3F3F"/>
                </a:solidFill>
                <a:latin typeface="Posterama" panose="020B0504020200020000" pitchFamily="34" charset="0"/>
                <a:cs typeface="Posterama" panose="020B0504020200020000" pitchFamily="34" charset="0"/>
                <a:sym typeface="Arial"/>
              </a:rPr>
              <a:t>: thermal expansion of the </a:t>
            </a:r>
            <a:r>
              <a:rPr lang="fr-FR" sz="2400" b="1" i="0" u="none" strike="noStrike" cap="none" dirty="0" err="1">
                <a:solidFill>
                  <a:srgbClr val="3F3F3F"/>
                </a:solidFill>
                <a:latin typeface="Posterama" panose="020B0504020200020000" pitchFamily="34" charset="0"/>
                <a:cs typeface="Posterama" panose="020B0504020200020000" pitchFamily="34" charset="0"/>
                <a:sym typeface="Arial"/>
              </a:rPr>
              <a:t>ocean</a:t>
            </a:r>
            <a:r>
              <a:rPr lang="fr-FR" sz="2400" b="1" i="0" u="none" strike="noStrike" cap="none" dirty="0">
                <a:solidFill>
                  <a:srgbClr val="3F3F3F"/>
                </a:solidFill>
                <a:latin typeface="Posterama" panose="020B0504020200020000" pitchFamily="34" charset="0"/>
                <a:cs typeface="Posterama" panose="020B0504020200020000" pitchFamily="34" charset="0"/>
                <a:sym typeface="Arial"/>
              </a:rPr>
              <a:t> and </a:t>
            </a:r>
            <a:r>
              <a:rPr lang="fr-FR" sz="2400" b="1" i="0" u="none" strike="noStrike" cap="none" dirty="0" err="1">
                <a:solidFill>
                  <a:srgbClr val="3F3F3F"/>
                </a:solidFill>
                <a:latin typeface="Posterama" panose="020B0504020200020000" pitchFamily="34" charset="0"/>
                <a:cs typeface="Posterama" panose="020B0504020200020000" pitchFamily="34" charset="0"/>
                <a:sym typeface="Arial"/>
              </a:rPr>
              <a:t>melting</a:t>
            </a:r>
            <a:r>
              <a:rPr lang="fr-FR" sz="2400" b="1" i="0" u="none" strike="noStrike" cap="none" dirty="0">
                <a:solidFill>
                  <a:srgbClr val="3F3F3F"/>
                </a:solidFill>
                <a:latin typeface="Posterama" panose="020B0504020200020000" pitchFamily="34" charset="0"/>
                <a:cs typeface="Posterama" panose="020B0504020200020000" pitchFamily="34" charset="0"/>
                <a:sym typeface="Arial"/>
              </a:rPr>
              <a:t> glaciers</a:t>
            </a:r>
            <a:endParaRPr sz="16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41"/>
          <p:cNvSpPr txBox="1">
            <a:spLocks noGrp="1"/>
          </p:cNvSpPr>
          <p:nvPr>
            <p:ph type="title"/>
          </p:nvPr>
        </p:nvSpPr>
        <p:spPr>
          <a:xfrm>
            <a:off x="642125" y="3094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t>Sea</a:t>
            </a:r>
            <a:r>
              <a:rPr lang="fr-FR" sz="4009" dirty="0"/>
              <a:t> </a:t>
            </a:r>
            <a:r>
              <a:rPr lang="fr-FR" sz="4009" dirty="0" err="1"/>
              <a:t>level</a:t>
            </a:r>
            <a:endParaRPr sz="4009" b="1" dirty="0">
              <a:solidFill>
                <a:srgbClr val="7503A6"/>
              </a:solidFill>
              <a:ea typeface="Arial"/>
              <a:sym typeface="Arial"/>
            </a:endParaRPr>
          </a:p>
        </p:txBody>
      </p:sp>
      <p:pic>
        <p:nvPicPr>
          <p:cNvPr id="561" name="Google Shape;561;p41"/>
          <p:cNvPicPr preferRelativeResize="0"/>
          <p:nvPr/>
        </p:nvPicPr>
        <p:blipFill rotWithShape="1">
          <a:blip r:embed="rId3">
            <a:alphaModFix/>
          </a:blip>
          <a:srcRect/>
          <a:stretch/>
        </p:blipFill>
        <p:spPr>
          <a:xfrm>
            <a:off x="1833419" y="1219280"/>
            <a:ext cx="9190348" cy="5494817"/>
          </a:xfrm>
          <a:prstGeom prst="rect">
            <a:avLst/>
          </a:prstGeom>
          <a:noFill/>
          <a:ln>
            <a:noFill/>
          </a:ln>
        </p:spPr>
      </p:pic>
      <p:sp>
        <p:nvSpPr>
          <p:cNvPr id="562" name="Google Shape;562;p41"/>
          <p:cNvSpPr/>
          <p:nvPr/>
        </p:nvSpPr>
        <p:spPr>
          <a:xfrm>
            <a:off x="1524000" y="720805"/>
            <a:ext cx="9313200" cy="533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fr-FR" sz="2700" b="1" i="0" u="none" strike="noStrike" cap="none">
                <a:solidFill>
                  <a:srgbClr val="3F3F3F"/>
                </a:solidFill>
                <a:latin typeface="Century Gothic"/>
                <a:ea typeface="Century Gothic"/>
                <a:cs typeface="Century Gothic"/>
                <a:sym typeface="Century Gothic"/>
              </a:rPr>
              <a:t>NASA coastal zone simulator</a:t>
            </a:r>
            <a:endParaRPr sz="2700" b="1" i="0" u="none" strike="noStrike" cap="none">
              <a:solidFill>
                <a:srgbClr val="3F3F3F"/>
              </a:solidFill>
              <a:latin typeface="Century Gothic"/>
              <a:ea typeface="Century Gothic"/>
              <a:cs typeface="Century Gothic"/>
              <a:sym typeface="Century Gothic"/>
            </a:endParaRPr>
          </a:p>
        </p:txBody>
      </p:sp>
      <p:sp>
        <p:nvSpPr>
          <p:cNvPr id="563" name="Google Shape;563;p41"/>
          <p:cNvSpPr/>
          <p:nvPr/>
        </p:nvSpPr>
        <p:spPr>
          <a:xfrm>
            <a:off x="-72844" y="6598077"/>
            <a:ext cx="100929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National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Aeronautics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Administration/Goddard Institute for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Studies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(NASA/GISS)</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42" descr="Tuvalu: Visiting one of the world&amp;#39;s tiniest countries"/>
          <p:cNvPicPr preferRelativeResize="0"/>
          <p:nvPr/>
        </p:nvPicPr>
        <p:blipFill rotWithShape="1">
          <a:blip r:embed="rId3">
            <a:alphaModFix/>
          </a:blip>
          <a:srcRect/>
          <a:stretch/>
        </p:blipFill>
        <p:spPr>
          <a:xfrm>
            <a:off x="0" y="0"/>
            <a:ext cx="12192001" cy="6858000"/>
          </a:xfrm>
          <a:prstGeom prst="rect">
            <a:avLst/>
          </a:prstGeom>
          <a:noFill/>
          <a:ln>
            <a:noFill/>
          </a:ln>
        </p:spPr>
      </p:pic>
      <p:sp>
        <p:nvSpPr>
          <p:cNvPr id="570" name="Google Shape;570;p42"/>
          <p:cNvSpPr txBox="1"/>
          <p:nvPr/>
        </p:nvSpPr>
        <p:spPr>
          <a:xfrm>
            <a:off x="507999" y="236379"/>
            <a:ext cx="3781500" cy="1000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Tuvalu Island faces the </a:t>
            </a:r>
            <a:r>
              <a:rPr lang="fr-FR" sz="1900" b="0" i="0" u="none" strike="noStrike" cap="none" dirty="0" err="1">
                <a:solidFill>
                  <a:srgbClr val="000000"/>
                </a:solidFill>
                <a:latin typeface="Posterama" panose="020B0504020200020000" pitchFamily="34" charset="0"/>
                <a:cs typeface="Posterama" panose="020B0504020200020000" pitchFamily="34" charset="0"/>
                <a:sym typeface="Arial"/>
              </a:rPr>
              <a:t>risk</a:t>
            </a: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of </a:t>
            </a:r>
            <a:r>
              <a:rPr lang="fr-FR" sz="1900" b="0" i="0" u="none" strike="noStrike" cap="none" dirty="0" err="1">
                <a:solidFill>
                  <a:srgbClr val="000000"/>
                </a:solidFill>
                <a:latin typeface="Posterama" panose="020B0504020200020000" pitchFamily="34" charset="0"/>
                <a:cs typeface="Posterama" panose="020B0504020200020000" pitchFamily="34" charset="0"/>
                <a:sym typeface="Arial"/>
              </a:rPr>
              <a:t>completely</a:t>
            </a: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900" b="0" i="0" u="none" strike="noStrike" cap="none" dirty="0" err="1">
                <a:solidFill>
                  <a:srgbClr val="000000"/>
                </a:solidFill>
                <a:latin typeface="Posterama" panose="020B0504020200020000" pitchFamily="34" charset="0"/>
                <a:cs typeface="Posterama" panose="020B0504020200020000" pitchFamily="34" charset="0"/>
                <a:sym typeface="Arial"/>
              </a:rPr>
              <a:t>disappearing</a:t>
            </a: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due to </a:t>
            </a:r>
            <a:r>
              <a:rPr lang="fr-FR" sz="1900" b="0" i="0" u="none" strike="noStrike" cap="none" dirty="0" err="1">
                <a:solidFill>
                  <a:srgbClr val="000000"/>
                </a:solidFill>
                <a:latin typeface="Posterama" panose="020B0504020200020000" pitchFamily="34" charset="0"/>
                <a:cs typeface="Posterama" panose="020B0504020200020000" pitchFamily="34" charset="0"/>
                <a:sym typeface="Arial"/>
              </a:rPr>
              <a:t>sea</a:t>
            </a: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900" b="0" i="0" u="none" strike="noStrike" cap="none" dirty="0" err="1">
                <a:solidFill>
                  <a:srgbClr val="000000"/>
                </a:solidFill>
                <a:latin typeface="Posterama" panose="020B0504020200020000" pitchFamily="34" charset="0"/>
                <a:cs typeface="Posterama" panose="020B0504020200020000" pitchFamily="34" charset="0"/>
                <a:sym typeface="Arial"/>
              </a:rPr>
              <a:t>level</a:t>
            </a: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900" b="0" i="0" u="none" strike="noStrike" cap="none" dirty="0" err="1">
                <a:solidFill>
                  <a:srgbClr val="000000"/>
                </a:solidFill>
                <a:latin typeface="Posterama" panose="020B0504020200020000" pitchFamily="34" charset="0"/>
                <a:cs typeface="Posterama" panose="020B0504020200020000" pitchFamily="34" charset="0"/>
                <a:sym typeface="Arial"/>
              </a:rPr>
              <a:t>rise</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139319C2-A4C6-359D-922B-0AE3C5B3FEF5}"/>
              </a:ext>
            </a:extLst>
          </p:cNvPr>
          <p:cNvSpPr txBox="1"/>
          <p:nvPr/>
        </p:nvSpPr>
        <p:spPr>
          <a:xfrm>
            <a:off x="8003458" y="6575549"/>
            <a:ext cx="6096000"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https://www.traveller.com.au/up-close-and-personal-in-tuvalu-gn445o</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43"/>
          <p:cNvSpPr txBox="1">
            <a:spLocks noGrp="1"/>
          </p:cNvSpPr>
          <p:nvPr>
            <p:ph type="title"/>
          </p:nvPr>
        </p:nvSpPr>
        <p:spPr>
          <a:xfrm>
            <a:off x="642125" y="309400"/>
            <a:ext cx="56445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t>Ocean</a:t>
            </a:r>
            <a:r>
              <a:rPr lang="fr-FR" sz="4009" dirty="0"/>
              <a:t> acidification</a:t>
            </a:r>
            <a:endParaRPr sz="4009" b="1" dirty="0">
              <a:solidFill>
                <a:srgbClr val="7503A6"/>
              </a:solidFill>
              <a:ea typeface="Arial"/>
              <a:sym typeface="Arial"/>
            </a:endParaRPr>
          </a:p>
        </p:txBody>
      </p:sp>
      <p:pic>
        <p:nvPicPr>
          <p:cNvPr id="576" name="Google Shape;576;p43" descr="C:\Users\Rui\Desktop\ZERO\apresentações escolas\Impacto Antrópico Oceanos\ph-vs-shells_med.jpeg"/>
          <p:cNvPicPr preferRelativeResize="0"/>
          <p:nvPr/>
        </p:nvPicPr>
        <p:blipFill rotWithShape="1">
          <a:blip r:embed="rId3">
            <a:alphaModFix/>
          </a:blip>
          <a:srcRect/>
          <a:stretch/>
        </p:blipFill>
        <p:spPr>
          <a:xfrm>
            <a:off x="495275" y="1272725"/>
            <a:ext cx="10036849" cy="5235600"/>
          </a:xfrm>
          <a:prstGeom prst="rect">
            <a:avLst/>
          </a:prstGeom>
          <a:noFill/>
          <a:ln>
            <a:noFill/>
          </a:ln>
        </p:spPr>
      </p:pic>
      <p:sp>
        <p:nvSpPr>
          <p:cNvPr id="3" name="CaixaDeTexto 2">
            <a:extLst>
              <a:ext uri="{FF2B5EF4-FFF2-40B4-BE49-F238E27FC236}">
                <a16:creationId xmlns:a16="http://schemas.microsoft.com/office/drawing/2014/main" id="{655C30F6-E56A-03DF-E749-1DC90E03CF68}"/>
              </a:ext>
            </a:extLst>
          </p:cNvPr>
          <p:cNvSpPr txBox="1"/>
          <p:nvPr/>
        </p:nvSpPr>
        <p:spPr>
          <a:xfrm>
            <a:off x="2861187" y="6634862"/>
            <a:ext cx="8839200"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https://ib.bioninja.com.au/standard-level/topic-4-ecology/44-climate-change/ocean-acidification.html</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44"/>
          <p:cNvSpPr txBox="1">
            <a:spLocks noGrp="1"/>
          </p:cNvSpPr>
          <p:nvPr>
            <p:ph type="title"/>
          </p:nvPr>
        </p:nvSpPr>
        <p:spPr>
          <a:xfrm>
            <a:off x="642125" y="309400"/>
            <a:ext cx="64488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t>Effects</a:t>
            </a:r>
            <a:r>
              <a:rPr lang="fr-FR" sz="4009" dirty="0"/>
              <a:t> on </a:t>
            </a:r>
            <a:r>
              <a:rPr lang="fr-FR" sz="4009" dirty="0" err="1"/>
              <a:t>ecosystems</a:t>
            </a:r>
            <a:endParaRPr sz="4009" b="1" dirty="0">
              <a:solidFill>
                <a:srgbClr val="7503A6"/>
              </a:solidFill>
              <a:ea typeface="Arial"/>
              <a:sym typeface="Arial"/>
            </a:endParaRPr>
          </a:p>
        </p:txBody>
      </p:sp>
      <p:sp>
        <p:nvSpPr>
          <p:cNvPr id="582" name="Google Shape;582;p44"/>
          <p:cNvSpPr/>
          <p:nvPr/>
        </p:nvSpPr>
        <p:spPr>
          <a:xfrm>
            <a:off x="299225" y="4567204"/>
            <a:ext cx="3652500" cy="160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In 2016, </a:t>
            </a:r>
            <a:r>
              <a:rPr lang="fr-FR" sz="2400" b="0" i="0" u="none" strike="noStrike" cap="none" dirty="0" err="1">
                <a:solidFill>
                  <a:srgbClr val="000000"/>
                </a:solidFill>
                <a:latin typeface="Posterama" panose="020B0504020200020000" pitchFamily="34" charset="0"/>
                <a:cs typeface="Posterama" panose="020B0504020200020000" pitchFamily="34" charset="0"/>
                <a:sym typeface="Arial"/>
              </a:rPr>
              <a:t>during</a:t>
            </a: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 the 4th </a:t>
            </a:r>
            <a:r>
              <a:rPr lang="fr-FR" sz="2400" b="0" i="0" u="none" strike="noStrike" cap="none" dirty="0" err="1">
                <a:solidFill>
                  <a:srgbClr val="000000"/>
                </a:solidFill>
                <a:latin typeface="Posterama" panose="020B0504020200020000" pitchFamily="34" charset="0"/>
                <a:cs typeface="Posterama" panose="020B0504020200020000" pitchFamily="34" charset="0"/>
                <a:sym typeface="Arial"/>
              </a:rPr>
              <a:t>episode</a:t>
            </a: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 of mass </a:t>
            </a:r>
            <a:r>
              <a:rPr lang="fr-FR" sz="2400" b="0" i="0" u="none" strike="noStrike" cap="none" dirty="0" err="1">
                <a:solidFill>
                  <a:srgbClr val="000000"/>
                </a:solidFill>
                <a:latin typeface="Posterama" panose="020B0504020200020000" pitchFamily="34" charset="0"/>
                <a:cs typeface="Posterama" panose="020B0504020200020000" pitchFamily="34" charset="0"/>
                <a:sym typeface="Arial"/>
              </a:rPr>
              <a:t>bleaching</a:t>
            </a: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400" b="0" i="0" u="sng" strike="noStrike" cap="none" dirty="0">
                <a:solidFill>
                  <a:srgbClr val="000000"/>
                </a:solidFill>
                <a:latin typeface="Posterama" panose="020B0504020200020000" pitchFamily="34" charset="0"/>
                <a:cs typeface="Posterama" panose="020B0504020200020000" pitchFamily="34" charset="0"/>
                <a:sym typeface="Arial"/>
              </a:rPr>
              <a:t>50% of the large </a:t>
            </a:r>
            <a:r>
              <a:rPr lang="fr-FR" sz="2400" b="0" i="0" u="sng" strike="noStrike" cap="none" dirty="0" err="1">
                <a:solidFill>
                  <a:srgbClr val="000000"/>
                </a:solidFill>
                <a:latin typeface="Posterama" panose="020B0504020200020000" pitchFamily="34" charset="0"/>
                <a:cs typeface="Posterama" panose="020B0504020200020000" pitchFamily="34" charset="0"/>
                <a:sym typeface="Arial"/>
              </a:rPr>
              <a:t>barrier</a:t>
            </a:r>
            <a:r>
              <a:rPr lang="fr-FR" sz="2400" b="0" i="0" u="sng" strike="noStrike" cap="none" dirty="0">
                <a:solidFill>
                  <a:srgbClr val="000000"/>
                </a:solidFill>
                <a:latin typeface="Posterama" panose="020B0504020200020000" pitchFamily="34" charset="0"/>
                <a:cs typeface="Posterama" panose="020B0504020200020000" pitchFamily="34" charset="0"/>
                <a:sym typeface="Arial"/>
              </a:rPr>
              <a:t> </a:t>
            </a:r>
            <a:r>
              <a:rPr lang="fr-FR" sz="2400" b="0" i="0" u="sng" strike="noStrike" cap="none" dirty="0" err="1">
                <a:solidFill>
                  <a:srgbClr val="000000"/>
                </a:solidFill>
                <a:latin typeface="Posterama" panose="020B0504020200020000" pitchFamily="34" charset="0"/>
                <a:cs typeface="Posterama" panose="020B0504020200020000" pitchFamily="34" charset="0"/>
                <a:sym typeface="Arial"/>
              </a:rPr>
              <a:t>coral</a:t>
            </a:r>
            <a:r>
              <a:rPr lang="fr-FR" sz="2400" b="0" i="0" u="sng" strike="noStrike" cap="none" dirty="0">
                <a:solidFill>
                  <a:srgbClr val="000000"/>
                </a:solidFill>
                <a:latin typeface="Posterama" panose="020B0504020200020000" pitchFamily="34" charset="0"/>
                <a:cs typeface="Posterama" panose="020B0504020200020000" pitchFamily="34" charset="0"/>
                <a:sym typeface="Arial"/>
              </a:rPr>
              <a:t> </a:t>
            </a:r>
            <a:r>
              <a:rPr lang="fr-FR" sz="2400" b="0" i="0" u="sng" strike="noStrike" cap="none" dirty="0" err="1">
                <a:solidFill>
                  <a:srgbClr val="000000"/>
                </a:solidFill>
                <a:latin typeface="Posterama" panose="020B0504020200020000" pitchFamily="34" charset="0"/>
                <a:cs typeface="Posterama" panose="020B0504020200020000" pitchFamily="34" charset="0"/>
                <a:sym typeface="Arial"/>
              </a:rPr>
              <a:t>died</a:t>
            </a:r>
            <a:r>
              <a:rPr lang="fr-FR" sz="2400" b="0" i="0" u="sng" strike="noStrike" cap="none" dirty="0">
                <a:solidFill>
                  <a:srgbClr val="000000"/>
                </a:solidFill>
                <a:latin typeface="Posterama" panose="020B0504020200020000" pitchFamily="34" charset="0"/>
                <a:cs typeface="Posterama" panose="020B0504020200020000" pitchFamily="34" charset="0"/>
                <a:sym typeface="Arial"/>
              </a:rPr>
              <a:t>.</a:t>
            </a:r>
            <a:endParaRPr sz="2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583" name="Google Shape;583;p44"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52879" y="3160087"/>
            <a:ext cx="7683872" cy="3526037"/>
          </a:xfrm>
          <a:prstGeom prst="rect">
            <a:avLst/>
          </a:prstGeom>
          <a:noFill/>
          <a:ln>
            <a:noFill/>
          </a:ln>
        </p:spPr>
      </p:pic>
      <p:sp>
        <p:nvSpPr>
          <p:cNvPr id="584" name="Google Shape;584;p44"/>
          <p:cNvSpPr txBox="1"/>
          <p:nvPr/>
        </p:nvSpPr>
        <p:spPr>
          <a:xfrm>
            <a:off x="5097006" y="1506726"/>
            <a:ext cx="5595600" cy="1231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Coral </a:t>
            </a:r>
            <a:r>
              <a:rPr lang="fr-FR" sz="2400" b="0" i="0" u="none" strike="noStrike" cap="none" dirty="0" err="1">
                <a:solidFill>
                  <a:srgbClr val="000000"/>
                </a:solidFill>
                <a:latin typeface="Posterama" panose="020B0504020200020000" pitchFamily="34" charset="0"/>
                <a:cs typeface="Posterama" panose="020B0504020200020000" pitchFamily="34" charset="0"/>
                <a:sym typeface="Arial"/>
              </a:rPr>
              <a:t>reefs</a:t>
            </a: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 are home to about 25% of marine life, the </a:t>
            </a:r>
            <a:r>
              <a:rPr lang="fr-FR" sz="2400" b="0" i="0" u="none" strike="noStrike" cap="none" dirty="0" err="1">
                <a:solidFill>
                  <a:srgbClr val="000000"/>
                </a:solidFill>
                <a:latin typeface="Posterama" panose="020B0504020200020000" pitchFamily="34" charset="0"/>
                <a:cs typeface="Posterama" panose="020B0504020200020000" pitchFamily="34" charset="0"/>
                <a:sym typeface="Arial"/>
              </a:rPr>
              <a:t>terrestrial</a:t>
            </a: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400" b="0" i="0" u="none" strike="noStrike" cap="none" dirty="0" err="1">
                <a:solidFill>
                  <a:srgbClr val="000000"/>
                </a:solidFill>
                <a:latin typeface="Posterama" panose="020B0504020200020000" pitchFamily="34" charset="0"/>
                <a:cs typeface="Posterama" panose="020B0504020200020000" pitchFamily="34" charset="0"/>
                <a:sym typeface="Arial"/>
              </a:rPr>
              <a:t>equivalent</a:t>
            </a: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 of </a:t>
            </a:r>
            <a:r>
              <a:rPr lang="fr-FR" sz="2400" b="0" i="0" u="none" strike="noStrike" cap="none" dirty="0" err="1">
                <a:solidFill>
                  <a:srgbClr val="000000"/>
                </a:solidFill>
                <a:latin typeface="Posterama" panose="020B0504020200020000" pitchFamily="34" charset="0"/>
                <a:cs typeface="Posterama" panose="020B0504020200020000" pitchFamily="34" charset="0"/>
                <a:sym typeface="Arial"/>
              </a:rPr>
              <a:t>rainforests</a:t>
            </a: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a:t>
            </a:r>
            <a:endParaRPr sz="2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585" name="Google Shape;585;p44" descr="Resultado de imagem para coral reef healthy"/>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48679" y="1372399"/>
            <a:ext cx="3791366" cy="2706157"/>
          </a:xfrm>
          <a:prstGeom prst="rect">
            <a:avLst/>
          </a:prstGeom>
          <a:noFill/>
          <a:ln>
            <a:noFill/>
          </a:ln>
        </p:spPr>
      </p:pic>
      <p:sp>
        <p:nvSpPr>
          <p:cNvPr id="3" name="CaixaDeTexto 2">
            <a:extLst>
              <a:ext uri="{FF2B5EF4-FFF2-40B4-BE49-F238E27FC236}">
                <a16:creationId xmlns:a16="http://schemas.microsoft.com/office/drawing/2014/main" id="{57073B7E-2DF7-33F5-4BCA-8060BFB167CE}"/>
              </a:ext>
            </a:extLst>
          </p:cNvPr>
          <p:cNvSpPr txBox="1"/>
          <p:nvPr/>
        </p:nvSpPr>
        <p:spPr>
          <a:xfrm>
            <a:off x="273375" y="4078556"/>
            <a:ext cx="3704200" cy="507831"/>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rgbClr val="0070C0"/>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https://www.theguardian.com/environment/gallery/2018/jul/29/can-you-spot-dead-coral-in-pictures</a:t>
            </a:r>
            <a:endParaRPr lang="pt-PT" sz="900" dirty="0">
              <a:solidFill>
                <a:srgbClr val="0070C0"/>
              </a:solidFill>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D154A1D9-56B6-0390-5637-30AB6787FCA5}"/>
              </a:ext>
            </a:extLst>
          </p:cNvPr>
          <p:cNvSpPr txBox="1"/>
          <p:nvPr/>
        </p:nvSpPr>
        <p:spPr>
          <a:xfrm>
            <a:off x="6823587" y="6668748"/>
            <a:ext cx="6096000" cy="2308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rgbClr val="0070C0"/>
                </a:solidFill>
                <a:latin typeface="Posterama" panose="020B0504020200020000" pitchFamily="34" charset="0"/>
                <a:cs typeface="Posterama" panose="020B0504020200020000" pitchFamily="34" charset="0"/>
                <a:hlinkClick r:id="rId6">
                  <a:extLst>
                    <a:ext uri="{A12FA001-AC4F-418D-AE19-62706E023703}">
                      <ahyp:hlinkClr xmlns:ahyp="http://schemas.microsoft.com/office/drawing/2018/hyperlinkcolor" val="tx"/>
                    </a:ext>
                  </a:extLst>
                </a:hlinkClick>
              </a:rPr>
              <a:t>https://group.bnpparibas/en/news/climate-change-impact-survival-world-s-coral-reefs</a:t>
            </a:r>
            <a:endParaRPr lang="pt-PT" sz="900" dirty="0">
              <a:solidFill>
                <a:srgbClr val="0070C0"/>
              </a:solidFill>
              <a:latin typeface="Posterama" panose="020B0504020200020000" pitchFamily="34" charset="0"/>
              <a:cs typeface="Posterama" panose="020B0504020200020000"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45"/>
          <p:cNvSpPr txBox="1">
            <a:spLocks noGrp="1"/>
          </p:cNvSpPr>
          <p:nvPr>
            <p:ph type="title"/>
          </p:nvPr>
        </p:nvSpPr>
        <p:spPr>
          <a:xfrm>
            <a:off x="367600" y="309400"/>
            <a:ext cx="65220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err="1"/>
              <a:t>Effects</a:t>
            </a:r>
            <a:r>
              <a:rPr lang="fr-FR" sz="4009" dirty="0"/>
              <a:t> on </a:t>
            </a:r>
            <a:r>
              <a:rPr lang="fr-FR" sz="4009" dirty="0" err="1"/>
              <a:t>human</a:t>
            </a:r>
            <a:r>
              <a:rPr lang="fr-FR" sz="4009" dirty="0"/>
              <a:t> </a:t>
            </a:r>
            <a:r>
              <a:rPr lang="fr-FR" sz="4009" dirty="0" err="1"/>
              <a:t>health</a:t>
            </a:r>
            <a:endParaRPr sz="4009" b="1" dirty="0">
              <a:solidFill>
                <a:srgbClr val="7503A6"/>
              </a:solidFill>
              <a:ea typeface="Arial"/>
              <a:sym typeface="Arial"/>
            </a:endParaRPr>
          </a:p>
        </p:txBody>
      </p:sp>
      <p:pic>
        <p:nvPicPr>
          <p:cNvPr id="591" name="Google Shape;591;p45"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9910" y="1222348"/>
            <a:ext cx="9571590" cy="4915920"/>
          </a:xfrm>
          <a:prstGeom prst="rect">
            <a:avLst/>
          </a:prstGeom>
          <a:noFill/>
          <a:ln>
            <a:noFill/>
          </a:ln>
        </p:spPr>
      </p:pic>
      <p:sp>
        <p:nvSpPr>
          <p:cNvPr id="592" name="Google Shape;592;p45"/>
          <p:cNvSpPr/>
          <p:nvPr/>
        </p:nvSpPr>
        <p:spPr>
          <a:xfrm>
            <a:off x="2856537" y="6138273"/>
            <a:ext cx="6945900" cy="453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600" b="0" i="0" u="none" strike="noStrike" cap="none" dirty="0" err="1">
                <a:solidFill>
                  <a:srgbClr val="7503A6"/>
                </a:solidFill>
                <a:latin typeface="Posterama" panose="020B0504020200020000" pitchFamily="34" charset="0"/>
                <a:cs typeface="Posterama" panose="020B0504020200020000" pitchFamily="34" charset="0"/>
                <a:sym typeface="Arial"/>
              </a:rPr>
              <a:t>Climate</a:t>
            </a:r>
            <a:r>
              <a:rPr lang="fr-FR" sz="2600" b="0" i="0" u="none" strike="noStrike" cap="none" dirty="0">
                <a:solidFill>
                  <a:srgbClr val="7503A6"/>
                </a:solidFill>
                <a:latin typeface="Posterama" panose="020B0504020200020000" pitchFamily="34" charset="0"/>
                <a:cs typeface="Posterama" panose="020B0504020200020000" pitchFamily="34" charset="0"/>
                <a:sym typeface="Arial"/>
              </a:rPr>
              <a:t> Change and Malaria</a:t>
            </a:r>
            <a:endParaRPr sz="26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grpSp>
        <p:nvGrpSpPr>
          <p:cNvPr id="593" name="Google Shape;593;p45"/>
          <p:cNvGrpSpPr/>
          <p:nvPr/>
        </p:nvGrpSpPr>
        <p:grpSpPr>
          <a:xfrm>
            <a:off x="879916" y="3785083"/>
            <a:ext cx="1679910" cy="2353448"/>
            <a:chOff x="881950" y="3752023"/>
            <a:chExt cx="1779000" cy="2078100"/>
          </a:xfrm>
        </p:grpSpPr>
        <p:sp>
          <p:nvSpPr>
            <p:cNvPr id="594" name="Google Shape;594;p45"/>
            <p:cNvSpPr/>
            <p:nvPr/>
          </p:nvSpPr>
          <p:spPr>
            <a:xfrm>
              <a:off x="881950" y="3752023"/>
              <a:ext cx="1779000" cy="2078100"/>
            </a:xfrm>
            <a:prstGeom prst="rect">
              <a:avLst/>
            </a:prstGeom>
            <a:solidFill>
              <a:schemeClr val="lt1"/>
            </a:solidFill>
            <a:ln w="15875" cap="flat" cmpd="sng">
              <a:solidFill>
                <a:schemeClr val="accen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595" name="Google Shape;595;p45"/>
            <p:cNvSpPr txBox="1"/>
            <p:nvPr/>
          </p:nvSpPr>
          <p:spPr>
            <a:xfrm>
              <a:off x="976119" y="3944149"/>
              <a:ext cx="1592400" cy="978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600" b="0" i="0" u="none" strike="noStrike" cap="none" dirty="0">
                  <a:solidFill>
                    <a:srgbClr val="000000"/>
                  </a:solidFill>
                  <a:latin typeface="Posterama" panose="020B0504020200020000" pitchFamily="34" charset="0"/>
                  <a:cs typeface="Posterama" panose="020B0504020200020000" pitchFamily="34" charset="0"/>
                  <a:sym typeface="Arial"/>
                </a:rPr>
                <a:t>Distribution of the Malaria </a:t>
              </a:r>
              <a:r>
                <a:rPr lang="fr-FR" sz="1600" b="0" i="0" u="none" strike="noStrike" cap="none" dirty="0" err="1">
                  <a:solidFill>
                    <a:srgbClr val="000000"/>
                  </a:solidFill>
                  <a:latin typeface="Posterama" panose="020B0504020200020000" pitchFamily="34" charset="0"/>
                  <a:cs typeface="Posterama" panose="020B0504020200020000" pitchFamily="34" charset="0"/>
                  <a:sym typeface="Arial"/>
                </a:rPr>
                <a:t>pathogen</a:t>
              </a:r>
              <a:r>
                <a:rPr lang="fr-FR" sz="1600" b="0" i="0" u="none" strike="noStrike" cap="none" dirty="0">
                  <a:solidFill>
                    <a:srgbClr val="000000"/>
                  </a:solidFill>
                  <a:latin typeface="Posterama" panose="020B0504020200020000" pitchFamily="34" charset="0"/>
                  <a:cs typeface="Posterama" panose="020B0504020200020000" pitchFamily="34" charset="0"/>
                  <a:sym typeface="Arial"/>
                </a:rPr>
                <a:t>:</a:t>
              </a:r>
              <a:endParaRPr sz="16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596" name="Google Shape;596;p45"/>
            <p:cNvSpPr txBox="1"/>
            <p:nvPr/>
          </p:nvSpPr>
          <p:spPr>
            <a:xfrm>
              <a:off x="1277408" y="4766481"/>
              <a:ext cx="868500" cy="326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600" b="0" i="0" u="none" strike="noStrike" cap="none" dirty="0" err="1">
                  <a:solidFill>
                    <a:srgbClr val="000000"/>
                  </a:solidFill>
                  <a:latin typeface="Posterama" panose="020B0504020200020000" pitchFamily="34" charset="0"/>
                  <a:cs typeface="Posterama" panose="020B0504020200020000" pitchFamily="34" charset="0"/>
                  <a:sym typeface="Arial"/>
                </a:rPr>
                <a:t>Today</a:t>
              </a:r>
              <a:endParaRPr sz="16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597" name="Google Shape;597;p45"/>
            <p:cNvSpPr/>
            <p:nvPr/>
          </p:nvSpPr>
          <p:spPr>
            <a:xfrm>
              <a:off x="974375" y="4866271"/>
              <a:ext cx="144900" cy="145500"/>
            </a:xfrm>
            <a:prstGeom prst="ellipse">
              <a:avLst/>
            </a:prstGeom>
            <a:solidFill>
              <a:srgbClr val="CFA93D"/>
            </a:solidFill>
            <a:ln w="25400" cap="flat" cmpd="sng">
              <a:solidFill>
                <a:srgbClr val="CFA93D"/>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6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598" name="Google Shape;598;p45"/>
            <p:cNvSpPr/>
            <p:nvPr/>
          </p:nvSpPr>
          <p:spPr>
            <a:xfrm>
              <a:off x="974375" y="5302197"/>
              <a:ext cx="144900" cy="14550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6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599" name="Google Shape;599;p45"/>
            <p:cNvSpPr txBox="1"/>
            <p:nvPr/>
          </p:nvSpPr>
          <p:spPr>
            <a:xfrm>
              <a:off x="1263892" y="5084234"/>
              <a:ext cx="1230300" cy="543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600" b="0" i="0" u="none" strike="noStrike" cap="none" dirty="0">
                  <a:solidFill>
                    <a:srgbClr val="000000"/>
                  </a:solidFill>
                  <a:latin typeface="Posterama" panose="020B0504020200020000" pitchFamily="34" charset="0"/>
                  <a:cs typeface="Posterama" panose="020B0504020200020000" pitchFamily="34" charset="0"/>
                  <a:sym typeface="Arial"/>
                </a:rPr>
                <a:t>Possible in 2050</a:t>
              </a:r>
              <a:endParaRPr sz="16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grpSp>
      <p:sp>
        <p:nvSpPr>
          <p:cNvPr id="600" name="Google Shape;600;p45"/>
          <p:cNvSpPr/>
          <p:nvPr/>
        </p:nvSpPr>
        <p:spPr>
          <a:xfrm>
            <a:off x="5396763" y="6606321"/>
            <a:ext cx="7877400" cy="296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De Souza et. al. (2012), Impact of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Climate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Change on the Geographic Scope of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Diseases</a:t>
            </a:r>
            <a:endParaRPr sz="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46" descr="Uma imagem com céu, exterior, terra, sujidade&#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725" y="1396451"/>
            <a:ext cx="12232727" cy="6014706"/>
          </a:xfrm>
          <a:prstGeom prst="rect">
            <a:avLst/>
          </a:prstGeom>
          <a:noFill/>
          <a:ln>
            <a:noFill/>
          </a:ln>
        </p:spPr>
      </p:pic>
      <p:pic>
        <p:nvPicPr>
          <p:cNvPr id="607" name="Google Shape;607;p46"/>
          <p:cNvPicPr preferRelativeResize="0"/>
          <p:nvPr/>
        </p:nvPicPr>
        <p:blipFill rotWithShape="1">
          <a:blip r:embed="rId4" cstate="email">
            <a:alphaModFix/>
            <a:extLst>
              <a:ext uri="{28A0092B-C50C-407E-A947-70E740481C1C}">
                <a14:useLocalDpi xmlns:a14="http://schemas.microsoft.com/office/drawing/2010/main"/>
              </a:ext>
            </a:extLst>
          </a:blip>
          <a:srcRect t="-4123"/>
          <a:stretch/>
        </p:blipFill>
        <p:spPr>
          <a:xfrm>
            <a:off x="-40725" y="-214489"/>
            <a:ext cx="12232727" cy="2621295"/>
          </a:xfrm>
          <a:prstGeom prst="rect">
            <a:avLst/>
          </a:prstGeom>
          <a:noFill/>
          <a:ln>
            <a:noFill/>
          </a:ln>
        </p:spPr>
      </p:pic>
      <p:sp>
        <p:nvSpPr>
          <p:cNvPr id="3" name="CaixaDeTexto 2">
            <a:extLst>
              <a:ext uri="{FF2B5EF4-FFF2-40B4-BE49-F238E27FC236}">
                <a16:creationId xmlns:a16="http://schemas.microsoft.com/office/drawing/2014/main" id="{53391858-10A4-DAE1-F466-5F8B2A354BBE}"/>
              </a:ext>
            </a:extLst>
          </p:cNvPr>
          <p:cNvSpPr txBox="1"/>
          <p:nvPr/>
        </p:nvSpPr>
        <p:spPr>
          <a:xfrm>
            <a:off x="6184490" y="6673334"/>
            <a:ext cx="6194322" cy="3693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https://www.amnesty.org/en/latest/news/2021/05/madagascar-urgent-humanitarian-intervention-needed-as-millions-face-hunger-due-to-devastating-famine/</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3" name="Google Shape;613;p47" descr="Uma imagem com texto, pessoa, faixa, multidão&#10;&#10;Descrição gerada automaticamente"/>
          <p:cNvPicPr preferRelativeResize="0"/>
          <p:nvPr/>
        </p:nvPicPr>
        <p:blipFill rotWithShape="1">
          <a:blip r:embed="rId3" cstate="email">
            <a:alphaModFix amt="70000"/>
            <a:extLst>
              <a:ext uri="{28A0092B-C50C-407E-A947-70E740481C1C}">
                <a14:useLocalDpi xmlns:a14="http://schemas.microsoft.com/office/drawing/2010/main"/>
              </a:ext>
            </a:extLst>
          </a:blip>
          <a:srcRect/>
          <a:stretch/>
        </p:blipFill>
        <p:spPr>
          <a:xfrm>
            <a:off x="-25187" y="-138124"/>
            <a:ext cx="12217181" cy="8144791"/>
          </a:xfrm>
          <a:prstGeom prst="rect">
            <a:avLst/>
          </a:prstGeom>
          <a:noFill/>
          <a:ln>
            <a:noFill/>
          </a:ln>
        </p:spPr>
      </p:pic>
      <p:sp>
        <p:nvSpPr>
          <p:cNvPr id="614" name="Google Shape;614;p47"/>
          <p:cNvSpPr txBox="1"/>
          <p:nvPr/>
        </p:nvSpPr>
        <p:spPr>
          <a:xfrm>
            <a:off x="815413" y="497428"/>
            <a:ext cx="10898700" cy="4416300"/>
          </a:xfrm>
          <a:prstGeom prst="rect">
            <a:avLst/>
          </a:prstGeom>
          <a:noFill/>
          <a:ln>
            <a:noFill/>
          </a:ln>
          <a:effectLst>
            <a:outerShdw blurRad="50800" dist="38100" dir="5400000" algn="t" rotWithShape="0">
              <a:srgbClr val="000000">
                <a:alpha val="40000"/>
              </a:srgbClr>
            </a:outerShdw>
          </a:effectLst>
        </p:spPr>
        <p:txBody>
          <a:bodyPr spcFirstLastPara="1" wrap="square" lIns="121900" tIns="60925" rIns="121900" bIns="60925" anchor="ctr" anchorCtr="0">
            <a:normAutofit fontScale="92500"/>
          </a:bodyPr>
          <a:lstStyle/>
          <a:p>
            <a:pPr marL="241300" marR="0" lvl="0" indent="-241300" algn="ctr" rtl="0">
              <a:lnSpc>
                <a:spcPct val="150000"/>
              </a:lnSpc>
              <a:spcBef>
                <a:spcPts val="0"/>
              </a:spcBef>
              <a:spcAft>
                <a:spcPts val="0"/>
              </a:spcAft>
              <a:buClr>
                <a:srgbClr val="000000"/>
              </a:buClr>
              <a:buSzPct val="108108"/>
              <a:buFont typeface="Arial"/>
              <a:buNone/>
            </a:pPr>
            <a:r>
              <a:rPr lang="fr-FR" sz="3700" b="1" i="0" u="none" strike="noStrike" cap="none" dirty="0" err="1">
                <a:solidFill>
                  <a:schemeClr val="lt1"/>
                </a:solidFill>
                <a:latin typeface="Posterama" panose="020B0504020200020000" pitchFamily="34" charset="0"/>
                <a:cs typeface="Posterama" panose="020B0504020200020000" pitchFamily="34" charset="0"/>
                <a:sym typeface="Arial"/>
              </a:rPr>
              <a:t>Climate</a:t>
            </a: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 change "</a:t>
            </a:r>
            <a:r>
              <a:rPr lang="fr-FR" sz="3700" b="1" i="0" u="none" strike="noStrike" cap="none" dirty="0" err="1">
                <a:solidFill>
                  <a:schemeClr val="lt1"/>
                </a:solidFill>
                <a:latin typeface="Posterama" panose="020B0504020200020000" pitchFamily="34" charset="0"/>
                <a:cs typeface="Posterama" panose="020B0504020200020000" pitchFamily="34" charset="0"/>
                <a:sym typeface="Arial"/>
              </a:rPr>
              <a:t>will</a:t>
            </a: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 </a:t>
            </a:r>
            <a:r>
              <a:rPr lang="fr-FR" sz="3700" b="1" i="0" u="none" strike="noStrike" cap="none" dirty="0" err="1">
                <a:solidFill>
                  <a:schemeClr val="lt1"/>
                </a:solidFill>
                <a:latin typeface="Posterama" panose="020B0504020200020000" pitchFamily="34" charset="0"/>
                <a:cs typeface="Posterama" panose="020B0504020200020000" pitchFamily="34" charset="0"/>
                <a:sym typeface="Arial"/>
              </a:rPr>
              <a:t>likely</a:t>
            </a: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 lead to</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241300" marR="0" lvl="0" indent="-241300" algn="ctr" rtl="0">
              <a:lnSpc>
                <a:spcPct val="150000"/>
              </a:lnSpc>
              <a:spcBef>
                <a:spcPts val="0"/>
              </a:spcBef>
              <a:spcAft>
                <a:spcPts val="0"/>
              </a:spcAft>
              <a:buClr>
                <a:srgbClr val="000000"/>
              </a:buClr>
              <a:buSzPct val="108108"/>
              <a:buFont typeface="Arial"/>
              <a:buNone/>
            </a:pPr>
            <a:r>
              <a:rPr lang="fr-FR" sz="3700" b="1" i="0" u="none" strike="noStrike" cap="none" dirty="0" err="1">
                <a:solidFill>
                  <a:schemeClr val="lt1"/>
                </a:solidFill>
                <a:latin typeface="Posterama" panose="020B0504020200020000" pitchFamily="34" charset="0"/>
                <a:cs typeface="Posterama" panose="020B0504020200020000" pitchFamily="34" charset="0"/>
                <a:sym typeface="Arial"/>
              </a:rPr>
              <a:t>shortages</a:t>
            </a: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 of </a:t>
            </a:r>
            <a:r>
              <a:rPr lang="fr-FR" sz="3700" b="1" i="0" u="none" strike="noStrike" cap="none" dirty="0" err="1">
                <a:solidFill>
                  <a:schemeClr val="lt1"/>
                </a:solidFill>
                <a:latin typeface="Posterama" panose="020B0504020200020000" pitchFamily="34" charset="0"/>
                <a:cs typeface="Posterama" panose="020B0504020200020000" pitchFamily="34" charset="0"/>
                <a:sym typeface="Arial"/>
              </a:rPr>
              <a:t>food</a:t>
            </a: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 water, and </a:t>
            </a:r>
            <a:r>
              <a:rPr lang="fr-FR" sz="3700" b="1" i="0" u="none" strike="noStrike" cap="none" dirty="0" err="1">
                <a:solidFill>
                  <a:schemeClr val="lt1"/>
                </a:solidFill>
                <a:latin typeface="Posterama" panose="020B0504020200020000" pitchFamily="34" charset="0"/>
                <a:cs typeface="Posterama" panose="020B0504020200020000" pitchFamily="34" charset="0"/>
                <a:sym typeface="Arial"/>
              </a:rPr>
              <a:t>pandemic</a:t>
            </a: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 </a:t>
            </a:r>
            <a:r>
              <a:rPr lang="fr-FR" sz="3700" b="1" i="0" u="none" strike="noStrike" cap="none" dirty="0" err="1">
                <a:solidFill>
                  <a:schemeClr val="lt1"/>
                </a:solidFill>
                <a:latin typeface="Posterama" panose="020B0504020200020000" pitchFamily="34" charset="0"/>
                <a:cs typeface="Posterama" panose="020B0504020200020000" pitchFamily="34" charset="0"/>
                <a:sym typeface="Arial"/>
              </a:rPr>
              <a:t>diseases</a:t>
            </a: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 </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241300" marR="0" lvl="0" indent="-241300" algn="ctr" rtl="0">
              <a:lnSpc>
                <a:spcPct val="150000"/>
              </a:lnSpc>
              <a:spcBef>
                <a:spcPts val="0"/>
              </a:spcBef>
              <a:spcAft>
                <a:spcPts val="0"/>
              </a:spcAft>
              <a:buClr>
                <a:srgbClr val="000000"/>
              </a:buClr>
              <a:buSzPct val="108108"/>
              <a:buFont typeface="Arial"/>
              <a:buNone/>
            </a:pPr>
            <a:r>
              <a:rPr lang="fr-FR" sz="3700" b="1" i="0" u="none" strike="noStrike" cap="none" dirty="0" err="1">
                <a:solidFill>
                  <a:schemeClr val="lt1"/>
                </a:solidFill>
                <a:latin typeface="Posterama" panose="020B0504020200020000" pitchFamily="34" charset="0"/>
                <a:cs typeface="Posterama" panose="020B0504020200020000" pitchFamily="34" charset="0"/>
                <a:sym typeface="Arial"/>
              </a:rPr>
              <a:t>refugee</a:t>
            </a: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 and </a:t>
            </a:r>
            <a:r>
              <a:rPr lang="fr-FR" sz="3700" b="1" i="0" u="none" strike="noStrike" cap="none" dirty="0" err="1">
                <a:solidFill>
                  <a:schemeClr val="lt1"/>
                </a:solidFill>
                <a:latin typeface="Posterama" panose="020B0504020200020000" pitchFamily="34" charset="0"/>
                <a:cs typeface="Posterama" panose="020B0504020200020000" pitchFamily="34" charset="0"/>
                <a:sym typeface="Arial"/>
              </a:rPr>
              <a:t>resource</a:t>
            </a: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 </a:t>
            </a:r>
            <a:r>
              <a:rPr lang="fr-FR" sz="3700" b="1" i="0" u="none" strike="noStrike" cap="none" dirty="0" err="1">
                <a:solidFill>
                  <a:schemeClr val="lt1"/>
                </a:solidFill>
                <a:latin typeface="Posterama" panose="020B0504020200020000" pitchFamily="34" charset="0"/>
                <a:cs typeface="Posterama" panose="020B0504020200020000" pitchFamily="34" charset="0"/>
                <a:sym typeface="Arial"/>
              </a:rPr>
              <a:t>conflicts</a:t>
            </a: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 and destruction </a:t>
            </a:r>
            <a:r>
              <a:rPr lang="fr-FR" sz="3700" b="1" i="0" u="none" strike="noStrike" cap="none" dirty="0" err="1">
                <a:solidFill>
                  <a:schemeClr val="lt1"/>
                </a:solidFill>
                <a:latin typeface="Posterama" panose="020B0504020200020000" pitchFamily="34" charset="0"/>
                <a:cs typeface="Posterama" panose="020B0504020200020000" pitchFamily="34" charset="0"/>
                <a:sym typeface="Arial"/>
              </a:rPr>
              <a:t>from</a:t>
            </a: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 </a:t>
            </a:r>
            <a:r>
              <a:rPr lang="fr-FR" sz="3700" b="1" i="0" u="none" strike="noStrike" cap="none" dirty="0" err="1">
                <a:solidFill>
                  <a:schemeClr val="lt1"/>
                </a:solidFill>
                <a:latin typeface="Posterama" panose="020B0504020200020000" pitchFamily="34" charset="0"/>
                <a:cs typeface="Posterama" panose="020B0504020200020000" pitchFamily="34" charset="0"/>
                <a:sym typeface="Arial"/>
              </a:rPr>
              <a:t>natural</a:t>
            </a: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 </a:t>
            </a:r>
            <a:r>
              <a:rPr lang="fr-FR" sz="3700" b="1" i="0" u="none" strike="noStrike" cap="none" dirty="0" err="1">
                <a:solidFill>
                  <a:schemeClr val="lt1"/>
                </a:solidFill>
                <a:latin typeface="Posterama" panose="020B0504020200020000" pitchFamily="34" charset="0"/>
                <a:cs typeface="Posterama" panose="020B0504020200020000" pitchFamily="34" charset="0"/>
                <a:sym typeface="Arial"/>
              </a:rPr>
              <a:t>disasters</a:t>
            </a: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 in </a:t>
            </a:r>
            <a:r>
              <a:rPr lang="fr-FR" sz="3700" b="1" i="0" u="none" strike="noStrike" cap="none" dirty="0" err="1">
                <a:solidFill>
                  <a:schemeClr val="lt1"/>
                </a:solidFill>
                <a:latin typeface="Posterama" panose="020B0504020200020000" pitchFamily="34" charset="0"/>
                <a:cs typeface="Posterama" panose="020B0504020200020000" pitchFamily="34" charset="0"/>
                <a:sym typeface="Arial"/>
              </a:rPr>
              <a:t>many</a:t>
            </a: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 </a:t>
            </a:r>
            <a:r>
              <a:rPr lang="fr-FR" sz="3700" b="1" i="0" u="none" strike="noStrike" cap="none" dirty="0" err="1">
                <a:solidFill>
                  <a:schemeClr val="lt1"/>
                </a:solidFill>
                <a:latin typeface="Posterama" panose="020B0504020200020000" pitchFamily="34" charset="0"/>
                <a:cs typeface="Posterama" panose="020B0504020200020000" pitchFamily="34" charset="0"/>
                <a:sym typeface="Arial"/>
              </a:rPr>
              <a:t>regions</a:t>
            </a: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 of the globe."</a:t>
            </a:r>
            <a:endParaRPr sz="3700" b="1"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615" name="Google Shape;615;p47"/>
          <p:cNvSpPr/>
          <p:nvPr/>
        </p:nvSpPr>
        <p:spPr>
          <a:xfrm>
            <a:off x="5118315" y="6072748"/>
            <a:ext cx="2238000" cy="765900"/>
          </a:xfrm>
          <a:prstGeom prst="rect">
            <a:avLst/>
          </a:prstGeom>
          <a:noFill/>
          <a:ln>
            <a:noFill/>
          </a:ln>
        </p:spPr>
        <p:txBody>
          <a:bodyPr spcFirstLastPara="1" wrap="square" lIns="32000" tIns="32000" rIns="32000" bIns="32000" anchor="t" anchorCtr="0">
            <a:noAutofit/>
          </a:bodyPr>
          <a:lstStyle/>
          <a:p>
            <a:pPr marL="38100" marR="0" lvl="1" indent="190500" algn="l" rtl="0">
              <a:lnSpc>
                <a:spcPct val="100000"/>
              </a:lnSpc>
              <a:spcBef>
                <a:spcPts val="0"/>
              </a:spcBef>
              <a:spcAft>
                <a:spcPts val="0"/>
              </a:spcAft>
              <a:buClr>
                <a:srgbClr val="000000"/>
              </a:buClr>
              <a:buSzPts val="1900"/>
              <a:buFont typeface="Arial"/>
              <a:buNone/>
            </a:pPr>
            <a:r>
              <a:rPr lang="fr-FR" sz="1900" b="1" i="0" u="none" strike="noStrike" cap="none" dirty="0" err="1">
                <a:solidFill>
                  <a:srgbClr val="000000"/>
                </a:solidFill>
                <a:latin typeface="Posterama" panose="020B0504020200020000" pitchFamily="34" charset="0"/>
                <a:cs typeface="Posterama" panose="020B0504020200020000" pitchFamily="34" charset="0"/>
                <a:sym typeface="Arial"/>
              </a:rPr>
              <a:t>October</a:t>
            </a:r>
            <a:r>
              <a:rPr lang="fr-FR" sz="1900" b="1" i="0" u="none" strike="noStrike" cap="none" dirty="0">
                <a:solidFill>
                  <a:srgbClr val="000000"/>
                </a:solidFill>
                <a:latin typeface="Posterama" panose="020B0504020200020000" pitchFamily="34" charset="0"/>
                <a:cs typeface="Posterama" panose="020B0504020200020000" pitchFamily="34" charset="0"/>
                <a:sym typeface="Arial"/>
              </a:rPr>
              <a:t> 2014</a:t>
            </a:r>
            <a:endParaRPr sz="1900" b="1"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616" name="Google Shape;616;p47"/>
          <p:cNvSpPr txBox="1"/>
          <p:nvPr/>
        </p:nvSpPr>
        <p:spPr>
          <a:xfrm>
            <a:off x="3023659" y="5157274"/>
            <a:ext cx="6528900" cy="915600"/>
          </a:xfrm>
          <a:prstGeom prst="rect">
            <a:avLst/>
          </a:prstGeom>
          <a:noFill/>
          <a:ln>
            <a:noFill/>
          </a:ln>
        </p:spPr>
        <p:txBody>
          <a:bodyPr spcFirstLastPara="1" wrap="square" lIns="121900" tIns="60925" rIns="121900" bIns="60925" anchor="t" anchorCtr="0">
            <a:normAutofit lnSpcReduction="10000"/>
          </a:bodyPr>
          <a:lstStyle/>
          <a:p>
            <a:pPr marL="457200" marR="0" lvl="0" indent="-457200" algn="ctr" rtl="0">
              <a:lnSpc>
                <a:spcPct val="100000"/>
              </a:lnSpc>
              <a:spcBef>
                <a:spcPts val="0"/>
              </a:spcBef>
              <a:spcAft>
                <a:spcPts val="0"/>
              </a:spcAft>
              <a:buClr>
                <a:schemeClr val="lt1"/>
              </a:buClr>
              <a:buSzPts val="2400"/>
              <a:buFont typeface="Arial"/>
              <a:buNone/>
            </a:pPr>
            <a:r>
              <a:rPr lang="fr-FR" sz="2400" b="0" i="0" u="none" strike="noStrike" cap="none" dirty="0">
                <a:solidFill>
                  <a:schemeClr val="lt1"/>
                </a:solidFill>
                <a:latin typeface="Posterama" panose="020B0504020200020000" pitchFamily="34" charset="0"/>
                <a:cs typeface="Posterama" panose="020B0504020200020000" pitchFamily="34" charset="0"/>
                <a:sym typeface="Arial"/>
              </a:rPr>
              <a:t>US </a:t>
            </a:r>
            <a:r>
              <a:rPr lang="fr-FR" sz="2400" b="0" i="0" u="none" strike="noStrike" cap="none" dirty="0" err="1">
                <a:solidFill>
                  <a:schemeClr val="lt1"/>
                </a:solidFill>
                <a:latin typeface="Posterama" panose="020B0504020200020000" pitchFamily="34" charset="0"/>
                <a:cs typeface="Posterama" panose="020B0504020200020000" pitchFamily="34" charset="0"/>
                <a:sym typeface="Arial"/>
              </a:rPr>
              <a:t>Department</a:t>
            </a:r>
            <a:r>
              <a:rPr lang="fr-FR" sz="2400" b="0" i="0" u="none" strike="noStrike" cap="none" dirty="0">
                <a:solidFill>
                  <a:schemeClr val="lt1"/>
                </a:solidFill>
                <a:latin typeface="Posterama" panose="020B0504020200020000" pitchFamily="34" charset="0"/>
                <a:cs typeface="Posterama" panose="020B0504020200020000" pitchFamily="34" charset="0"/>
                <a:sym typeface="Arial"/>
              </a:rPr>
              <a:t> of </a:t>
            </a:r>
            <a:r>
              <a:rPr lang="fr-FR" sz="2400" b="0" i="0" u="none" strike="noStrike" cap="none" dirty="0" err="1">
                <a:solidFill>
                  <a:schemeClr val="lt1"/>
                </a:solidFill>
                <a:latin typeface="Posterama" panose="020B0504020200020000" pitchFamily="34" charset="0"/>
                <a:cs typeface="Posterama" panose="020B0504020200020000" pitchFamily="34" charset="0"/>
                <a:sym typeface="Arial"/>
              </a:rPr>
              <a:t>Defense</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457200" marR="0" lvl="0" indent="-457200" algn="ctr" rtl="0">
              <a:lnSpc>
                <a:spcPct val="100000"/>
              </a:lnSpc>
              <a:spcBef>
                <a:spcPts val="500"/>
              </a:spcBef>
              <a:spcAft>
                <a:spcPts val="0"/>
              </a:spcAft>
              <a:buClr>
                <a:schemeClr val="lt1"/>
              </a:buClr>
              <a:buSzPts val="2400"/>
              <a:buFont typeface="Arial"/>
              <a:buNone/>
            </a:pPr>
            <a:r>
              <a:rPr lang="fr-FR" sz="2400" b="0" i="0" u="none" strike="noStrike" cap="none" dirty="0">
                <a:solidFill>
                  <a:schemeClr val="lt1"/>
                </a:solidFill>
                <a:latin typeface="Posterama" panose="020B0504020200020000" pitchFamily="34" charset="0"/>
                <a:cs typeface="Posterama" panose="020B0504020200020000" pitchFamily="34" charset="0"/>
                <a:sym typeface="Arial"/>
              </a:rPr>
              <a:t>2014 </a:t>
            </a:r>
            <a:r>
              <a:rPr lang="fr-FR" sz="2400" b="0" i="0" u="none" strike="noStrike" cap="none" dirty="0" err="1">
                <a:solidFill>
                  <a:schemeClr val="lt1"/>
                </a:solidFill>
                <a:latin typeface="Posterama" panose="020B0504020200020000" pitchFamily="34" charset="0"/>
                <a:cs typeface="Posterama" panose="020B0504020200020000" pitchFamily="34" charset="0"/>
                <a:sym typeface="Arial"/>
              </a:rPr>
              <a:t>Climate</a:t>
            </a:r>
            <a:r>
              <a:rPr lang="fr-FR" sz="2400" b="0" i="0" u="none" strike="noStrike" cap="none" dirty="0">
                <a:solidFill>
                  <a:schemeClr val="lt1"/>
                </a:solidFill>
                <a:latin typeface="Posterama" panose="020B0504020200020000" pitchFamily="34" charset="0"/>
                <a:cs typeface="Posterama" panose="020B0504020200020000" pitchFamily="34" charset="0"/>
                <a:sym typeface="Arial"/>
              </a:rPr>
              <a:t> Change Adaptation Roadmap</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457200" marR="0" lvl="0" indent="-457200" algn="ctr" rtl="0">
              <a:lnSpc>
                <a:spcPct val="100000"/>
              </a:lnSpc>
              <a:spcBef>
                <a:spcPts val="500"/>
              </a:spcBef>
              <a:spcAft>
                <a:spcPts val="0"/>
              </a:spcAft>
              <a:buClr>
                <a:srgbClr val="000000"/>
              </a:buClr>
              <a:buSzPts val="2400"/>
              <a:buFont typeface="Arial"/>
              <a:buNone/>
            </a:pPr>
            <a:endParaRPr sz="24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3C245F95-1C69-6140-EBF9-064E6678867A}"/>
              </a:ext>
            </a:extLst>
          </p:cNvPr>
          <p:cNvSpPr txBox="1"/>
          <p:nvPr/>
        </p:nvSpPr>
        <p:spPr>
          <a:xfrm>
            <a:off x="6412492" y="6455698"/>
            <a:ext cx="6189406" cy="3693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chemeClr val="tx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https://www.lse.ac.uk/granthaminstitute/news/how-can-climate-policy-better-address-climate-driven-population-displacement/</a:t>
            </a:r>
            <a:endParaRPr lang="pt-PT" sz="900" dirty="0">
              <a:solidFill>
                <a:schemeClr val="tx1"/>
              </a:solidFill>
              <a:latin typeface="Posterama" panose="020B0504020200020000" pitchFamily="34" charset="0"/>
              <a:cs typeface="Posterama" panose="020B0504020200020000"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a:t>Tipping points</a:t>
            </a:r>
            <a:endParaRPr sz="4009"/>
          </a:p>
          <a:p>
            <a:pPr marL="0" lvl="0" indent="0" algn="l" rtl="0">
              <a:lnSpc>
                <a:spcPct val="90000"/>
              </a:lnSpc>
              <a:spcBef>
                <a:spcPts val="0"/>
              </a:spcBef>
              <a:spcAft>
                <a:spcPts val="0"/>
              </a:spcAft>
              <a:buClr>
                <a:srgbClr val="7503A6"/>
              </a:buClr>
              <a:buSzPts val="3600"/>
              <a:buFont typeface="Arial"/>
              <a:buNone/>
            </a:pPr>
            <a:endParaRPr sz="4009"/>
          </a:p>
        </p:txBody>
      </p:sp>
      <p:pic>
        <p:nvPicPr>
          <p:cNvPr id="622" name="Google Shape;622;p48"/>
          <p:cNvPicPr preferRelativeResize="0"/>
          <p:nvPr/>
        </p:nvPicPr>
        <p:blipFill rotWithShape="1">
          <a:blip r:embed="rId3" cstate="email">
            <a:alphaModFix/>
            <a:extLst>
              <a:ext uri="{28A0092B-C50C-407E-A947-70E740481C1C}">
                <a14:useLocalDpi xmlns:a14="http://schemas.microsoft.com/office/drawing/2010/main"/>
              </a:ext>
            </a:extLst>
          </a:blip>
          <a:srcRect t="9313"/>
          <a:stretch/>
        </p:blipFill>
        <p:spPr>
          <a:xfrm>
            <a:off x="5483050" y="1881975"/>
            <a:ext cx="6430776" cy="4624075"/>
          </a:xfrm>
          <a:prstGeom prst="rect">
            <a:avLst/>
          </a:prstGeom>
          <a:noFill/>
          <a:ln>
            <a:noFill/>
          </a:ln>
        </p:spPr>
      </p:pic>
      <p:pic>
        <p:nvPicPr>
          <p:cNvPr id="3" name="Imagem 2" descr="Empresário a extrair um bloco de uma torre de Jenga">
            <a:extLst>
              <a:ext uri="{FF2B5EF4-FFF2-40B4-BE49-F238E27FC236}">
                <a16:creationId xmlns:a16="http://schemas.microsoft.com/office/drawing/2014/main" id="{2F4E0A81-1A82-43C9-AF41-E8FC04AE9B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6585" y="1881975"/>
            <a:ext cx="4858153" cy="32379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5"/>
          <p:cNvSpPr txBox="1"/>
          <p:nvPr/>
        </p:nvSpPr>
        <p:spPr>
          <a:xfrm>
            <a:off x="1054100" y="472950"/>
            <a:ext cx="21717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Vanessa </a:t>
            </a: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Nakate</a:t>
            </a: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 </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201" name="Google Shape;201;p5"/>
          <p:cNvSpPr txBox="1"/>
          <p:nvPr/>
        </p:nvSpPr>
        <p:spPr>
          <a:xfrm>
            <a:off x="1054100" y="4998304"/>
            <a:ext cx="4375265" cy="1331169"/>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Climate</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Justice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activist</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from</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Uganda.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She</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kickstarted</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climate</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movement</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inspired</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by Greta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Thunberg</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after</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becoming</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aware</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of the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consequences</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of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rising</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temperatures</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in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her</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country.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She</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is</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one of the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most</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proeminent</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voices</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in the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African</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continent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fighting</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for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climate</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justice </a:t>
            </a:r>
            <a:endParaRPr sz="1200" b="0" i="0" u="none" strike="noStrike" cap="none" baseline="-25000" dirty="0">
              <a:solidFill>
                <a:srgbClr val="000000"/>
              </a:solidFill>
              <a:latin typeface="Posterama" panose="020B0504020200020000" pitchFamily="34" charset="0"/>
              <a:cs typeface="Posterama" panose="020B0504020200020000" pitchFamily="34" charset="0"/>
              <a:sym typeface="Arial"/>
            </a:endParaRPr>
          </a:p>
        </p:txBody>
      </p:sp>
      <p:sp>
        <p:nvSpPr>
          <p:cNvPr id="202" name="Google Shape;202;p5"/>
          <p:cNvSpPr txBox="1"/>
          <p:nvPr/>
        </p:nvSpPr>
        <p:spPr>
          <a:xfrm>
            <a:off x="6562667" y="4969556"/>
            <a:ext cx="4375265" cy="1331169"/>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Young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indigenous</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Brazilian</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activisit</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She</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has been vocal about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defend</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her</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community</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from</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the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devastation</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by the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mining</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industry</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in Minas Gerais, and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oposing</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the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human</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rights</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violations. </a:t>
            </a:r>
            <a:endParaRPr sz="1200" b="0" i="0" u="none" strike="noStrike" cap="none" baseline="-25000" dirty="0">
              <a:solidFill>
                <a:srgbClr val="000000"/>
              </a:solidFill>
              <a:latin typeface="Posterama" panose="020B0504020200020000" pitchFamily="34" charset="0"/>
              <a:cs typeface="Posterama" panose="020B0504020200020000" pitchFamily="34" charset="0"/>
              <a:sym typeface="Arial"/>
            </a:endParaRPr>
          </a:p>
        </p:txBody>
      </p:sp>
      <p:pic>
        <p:nvPicPr>
          <p:cNvPr id="203" name="Google Shape;203;p5" descr="Uma imagem com pessoa, exterior, relva, listrado&#10;&#10;Descrição gerada automaticamente"/>
          <p:cNvPicPr preferRelativeResize="0"/>
          <p:nvPr/>
        </p:nvPicPr>
        <p:blipFill rotWithShape="1">
          <a:blip r:embed="rId3">
            <a:alphaModFix/>
          </a:blip>
          <a:srcRect/>
          <a:stretch/>
        </p:blipFill>
        <p:spPr>
          <a:xfrm>
            <a:off x="1130298" y="1231482"/>
            <a:ext cx="2896269" cy="3857304"/>
          </a:xfrm>
          <a:prstGeom prst="rect">
            <a:avLst/>
          </a:prstGeom>
          <a:noFill/>
          <a:ln>
            <a:noFill/>
          </a:ln>
        </p:spPr>
      </p:pic>
      <p:sp>
        <p:nvSpPr>
          <p:cNvPr id="204" name="Google Shape;204;p5"/>
          <p:cNvSpPr txBox="1"/>
          <p:nvPr/>
        </p:nvSpPr>
        <p:spPr>
          <a:xfrm>
            <a:off x="7023100" y="557275"/>
            <a:ext cx="60960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Artemisa</a:t>
            </a: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 </a:t>
            </a: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Xakriabá</a:t>
            </a:r>
            <a:endParaRPr sz="2000" b="1" i="0" u="none" strike="noStrike" cap="none" dirty="0">
              <a:solidFill>
                <a:srgbClr val="7503A6"/>
              </a:solidFill>
              <a:latin typeface="Posterama" panose="020B0504020200020000" pitchFamily="34" charset="0"/>
              <a:cs typeface="Posterama" panose="020B0504020200020000" pitchFamily="34" charset="0"/>
              <a:sym typeface="Arial"/>
            </a:endParaRPr>
          </a:p>
        </p:txBody>
      </p:sp>
      <p:pic>
        <p:nvPicPr>
          <p:cNvPr id="205" name="Google Shape;205;p5"/>
          <p:cNvPicPr preferRelativeResize="0"/>
          <p:nvPr/>
        </p:nvPicPr>
        <p:blipFill rotWithShape="1">
          <a:blip r:embed="rId4">
            <a:alphaModFix/>
          </a:blip>
          <a:srcRect/>
          <a:stretch/>
        </p:blipFill>
        <p:spPr>
          <a:xfrm>
            <a:off x="6921228" y="1051095"/>
            <a:ext cx="3289572" cy="3918461"/>
          </a:xfrm>
          <a:prstGeom prst="rect">
            <a:avLst/>
          </a:prstGeom>
          <a:noFill/>
          <a:ln>
            <a:noFill/>
          </a:ln>
        </p:spPr>
      </p:pic>
      <p:sp>
        <p:nvSpPr>
          <p:cNvPr id="3" name="CaixaDeTexto 2">
            <a:extLst>
              <a:ext uri="{FF2B5EF4-FFF2-40B4-BE49-F238E27FC236}">
                <a16:creationId xmlns:a16="http://schemas.microsoft.com/office/drawing/2014/main" id="{4F09DF96-6F06-52BE-13BC-F8BCB351F4F5}"/>
              </a:ext>
            </a:extLst>
          </p:cNvPr>
          <p:cNvSpPr txBox="1"/>
          <p:nvPr/>
        </p:nvSpPr>
        <p:spPr>
          <a:xfrm>
            <a:off x="1130298" y="6231161"/>
            <a:ext cx="2678427"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a:t>
            </a:r>
          </a:p>
          <a:p>
            <a:r>
              <a:rPr lang="pt-PT" sz="900" dirty="0">
                <a:latin typeface="Posterama" panose="020B0504020200020000" pitchFamily="34" charset="0"/>
                <a:cs typeface="Posterama" panose="020B0504020200020000" pitchFamily="34" charset="0"/>
                <a:hlinkClick r:id="rId5"/>
              </a:rPr>
              <a:t>https://en.wikipedia.org/wiki/Vanessa_Nakate</a:t>
            </a:r>
            <a:endParaRPr lang="pt-PT" sz="900" dirty="0">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4CFD3856-7C40-D6A4-210B-1CF56D9ACA84}"/>
              </a:ext>
            </a:extLst>
          </p:cNvPr>
          <p:cNvSpPr txBox="1"/>
          <p:nvPr/>
        </p:nvSpPr>
        <p:spPr>
          <a:xfrm>
            <a:off x="6586749" y="6092662"/>
            <a:ext cx="3958530" cy="507831"/>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a:t>
            </a:r>
          </a:p>
          <a:p>
            <a:r>
              <a:rPr lang="pt-PT" sz="900" dirty="0">
                <a:latin typeface="Posterama" panose="020B0504020200020000" pitchFamily="34" charset="0"/>
                <a:cs typeface="Posterama" panose="020B0504020200020000" pitchFamily="34" charset="0"/>
                <a:hlinkClick r:id="rId6"/>
              </a:rPr>
              <a:t>https://www.dazeddigital.com/life-culture/article/46209/1/who-isindigenous-climate-change-activist-artemisa-xakriaba</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9"/>
          <p:cNvSpPr txBox="1">
            <a:spLocks noGrp="1"/>
          </p:cNvSpPr>
          <p:nvPr>
            <p:ph type="title"/>
          </p:nvPr>
        </p:nvSpPr>
        <p:spPr>
          <a:xfrm>
            <a:off x="1161900" y="2034450"/>
            <a:ext cx="4657800" cy="278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a:t>WHAT CAN BE DONE TO REDUCE EMISSIONS?</a:t>
            </a:r>
            <a:endParaRPr/>
          </a:p>
        </p:txBody>
      </p:sp>
      <p:pic>
        <p:nvPicPr>
          <p:cNvPr id="630" name="Google Shape;630;p49"/>
          <p:cNvPicPr preferRelativeResize="0"/>
          <p:nvPr/>
        </p:nvPicPr>
        <p:blipFill rotWithShape="1">
          <a:blip r:embed="rId3" cstate="email">
            <a:alphaModFix/>
            <a:extLst>
              <a:ext uri="{28A0092B-C50C-407E-A947-70E740481C1C}">
                <a14:useLocalDpi xmlns:a14="http://schemas.microsoft.com/office/drawing/2010/main"/>
              </a:ext>
            </a:extLst>
          </a:blip>
          <a:srcRect l="-15194"/>
          <a:stretch/>
        </p:blipFill>
        <p:spPr>
          <a:xfrm>
            <a:off x="5144898" y="0"/>
            <a:ext cx="7047099" cy="6858000"/>
          </a:xfrm>
          <a:prstGeom prst="rect">
            <a:avLst/>
          </a:prstGeom>
          <a:noFill/>
          <a:ln>
            <a:noFill/>
          </a:ln>
        </p:spPr>
      </p:pic>
      <p:sp>
        <p:nvSpPr>
          <p:cNvPr id="3" name="CaixaDeTexto 2">
            <a:extLst>
              <a:ext uri="{FF2B5EF4-FFF2-40B4-BE49-F238E27FC236}">
                <a16:creationId xmlns:a16="http://schemas.microsoft.com/office/drawing/2014/main" id="{ED327A35-6367-D53F-6956-DD8E46D45056}"/>
              </a:ext>
            </a:extLst>
          </p:cNvPr>
          <p:cNvSpPr txBox="1"/>
          <p:nvPr/>
        </p:nvSpPr>
        <p:spPr>
          <a:xfrm>
            <a:off x="2088" y="6350169"/>
            <a:ext cx="6093912" cy="507831"/>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https://www.technologynetworks.com/applied-sciences/news/how-can-we-prompt-individuals-to-take-action-on-climate-change-329758</a:t>
            </a:r>
            <a:endParaRPr lang="pt-PT" sz="900" dirty="0">
              <a:solidFill>
                <a:schemeClr val="bg1"/>
              </a:solidFill>
              <a:latin typeface="Posterama" panose="020B0504020200020000" pitchFamily="34" charset="0"/>
              <a:cs typeface="Posterama" panose="020B0504020200020000" pitchFamily="34" charset="0"/>
            </a:endParaRPr>
          </a:p>
          <a:p>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50"/>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a:t>On a large scale</a:t>
            </a:r>
            <a:endParaRPr sz="4009"/>
          </a:p>
          <a:p>
            <a:pPr marL="0" lvl="0" indent="0" algn="l" rtl="0">
              <a:lnSpc>
                <a:spcPct val="90000"/>
              </a:lnSpc>
              <a:spcBef>
                <a:spcPts val="0"/>
              </a:spcBef>
              <a:spcAft>
                <a:spcPts val="0"/>
              </a:spcAft>
              <a:buClr>
                <a:srgbClr val="7503A6"/>
              </a:buClr>
              <a:buSzPts val="3600"/>
              <a:buFont typeface="Arial"/>
              <a:buNone/>
            </a:pPr>
            <a:endParaRPr sz="4009"/>
          </a:p>
        </p:txBody>
      </p:sp>
      <p:pic>
        <p:nvPicPr>
          <p:cNvPr id="636" name="Google Shape;636;p50" descr="Uma imagem com relva, fábrica, céu, exterior&#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06018" y="1850006"/>
            <a:ext cx="5136432" cy="3339546"/>
          </a:xfrm>
          <a:prstGeom prst="rect">
            <a:avLst/>
          </a:prstGeom>
          <a:noFill/>
          <a:ln>
            <a:noFill/>
          </a:ln>
        </p:spPr>
      </p:pic>
      <p:pic>
        <p:nvPicPr>
          <p:cNvPr id="637" name="Google Shape;637;p5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7075" y="1850000"/>
            <a:ext cx="5136437" cy="3351124"/>
          </a:xfrm>
          <a:prstGeom prst="rect">
            <a:avLst/>
          </a:prstGeom>
          <a:noFill/>
          <a:ln>
            <a:noFill/>
          </a:ln>
        </p:spPr>
      </p:pic>
      <p:sp>
        <p:nvSpPr>
          <p:cNvPr id="638" name="Google Shape;638;p50"/>
          <p:cNvSpPr txBox="1"/>
          <p:nvPr/>
        </p:nvSpPr>
        <p:spPr>
          <a:xfrm>
            <a:off x="2487750" y="5340225"/>
            <a:ext cx="19701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dirty="0">
                <a:solidFill>
                  <a:srgbClr val="7503A6"/>
                </a:solidFill>
                <a:latin typeface="Posterama" panose="020B0504020200020000" pitchFamily="34" charset="0"/>
                <a:cs typeface="Posterama" panose="020B0504020200020000" pitchFamily="34" charset="0"/>
                <a:sym typeface="Arial"/>
              </a:rPr>
              <a:t>Save the </a:t>
            </a:r>
            <a:r>
              <a:rPr lang="fr-FR" sz="1900" b="1" i="0" u="none" strike="noStrike" cap="none" dirty="0" err="1">
                <a:solidFill>
                  <a:srgbClr val="7503A6"/>
                </a:solidFill>
                <a:latin typeface="Posterama" panose="020B0504020200020000" pitchFamily="34" charset="0"/>
                <a:cs typeface="Posterama" panose="020B0504020200020000" pitchFamily="34" charset="0"/>
                <a:sym typeface="Arial"/>
              </a:rPr>
              <a:t>trees</a:t>
            </a:r>
            <a:r>
              <a:rPr lang="fr-FR" sz="1900" b="1" i="0" u="none" strike="noStrike" cap="none" dirty="0">
                <a:solidFill>
                  <a:srgbClr val="7503A6"/>
                </a:solidFill>
                <a:latin typeface="Posterama" panose="020B0504020200020000" pitchFamily="34" charset="0"/>
                <a:cs typeface="Posterama" panose="020B0504020200020000" pitchFamily="34" charset="0"/>
                <a:sym typeface="Arial"/>
              </a:rPr>
              <a:t>!</a:t>
            </a:r>
            <a:endParaRPr sz="1900" b="1"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639" name="Google Shape;639;p50"/>
          <p:cNvSpPr txBox="1"/>
          <p:nvPr/>
        </p:nvSpPr>
        <p:spPr>
          <a:xfrm>
            <a:off x="7021325" y="5340225"/>
            <a:ext cx="3644100" cy="47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dirty="0">
                <a:solidFill>
                  <a:srgbClr val="7503A6"/>
                </a:solidFill>
                <a:latin typeface="Posterama" panose="020B0504020200020000" pitchFamily="34" charset="0"/>
                <a:cs typeface="Posterama" panose="020B0504020200020000" pitchFamily="34" charset="0"/>
                <a:sym typeface="Arial"/>
              </a:rPr>
              <a:t>Change </a:t>
            </a:r>
            <a:r>
              <a:rPr lang="fr-FR" sz="1900" b="1" i="0" u="none" strike="noStrike" cap="none" dirty="0" err="1">
                <a:solidFill>
                  <a:srgbClr val="7503A6"/>
                </a:solidFill>
                <a:latin typeface="Posterama" panose="020B0504020200020000" pitchFamily="34" charset="0"/>
                <a:cs typeface="Posterama" panose="020B0504020200020000" pitchFamily="34" charset="0"/>
                <a:sym typeface="Arial"/>
              </a:rPr>
              <a:t>our</a:t>
            </a:r>
            <a:r>
              <a:rPr lang="fr-FR" sz="1900" b="1" i="0" u="none" strike="noStrike" cap="none" dirty="0">
                <a:solidFill>
                  <a:srgbClr val="7503A6"/>
                </a:solidFill>
                <a:latin typeface="Posterama" panose="020B0504020200020000" pitchFamily="34" charset="0"/>
                <a:cs typeface="Posterama" panose="020B0504020200020000" pitchFamily="34" charset="0"/>
                <a:sym typeface="Arial"/>
              </a:rPr>
              <a:t> </a:t>
            </a:r>
            <a:r>
              <a:rPr lang="fr-FR" sz="1900" b="1" i="0" u="none" strike="noStrike" cap="none" dirty="0" err="1">
                <a:solidFill>
                  <a:srgbClr val="7503A6"/>
                </a:solidFill>
                <a:latin typeface="Posterama" panose="020B0504020200020000" pitchFamily="34" charset="0"/>
                <a:cs typeface="Posterama" panose="020B0504020200020000" pitchFamily="34" charset="0"/>
                <a:sym typeface="Arial"/>
              </a:rPr>
              <a:t>energy</a:t>
            </a:r>
            <a:r>
              <a:rPr lang="fr-FR" sz="1900" b="1" i="0" u="none" strike="noStrike" cap="none" dirty="0">
                <a:solidFill>
                  <a:srgbClr val="7503A6"/>
                </a:solidFill>
                <a:latin typeface="Posterama" panose="020B0504020200020000" pitchFamily="34" charset="0"/>
                <a:cs typeface="Posterama" panose="020B0504020200020000" pitchFamily="34" charset="0"/>
                <a:sym typeface="Arial"/>
              </a:rPr>
              <a:t> system</a:t>
            </a:r>
            <a:endParaRPr sz="1900" b="1"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A32F149F-E5BB-3916-F3A1-8FD12D40B566}"/>
              </a:ext>
            </a:extLst>
          </p:cNvPr>
          <p:cNvSpPr txBox="1"/>
          <p:nvPr/>
        </p:nvSpPr>
        <p:spPr>
          <a:xfrm>
            <a:off x="847075" y="6458549"/>
            <a:ext cx="4137880" cy="3693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rgbClr val="0070C0"/>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https://www.umass.edu/stockbridge/academics/summer-programs</a:t>
            </a:r>
            <a:endParaRPr lang="pt-PT" sz="900" dirty="0">
              <a:solidFill>
                <a:srgbClr val="0070C0"/>
              </a:solidFill>
              <a:latin typeface="Posterama" panose="020B0504020200020000" pitchFamily="34" charset="0"/>
              <a:cs typeface="Posterama" panose="020B0504020200020000" pitchFamily="34" charset="0"/>
            </a:endParaRPr>
          </a:p>
          <a:p>
            <a:endParaRPr lang="pt-PT" sz="900" dirty="0">
              <a:latin typeface="Posterama" panose="020B0504020200020000" pitchFamily="34" charset="0"/>
              <a:cs typeface="Posterama" panose="020B0504020200020000" pitchFamily="34" charset="0"/>
            </a:endParaRPr>
          </a:p>
        </p:txBody>
      </p:sp>
      <p:sp>
        <p:nvSpPr>
          <p:cNvPr id="4" name="CaixaDeTexto 3">
            <a:extLst>
              <a:ext uri="{FF2B5EF4-FFF2-40B4-BE49-F238E27FC236}">
                <a16:creationId xmlns:a16="http://schemas.microsoft.com/office/drawing/2014/main" id="{8B3F20E1-F5CF-0955-D6E8-9E8590AE918F}"/>
              </a:ext>
            </a:extLst>
          </p:cNvPr>
          <p:cNvSpPr txBox="1"/>
          <p:nvPr/>
        </p:nvSpPr>
        <p:spPr>
          <a:xfrm>
            <a:off x="6106018" y="6394414"/>
            <a:ext cx="5238907" cy="3693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rgbClr val="0070C0"/>
                </a:solidFill>
                <a:latin typeface="Posterama" panose="020B0504020200020000" pitchFamily="34" charset="0"/>
                <a:cs typeface="Posterama" panose="020B0504020200020000" pitchFamily="34" charset="0"/>
                <a:hlinkClick r:id="rId6">
                  <a:extLst>
                    <a:ext uri="{A12FA001-AC4F-418D-AE19-62706E023703}">
                      <ahyp:hlinkClr xmlns:ahyp="http://schemas.microsoft.com/office/drawing/2018/hyperlinkcolor" val="tx"/>
                    </a:ext>
                  </a:extLst>
                </a:hlinkClick>
              </a:rPr>
              <a:t>https://www.euractiv.com/section/climate-environment/news/exxonmobil-under-investigation-over-claims-it-lied-about-climate-change-risks/</a:t>
            </a:r>
            <a:endParaRPr lang="pt-PT" sz="900" dirty="0">
              <a:solidFill>
                <a:srgbClr val="0070C0"/>
              </a:solidFill>
              <a:latin typeface="Posterama" panose="020B0504020200020000" pitchFamily="34" charset="0"/>
              <a:cs typeface="Posterama" panose="020B050402020002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51"/>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a:t>Forests</a:t>
            </a:r>
            <a:endParaRPr sz="4009"/>
          </a:p>
          <a:p>
            <a:pPr marL="0" lvl="0" indent="0" algn="l" rtl="0">
              <a:lnSpc>
                <a:spcPct val="90000"/>
              </a:lnSpc>
              <a:spcBef>
                <a:spcPts val="0"/>
              </a:spcBef>
              <a:spcAft>
                <a:spcPts val="0"/>
              </a:spcAft>
              <a:buClr>
                <a:srgbClr val="7503A6"/>
              </a:buClr>
              <a:buSzPts val="3600"/>
              <a:buFont typeface="Arial"/>
              <a:buNone/>
            </a:pPr>
            <a:endParaRPr sz="4009"/>
          </a:p>
        </p:txBody>
      </p:sp>
      <p:pic>
        <p:nvPicPr>
          <p:cNvPr id="645" name="Google Shape;645;p51" descr="Global Carbon Budget 2018 | Carbon Porta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84855" y="1565127"/>
            <a:ext cx="8586298" cy="4913405"/>
          </a:xfrm>
          <a:prstGeom prst="rect">
            <a:avLst/>
          </a:prstGeom>
          <a:noFill/>
          <a:ln>
            <a:noFill/>
          </a:ln>
        </p:spPr>
      </p:pic>
      <p:sp>
        <p:nvSpPr>
          <p:cNvPr id="646" name="Google Shape;646;p51"/>
          <p:cNvSpPr/>
          <p:nvPr/>
        </p:nvSpPr>
        <p:spPr>
          <a:xfrm>
            <a:off x="0" y="6497606"/>
            <a:ext cx="9313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Calibri"/>
                <a:ea typeface="Calibri"/>
                <a:cs typeface="Calibri"/>
                <a:sym typeface="Calibri"/>
              </a:rPr>
              <a:t>Source: Global Carbon Project</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647" name="Google Shape;647;p51"/>
          <p:cNvSpPr/>
          <p:nvPr/>
        </p:nvSpPr>
        <p:spPr>
          <a:xfrm>
            <a:off x="1652955" y="1072814"/>
            <a:ext cx="9222300" cy="492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200" b="1" i="0" u="none" strike="noStrike" cap="none" dirty="0">
                <a:solidFill>
                  <a:srgbClr val="3F3F3F"/>
                </a:solidFill>
                <a:latin typeface="Century Gothic"/>
                <a:ea typeface="Century Gothic"/>
                <a:cs typeface="Century Gothic"/>
                <a:sym typeface="Century Gothic"/>
              </a:rPr>
              <a:t>Global balance </a:t>
            </a:r>
            <a:r>
              <a:rPr lang="fr-FR" sz="2200" b="1" i="0" u="none" strike="noStrike" cap="none" dirty="0" err="1">
                <a:solidFill>
                  <a:srgbClr val="3F3F3F"/>
                </a:solidFill>
                <a:latin typeface="Century Gothic"/>
                <a:ea typeface="Century Gothic"/>
                <a:cs typeface="Century Gothic"/>
                <a:sym typeface="Century Gothic"/>
              </a:rPr>
              <a:t>between</a:t>
            </a:r>
            <a:r>
              <a:rPr lang="fr-FR" sz="2200" b="1" i="0" u="none" strike="noStrike" cap="none" dirty="0">
                <a:solidFill>
                  <a:srgbClr val="3F3F3F"/>
                </a:solidFill>
                <a:latin typeface="Century Gothic"/>
                <a:ea typeface="Century Gothic"/>
                <a:cs typeface="Century Gothic"/>
                <a:sym typeface="Century Gothic"/>
              </a:rPr>
              <a:t> </a:t>
            </a:r>
            <a:r>
              <a:rPr lang="fr-FR" sz="2200" b="1" i="0" u="none" strike="noStrike" cap="none" dirty="0" err="1">
                <a:solidFill>
                  <a:srgbClr val="3F3F3F"/>
                </a:solidFill>
                <a:latin typeface="Century Gothic"/>
                <a:ea typeface="Century Gothic"/>
                <a:cs typeface="Century Gothic"/>
                <a:sym typeface="Century Gothic"/>
              </a:rPr>
              <a:t>carbon</a:t>
            </a:r>
            <a:r>
              <a:rPr lang="fr-FR" sz="2200" b="1" i="0" u="none" strike="noStrike" cap="none" dirty="0">
                <a:solidFill>
                  <a:srgbClr val="3F3F3F"/>
                </a:solidFill>
                <a:latin typeface="Century Gothic"/>
                <a:ea typeface="Century Gothic"/>
                <a:cs typeface="Century Gothic"/>
                <a:sym typeface="Century Gothic"/>
              </a:rPr>
              <a:t> sources and </a:t>
            </a:r>
            <a:r>
              <a:rPr lang="fr-FR" sz="2200" b="1" i="0" u="none" strike="noStrike" cap="none" dirty="0" err="1">
                <a:solidFill>
                  <a:srgbClr val="3F3F3F"/>
                </a:solidFill>
                <a:latin typeface="Century Gothic"/>
                <a:ea typeface="Century Gothic"/>
                <a:cs typeface="Century Gothic"/>
                <a:sym typeface="Century Gothic"/>
              </a:rPr>
              <a:t>sinks</a:t>
            </a:r>
            <a:endParaRPr sz="17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p52"/>
          <p:cNvPicPr preferRelativeResize="0"/>
          <p:nvPr/>
        </p:nvPicPr>
        <p:blipFill rotWithShape="1">
          <a:blip r:embed="rId3" cstate="email">
            <a:alphaModFix/>
            <a:extLst>
              <a:ext uri="{28A0092B-C50C-407E-A947-70E740481C1C}">
                <a14:useLocalDpi xmlns:a14="http://schemas.microsoft.com/office/drawing/2010/main"/>
              </a:ext>
            </a:extLst>
          </a:blip>
          <a:srcRect l="1007" t="14488" r="266" b="1320"/>
          <a:stretch/>
        </p:blipFill>
        <p:spPr>
          <a:xfrm>
            <a:off x="0" y="0"/>
            <a:ext cx="12192000" cy="6857999"/>
          </a:xfrm>
          <a:prstGeom prst="rect">
            <a:avLst/>
          </a:prstGeom>
          <a:noFill/>
          <a:ln>
            <a:noFill/>
          </a:ln>
        </p:spPr>
      </p:pic>
      <p:sp>
        <p:nvSpPr>
          <p:cNvPr id="653" name="Google Shape;653;p52"/>
          <p:cNvSpPr/>
          <p:nvPr/>
        </p:nvSpPr>
        <p:spPr>
          <a:xfrm>
            <a:off x="0" y="0"/>
            <a:ext cx="6197700" cy="410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Deforestation</a:t>
            </a: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 in the Amazon </a:t>
            </a:r>
            <a:r>
              <a:rPr lang="fr-FR" sz="1900" b="0" i="0" u="none" strike="noStrike" cap="none" dirty="0" err="1">
                <a:solidFill>
                  <a:schemeClr val="lt1"/>
                </a:solidFill>
                <a:latin typeface="Posterama" panose="020B0504020200020000" pitchFamily="34" charset="0"/>
                <a:cs typeface="Posterama" panose="020B0504020200020000" pitchFamily="34" charset="0"/>
                <a:sym typeface="Arial"/>
              </a:rPr>
              <a:t>Rainforest</a:t>
            </a:r>
            <a:endParaRPr sz="1900" b="0" i="0" u="none" strike="noStrike" cap="none" dirty="0">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53"/>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a:t>Preserving vs restoring our forests</a:t>
            </a:r>
            <a:endParaRPr sz="4009"/>
          </a:p>
          <a:p>
            <a:pPr marL="0" lvl="0" indent="0" algn="l" rtl="0">
              <a:lnSpc>
                <a:spcPct val="90000"/>
              </a:lnSpc>
              <a:spcBef>
                <a:spcPts val="0"/>
              </a:spcBef>
              <a:spcAft>
                <a:spcPts val="0"/>
              </a:spcAft>
              <a:buClr>
                <a:srgbClr val="7503A6"/>
              </a:buClr>
              <a:buSzPts val="3600"/>
              <a:buFont typeface="Arial"/>
              <a:buNone/>
            </a:pPr>
            <a:endParaRPr sz="4009"/>
          </a:p>
        </p:txBody>
      </p:sp>
      <p:pic>
        <p:nvPicPr>
          <p:cNvPr id="659" name="Google Shape;659;p53"/>
          <p:cNvPicPr preferRelativeResize="0"/>
          <p:nvPr/>
        </p:nvPicPr>
        <p:blipFill rotWithShape="1">
          <a:blip r:embed="rId3" cstate="email">
            <a:alphaModFix/>
            <a:extLst>
              <a:ext uri="{28A0092B-C50C-407E-A947-70E740481C1C}">
                <a14:useLocalDpi xmlns:a14="http://schemas.microsoft.com/office/drawing/2010/main"/>
              </a:ext>
            </a:extLst>
          </a:blip>
          <a:srcRect r="1863"/>
          <a:stretch/>
        </p:blipFill>
        <p:spPr>
          <a:xfrm>
            <a:off x="157775" y="1237000"/>
            <a:ext cx="10507651" cy="54776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54"/>
          <p:cNvSpPr/>
          <p:nvPr/>
        </p:nvSpPr>
        <p:spPr>
          <a:xfrm>
            <a:off x="0" y="0"/>
            <a:ext cx="12188700" cy="68580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lt1"/>
              </a:solidFill>
              <a:latin typeface="Posterama" panose="020B0504020200020000" pitchFamily="34" charset="0"/>
              <a:cs typeface="Posterama" panose="020B0504020200020000" pitchFamily="34" charset="0"/>
              <a:sym typeface="Arial"/>
            </a:endParaRPr>
          </a:p>
        </p:txBody>
      </p:sp>
      <p:pic>
        <p:nvPicPr>
          <p:cNvPr id="666" name="Google Shape;666;p54" descr="Hanging light bulb on"/>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47" y="13"/>
            <a:ext cx="12191995" cy="6857986"/>
          </a:xfrm>
          <a:prstGeom prst="rect">
            <a:avLst/>
          </a:prstGeom>
          <a:noFill/>
          <a:ln>
            <a:noFill/>
          </a:ln>
        </p:spPr>
      </p:pic>
      <p:sp>
        <p:nvSpPr>
          <p:cNvPr id="667" name="Google Shape;667;p54"/>
          <p:cNvSpPr/>
          <p:nvPr/>
        </p:nvSpPr>
        <p:spPr>
          <a:xfrm>
            <a:off x="0" y="2207601"/>
            <a:ext cx="12192000" cy="3162000"/>
          </a:xfrm>
          <a:prstGeom prst="rect">
            <a:avLst/>
          </a:prstGeom>
          <a:gradFill>
            <a:gsLst>
              <a:gs pos="0">
                <a:srgbClr val="000000">
                  <a:alpha val="0"/>
                </a:srgbClr>
              </a:gs>
              <a:gs pos="25000">
                <a:srgbClr val="000000">
                  <a:alpha val="14117"/>
                </a:srgbClr>
              </a:gs>
              <a:gs pos="50000">
                <a:srgbClr val="000000">
                  <a:alpha val="29019"/>
                </a:srgbClr>
              </a:gs>
              <a:gs pos="75000">
                <a:srgbClr val="000000">
                  <a:alpha val="14117"/>
                </a:srgbClr>
              </a:gs>
              <a:gs pos="100000">
                <a:srgbClr val="000000">
                  <a:alpha val="0"/>
                </a:srgbClr>
              </a:gs>
            </a:gsLst>
            <a:lin ang="16200038" scaled="0"/>
          </a:gra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668" name="Google Shape;668;p54"/>
          <p:cNvSpPr txBox="1"/>
          <p:nvPr/>
        </p:nvSpPr>
        <p:spPr>
          <a:xfrm>
            <a:off x="1097280" y="325549"/>
            <a:ext cx="10058400" cy="3574800"/>
          </a:xfrm>
          <a:prstGeom prst="rect">
            <a:avLst/>
          </a:prstGeom>
          <a:noFill/>
          <a:ln>
            <a:noFill/>
          </a:ln>
          <a:effectLst>
            <a:outerShdw blurRad="50800" dist="38100" dir="2700000" algn="tl" rotWithShape="0">
              <a:srgbClr val="000000">
                <a:alpha val="40000"/>
              </a:srgbClr>
            </a:outerShdw>
          </a:effectLst>
        </p:spPr>
        <p:txBody>
          <a:bodyPr spcFirstLastPara="1" wrap="square" lIns="121900" tIns="60925" rIns="121900" bIns="60925" anchor="b" anchorCtr="0">
            <a:normAutofit/>
          </a:bodyPr>
          <a:lstStyle/>
          <a:p>
            <a:pPr marL="0" marR="0" lvl="0" indent="0" algn="ctr" rtl="0">
              <a:lnSpc>
                <a:spcPct val="90000"/>
              </a:lnSpc>
              <a:spcBef>
                <a:spcPts val="0"/>
              </a:spcBef>
              <a:spcAft>
                <a:spcPts val="0"/>
              </a:spcAft>
              <a:buClr>
                <a:srgbClr val="000000"/>
              </a:buClr>
              <a:buSzPts val="4800"/>
              <a:buFont typeface="Arial"/>
              <a:buNone/>
            </a:pPr>
            <a:r>
              <a:rPr lang="fr-FR" sz="4800" b="1" i="0" u="none" strike="noStrike" cap="none" dirty="0" err="1">
                <a:solidFill>
                  <a:srgbClr val="FFFFFF"/>
                </a:solidFill>
                <a:latin typeface="Posterama" panose="020B0504020200020000" pitchFamily="34" charset="0"/>
                <a:cs typeface="Posterama" panose="020B0504020200020000" pitchFamily="34" charset="0"/>
                <a:sym typeface="Arial"/>
              </a:rPr>
              <a:t>Reshaping</a:t>
            </a:r>
            <a:r>
              <a:rPr lang="fr-FR" sz="4800" b="1" i="0" u="none" strike="noStrike" cap="none" dirty="0">
                <a:solidFill>
                  <a:srgbClr val="FFFFFF"/>
                </a:solidFill>
                <a:latin typeface="Posterama" panose="020B0504020200020000" pitchFamily="34" charset="0"/>
                <a:cs typeface="Posterama" panose="020B0504020200020000" pitchFamily="34" charset="0"/>
                <a:sym typeface="Arial"/>
              </a:rPr>
              <a:t> </a:t>
            </a:r>
            <a:r>
              <a:rPr lang="fr-FR" sz="4800" b="1" i="0" u="none" strike="noStrike" cap="none" dirty="0" err="1">
                <a:solidFill>
                  <a:srgbClr val="FFFFFF"/>
                </a:solidFill>
                <a:latin typeface="Posterama" panose="020B0504020200020000" pitchFamily="34" charset="0"/>
                <a:cs typeface="Posterama" panose="020B0504020200020000" pitchFamily="34" charset="0"/>
                <a:sym typeface="Arial"/>
              </a:rPr>
              <a:t>our</a:t>
            </a:r>
            <a:r>
              <a:rPr lang="fr-FR" sz="4800" b="1" i="0" u="none" strike="noStrike" cap="none" dirty="0">
                <a:solidFill>
                  <a:srgbClr val="FFFFFF"/>
                </a:solidFill>
                <a:latin typeface="Posterama" panose="020B0504020200020000" pitchFamily="34" charset="0"/>
                <a:cs typeface="Posterama" panose="020B0504020200020000" pitchFamily="34" charset="0"/>
                <a:sym typeface="Arial"/>
              </a:rPr>
              <a:t> </a:t>
            </a:r>
            <a:r>
              <a:rPr lang="fr-FR" sz="4800" b="1" i="0" u="none" strike="noStrike" cap="none" dirty="0" err="1">
                <a:solidFill>
                  <a:srgbClr val="FFFFFF"/>
                </a:solidFill>
                <a:latin typeface="Posterama" panose="020B0504020200020000" pitchFamily="34" charset="0"/>
                <a:cs typeface="Posterama" panose="020B0504020200020000" pitchFamily="34" charset="0"/>
                <a:sym typeface="Arial"/>
              </a:rPr>
              <a:t>energy</a:t>
            </a:r>
            <a:r>
              <a:rPr lang="fr-FR" sz="4800" b="1" i="0" u="none" strike="noStrike" cap="none" dirty="0">
                <a:solidFill>
                  <a:srgbClr val="FFFFFF"/>
                </a:solidFill>
                <a:latin typeface="Posterama" panose="020B0504020200020000" pitchFamily="34" charset="0"/>
                <a:cs typeface="Posterama" panose="020B0504020200020000" pitchFamily="34" charset="0"/>
                <a:sym typeface="Arial"/>
              </a:rPr>
              <a:t> system</a:t>
            </a:r>
            <a:endParaRPr sz="4800" b="1" i="0" u="none" strike="noStrike" cap="none" baseline="-25000" dirty="0">
              <a:solidFill>
                <a:srgbClr val="FFFFFF"/>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EDE83EA7-16D6-E640-3409-849909FC29A8}"/>
              </a:ext>
            </a:extLst>
          </p:cNvPr>
          <p:cNvSpPr txBox="1"/>
          <p:nvPr/>
        </p:nvSpPr>
        <p:spPr>
          <a:xfrm>
            <a:off x="5427407" y="6532451"/>
            <a:ext cx="6903228" cy="3693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https://www.timeslive.co.za/news/south-africa/2020-02-05-this-is-how-city-power-kept-the-lights-on-during-load-shedding/</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55"/>
          <p:cNvSpPr txBox="1">
            <a:spLocks noGrp="1"/>
          </p:cNvSpPr>
          <p:nvPr>
            <p:ph type="title"/>
          </p:nvPr>
        </p:nvSpPr>
        <p:spPr>
          <a:xfrm>
            <a:off x="1050375" y="2225150"/>
            <a:ext cx="4692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a:t>Energy</a:t>
            </a:r>
            <a:endParaRPr/>
          </a:p>
        </p:txBody>
      </p:sp>
      <p:sp>
        <p:nvSpPr>
          <p:cNvPr id="674" name="Google Shape;674;p55"/>
          <p:cNvSpPr txBox="1">
            <a:spLocks noGrp="1"/>
          </p:cNvSpPr>
          <p:nvPr>
            <p:ph type="body" idx="1"/>
          </p:nvPr>
        </p:nvSpPr>
        <p:spPr>
          <a:xfrm>
            <a:off x="1050375" y="3423425"/>
            <a:ext cx="4425000" cy="12720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lt1"/>
              </a:buClr>
              <a:buSzPts val="2400"/>
              <a:buFont typeface="Arial"/>
              <a:buNone/>
            </a:pPr>
            <a:r>
              <a:rPr lang="fr-FR"/>
              <a:t>Greenhouse gas emissions by sector</a:t>
            </a:r>
            <a:endParaRPr/>
          </a:p>
        </p:txBody>
      </p:sp>
      <p:sp>
        <p:nvSpPr>
          <p:cNvPr id="675" name="Google Shape;675;p55"/>
          <p:cNvSpPr txBox="1"/>
          <p:nvPr/>
        </p:nvSpPr>
        <p:spPr>
          <a:xfrm>
            <a:off x="6096000" y="1746200"/>
            <a:ext cx="54273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676" name="Google Shape;676;p5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96000" y="1004051"/>
            <a:ext cx="6096000" cy="53134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90"/>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a:t>Energy production sources</a:t>
            </a:r>
            <a:endParaRPr sz="4009"/>
          </a:p>
          <a:p>
            <a:pPr marL="0" lvl="0" indent="0" algn="l" rtl="0">
              <a:lnSpc>
                <a:spcPct val="90000"/>
              </a:lnSpc>
              <a:spcBef>
                <a:spcPts val="0"/>
              </a:spcBef>
              <a:spcAft>
                <a:spcPts val="0"/>
              </a:spcAft>
              <a:buClr>
                <a:srgbClr val="7503A6"/>
              </a:buClr>
              <a:buSzPts val="3600"/>
              <a:buFont typeface="Arial"/>
              <a:buNone/>
            </a:pPr>
            <a:endParaRPr sz="4009"/>
          </a:p>
        </p:txBody>
      </p:sp>
      <p:pic>
        <p:nvPicPr>
          <p:cNvPr id="714" name="Google Shape;714;p9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71625" y="2000975"/>
            <a:ext cx="4543426" cy="3114550"/>
          </a:xfrm>
          <a:prstGeom prst="rect">
            <a:avLst/>
          </a:prstGeom>
          <a:noFill/>
          <a:ln>
            <a:noFill/>
          </a:ln>
        </p:spPr>
      </p:pic>
      <p:pic>
        <p:nvPicPr>
          <p:cNvPr id="715" name="Google Shape;715;p9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129475" y="1567675"/>
            <a:ext cx="2461502" cy="3771174"/>
          </a:xfrm>
          <a:prstGeom prst="rect">
            <a:avLst/>
          </a:prstGeom>
          <a:noFill/>
          <a:ln>
            <a:noFill/>
          </a:ln>
        </p:spPr>
      </p:pic>
      <p:sp>
        <p:nvSpPr>
          <p:cNvPr id="716" name="Google Shape;716;p90"/>
          <p:cNvSpPr txBox="1"/>
          <p:nvPr/>
        </p:nvSpPr>
        <p:spPr>
          <a:xfrm>
            <a:off x="2599800" y="5462700"/>
            <a:ext cx="16518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900" dirty="0" err="1">
                <a:solidFill>
                  <a:srgbClr val="7503A6"/>
                </a:solidFill>
                <a:latin typeface="Posterama" panose="020B0504020200020000" pitchFamily="34" charset="0"/>
                <a:cs typeface="Posterama" panose="020B0504020200020000" pitchFamily="34" charset="0"/>
              </a:rPr>
              <a:t>Fossil</a:t>
            </a:r>
            <a:r>
              <a:rPr lang="fr-FR" sz="1900" dirty="0">
                <a:solidFill>
                  <a:srgbClr val="7503A6"/>
                </a:solidFill>
                <a:latin typeface="Posterama" panose="020B0504020200020000" pitchFamily="34" charset="0"/>
                <a:cs typeface="Posterama" panose="020B0504020200020000" pitchFamily="34" charset="0"/>
              </a:rPr>
              <a:t> fuels</a:t>
            </a:r>
            <a:endParaRPr sz="1900" dirty="0">
              <a:solidFill>
                <a:srgbClr val="7503A6"/>
              </a:solidFill>
              <a:latin typeface="Posterama" panose="020B0504020200020000" pitchFamily="34" charset="0"/>
              <a:cs typeface="Posterama" panose="020B0504020200020000" pitchFamily="34" charset="0"/>
            </a:endParaRPr>
          </a:p>
        </p:txBody>
      </p:sp>
      <p:sp>
        <p:nvSpPr>
          <p:cNvPr id="717" name="Google Shape;717;p90"/>
          <p:cNvSpPr txBox="1"/>
          <p:nvPr/>
        </p:nvSpPr>
        <p:spPr>
          <a:xfrm>
            <a:off x="7374425" y="5462700"/>
            <a:ext cx="2461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900" dirty="0" err="1">
                <a:solidFill>
                  <a:srgbClr val="7503A6"/>
                </a:solidFill>
                <a:latin typeface="Posterama" panose="020B0504020200020000" pitchFamily="34" charset="0"/>
                <a:cs typeface="Posterama" panose="020B0504020200020000" pitchFamily="34" charset="0"/>
              </a:rPr>
              <a:t>Renewable</a:t>
            </a:r>
            <a:r>
              <a:rPr lang="fr-FR" sz="1900" dirty="0">
                <a:solidFill>
                  <a:srgbClr val="7503A6"/>
                </a:solidFill>
                <a:latin typeface="Posterama" panose="020B0504020200020000" pitchFamily="34" charset="0"/>
                <a:cs typeface="Posterama" panose="020B0504020200020000" pitchFamily="34" charset="0"/>
              </a:rPr>
              <a:t> </a:t>
            </a:r>
            <a:r>
              <a:rPr lang="fr-FR" sz="1900" dirty="0" err="1">
                <a:solidFill>
                  <a:srgbClr val="7503A6"/>
                </a:solidFill>
                <a:latin typeface="Posterama" panose="020B0504020200020000" pitchFamily="34" charset="0"/>
                <a:cs typeface="Posterama" panose="020B0504020200020000" pitchFamily="34" charset="0"/>
              </a:rPr>
              <a:t>energy</a:t>
            </a:r>
            <a:endParaRPr sz="1900" dirty="0">
              <a:solidFill>
                <a:srgbClr val="7503A6"/>
              </a:solidFill>
              <a:latin typeface="Posterama" panose="020B0504020200020000" pitchFamily="34" charset="0"/>
              <a:cs typeface="Posterama" panose="020B050402020002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5"/>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717"/>
                                        </p:tgtEl>
                                        <p:attrNameLst>
                                          <p:attrName>style.visibility</p:attrName>
                                        </p:attrNameLst>
                                      </p:cBhvr>
                                      <p:to>
                                        <p:strVal val="visible"/>
                                      </p:to>
                                    </p:set>
                                    <p:animEffect transition="in" filter="fade">
                                      <p:cBhvr>
                                        <p:cTn id="15" dur="1"/>
                                        <p:tgtEl>
                                          <p:spTgt spid="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91"/>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a:t>Global energy consumption by source</a:t>
            </a:r>
            <a:endParaRPr sz="4009"/>
          </a:p>
          <a:p>
            <a:pPr marL="0" lvl="0" indent="0" algn="l" rtl="0">
              <a:lnSpc>
                <a:spcPct val="90000"/>
              </a:lnSpc>
              <a:spcBef>
                <a:spcPts val="0"/>
              </a:spcBef>
              <a:spcAft>
                <a:spcPts val="0"/>
              </a:spcAft>
              <a:buClr>
                <a:srgbClr val="7503A6"/>
              </a:buClr>
              <a:buSzPts val="3600"/>
              <a:buFont typeface="Arial"/>
              <a:buNone/>
            </a:pPr>
            <a:endParaRPr sz="4009"/>
          </a:p>
        </p:txBody>
      </p:sp>
      <p:pic>
        <p:nvPicPr>
          <p:cNvPr id="723" name="Google Shape;723;p9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228543"/>
            <a:ext cx="12191997" cy="444644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92"/>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a:t>Renewable energy sources</a:t>
            </a:r>
            <a:endParaRPr sz="4009"/>
          </a:p>
          <a:p>
            <a:pPr marL="0" lvl="0" indent="0" algn="l" rtl="0">
              <a:lnSpc>
                <a:spcPct val="90000"/>
              </a:lnSpc>
              <a:spcBef>
                <a:spcPts val="0"/>
              </a:spcBef>
              <a:spcAft>
                <a:spcPts val="0"/>
              </a:spcAft>
              <a:buClr>
                <a:srgbClr val="7503A6"/>
              </a:buClr>
              <a:buSzPts val="3600"/>
              <a:buFont typeface="Arial"/>
              <a:buNone/>
            </a:pPr>
            <a:endParaRPr sz="4009"/>
          </a:p>
        </p:txBody>
      </p:sp>
      <p:sp>
        <p:nvSpPr>
          <p:cNvPr id="729" name="Google Shape;729;p92"/>
          <p:cNvSpPr txBox="1"/>
          <p:nvPr/>
        </p:nvSpPr>
        <p:spPr>
          <a:xfrm>
            <a:off x="2025053" y="3145730"/>
            <a:ext cx="2660100" cy="708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1900" i="0" u="none" strike="noStrike" cap="none" dirty="0" err="1">
                <a:solidFill>
                  <a:schemeClr val="dk1"/>
                </a:solidFill>
                <a:latin typeface="Posterama" panose="020B0504020200020000" pitchFamily="34" charset="0"/>
                <a:cs typeface="Posterama" panose="020B0504020200020000" pitchFamily="34" charset="0"/>
              </a:rPr>
              <a:t>Concentrating</a:t>
            </a:r>
            <a:r>
              <a:rPr lang="fr-FR" sz="1900" i="0" u="none" strike="noStrike" cap="none" dirty="0">
                <a:solidFill>
                  <a:schemeClr val="dk1"/>
                </a:solidFill>
                <a:latin typeface="Posterama" panose="020B0504020200020000" pitchFamily="34" charset="0"/>
                <a:cs typeface="Posterama" panose="020B0504020200020000" pitchFamily="34" charset="0"/>
              </a:rPr>
              <a:t> </a:t>
            </a:r>
            <a:r>
              <a:rPr lang="fr-FR" sz="1900" i="0" u="none" strike="noStrike" cap="none" dirty="0" err="1">
                <a:solidFill>
                  <a:schemeClr val="dk1"/>
                </a:solidFill>
                <a:latin typeface="Posterama" panose="020B0504020200020000" pitchFamily="34" charset="0"/>
                <a:cs typeface="Posterama" panose="020B0504020200020000" pitchFamily="34" charset="0"/>
              </a:rPr>
              <a:t>solar</a:t>
            </a:r>
            <a:r>
              <a:rPr lang="fr-FR" sz="1900" i="0" u="none" strike="noStrike" cap="none" dirty="0">
                <a:solidFill>
                  <a:schemeClr val="dk1"/>
                </a:solidFill>
                <a:latin typeface="Posterama" panose="020B0504020200020000" pitchFamily="34" charset="0"/>
                <a:cs typeface="Posterama" panose="020B0504020200020000" pitchFamily="34" charset="0"/>
              </a:rPr>
              <a:t> thermal</a:t>
            </a:r>
            <a:endParaRPr i="0" u="none" strike="noStrike" cap="none" dirty="0">
              <a:solidFill>
                <a:srgbClr val="000000"/>
              </a:solidFill>
              <a:latin typeface="Posterama" panose="020B0504020200020000" pitchFamily="34" charset="0"/>
              <a:cs typeface="Posterama" panose="020B0504020200020000" pitchFamily="34" charset="0"/>
            </a:endParaRPr>
          </a:p>
        </p:txBody>
      </p:sp>
      <p:sp>
        <p:nvSpPr>
          <p:cNvPr id="730" name="Google Shape;730;p92"/>
          <p:cNvSpPr txBox="1"/>
          <p:nvPr/>
        </p:nvSpPr>
        <p:spPr>
          <a:xfrm>
            <a:off x="1027245" y="1448354"/>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rPr>
              <a:t>SOLAR</a:t>
            </a:r>
            <a:endParaRPr i="0" u="none" strike="noStrike" cap="none" dirty="0">
              <a:solidFill>
                <a:srgbClr val="7503A6"/>
              </a:solidFill>
              <a:latin typeface="Posterama" panose="020B0504020200020000" pitchFamily="34" charset="0"/>
              <a:cs typeface="Posterama" panose="020B0504020200020000" pitchFamily="34" charset="0"/>
            </a:endParaRPr>
          </a:p>
        </p:txBody>
      </p:sp>
      <p:sp>
        <p:nvSpPr>
          <p:cNvPr id="731" name="Google Shape;731;p92"/>
          <p:cNvSpPr/>
          <p:nvPr/>
        </p:nvSpPr>
        <p:spPr>
          <a:xfrm>
            <a:off x="340320" y="3145730"/>
            <a:ext cx="1684800" cy="8232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1900" i="0" u="none" strike="noStrike" cap="none" dirty="0">
                <a:solidFill>
                  <a:srgbClr val="000000"/>
                </a:solidFill>
                <a:latin typeface="Posterama" panose="020B0504020200020000" pitchFamily="34" charset="0"/>
                <a:cs typeface="Posterama" panose="020B0504020200020000" pitchFamily="34" charset="0"/>
              </a:rPr>
              <a:t>Solar </a:t>
            </a:r>
            <a:r>
              <a:rPr lang="fr-FR" sz="1900" i="0" u="none" strike="noStrike" cap="none" dirty="0" err="1">
                <a:solidFill>
                  <a:srgbClr val="000000"/>
                </a:solidFill>
                <a:latin typeface="Posterama" panose="020B0504020200020000" pitchFamily="34" charset="0"/>
                <a:cs typeface="Posterama" panose="020B0504020200020000" pitchFamily="34" charset="0"/>
              </a:rPr>
              <a:t>photovoltaic</a:t>
            </a:r>
            <a:endParaRPr sz="1900" i="0" u="none" strike="noStrike" cap="none" dirty="0">
              <a:solidFill>
                <a:schemeClr val="dk1"/>
              </a:solidFill>
              <a:latin typeface="Posterama" panose="020B0504020200020000" pitchFamily="34" charset="0"/>
              <a:cs typeface="Posterama" panose="020B0504020200020000" pitchFamily="34" charset="0"/>
            </a:endParaRPr>
          </a:p>
        </p:txBody>
      </p:sp>
      <p:pic>
        <p:nvPicPr>
          <p:cNvPr id="732" name="Google Shape;732;p92" descr="Curso a distancia en energÃ­a solar termoelÃ©ctrica, el mejor de todo el mercado"/>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379733" y="1861649"/>
            <a:ext cx="1950742" cy="1286151"/>
          </a:xfrm>
          <a:prstGeom prst="rect">
            <a:avLst/>
          </a:prstGeom>
          <a:noFill/>
          <a:ln>
            <a:noFill/>
          </a:ln>
        </p:spPr>
      </p:pic>
      <p:pic>
        <p:nvPicPr>
          <p:cNvPr id="733" name="Google Shape;733;p92" descr="Resultado de imagem para pv sola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51650" y="1861649"/>
            <a:ext cx="1950743" cy="1270862"/>
          </a:xfrm>
          <a:prstGeom prst="rect">
            <a:avLst/>
          </a:prstGeom>
          <a:noFill/>
          <a:ln>
            <a:noFill/>
          </a:ln>
        </p:spPr>
      </p:pic>
      <p:sp>
        <p:nvSpPr>
          <p:cNvPr id="734" name="Google Shape;734;p92"/>
          <p:cNvSpPr/>
          <p:nvPr/>
        </p:nvSpPr>
        <p:spPr>
          <a:xfrm>
            <a:off x="601442" y="5890155"/>
            <a:ext cx="1512600" cy="4830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dirty="0">
                <a:solidFill>
                  <a:srgbClr val="000000"/>
                </a:solidFill>
                <a:latin typeface="Posterama" panose="020B0504020200020000" pitchFamily="34" charset="0"/>
                <a:cs typeface="Posterama" panose="020B0504020200020000" pitchFamily="34" charset="0"/>
              </a:rPr>
              <a:t>Onshore</a:t>
            </a:r>
            <a:endParaRPr sz="1900" i="0" u="none" strike="noStrike" cap="none" dirty="0">
              <a:solidFill>
                <a:schemeClr val="dk1"/>
              </a:solidFill>
              <a:latin typeface="Posterama" panose="020B0504020200020000" pitchFamily="34" charset="0"/>
              <a:cs typeface="Posterama" panose="020B0504020200020000" pitchFamily="34" charset="0"/>
            </a:endParaRPr>
          </a:p>
        </p:txBody>
      </p:sp>
      <p:sp>
        <p:nvSpPr>
          <p:cNvPr id="735" name="Google Shape;735;p92"/>
          <p:cNvSpPr/>
          <p:nvPr/>
        </p:nvSpPr>
        <p:spPr>
          <a:xfrm>
            <a:off x="2761540" y="5897331"/>
            <a:ext cx="1569000" cy="470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dirty="0">
                <a:solidFill>
                  <a:srgbClr val="000000"/>
                </a:solidFill>
                <a:latin typeface="Posterama" panose="020B0504020200020000" pitchFamily="34" charset="0"/>
                <a:cs typeface="Posterama" panose="020B0504020200020000" pitchFamily="34" charset="0"/>
              </a:rPr>
              <a:t>Offshore</a:t>
            </a:r>
            <a:endParaRPr sz="1900" i="0" u="none" strike="noStrike" cap="none" dirty="0">
              <a:solidFill>
                <a:schemeClr val="dk1"/>
              </a:solidFill>
              <a:latin typeface="Posterama" panose="020B0504020200020000" pitchFamily="34" charset="0"/>
              <a:cs typeface="Posterama" panose="020B0504020200020000" pitchFamily="34" charset="0"/>
            </a:endParaRPr>
          </a:p>
        </p:txBody>
      </p:sp>
      <p:pic>
        <p:nvPicPr>
          <p:cNvPr id="736" name="Google Shape;736;p92" descr="Imagem relacionada"/>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379733" y="4613251"/>
            <a:ext cx="1950743" cy="1283893"/>
          </a:xfrm>
          <a:prstGeom prst="rect">
            <a:avLst/>
          </a:prstGeom>
          <a:noFill/>
          <a:ln>
            <a:noFill/>
          </a:ln>
        </p:spPr>
      </p:pic>
      <p:pic>
        <p:nvPicPr>
          <p:cNvPr id="737" name="Google Shape;737;p92" descr="Resultado de imagem para eolica onshore"/>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51650" y="4613251"/>
            <a:ext cx="1948984" cy="1290773"/>
          </a:xfrm>
          <a:prstGeom prst="rect">
            <a:avLst/>
          </a:prstGeom>
          <a:noFill/>
          <a:ln>
            <a:noFill/>
          </a:ln>
        </p:spPr>
      </p:pic>
      <p:sp>
        <p:nvSpPr>
          <p:cNvPr id="738" name="Google Shape;738;p92"/>
          <p:cNvSpPr txBox="1"/>
          <p:nvPr/>
        </p:nvSpPr>
        <p:spPr>
          <a:xfrm>
            <a:off x="1104161" y="4206035"/>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rPr>
              <a:t>WIND</a:t>
            </a:r>
            <a:endParaRPr sz="1900" b="1" i="0" u="none" strike="noStrike" cap="none" dirty="0">
              <a:solidFill>
                <a:srgbClr val="7503A6"/>
              </a:solidFill>
              <a:latin typeface="Posterama" panose="020B0504020200020000" pitchFamily="34" charset="0"/>
              <a:cs typeface="Posterama" panose="020B0504020200020000" pitchFamily="34" charset="0"/>
            </a:endParaRPr>
          </a:p>
        </p:txBody>
      </p:sp>
      <p:sp>
        <p:nvSpPr>
          <p:cNvPr id="739" name="Google Shape;739;p92"/>
          <p:cNvSpPr txBox="1"/>
          <p:nvPr/>
        </p:nvSpPr>
        <p:spPr>
          <a:xfrm>
            <a:off x="5009544" y="3242281"/>
            <a:ext cx="24123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dirty="0" err="1">
                <a:solidFill>
                  <a:schemeClr val="dk1"/>
                </a:solidFill>
                <a:latin typeface="Posterama" panose="020B0504020200020000" pitchFamily="34" charset="0"/>
                <a:cs typeface="Posterama" panose="020B0504020200020000" pitchFamily="34" charset="0"/>
              </a:rPr>
              <a:t>Reservoirs</a:t>
            </a:r>
            <a:endParaRPr i="0" u="none" strike="noStrike" cap="none" dirty="0">
              <a:solidFill>
                <a:srgbClr val="000000"/>
              </a:solidFill>
              <a:latin typeface="Posterama" panose="020B0504020200020000" pitchFamily="34" charset="0"/>
              <a:cs typeface="Posterama" panose="020B0504020200020000" pitchFamily="34" charset="0"/>
            </a:endParaRPr>
          </a:p>
        </p:txBody>
      </p:sp>
      <p:pic>
        <p:nvPicPr>
          <p:cNvPr id="740" name="Google Shape;740;p92" descr="Imagem relacionada"/>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789282" y="1866481"/>
            <a:ext cx="1859920" cy="1427924"/>
          </a:xfrm>
          <a:prstGeom prst="rect">
            <a:avLst/>
          </a:prstGeom>
          <a:noFill/>
          <a:ln>
            <a:noFill/>
          </a:ln>
        </p:spPr>
      </p:pic>
      <p:sp>
        <p:nvSpPr>
          <p:cNvPr id="741" name="Google Shape;741;p92"/>
          <p:cNvSpPr/>
          <p:nvPr/>
        </p:nvSpPr>
        <p:spPr>
          <a:xfrm>
            <a:off x="6994782" y="3258556"/>
            <a:ext cx="2348700" cy="470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dirty="0">
                <a:solidFill>
                  <a:schemeClr val="dk1"/>
                </a:solidFill>
                <a:latin typeface="Posterama" panose="020B0504020200020000" pitchFamily="34" charset="0"/>
                <a:cs typeface="Posterama" panose="020B0504020200020000" pitchFamily="34" charset="0"/>
              </a:rPr>
              <a:t>Water </a:t>
            </a:r>
            <a:r>
              <a:rPr lang="fr-FR" sz="1900" i="0" u="none" strike="noStrike" cap="none" dirty="0" err="1">
                <a:solidFill>
                  <a:schemeClr val="dk1"/>
                </a:solidFill>
                <a:latin typeface="Posterama" panose="020B0504020200020000" pitchFamily="34" charset="0"/>
                <a:cs typeface="Posterama" panose="020B0504020200020000" pitchFamily="34" charset="0"/>
              </a:rPr>
              <a:t>strands</a:t>
            </a:r>
            <a:endParaRPr i="0" u="none" strike="noStrike" cap="none" dirty="0">
              <a:solidFill>
                <a:srgbClr val="000000"/>
              </a:solidFill>
              <a:latin typeface="Posterama" panose="020B0504020200020000" pitchFamily="34" charset="0"/>
              <a:cs typeface="Posterama" panose="020B0504020200020000" pitchFamily="34" charset="0"/>
            </a:endParaRPr>
          </a:p>
        </p:txBody>
      </p:sp>
      <p:pic>
        <p:nvPicPr>
          <p:cNvPr id="742" name="Google Shape;742;p92" descr="Resultado de imagem para fio de Ã¡gua"/>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895671" y="1866481"/>
            <a:ext cx="1862073" cy="1422081"/>
          </a:xfrm>
          <a:prstGeom prst="rect">
            <a:avLst/>
          </a:prstGeom>
          <a:noFill/>
          <a:ln>
            <a:noFill/>
          </a:ln>
        </p:spPr>
      </p:pic>
      <p:sp>
        <p:nvSpPr>
          <p:cNvPr id="743" name="Google Shape;743;p92"/>
          <p:cNvSpPr txBox="1"/>
          <p:nvPr/>
        </p:nvSpPr>
        <p:spPr>
          <a:xfrm>
            <a:off x="5565615" y="4089843"/>
            <a:ext cx="25602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rPr>
              <a:t>OCEANS</a:t>
            </a:r>
            <a:endParaRPr sz="1900" b="1" i="0" u="none" strike="noStrike" cap="none" dirty="0">
              <a:solidFill>
                <a:srgbClr val="7503A6"/>
              </a:solidFill>
              <a:latin typeface="Posterama" panose="020B0504020200020000" pitchFamily="34" charset="0"/>
              <a:cs typeface="Posterama" panose="020B0504020200020000" pitchFamily="34" charset="0"/>
            </a:endParaRPr>
          </a:p>
        </p:txBody>
      </p:sp>
      <p:sp>
        <p:nvSpPr>
          <p:cNvPr id="744" name="Google Shape;744;p92"/>
          <p:cNvSpPr txBox="1"/>
          <p:nvPr/>
        </p:nvSpPr>
        <p:spPr>
          <a:xfrm>
            <a:off x="5226423" y="5930339"/>
            <a:ext cx="15672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dirty="0">
                <a:solidFill>
                  <a:schemeClr val="dk1"/>
                </a:solidFill>
                <a:latin typeface="Posterama" panose="020B0504020200020000" pitchFamily="34" charset="0"/>
                <a:cs typeface="Posterama" panose="020B0504020200020000" pitchFamily="34" charset="0"/>
              </a:rPr>
              <a:t>Waves</a:t>
            </a:r>
            <a:endParaRPr i="0" u="none" strike="noStrike" cap="none" dirty="0">
              <a:solidFill>
                <a:srgbClr val="000000"/>
              </a:solidFill>
              <a:latin typeface="Posterama" panose="020B0504020200020000" pitchFamily="34" charset="0"/>
              <a:cs typeface="Posterama" panose="020B0504020200020000" pitchFamily="34" charset="0"/>
            </a:endParaRPr>
          </a:p>
        </p:txBody>
      </p:sp>
      <p:sp>
        <p:nvSpPr>
          <p:cNvPr id="745" name="Google Shape;745;p92"/>
          <p:cNvSpPr txBox="1"/>
          <p:nvPr/>
        </p:nvSpPr>
        <p:spPr>
          <a:xfrm>
            <a:off x="7327267" y="5924259"/>
            <a:ext cx="14007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i="0" u="none" strike="noStrike" cap="none" dirty="0" err="1">
                <a:solidFill>
                  <a:schemeClr val="dk1"/>
                </a:solidFill>
                <a:latin typeface="Posterama" panose="020B0504020200020000" pitchFamily="34" charset="0"/>
                <a:cs typeface="Posterama" panose="020B0504020200020000" pitchFamily="34" charset="0"/>
              </a:rPr>
              <a:t>Tides</a:t>
            </a:r>
            <a:endParaRPr i="0" u="none" strike="noStrike" cap="none" dirty="0">
              <a:solidFill>
                <a:srgbClr val="000000"/>
              </a:solidFill>
              <a:latin typeface="Posterama" panose="020B0504020200020000" pitchFamily="34" charset="0"/>
              <a:cs typeface="Posterama" panose="020B0504020200020000" pitchFamily="34" charset="0"/>
            </a:endParaRPr>
          </a:p>
        </p:txBody>
      </p:sp>
      <p:pic>
        <p:nvPicPr>
          <p:cNvPr id="746" name="Google Shape;746;p92" descr="Resultado de imagem para energia ondas pico"/>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4817262" y="4548459"/>
            <a:ext cx="1888312" cy="1412859"/>
          </a:xfrm>
          <a:prstGeom prst="rect">
            <a:avLst/>
          </a:prstGeom>
          <a:noFill/>
          <a:ln>
            <a:noFill/>
          </a:ln>
        </p:spPr>
      </p:pic>
      <p:pic>
        <p:nvPicPr>
          <p:cNvPr id="747" name="Google Shape;747;p92" descr="Resultado de imagem para energia marÃ©s"/>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6945346" y="4548459"/>
            <a:ext cx="1960705" cy="1412859"/>
          </a:xfrm>
          <a:prstGeom prst="rect">
            <a:avLst/>
          </a:prstGeom>
          <a:noFill/>
          <a:ln>
            <a:noFill/>
          </a:ln>
        </p:spPr>
      </p:pic>
      <p:sp>
        <p:nvSpPr>
          <p:cNvPr id="748" name="Google Shape;748;p92"/>
          <p:cNvSpPr txBox="1"/>
          <p:nvPr/>
        </p:nvSpPr>
        <p:spPr>
          <a:xfrm>
            <a:off x="5469600" y="1335650"/>
            <a:ext cx="28338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rPr>
              <a:t>HYDROELECTRIC</a:t>
            </a:r>
            <a:endParaRPr i="0" u="none" strike="noStrike" cap="none" dirty="0">
              <a:solidFill>
                <a:srgbClr val="7503A6"/>
              </a:solidFill>
              <a:latin typeface="Posterama" panose="020B0504020200020000" pitchFamily="34" charset="0"/>
              <a:cs typeface="Posterama" panose="020B0504020200020000" pitchFamily="34" charset="0"/>
            </a:endParaRPr>
          </a:p>
        </p:txBody>
      </p:sp>
      <p:pic>
        <p:nvPicPr>
          <p:cNvPr id="749" name="Google Shape;749;p92" descr="Imagem relacionada"/>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9217145" y="4589564"/>
            <a:ext cx="1912278" cy="1310461"/>
          </a:xfrm>
          <a:prstGeom prst="rect">
            <a:avLst/>
          </a:prstGeom>
          <a:noFill/>
          <a:ln>
            <a:noFill/>
          </a:ln>
        </p:spPr>
      </p:pic>
      <p:sp>
        <p:nvSpPr>
          <p:cNvPr id="750" name="Google Shape;750;p92"/>
          <p:cNvSpPr txBox="1"/>
          <p:nvPr/>
        </p:nvSpPr>
        <p:spPr>
          <a:xfrm>
            <a:off x="9005251" y="4109539"/>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rPr>
              <a:t>GEOTHERMAL</a:t>
            </a:r>
            <a:endParaRPr sz="1900" b="1" i="0" u="none" strike="noStrike" cap="none" dirty="0">
              <a:solidFill>
                <a:srgbClr val="7503A6"/>
              </a:solidFill>
              <a:latin typeface="Posterama" panose="020B0504020200020000" pitchFamily="34" charset="0"/>
              <a:cs typeface="Posterama" panose="020B0504020200020000" pitchFamily="34" charset="0"/>
            </a:endParaRPr>
          </a:p>
        </p:txBody>
      </p:sp>
      <p:pic>
        <p:nvPicPr>
          <p:cNvPr id="751" name="Google Shape;751;p92" descr="Resultado de imagem para biomassa"/>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9175759" y="1957391"/>
            <a:ext cx="1880463" cy="1305145"/>
          </a:xfrm>
          <a:prstGeom prst="rect">
            <a:avLst/>
          </a:prstGeom>
          <a:noFill/>
          <a:ln>
            <a:noFill/>
          </a:ln>
        </p:spPr>
      </p:pic>
      <p:sp>
        <p:nvSpPr>
          <p:cNvPr id="752" name="Google Shape;752;p92"/>
          <p:cNvSpPr txBox="1"/>
          <p:nvPr/>
        </p:nvSpPr>
        <p:spPr>
          <a:xfrm>
            <a:off x="8889383" y="1468696"/>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a:solidFill>
                  <a:srgbClr val="7503A6"/>
                </a:solidFill>
                <a:latin typeface="Century Gothic"/>
                <a:ea typeface="Century Gothic"/>
                <a:cs typeface="Century Gothic"/>
                <a:sym typeface="Century Gothic"/>
              </a:rPr>
              <a:t>BIOMASS</a:t>
            </a:r>
            <a:endParaRPr sz="1900" b="1" i="0" u="none" strike="noStrike" cap="none">
              <a:solidFill>
                <a:srgbClr val="7503A6"/>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6"/>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503A6"/>
              </a:buClr>
              <a:buSzPts val="4000"/>
              <a:buFont typeface="Arial"/>
              <a:buNone/>
            </a:pPr>
            <a:r>
              <a:rPr lang="fr-FR"/>
              <a:t>WOMEN &amp; CLIMATE CHANGE</a:t>
            </a:r>
            <a:endParaRPr/>
          </a:p>
        </p:txBody>
      </p:sp>
      <p:sp>
        <p:nvSpPr>
          <p:cNvPr id="212" name="Google Shape;212;p6"/>
          <p:cNvSpPr txBox="1"/>
          <p:nvPr/>
        </p:nvSpPr>
        <p:spPr>
          <a:xfrm>
            <a:off x="642132" y="1506724"/>
            <a:ext cx="8669867"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7503A6"/>
              </a:buClr>
              <a:buSzPts val="4000"/>
              <a:buFont typeface="Arial"/>
              <a:buNone/>
            </a:pPr>
            <a:r>
              <a:rPr lang="fr-FR" sz="2400" b="1" i="0" u="none" strike="noStrike" cap="none" dirty="0" err="1">
                <a:solidFill>
                  <a:srgbClr val="7503A6"/>
                </a:solidFill>
                <a:latin typeface="Posterama" panose="020B0504020200020000" pitchFamily="34" charset="0"/>
                <a:cs typeface="Posterama" panose="020B0504020200020000" pitchFamily="34" charset="0"/>
                <a:sym typeface="Arial"/>
              </a:rPr>
              <a:t>Why</a:t>
            </a:r>
            <a:r>
              <a:rPr lang="fr-FR" sz="2400" b="1" i="0" u="none" strike="noStrike" cap="none" dirty="0">
                <a:solidFill>
                  <a:srgbClr val="7503A6"/>
                </a:solidFill>
                <a:latin typeface="Posterama" panose="020B0504020200020000" pitchFamily="34" charset="0"/>
                <a:cs typeface="Posterama" panose="020B0504020200020000" pitchFamily="34" charset="0"/>
                <a:sym typeface="Arial"/>
              </a:rPr>
              <a:t> </a:t>
            </a:r>
            <a:r>
              <a:rPr lang="fr-FR" sz="2400" b="1" i="0" u="none" strike="noStrike" cap="none" dirty="0" err="1">
                <a:solidFill>
                  <a:srgbClr val="7503A6"/>
                </a:solidFill>
                <a:latin typeface="Posterama" panose="020B0504020200020000" pitchFamily="34" charset="0"/>
                <a:cs typeface="Posterama" panose="020B0504020200020000" pitchFamily="34" charset="0"/>
                <a:sym typeface="Arial"/>
              </a:rPr>
              <a:t>does</a:t>
            </a:r>
            <a:r>
              <a:rPr lang="fr-FR" sz="2400" b="1" i="0" u="none" strike="noStrike" cap="none" dirty="0">
                <a:solidFill>
                  <a:srgbClr val="7503A6"/>
                </a:solidFill>
                <a:latin typeface="Posterama" panose="020B0504020200020000" pitchFamily="34" charset="0"/>
                <a:cs typeface="Posterama" panose="020B0504020200020000" pitchFamily="34" charset="0"/>
                <a:sym typeface="Arial"/>
              </a:rPr>
              <a:t> </a:t>
            </a:r>
            <a:r>
              <a:rPr lang="fr-FR" sz="2400" b="1" i="0" u="none" strike="noStrike" cap="none" dirty="0" err="1">
                <a:solidFill>
                  <a:srgbClr val="7503A6"/>
                </a:solidFill>
                <a:latin typeface="Posterama" panose="020B0504020200020000" pitchFamily="34" charset="0"/>
                <a:cs typeface="Posterama" panose="020B0504020200020000" pitchFamily="34" charset="0"/>
                <a:sym typeface="Arial"/>
              </a:rPr>
              <a:t>it</a:t>
            </a:r>
            <a:r>
              <a:rPr lang="fr-FR" sz="2400" b="1" i="0" u="none" strike="noStrike" cap="none" dirty="0">
                <a:solidFill>
                  <a:srgbClr val="7503A6"/>
                </a:solidFill>
                <a:latin typeface="Posterama" panose="020B0504020200020000" pitchFamily="34" charset="0"/>
                <a:cs typeface="Posterama" panose="020B0504020200020000" pitchFamily="34" charset="0"/>
                <a:sym typeface="Arial"/>
              </a:rPr>
              <a:t> </a:t>
            </a:r>
            <a:r>
              <a:rPr lang="fr-FR" sz="2400" b="1" i="0" u="none" strike="noStrike" cap="none" dirty="0" err="1">
                <a:solidFill>
                  <a:srgbClr val="7503A6"/>
                </a:solidFill>
                <a:latin typeface="Posterama" panose="020B0504020200020000" pitchFamily="34" charset="0"/>
                <a:cs typeface="Posterama" panose="020B0504020200020000" pitchFamily="34" charset="0"/>
                <a:sym typeface="Arial"/>
              </a:rPr>
              <a:t>matter</a:t>
            </a:r>
            <a:r>
              <a:rPr lang="fr-FR" sz="2400" b="1" i="0" u="none" strike="noStrike" cap="none" dirty="0">
                <a:solidFill>
                  <a:srgbClr val="7503A6"/>
                </a:solidFill>
                <a:latin typeface="Posterama" panose="020B0504020200020000" pitchFamily="34" charset="0"/>
                <a:cs typeface="Posterama" panose="020B0504020200020000" pitchFamily="34" charset="0"/>
                <a:sym typeface="Arial"/>
              </a:rPr>
              <a:t> to look at </a:t>
            </a:r>
            <a:r>
              <a:rPr lang="fr-FR" sz="2400" b="1" i="0" u="none" strike="noStrike" cap="none" dirty="0" err="1">
                <a:solidFill>
                  <a:srgbClr val="7503A6"/>
                </a:solidFill>
                <a:latin typeface="Posterama" panose="020B0504020200020000" pitchFamily="34" charset="0"/>
                <a:cs typeface="Posterama" panose="020B0504020200020000" pitchFamily="34" charset="0"/>
                <a:sym typeface="Arial"/>
              </a:rPr>
              <a:t>climate</a:t>
            </a:r>
            <a:r>
              <a:rPr lang="fr-FR" sz="2400" b="1" i="0" u="none" strike="noStrike" cap="none" dirty="0">
                <a:solidFill>
                  <a:srgbClr val="7503A6"/>
                </a:solidFill>
                <a:latin typeface="Posterama" panose="020B0504020200020000" pitchFamily="34" charset="0"/>
                <a:cs typeface="Posterama" panose="020B0504020200020000" pitchFamily="34" charset="0"/>
                <a:sym typeface="Arial"/>
              </a:rPr>
              <a:t> change </a:t>
            </a:r>
            <a:r>
              <a:rPr lang="fr-FR" sz="2400" b="1" i="0" u="none" strike="noStrike" cap="none" dirty="0" err="1">
                <a:solidFill>
                  <a:srgbClr val="7503A6"/>
                </a:solidFill>
                <a:latin typeface="Posterama" panose="020B0504020200020000" pitchFamily="34" charset="0"/>
                <a:cs typeface="Posterama" panose="020B0504020200020000" pitchFamily="34" charset="0"/>
                <a:sym typeface="Arial"/>
              </a:rPr>
              <a:t>through</a:t>
            </a:r>
            <a:r>
              <a:rPr lang="fr-FR" sz="2400" b="1" i="0" u="none" strike="noStrike" cap="none" dirty="0">
                <a:solidFill>
                  <a:srgbClr val="7503A6"/>
                </a:solidFill>
                <a:latin typeface="Posterama" panose="020B0504020200020000" pitchFamily="34" charset="0"/>
                <a:cs typeface="Posterama" panose="020B0504020200020000" pitchFamily="34" charset="0"/>
                <a:sym typeface="Arial"/>
              </a:rPr>
              <a:t> a </a:t>
            </a:r>
            <a:r>
              <a:rPr lang="fr-FR" sz="2400" b="1" i="0" u="none" strike="noStrike" cap="none" dirty="0" err="1">
                <a:solidFill>
                  <a:srgbClr val="7503A6"/>
                </a:solidFill>
                <a:latin typeface="Posterama" panose="020B0504020200020000" pitchFamily="34" charset="0"/>
                <a:cs typeface="Posterama" panose="020B0504020200020000" pitchFamily="34" charset="0"/>
                <a:sym typeface="Arial"/>
              </a:rPr>
              <a:t>gender</a:t>
            </a:r>
            <a:r>
              <a:rPr lang="fr-FR" sz="2400" b="1" i="0" u="none" strike="noStrike" cap="none" dirty="0">
                <a:solidFill>
                  <a:srgbClr val="7503A6"/>
                </a:solidFill>
                <a:latin typeface="Posterama" panose="020B0504020200020000" pitchFamily="34" charset="0"/>
                <a:cs typeface="Posterama" panose="020B0504020200020000" pitchFamily="34" charset="0"/>
                <a:sym typeface="Arial"/>
              </a:rPr>
              <a:t> perspective?</a:t>
            </a:r>
            <a:endParaRPr dirty="0">
              <a:latin typeface="Posterama" panose="020B0504020200020000" pitchFamily="34" charset="0"/>
              <a:cs typeface="Posterama" panose="020B0504020200020000" pitchFamily="34" charset="0"/>
            </a:endParaRPr>
          </a:p>
        </p:txBody>
      </p:sp>
      <p:sp>
        <p:nvSpPr>
          <p:cNvPr id="213" name="Google Shape;213;p6"/>
          <p:cNvSpPr txBox="1"/>
          <p:nvPr/>
        </p:nvSpPr>
        <p:spPr>
          <a:xfrm>
            <a:off x="642131" y="2729551"/>
            <a:ext cx="10598425" cy="3920792"/>
          </a:xfrm>
          <a:prstGeom prst="rect">
            <a:avLst/>
          </a:prstGeom>
          <a:noFill/>
          <a:ln>
            <a:noFill/>
          </a:ln>
        </p:spPr>
        <p:txBody>
          <a:bodyPr spcFirstLastPara="1" wrap="square" lIns="91425" tIns="45700" rIns="91425" bIns="45700" anchor="ctr" anchorCtr="0">
            <a:normAutofit fontScale="92500" lnSpcReduction="20000"/>
          </a:bodyPr>
          <a:lstStyle/>
          <a:p>
            <a:pPr marL="342900" marR="0" lvl="0" indent="-342900" algn="l" rtl="0">
              <a:lnSpc>
                <a:spcPct val="100000"/>
              </a:lnSpc>
              <a:spcBef>
                <a:spcPts val="0"/>
              </a:spcBef>
              <a:spcAft>
                <a:spcPts val="0"/>
              </a:spcAft>
              <a:buClr>
                <a:srgbClr val="000000"/>
              </a:buClr>
              <a:buSzPct val="64864"/>
              <a:buFont typeface="Arial"/>
              <a:buChar char="•"/>
            </a:pP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Climate</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Change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worsens</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inequalities</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the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most</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vulnerable</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segments of the population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will</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experience</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the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most</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severe</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environmental</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economic</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impacts,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especially</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in the Global South; </a:t>
            </a:r>
            <a:endParaRPr dirty="0">
              <a:latin typeface="Posterama" panose="020B0504020200020000" pitchFamily="34" charset="0"/>
              <a:cs typeface="Posterama" panose="020B0504020200020000" pitchFamily="34" charset="0"/>
            </a:endParaRPr>
          </a:p>
          <a:p>
            <a:pPr marL="342900" marR="0" lvl="0" indent="-266700" algn="l" rtl="0">
              <a:lnSpc>
                <a:spcPct val="100000"/>
              </a:lnSpc>
              <a:spcBef>
                <a:spcPts val="600"/>
              </a:spcBef>
              <a:spcAft>
                <a:spcPts val="0"/>
              </a:spcAft>
              <a:buClr>
                <a:srgbClr val="000000"/>
              </a:buClr>
              <a:buSzPct val="64864"/>
              <a:buFont typeface="Arial"/>
              <a:buNone/>
            </a:pP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266700" algn="l" rtl="0">
              <a:lnSpc>
                <a:spcPct val="100000"/>
              </a:lnSpc>
              <a:spcBef>
                <a:spcPts val="600"/>
              </a:spcBef>
              <a:spcAft>
                <a:spcPts val="0"/>
              </a:spcAft>
              <a:buClr>
                <a:srgbClr val="000000"/>
              </a:buClr>
              <a:buSzPct val="64864"/>
              <a:buFont typeface="Arial"/>
              <a:buNone/>
            </a:pP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266700" algn="l" rtl="0">
              <a:lnSpc>
                <a:spcPct val="100000"/>
              </a:lnSpc>
              <a:spcBef>
                <a:spcPts val="600"/>
              </a:spcBef>
              <a:spcAft>
                <a:spcPts val="0"/>
              </a:spcAft>
              <a:buClr>
                <a:srgbClr val="000000"/>
              </a:buClr>
              <a:buSzPct val="64864"/>
              <a:buFont typeface="Arial"/>
              <a:buNone/>
            </a:pP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266700" algn="l" rtl="0">
              <a:lnSpc>
                <a:spcPct val="100000"/>
              </a:lnSpc>
              <a:spcBef>
                <a:spcPts val="600"/>
              </a:spcBef>
              <a:spcAft>
                <a:spcPts val="0"/>
              </a:spcAft>
              <a:buClr>
                <a:srgbClr val="000000"/>
              </a:buClr>
              <a:buSzPct val="64864"/>
              <a:buFont typeface="Arial"/>
              <a:buNone/>
            </a:pP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5" indent="-342900" algn="l" rtl="0">
              <a:lnSpc>
                <a:spcPct val="100000"/>
              </a:lnSpc>
              <a:spcBef>
                <a:spcPts val="600"/>
              </a:spcBef>
              <a:spcAft>
                <a:spcPts val="0"/>
              </a:spcAft>
              <a:buClr>
                <a:srgbClr val="000000"/>
              </a:buClr>
              <a:buSzPct val="64864"/>
              <a:buFont typeface="Arial"/>
              <a:buChar char="•"/>
            </a:pP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The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experience</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of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women</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in the Global South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is</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different</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from</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the Global North. In the Global South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women</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are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perceived</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as local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communities</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leader and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resource</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stewards;</a:t>
            </a:r>
            <a:endParaRPr dirty="0">
              <a:latin typeface="Posterama" panose="020B0504020200020000" pitchFamily="34" charset="0"/>
              <a:cs typeface="Posterama" panose="020B0504020200020000" pitchFamily="34" charset="0"/>
            </a:endParaRPr>
          </a:p>
          <a:p>
            <a:pPr marL="0" marR="0" lvl="5" indent="0" algn="l" rtl="0">
              <a:lnSpc>
                <a:spcPct val="100000"/>
              </a:lnSpc>
              <a:spcBef>
                <a:spcPts val="600"/>
              </a:spcBef>
              <a:spcAft>
                <a:spcPts val="0"/>
              </a:spcAft>
              <a:buNone/>
            </a:pP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342900" algn="l" rtl="0">
              <a:lnSpc>
                <a:spcPct val="100000"/>
              </a:lnSpc>
              <a:spcBef>
                <a:spcPts val="600"/>
              </a:spcBef>
              <a:spcAft>
                <a:spcPts val="0"/>
              </a:spcAft>
              <a:buClr>
                <a:srgbClr val="000000"/>
              </a:buClr>
              <a:buSzPct val="64864"/>
              <a:buFont typeface="Arial"/>
              <a:buChar char="•"/>
            </a:pP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Women</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are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still</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very</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much</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unrepresented</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in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decision</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making</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positions, in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particular</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in science and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climate</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action –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research</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shows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that</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climate</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action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bennefits</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from</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more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women</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in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these</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positions.</a:t>
            </a:r>
            <a:endParaRPr dirty="0">
              <a:latin typeface="Posterama" panose="020B0504020200020000" pitchFamily="34" charset="0"/>
              <a:cs typeface="Posterama" panose="020B0504020200020000" pitchFamily="34" charset="0"/>
            </a:endParaRPr>
          </a:p>
          <a:p>
            <a:pPr marL="342900" marR="0" lvl="0" indent="-266700" algn="l" rtl="0">
              <a:lnSpc>
                <a:spcPct val="100000"/>
              </a:lnSpc>
              <a:spcBef>
                <a:spcPts val="0"/>
              </a:spcBef>
              <a:spcAft>
                <a:spcPts val="0"/>
              </a:spcAft>
              <a:buClr>
                <a:srgbClr val="000000"/>
              </a:buClr>
              <a:buSzPct val="64864"/>
              <a:buFont typeface="Arial"/>
              <a:buNone/>
            </a:pP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266700" algn="l" rtl="0">
              <a:lnSpc>
                <a:spcPct val="100000"/>
              </a:lnSpc>
              <a:spcBef>
                <a:spcPts val="0"/>
              </a:spcBef>
              <a:spcAft>
                <a:spcPts val="0"/>
              </a:spcAft>
              <a:buClr>
                <a:srgbClr val="000000"/>
              </a:buClr>
              <a:buSzPct val="64864"/>
              <a:buFont typeface="Arial"/>
              <a:buNone/>
            </a:pPr>
            <a:endParaRPr sz="2000" b="0" i="0" u="none" strike="noStrike" cap="none" baseline="-25000" dirty="0">
              <a:solidFill>
                <a:srgbClr val="000000"/>
              </a:solidFill>
              <a:latin typeface="Posterama" panose="020B0504020200020000" pitchFamily="34" charset="0"/>
              <a:cs typeface="Posterama" panose="020B0504020200020000" pitchFamily="34" charset="0"/>
              <a:sym typeface="Arial"/>
            </a:endParaRPr>
          </a:p>
        </p:txBody>
      </p:sp>
      <p:sp>
        <p:nvSpPr>
          <p:cNvPr id="214" name="Google Shape;214;p6"/>
          <p:cNvSpPr txBox="1"/>
          <p:nvPr/>
        </p:nvSpPr>
        <p:spPr>
          <a:xfrm>
            <a:off x="1627495" y="3429000"/>
            <a:ext cx="8117006" cy="1400343"/>
          </a:xfrm>
          <a:prstGeom prst="rect">
            <a:avLst/>
          </a:prstGeom>
          <a:noFill/>
          <a:ln>
            <a:noFill/>
          </a:ln>
        </p:spPr>
        <p:txBody>
          <a:bodyPr spcFirstLastPara="1" wrap="square" lIns="91425" tIns="45700" rIns="91425" bIns="45700" anchor="t" anchorCtr="0">
            <a:spAutoFit/>
          </a:bodyPr>
          <a:lstStyle/>
          <a:p>
            <a:pPr marL="342900" marR="0" lvl="6" indent="-342900" algn="l" rtl="0">
              <a:lnSpc>
                <a:spcPct val="100000"/>
              </a:lnSpc>
              <a:spcBef>
                <a:spcPts val="0"/>
              </a:spcBef>
              <a:spcAft>
                <a:spcPts val="0"/>
              </a:spcAft>
              <a:buClr>
                <a:srgbClr val="000000"/>
              </a:buClr>
              <a:buSzPts val="1200"/>
              <a:buFont typeface="Arial"/>
              <a:buChar char="•"/>
            </a:pP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Women</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are a part of the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most</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vulnerable</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segments of population;</a:t>
            </a:r>
            <a:endParaRPr dirty="0">
              <a:latin typeface="Posterama" panose="020B0504020200020000" pitchFamily="34" charset="0"/>
              <a:cs typeface="Posterama" panose="020B0504020200020000" pitchFamily="34" charset="0"/>
            </a:endParaRPr>
          </a:p>
          <a:p>
            <a:pPr marL="342900" marR="0" lvl="6" indent="-342900" algn="l" rtl="0">
              <a:lnSpc>
                <a:spcPct val="100000"/>
              </a:lnSpc>
              <a:spcBef>
                <a:spcPts val="600"/>
              </a:spcBef>
              <a:spcAft>
                <a:spcPts val="0"/>
              </a:spcAft>
              <a:buClr>
                <a:srgbClr val="000000"/>
              </a:buClr>
              <a:buSzPts val="1200"/>
              <a:buFont typeface="Arial"/>
              <a:buChar char="•"/>
            </a:pP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Climate</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change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may</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perpetuate</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gender</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violence,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especially</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in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communities</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where</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women</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are </a:t>
            </a:r>
            <a:r>
              <a:rPr lang="fr-FR" sz="2000" b="0" i="0" u="none" strike="noStrike" cap="none" dirty="0" err="1">
                <a:solidFill>
                  <a:srgbClr val="000000"/>
                </a:solidFill>
                <a:latin typeface="Posterama" panose="020B0504020200020000" pitchFamily="34" charset="0"/>
                <a:cs typeface="Posterama" panose="020B0504020200020000" pitchFamily="34" charset="0"/>
                <a:sym typeface="Arial"/>
              </a:rPr>
              <a:t>resource</a:t>
            </a: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stewards;</a:t>
            </a:r>
            <a:endParaRPr dirty="0">
              <a:latin typeface="Posterama" panose="020B0504020200020000" pitchFamily="34" charset="0"/>
              <a:cs typeface="Posterama" panose="020B0504020200020000"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93"/>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a:t>Renewable energy</a:t>
            </a:r>
            <a:endParaRPr sz="4009"/>
          </a:p>
          <a:p>
            <a:pPr marL="0" lvl="0" indent="0" algn="l" rtl="0">
              <a:lnSpc>
                <a:spcPct val="90000"/>
              </a:lnSpc>
              <a:spcBef>
                <a:spcPts val="0"/>
              </a:spcBef>
              <a:spcAft>
                <a:spcPts val="0"/>
              </a:spcAft>
              <a:buClr>
                <a:srgbClr val="7503A6"/>
              </a:buClr>
              <a:buSzPts val="3600"/>
              <a:buFont typeface="Arial"/>
              <a:buNone/>
            </a:pPr>
            <a:endParaRPr sz="4009"/>
          </a:p>
        </p:txBody>
      </p:sp>
      <p:sp>
        <p:nvSpPr>
          <p:cNvPr id="758" name="Google Shape;758;p93"/>
          <p:cNvSpPr txBox="1"/>
          <p:nvPr/>
        </p:nvSpPr>
        <p:spPr>
          <a:xfrm>
            <a:off x="8756952" y="1745347"/>
            <a:ext cx="3336300" cy="3678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About 11% of global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primary</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energy</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consumption</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is</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from</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renewable</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sources. </a:t>
            </a: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1500"/>
              <a:buFont typeface="Arial"/>
              <a:buNone/>
            </a:pP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This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is</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the percentage of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renewables</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in the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energy</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mix.  This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energy</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corresponds to the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sum</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of </a:t>
            </a:r>
            <a:r>
              <a:rPr lang="fr-FR" sz="2100" b="1" i="0" u="sng" strike="noStrike" cap="none" dirty="0" err="1">
                <a:solidFill>
                  <a:schemeClr val="dk1"/>
                </a:solidFill>
                <a:latin typeface="Posterama" panose="020B0504020200020000" pitchFamily="34" charset="0"/>
                <a:cs typeface="Posterama" panose="020B0504020200020000" pitchFamily="34" charset="0"/>
                <a:sym typeface="Arial"/>
              </a:rPr>
              <a:t>electricity</a:t>
            </a:r>
            <a:r>
              <a:rPr lang="fr-FR" sz="2100" b="1" i="0" u="sng" strike="noStrike" cap="none" dirty="0">
                <a:solidFill>
                  <a:schemeClr val="dk1"/>
                </a:solidFill>
                <a:latin typeface="Posterama" panose="020B0504020200020000" pitchFamily="34" charset="0"/>
                <a:cs typeface="Posterama" panose="020B0504020200020000" pitchFamily="34" charset="0"/>
                <a:sym typeface="Arial"/>
              </a:rPr>
              <a:t>, transport and </a:t>
            </a:r>
            <a:r>
              <a:rPr lang="fr-FR" sz="2100" b="1" i="0" u="sng" strike="noStrike" cap="none" dirty="0" err="1">
                <a:solidFill>
                  <a:schemeClr val="dk1"/>
                </a:solidFill>
                <a:latin typeface="Posterama" panose="020B0504020200020000" pitchFamily="34" charset="0"/>
                <a:cs typeface="Posterama" panose="020B0504020200020000" pitchFamily="34" charset="0"/>
                <a:sym typeface="Arial"/>
              </a:rPr>
              <a:t>heating</a:t>
            </a:r>
            <a:r>
              <a:rPr lang="fr-FR" sz="2100" b="1" i="0" u="sng" strike="noStrike" cap="none" dirty="0">
                <a:solidFill>
                  <a:schemeClr val="dk1"/>
                </a:solidFill>
                <a:latin typeface="Posterama" panose="020B0504020200020000" pitchFamily="34" charset="0"/>
                <a:cs typeface="Posterama" panose="020B0504020200020000" pitchFamily="34" charset="0"/>
                <a:sym typeface="Arial"/>
              </a:rPr>
              <a:t>. </a:t>
            </a:r>
            <a:endParaRPr sz="2100" b="1" i="0" u="sng" strike="noStrike" cap="none" dirty="0">
              <a:solidFill>
                <a:schemeClr val="dk1"/>
              </a:solidFill>
              <a:latin typeface="Posterama" panose="020B0504020200020000" pitchFamily="34" charset="0"/>
              <a:cs typeface="Posterama" panose="020B0504020200020000" pitchFamily="34" charset="0"/>
              <a:sym typeface="Arial"/>
            </a:endParaRPr>
          </a:p>
        </p:txBody>
      </p:sp>
      <p:pic>
        <p:nvPicPr>
          <p:cNvPr id="759" name="Google Shape;759;p93"/>
          <p:cNvPicPr preferRelativeResize="0"/>
          <p:nvPr/>
        </p:nvPicPr>
        <p:blipFill rotWithShape="1">
          <a:blip r:embed="rId3" cstate="email">
            <a:alphaModFix/>
            <a:extLst>
              <a:ext uri="{28A0092B-C50C-407E-A947-70E740481C1C}">
                <a14:useLocalDpi xmlns:a14="http://schemas.microsoft.com/office/drawing/2010/main"/>
              </a:ext>
            </a:extLst>
          </a:blip>
          <a:srcRect t="-20120"/>
          <a:stretch/>
        </p:blipFill>
        <p:spPr>
          <a:xfrm>
            <a:off x="304800" y="601052"/>
            <a:ext cx="8921748" cy="5774347"/>
          </a:xfrm>
          <a:prstGeom prst="rect">
            <a:avLst/>
          </a:prstGeom>
          <a:noFill/>
          <a:ln>
            <a:noFill/>
          </a:ln>
        </p:spPr>
      </p:pic>
      <p:sp>
        <p:nvSpPr>
          <p:cNvPr id="760" name="Google Shape;760;p93"/>
          <p:cNvSpPr txBox="1"/>
          <p:nvPr/>
        </p:nvSpPr>
        <p:spPr>
          <a:xfrm>
            <a:off x="208200" y="1557775"/>
            <a:ext cx="9638100" cy="8619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chemeClr val="dk1"/>
                </a:solidFill>
                <a:latin typeface="Posterama" panose="020B0504020200020000" pitchFamily="34" charset="0"/>
                <a:cs typeface="Posterama" panose="020B0504020200020000" pitchFamily="34" charset="0"/>
                <a:sym typeface="Arial"/>
              </a:rPr>
              <a:t>Percentage of </a:t>
            </a:r>
            <a:r>
              <a:rPr lang="fr-FR" sz="2400" b="0" i="0" u="none" strike="noStrike" cap="none" dirty="0" err="1">
                <a:solidFill>
                  <a:schemeClr val="dk1"/>
                </a:solidFill>
                <a:latin typeface="Posterama" panose="020B0504020200020000" pitchFamily="34" charset="0"/>
                <a:cs typeface="Posterama" panose="020B0504020200020000" pitchFamily="34" charset="0"/>
                <a:sym typeface="Arial"/>
              </a:rPr>
              <a:t>primary</a:t>
            </a:r>
            <a:r>
              <a:rPr lang="fr-FR" sz="24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400" b="0" i="0" u="none" strike="noStrike" cap="none" dirty="0" err="1">
                <a:solidFill>
                  <a:schemeClr val="dk1"/>
                </a:solidFill>
                <a:latin typeface="Posterama" panose="020B0504020200020000" pitchFamily="34" charset="0"/>
                <a:cs typeface="Posterama" panose="020B0504020200020000" pitchFamily="34" charset="0"/>
                <a:sym typeface="Arial"/>
              </a:rPr>
              <a:t>energy</a:t>
            </a:r>
            <a:r>
              <a:rPr lang="fr-FR" sz="24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400" b="0" i="0" u="none" strike="noStrike" cap="none" dirty="0" err="1">
                <a:solidFill>
                  <a:schemeClr val="dk1"/>
                </a:solidFill>
                <a:latin typeface="Posterama" panose="020B0504020200020000" pitchFamily="34" charset="0"/>
                <a:cs typeface="Posterama" panose="020B0504020200020000" pitchFamily="34" charset="0"/>
                <a:sym typeface="Arial"/>
              </a:rPr>
              <a:t>from</a:t>
            </a:r>
            <a:r>
              <a:rPr lang="fr-FR" sz="24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400" b="0" i="0" u="none" strike="noStrike" cap="none" dirty="0" err="1">
                <a:solidFill>
                  <a:schemeClr val="dk1"/>
                </a:solidFill>
                <a:latin typeface="Posterama" panose="020B0504020200020000" pitchFamily="34" charset="0"/>
                <a:cs typeface="Posterama" panose="020B0504020200020000" pitchFamily="34" charset="0"/>
                <a:sym typeface="Arial"/>
              </a:rPr>
              <a:t>renewable</a:t>
            </a:r>
            <a:r>
              <a:rPr lang="fr-FR" sz="2400" b="0" i="0" u="none" strike="noStrike" cap="none" dirty="0">
                <a:solidFill>
                  <a:schemeClr val="dk1"/>
                </a:solidFill>
                <a:latin typeface="Posterama" panose="020B0504020200020000" pitchFamily="34" charset="0"/>
                <a:cs typeface="Posterama" panose="020B0504020200020000" pitchFamily="34" charset="0"/>
                <a:sym typeface="Arial"/>
              </a:rPr>
              <a:t> sources, 2019</a:t>
            </a:r>
            <a:endParaRPr sz="15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761" name="Google Shape;761;p93"/>
          <p:cNvSpPr txBox="1"/>
          <p:nvPr/>
        </p:nvSpPr>
        <p:spPr>
          <a:xfrm>
            <a:off x="8756952" y="1745347"/>
            <a:ext cx="3336300" cy="3678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About 11% of global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primary</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energy</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consumption</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is</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from</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renewable</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sources. </a:t>
            </a: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1500"/>
              <a:buFont typeface="Arial"/>
              <a:buNone/>
            </a:pP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This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is</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the percentage of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renewables</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in the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energy</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mix.  This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energy</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corresponds to the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sum</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of </a:t>
            </a:r>
            <a:r>
              <a:rPr lang="fr-FR" sz="2100" b="1" i="0" u="sng" strike="noStrike" cap="none" dirty="0" err="1">
                <a:solidFill>
                  <a:schemeClr val="dk1"/>
                </a:solidFill>
                <a:latin typeface="Posterama" panose="020B0504020200020000" pitchFamily="34" charset="0"/>
                <a:cs typeface="Posterama" panose="020B0504020200020000" pitchFamily="34" charset="0"/>
                <a:sym typeface="Arial"/>
              </a:rPr>
              <a:t>electricity</a:t>
            </a:r>
            <a:r>
              <a:rPr lang="fr-FR" sz="2100" b="1" i="0" u="sng" strike="noStrike" cap="none" dirty="0">
                <a:solidFill>
                  <a:schemeClr val="dk1"/>
                </a:solidFill>
                <a:latin typeface="Posterama" panose="020B0504020200020000" pitchFamily="34" charset="0"/>
                <a:cs typeface="Posterama" panose="020B0504020200020000" pitchFamily="34" charset="0"/>
                <a:sym typeface="Arial"/>
              </a:rPr>
              <a:t>, transport and </a:t>
            </a:r>
            <a:r>
              <a:rPr lang="fr-FR" sz="2100" b="1" i="0" u="sng" strike="noStrike" cap="none" dirty="0" err="1">
                <a:solidFill>
                  <a:schemeClr val="dk1"/>
                </a:solidFill>
                <a:latin typeface="Posterama" panose="020B0504020200020000" pitchFamily="34" charset="0"/>
                <a:cs typeface="Posterama" panose="020B0504020200020000" pitchFamily="34" charset="0"/>
                <a:sym typeface="Arial"/>
              </a:rPr>
              <a:t>heating</a:t>
            </a:r>
            <a:r>
              <a:rPr lang="fr-FR" sz="2100" b="1" i="0" u="sng" strike="noStrike" cap="none" dirty="0">
                <a:solidFill>
                  <a:schemeClr val="dk1"/>
                </a:solidFill>
                <a:latin typeface="Posterama" panose="020B0504020200020000" pitchFamily="34" charset="0"/>
                <a:cs typeface="Posterama" panose="020B0504020200020000" pitchFamily="34" charset="0"/>
                <a:sym typeface="Arial"/>
              </a:rPr>
              <a:t>. </a:t>
            </a:r>
            <a:endParaRPr sz="2100" b="1" i="0" u="sng"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C6B962BA-3012-DEDD-A98F-B2DB6494A199}"/>
              </a:ext>
            </a:extLst>
          </p:cNvPr>
          <p:cNvSpPr txBox="1"/>
          <p:nvPr/>
        </p:nvSpPr>
        <p:spPr>
          <a:xfrm>
            <a:off x="3473244" y="6459577"/>
            <a:ext cx="6100916"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https://ourworldindata.org/renewable-energy</a:t>
            </a:r>
            <a:endParaRPr lang="pt-PT" sz="900" dirty="0">
              <a:latin typeface="Posterama" panose="020B0504020200020000" pitchFamily="34" charset="0"/>
              <a:cs typeface="Posterama" panose="020B0504020200020000" pitchFamily="34" charset="0"/>
            </a:endParaRPr>
          </a:p>
          <a:p>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94"/>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a:t>Renewable energy</a:t>
            </a:r>
            <a:endParaRPr sz="4009"/>
          </a:p>
          <a:p>
            <a:pPr marL="0" lvl="0" indent="0" algn="l" rtl="0">
              <a:lnSpc>
                <a:spcPct val="90000"/>
              </a:lnSpc>
              <a:spcBef>
                <a:spcPts val="0"/>
              </a:spcBef>
              <a:spcAft>
                <a:spcPts val="0"/>
              </a:spcAft>
              <a:buClr>
                <a:srgbClr val="7503A6"/>
              </a:buClr>
              <a:buSzPts val="3600"/>
              <a:buFont typeface="Arial"/>
              <a:buNone/>
            </a:pPr>
            <a:endParaRPr sz="4009"/>
          </a:p>
        </p:txBody>
      </p:sp>
      <p:pic>
        <p:nvPicPr>
          <p:cNvPr id="767" name="Google Shape;767;p9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482978" y="1423325"/>
            <a:ext cx="3766138" cy="1661865"/>
          </a:xfrm>
          <a:prstGeom prst="rect">
            <a:avLst/>
          </a:prstGeom>
          <a:noFill/>
          <a:ln>
            <a:noFill/>
          </a:ln>
        </p:spPr>
      </p:pic>
      <p:pic>
        <p:nvPicPr>
          <p:cNvPr id="768" name="Google Shape;768;p9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716841" y="1425823"/>
            <a:ext cx="3766136" cy="1659367"/>
          </a:xfrm>
          <a:prstGeom prst="rect">
            <a:avLst/>
          </a:prstGeom>
          <a:noFill/>
          <a:ln>
            <a:noFill/>
          </a:ln>
        </p:spPr>
      </p:pic>
      <p:pic>
        <p:nvPicPr>
          <p:cNvPr id="769" name="Google Shape;769;p9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758175" y="3077147"/>
            <a:ext cx="3773345" cy="1661866"/>
          </a:xfrm>
          <a:prstGeom prst="rect">
            <a:avLst/>
          </a:prstGeom>
          <a:noFill/>
          <a:ln>
            <a:noFill/>
          </a:ln>
        </p:spPr>
      </p:pic>
      <p:pic>
        <p:nvPicPr>
          <p:cNvPr id="770" name="Google Shape;770;p9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689215" y="4723275"/>
            <a:ext cx="3821391" cy="1677263"/>
          </a:xfrm>
          <a:prstGeom prst="rect">
            <a:avLst/>
          </a:prstGeom>
          <a:noFill/>
          <a:ln>
            <a:noFill/>
          </a:ln>
        </p:spPr>
      </p:pic>
      <p:pic>
        <p:nvPicPr>
          <p:cNvPr id="771" name="Google Shape;771;p9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120331" y="4730969"/>
            <a:ext cx="3760470" cy="1661866"/>
          </a:xfrm>
          <a:prstGeom prst="rect">
            <a:avLst/>
          </a:prstGeom>
          <a:noFill/>
          <a:ln>
            <a:noFill/>
          </a:ln>
        </p:spPr>
      </p:pic>
      <p:pic>
        <p:nvPicPr>
          <p:cNvPr id="772" name="Google Shape;772;p9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016151" y="3077147"/>
            <a:ext cx="3742025" cy="1661865"/>
          </a:xfrm>
          <a:prstGeom prst="rect">
            <a:avLst/>
          </a:prstGeom>
          <a:noFill/>
          <a:ln>
            <a:noFill/>
          </a:ln>
        </p:spPr>
      </p:pic>
      <p:pic>
        <p:nvPicPr>
          <p:cNvPr id="773" name="Google Shape;773;p94"/>
          <p:cNvPicPr preferRelativeResize="0"/>
          <p:nvPr/>
        </p:nvPicPr>
        <p:blipFill rotWithShape="1">
          <a:blip r:embed="rId9" cstate="email">
            <a:alphaModFix/>
            <a:extLst>
              <a:ext uri="{28A0092B-C50C-407E-A947-70E740481C1C}">
                <a14:useLocalDpi xmlns:a14="http://schemas.microsoft.com/office/drawing/2010/main"/>
              </a:ext>
            </a:extLst>
          </a:blip>
          <a:srcRect l="19762" r="12878"/>
          <a:stretch/>
        </p:blipFill>
        <p:spPr>
          <a:xfrm>
            <a:off x="8880800" y="4636135"/>
            <a:ext cx="3311200" cy="2221865"/>
          </a:xfrm>
          <a:prstGeom prst="rect">
            <a:avLst/>
          </a:prstGeom>
          <a:noFill/>
          <a:ln>
            <a:noFill/>
          </a:ln>
        </p:spPr>
      </p:pic>
      <p:sp>
        <p:nvSpPr>
          <p:cNvPr id="774" name="Google Shape;774;p94"/>
          <p:cNvSpPr txBox="1">
            <a:spLocks noGrp="1"/>
          </p:cNvSpPr>
          <p:nvPr>
            <p:ph type="title"/>
          </p:nvPr>
        </p:nvSpPr>
        <p:spPr>
          <a:xfrm>
            <a:off x="9567815" y="6490985"/>
            <a:ext cx="1231800" cy="227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810">
                <a:solidFill>
                  <a:srgbClr val="F2CB05"/>
                </a:solidFill>
              </a:rPr>
              <a:t>Renewable energy</a:t>
            </a:r>
            <a:endParaRPr sz="810">
              <a:solidFill>
                <a:srgbClr val="F2CB05"/>
              </a:solidFill>
            </a:endParaRPr>
          </a:p>
          <a:p>
            <a:pPr marL="0" lvl="0" indent="0" algn="l" rtl="0">
              <a:lnSpc>
                <a:spcPct val="90000"/>
              </a:lnSpc>
              <a:spcBef>
                <a:spcPts val="0"/>
              </a:spcBef>
              <a:spcAft>
                <a:spcPts val="0"/>
              </a:spcAft>
              <a:buClr>
                <a:srgbClr val="7503A6"/>
              </a:buClr>
              <a:buSzPts val="3600"/>
              <a:buFont typeface="Arial"/>
              <a:buNone/>
            </a:pPr>
            <a:endParaRPr sz="810">
              <a:solidFill>
                <a:srgbClr val="F2CB05"/>
              </a:solidFill>
            </a:endParaRPr>
          </a:p>
        </p:txBody>
      </p:sp>
      <p:cxnSp>
        <p:nvCxnSpPr>
          <p:cNvPr id="775" name="Google Shape;775;p94"/>
          <p:cNvCxnSpPr/>
          <p:nvPr/>
        </p:nvCxnSpPr>
        <p:spPr>
          <a:xfrm rot="10800000" flipH="1">
            <a:off x="9623725" y="6675150"/>
            <a:ext cx="866700" cy="23100"/>
          </a:xfrm>
          <a:prstGeom prst="straightConnector1">
            <a:avLst/>
          </a:prstGeom>
          <a:noFill/>
          <a:ln w="38100" cap="flat" cmpd="sng">
            <a:solidFill>
              <a:schemeClr val="dk2"/>
            </a:solidFill>
            <a:prstDash val="solid"/>
            <a:round/>
            <a:headEnd type="none" w="med" len="med"/>
            <a:tailEnd type="none" w="med" len="med"/>
          </a:ln>
        </p:spPr>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95"/>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a:t>Energy consumption</a:t>
            </a:r>
            <a:endParaRPr sz="4009"/>
          </a:p>
          <a:p>
            <a:pPr marL="0" lvl="0" indent="0" algn="l" rtl="0">
              <a:lnSpc>
                <a:spcPct val="90000"/>
              </a:lnSpc>
              <a:spcBef>
                <a:spcPts val="0"/>
              </a:spcBef>
              <a:spcAft>
                <a:spcPts val="0"/>
              </a:spcAft>
              <a:buClr>
                <a:srgbClr val="7503A6"/>
              </a:buClr>
              <a:buSzPts val="3600"/>
              <a:buFont typeface="Arial"/>
              <a:buNone/>
            </a:pPr>
            <a:endParaRPr sz="4009"/>
          </a:p>
        </p:txBody>
      </p:sp>
      <p:sp>
        <p:nvSpPr>
          <p:cNvPr id="781" name="Google Shape;781;p95"/>
          <p:cNvSpPr txBox="1"/>
          <p:nvPr/>
        </p:nvSpPr>
        <p:spPr>
          <a:xfrm>
            <a:off x="55421" y="6581323"/>
            <a:ext cx="6833100" cy="246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800" dirty="0">
                <a:solidFill>
                  <a:schemeClr val="dk1"/>
                </a:solidFill>
                <a:latin typeface="Posterama" panose="020B0504020200020000" pitchFamily="34" charset="0"/>
                <a:cs typeface="Posterama" panose="020B0504020200020000" pitchFamily="34" charset="0"/>
              </a:rPr>
              <a:t>Source</a:t>
            </a:r>
            <a:r>
              <a:rPr lang="fr-FR" sz="800" i="0" u="none" strike="noStrike" cap="none" dirty="0">
                <a:solidFill>
                  <a:schemeClr val="dk1"/>
                </a:solidFill>
                <a:latin typeface="Posterama" panose="020B0504020200020000" pitchFamily="34" charset="0"/>
                <a:cs typeface="Posterama" panose="020B0504020200020000" pitchFamily="34" charset="0"/>
              </a:rPr>
              <a:t>: International Energy Outlook (EIA, 2018)</a:t>
            </a:r>
            <a:endParaRPr i="0" u="none" strike="noStrike" cap="none" dirty="0">
              <a:solidFill>
                <a:srgbClr val="000000"/>
              </a:solidFill>
              <a:latin typeface="Posterama" panose="020B0504020200020000" pitchFamily="34" charset="0"/>
              <a:cs typeface="Posterama" panose="020B0504020200020000" pitchFamily="34" charset="0"/>
            </a:endParaRPr>
          </a:p>
        </p:txBody>
      </p:sp>
      <p:sp>
        <p:nvSpPr>
          <p:cNvPr id="782" name="Google Shape;782;p95"/>
          <p:cNvSpPr txBox="1"/>
          <p:nvPr/>
        </p:nvSpPr>
        <p:spPr>
          <a:xfrm>
            <a:off x="508000" y="1247044"/>
            <a:ext cx="10781700" cy="10563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3700"/>
              <a:buFont typeface="Arial"/>
              <a:buNone/>
            </a:pPr>
            <a:r>
              <a:rPr lang="fr-FR" sz="3200" i="0" u="none" strike="noStrike" cap="none" dirty="0" err="1">
                <a:solidFill>
                  <a:srgbClr val="333333"/>
                </a:solidFill>
                <a:latin typeface="Posterama" panose="020B0504020200020000" pitchFamily="34" charset="0"/>
                <a:cs typeface="Posterama" panose="020B0504020200020000" pitchFamily="34" charset="0"/>
              </a:rPr>
              <a:t>Increase</a:t>
            </a:r>
            <a:r>
              <a:rPr lang="fr-FR" sz="3200" i="0" u="none" strike="noStrike" cap="none" dirty="0">
                <a:solidFill>
                  <a:srgbClr val="333333"/>
                </a:solidFill>
                <a:latin typeface="Posterama" panose="020B0504020200020000" pitchFamily="34" charset="0"/>
                <a:cs typeface="Posterama" panose="020B0504020200020000" pitchFamily="34" charset="0"/>
              </a:rPr>
              <a:t> of about 50% in world </a:t>
            </a:r>
            <a:r>
              <a:rPr lang="fr-FR" sz="3200" i="0" u="none" strike="noStrike" cap="none" dirty="0" err="1">
                <a:solidFill>
                  <a:srgbClr val="333333"/>
                </a:solidFill>
                <a:latin typeface="Posterama" panose="020B0504020200020000" pitchFamily="34" charset="0"/>
                <a:cs typeface="Posterama" panose="020B0504020200020000" pitchFamily="34" charset="0"/>
              </a:rPr>
              <a:t>energy</a:t>
            </a:r>
            <a:r>
              <a:rPr lang="fr-FR" sz="3200" i="0" u="none" strike="noStrike" cap="none" dirty="0">
                <a:solidFill>
                  <a:srgbClr val="333333"/>
                </a:solidFill>
                <a:latin typeface="Posterama" panose="020B0504020200020000" pitchFamily="34" charset="0"/>
                <a:cs typeface="Posterama" panose="020B0504020200020000" pitchFamily="34" charset="0"/>
              </a:rPr>
              <a:t> </a:t>
            </a:r>
            <a:r>
              <a:rPr lang="fr-FR" sz="3200" i="0" u="none" strike="noStrike" cap="none" dirty="0" err="1">
                <a:solidFill>
                  <a:srgbClr val="333333"/>
                </a:solidFill>
                <a:latin typeface="Posterama" panose="020B0504020200020000" pitchFamily="34" charset="0"/>
                <a:cs typeface="Posterama" panose="020B0504020200020000" pitchFamily="34" charset="0"/>
              </a:rPr>
              <a:t>consumption</a:t>
            </a:r>
            <a:r>
              <a:rPr lang="fr-FR" sz="3200" i="0" u="none" strike="noStrike" cap="none" dirty="0">
                <a:solidFill>
                  <a:srgbClr val="333333"/>
                </a:solidFill>
                <a:latin typeface="Posterama" panose="020B0504020200020000" pitchFamily="34" charset="0"/>
                <a:cs typeface="Posterama" panose="020B0504020200020000" pitchFamily="34" charset="0"/>
              </a:rPr>
              <a:t> </a:t>
            </a:r>
            <a:r>
              <a:rPr lang="fr-FR" sz="3200" i="0" u="none" strike="noStrike" cap="none" dirty="0" err="1">
                <a:solidFill>
                  <a:srgbClr val="333333"/>
                </a:solidFill>
                <a:latin typeface="Posterama" panose="020B0504020200020000" pitchFamily="34" charset="0"/>
                <a:cs typeface="Posterama" panose="020B0504020200020000" pitchFamily="34" charset="0"/>
              </a:rPr>
              <a:t>between</a:t>
            </a:r>
            <a:r>
              <a:rPr lang="fr-FR" sz="3200" i="0" u="none" strike="noStrike" cap="none" dirty="0">
                <a:solidFill>
                  <a:srgbClr val="333333"/>
                </a:solidFill>
                <a:latin typeface="Posterama" panose="020B0504020200020000" pitchFamily="34" charset="0"/>
                <a:cs typeface="Posterama" panose="020B0504020200020000" pitchFamily="34" charset="0"/>
              </a:rPr>
              <a:t> 2018 and 2050</a:t>
            </a:r>
            <a:endParaRPr sz="3200" i="0" u="none" strike="noStrike" cap="none" dirty="0">
              <a:solidFill>
                <a:srgbClr val="166DAA"/>
              </a:solidFill>
              <a:latin typeface="Posterama" panose="020B0504020200020000" pitchFamily="34" charset="0"/>
              <a:cs typeface="Posterama" panose="020B0504020200020000" pitchFamily="34" charset="0"/>
            </a:endParaRPr>
          </a:p>
        </p:txBody>
      </p:sp>
      <p:pic>
        <p:nvPicPr>
          <p:cNvPr id="783" name="Google Shape;783;p9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4321" y="2775308"/>
            <a:ext cx="7286381" cy="3339590"/>
          </a:xfrm>
          <a:prstGeom prst="rect">
            <a:avLst/>
          </a:prstGeom>
          <a:noFill/>
          <a:ln>
            <a:noFill/>
          </a:ln>
        </p:spPr>
      </p:pic>
      <p:pic>
        <p:nvPicPr>
          <p:cNvPr id="784" name="Google Shape;784;p9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507250" y="2709582"/>
            <a:ext cx="4214976" cy="3386532"/>
          </a:xfrm>
          <a:prstGeom prst="rect">
            <a:avLst/>
          </a:prstGeom>
          <a:noFill/>
          <a:ln>
            <a:noFill/>
          </a:ln>
        </p:spPr>
      </p:pic>
      <p:sp>
        <p:nvSpPr>
          <p:cNvPr id="785" name="Google Shape;785;p95"/>
          <p:cNvSpPr/>
          <p:nvPr/>
        </p:nvSpPr>
        <p:spPr>
          <a:xfrm>
            <a:off x="6502400" y="2921000"/>
            <a:ext cx="711300" cy="5079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786" name="Google Shape;786;p95"/>
          <p:cNvSpPr txBox="1"/>
          <p:nvPr/>
        </p:nvSpPr>
        <p:spPr>
          <a:xfrm>
            <a:off x="127202" y="2855993"/>
            <a:ext cx="5994300" cy="384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700" i="0" u="none" strike="noStrike" cap="none" dirty="0" err="1">
                <a:solidFill>
                  <a:schemeClr val="dk1"/>
                </a:solidFill>
                <a:latin typeface="Posterama" panose="020B0504020200020000" pitchFamily="34" charset="0"/>
                <a:cs typeface="Posterama" panose="020B0504020200020000" pitchFamily="34" charset="0"/>
              </a:rPr>
              <a:t>Primary</a:t>
            </a:r>
            <a:r>
              <a:rPr lang="fr-FR" sz="1700" i="0" u="none" strike="noStrike" cap="none" dirty="0">
                <a:solidFill>
                  <a:schemeClr val="dk1"/>
                </a:solidFill>
                <a:latin typeface="Posterama" panose="020B0504020200020000" pitchFamily="34" charset="0"/>
                <a:cs typeface="Posterama" panose="020B0504020200020000" pitchFamily="34" charset="0"/>
              </a:rPr>
              <a:t> </a:t>
            </a:r>
            <a:r>
              <a:rPr lang="fr-FR" sz="1700" i="0" u="none" strike="noStrike" cap="none" dirty="0" err="1">
                <a:solidFill>
                  <a:schemeClr val="dk1"/>
                </a:solidFill>
                <a:latin typeface="Posterama" panose="020B0504020200020000" pitchFamily="34" charset="0"/>
                <a:cs typeface="Posterama" panose="020B0504020200020000" pitchFamily="34" charset="0"/>
              </a:rPr>
              <a:t>energy</a:t>
            </a:r>
            <a:r>
              <a:rPr lang="fr-FR" sz="1700" i="0" u="none" strike="noStrike" cap="none" dirty="0">
                <a:solidFill>
                  <a:schemeClr val="dk1"/>
                </a:solidFill>
                <a:latin typeface="Posterama" panose="020B0504020200020000" pitchFamily="34" charset="0"/>
                <a:cs typeface="Posterama" panose="020B0504020200020000" pitchFamily="34" charset="0"/>
              </a:rPr>
              <a:t> </a:t>
            </a:r>
            <a:r>
              <a:rPr lang="fr-FR" sz="1700" i="0" u="none" strike="noStrike" cap="none" dirty="0" err="1">
                <a:solidFill>
                  <a:schemeClr val="dk1"/>
                </a:solidFill>
                <a:latin typeface="Posterama" panose="020B0504020200020000" pitchFamily="34" charset="0"/>
                <a:cs typeface="Posterama" panose="020B0504020200020000" pitchFamily="34" charset="0"/>
              </a:rPr>
              <a:t>consumption</a:t>
            </a:r>
            <a:r>
              <a:rPr lang="fr-FR" sz="1700" i="0" u="none" strike="noStrike" cap="none" dirty="0">
                <a:solidFill>
                  <a:schemeClr val="dk1"/>
                </a:solidFill>
                <a:latin typeface="Posterama" panose="020B0504020200020000" pitchFamily="34" charset="0"/>
                <a:cs typeface="Posterama" panose="020B0504020200020000" pitchFamily="34" charset="0"/>
              </a:rPr>
              <a:t> by </a:t>
            </a:r>
            <a:r>
              <a:rPr lang="fr-FR" sz="1700" i="0" u="none" strike="noStrike" cap="none" dirty="0" err="1">
                <a:solidFill>
                  <a:schemeClr val="dk1"/>
                </a:solidFill>
                <a:latin typeface="Posterama" panose="020B0504020200020000" pitchFamily="34" charset="0"/>
                <a:cs typeface="Posterama" panose="020B0504020200020000" pitchFamily="34" charset="0"/>
              </a:rPr>
              <a:t>region</a:t>
            </a:r>
            <a:endParaRPr sz="1700" i="0" u="none" strike="noStrike" cap="none" dirty="0">
              <a:solidFill>
                <a:schemeClr val="dk1"/>
              </a:solidFill>
              <a:latin typeface="Posterama" panose="020B0504020200020000" pitchFamily="34" charset="0"/>
              <a:cs typeface="Posterama" panose="020B0504020200020000" pitchFamily="34" charset="0"/>
            </a:endParaRPr>
          </a:p>
        </p:txBody>
      </p:sp>
      <p:sp>
        <p:nvSpPr>
          <p:cNvPr id="787" name="Google Shape;787;p95"/>
          <p:cNvSpPr txBox="1"/>
          <p:nvPr/>
        </p:nvSpPr>
        <p:spPr>
          <a:xfrm rot="-5400000">
            <a:off x="-577351" y="4218210"/>
            <a:ext cx="1524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dirty="0">
                <a:solidFill>
                  <a:schemeClr val="dk1"/>
                </a:solidFill>
                <a:latin typeface="Calibri"/>
                <a:ea typeface="Calibri"/>
                <a:cs typeface="Calibri"/>
                <a:sym typeface="Calibri"/>
              </a:rPr>
              <a:t>10</a:t>
            </a:r>
            <a:r>
              <a:rPr lang="fr-FR" sz="1600" b="0" i="0" u="none" strike="noStrike" cap="none" baseline="30000" dirty="0">
                <a:solidFill>
                  <a:schemeClr val="dk1"/>
                </a:solidFill>
                <a:latin typeface="Calibri"/>
                <a:ea typeface="Calibri"/>
                <a:cs typeface="Calibri"/>
                <a:sym typeface="Calibri"/>
              </a:rPr>
              <a:t>15</a:t>
            </a:r>
            <a:r>
              <a:rPr lang="fr-FR" sz="1600" b="0" i="0" u="none" strike="noStrike" cap="none" dirty="0">
                <a:solidFill>
                  <a:schemeClr val="dk1"/>
                </a:solidFill>
                <a:latin typeface="Calibri"/>
                <a:ea typeface="Calibri"/>
                <a:cs typeface="Calibri"/>
                <a:sym typeface="Calibri"/>
              </a:rPr>
              <a:t> BTU</a:t>
            </a:r>
            <a:r>
              <a:rPr lang="fr-FR" sz="1600" b="0" i="0" u="none" strike="noStrike" cap="none" baseline="30000" dirty="0">
                <a:solidFill>
                  <a:schemeClr val="dk1"/>
                </a:solidFill>
                <a:latin typeface="Calibri"/>
                <a:ea typeface="Calibri"/>
                <a:cs typeface="Calibri"/>
                <a:sym typeface="Calibri"/>
              </a:rPr>
              <a:t> </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788" name="Google Shape;788;p95"/>
          <p:cNvSpPr txBox="1"/>
          <p:nvPr/>
        </p:nvSpPr>
        <p:spPr>
          <a:xfrm rot="-5400000">
            <a:off x="6678356" y="4275688"/>
            <a:ext cx="1524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dirty="0">
                <a:solidFill>
                  <a:schemeClr val="dk1"/>
                </a:solidFill>
                <a:latin typeface="Calibri"/>
                <a:ea typeface="Calibri"/>
                <a:cs typeface="Calibri"/>
                <a:sym typeface="Calibri"/>
              </a:rPr>
              <a:t>10</a:t>
            </a:r>
            <a:r>
              <a:rPr lang="fr-FR" sz="1600" b="0" i="0" u="none" strike="noStrike" cap="none" baseline="30000" dirty="0">
                <a:solidFill>
                  <a:schemeClr val="dk1"/>
                </a:solidFill>
                <a:latin typeface="Calibri"/>
                <a:ea typeface="Calibri"/>
                <a:cs typeface="Calibri"/>
                <a:sym typeface="Calibri"/>
              </a:rPr>
              <a:t>15</a:t>
            </a:r>
            <a:r>
              <a:rPr lang="fr-FR" sz="1600" b="0" i="0" u="none" strike="noStrike" cap="none" dirty="0">
                <a:solidFill>
                  <a:schemeClr val="dk1"/>
                </a:solidFill>
                <a:latin typeface="Calibri"/>
                <a:ea typeface="Calibri"/>
                <a:cs typeface="Calibri"/>
                <a:sym typeface="Calibri"/>
              </a:rPr>
              <a:t> BTU</a:t>
            </a:r>
            <a:r>
              <a:rPr lang="fr-FR" sz="1600" b="0" i="0" u="none" strike="noStrike" cap="none" baseline="30000" dirty="0">
                <a:solidFill>
                  <a:schemeClr val="dk1"/>
                </a:solidFill>
                <a:latin typeface="Calibri"/>
                <a:ea typeface="Calibri"/>
                <a:cs typeface="Calibri"/>
                <a:sym typeface="Calibri"/>
              </a:rPr>
              <a:t> </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789" name="Google Shape;789;p95"/>
          <p:cNvSpPr txBox="1"/>
          <p:nvPr/>
        </p:nvSpPr>
        <p:spPr>
          <a:xfrm>
            <a:off x="7360700" y="2871300"/>
            <a:ext cx="4728000" cy="3540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500" i="0" u="none" strike="noStrike" cap="none" dirty="0" err="1">
                <a:solidFill>
                  <a:schemeClr val="dk1"/>
                </a:solidFill>
                <a:latin typeface="Posterama" panose="020B0504020200020000" pitchFamily="34" charset="0"/>
                <a:cs typeface="Posterama" panose="020B0504020200020000" pitchFamily="34" charset="0"/>
              </a:rPr>
              <a:t>Primary</a:t>
            </a:r>
            <a:r>
              <a:rPr lang="fr-FR" sz="1500" i="0" u="none" strike="noStrike" cap="none" dirty="0">
                <a:solidFill>
                  <a:schemeClr val="dk1"/>
                </a:solidFill>
                <a:latin typeface="Posterama" panose="020B0504020200020000" pitchFamily="34" charset="0"/>
                <a:cs typeface="Posterama" panose="020B0504020200020000" pitchFamily="34" charset="0"/>
              </a:rPr>
              <a:t> </a:t>
            </a:r>
            <a:r>
              <a:rPr lang="fr-FR" sz="1500" i="0" u="none" strike="noStrike" cap="none" dirty="0" err="1">
                <a:solidFill>
                  <a:schemeClr val="dk1"/>
                </a:solidFill>
                <a:latin typeface="Posterama" panose="020B0504020200020000" pitchFamily="34" charset="0"/>
                <a:cs typeface="Posterama" panose="020B0504020200020000" pitchFamily="34" charset="0"/>
              </a:rPr>
              <a:t>energy</a:t>
            </a:r>
            <a:r>
              <a:rPr lang="fr-FR" sz="1500" i="0" u="none" strike="noStrike" cap="none" dirty="0">
                <a:solidFill>
                  <a:schemeClr val="dk1"/>
                </a:solidFill>
                <a:latin typeface="Posterama" panose="020B0504020200020000" pitchFamily="34" charset="0"/>
                <a:cs typeface="Posterama" panose="020B0504020200020000" pitchFamily="34" charset="0"/>
              </a:rPr>
              <a:t> </a:t>
            </a:r>
            <a:r>
              <a:rPr lang="fr-FR" sz="1500" i="0" u="none" strike="noStrike" cap="none" dirty="0" err="1">
                <a:solidFill>
                  <a:schemeClr val="dk1"/>
                </a:solidFill>
                <a:latin typeface="Posterama" panose="020B0504020200020000" pitchFamily="34" charset="0"/>
                <a:cs typeface="Posterama" panose="020B0504020200020000" pitchFamily="34" charset="0"/>
              </a:rPr>
              <a:t>consumption</a:t>
            </a:r>
            <a:r>
              <a:rPr lang="fr-FR" sz="1500" i="0" u="none" strike="noStrike" cap="none" dirty="0">
                <a:solidFill>
                  <a:schemeClr val="dk1"/>
                </a:solidFill>
                <a:latin typeface="Posterama" panose="020B0504020200020000" pitchFamily="34" charset="0"/>
                <a:cs typeface="Posterama" panose="020B0504020200020000" pitchFamily="34" charset="0"/>
              </a:rPr>
              <a:t> by source</a:t>
            </a:r>
            <a:endParaRPr sz="1500" i="0" u="none" strike="noStrike" cap="none" dirty="0">
              <a:solidFill>
                <a:schemeClr val="dk1"/>
              </a:solidFill>
              <a:latin typeface="Posterama" panose="020B0504020200020000" pitchFamily="34" charset="0"/>
              <a:cs typeface="Posterama" panose="020B0504020200020000"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59"/>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a:t>The carbon footprint of the internet</a:t>
            </a:r>
            <a:endParaRPr sz="4009"/>
          </a:p>
          <a:p>
            <a:pPr marL="0" lvl="0" indent="0" algn="l" rtl="0">
              <a:lnSpc>
                <a:spcPct val="90000"/>
              </a:lnSpc>
              <a:spcBef>
                <a:spcPts val="0"/>
              </a:spcBef>
              <a:spcAft>
                <a:spcPts val="0"/>
              </a:spcAft>
              <a:buClr>
                <a:srgbClr val="7503A6"/>
              </a:buClr>
              <a:buSzPts val="3600"/>
              <a:buFont typeface="Arial"/>
              <a:buNone/>
            </a:pPr>
            <a:endParaRPr sz="4009"/>
          </a:p>
        </p:txBody>
      </p:sp>
      <p:pic>
        <p:nvPicPr>
          <p:cNvPr id="734" name="Google Shape;734;p5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30625" y="2309025"/>
            <a:ext cx="6464150" cy="3883600"/>
          </a:xfrm>
          <a:prstGeom prst="rect">
            <a:avLst/>
          </a:prstGeom>
          <a:noFill/>
          <a:ln>
            <a:noFill/>
          </a:ln>
        </p:spPr>
      </p:pic>
      <p:pic>
        <p:nvPicPr>
          <p:cNvPr id="735" name="Google Shape;735;p5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479500" y="2122038"/>
            <a:ext cx="4202501" cy="4257576"/>
          </a:xfrm>
          <a:prstGeom prst="rect">
            <a:avLst/>
          </a:prstGeom>
          <a:noFill/>
          <a:ln>
            <a:noFill/>
          </a:ln>
        </p:spPr>
      </p:pic>
      <p:sp>
        <p:nvSpPr>
          <p:cNvPr id="736" name="Google Shape;736;p59"/>
          <p:cNvSpPr txBox="1"/>
          <p:nvPr/>
        </p:nvSpPr>
        <p:spPr>
          <a:xfrm>
            <a:off x="127202" y="1924418"/>
            <a:ext cx="5994300" cy="384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700" b="0" i="0" u="none" strike="noStrike" cap="none" dirty="0">
                <a:solidFill>
                  <a:schemeClr val="dk1"/>
                </a:solidFill>
                <a:latin typeface="Posterama" panose="020B0504020200020000" pitchFamily="34" charset="0"/>
                <a:cs typeface="Posterama" panose="020B0504020200020000" pitchFamily="34" charset="0"/>
                <a:sym typeface="Arial"/>
              </a:rPr>
              <a:t>Internet </a:t>
            </a:r>
            <a:r>
              <a:rPr lang="fr-FR" sz="1700" b="0" i="0" u="none" strike="noStrike" cap="none" dirty="0" err="1">
                <a:solidFill>
                  <a:schemeClr val="dk1"/>
                </a:solidFill>
                <a:latin typeface="Posterama" panose="020B0504020200020000" pitchFamily="34" charset="0"/>
                <a:cs typeface="Posterama" panose="020B0504020200020000" pitchFamily="34" charset="0"/>
                <a:sym typeface="Arial"/>
              </a:rPr>
              <a:t>users</a:t>
            </a:r>
            <a:r>
              <a:rPr lang="fr-FR" sz="1700" b="0" i="0" u="none" strike="noStrike" cap="none" dirty="0">
                <a:solidFill>
                  <a:schemeClr val="dk1"/>
                </a:solidFill>
                <a:latin typeface="Posterama" panose="020B0504020200020000" pitchFamily="34" charset="0"/>
                <a:cs typeface="Posterama" panose="020B0504020200020000" pitchFamily="34" charset="0"/>
                <a:sym typeface="Arial"/>
              </a:rPr>
              <a:t> by world </a:t>
            </a:r>
            <a:r>
              <a:rPr lang="fr-FR" sz="1700" b="0" i="0" u="none" strike="noStrike" cap="none" dirty="0" err="1">
                <a:solidFill>
                  <a:schemeClr val="dk1"/>
                </a:solidFill>
                <a:latin typeface="Posterama" panose="020B0504020200020000" pitchFamily="34" charset="0"/>
                <a:cs typeface="Posterama" panose="020B0504020200020000" pitchFamily="34" charset="0"/>
                <a:sym typeface="Arial"/>
              </a:rPr>
              <a:t>region</a:t>
            </a:r>
            <a:endParaRPr sz="17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A3C7C1B4-0168-745E-9E6B-84AAE95CABB2}"/>
              </a:ext>
            </a:extLst>
          </p:cNvPr>
          <p:cNvSpPr txBox="1"/>
          <p:nvPr/>
        </p:nvSpPr>
        <p:spPr>
          <a:xfrm>
            <a:off x="6027174" y="6543684"/>
            <a:ext cx="6096000"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5"/>
              </a:rPr>
              <a:t>https://www.istockphoto.com/nl/vector/internet-communicatie-en-sociale-media-gm1164501623-320109553</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97"/>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a:t>The carbon footprint of the internet</a:t>
            </a:r>
            <a:endParaRPr sz="4009"/>
          </a:p>
          <a:p>
            <a:pPr marL="0" lvl="0" indent="0" algn="l" rtl="0">
              <a:lnSpc>
                <a:spcPct val="90000"/>
              </a:lnSpc>
              <a:spcBef>
                <a:spcPts val="0"/>
              </a:spcBef>
              <a:spcAft>
                <a:spcPts val="0"/>
              </a:spcAft>
              <a:buClr>
                <a:srgbClr val="7503A6"/>
              </a:buClr>
              <a:buSzPts val="3600"/>
              <a:buFont typeface="Arial"/>
              <a:buNone/>
            </a:pPr>
            <a:endParaRPr sz="4009"/>
          </a:p>
        </p:txBody>
      </p:sp>
      <p:pic>
        <p:nvPicPr>
          <p:cNvPr id="803" name="Google Shape;803;p9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18300" y="1421237"/>
            <a:ext cx="1993474" cy="1601424"/>
          </a:xfrm>
          <a:prstGeom prst="rect">
            <a:avLst/>
          </a:prstGeom>
          <a:noFill/>
          <a:ln>
            <a:noFill/>
          </a:ln>
        </p:spPr>
      </p:pic>
      <p:sp>
        <p:nvSpPr>
          <p:cNvPr id="804" name="Google Shape;804;p97"/>
          <p:cNvSpPr txBox="1"/>
          <p:nvPr/>
        </p:nvSpPr>
        <p:spPr>
          <a:xfrm>
            <a:off x="642125" y="3022650"/>
            <a:ext cx="4349100" cy="1601400"/>
          </a:xfrm>
          <a:prstGeom prst="rect">
            <a:avLst/>
          </a:prstGeom>
          <a:no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3700"/>
              <a:buFont typeface="Arial"/>
              <a:buNone/>
            </a:pPr>
            <a:r>
              <a:rPr lang="fr-FR" sz="1800" dirty="0">
                <a:solidFill>
                  <a:srgbClr val="333333"/>
                </a:solidFill>
                <a:latin typeface="Posterama" panose="020B0504020200020000" pitchFamily="34" charset="0"/>
                <a:cs typeface="Posterama" panose="020B0504020200020000" pitchFamily="34" charset="0"/>
              </a:rPr>
              <a:t>An email has an </a:t>
            </a:r>
            <a:r>
              <a:rPr lang="fr-FR" sz="1800" dirty="0" err="1">
                <a:solidFill>
                  <a:srgbClr val="333333"/>
                </a:solidFill>
                <a:latin typeface="Posterama" panose="020B0504020200020000" pitchFamily="34" charset="0"/>
                <a:cs typeface="Posterama" panose="020B0504020200020000" pitchFamily="34" charset="0"/>
              </a:rPr>
              <a:t>estimated</a:t>
            </a:r>
            <a:r>
              <a:rPr lang="fr-FR" sz="1800" dirty="0">
                <a:solidFill>
                  <a:srgbClr val="333333"/>
                </a:solidFill>
                <a:latin typeface="Posterama" panose="020B0504020200020000" pitchFamily="34" charset="0"/>
                <a:cs typeface="Posterama" panose="020B0504020200020000" pitchFamily="34" charset="0"/>
              </a:rPr>
              <a:t> </a:t>
            </a:r>
            <a:r>
              <a:rPr lang="fr-FR" sz="1800" dirty="0" err="1">
                <a:solidFill>
                  <a:srgbClr val="333333"/>
                </a:solidFill>
                <a:latin typeface="Posterama" panose="020B0504020200020000" pitchFamily="34" charset="0"/>
                <a:cs typeface="Posterama" panose="020B0504020200020000" pitchFamily="34" charset="0"/>
              </a:rPr>
              <a:t>carbon</a:t>
            </a:r>
            <a:r>
              <a:rPr lang="fr-FR" sz="1800" dirty="0">
                <a:solidFill>
                  <a:srgbClr val="333333"/>
                </a:solidFill>
                <a:latin typeface="Posterama" panose="020B0504020200020000" pitchFamily="34" charset="0"/>
                <a:cs typeface="Posterama" panose="020B0504020200020000" pitchFamily="34" charset="0"/>
              </a:rPr>
              <a:t> </a:t>
            </a:r>
            <a:r>
              <a:rPr lang="fr-FR" sz="1800" dirty="0" err="1">
                <a:solidFill>
                  <a:srgbClr val="333333"/>
                </a:solidFill>
                <a:latin typeface="Posterama" panose="020B0504020200020000" pitchFamily="34" charset="0"/>
                <a:cs typeface="Posterama" panose="020B0504020200020000" pitchFamily="34" charset="0"/>
              </a:rPr>
              <a:t>footprint</a:t>
            </a:r>
            <a:r>
              <a:rPr lang="fr-FR" sz="1800" dirty="0">
                <a:solidFill>
                  <a:srgbClr val="333333"/>
                </a:solidFill>
                <a:latin typeface="Posterama" panose="020B0504020200020000" pitchFamily="34" charset="0"/>
                <a:cs typeface="Posterama" panose="020B0504020200020000" pitchFamily="34" charset="0"/>
              </a:rPr>
              <a:t> of </a:t>
            </a:r>
            <a:r>
              <a:rPr lang="fr-FR" sz="1800" b="1" dirty="0">
                <a:solidFill>
                  <a:srgbClr val="3F7E43"/>
                </a:solidFill>
                <a:latin typeface="Posterama" panose="020B0504020200020000" pitchFamily="34" charset="0"/>
                <a:cs typeface="Posterama" panose="020B0504020200020000" pitchFamily="34" charset="0"/>
              </a:rPr>
              <a:t>4 grams </a:t>
            </a:r>
            <a:r>
              <a:rPr lang="fr-FR" sz="1800" dirty="0">
                <a:solidFill>
                  <a:srgbClr val="333333"/>
                </a:solidFill>
                <a:latin typeface="Posterama" panose="020B0504020200020000" pitchFamily="34" charset="0"/>
                <a:cs typeface="Posterama" panose="020B0504020200020000" pitchFamily="34" charset="0"/>
              </a:rPr>
              <a:t>of CO2</a:t>
            </a:r>
            <a:endParaRPr sz="1800" dirty="0">
              <a:solidFill>
                <a:srgbClr val="333333"/>
              </a:solidFill>
              <a:latin typeface="Posterama" panose="020B0504020200020000" pitchFamily="34" charset="0"/>
              <a:cs typeface="Posterama" panose="020B0504020200020000" pitchFamily="34" charset="0"/>
            </a:endParaRPr>
          </a:p>
        </p:txBody>
      </p:sp>
      <p:pic>
        <p:nvPicPr>
          <p:cNvPr id="805" name="Google Shape;805;p9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23500" y="1450213"/>
            <a:ext cx="3344002" cy="1963400"/>
          </a:xfrm>
          <a:prstGeom prst="rect">
            <a:avLst/>
          </a:prstGeom>
          <a:noFill/>
          <a:ln>
            <a:noFill/>
          </a:ln>
        </p:spPr>
      </p:pic>
      <p:pic>
        <p:nvPicPr>
          <p:cNvPr id="806" name="Google Shape;806;p97"/>
          <p:cNvPicPr preferRelativeResize="0"/>
          <p:nvPr/>
        </p:nvPicPr>
        <p:blipFill>
          <a:blip r:embed="rId5">
            <a:alphaModFix/>
          </a:blip>
          <a:stretch>
            <a:fillRect/>
          </a:stretch>
        </p:blipFill>
        <p:spPr>
          <a:xfrm>
            <a:off x="8089025" y="2127312"/>
            <a:ext cx="3619500" cy="895350"/>
          </a:xfrm>
          <a:prstGeom prst="rect">
            <a:avLst/>
          </a:prstGeom>
          <a:noFill/>
          <a:ln>
            <a:noFill/>
          </a:ln>
        </p:spPr>
      </p:pic>
      <p:sp>
        <p:nvSpPr>
          <p:cNvPr id="807" name="Google Shape;807;p97"/>
          <p:cNvSpPr txBox="1"/>
          <p:nvPr/>
        </p:nvSpPr>
        <p:spPr>
          <a:xfrm>
            <a:off x="4853225" y="2974738"/>
            <a:ext cx="3235800" cy="1553400"/>
          </a:xfrm>
          <a:prstGeom prst="rect">
            <a:avLst/>
          </a:prstGeom>
          <a:no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3700"/>
              <a:buFont typeface="Arial"/>
              <a:buNone/>
            </a:pPr>
            <a:r>
              <a:rPr lang="fr-FR" sz="1800" dirty="0">
                <a:solidFill>
                  <a:srgbClr val="333333"/>
                </a:solidFill>
                <a:latin typeface="Posterama" panose="020B0504020200020000" pitchFamily="34" charset="0"/>
                <a:cs typeface="Posterama" panose="020B0504020200020000" pitchFamily="34" charset="0"/>
              </a:rPr>
              <a:t>The </a:t>
            </a:r>
            <a:r>
              <a:rPr lang="fr-FR" sz="1800" dirty="0" err="1">
                <a:solidFill>
                  <a:srgbClr val="333333"/>
                </a:solidFill>
                <a:latin typeface="Posterama" panose="020B0504020200020000" pitchFamily="34" charset="0"/>
                <a:cs typeface="Posterama" panose="020B0504020200020000" pitchFamily="34" charset="0"/>
              </a:rPr>
              <a:t>average</a:t>
            </a:r>
            <a:r>
              <a:rPr lang="fr-FR" sz="1800" dirty="0">
                <a:solidFill>
                  <a:srgbClr val="333333"/>
                </a:solidFill>
                <a:latin typeface="Posterama" panose="020B0504020200020000" pitchFamily="34" charset="0"/>
                <a:cs typeface="Posterama" panose="020B0504020200020000" pitchFamily="34" charset="0"/>
              </a:rPr>
              <a:t> </a:t>
            </a:r>
            <a:r>
              <a:rPr lang="fr-FR" sz="1800" dirty="0" err="1">
                <a:solidFill>
                  <a:srgbClr val="333333"/>
                </a:solidFill>
                <a:latin typeface="Posterama" panose="020B0504020200020000" pitchFamily="34" charset="0"/>
                <a:cs typeface="Posterama" panose="020B0504020200020000" pitchFamily="34" charset="0"/>
              </a:rPr>
              <a:t>website</a:t>
            </a:r>
            <a:r>
              <a:rPr lang="fr-FR" sz="1800" dirty="0">
                <a:solidFill>
                  <a:srgbClr val="333333"/>
                </a:solidFill>
                <a:latin typeface="Posterama" panose="020B0504020200020000" pitchFamily="34" charset="0"/>
                <a:cs typeface="Posterama" panose="020B0504020200020000" pitchFamily="34" charset="0"/>
              </a:rPr>
              <a:t> </a:t>
            </a:r>
            <a:r>
              <a:rPr lang="fr-FR" sz="1800" dirty="0" err="1">
                <a:solidFill>
                  <a:srgbClr val="333333"/>
                </a:solidFill>
                <a:latin typeface="Posterama" panose="020B0504020200020000" pitchFamily="34" charset="0"/>
                <a:cs typeface="Posterama" panose="020B0504020200020000" pitchFamily="34" charset="0"/>
              </a:rPr>
              <a:t>produces</a:t>
            </a:r>
            <a:r>
              <a:rPr lang="fr-FR" sz="1800" dirty="0">
                <a:solidFill>
                  <a:srgbClr val="333333"/>
                </a:solidFill>
                <a:latin typeface="Posterama" panose="020B0504020200020000" pitchFamily="34" charset="0"/>
                <a:cs typeface="Posterama" panose="020B0504020200020000" pitchFamily="34" charset="0"/>
              </a:rPr>
              <a:t> </a:t>
            </a:r>
            <a:r>
              <a:rPr lang="fr-FR" sz="1800" b="1" dirty="0">
                <a:solidFill>
                  <a:srgbClr val="3F7E43"/>
                </a:solidFill>
                <a:latin typeface="Posterama" panose="020B0504020200020000" pitchFamily="34" charset="0"/>
                <a:cs typeface="Posterama" panose="020B0504020200020000" pitchFamily="34" charset="0"/>
              </a:rPr>
              <a:t>1,76 grams</a:t>
            </a:r>
            <a:r>
              <a:rPr lang="fr-FR" sz="1800" b="1" dirty="0">
                <a:solidFill>
                  <a:srgbClr val="224324"/>
                </a:solidFill>
                <a:latin typeface="Posterama" panose="020B0504020200020000" pitchFamily="34" charset="0"/>
                <a:cs typeface="Posterama" panose="020B0504020200020000" pitchFamily="34" charset="0"/>
              </a:rPr>
              <a:t> </a:t>
            </a:r>
            <a:r>
              <a:rPr lang="fr-FR" sz="1800" dirty="0">
                <a:solidFill>
                  <a:srgbClr val="333333"/>
                </a:solidFill>
                <a:latin typeface="Posterama" panose="020B0504020200020000" pitchFamily="34" charset="0"/>
                <a:cs typeface="Posterama" panose="020B0504020200020000" pitchFamily="34" charset="0"/>
              </a:rPr>
              <a:t>of CO2 per page </a:t>
            </a:r>
            <a:r>
              <a:rPr lang="fr-FR" sz="1800" dirty="0" err="1">
                <a:solidFill>
                  <a:srgbClr val="333333"/>
                </a:solidFill>
                <a:latin typeface="Posterama" panose="020B0504020200020000" pitchFamily="34" charset="0"/>
                <a:cs typeface="Posterama" panose="020B0504020200020000" pitchFamily="34" charset="0"/>
              </a:rPr>
              <a:t>view</a:t>
            </a:r>
            <a:endParaRPr sz="1800" dirty="0">
              <a:solidFill>
                <a:srgbClr val="333333"/>
              </a:solidFill>
              <a:latin typeface="Posterama" panose="020B0504020200020000" pitchFamily="34" charset="0"/>
              <a:cs typeface="Posterama" panose="020B0504020200020000" pitchFamily="34" charset="0"/>
            </a:endParaRPr>
          </a:p>
        </p:txBody>
      </p:sp>
      <p:pic>
        <p:nvPicPr>
          <p:cNvPr id="808" name="Google Shape;808;p9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922001" y="3626825"/>
            <a:ext cx="6028252" cy="3007099"/>
          </a:xfrm>
          <a:prstGeom prst="rect">
            <a:avLst/>
          </a:prstGeom>
          <a:noFill/>
          <a:ln>
            <a:noFill/>
          </a:ln>
        </p:spPr>
      </p:pic>
      <p:sp>
        <p:nvSpPr>
          <p:cNvPr id="809" name="Google Shape;809;p97"/>
          <p:cNvSpPr txBox="1"/>
          <p:nvPr/>
        </p:nvSpPr>
        <p:spPr>
          <a:xfrm>
            <a:off x="642125" y="4434625"/>
            <a:ext cx="3000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800" dirty="0">
                <a:solidFill>
                  <a:srgbClr val="333333"/>
                </a:solidFill>
                <a:latin typeface="Posterama" panose="020B0504020200020000" pitchFamily="34" charset="0"/>
                <a:cs typeface="Posterama" panose="020B0504020200020000" pitchFamily="34" charset="0"/>
              </a:rPr>
              <a:t>An email </a:t>
            </a:r>
            <a:r>
              <a:rPr lang="fr-FR" sz="1800" dirty="0" err="1">
                <a:solidFill>
                  <a:srgbClr val="333333"/>
                </a:solidFill>
                <a:latin typeface="Posterama" panose="020B0504020200020000" pitchFamily="34" charset="0"/>
                <a:cs typeface="Posterama" panose="020B0504020200020000" pitchFamily="34" charset="0"/>
              </a:rPr>
              <a:t>with</a:t>
            </a:r>
            <a:r>
              <a:rPr lang="fr-FR" sz="1800" dirty="0">
                <a:solidFill>
                  <a:srgbClr val="333333"/>
                </a:solidFill>
                <a:latin typeface="Posterama" panose="020B0504020200020000" pitchFamily="34" charset="0"/>
                <a:cs typeface="Posterama" panose="020B0504020200020000" pitchFamily="34" charset="0"/>
              </a:rPr>
              <a:t> a large </a:t>
            </a:r>
            <a:r>
              <a:rPr lang="fr-FR" sz="1800" dirty="0" err="1">
                <a:solidFill>
                  <a:srgbClr val="333333"/>
                </a:solidFill>
                <a:latin typeface="Posterama" panose="020B0504020200020000" pitchFamily="34" charset="0"/>
                <a:cs typeface="Posterama" panose="020B0504020200020000" pitchFamily="34" charset="0"/>
              </a:rPr>
              <a:t>attachment</a:t>
            </a:r>
            <a:r>
              <a:rPr lang="fr-FR" sz="1800" dirty="0">
                <a:solidFill>
                  <a:srgbClr val="333333"/>
                </a:solidFill>
                <a:latin typeface="Posterama" panose="020B0504020200020000" pitchFamily="34" charset="0"/>
                <a:cs typeface="Posterama" panose="020B0504020200020000" pitchFamily="34" charset="0"/>
              </a:rPr>
              <a:t> can have </a:t>
            </a:r>
            <a:r>
              <a:rPr lang="fr-FR" sz="1800" b="1" dirty="0">
                <a:solidFill>
                  <a:srgbClr val="3F7E43"/>
                </a:solidFill>
                <a:latin typeface="Posterama" panose="020B0504020200020000" pitchFamily="34" charset="0"/>
                <a:cs typeface="Posterama" panose="020B0504020200020000" pitchFamily="34" charset="0"/>
              </a:rPr>
              <a:t>50 grams</a:t>
            </a:r>
            <a:r>
              <a:rPr lang="fr-FR" sz="1800" dirty="0">
                <a:solidFill>
                  <a:srgbClr val="333333"/>
                </a:solidFill>
                <a:latin typeface="Posterama" panose="020B0504020200020000" pitchFamily="34" charset="0"/>
                <a:cs typeface="Posterama" panose="020B0504020200020000" pitchFamily="34" charset="0"/>
              </a:rPr>
              <a:t> of CO2</a:t>
            </a:r>
            <a:endParaRPr dirty="0">
              <a:latin typeface="Posterama" panose="020B0504020200020000" pitchFamily="34" charset="0"/>
              <a:cs typeface="Posterama" panose="020B0504020200020000" pitchFamily="34" charset="0"/>
            </a:endParaRPr>
          </a:p>
        </p:txBody>
      </p:sp>
      <p:sp>
        <p:nvSpPr>
          <p:cNvPr id="810" name="Google Shape;810;p97"/>
          <p:cNvSpPr txBox="1"/>
          <p:nvPr/>
        </p:nvSpPr>
        <p:spPr>
          <a:xfrm>
            <a:off x="8487563" y="3022650"/>
            <a:ext cx="3000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800" dirty="0">
                <a:solidFill>
                  <a:srgbClr val="333333"/>
                </a:solidFill>
                <a:latin typeface="Posterama" panose="020B0504020200020000" pitchFamily="34" charset="0"/>
                <a:cs typeface="Posterama" panose="020B0504020200020000" pitchFamily="34" charset="0"/>
              </a:rPr>
              <a:t>www.websitecarbon.com</a:t>
            </a:r>
            <a:endParaRPr dirty="0">
              <a:latin typeface="Posterama" panose="020B0504020200020000" pitchFamily="34" charset="0"/>
              <a:cs typeface="Posterama" panose="020B0504020200020000" pitchFamily="34" charset="0"/>
            </a:endParaRPr>
          </a:p>
        </p:txBody>
      </p:sp>
      <p:cxnSp>
        <p:nvCxnSpPr>
          <p:cNvPr id="811" name="Google Shape;811;p97"/>
          <p:cNvCxnSpPr/>
          <p:nvPr/>
        </p:nvCxnSpPr>
        <p:spPr>
          <a:xfrm>
            <a:off x="7171225" y="1648637"/>
            <a:ext cx="1115700" cy="366000"/>
          </a:xfrm>
          <a:prstGeom prst="straightConnector1">
            <a:avLst/>
          </a:prstGeom>
          <a:noFill/>
          <a:ln w="76200" cap="flat" cmpd="sng">
            <a:solidFill>
              <a:srgbClr val="7503A6"/>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0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09"/>
                                        </p:tgtEl>
                                        <p:attrNameLst>
                                          <p:attrName>style.visibility</p:attrName>
                                        </p:attrNameLst>
                                      </p:cBhvr>
                                      <p:to>
                                        <p:strVal val="visible"/>
                                      </p:to>
                                    </p:set>
                                    <p:animEffect transition="in" filter="fade">
                                      <p:cBhvr>
                                        <p:cTn id="25" dur="1000"/>
                                        <p:tgtEl>
                                          <p:spTgt spid="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98"/>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a:t>The carbon footprint of the internet</a:t>
            </a:r>
            <a:endParaRPr sz="4009"/>
          </a:p>
          <a:p>
            <a:pPr marL="0" lvl="0" indent="0" algn="l" rtl="0">
              <a:lnSpc>
                <a:spcPct val="90000"/>
              </a:lnSpc>
              <a:spcBef>
                <a:spcPts val="0"/>
              </a:spcBef>
              <a:spcAft>
                <a:spcPts val="0"/>
              </a:spcAft>
              <a:buClr>
                <a:srgbClr val="7503A6"/>
              </a:buClr>
              <a:buSzPts val="3600"/>
              <a:buFont typeface="Arial"/>
              <a:buNone/>
            </a:pPr>
            <a:endParaRPr sz="4009"/>
          </a:p>
        </p:txBody>
      </p:sp>
      <p:pic>
        <p:nvPicPr>
          <p:cNvPr id="817" name="Google Shape;817;p9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42125" y="1813150"/>
            <a:ext cx="5418476" cy="4097726"/>
          </a:xfrm>
          <a:prstGeom prst="rect">
            <a:avLst/>
          </a:prstGeom>
          <a:noFill/>
          <a:ln>
            <a:noFill/>
          </a:ln>
        </p:spPr>
      </p:pic>
      <p:sp>
        <p:nvSpPr>
          <p:cNvPr id="818" name="Google Shape;818;p98"/>
          <p:cNvSpPr txBox="1"/>
          <p:nvPr/>
        </p:nvSpPr>
        <p:spPr>
          <a:xfrm>
            <a:off x="6835875" y="2551750"/>
            <a:ext cx="4219800" cy="21993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3700"/>
              <a:buFont typeface="Arial"/>
              <a:buNone/>
            </a:pPr>
            <a:r>
              <a:rPr lang="fr-FR" sz="3200" dirty="0">
                <a:solidFill>
                  <a:srgbClr val="333333"/>
                </a:solidFill>
                <a:latin typeface="Posterama" panose="020B0504020200020000" pitchFamily="34" charset="0"/>
                <a:cs typeface="Posterama" panose="020B0504020200020000" pitchFamily="34" charset="0"/>
              </a:rPr>
              <a:t>Bitcoin </a:t>
            </a:r>
            <a:r>
              <a:rPr lang="fr-FR" sz="3200" dirty="0" err="1">
                <a:solidFill>
                  <a:srgbClr val="333333"/>
                </a:solidFill>
                <a:latin typeface="Posterama" panose="020B0504020200020000" pitchFamily="34" charset="0"/>
                <a:cs typeface="Posterama" panose="020B0504020200020000" pitchFamily="34" charset="0"/>
              </a:rPr>
              <a:t>mining</a:t>
            </a:r>
            <a:r>
              <a:rPr lang="fr-FR" sz="3200" dirty="0">
                <a:solidFill>
                  <a:srgbClr val="333333"/>
                </a:solidFill>
                <a:latin typeface="Posterama" panose="020B0504020200020000" pitchFamily="34" charset="0"/>
                <a:cs typeface="Posterama" panose="020B0504020200020000" pitchFamily="34" charset="0"/>
              </a:rPr>
              <a:t> consumes more </a:t>
            </a:r>
            <a:r>
              <a:rPr lang="fr-FR" sz="3200" dirty="0" err="1">
                <a:solidFill>
                  <a:srgbClr val="333333"/>
                </a:solidFill>
                <a:latin typeface="Posterama" panose="020B0504020200020000" pitchFamily="34" charset="0"/>
                <a:cs typeface="Posterama" panose="020B0504020200020000" pitchFamily="34" charset="0"/>
              </a:rPr>
              <a:t>energy</a:t>
            </a:r>
            <a:r>
              <a:rPr lang="fr-FR" sz="3200" dirty="0">
                <a:solidFill>
                  <a:srgbClr val="333333"/>
                </a:solidFill>
                <a:latin typeface="Posterama" panose="020B0504020200020000" pitchFamily="34" charset="0"/>
                <a:cs typeface="Posterama" panose="020B0504020200020000" pitchFamily="34" charset="0"/>
              </a:rPr>
              <a:t> </a:t>
            </a:r>
            <a:r>
              <a:rPr lang="fr-FR" sz="3200" dirty="0" err="1">
                <a:solidFill>
                  <a:srgbClr val="333333"/>
                </a:solidFill>
                <a:latin typeface="Posterama" panose="020B0504020200020000" pitchFamily="34" charset="0"/>
                <a:cs typeface="Posterama" panose="020B0504020200020000" pitchFamily="34" charset="0"/>
              </a:rPr>
              <a:t>than</a:t>
            </a:r>
            <a:r>
              <a:rPr lang="fr-FR" sz="3200" dirty="0">
                <a:solidFill>
                  <a:srgbClr val="333333"/>
                </a:solidFill>
                <a:latin typeface="Posterama" panose="020B0504020200020000" pitchFamily="34" charset="0"/>
                <a:cs typeface="Posterama" panose="020B0504020200020000" pitchFamily="34" charset="0"/>
              </a:rPr>
              <a:t> </a:t>
            </a:r>
            <a:r>
              <a:rPr lang="fr-FR" sz="3200" dirty="0" err="1">
                <a:solidFill>
                  <a:srgbClr val="333333"/>
                </a:solidFill>
                <a:latin typeface="Posterama" panose="020B0504020200020000" pitchFamily="34" charset="0"/>
                <a:cs typeface="Posterama" panose="020B0504020200020000" pitchFamily="34" charset="0"/>
              </a:rPr>
              <a:t>some</a:t>
            </a:r>
            <a:r>
              <a:rPr lang="fr-FR" sz="3200" dirty="0">
                <a:solidFill>
                  <a:srgbClr val="333333"/>
                </a:solidFill>
                <a:latin typeface="Posterama" panose="020B0504020200020000" pitchFamily="34" charset="0"/>
                <a:cs typeface="Posterama" panose="020B0504020200020000" pitchFamily="34" charset="0"/>
              </a:rPr>
              <a:t> countries in the world!</a:t>
            </a:r>
            <a:endParaRPr sz="3200" i="0" u="none" strike="noStrike" cap="none" dirty="0">
              <a:solidFill>
                <a:srgbClr val="166DAA"/>
              </a:solidFill>
              <a:latin typeface="Posterama" panose="020B0504020200020000" pitchFamily="34" charset="0"/>
              <a:cs typeface="Posterama" panose="020B0504020200020000"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99"/>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a:t>Reduce energy consumption</a:t>
            </a:r>
            <a:endParaRPr sz="4009"/>
          </a:p>
          <a:p>
            <a:pPr marL="0" lvl="0" indent="0" algn="l" rtl="0">
              <a:lnSpc>
                <a:spcPct val="90000"/>
              </a:lnSpc>
              <a:spcBef>
                <a:spcPts val="0"/>
              </a:spcBef>
              <a:spcAft>
                <a:spcPts val="0"/>
              </a:spcAft>
              <a:buClr>
                <a:srgbClr val="7503A6"/>
              </a:buClr>
              <a:buSzPts val="3600"/>
              <a:buFont typeface="Arial"/>
              <a:buNone/>
            </a:pPr>
            <a:endParaRPr sz="4009"/>
          </a:p>
        </p:txBody>
      </p:sp>
      <p:sp>
        <p:nvSpPr>
          <p:cNvPr id="824" name="Google Shape;824;p99"/>
          <p:cNvSpPr txBox="1"/>
          <p:nvPr/>
        </p:nvSpPr>
        <p:spPr>
          <a:xfrm>
            <a:off x="55421" y="6581323"/>
            <a:ext cx="6833100" cy="323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1300">
                <a:solidFill>
                  <a:schemeClr val="dk1"/>
                </a:solidFill>
                <a:latin typeface="Calibri"/>
                <a:ea typeface="Calibri"/>
                <a:cs typeface="Calibri"/>
                <a:sym typeface="Calibri"/>
              </a:rPr>
              <a:t>Source</a:t>
            </a:r>
            <a:r>
              <a:rPr lang="fr-FR" sz="1300" b="0" i="0" u="none" strike="noStrike" cap="none">
                <a:solidFill>
                  <a:schemeClr val="dk1"/>
                </a:solidFill>
                <a:latin typeface="Calibri"/>
                <a:ea typeface="Calibri"/>
                <a:cs typeface="Calibri"/>
                <a:sym typeface="Calibri"/>
              </a:rPr>
              <a:t>: NASA Earth Observatory</a:t>
            </a:r>
            <a:endParaRPr sz="1300" b="0" i="0" u="none" strike="noStrike" cap="none">
              <a:solidFill>
                <a:schemeClr val="dk1"/>
              </a:solidFill>
              <a:latin typeface="Calibri"/>
              <a:ea typeface="Calibri"/>
              <a:cs typeface="Calibri"/>
              <a:sym typeface="Calibri"/>
            </a:endParaRPr>
          </a:p>
        </p:txBody>
      </p:sp>
      <p:pic>
        <p:nvPicPr>
          <p:cNvPr id="825" name="Google Shape;825;p9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3650" y="1486612"/>
            <a:ext cx="10195466" cy="48451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6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 name="CaixaDeTexto 2">
            <a:extLst>
              <a:ext uri="{FF2B5EF4-FFF2-40B4-BE49-F238E27FC236}">
                <a16:creationId xmlns:a16="http://schemas.microsoft.com/office/drawing/2014/main" id="{CF3C47C6-FB63-8FE9-C4BD-F91C05077286}"/>
              </a:ext>
            </a:extLst>
          </p:cNvPr>
          <p:cNvSpPr txBox="1"/>
          <p:nvPr/>
        </p:nvSpPr>
        <p:spPr>
          <a:xfrm>
            <a:off x="7787147" y="6634862"/>
            <a:ext cx="6823587" cy="446276"/>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https://berlinpolicyjournal.com/climate-children-should-be-seen-not-heard/</a:t>
            </a:r>
            <a:endParaRPr lang="pt-PT" sz="900" dirty="0">
              <a:solidFill>
                <a:schemeClr val="bg1"/>
              </a:solidFill>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01"/>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a:t>Reduce energy consumption</a:t>
            </a:r>
            <a:endParaRPr sz="4009"/>
          </a:p>
          <a:p>
            <a:pPr marL="0" lvl="0" indent="0" algn="l" rtl="0">
              <a:lnSpc>
                <a:spcPct val="90000"/>
              </a:lnSpc>
              <a:spcBef>
                <a:spcPts val="0"/>
              </a:spcBef>
              <a:spcAft>
                <a:spcPts val="0"/>
              </a:spcAft>
              <a:buClr>
                <a:srgbClr val="7503A6"/>
              </a:buClr>
              <a:buSzPts val="3600"/>
              <a:buFont typeface="Arial"/>
              <a:buNone/>
            </a:pPr>
            <a:endParaRPr sz="4009"/>
          </a:p>
        </p:txBody>
      </p:sp>
      <p:sp>
        <p:nvSpPr>
          <p:cNvPr id="836" name="Google Shape;836;p101"/>
          <p:cNvSpPr txBox="1"/>
          <p:nvPr/>
        </p:nvSpPr>
        <p:spPr>
          <a:xfrm>
            <a:off x="55421" y="6581323"/>
            <a:ext cx="6833100" cy="323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1300">
                <a:solidFill>
                  <a:schemeClr val="dk1"/>
                </a:solidFill>
                <a:latin typeface="Calibri"/>
                <a:ea typeface="Calibri"/>
                <a:cs typeface="Calibri"/>
                <a:sym typeface="Calibri"/>
              </a:rPr>
              <a:t>Source</a:t>
            </a:r>
            <a:r>
              <a:rPr lang="fr-FR" sz="1300" b="0" i="0" u="none" strike="noStrike" cap="none">
                <a:solidFill>
                  <a:schemeClr val="dk1"/>
                </a:solidFill>
                <a:latin typeface="Calibri"/>
                <a:ea typeface="Calibri"/>
                <a:cs typeface="Calibri"/>
                <a:sym typeface="Calibri"/>
              </a:rPr>
              <a:t>: NASA Earth Observatory</a:t>
            </a:r>
            <a:endParaRPr sz="1300" b="0" i="0" u="none" strike="noStrike" cap="none">
              <a:solidFill>
                <a:schemeClr val="dk1"/>
              </a:solidFill>
              <a:latin typeface="Calibri"/>
              <a:ea typeface="Calibri"/>
              <a:cs typeface="Calibri"/>
              <a:sym typeface="Calibri"/>
            </a:endParaRPr>
          </a:p>
        </p:txBody>
      </p:sp>
      <p:grpSp>
        <p:nvGrpSpPr>
          <p:cNvPr id="837" name="Google Shape;837;p101"/>
          <p:cNvGrpSpPr/>
          <p:nvPr/>
        </p:nvGrpSpPr>
        <p:grpSpPr>
          <a:xfrm>
            <a:off x="1832434" y="1275743"/>
            <a:ext cx="7642682" cy="5098861"/>
            <a:chOff x="3809375" y="159450"/>
            <a:chExt cx="8659282" cy="5777092"/>
          </a:xfrm>
        </p:grpSpPr>
        <p:pic>
          <p:nvPicPr>
            <p:cNvPr id="838" name="Google Shape;838;p10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09375" y="159450"/>
              <a:ext cx="8659282" cy="5777092"/>
            </a:xfrm>
            <a:prstGeom prst="rect">
              <a:avLst/>
            </a:prstGeom>
            <a:noFill/>
            <a:ln>
              <a:noFill/>
            </a:ln>
          </p:spPr>
        </p:pic>
        <p:grpSp>
          <p:nvGrpSpPr>
            <p:cNvPr id="839" name="Google Shape;839;p101"/>
            <p:cNvGrpSpPr/>
            <p:nvPr/>
          </p:nvGrpSpPr>
          <p:grpSpPr>
            <a:xfrm>
              <a:off x="6914138" y="3115760"/>
              <a:ext cx="2031919" cy="989114"/>
              <a:chOff x="1223463" y="3389035"/>
              <a:chExt cx="2031919" cy="989114"/>
            </a:xfrm>
          </p:grpSpPr>
          <p:sp>
            <p:nvSpPr>
              <p:cNvPr id="840" name="Google Shape;840;p101"/>
              <p:cNvSpPr/>
              <p:nvPr/>
            </p:nvSpPr>
            <p:spPr>
              <a:xfrm>
                <a:off x="1223463" y="3389035"/>
                <a:ext cx="2031900" cy="845100"/>
              </a:xfrm>
              <a:prstGeom prst="ellipse">
                <a:avLst/>
              </a:prstGeom>
              <a:solidFill>
                <a:srgbClr val="FF925B"/>
              </a:solidFill>
              <a:ln w="25400" cap="flat" cmpd="sng">
                <a:solidFill>
                  <a:srgbClr val="FF925B"/>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41" name="Google Shape;841;p101"/>
              <p:cNvSpPr txBox="1"/>
              <p:nvPr/>
            </p:nvSpPr>
            <p:spPr>
              <a:xfrm>
                <a:off x="1223482" y="3401649"/>
                <a:ext cx="2031900" cy="9765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dk1"/>
                    </a:solidFill>
                    <a:latin typeface="Calibri"/>
                    <a:ea typeface="Calibri"/>
                    <a:cs typeface="Calibri"/>
                    <a:sym typeface="Calibri"/>
                  </a:rPr>
                  <a:t>Energy Efficiency</a:t>
                </a:r>
                <a:endParaRPr sz="2400" b="0" i="0" u="none" strike="noStrike" cap="none">
                  <a:solidFill>
                    <a:schemeClr val="dk1"/>
                  </a:solidFill>
                  <a:latin typeface="Calibri"/>
                  <a:ea typeface="Calibri"/>
                  <a:cs typeface="Calibri"/>
                  <a:sym typeface="Calibri"/>
                </a:endParaRPr>
              </a:p>
            </p:txBody>
          </p:sp>
        </p:grpSp>
        <p:sp>
          <p:nvSpPr>
            <p:cNvPr id="842" name="Google Shape;842;p101"/>
            <p:cNvSpPr/>
            <p:nvPr/>
          </p:nvSpPr>
          <p:spPr>
            <a:xfrm>
              <a:off x="6304538" y="4459750"/>
              <a:ext cx="3251100" cy="1184100"/>
            </a:xfrm>
            <a:prstGeom prst="ellipse">
              <a:avLst/>
            </a:prstGeom>
            <a:solidFill>
              <a:srgbClr val="8E96BC"/>
            </a:solidFill>
            <a:ln w="25400" cap="flat" cmpd="sng">
              <a:solidFill>
                <a:srgbClr val="8E96BC"/>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43" name="Google Shape;843;p101"/>
            <p:cNvSpPr txBox="1"/>
            <p:nvPr/>
          </p:nvSpPr>
          <p:spPr>
            <a:xfrm>
              <a:off x="5846413" y="4597212"/>
              <a:ext cx="3709200" cy="10812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chemeClr val="dk1"/>
                </a:buClr>
                <a:buSzPts val="1500"/>
                <a:buFont typeface="Arial"/>
                <a:buNone/>
              </a:pPr>
              <a:r>
                <a:rPr lang="fr-FR" sz="2700" b="0" i="0" u="none" strike="noStrike" cap="none">
                  <a:solidFill>
                    <a:schemeClr val="dk1"/>
                  </a:solidFill>
                  <a:latin typeface="Calibri"/>
                  <a:ea typeface="Calibri"/>
                  <a:cs typeface="Calibri"/>
                  <a:sym typeface="Calibri"/>
                </a:rPr>
                <a:t>Reduce </a:t>
              </a:r>
              <a:endParaRPr sz="27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500"/>
                <a:buFont typeface="Arial"/>
                <a:buNone/>
              </a:pPr>
              <a:r>
                <a:rPr lang="fr-FR" sz="2700" b="0" i="0" u="none" strike="noStrike" cap="none">
                  <a:solidFill>
                    <a:schemeClr val="dk1"/>
                  </a:solidFill>
                  <a:latin typeface="Calibri"/>
                  <a:ea typeface="Calibri"/>
                  <a:cs typeface="Calibri"/>
                  <a:sym typeface="Calibri"/>
                </a:rPr>
                <a:t>Energy consumption</a:t>
              </a:r>
              <a:endParaRPr sz="2700" b="0" i="0" u="none" strike="noStrike" cap="none">
                <a:solidFill>
                  <a:schemeClr val="dk1"/>
                </a:solidFill>
                <a:latin typeface="Calibri"/>
                <a:ea typeface="Calibri"/>
                <a:cs typeface="Calibri"/>
                <a:sym typeface="Calibri"/>
              </a:endParaRPr>
            </a:p>
          </p:txBody>
        </p:sp>
        <p:sp>
          <p:nvSpPr>
            <p:cNvPr id="844" name="Google Shape;844;p101"/>
            <p:cNvSpPr/>
            <p:nvPr/>
          </p:nvSpPr>
          <p:spPr>
            <a:xfrm>
              <a:off x="7267366" y="2070080"/>
              <a:ext cx="1330500" cy="638700"/>
            </a:xfrm>
            <a:prstGeom prst="ellipse">
              <a:avLst/>
            </a:prstGeom>
            <a:solidFill>
              <a:srgbClr val="CEDE36"/>
            </a:solidFill>
            <a:ln w="25400" cap="flat" cmpd="sng">
              <a:solidFill>
                <a:srgbClr val="CEDE3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845" name="Google Shape;845;p101"/>
            <p:cNvSpPr txBox="1"/>
            <p:nvPr/>
          </p:nvSpPr>
          <p:spPr>
            <a:xfrm>
              <a:off x="7044938" y="1946775"/>
              <a:ext cx="1901100" cy="8022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fr-FR" sz="1900" b="0" i="0" u="none" strike="noStrike" cap="none">
                  <a:solidFill>
                    <a:schemeClr val="dk1"/>
                  </a:solidFill>
                  <a:latin typeface="Calibri"/>
                  <a:ea typeface="Calibri"/>
                  <a:cs typeface="Calibri"/>
                  <a:sym typeface="Calibri"/>
                </a:rPr>
                <a:t>Renewable Energies</a:t>
              </a:r>
              <a:endParaRPr sz="19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849"/>
        <p:cNvGrpSpPr/>
        <p:nvPr/>
      </p:nvGrpSpPr>
      <p:grpSpPr>
        <a:xfrm>
          <a:off x="0" y="0"/>
          <a:ext cx="0" cy="0"/>
          <a:chOff x="0" y="0"/>
          <a:chExt cx="0" cy="0"/>
        </a:xfrm>
      </p:grpSpPr>
      <p:sp>
        <p:nvSpPr>
          <p:cNvPr id="850" name="Google Shape;850;p102"/>
          <p:cNvSpPr txBox="1"/>
          <p:nvPr/>
        </p:nvSpPr>
        <p:spPr>
          <a:xfrm>
            <a:off x="613071" y="398275"/>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4000" b="1" i="0" u="none" strike="noStrike" cap="none" dirty="0" err="1">
                <a:solidFill>
                  <a:schemeClr val="lt1"/>
                </a:solidFill>
                <a:latin typeface="Posterama" panose="020B0504020200020000" pitchFamily="34" charset="0"/>
                <a:cs typeface="Posterama" panose="020B0504020200020000" pitchFamily="34" charset="0"/>
              </a:rPr>
              <a:t>Reflection</a:t>
            </a:r>
            <a:endParaRPr sz="4000" b="1" i="0" u="none" strike="noStrike" cap="none" baseline="-25000" dirty="0">
              <a:solidFill>
                <a:schemeClr val="lt1"/>
              </a:solidFill>
              <a:latin typeface="Posterama" panose="020B0504020200020000" pitchFamily="34" charset="0"/>
              <a:cs typeface="Posterama" panose="020B0504020200020000" pitchFamily="34" charset="0"/>
            </a:endParaRPr>
          </a:p>
        </p:txBody>
      </p:sp>
      <p:sp>
        <p:nvSpPr>
          <p:cNvPr id="851" name="Google Shape;851;p102"/>
          <p:cNvSpPr txBox="1"/>
          <p:nvPr/>
        </p:nvSpPr>
        <p:spPr>
          <a:xfrm>
            <a:off x="613063" y="2426855"/>
            <a:ext cx="11074500" cy="14469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fr-FR" sz="4300" i="1" u="none" strike="noStrike" cap="none" dirty="0" err="1">
                <a:solidFill>
                  <a:schemeClr val="lt1"/>
                </a:solidFill>
                <a:latin typeface="Posterama" panose="020B0504020200020000" pitchFamily="34" charset="0"/>
                <a:cs typeface="Posterama" panose="020B0504020200020000" pitchFamily="34" charset="0"/>
              </a:rPr>
              <a:t>What</a:t>
            </a:r>
            <a:r>
              <a:rPr lang="fr-FR" sz="4300" i="1" u="none" strike="noStrike" cap="none" dirty="0">
                <a:solidFill>
                  <a:schemeClr val="lt1"/>
                </a:solidFill>
                <a:latin typeface="Posterama" panose="020B0504020200020000" pitchFamily="34" charset="0"/>
                <a:cs typeface="Posterama" panose="020B0504020200020000" pitchFamily="34" charset="0"/>
              </a:rPr>
              <a:t> </a:t>
            </a:r>
            <a:r>
              <a:rPr lang="fr-FR" sz="4300" i="1" dirty="0">
                <a:solidFill>
                  <a:schemeClr val="lt1"/>
                </a:solidFill>
                <a:latin typeface="Posterama" panose="020B0504020200020000" pitchFamily="34" charset="0"/>
                <a:cs typeface="Posterama" panose="020B0504020200020000" pitchFamily="34" charset="0"/>
              </a:rPr>
              <a:t>can </a:t>
            </a:r>
            <a:r>
              <a:rPr lang="fr-FR" sz="4300" i="1" dirty="0" err="1">
                <a:solidFill>
                  <a:schemeClr val="lt1"/>
                </a:solidFill>
                <a:latin typeface="Posterama" panose="020B0504020200020000" pitchFamily="34" charset="0"/>
                <a:cs typeface="Posterama" panose="020B0504020200020000" pitchFamily="34" charset="0"/>
              </a:rPr>
              <a:t>you</a:t>
            </a:r>
            <a:r>
              <a:rPr lang="fr-FR" sz="4300" i="1" dirty="0">
                <a:solidFill>
                  <a:schemeClr val="lt1"/>
                </a:solidFill>
                <a:latin typeface="Posterama" panose="020B0504020200020000" pitchFamily="34" charset="0"/>
                <a:cs typeface="Posterama" panose="020B0504020200020000" pitchFamily="34" charset="0"/>
              </a:rPr>
              <a:t> do to </a:t>
            </a:r>
            <a:r>
              <a:rPr lang="fr-FR" sz="4300" i="1" dirty="0" err="1">
                <a:solidFill>
                  <a:schemeClr val="lt1"/>
                </a:solidFill>
                <a:latin typeface="Posterama" panose="020B0504020200020000" pitchFamily="34" charset="0"/>
                <a:cs typeface="Posterama" panose="020B0504020200020000" pitchFamily="34" charset="0"/>
              </a:rPr>
              <a:t>reduce</a:t>
            </a:r>
            <a:r>
              <a:rPr lang="fr-FR" sz="4300" i="1" dirty="0">
                <a:solidFill>
                  <a:schemeClr val="lt1"/>
                </a:solidFill>
                <a:latin typeface="Posterama" panose="020B0504020200020000" pitchFamily="34" charset="0"/>
                <a:cs typeface="Posterama" panose="020B0504020200020000" pitchFamily="34" charset="0"/>
              </a:rPr>
              <a:t> </a:t>
            </a:r>
            <a:r>
              <a:rPr lang="fr-FR" sz="4300" i="1" dirty="0" err="1">
                <a:solidFill>
                  <a:schemeClr val="lt1"/>
                </a:solidFill>
                <a:latin typeface="Posterama" panose="020B0504020200020000" pitchFamily="34" charset="0"/>
                <a:cs typeface="Posterama" panose="020B0504020200020000" pitchFamily="34" charset="0"/>
              </a:rPr>
              <a:t>energy</a:t>
            </a:r>
            <a:r>
              <a:rPr lang="fr-FR" sz="4300" i="1" dirty="0">
                <a:solidFill>
                  <a:schemeClr val="lt1"/>
                </a:solidFill>
                <a:latin typeface="Posterama" panose="020B0504020200020000" pitchFamily="34" charset="0"/>
                <a:cs typeface="Posterama" panose="020B0504020200020000" pitchFamily="34" charset="0"/>
              </a:rPr>
              <a:t> </a:t>
            </a:r>
            <a:r>
              <a:rPr lang="fr-FR" sz="4300" i="1" dirty="0" err="1">
                <a:solidFill>
                  <a:schemeClr val="lt1"/>
                </a:solidFill>
                <a:latin typeface="Posterama" panose="020B0504020200020000" pitchFamily="34" charset="0"/>
                <a:cs typeface="Posterama" panose="020B0504020200020000" pitchFamily="34" charset="0"/>
              </a:rPr>
              <a:t>consumption</a:t>
            </a:r>
            <a:r>
              <a:rPr lang="fr-FR" sz="4300" i="1" dirty="0">
                <a:solidFill>
                  <a:schemeClr val="lt1"/>
                </a:solidFill>
                <a:latin typeface="Posterama" panose="020B0504020200020000" pitchFamily="34" charset="0"/>
                <a:cs typeface="Posterama" panose="020B0504020200020000" pitchFamily="34" charset="0"/>
              </a:rPr>
              <a:t> in </a:t>
            </a:r>
            <a:r>
              <a:rPr lang="fr-FR" sz="4300" i="1" dirty="0" err="1">
                <a:solidFill>
                  <a:schemeClr val="lt1"/>
                </a:solidFill>
                <a:latin typeface="Posterama" panose="020B0504020200020000" pitchFamily="34" charset="0"/>
                <a:cs typeface="Posterama" panose="020B0504020200020000" pitchFamily="34" charset="0"/>
              </a:rPr>
              <a:t>your</a:t>
            </a:r>
            <a:r>
              <a:rPr lang="fr-FR" sz="4300" i="1" dirty="0">
                <a:solidFill>
                  <a:schemeClr val="lt1"/>
                </a:solidFill>
                <a:latin typeface="Posterama" panose="020B0504020200020000" pitchFamily="34" charset="0"/>
                <a:cs typeface="Posterama" panose="020B0504020200020000" pitchFamily="34" charset="0"/>
              </a:rPr>
              <a:t> house?</a:t>
            </a:r>
            <a:endParaRPr sz="1900" i="0" u="none" strike="noStrike" cap="none" dirty="0">
              <a:solidFill>
                <a:schemeClr val="lt1"/>
              </a:solidFill>
              <a:latin typeface="Posterama" panose="020B0504020200020000" pitchFamily="34" charset="0"/>
              <a:cs typeface="Posterama" panose="020B0504020200020000"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1" cy="6864920"/>
          </a:xfrm>
          <a:prstGeom prst="rect">
            <a:avLst/>
          </a:prstGeom>
          <a:noFill/>
          <a:ln>
            <a:noFill/>
          </a:ln>
        </p:spPr>
      </p:pic>
      <p:sp>
        <p:nvSpPr>
          <p:cNvPr id="220" name="Google Shape;220;p7"/>
          <p:cNvSpPr txBox="1"/>
          <p:nvPr/>
        </p:nvSpPr>
        <p:spPr>
          <a:xfrm>
            <a:off x="1733265" y="2921168"/>
            <a:ext cx="9526137"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6000" b="1" i="0" u="none" strike="noStrike" cap="none" dirty="0">
                <a:solidFill>
                  <a:schemeClr val="lt1"/>
                </a:solidFill>
                <a:latin typeface="Posterama" panose="020B0504020200020000" pitchFamily="34" charset="0"/>
                <a:cs typeface="Posterama" panose="020B0504020200020000" pitchFamily="34" charset="0"/>
                <a:sym typeface="Arial"/>
              </a:rPr>
              <a:t>AN INTRODUCTION TO CLIMATE CHANGE</a:t>
            </a:r>
            <a:endParaRPr dirty="0">
              <a:latin typeface="Posterama" panose="020B0504020200020000" pitchFamily="34" charset="0"/>
              <a:cs typeface="Posterama" panose="020B0504020200020000" pitchFamily="34" charset="0"/>
            </a:endParaRPr>
          </a:p>
        </p:txBody>
      </p:sp>
      <p:sp>
        <p:nvSpPr>
          <p:cNvPr id="3" name="CaixaDeTexto 2">
            <a:extLst>
              <a:ext uri="{FF2B5EF4-FFF2-40B4-BE49-F238E27FC236}">
                <a16:creationId xmlns:a16="http://schemas.microsoft.com/office/drawing/2014/main" id="{C33D3AF8-1397-E205-EF88-DFF4D4638607}"/>
              </a:ext>
            </a:extLst>
          </p:cNvPr>
          <p:cNvSpPr txBox="1"/>
          <p:nvPr/>
        </p:nvSpPr>
        <p:spPr>
          <a:xfrm>
            <a:off x="7000568" y="6627168"/>
            <a:ext cx="9222658"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https://www.voanews.com/a/could-a-sprinkle-of-moon-dust-keep-earth-cool/6954388.html</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00"/>
          <p:cNvSpPr txBox="1">
            <a:spLocks noGrp="1"/>
          </p:cNvSpPr>
          <p:nvPr>
            <p:ph type="title"/>
          </p:nvPr>
        </p:nvSpPr>
        <p:spPr>
          <a:xfrm>
            <a:off x="298200" y="461800"/>
            <a:ext cx="104955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a:t>Global CO2 emissions from transportation type</a:t>
            </a:r>
            <a:endParaRPr sz="4009"/>
          </a:p>
          <a:p>
            <a:pPr marL="0" lvl="0" indent="0" algn="l" rtl="0">
              <a:lnSpc>
                <a:spcPct val="90000"/>
              </a:lnSpc>
              <a:spcBef>
                <a:spcPts val="0"/>
              </a:spcBef>
              <a:spcAft>
                <a:spcPts val="0"/>
              </a:spcAft>
              <a:buClr>
                <a:srgbClr val="7503A6"/>
              </a:buClr>
              <a:buSzPts val="3600"/>
              <a:buFont typeface="Arial"/>
              <a:buNone/>
            </a:pPr>
            <a:endParaRPr sz="4009"/>
          </a:p>
          <a:p>
            <a:pPr marL="0" lvl="0" indent="0" algn="l" rtl="0">
              <a:lnSpc>
                <a:spcPct val="90000"/>
              </a:lnSpc>
              <a:spcBef>
                <a:spcPts val="0"/>
              </a:spcBef>
              <a:spcAft>
                <a:spcPts val="0"/>
              </a:spcAft>
              <a:buClr>
                <a:srgbClr val="7503A6"/>
              </a:buClr>
              <a:buSzPts val="3600"/>
              <a:buFont typeface="Arial"/>
              <a:buNone/>
            </a:pPr>
            <a:endParaRPr sz="4009"/>
          </a:p>
        </p:txBody>
      </p:sp>
      <p:pic>
        <p:nvPicPr>
          <p:cNvPr id="820" name="Google Shape;820;p10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22724" y="1414850"/>
            <a:ext cx="6951250" cy="5059701"/>
          </a:xfrm>
          <a:prstGeom prst="rect">
            <a:avLst/>
          </a:prstGeom>
          <a:noFill/>
          <a:ln>
            <a:noFill/>
          </a:ln>
        </p:spPr>
      </p:pic>
      <p:sp>
        <p:nvSpPr>
          <p:cNvPr id="821" name="Google Shape;821;p100"/>
          <p:cNvSpPr/>
          <p:nvPr/>
        </p:nvSpPr>
        <p:spPr>
          <a:xfrm>
            <a:off x="7682600" y="3946700"/>
            <a:ext cx="1456800" cy="963600"/>
          </a:xfrm>
          <a:prstGeom prst="rect">
            <a:avLst/>
          </a:prstGeom>
          <a:solidFill>
            <a:srgbClr val="F7F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Posterama" panose="020B0504020200020000" pitchFamily="34" charset="0"/>
              <a:cs typeface="Posterama" panose="020B0504020200020000" pitchFamily="34" charset="0"/>
            </a:endParaRPr>
          </a:p>
        </p:txBody>
      </p:sp>
      <p:sp>
        <p:nvSpPr>
          <p:cNvPr id="822" name="Google Shape;822;p100"/>
          <p:cNvSpPr txBox="1"/>
          <p:nvPr/>
        </p:nvSpPr>
        <p:spPr>
          <a:xfrm>
            <a:off x="101600" y="6499993"/>
            <a:ext cx="6214500" cy="354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1500" b="0" i="0" u="none" strike="noStrike" cap="none" dirty="0">
                <a:solidFill>
                  <a:srgbClr val="000000"/>
                </a:solidFill>
                <a:latin typeface="Posterama" panose="020B0504020200020000" pitchFamily="34" charset="0"/>
                <a:cs typeface="Posterama" panose="020B0504020200020000" pitchFamily="34" charset="0"/>
                <a:sym typeface="Arial"/>
              </a:rPr>
              <a:t>Source: </a:t>
            </a:r>
            <a:r>
              <a:rPr lang="fr-FR" sz="1500" b="0" i="0" u="none" strike="noStrike" cap="none" dirty="0" err="1">
                <a:solidFill>
                  <a:srgbClr val="000000"/>
                </a:solidFill>
                <a:latin typeface="Posterama" panose="020B0504020200020000" pitchFamily="34" charset="0"/>
                <a:cs typeface="Posterama" panose="020B0504020200020000" pitchFamily="34" charset="0"/>
                <a:sym typeface="Arial"/>
              </a:rPr>
              <a:t>European</a:t>
            </a:r>
            <a:r>
              <a:rPr lang="fr-FR" sz="1500" b="0" i="0" u="none" strike="noStrike" cap="none" dirty="0">
                <a:solidFill>
                  <a:srgbClr val="000000"/>
                </a:solidFill>
                <a:latin typeface="Posterama" panose="020B0504020200020000" pitchFamily="34" charset="0"/>
                <a:cs typeface="Posterama" panose="020B0504020200020000" pitchFamily="34" charset="0"/>
                <a:sym typeface="Arial"/>
              </a:rPr>
              <a:t> Environmental Agency</a:t>
            </a:r>
            <a:endParaRPr sz="2400" dirty="0">
              <a:solidFill>
                <a:schemeClr val="dk1"/>
              </a:solidFill>
              <a:latin typeface="Calibri"/>
              <a:ea typeface="Calibri"/>
              <a:cs typeface="Calibri"/>
              <a:sym typeface="Calibri"/>
            </a:endParaRPr>
          </a:p>
        </p:txBody>
      </p:sp>
      <p:pic>
        <p:nvPicPr>
          <p:cNvPr id="823" name="Google Shape;823;p100"/>
          <p:cNvPicPr preferRelativeResize="0"/>
          <p:nvPr/>
        </p:nvPicPr>
        <p:blipFill rotWithShape="1">
          <a:blip r:embed="rId4" cstate="email">
            <a:alphaModFix/>
            <a:extLst>
              <a:ext uri="{28A0092B-C50C-407E-A947-70E740481C1C}">
                <a14:useLocalDpi xmlns:a14="http://schemas.microsoft.com/office/drawing/2010/main"/>
              </a:ext>
            </a:extLst>
          </a:blip>
          <a:srcRect l="-10289"/>
          <a:stretch/>
        </p:blipFill>
        <p:spPr>
          <a:xfrm>
            <a:off x="6960550" y="3111525"/>
            <a:ext cx="5444198" cy="2546200"/>
          </a:xfrm>
          <a:prstGeom prst="rect">
            <a:avLst/>
          </a:prstGeom>
          <a:noFill/>
          <a:ln>
            <a:noFill/>
          </a:ln>
        </p:spPr>
      </p:pic>
      <p:pic>
        <p:nvPicPr>
          <p:cNvPr id="824" name="Google Shape;824;p10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915000" y="3234763"/>
            <a:ext cx="3143851" cy="2299701"/>
          </a:xfrm>
          <a:prstGeom prst="rect">
            <a:avLst/>
          </a:prstGeom>
          <a:noFill/>
          <a:ln>
            <a:noFill/>
          </a:ln>
        </p:spPr>
      </p:pic>
      <p:sp>
        <p:nvSpPr>
          <p:cNvPr id="825" name="Google Shape;825;p100"/>
          <p:cNvSpPr/>
          <p:nvPr/>
        </p:nvSpPr>
        <p:spPr>
          <a:xfrm>
            <a:off x="2628075" y="1626900"/>
            <a:ext cx="1626900" cy="963600"/>
          </a:xfrm>
          <a:prstGeom prst="rect">
            <a:avLst/>
          </a:prstGeom>
          <a:solidFill>
            <a:srgbClr val="F7F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Posterama" panose="020B0504020200020000" pitchFamily="34" charset="0"/>
              <a:cs typeface="Posterama" panose="020B0504020200020000" pitchFamily="34" charset="0"/>
            </a:endParaRPr>
          </a:p>
        </p:txBody>
      </p:sp>
      <p:sp>
        <p:nvSpPr>
          <p:cNvPr id="826" name="Google Shape;826;p100"/>
          <p:cNvSpPr/>
          <p:nvPr/>
        </p:nvSpPr>
        <p:spPr>
          <a:xfrm>
            <a:off x="2505150" y="2590500"/>
            <a:ext cx="1286700" cy="1026300"/>
          </a:xfrm>
          <a:prstGeom prst="rect">
            <a:avLst/>
          </a:prstGeom>
          <a:solidFill>
            <a:srgbClr val="F7F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Posterama" panose="020B0504020200020000" pitchFamily="34" charset="0"/>
              <a:cs typeface="Posterama" panose="020B0504020200020000" pitchFamily="34" charset="0"/>
            </a:endParaRPr>
          </a:p>
        </p:txBody>
      </p:sp>
      <p:sp>
        <p:nvSpPr>
          <p:cNvPr id="827" name="Google Shape;827;p100"/>
          <p:cNvSpPr/>
          <p:nvPr/>
        </p:nvSpPr>
        <p:spPr>
          <a:xfrm>
            <a:off x="2335050" y="3871475"/>
            <a:ext cx="1456800" cy="1026300"/>
          </a:xfrm>
          <a:prstGeom prst="rect">
            <a:avLst/>
          </a:prstGeom>
          <a:solidFill>
            <a:srgbClr val="F7F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Posterama" panose="020B0504020200020000" pitchFamily="34" charset="0"/>
              <a:cs typeface="Posterama" panose="020B0504020200020000" pitchFamily="34" charset="0"/>
            </a:endParaRPr>
          </a:p>
        </p:txBody>
      </p:sp>
      <p:sp>
        <p:nvSpPr>
          <p:cNvPr id="828" name="Google Shape;828;p100"/>
          <p:cNvSpPr/>
          <p:nvPr/>
        </p:nvSpPr>
        <p:spPr>
          <a:xfrm>
            <a:off x="2505150" y="5152450"/>
            <a:ext cx="1626900" cy="963600"/>
          </a:xfrm>
          <a:prstGeom prst="rect">
            <a:avLst/>
          </a:prstGeom>
          <a:solidFill>
            <a:srgbClr val="F7F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Posterama" panose="020B0504020200020000" pitchFamily="34" charset="0"/>
              <a:cs typeface="Posterama" panose="020B0504020200020000" pitchFamily="34" charset="0"/>
            </a:endParaRPr>
          </a:p>
        </p:txBody>
      </p:sp>
      <p:sp>
        <p:nvSpPr>
          <p:cNvPr id="829" name="Google Shape;829;p100"/>
          <p:cNvSpPr/>
          <p:nvPr/>
        </p:nvSpPr>
        <p:spPr>
          <a:xfrm>
            <a:off x="4689200" y="1560700"/>
            <a:ext cx="4246200" cy="963600"/>
          </a:xfrm>
          <a:prstGeom prst="rect">
            <a:avLst/>
          </a:prstGeom>
          <a:solidFill>
            <a:srgbClr val="F7F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Posterama" panose="020B0504020200020000" pitchFamily="34" charset="0"/>
              <a:cs typeface="Posterama" panose="020B0504020200020000" pitchFamily="34" charset="0"/>
            </a:endParaRPr>
          </a:p>
        </p:txBody>
      </p:sp>
      <p:grpSp>
        <p:nvGrpSpPr>
          <p:cNvPr id="830" name="Google Shape;830;p100"/>
          <p:cNvGrpSpPr/>
          <p:nvPr/>
        </p:nvGrpSpPr>
        <p:grpSpPr>
          <a:xfrm>
            <a:off x="5192325" y="4977250"/>
            <a:ext cx="1215150" cy="557225"/>
            <a:chOff x="5192325" y="4977250"/>
            <a:chExt cx="1215150" cy="557225"/>
          </a:xfrm>
        </p:grpSpPr>
        <p:pic>
          <p:nvPicPr>
            <p:cNvPr id="831" name="Google Shape;831;p100"/>
            <p:cNvPicPr preferRelativeResize="0"/>
            <p:nvPr/>
          </p:nvPicPr>
          <p:blipFill>
            <a:blip r:embed="rId6">
              <a:alphaModFix/>
            </a:blip>
            <a:stretch>
              <a:fillRect/>
            </a:stretch>
          </p:blipFill>
          <p:spPr>
            <a:xfrm>
              <a:off x="5192325" y="4977250"/>
              <a:ext cx="1215150" cy="416550"/>
            </a:xfrm>
            <a:prstGeom prst="rect">
              <a:avLst/>
            </a:prstGeom>
            <a:noFill/>
            <a:ln>
              <a:noFill/>
            </a:ln>
          </p:spPr>
        </p:pic>
        <p:pic>
          <p:nvPicPr>
            <p:cNvPr id="832" name="Google Shape;832;p100"/>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490750" y="5054550"/>
              <a:ext cx="628900" cy="47992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82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000"/>
                                          </p:stCondLst>
                                        </p:cTn>
                                        <p:tgtEl>
                                          <p:spTgt spid="82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000"/>
                                          </p:stCondLst>
                                        </p:cTn>
                                        <p:tgtEl>
                                          <p:spTgt spid="82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000"/>
                                          </p:stCondLst>
                                        </p:cTn>
                                        <p:tgtEl>
                                          <p:spTgt spid="82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000"/>
                                          </p:stCondLst>
                                        </p:cTn>
                                        <p:tgtEl>
                                          <p:spTgt spid="82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000"/>
                                          </p:stCondLst>
                                        </p:cTn>
                                        <p:tgtEl>
                                          <p:spTgt spid="82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1000"/>
                                          </p:stCondLst>
                                        </p:cTn>
                                        <p:tgtEl>
                                          <p:spTgt spid="8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101"/>
          <p:cNvSpPr txBox="1">
            <a:spLocks noGrp="1"/>
          </p:cNvSpPr>
          <p:nvPr>
            <p:ph type="title"/>
          </p:nvPr>
        </p:nvSpPr>
        <p:spPr>
          <a:xfrm>
            <a:off x="298200" y="461800"/>
            <a:ext cx="104955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a:t>CO2 emissions of travel per km (2018)</a:t>
            </a:r>
            <a:endParaRPr sz="4009"/>
          </a:p>
          <a:p>
            <a:pPr marL="0" lvl="0" indent="0" algn="l" rtl="0">
              <a:lnSpc>
                <a:spcPct val="90000"/>
              </a:lnSpc>
              <a:spcBef>
                <a:spcPts val="0"/>
              </a:spcBef>
              <a:spcAft>
                <a:spcPts val="0"/>
              </a:spcAft>
              <a:buClr>
                <a:srgbClr val="7503A6"/>
              </a:buClr>
              <a:buSzPts val="3600"/>
              <a:buFont typeface="Arial"/>
              <a:buNone/>
            </a:pPr>
            <a:endParaRPr sz="4009"/>
          </a:p>
          <a:p>
            <a:pPr marL="0" lvl="0" indent="0" algn="l" rtl="0">
              <a:lnSpc>
                <a:spcPct val="90000"/>
              </a:lnSpc>
              <a:spcBef>
                <a:spcPts val="0"/>
              </a:spcBef>
              <a:spcAft>
                <a:spcPts val="0"/>
              </a:spcAft>
              <a:buClr>
                <a:srgbClr val="7503A6"/>
              </a:buClr>
              <a:buSzPts val="3600"/>
              <a:buFont typeface="Arial"/>
              <a:buNone/>
            </a:pPr>
            <a:endParaRPr sz="4009"/>
          </a:p>
          <a:p>
            <a:pPr marL="0" lvl="0" indent="0" algn="l" rtl="0">
              <a:lnSpc>
                <a:spcPct val="90000"/>
              </a:lnSpc>
              <a:spcBef>
                <a:spcPts val="0"/>
              </a:spcBef>
              <a:spcAft>
                <a:spcPts val="0"/>
              </a:spcAft>
              <a:buClr>
                <a:srgbClr val="7503A6"/>
              </a:buClr>
              <a:buSzPts val="3600"/>
              <a:buFont typeface="Arial"/>
              <a:buNone/>
            </a:pPr>
            <a:endParaRPr sz="4009"/>
          </a:p>
        </p:txBody>
      </p:sp>
      <p:pic>
        <p:nvPicPr>
          <p:cNvPr id="838" name="Google Shape;838;p10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5400" y="1341875"/>
            <a:ext cx="9294798" cy="5516126"/>
          </a:xfrm>
          <a:prstGeom prst="rect">
            <a:avLst/>
          </a:prstGeom>
          <a:noFill/>
          <a:ln>
            <a:noFill/>
          </a:ln>
        </p:spPr>
      </p:pic>
      <p:pic>
        <p:nvPicPr>
          <p:cNvPr id="839" name="Google Shape;839;p10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68526" y="2799450"/>
            <a:ext cx="5444198" cy="2299701"/>
          </a:xfrm>
          <a:prstGeom prst="rect">
            <a:avLst/>
          </a:prstGeom>
          <a:noFill/>
          <a:ln>
            <a:noFill/>
          </a:ln>
        </p:spPr>
      </p:pic>
      <p:pic>
        <p:nvPicPr>
          <p:cNvPr id="840" name="Google Shape;840;p10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300525" y="3045938"/>
            <a:ext cx="3143851" cy="22997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38"/>
                                        </p:tgtEl>
                                        <p:attrNameLst>
                                          <p:attrName>style.visibility</p:attrName>
                                        </p:attrNameLst>
                                      </p:cBhvr>
                                      <p:to>
                                        <p:strVal val="visible"/>
                                      </p:to>
                                    </p:set>
                                    <p:animEffect transition="in" filter="fade">
                                      <p:cBhvr>
                                        <p:cTn id="13" dur="1000"/>
                                        <p:tgtEl>
                                          <p:spTgt spid="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Google Shape;845;p10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320375" y="1237009"/>
            <a:ext cx="7551252" cy="5254413"/>
          </a:xfrm>
          <a:prstGeom prst="rect">
            <a:avLst/>
          </a:prstGeom>
          <a:noFill/>
          <a:ln>
            <a:noFill/>
          </a:ln>
        </p:spPr>
      </p:pic>
      <p:sp>
        <p:nvSpPr>
          <p:cNvPr id="846" name="Google Shape;846;p102"/>
          <p:cNvSpPr txBox="1">
            <a:spLocks noGrp="1"/>
          </p:cNvSpPr>
          <p:nvPr>
            <p:ph type="title"/>
          </p:nvPr>
        </p:nvSpPr>
        <p:spPr>
          <a:xfrm>
            <a:off x="298200" y="461800"/>
            <a:ext cx="104955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Aviation</a:t>
            </a:r>
            <a:endParaRPr sz="4009" dirty="0"/>
          </a:p>
          <a:p>
            <a:pPr marL="0" lvl="0" indent="0" algn="l" rtl="0">
              <a:lnSpc>
                <a:spcPct val="90000"/>
              </a:lnSpc>
              <a:spcBef>
                <a:spcPts val="0"/>
              </a:spcBef>
              <a:spcAft>
                <a:spcPts val="0"/>
              </a:spcAft>
              <a:buClr>
                <a:srgbClr val="7503A6"/>
              </a:buClr>
              <a:buSzPts val="3600"/>
              <a:buFont typeface="Arial"/>
              <a:buNone/>
            </a:pPr>
            <a:endParaRPr sz="4009" dirty="0"/>
          </a:p>
          <a:p>
            <a:pPr marL="0" lvl="0" indent="0" algn="l" rtl="0">
              <a:lnSpc>
                <a:spcPct val="90000"/>
              </a:lnSpc>
              <a:spcBef>
                <a:spcPts val="0"/>
              </a:spcBef>
              <a:spcAft>
                <a:spcPts val="0"/>
              </a:spcAft>
              <a:buClr>
                <a:srgbClr val="7503A6"/>
              </a:buClr>
              <a:buSzPts val="3600"/>
              <a:buFont typeface="Arial"/>
              <a:buNone/>
            </a:pPr>
            <a:endParaRPr sz="4009" dirty="0"/>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847" name="Google Shape;847;p10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 y="4558300"/>
            <a:ext cx="5444198" cy="2299701"/>
          </a:xfrm>
          <a:prstGeom prst="rect">
            <a:avLst/>
          </a:prstGeom>
          <a:noFill/>
          <a:ln>
            <a:noFill/>
          </a:ln>
        </p:spPr>
      </p:pic>
      <p:sp>
        <p:nvSpPr>
          <p:cNvPr id="3" name="CaixaDeTexto 2">
            <a:extLst>
              <a:ext uri="{FF2B5EF4-FFF2-40B4-BE49-F238E27FC236}">
                <a16:creationId xmlns:a16="http://schemas.microsoft.com/office/drawing/2014/main" id="{C20697D7-3E3A-6AD7-E301-A27A9CF01383}"/>
              </a:ext>
            </a:extLst>
          </p:cNvPr>
          <p:cNvSpPr txBox="1"/>
          <p:nvPr/>
        </p:nvSpPr>
        <p:spPr>
          <a:xfrm>
            <a:off x="3640015" y="6634862"/>
            <a:ext cx="6589206" cy="584775"/>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5"/>
              </a:rPr>
              <a:t>https://www.onderzoeksraad.nl/en/page/4953/flying-over-conflict-zones---follow-up-recommendations-mh17-crash</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p10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6735" y="0"/>
            <a:ext cx="12598394" cy="6857999"/>
          </a:xfrm>
          <a:prstGeom prst="rect">
            <a:avLst/>
          </a:prstGeom>
          <a:noFill/>
          <a:ln>
            <a:noFill/>
          </a:ln>
        </p:spPr>
      </p:pic>
      <p:sp>
        <p:nvSpPr>
          <p:cNvPr id="853" name="Google Shape;853;p103"/>
          <p:cNvSpPr txBox="1"/>
          <p:nvPr/>
        </p:nvSpPr>
        <p:spPr>
          <a:xfrm>
            <a:off x="9956800" y="0"/>
            <a:ext cx="11492100" cy="1004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4000"/>
              <a:buFont typeface="Arial"/>
              <a:buNone/>
            </a:pPr>
            <a:r>
              <a:rPr lang="fr-FR" sz="3700" b="1" dirty="0">
                <a:solidFill>
                  <a:schemeClr val="lt1"/>
                </a:solidFill>
                <a:latin typeface="Posterama" panose="020B0504020200020000" pitchFamily="34" charset="0"/>
                <a:cs typeface="Posterama" panose="020B0504020200020000" pitchFamily="34" charset="0"/>
                <a:sym typeface="Arial"/>
              </a:rPr>
              <a:t>Cars</a:t>
            </a:r>
            <a:endParaRPr sz="3700" b="1" i="0" u="none" strike="noStrike" cap="none" dirty="0">
              <a:solidFill>
                <a:schemeClr val="lt1"/>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104"/>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a:t>Emissions from cars</a:t>
            </a:r>
            <a:endParaRPr/>
          </a:p>
        </p:txBody>
      </p:sp>
      <p:pic>
        <p:nvPicPr>
          <p:cNvPr id="860" name="Google Shape;860;p10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94675" y="2085815"/>
            <a:ext cx="9144001" cy="3107725"/>
          </a:xfrm>
          <a:prstGeom prst="rect">
            <a:avLst/>
          </a:prstGeom>
          <a:noFill/>
          <a:ln>
            <a:noFill/>
          </a:ln>
        </p:spPr>
      </p:pic>
      <p:sp>
        <p:nvSpPr>
          <p:cNvPr id="861" name="Google Shape;861;p104"/>
          <p:cNvSpPr txBox="1"/>
          <p:nvPr/>
        </p:nvSpPr>
        <p:spPr>
          <a:xfrm>
            <a:off x="101600" y="6477000"/>
            <a:ext cx="6214500" cy="354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1500" b="0" i="0" u="none" strike="noStrike" cap="none" dirty="0">
                <a:solidFill>
                  <a:srgbClr val="000000"/>
                </a:solidFill>
                <a:latin typeface="Posterama" panose="020B0504020200020000" pitchFamily="34" charset="0"/>
                <a:cs typeface="Posterama" panose="020B0504020200020000" pitchFamily="34" charset="0"/>
                <a:sym typeface="Arial"/>
              </a:rPr>
              <a:t>Source: </a:t>
            </a:r>
            <a:r>
              <a:rPr lang="fr-FR" sz="1500" b="0" i="0" u="none" strike="noStrike" cap="none" dirty="0" err="1">
                <a:solidFill>
                  <a:srgbClr val="000000"/>
                </a:solidFill>
                <a:latin typeface="Posterama" panose="020B0504020200020000" pitchFamily="34" charset="0"/>
                <a:cs typeface="Posterama" panose="020B0504020200020000" pitchFamily="34" charset="0"/>
                <a:sym typeface="Arial"/>
              </a:rPr>
              <a:t>European</a:t>
            </a:r>
            <a:r>
              <a:rPr lang="fr-FR" sz="1500" b="0" i="0" u="none" strike="noStrike" cap="none" dirty="0">
                <a:solidFill>
                  <a:srgbClr val="000000"/>
                </a:solidFill>
                <a:latin typeface="Posterama" panose="020B0504020200020000" pitchFamily="34" charset="0"/>
                <a:cs typeface="Posterama" panose="020B0504020200020000" pitchFamily="34" charset="0"/>
                <a:sym typeface="Arial"/>
              </a:rPr>
              <a:t> Environmental Agency</a:t>
            </a:r>
            <a:endParaRPr sz="2400" dirty="0">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105"/>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a:t>Electric vehicles</a:t>
            </a:r>
            <a:endParaRPr/>
          </a:p>
        </p:txBody>
      </p:sp>
      <p:sp>
        <p:nvSpPr>
          <p:cNvPr id="868" name="Google Shape;868;p105"/>
          <p:cNvSpPr txBox="1"/>
          <p:nvPr/>
        </p:nvSpPr>
        <p:spPr>
          <a:xfrm>
            <a:off x="7064433" y="2659877"/>
            <a:ext cx="5331600" cy="3047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An </a:t>
            </a:r>
            <a:r>
              <a:rPr lang="fr-FR" sz="1900" dirty="0" err="1">
                <a:solidFill>
                  <a:schemeClr val="dk1"/>
                </a:solidFill>
                <a:latin typeface="Posterama" panose="020B0504020200020000" pitchFamily="34" charset="0"/>
                <a:cs typeface="Posterama" panose="020B0504020200020000" pitchFamily="34" charset="0"/>
              </a:rPr>
              <a:t>electric</a:t>
            </a: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1900" b="0" i="0" u="none" strike="noStrike" cap="none" dirty="0" err="1">
                <a:solidFill>
                  <a:schemeClr val="dk1"/>
                </a:solidFill>
                <a:latin typeface="Posterama" panose="020B0504020200020000" pitchFamily="34" charset="0"/>
                <a:cs typeface="Posterama" panose="020B0504020200020000" pitchFamily="34" charset="0"/>
                <a:sym typeface="Arial"/>
              </a:rPr>
              <a:t>vehicles</a:t>
            </a: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1900" b="0" i="0" u="none" strike="noStrike" cap="none" dirty="0" err="1">
                <a:solidFill>
                  <a:schemeClr val="dk1"/>
                </a:solidFill>
                <a:latin typeface="Posterama" panose="020B0504020200020000" pitchFamily="34" charset="0"/>
                <a:cs typeface="Posterama" panose="020B0504020200020000" pitchFamily="34" charset="0"/>
                <a:sym typeface="Arial"/>
              </a:rPr>
              <a:t>is</a:t>
            </a: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1900" b="0" i="0" u="none" strike="noStrike" cap="none" dirty="0" err="1">
                <a:solidFill>
                  <a:schemeClr val="dk1"/>
                </a:solidFill>
                <a:latin typeface="Posterama" panose="020B0504020200020000" pitchFamily="34" charset="0"/>
                <a:cs typeface="Posterama" panose="020B0504020200020000" pitchFamily="34" charset="0"/>
                <a:sym typeface="Arial"/>
              </a:rPr>
              <a:t>powered</a:t>
            </a: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 by an </a:t>
            </a:r>
            <a:r>
              <a:rPr lang="fr-FR" sz="1900" b="0" i="0" u="none" strike="noStrike" cap="none" dirty="0" err="1">
                <a:solidFill>
                  <a:schemeClr val="dk1"/>
                </a:solidFill>
                <a:latin typeface="Posterama" panose="020B0504020200020000" pitchFamily="34" charset="0"/>
                <a:cs typeface="Posterama" panose="020B0504020200020000" pitchFamily="34" charset="0"/>
                <a:sym typeface="Arial"/>
              </a:rPr>
              <a:t>electric</a:t>
            </a: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1900" b="0" i="0" u="none" strike="noStrike" cap="none" dirty="0" err="1">
                <a:solidFill>
                  <a:schemeClr val="dk1"/>
                </a:solidFill>
                <a:latin typeface="Posterama" panose="020B0504020200020000" pitchFamily="34" charset="0"/>
                <a:cs typeface="Posterama" panose="020B0504020200020000" pitchFamily="34" charset="0"/>
                <a:sym typeface="Arial"/>
              </a:rPr>
              <a:t>battery</a:t>
            </a: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a:t>
            </a:r>
            <a:endParaRPr sz="1900" dirty="0">
              <a:latin typeface="Posterama" panose="020B0504020200020000" pitchFamily="34" charset="0"/>
              <a:cs typeface="Posterama" panose="020B0504020200020000" pitchFamily="34" charset="0"/>
            </a:endParaRPr>
          </a:p>
          <a:p>
            <a:pPr marL="0" marR="0" lvl="0" indent="0" algn="l" rtl="0">
              <a:lnSpc>
                <a:spcPct val="100000"/>
              </a:lnSpc>
              <a:spcBef>
                <a:spcPts val="0"/>
              </a:spcBef>
              <a:spcAft>
                <a:spcPts val="0"/>
              </a:spcAft>
              <a:buClr>
                <a:schemeClr val="dk1"/>
              </a:buClr>
              <a:buSzPts val="1500"/>
              <a:buFont typeface="Arial"/>
              <a:buNone/>
            </a:pPr>
            <a:endParaRPr sz="1900"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fr-FR" sz="1900" dirty="0" err="1">
                <a:solidFill>
                  <a:schemeClr val="dk1"/>
                </a:solidFill>
                <a:latin typeface="Posterama" panose="020B0504020200020000" pitchFamily="34" charset="0"/>
                <a:cs typeface="Posterama" panose="020B0504020200020000" pitchFamily="34" charset="0"/>
                <a:sym typeface="Arial"/>
              </a:rPr>
              <a:t>Does</a:t>
            </a:r>
            <a:r>
              <a:rPr lang="fr-FR" sz="1900" dirty="0">
                <a:solidFill>
                  <a:schemeClr val="dk1"/>
                </a:solidFill>
                <a:latin typeface="Posterama" panose="020B0504020200020000" pitchFamily="34" charset="0"/>
                <a:cs typeface="Posterama" panose="020B0504020200020000" pitchFamily="34" charset="0"/>
                <a:sym typeface="Arial"/>
              </a:rPr>
              <a:t> not </a:t>
            </a:r>
            <a:r>
              <a:rPr lang="fr-FR" sz="1900" dirty="0" err="1">
                <a:solidFill>
                  <a:schemeClr val="dk1"/>
                </a:solidFill>
                <a:latin typeface="Posterama" panose="020B0504020200020000" pitchFamily="34" charset="0"/>
                <a:cs typeface="Posterama" panose="020B0504020200020000" pitchFamily="34" charset="0"/>
                <a:sym typeface="Arial"/>
              </a:rPr>
              <a:t>emit</a:t>
            </a:r>
            <a:r>
              <a:rPr lang="fr-FR" sz="1900" dirty="0">
                <a:solidFill>
                  <a:schemeClr val="dk1"/>
                </a:solidFill>
                <a:latin typeface="Posterama" panose="020B0504020200020000" pitchFamily="34" charset="0"/>
                <a:cs typeface="Posterama" panose="020B0504020200020000" pitchFamily="34" charset="0"/>
                <a:sym typeface="Arial"/>
              </a:rPr>
              <a:t> GHG, and </a:t>
            </a:r>
            <a:r>
              <a:rPr lang="fr-FR" sz="1900" dirty="0" err="1">
                <a:solidFill>
                  <a:schemeClr val="dk1"/>
                </a:solidFill>
                <a:latin typeface="Posterama" panose="020B0504020200020000" pitchFamily="34" charset="0"/>
                <a:cs typeface="Posterama" panose="020B0504020200020000" pitchFamily="34" charset="0"/>
                <a:sym typeface="Arial"/>
              </a:rPr>
              <a:t>other</a:t>
            </a:r>
            <a:r>
              <a:rPr lang="fr-FR" sz="1900" dirty="0">
                <a:solidFill>
                  <a:schemeClr val="dk1"/>
                </a:solidFill>
                <a:latin typeface="Posterama" panose="020B0504020200020000" pitchFamily="34" charset="0"/>
                <a:cs typeface="Posterama" panose="020B0504020200020000" pitchFamily="34" charset="0"/>
                <a:sym typeface="Arial"/>
              </a:rPr>
              <a:t> </a:t>
            </a:r>
            <a:r>
              <a:rPr lang="fr-FR" sz="1900" dirty="0" err="1">
                <a:solidFill>
                  <a:schemeClr val="dk1"/>
                </a:solidFill>
                <a:latin typeface="Posterama" panose="020B0504020200020000" pitchFamily="34" charset="0"/>
                <a:cs typeface="Posterama" panose="020B0504020200020000" pitchFamily="34" charset="0"/>
                <a:sym typeface="Arial"/>
              </a:rPr>
              <a:t>gases</a:t>
            </a:r>
            <a:r>
              <a:rPr lang="fr-FR" sz="1900" dirty="0">
                <a:solidFill>
                  <a:schemeClr val="dk1"/>
                </a:solidFill>
                <a:latin typeface="Posterama" panose="020B0504020200020000" pitchFamily="34" charset="0"/>
                <a:cs typeface="Posterama" panose="020B0504020200020000" pitchFamily="34" charset="0"/>
                <a:sym typeface="Arial"/>
              </a:rPr>
              <a:t> or </a:t>
            </a:r>
            <a:r>
              <a:rPr lang="fr-FR" sz="1900" dirty="0" err="1">
                <a:solidFill>
                  <a:schemeClr val="dk1"/>
                </a:solidFill>
                <a:latin typeface="Posterama" panose="020B0504020200020000" pitchFamily="34" charset="0"/>
                <a:cs typeface="Posterama" panose="020B0504020200020000" pitchFamily="34" charset="0"/>
              </a:rPr>
              <a:t>particles</a:t>
            </a:r>
            <a:r>
              <a:rPr lang="fr-FR" sz="1900" dirty="0">
                <a:solidFill>
                  <a:schemeClr val="dk1"/>
                </a:solidFill>
                <a:latin typeface="Posterama" panose="020B0504020200020000" pitchFamily="34" charset="0"/>
                <a:cs typeface="Posterama" panose="020B0504020200020000" pitchFamily="34" charset="0"/>
                <a:sym typeface="Arial"/>
              </a:rPr>
              <a:t>. </a:t>
            </a:r>
            <a:endParaRPr sz="1900" dirty="0">
              <a:latin typeface="Posterama" panose="020B0504020200020000" pitchFamily="34" charset="0"/>
              <a:cs typeface="Posterama" panose="020B0504020200020000" pitchFamily="34" charset="0"/>
            </a:endParaRPr>
          </a:p>
          <a:p>
            <a:pPr marL="0" marR="0" lvl="0" indent="0" algn="l" rtl="0">
              <a:lnSpc>
                <a:spcPct val="100000"/>
              </a:lnSpc>
              <a:spcBef>
                <a:spcPts val="0"/>
              </a:spcBef>
              <a:spcAft>
                <a:spcPts val="0"/>
              </a:spcAft>
              <a:buClr>
                <a:schemeClr val="dk1"/>
              </a:buClr>
              <a:buSzPts val="1500"/>
              <a:buFont typeface="Arial"/>
              <a:buNone/>
            </a:pPr>
            <a:endParaRPr sz="1900"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fr-FR" sz="1900" dirty="0">
                <a:solidFill>
                  <a:schemeClr val="dk1"/>
                </a:solidFill>
                <a:latin typeface="Posterama" panose="020B0504020200020000" pitchFamily="34" charset="0"/>
                <a:cs typeface="Posterama" panose="020B0504020200020000" pitchFamily="34" charset="0"/>
                <a:sym typeface="Arial"/>
              </a:rPr>
              <a:t>There are </a:t>
            </a:r>
            <a:r>
              <a:rPr lang="fr-FR" sz="1900" dirty="0" err="1">
                <a:solidFill>
                  <a:schemeClr val="dk1"/>
                </a:solidFill>
                <a:latin typeface="Posterama" panose="020B0504020200020000" pitchFamily="34" charset="0"/>
                <a:cs typeface="Posterama" panose="020B0504020200020000" pitchFamily="34" charset="0"/>
                <a:sym typeface="Arial"/>
              </a:rPr>
              <a:t>also</a:t>
            </a:r>
            <a:r>
              <a:rPr lang="fr-FR" sz="1900" dirty="0">
                <a:solidFill>
                  <a:schemeClr val="dk1"/>
                </a:solidFill>
                <a:latin typeface="Posterama" panose="020B0504020200020000" pitchFamily="34" charset="0"/>
                <a:cs typeface="Posterama" panose="020B0504020200020000" pitchFamily="34" charset="0"/>
                <a:sym typeface="Arial"/>
              </a:rPr>
              <a:t> </a:t>
            </a:r>
            <a:r>
              <a:rPr lang="fr-FR" sz="1900" dirty="0" err="1">
                <a:solidFill>
                  <a:schemeClr val="dk1"/>
                </a:solidFill>
                <a:latin typeface="Posterama" panose="020B0504020200020000" pitchFamily="34" charset="0"/>
                <a:cs typeface="Posterama" panose="020B0504020200020000" pitchFamily="34" charset="0"/>
                <a:sym typeface="Arial"/>
              </a:rPr>
              <a:t>hybrid</a:t>
            </a:r>
            <a:r>
              <a:rPr lang="fr-FR" sz="1900" dirty="0">
                <a:solidFill>
                  <a:schemeClr val="dk1"/>
                </a:solidFill>
                <a:latin typeface="Posterama" panose="020B0504020200020000" pitchFamily="34" charset="0"/>
                <a:cs typeface="Posterama" panose="020B0504020200020000" pitchFamily="34" charset="0"/>
                <a:sym typeface="Arial"/>
              </a:rPr>
              <a:t> options </a:t>
            </a:r>
            <a:r>
              <a:rPr lang="fr-FR" sz="1900" dirty="0" err="1">
                <a:solidFill>
                  <a:schemeClr val="dk1"/>
                </a:solidFill>
                <a:latin typeface="Posterama" panose="020B0504020200020000" pitchFamily="34" charset="0"/>
                <a:cs typeface="Posterama" panose="020B0504020200020000" pitchFamily="34" charset="0"/>
                <a:sym typeface="Arial"/>
              </a:rPr>
              <a:t>that</a:t>
            </a:r>
            <a:r>
              <a:rPr lang="fr-FR" sz="1900" dirty="0">
                <a:solidFill>
                  <a:schemeClr val="dk1"/>
                </a:solidFill>
                <a:latin typeface="Posterama" panose="020B0504020200020000" pitchFamily="34" charset="0"/>
                <a:cs typeface="Posterama" panose="020B0504020200020000" pitchFamily="34" charset="0"/>
                <a:sym typeface="Arial"/>
              </a:rPr>
              <a:t> combine a combustion </a:t>
            </a:r>
            <a:r>
              <a:rPr lang="fr-FR" sz="1900" dirty="0" err="1">
                <a:solidFill>
                  <a:schemeClr val="dk1"/>
                </a:solidFill>
                <a:latin typeface="Posterama" panose="020B0504020200020000" pitchFamily="34" charset="0"/>
                <a:cs typeface="Posterama" panose="020B0504020200020000" pitchFamily="34" charset="0"/>
                <a:sym typeface="Arial"/>
              </a:rPr>
              <a:t>motor</a:t>
            </a:r>
            <a:r>
              <a:rPr lang="fr-FR" sz="1900" dirty="0">
                <a:solidFill>
                  <a:schemeClr val="dk1"/>
                </a:solidFill>
                <a:latin typeface="Posterama" panose="020B0504020200020000" pitchFamily="34" charset="0"/>
                <a:cs typeface="Posterama" panose="020B0504020200020000" pitchFamily="34" charset="0"/>
                <a:sym typeface="Arial"/>
              </a:rPr>
              <a:t> and </a:t>
            </a:r>
            <a:r>
              <a:rPr lang="fr-FR" sz="1900" dirty="0" err="1">
                <a:solidFill>
                  <a:schemeClr val="dk1"/>
                </a:solidFill>
                <a:latin typeface="Posterama" panose="020B0504020200020000" pitchFamily="34" charset="0"/>
                <a:cs typeface="Posterama" panose="020B0504020200020000" pitchFamily="34" charset="0"/>
              </a:rPr>
              <a:t>electric</a:t>
            </a:r>
            <a:r>
              <a:rPr lang="fr-FR" sz="1900" dirty="0">
                <a:solidFill>
                  <a:schemeClr val="dk1"/>
                </a:solidFill>
                <a:latin typeface="Posterama" panose="020B0504020200020000" pitchFamily="34" charset="0"/>
                <a:cs typeface="Posterama" panose="020B0504020200020000" pitchFamily="34" charset="0"/>
                <a:sym typeface="Arial"/>
              </a:rPr>
              <a:t> </a:t>
            </a:r>
            <a:r>
              <a:rPr lang="fr-FR" sz="1900" dirty="0" err="1">
                <a:solidFill>
                  <a:schemeClr val="dk1"/>
                </a:solidFill>
                <a:latin typeface="Posterama" panose="020B0504020200020000" pitchFamily="34" charset="0"/>
                <a:cs typeface="Posterama" panose="020B0504020200020000" pitchFamily="34" charset="0"/>
                <a:sym typeface="Arial"/>
              </a:rPr>
              <a:t>motor</a:t>
            </a:r>
            <a:r>
              <a:rPr lang="fr-FR" sz="1900" dirty="0">
                <a:solidFill>
                  <a:schemeClr val="dk1"/>
                </a:solidFill>
                <a:latin typeface="Posterama" panose="020B0504020200020000" pitchFamily="34" charset="0"/>
                <a:cs typeface="Posterama" panose="020B0504020200020000" pitchFamily="34" charset="0"/>
                <a:sym typeface="Arial"/>
              </a:rPr>
              <a:t>. </a:t>
            </a:r>
            <a:endParaRPr sz="1900" dirty="0">
              <a:latin typeface="Posterama" panose="020B0504020200020000" pitchFamily="34" charset="0"/>
              <a:cs typeface="Posterama" panose="020B0504020200020000" pitchFamily="34" charset="0"/>
            </a:endParaRPr>
          </a:p>
          <a:p>
            <a:pPr marL="0" marR="0" lvl="0" indent="0" algn="l" rtl="0">
              <a:lnSpc>
                <a:spcPct val="100000"/>
              </a:lnSpc>
              <a:spcBef>
                <a:spcPts val="0"/>
              </a:spcBef>
              <a:spcAft>
                <a:spcPts val="0"/>
              </a:spcAft>
              <a:buClr>
                <a:schemeClr val="dk1"/>
              </a:buClr>
              <a:buSzPts val="1500"/>
              <a:buFont typeface="Arial"/>
              <a:buNone/>
            </a:pPr>
            <a:endParaRPr sz="1900"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endParaRPr sz="1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pic>
        <p:nvPicPr>
          <p:cNvPr id="869" name="Google Shape;869;p10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9800" y="1348975"/>
            <a:ext cx="6944626" cy="53521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106"/>
          <p:cNvSpPr txBox="1">
            <a:spLocks noGrp="1"/>
          </p:cNvSpPr>
          <p:nvPr>
            <p:ph type="title"/>
          </p:nvPr>
        </p:nvSpPr>
        <p:spPr>
          <a:xfrm>
            <a:off x="642125" y="385600"/>
            <a:ext cx="98202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a:t>Hydrogen vehicles</a:t>
            </a:r>
            <a:endParaRPr/>
          </a:p>
        </p:txBody>
      </p:sp>
      <p:pic>
        <p:nvPicPr>
          <p:cNvPr id="876" name="Google Shape;876;p10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93225" y="1264625"/>
            <a:ext cx="1912498" cy="1979400"/>
          </a:xfrm>
          <a:prstGeom prst="rect">
            <a:avLst/>
          </a:prstGeom>
          <a:noFill/>
          <a:ln>
            <a:noFill/>
          </a:ln>
        </p:spPr>
      </p:pic>
      <p:pic>
        <p:nvPicPr>
          <p:cNvPr id="877" name="Google Shape;877;p10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414925" y="1473300"/>
            <a:ext cx="3291499" cy="1695651"/>
          </a:xfrm>
          <a:prstGeom prst="rect">
            <a:avLst/>
          </a:prstGeom>
          <a:noFill/>
          <a:ln>
            <a:noFill/>
          </a:ln>
        </p:spPr>
      </p:pic>
      <p:pic>
        <p:nvPicPr>
          <p:cNvPr id="878" name="Google Shape;878;p10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662300" y="1571425"/>
            <a:ext cx="2227598" cy="1979400"/>
          </a:xfrm>
          <a:prstGeom prst="rect">
            <a:avLst/>
          </a:prstGeom>
          <a:noFill/>
          <a:ln>
            <a:noFill/>
          </a:ln>
        </p:spPr>
      </p:pic>
      <p:pic>
        <p:nvPicPr>
          <p:cNvPr id="879" name="Google Shape;879;p10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119425" y="3776738"/>
            <a:ext cx="2227598" cy="1979400"/>
          </a:xfrm>
          <a:prstGeom prst="rect">
            <a:avLst/>
          </a:prstGeom>
          <a:noFill/>
          <a:ln>
            <a:noFill/>
          </a:ln>
        </p:spPr>
      </p:pic>
      <p:pic>
        <p:nvPicPr>
          <p:cNvPr id="880" name="Google Shape;880;p10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033025" y="3678188"/>
            <a:ext cx="2227598" cy="1979400"/>
          </a:xfrm>
          <a:prstGeom prst="rect">
            <a:avLst/>
          </a:prstGeom>
          <a:noFill/>
          <a:ln>
            <a:noFill/>
          </a:ln>
        </p:spPr>
      </p:pic>
      <p:pic>
        <p:nvPicPr>
          <p:cNvPr id="881" name="Google Shape;881;p10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814225" y="3909800"/>
            <a:ext cx="1912502" cy="1846325"/>
          </a:xfrm>
          <a:prstGeom prst="rect">
            <a:avLst/>
          </a:prstGeom>
          <a:noFill/>
          <a:ln>
            <a:noFill/>
          </a:ln>
        </p:spPr>
      </p:pic>
      <p:sp>
        <p:nvSpPr>
          <p:cNvPr id="882" name="Google Shape;882;p106"/>
          <p:cNvSpPr txBox="1"/>
          <p:nvPr/>
        </p:nvSpPr>
        <p:spPr>
          <a:xfrm>
            <a:off x="694975" y="3235750"/>
            <a:ext cx="6202800" cy="708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fr-FR" sz="1900" dirty="0">
                <a:latin typeface="Posterama" panose="020B0504020200020000" pitchFamily="34" charset="0"/>
                <a:cs typeface="Posterama" panose="020B0504020200020000" pitchFamily="34" charset="0"/>
              </a:rPr>
              <a:t>Power plants </a:t>
            </a:r>
            <a:r>
              <a:rPr lang="fr-FR" sz="1900" dirty="0" err="1">
                <a:latin typeface="Posterama" panose="020B0504020200020000" pitchFamily="34" charset="0"/>
                <a:cs typeface="Posterama" panose="020B0504020200020000" pitchFamily="34" charset="0"/>
              </a:rPr>
              <a:t>generate</a:t>
            </a:r>
            <a:r>
              <a:rPr lang="fr-FR" sz="1900" dirty="0">
                <a:latin typeface="Posterama" panose="020B0504020200020000" pitchFamily="34" charset="0"/>
                <a:cs typeface="Posterama" panose="020B0504020200020000" pitchFamily="34" charset="0"/>
              </a:rPr>
              <a:t> </a:t>
            </a:r>
            <a:r>
              <a:rPr lang="fr-FR" sz="1900" dirty="0" err="1">
                <a:latin typeface="Posterama" panose="020B0504020200020000" pitchFamily="34" charset="0"/>
                <a:cs typeface="Posterama" panose="020B0504020200020000" pitchFamily="34" charset="0"/>
              </a:rPr>
              <a:t>electricity</a:t>
            </a:r>
            <a:r>
              <a:rPr lang="fr-FR" sz="1900" dirty="0">
                <a:latin typeface="Posterama" panose="020B0504020200020000" pitchFamily="34" charset="0"/>
                <a:cs typeface="Posterama" panose="020B0504020200020000" pitchFamily="34" charset="0"/>
              </a:rPr>
              <a:t> to </a:t>
            </a:r>
            <a:r>
              <a:rPr lang="fr-FR" sz="1900" dirty="0" err="1">
                <a:latin typeface="Posterama" panose="020B0504020200020000" pitchFamily="34" charset="0"/>
                <a:cs typeface="Posterama" panose="020B0504020200020000" pitchFamily="34" charset="0"/>
              </a:rPr>
              <a:t>separate</a:t>
            </a:r>
            <a:r>
              <a:rPr lang="fr-FR" sz="1900" dirty="0">
                <a:latin typeface="Posterama" panose="020B0504020200020000" pitchFamily="34" charset="0"/>
                <a:cs typeface="Posterama" panose="020B0504020200020000" pitchFamily="34" charset="0"/>
              </a:rPr>
              <a:t> </a:t>
            </a:r>
            <a:r>
              <a:rPr lang="fr-FR" sz="1900" dirty="0" err="1">
                <a:latin typeface="Posterama" panose="020B0504020200020000" pitchFamily="34" charset="0"/>
                <a:cs typeface="Posterama" panose="020B0504020200020000" pitchFamily="34" charset="0"/>
              </a:rPr>
              <a:t>hydrogen</a:t>
            </a:r>
            <a:r>
              <a:rPr lang="fr-FR" sz="1900" dirty="0">
                <a:latin typeface="Posterama" panose="020B0504020200020000" pitchFamily="34" charset="0"/>
                <a:cs typeface="Posterama" panose="020B0504020200020000" pitchFamily="34" charset="0"/>
              </a:rPr>
              <a:t> </a:t>
            </a:r>
            <a:r>
              <a:rPr lang="fr-FR" sz="1900" dirty="0" err="1">
                <a:latin typeface="Posterama" panose="020B0504020200020000" pitchFamily="34" charset="0"/>
                <a:cs typeface="Posterama" panose="020B0504020200020000" pitchFamily="34" charset="0"/>
              </a:rPr>
              <a:t>from</a:t>
            </a:r>
            <a:r>
              <a:rPr lang="fr-FR" sz="1900" dirty="0">
                <a:latin typeface="Posterama" panose="020B0504020200020000" pitchFamily="34" charset="0"/>
                <a:cs typeface="Posterama" panose="020B0504020200020000" pitchFamily="34" charset="0"/>
              </a:rPr>
              <a:t> water</a:t>
            </a:r>
            <a:endParaRPr sz="1900" dirty="0">
              <a:latin typeface="Posterama" panose="020B0504020200020000" pitchFamily="34" charset="0"/>
              <a:cs typeface="Posterama" panose="020B0504020200020000" pitchFamily="34" charset="0"/>
            </a:endParaRPr>
          </a:p>
        </p:txBody>
      </p:sp>
      <p:sp>
        <p:nvSpPr>
          <p:cNvPr id="883" name="Google Shape;883;p106"/>
          <p:cNvSpPr txBox="1"/>
          <p:nvPr/>
        </p:nvSpPr>
        <p:spPr>
          <a:xfrm>
            <a:off x="7550750" y="3603125"/>
            <a:ext cx="4132200" cy="708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fr-FR" sz="1900" dirty="0">
                <a:latin typeface="Posterama" panose="020B0504020200020000" pitchFamily="34" charset="0"/>
                <a:cs typeface="Posterama" panose="020B0504020200020000" pitchFamily="34" charset="0"/>
              </a:rPr>
              <a:t>The </a:t>
            </a:r>
            <a:r>
              <a:rPr lang="fr-FR" sz="1900" dirty="0" err="1">
                <a:latin typeface="Posterama" panose="020B0504020200020000" pitchFamily="34" charset="0"/>
                <a:cs typeface="Posterama" panose="020B0504020200020000" pitchFamily="34" charset="0"/>
              </a:rPr>
              <a:t>hydrogen</a:t>
            </a:r>
            <a:r>
              <a:rPr lang="fr-FR" sz="1900" dirty="0">
                <a:latin typeface="Posterama" panose="020B0504020200020000" pitchFamily="34" charset="0"/>
                <a:cs typeface="Posterama" panose="020B0504020200020000" pitchFamily="34" charset="0"/>
              </a:rPr>
              <a:t> </a:t>
            </a:r>
            <a:r>
              <a:rPr lang="fr-FR" sz="1900" dirty="0" err="1">
                <a:latin typeface="Posterama" panose="020B0504020200020000" pitchFamily="34" charset="0"/>
                <a:cs typeface="Posterama" panose="020B0504020200020000" pitchFamily="34" charset="0"/>
              </a:rPr>
              <a:t>is</a:t>
            </a:r>
            <a:r>
              <a:rPr lang="fr-FR" sz="1900" dirty="0">
                <a:latin typeface="Posterama" panose="020B0504020200020000" pitchFamily="34" charset="0"/>
                <a:cs typeface="Posterama" panose="020B0504020200020000" pitchFamily="34" charset="0"/>
              </a:rPr>
              <a:t> </a:t>
            </a:r>
            <a:r>
              <a:rPr lang="fr-FR" sz="1900" dirty="0" err="1">
                <a:latin typeface="Posterama" panose="020B0504020200020000" pitchFamily="34" charset="0"/>
                <a:cs typeface="Posterama" panose="020B0504020200020000" pitchFamily="34" charset="0"/>
              </a:rPr>
              <a:t>stored</a:t>
            </a:r>
            <a:r>
              <a:rPr lang="fr-FR" sz="1900" dirty="0">
                <a:latin typeface="Posterama" panose="020B0504020200020000" pitchFamily="34" charset="0"/>
                <a:cs typeface="Posterama" panose="020B0504020200020000" pitchFamily="34" charset="0"/>
              </a:rPr>
              <a:t> and </a:t>
            </a:r>
            <a:r>
              <a:rPr lang="fr-FR" sz="1900" dirty="0" err="1">
                <a:latin typeface="Posterama" panose="020B0504020200020000" pitchFamily="34" charset="0"/>
                <a:cs typeface="Posterama" panose="020B0504020200020000" pitchFamily="34" charset="0"/>
              </a:rPr>
              <a:t>transported</a:t>
            </a:r>
            <a:r>
              <a:rPr lang="fr-FR" sz="1900" dirty="0">
                <a:latin typeface="Posterama" panose="020B0504020200020000" pitchFamily="34" charset="0"/>
                <a:cs typeface="Posterama" panose="020B0504020200020000" pitchFamily="34" charset="0"/>
              </a:rPr>
              <a:t> to </a:t>
            </a:r>
            <a:r>
              <a:rPr lang="fr-FR" sz="1900" dirty="0" err="1">
                <a:latin typeface="Posterama" panose="020B0504020200020000" pitchFamily="34" charset="0"/>
                <a:cs typeface="Posterama" panose="020B0504020200020000" pitchFamily="34" charset="0"/>
              </a:rPr>
              <a:t>charging</a:t>
            </a:r>
            <a:r>
              <a:rPr lang="fr-FR" sz="1900" dirty="0">
                <a:latin typeface="Posterama" panose="020B0504020200020000" pitchFamily="34" charset="0"/>
                <a:cs typeface="Posterama" panose="020B0504020200020000" pitchFamily="34" charset="0"/>
              </a:rPr>
              <a:t> stations</a:t>
            </a:r>
            <a:endParaRPr sz="1900" dirty="0">
              <a:latin typeface="Posterama" panose="020B0504020200020000" pitchFamily="34" charset="0"/>
              <a:cs typeface="Posterama" panose="020B0504020200020000" pitchFamily="34" charset="0"/>
            </a:endParaRPr>
          </a:p>
        </p:txBody>
      </p:sp>
      <p:sp>
        <p:nvSpPr>
          <p:cNvPr id="884" name="Google Shape;884;p106"/>
          <p:cNvSpPr txBox="1"/>
          <p:nvPr/>
        </p:nvSpPr>
        <p:spPr>
          <a:xfrm>
            <a:off x="490300" y="5756125"/>
            <a:ext cx="7846800" cy="1000203"/>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fr-FR" sz="1900" dirty="0">
                <a:latin typeface="Posterama" panose="020B0504020200020000" pitchFamily="34" charset="0"/>
                <a:cs typeface="Posterama" panose="020B0504020200020000" pitchFamily="34" charset="0"/>
              </a:rPr>
              <a:t>The </a:t>
            </a:r>
            <a:r>
              <a:rPr lang="fr-FR" sz="1900" dirty="0" err="1">
                <a:latin typeface="Posterama" panose="020B0504020200020000" pitchFamily="34" charset="0"/>
                <a:cs typeface="Posterama" panose="020B0504020200020000" pitchFamily="34" charset="0"/>
              </a:rPr>
              <a:t>hydrogen</a:t>
            </a:r>
            <a:r>
              <a:rPr lang="fr-FR" sz="1900" dirty="0">
                <a:latin typeface="Posterama" panose="020B0504020200020000" pitchFamily="34" charset="0"/>
                <a:cs typeface="Posterama" panose="020B0504020200020000" pitchFamily="34" charset="0"/>
              </a:rPr>
              <a:t> </a:t>
            </a:r>
            <a:r>
              <a:rPr lang="fr-FR" sz="1900" dirty="0" err="1">
                <a:latin typeface="Posterama" panose="020B0504020200020000" pitchFamily="34" charset="0"/>
                <a:cs typeface="Posterama" panose="020B0504020200020000" pitchFamily="34" charset="0"/>
              </a:rPr>
              <a:t>is</a:t>
            </a:r>
            <a:r>
              <a:rPr lang="fr-FR" sz="1900" dirty="0">
                <a:latin typeface="Posterama" panose="020B0504020200020000" pitchFamily="34" charset="0"/>
                <a:cs typeface="Posterama" panose="020B0504020200020000" pitchFamily="34" charset="0"/>
              </a:rPr>
              <a:t> </a:t>
            </a:r>
            <a:r>
              <a:rPr lang="fr-FR" sz="1900" dirty="0" err="1">
                <a:latin typeface="Posterama" panose="020B0504020200020000" pitchFamily="34" charset="0"/>
                <a:cs typeface="Posterama" panose="020B0504020200020000" pitchFamily="34" charset="0"/>
              </a:rPr>
              <a:t>stored</a:t>
            </a:r>
            <a:r>
              <a:rPr lang="fr-FR" sz="1900" dirty="0">
                <a:latin typeface="Posterama" panose="020B0504020200020000" pitchFamily="34" charset="0"/>
                <a:cs typeface="Posterama" panose="020B0504020200020000" pitchFamily="34" charset="0"/>
              </a:rPr>
              <a:t> in </a:t>
            </a:r>
            <a:r>
              <a:rPr lang="fr-FR" sz="1900" dirty="0" err="1">
                <a:latin typeface="Posterama" panose="020B0504020200020000" pitchFamily="34" charset="0"/>
                <a:cs typeface="Posterama" panose="020B0504020200020000" pitchFamily="34" charset="0"/>
              </a:rPr>
              <a:t>vehicles</a:t>
            </a:r>
            <a:r>
              <a:rPr lang="fr-FR" sz="1900" dirty="0">
                <a:latin typeface="Posterama" panose="020B0504020200020000" pitchFamily="34" charset="0"/>
                <a:cs typeface="Posterama" panose="020B0504020200020000" pitchFamily="34" charset="0"/>
              </a:rPr>
              <a:t>. It </a:t>
            </a:r>
            <a:r>
              <a:rPr lang="fr-FR" sz="1900" dirty="0" err="1">
                <a:latin typeface="Posterama" panose="020B0504020200020000" pitchFamily="34" charset="0"/>
                <a:cs typeface="Posterama" panose="020B0504020200020000" pitchFamily="34" charset="0"/>
              </a:rPr>
              <a:t>reacts</a:t>
            </a:r>
            <a:r>
              <a:rPr lang="fr-FR" sz="1900" dirty="0">
                <a:latin typeface="Posterama" panose="020B0504020200020000" pitchFamily="34" charset="0"/>
                <a:cs typeface="Posterama" panose="020B0504020200020000" pitchFamily="34" charset="0"/>
              </a:rPr>
              <a:t> </a:t>
            </a:r>
            <a:r>
              <a:rPr lang="fr-FR" sz="1900" dirty="0" err="1">
                <a:latin typeface="Posterama" panose="020B0504020200020000" pitchFamily="34" charset="0"/>
                <a:cs typeface="Posterama" panose="020B0504020200020000" pitchFamily="34" charset="0"/>
              </a:rPr>
              <a:t>with</a:t>
            </a:r>
            <a:r>
              <a:rPr lang="fr-FR" sz="1900" dirty="0">
                <a:latin typeface="Posterama" panose="020B0504020200020000" pitchFamily="34" charset="0"/>
                <a:cs typeface="Posterama" panose="020B0504020200020000" pitchFamily="34" charset="0"/>
              </a:rPr>
              <a:t> </a:t>
            </a:r>
            <a:r>
              <a:rPr lang="fr-FR" sz="1900" dirty="0" err="1">
                <a:latin typeface="Posterama" panose="020B0504020200020000" pitchFamily="34" charset="0"/>
                <a:cs typeface="Posterama" panose="020B0504020200020000" pitchFamily="34" charset="0"/>
              </a:rPr>
              <a:t>oxygen</a:t>
            </a:r>
            <a:r>
              <a:rPr lang="fr-FR" sz="1900" dirty="0">
                <a:latin typeface="Posterama" panose="020B0504020200020000" pitchFamily="34" charset="0"/>
                <a:cs typeface="Posterama" panose="020B0504020200020000" pitchFamily="34" charset="0"/>
              </a:rPr>
              <a:t> </a:t>
            </a:r>
            <a:r>
              <a:rPr lang="fr-FR" sz="1900" dirty="0" err="1">
                <a:latin typeface="Posterama" panose="020B0504020200020000" pitchFamily="34" charset="0"/>
                <a:cs typeface="Posterama" panose="020B0504020200020000" pitchFamily="34" charset="0"/>
              </a:rPr>
              <a:t>that</a:t>
            </a:r>
            <a:r>
              <a:rPr lang="fr-FR" sz="1900" dirty="0">
                <a:latin typeface="Posterama" panose="020B0504020200020000" pitchFamily="34" charset="0"/>
                <a:cs typeface="Posterama" panose="020B0504020200020000" pitchFamily="34" charset="0"/>
              </a:rPr>
              <a:t> </a:t>
            </a:r>
            <a:r>
              <a:rPr lang="fr-FR" sz="1900" dirty="0" err="1">
                <a:latin typeface="Posterama" panose="020B0504020200020000" pitchFamily="34" charset="0"/>
                <a:cs typeface="Posterama" panose="020B0504020200020000" pitchFamily="34" charset="0"/>
              </a:rPr>
              <a:t>generates</a:t>
            </a:r>
            <a:r>
              <a:rPr lang="fr-FR" sz="1900" dirty="0">
                <a:latin typeface="Posterama" panose="020B0504020200020000" pitchFamily="34" charset="0"/>
                <a:cs typeface="Posterama" panose="020B0504020200020000" pitchFamily="34" charset="0"/>
              </a:rPr>
              <a:t> </a:t>
            </a:r>
            <a:r>
              <a:rPr lang="fr-FR" sz="1900" dirty="0" err="1">
                <a:latin typeface="Posterama" panose="020B0504020200020000" pitchFamily="34" charset="0"/>
                <a:cs typeface="Posterama" panose="020B0504020200020000" pitchFamily="34" charset="0"/>
              </a:rPr>
              <a:t>electricity</a:t>
            </a:r>
            <a:r>
              <a:rPr lang="fr-FR" sz="1900" dirty="0">
                <a:latin typeface="Posterama" panose="020B0504020200020000" pitchFamily="34" charset="0"/>
                <a:cs typeface="Posterama" panose="020B0504020200020000" pitchFamily="34" charset="0"/>
              </a:rPr>
              <a:t> </a:t>
            </a:r>
            <a:r>
              <a:rPr lang="fr-FR" sz="1900" dirty="0" err="1">
                <a:latin typeface="Posterama" panose="020B0504020200020000" pitchFamily="34" charset="0"/>
                <a:cs typeface="Posterama" panose="020B0504020200020000" pitchFamily="34" charset="0"/>
              </a:rPr>
              <a:t>that</a:t>
            </a:r>
            <a:r>
              <a:rPr lang="fr-FR" sz="1900" dirty="0">
                <a:latin typeface="Posterama" panose="020B0504020200020000" pitchFamily="34" charset="0"/>
                <a:cs typeface="Posterama" panose="020B0504020200020000" pitchFamily="34" charset="0"/>
              </a:rPr>
              <a:t> moves the car. The </a:t>
            </a:r>
            <a:r>
              <a:rPr lang="fr-FR" sz="1900" dirty="0" err="1">
                <a:latin typeface="Posterama" panose="020B0504020200020000" pitchFamily="34" charset="0"/>
                <a:cs typeface="Posterama" panose="020B0504020200020000" pitchFamily="34" charset="0"/>
              </a:rPr>
              <a:t>only</a:t>
            </a:r>
            <a:r>
              <a:rPr lang="fr-FR" sz="1900" dirty="0">
                <a:latin typeface="Posterama" panose="020B0504020200020000" pitchFamily="34" charset="0"/>
                <a:cs typeface="Posterama" panose="020B0504020200020000" pitchFamily="34" charset="0"/>
              </a:rPr>
              <a:t> “</a:t>
            </a:r>
            <a:r>
              <a:rPr lang="fr-FR" sz="1900" dirty="0" err="1">
                <a:latin typeface="Posterama" panose="020B0504020200020000" pitchFamily="34" charset="0"/>
                <a:cs typeface="Posterama" panose="020B0504020200020000" pitchFamily="34" charset="0"/>
              </a:rPr>
              <a:t>emission</a:t>
            </a:r>
            <a:r>
              <a:rPr lang="fr-FR" sz="1900" dirty="0">
                <a:latin typeface="Posterama" panose="020B0504020200020000" pitchFamily="34" charset="0"/>
                <a:cs typeface="Posterama" panose="020B0504020200020000" pitchFamily="34" charset="0"/>
              </a:rPr>
              <a:t>” </a:t>
            </a:r>
            <a:r>
              <a:rPr lang="fr-FR" sz="1900" dirty="0" err="1">
                <a:latin typeface="Posterama" panose="020B0504020200020000" pitchFamily="34" charset="0"/>
                <a:cs typeface="Posterama" panose="020B0504020200020000" pitchFamily="34" charset="0"/>
              </a:rPr>
              <a:t>is</a:t>
            </a:r>
            <a:r>
              <a:rPr lang="fr-FR" sz="1900" dirty="0">
                <a:latin typeface="Posterama" panose="020B0504020200020000" pitchFamily="34" charset="0"/>
                <a:cs typeface="Posterama" panose="020B0504020200020000" pitchFamily="34" charset="0"/>
              </a:rPr>
              <a:t> water!</a:t>
            </a:r>
            <a:endParaRPr sz="1900" dirty="0">
              <a:latin typeface="Posterama" panose="020B0504020200020000" pitchFamily="34" charset="0"/>
              <a:cs typeface="Posterama" panose="020B0504020200020000" pitchFamily="34" charset="0"/>
            </a:endParaRPr>
          </a:p>
        </p:txBody>
      </p:sp>
      <p:sp>
        <p:nvSpPr>
          <p:cNvPr id="885" name="Google Shape;885;p106"/>
          <p:cNvSpPr/>
          <p:nvPr/>
        </p:nvSpPr>
        <p:spPr>
          <a:xfrm>
            <a:off x="3005725" y="2348425"/>
            <a:ext cx="1251600" cy="250200"/>
          </a:xfrm>
          <a:prstGeom prst="rightArrow">
            <a:avLst>
              <a:gd name="adj1" fmla="val 50000"/>
              <a:gd name="adj2" fmla="val 50000"/>
            </a:avLst>
          </a:prstGeom>
          <a:solidFill>
            <a:srgbClr val="F2C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Posterama" panose="020B0504020200020000" pitchFamily="34" charset="0"/>
              <a:cs typeface="Posterama" panose="020B0504020200020000" pitchFamily="34" charset="0"/>
            </a:endParaRPr>
          </a:p>
        </p:txBody>
      </p:sp>
      <p:sp>
        <p:nvSpPr>
          <p:cNvPr id="886" name="Google Shape;886;p106"/>
          <p:cNvSpPr/>
          <p:nvPr/>
        </p:nvSpPr>
        <p:spPr>
          <a:xfrm rot="10800000">
            <a:off x="6074025" y="4941150"/>
            <a:ext cx="1251600" cy="250200"/>
          </a:xfrm>
          <a:prstGeom prst="rightArrow">
            <a:avLst>
              <a:gd name="adj1" fmla="val 50000"/>
              <a:gd name="adj2" fmla="val 50000"/>
            </a:avLst>
          </a:prstGeom>
          <a:solidFill>
            <a:srgbClr val="F2C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Posterama" panose="020B0504020200020000" pitchFamily="34" charset="0"/>
              <a:cs typeface="Posterama" panose="020B0504020200020000" pitchFamily="34" charset="0"/>
            </a:endParaRPr>
          </a:p>
        </p:txBody>
      </p:sp>
      <p:sp>
        <p:nvSpPr>
          <p:cNvPr id="887" name="Google Shape;887;p106"/>
          <p:cNvSpPr/>
          <p:nvPr/>
        </p:nvSpPr>
        <p:spPr>
          <a:xfrm rot="412530">
            <a:off x="7616749" y="2295622"/>
            <a:ext cx="897152" cy="250205"/>
          </a:xfrm>
          <a:prstGeom prst="rightArrow">
            <a:avLst>
              <a:gd name="adj1" fmla="val 50000"/>
              <a:gd name="adj2" fmla="val 50000"/>
            </a:avLst>
          </a:prstGeom>
          <a:solidFill>
            <a:srgbClr val="F2C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Posterama" panose="020B0504020200020000" pitchFamily="34" charset="0"/>
              <a:cs typeface="Posterama" panose="020B0504020200020000" pitchFamily="34" charset="0"/>
            </a:endParaRPr>
          </a:p>
        </p:txBody>
      </p:sp>
      <p:pic>
        <p:nvPicPr>
          <p:cNvPr id="888" name="Google Shape;888;p106"/>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7858850" y="112649"/>
            <a:ext cx="1814352" cy="12328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107"/>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a:t>Cons: Hydrogen vs Electric</a:t>
            </a:r>
            <a:endParaRPr/>
          </a:p>
        </p:txBody>
      </p:sp>
      <p:sp>
        <p:nvSpPr>
          <p:cNvPr id="895" name="Google Shape;895;p107"/>
          <p:cNvSpPr txBox="1"/>
          <p:nvPr/>
        </p:nvSpPr>
        <p:spPr>
          <a:xfrm>
            <a:off x="6131974" y="4243525"/>
            <a:ext cx="4619100" cy="2104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18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15000"/>
              </a:lnSpc>
              <a:spcBef>
                <a:spcPts val="0"/>
              </a:spcBef>
              <a:spcAft>
                <a:spcPts val="0"/>
              </a:spcAft>
              <a:buClr>
                <a:schemeClr val="dk1"/>
              </a:buClr>
              <a:buSzPts val="1500"/>
              <a:buFont typeface="Arial"/>
              <a:buNone/>
            </a:pPr>
            <a:r>
              <a:rPr lang="fr-FR" sz="1800" b="0" i="0" u="none" strike="noStrike" cap="none" dirty="0">
                <a:solidFill>
                  <a:schemeClr val="dk1"/>
                </a:solidFill>
                <a:latin typeface="Posterama" panose="020B0504020200020000" pitchFamily="34" charset="0"/>
                <a:cs typeface="Posterama" panose="020B0504020200020000" pitchFamily="34" charset="0"/>
                <a:sym typeface="Arial"/>
              </a:rPr>
              <a:t>Cons</a:t>
            </a:r>
            <a:r>
              <a:rPr lang="fr-FR" sz="1800" dirty="0">
                <a:solidFill>
                  <a:schemeClr val="dk1"/>
                </a:solidFill>
                <a:latin typeface="Posterama" panose="020B0504020200020000" pitchFamily="34" charset="0"/>
                <a:cs typeface="Posterama" panose="020B0504020200020000" pitchFamily="34" charset="0"/>
                <a:sym typeface="Arial"/>
              </a:rPr>
              <a:t>:</a:t>
            </a:r>
            <a:endParaRPr sz="1800" b="0" i="0" u="none" strike="noStrike" cap="none" dirty="0">
              <a:solidFill>
                <a:schemeClr val="dk1"/>
              </a:solidFill>
              <a:latin typeface="Posterama" panose="020B0504020200020000" pitchFamily="34" charset="0"/>
              <a:cs typeface="Posterama" panose="020B0504020200020000" pitchFamily="34" charset="0"/>
              <a:sym typeface="Arial"/>
            </a:endParaRPr>
          </a:p>
          <a:p>
            <a:pPr marL="381000" marR="0" lvl="0" indent="-381000" algn="l" rtl="0">
              <a:lnSpc>
                <a:spcPct val="100000"/>
              </a:lnSpc>
              <a:spcBef>
                <a:spcPts val="0"/>
              </a:spcBef>
              <a:spcAft>
                <a:spcPts val="0"/>
              </a:spcAft>
              <a:buClr>
                <a:schemeClr val="dk1"/>
              </a:buClr>
              <a:buSzPts val="1400"/>
              <a:buFont typeface="Arial"/>
              <a:buChar char="•"/>
            </a:pPr>
            <a:r>
              <a:rPr lang="fr-FR" sz="1800" dirty="0" err="1">
                <a:solidFill>
                  <a:schemeClr val="dk1"/>
                </a:solidFill>
                <a:latin typeface="Posterama" panose="020B0504020200020000" pitchFamily="34" charset="0"/>
                <a:cs typeface="Posterama" panose="020B0504020200020000" pitchFamily="34" charset="0"/>
                <a:sym typeface="Arial"/>
              </a:rPr>
              <a:t>Charging</a:t>
            </a:r>
            <a:r>
              <a:rPr lang="fr-FR" sz="1800" dirty="0">
                <a:solidFill>
                  <a:schemeClr val="dk1"/>
                </a:solidFill>
                <a:latin typeface="Posterama" panose="020B0504020200020000" pitchFamily="34" charset="0"/>
                <a:cs typeface="Posterama" panose="020B0504020200020000" pitchFamily="34" charset="0"/>
                <a:sym typeface="Arial"/>
              </a:rPr>
              <a:t> times can </a:t>
            </a:r>
            <a:r>
              <a:rPr lang="fr-FR" sz="1800" dirty="0" err="1">
                <a:solidFill>
                  <a:schemeClr val="dk1"/>
                </a:solidFill>
                <a:latin typeface="Posterama" panose="020B0504020200020000" pitchFamily="34" charset="0"/>
                <a:cs typeface="Posterama" panose="020B0504020200020000" pitchFamily="34" charset="0"/>
                <a:sym typeface="Arial"/>
              </a:rPr>
              <a:t>take</a:t>
            </a:r>
            <a:r>
              <a:rPr lang="fr-FR" sz="1800" dirty="0">
                <a:solidFill>
                  <a:schemeClr val="dk1"/>
                </a:solidFill>
                <a:latin typeface="Posterama" panose="020B0504020200020000" pitchFamily="34" charset="0"/>
                <a:cs typeface="Posterama" panose="020B0504020200020000" pitchFamily="34" charset="0"/>
                <a:sym typeface="Arial"/>
              </a:rPr>
              <a:t> up </a:t>
            </a:r>
            <a:r>
              <a:rPr lang="fr-FR" sz="1800" dirty="0" err="1">
                <a:solidFill>
                  <a:schemeClr val="dk1"/>
                </a:solidFill>
                <a:latin typeface="Posterama" panose="020B0504020200020000" pitchFamily="34" charset="0"/>
                <a:cs typeface="Posterama" panose="020B0504020200020000" pitchFamily="34" charset="0"/>
                <a:sym typeface="Arial"/>
              </a:rPr>
              <a:t>from</a:t>
            </a:r>
            <a:r>
              <a:rPr lang="fr-FR" sz="1800" dirty="0">
                <a:solidFill>
                  <a:schemeClr val="dk1"/>
                </a:solidFill>
                <a:latin typeface="Posterama" panose="020B0504020200020000" pitchFamily="34" charset="0"/>
                <a:cs typeface="Posterama" panose="020B0504020200020000" pitchFamily="34" charset="0"/>
                <a:sym typeface="Arial"/>
              </a:rPr>
              <a:t> 30 min to 12 </a:t>
            </a:r>
            <a:r>
              <a:rPr lang="fr-FR" sz="1800" dirty="0" err="1">
                <a:solidFill>
                  <a:schemeClr val="dk1"/>
                </a:solidFill>
                <a:latin typeface="Posterama" panose="020B0504020200020000" pitchFamily="34" charset="0"/>
                <a:cs typeface="Posterama" panose="020B0504020200020000" pitchFamily="34" charset="0"/>
                <a:sym typeface="Arial"/>
              </a:rPr>
              <a:t>hours</a:t>
            </a:r>
            <a:endParaRPr sz="1800" dirty="0">
              <a:solidFill>
                <a:schemeClr val="dk1"/>
              </a:solidFill>
              <a:latin typeface="Posterama" panose="020B0504020200020000" pitchFamily="34" charset="0"/>
              <a:cs typeface="Posterama" panose="020B0504020200020000" pitchFamily="34" charset="0"/>
              <a:sym typeface="Arial"/>
            </a:endParaRPr>
          </a:p>
          <a:p>
            <a:pPr marL="381000" marR="0" lvl="0" indent="-381000" algn="l" rtl="0">
              <a:lnSpc>
                <a:spcPct val="100000"/>
              </a:lnSpc>
              <a:spcBef>
                <a:spcPts val="0"/>
              </a:spcBef>
              <a:spcAft>
                <a:spcPts val="0"/>
              </a:spcAft>
              <a:buClr>
                <a:schemeClr val="dk1"/>
              </a:buClr>
              <a:buSzPts val="1400"/>
              <a:buFont typeface="Arial"/>
              <a:buChar char="•"/>
            </a:pPr>
            <a:r>
              <a:rPr lang="fr-FR" sz="1800" dirty="0">
                <a:solidFill>
                  <a:schemeClr val="dk1"/>
                </a:solidFill>
                <a:latin typeface="Posterama" panose="020B0504020200020000" pitchFamily="34" charset="0"/>
                <a:cs typeface="Posterama" panose="020B0504020200020000" pitchFamily="34" charset="0"/>
                <a:sym typeface="Arial"/>
              </a:rPr>
              <a:t>Range</a:t>
            </a:r>
            <a:endParaRPr sz="1800" dirty="0">
              <a:latin typeface="Posterama" panose="020B0504020200020000" pitchFamily="34" charset="0"/>
              <a:cs typeface="Posterama" panose="020B0504020200020000" pitchFamily="34" charset="0"/>
            </a:endParaRPr>
          </a:p>
          <a:p>
            <a:pPr marL="381000" marR="0" lvl="0" indent="-381000" algn="l" rtl="0">
              <a:lnSpc>
                <a:spcPct val="100000"/>
              </a:lnSpc>
              <a:spcBef>
                <a:spcPts val="0"/>
              </a:spcBef>
              <a:spcAft>
                <a:spcPts val="0"/>
              </a:spcAft>
              <a:buClr>
                <a:schemeClr val="dk1"/>
              </a:buClr>
              <a:buSzPts val="1400"/>
              <a:buFont typeface="Arial"/>
              <a:buChar char="•"/>
            </a:pPr>
            <a:r>
              <a:rPr lang="fr-FR" sz="1800" dirty="0">
                <a:solidFill>
                  <a:schemeClr val="dk1"/>
                </a:solidFill>
                <a:latin typeface="Posterama" panose="020B0504020200020000" pitchFamily="34" charset="0"/>
                <a:cs typeface="Posterama" panose="020B0504020200020000" pitchFamily="34" charset="0"/>
                <a:sym typeface="Arial"/>
              </a:rPr>
              <a:t>Environmental impacts of lithium batteries </a:t>
            </a:r>
            <a:endParaRPr sz="1800" dirty="0">
              <a:latin typeface="Posterama" panose="020B0504020200020000" pitchFamily="34" charset="0"/>
              <a:cs typeface="Posterama" panose="020B0504020200020000" pitchFamily="34" charset="0"/>
            </a:endParaRPr>
          </a:p>
        </p:txBody>
      </p:sp>
      <p:sp>
        <p:nvSpPr>
          <p:cNvPr id="896" name="Google Shape;896;p107"/>
          <p:cNvSpPr txBox="1"/>
          <p:nvPr/>
        </p:nvSpPr>
        <p:spPr>
          <a:xfrm>
            <a:off x="1083750" y="4129525"/>
            <a:ext cx="4456500" cy="2095928"/>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endParaRPr sz="1800" dirty="0">
              <a:solidFill>
                <a:schemeClr val="dk1"/>
              </a:solidFill>
              <a:latin typeface="Posterama" panose="020B0504020200020000" pitchFamily="34" charset="0"/>
              <a:cs typeface="Posterama" panose="020B0504020200020000" pitchFamily="34" charset="0"/>
            </a:endParaRPr>
          </a:p>
          <a:p>
            <a:pPr marL="0" lvl="0" indent="0" algn="just" rtl="0">
              <a:lnSpc>
                <a:spcPct val="115000"/>
              </a:lnSpc>
              <a:spcBef>
                <a:spcPts val="0"/>
              </a:spcBef>
              <a:spcAft>
                <a:spcPts val="0"/>
              </a:spcAft>
              <a:buNone/>
            </a:pPr>
            <a:r>
              <a:rPr lang="fr-FR" sz="1800" dirty="0">
                <a:solidFill>
                  <a:schemeClr val="dk1"/>
                </a:solidFill>
                <a:latin typeface="Posterama" panose="020B0504020200020000" pitchFamily="34" charset="0"/>
                <a:cs typeface="Posterama" panose="020B0504020200020000" pitchFamily="34" charset="0"/>
              </a:rPr>
              <a:t>Cons:</a:t>
            </a:r>
            <a:endParaRPr sz="1800" dirty="0">
              <a:solidFill>
                <a:schemeClr val="dk1"/>
              </a:solidFill>
              <a:latin typeface="Posterama" panose="020B0504020200020000" pitchFamily="34" charset="0"/>
              <a:cs typeface="Posterama" panose="020B0504020200020000" pitchFamily="34" charset="0"/>
            </a:endParaRPr>
          </a:p>
          <a:p>
            <a:pPr marL="457200" lvl="0" indent="-292100" algn="just" rtl="0">
              <a:lnSpc>
                <a:spcPct val="115000"/>
              </a:lnSpc>
              <a:spcBef>
                <a:spcPts val="0"/>
              </a:spcBef>
              <a:spcAft>
                <a:spcPts val="0"/>
              </a:spcAft>
              <a:buClr>
                <a:schemeClr val="dk1"/>
              </a:buClr>
              <a:buSzPts val="1000"/>
              <a:buChar char="●"/>
            </a:pPr>
            <a:r>
              <a:rPr lang="fr-FR" sz="1800" dirty="0" err="1">
                <a:solidFill>
                  <a:schemeClr val="dk1"/>
                </a:solidFill>
                <a:latin typeface="Posterama" panose="020B0504020200020000" pitchFamily="34" charset="0"/>
                <a:cs typeface="Posterama" panose="020B0504020200020000" pitchFamily="34" charset="0"/>
              </a:rPr>
              <a:t>Cost</a:t>
            </a:r>
            <a:r>
              <a:rPr lang="fr-FR" sz="1800" dirty="0">
                <a:solidFill>
                  <a:schemeClr val="dk1"/>
                </a:solidFill>
                <a:latin typeface="Posterama" panose="020B0504020200020000" pitchFamily="34" charset="0"/>
                <a:cs typeface="Posterama" panose="020B0504020200020000" pitchFamily="34" charset="0"/>
              </a:rPr>
              <a:t>;</a:t>
            </a:r>
            <a:endParaRPr sz="1800" dirty="0">
              <a:solidFill>
                <a:schemeClr val="dk1"/>
              </a:solidFill>
              <a:latin typeface="Posterama" panose="020B0504020200020000" pitchFamily="34" charset="0"/>
              <a:cs typeface="Posterama" panose="020B0504020200020000" pitchFamily="34" charset="0"/>
            </a:endParaRPr>
          </a:p>
          <a:p>
            <a:pPr marL="457200" lvl="0" indent="-292100" algn="just" rtl="0">
              <a:lnSpc>
                <a:spcPct val="115000"/>
              </a:lnSpc>
              <a:spcBef>
                <a:spcPts val="0"/>
              </a:spcBef>
              <a:spcAft>
                <a:spcPts val="0"/>
              </a:spcAft>
              <a:buClr>
                <a:schemeClr val="dk1"/>
              </a:buClr>
              <a:buSzPts val="1000"/>
              <a:buChar char="●"/>
            </a:pPr>
            <a:r>
              <a:rPr lang="fr-FR" sz="1800" dirty="0" err="1">
                <a:solidFill>
                  <a:schemeClr val="dk1"/>
                </a:solidFill>
                <a:latin typeface="Posterama" panose="020B0504020200020000" pitchFamily="34" charset="0"/>
                <a:cs typeface="Posterama" panose="020B0504020200020000" pitchFamily="34" charset="0"/>
              </a:rPr>
              <a:t>Hydrogen</a:t>
            </a:r>
            <a:r>
              <a:rPr lang="fr-FR" sz="1800" dirty="0">
                <a:solidFill>
                  <a:schemeClr val="dk1"/>
                </a:solidFill>
                <a:latin typeface="Posterama" panose="020B0504020200020000" pitchFamily="34" charset="0"/>
                <a:cs typeface="Posterama" panose="020B0504020200020000" pitchFamily="34" charset="0"/>
              </a:rPr>
              <a:t> infrastructure;</a:t>
            </a:r>
            <a:endParaRPr sz="1800" dirty="0">
              <a:solidFill>
                <a:schemeClr val="dk1"/>
              </a:solidFill>
              <a:latin typeface="Posterama" panose="020B0504020200020000" pitchFamily="34" charset="0"/>
              <a:cs typeface="Posterama" panose="020B0504020200020000" pitchFamily="34" charset="0"/>
            </a:endParaRPr>
          </a:p>
          <a:p>
            <a:pPr marL="457200" lvl="0" indent="-292100" algn="just" rtl="0">
              <a:lnSpc>
                <a:spcPct val="115000"/>
              </a:lnSpc>
              <a:spcBef>
                <a:spcPts val="0"/>
              </a:spcBef>
              <a:spcAft>
                <a:spcPts val="0"/>
              </a:spcAft>
              <a:buClr>
                <a:schemeClr val="dk1"/>
              </a:buClr>
              <a:buSzPts val="1000"/>
              <a:buChar char="●"/>
            </a:pPr>
            <a:r>
              <a:rPr lang="fr-FR" sz="1800" dirty="0" err="1">
                <a:solidFill>
                  <a:schemeClr val="dk1"/>
                </a:solidFill>
                <a:latin typeface="Posterama" panose="020B0504020200020000" pitchFamily="34" charset="0"/>
                <a:cs typeface="Posterama" panose="020B0504020200020000" pitchFamily="34" charset="0"/>
              </a:rPr>
              <a:t>Still</a:t>
            </a:r>
            <a:r>
              <a:rPr lang="fr-FR" sz="1800" dirty="0">
                <a:solidFill>
                  <a:schemeClr val="dk1"/>
                </a:solidFill>
                <a:latin typeface="Posterama" panose="020B0504020200020000" pitchFamily="34" charset="0"/>
                <a:cs typeface="Posterama" panose="020B0504020200020000" pitchFamily="34" charset="0"/>
              </a:rPr>
              <a:t> an inefficient process- the car </a:t>
            </a:r>
            <a:r>
              <a:rPr lang="fr-FR" sz="1800" dirty="0" err="1">
                <a:solidFill>
                  <a:schemeClr val="dk1"/>
                </a:solidFill>
                <a:latin typeface="Posterama" panose="020B0504020200020000" pitchFamily="34" charset="0"/>
                <a:cs typeface="Posterama" panose="020B0504020200020000" pitchFamily="34" charset="0"/>
              </a:rPr>
              <a:t>only</a:t>
            </a:r>
            <a:r>
              <a:rPr lang="fr-FR" sz="1800" dirty="0">
                <a:solidFill>
                  <a:schemeClr val="dk1"/>
                </a:solidFill>
                <a:latin typeface="Posterama" panose="020B0504020200020000" pitchFamily="34" charset="0"/>
                <a:cs typeface="Posterama" panose="020B0504020200020000" pitchFamily="34" charset="0"/>
              </a:rPr>
              <a:t> has an </a:t>
            </a:r>
            <a:r>
              <a:rPr lang="fr-FR" sz="1800" dirty="0" err="1">
                <a:solidFill>
                  <a:schemeClr val="dk1"/>
                </a:solidFill>
                <a:latin typeface="Posterama" panose="020B0504020200020000" pitchFamily="34" charset="0"/>
                <a:cs typeface="Posterama" panose="020B0504020200020000" pitchFamily="34" charset="0"/>
              </a:rPr>
              <a:t>efficiency</a:t>
            </a:r>
            <a:r>
              <a:rPr lang="fr-FR" sz="1800" dirty="0">
                <a:solidFill>
                  <a:schemeClr val="dk1"/>
                </a:solidFill>
                <a:latin typeface="Posterama" panose="020B0504020200020000" pitchFamily="34" charset="0"/>
                <a:cs typeface="Posterama" panose="020B0504020200020000" pitchFamily="34" charset="0"/>
              </a:rPr>
              <a:t> of about 15%</a:t>
            </a:r>
            <a:endParaRPr sz="1800" dirty="0">
              <a:solidFill>
                <a:schemeClr val="dk1"/>
              </a:solidFill>
              <a:latin typeface="Posterama" panose="020B0504020200020000" pitchFamily="34" charset="0"/>
              <a:cs typeface="Posterama" panose="020B0504020200020000" pitchFamily="34" charset="0"/>
            </a:endParaRPr>
          </a:p>
        </p:txBody>
      </p:sp>
      <p:pic>
        <p:nvPicPr>
          <p:cNvPr id="897" name="Google Shape;897;p10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83752" y="1477676"/>
            <a:ext cx="3795855" cy="2529949"/>
          </a:xfrm>
          <a:prstGeom prst="rect">
            <a:avLst/>
          </a:prstGeom>
          <a:noFill/>
          <a:ln>
            <a:noFill/>
          </a:ln>
        </p:spPr>
      </p:pic>
      <p:pic>
        <p:nvPicPr>
          <p:cNvPr id="898" name="Google Shape;898;p107" descr="Uma imagem com texto, exterior, céu, carro&#10;&#10;Descrição gerada automaticament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552997" y="1477675"/>
            <a:ext cx="3373274" cy="2529950"/>
          </a:xfrm>
          <a:prstGeom prst="rect">
            <a:avLst/>
          </a:prstGeom>
          <a:noFill/>
          <a:ln>
            <a:noFill/>
          </a:ln>
        </p:spPr>
      </p:pic>
      <p:sp>
        <p:nvSpPr>
          <p:cNvPr id="3" name="CaixaDeTexto 2">
            <a:extLst>
              <a:ext uri="{FF2B5EF4-FFF2-40B4-BE49-F238E27FC236}">
                <a16:creationId xmlns:a16="http://schemas.microsoft.com/office/drawing/2014/main" id="{871823D5-9D24-7938-1335-79B9E470DA7B}"/>
              </a:ext>
            </a:extLst>
          </p:cNvPr>
          <p:cNvSpPr txBox="1"/>
          <p:nvPr/>
        </p:nvSpPr>
        <p:spPr>
          <a:xfrm>
            <a:off x="1001417" y="4007625"/>
            <a:ext cx="3960523" cy="723275"/>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5"/>
              </a:rPr>
              <a:t>https://www.nytimes.com/2017/05/18/automobiles/wheels/first-came-the-hydrogen-cars-now-the-refilling-stations.html</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660AFAC4-E8C0-F7A7-A908-FFB02725F7ED}"/>
              </a:ext>
            </a:extLst>
          </p:cNvPr>
          <p:cNvSpPr txBox="1"/>
          <p:nvPr/>
        </p:nvSpPr>
        <p:spPr>
          <a:xfrm>
            <a:off x="6457998" y="4129525"/>
            <a:ext cx="5137799"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6"/>
              </a:rPr>
              <a:t>https://commons.wikimedia.org/wiki/File:Tartu_railway_station_electric_car_rental.jpg</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108"/>
          <p:cNvSpPr txBox="1">
            <a:spLocks noGrp="1"/>
          </p:cNvSpPr>
          <p:nvPr>
            <p:ph type="title"/>
          </p:nvPr>
        </p:nvSpPr>
        <p:spPr>
          <a:xfrm>
            <a:off x="642125" y="461800"/>
            <a:ext cx="98202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a:t>Charging stations availability</a:t>
            </a:r>
            <a:endParaRPr/>
          </a:p>
        </p:txBody>
      </p:sp>
      <p:pic>
        <p:nvPicPr>
          <p:cNvPr id="905" name="Google Shape;905;p10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96013" y="2624040"/>
            <a:ext cx="5821837" cy="3335299"/>
          </a:xfrm>
          <a:prstGeom prst="rect">
            <a:avLst/>
          </a:prstGeom>
          <a:noFill/>
          <a:ln>
            <a:noFill/>
          </a:ln>
        </p:spPr>
      </p:pic>
      <p:pic>
        <p:nvPicPr>
          <p:cNvPr id="906" name="Google Shape;906;p10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74172" y="2624040"/>
            <a:ext cx="5506187" cy="3335301"/>
          </a:xfrm>
          <a:prstGeom prst="rect">
            <a:avLst/>
          </a:prstGeom>
          <a:noFill/>
          <a:ln>
            <a:noFill/>
          </a:ln>
        </p:spPr>
      </p:pic>
      <p:sp>
        <p:nvSpPr>
          <p:cNvPr id="907" name="Google Shape;907;p108"/>
          <p:cNvSpPr txBox="1"/>
          <p:nvPr/>
        </p:nvSpPr>
        <p:spPr>
          <a:xfrm>
            <a:off x="274174" y="1619329"/>
            <a:ext cx="3282000" cy="1004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2600"/>
              <a:buFont typeface="Arial"/>
              <a:buNone/>
            </a:pPr>
            <a:r>
              <a:rPr lang="fr-FR" sz="2400" i="0" u="none" strike="noStrike" cap="none" dirty="0" err="1">
                <a:solidFill>
                  <a:srgbClr val="7503A6"/>
                </a:solidFill>
                <a:latin typeface="Posterama" panose="020B0504020200020000" pitchFamily="34" charset="0"/>
                <a:cs typeface="Posterama" panose="020B0504020200020000" pitchFamily="34" charset="0"/>
                <a:sym typeface="Arial"/>
              </a:rPr>
              <a:t>Hydrogen</a:t>
            </a:r>
            <a:r>
              <a:rPr lang="fr-FR" sz="2400" i="0" u="none" strike="noStrike" cap="none" dirty="0">
                <a:solidFill>
                  <a:srgbClr val="7503A6"/>
                </a:solidFill>
                <a:latin typeface="Posterama" panose="020B0504020200020000" pitchFamily="34" charset="0"/>
                <a:cs typeface="Posterama" panose="020B0504020200020000" pitchFamily="34" charset="0"/>
                <a:sym typeface="Arial"/>
              </a:rPr>
              <a:t> </a:t>
            </a:r>
            <a:r>
              <a:rPr lang="fr-FR" sz="2400" i="0" u="none" strike="noStrike" cap="none" dirty="0" err="1">
                <a:solidFill>
                  <a:srgbClr val="7503A6"/>
                </a:solidFill>
                <a:latin typeface="Posterama" panose="020B0504020200020000" pitchFamily="34" charset="0"/>
                <a:cs typeface="Posterama" panose="020B0504020200020000" pitchFamily="34" charset="0"/>
                <a:sym typeface="Arial"/>
              </a:rPr>
              <a:t>vehicles</a:t>
            </a:r>
            <a:endParaRPr sz="240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908" name="Google Shape;908;p108"/>
          <p:cNvSpPr txBox="1"/>
          <p:nvPr/>
        </p:nvSpPr>
        <p:spPr>
          <a:xfrm>
            <a:off x="6096013" y="1563485"/>
            <a:ext cx="3282000" cy="1004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2600"/>
              <a:buFont typeface="Arial"/>
              <a:buNone/>
            </a:pPr>
            <a:r>
              <a:rPr lang="fr-FR" sz="2400" i="0" u="none" strike="noStrike" cap="none" dirty="0">
                <a:solidFill>
                  <a:srgbClr val="7503A6"/>
                </a:solidFill>
                <a:latin typeface="Posterama" panose="020B0504020200020000" pitchFamily="34" charset="0"/>
                <a:cs typeface="Posterama" panose="020B0504020200020000" pitchFamily="34" charset="0"/>
                <a:sym typeface="Arial"/>
              </a:rPr>
              <a:t>Electric </a:t>
            </a:r>
            <a:r>
              <a:rPr lang="fr-FR" sz="2400" i="0" u="none" strike="noStrike" cap="none" dirty="0" err="1">
                <a:solidFill>
                  <a:srgbClr val="7503A6"/>
                </a:solidFill>
                <a:latin typeface="Posterama" panose="020B0504020200020000" pitchFamily="34" charset="0"/>
                <a:cs typeface="Posterama" panose="020B0504020200020000" pitchFamily="34" charset="0"/>
                <a:sym typeface="Arial"/>
              </a:rPr>
              <a:t>vehicles</a:t>
            </a:r>
            <a:endParaRPr sz="240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A6559EEB-18D5-B5B9-27EA-7CECC206E590}"/>
              </a:ext>
            </a:extLst>
          </p:cNvPr>
          <p:cNvSpPr txBox="1"/>
          <p:nvPr/>
        </p:nvSpPr>
        <p:spPr>
          <a:xfrm>
            <a:off x="173688" y="6015194"/>
            <a:ext cx="6094324"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5"/>
              </a:rPr>
              <a:t>https://h2-map.eu/</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EC2E090A-DDA6-D372-3F3A-21652BDA967F}"/>
              </a:ext>
            </a:extLst>
          </p:cNvPr>
          <p:cNvSpPr txBox="1"/>
          <p:nvPr/>
        </p:nvSpPr>
        <p:spPr>
          <a:xfrm>
            <a:off x="6096000" y="6015194"/>
            <a:ext cx="6094638"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6"/>
              </a:rPr>
              <a:t>https://chargemap.com/map</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109"/>
          <p:cNvSpPr txBox="1">
            <a:spLocks noGrp="1"/>
          </p:cNvSpPr>
          <p:nvPr>
            <p:ph type="title"/>
          </p:nvPr>
        </p:nvSpPr>
        <p:spPr>
          <a:xfrm>
            <a:off x="642125" y="461800"/>
            <a:ext cx="98202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a:t>Renewable energy sources and alternatives to petrol</a:t>
            </a:r>
            <a:endParaRPr/>
          </a:p>
        </p:txBody>
      </p:sp>
      <p:pic>
        <p:nvPicPr>
          <p:cNvPr id="915" name="Google Shape;915;p10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830525" y="1704325"/>
            <a:ext cx="2725949" cy="2279750"/>
          </a:xfrm>
          <a:prstGeom prst="rect">
            <a:avLst/>
          </a:prstGeom>
          <a:noFill/>
          <a:ln>
            <a:noFill/>
          </a:ln>
        </p:spPr>
      </p:pic>
      <p:pic>
        <p:nvPicPr>
          <p:cNvPr id="916" name="Google Shape;916;p10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810075" y="3120508"/>
            <a:ext cx="1900464" cy="2435144"/>
          </a:xfrm>
          <a:prstGeom prst="rect">
            <a:avLst/>
          </a:prstGeom>
          <a:noFill/>
          <a:ln>
            <a:noFill/>
          </a:ln>
        </p:spPr>
      </p:pic>
      <p:pic>
        <p:nvPicPr>
          <p:cNvPr id="917" name="Google Shape;917;p10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608550" y="4938637"/>
            <a:ext cx="2799778" cy="1739713"/>
          </a:xfrm>
          <a:prstGeom prst="rect">
            <a:avLst/>
          </a:prstGeom>
          <a:noFill/>
          <a:ln>
            <a:noFill/>
          </a:ln>
        </p:spPr>
      </p:pic>
      <p:pic>
        <p:nvPicPr>
          <p:cNvPr id="918" name="Google Shape;918;p10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177575" y="4204925"/>
            <a:ext cx="1572374" cy="1654125"/>
          </a:xfrm>
          <a:prstGeom prst="rect">
            <a:avLst/>
          </a:prstGeom>
          <a:noFill/>
          <a:ln>
            <a:noFill/>
          </a:ln>
        </p:spPr>
      </p:pic>
      <p:pic>
        <p:nvPicPr>
          <p:cNvPr id="919" name="Google Shape;919;p109"/>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367625" y="4938625"/>
            <a:ext cx="1572374" cy="1654125"/>
          </a:xfrm>
          <a:prstGeom prst="rect">
            <a:avLst/>
          </a:prstGeom>
          <a:noFill/>
          <a:ln>
            <a:noFill/>
          </a:ln>
        </p:spPr>
      </p:pic>
      <p:pic>
        <p:nvPicPr>
          <p:cNvPr id="920" name="Google Shape;920;p109"/>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988335" y="1548925"/>
            <a:ext cx="2911766" cy="2435149"/>
          </a:xfrm>
          <a:prstGeom prst="rect">
            <a:avLst/>
          </a:prstGeom>
          <a:noFill/>
          <a:ln>
            <a:noFill/>
          </a:ln>
        </p:spPr>
      </p:pic>
      <p:cxnSp>
        <p:nvCxnSpPr>
          <p:cNvPr id="921" name="Google Shape;921;p109"/>
          <p:cNvCxnSpPr/>
          <p:nvPr/>
        </p:nvCxnSpPr>
        <p:spPr>
          <a:xfrm flipH="1">
            <a:off x="3954650" y="4718000"/>
            <a:ext cx="1489200" cy="700800"/>
          </a:xfrm>
          <a:prstGeom prst="straightConnector1">
            <a:avLst/>
          </a:prstGeom>
          <a:noFill/>
          <a:ln w="28575" cap="flat" cmpd="sng">
            <a:solidFill>
              <a:schemeClr val="dk2"/>
            </a:solidFill>
            <a:prstDash val="solid"/>
            <a:round/>
            <a:headEnd type="none" w="med" len="med"/>
            <a:tailEnd type="none" w="med" len="med"/>
          </a:ln>
        </p:spPr>
      </p:cxnSp>
      <p:cxnSp>
        <p:nvCxnSpPr>
          <p:cNvPr id="922" name="Google Shape;922;p109"/>
          <p:cNvCxnSpPr/>
          <p:nvPr/>
        </p:nvCxnSpPr>
        <p:spPr>
          <a:xfrm>
            <a:off x="6369925" y="4204900"/>
            <a:ext cx="951300" cy="100200"/>
          </a:xfrm>
          <a:prstGeom prst="straightConnector1">
            <a:avLst/>
          </a:prstGeom>
          <a:noFill/>
          <a:ln w="28575" cap="flat" cmpd="sng">
            <a:solidFill>
              <a:schemeClr val="dk2"/>
            </a:solidFill>
            <a:prstDash val="solid"/>
            <a:round/>
            <a:headEnd type="none" w="med" len="med"/>
            <a:tailEnd type="none" w="med" len="med"/>
          </a:ln>
        </p:spPr>
      </p:cxnSp>
      <p:cxnSp>
        <p:nvCxnSpPr>
          <p:cNvPr id="923" name="Google Shape;923;p109"/>
          <p:cNvCxnSpPr/>
          <p:nvPr/>
        </p:nvCxnSpPr>
        <p:spPr>
          <a:xfrm>
            <a:off x="8497400" y="4692975"/>
            <a:ext cx="1013700" cy="550800"/>
          </a:xfrm>
          <a:prstGeom prst="straightConnector1">
            <a:avLst/>
          </a:prstGeom>
          <a:noFill/>
          <a:ln w="28575" cap="flat" cmpd="sng">
            <a:solidFill>
              <a:schemeClr val="dk2"/>
            </a:solidFill>
            <a:prstDash val="solid"/>
            <a:round/>
            <a:headEnd type="none" w="med" len="med"/>
            <a:tailEnd type="none" w="med" len="med"/>
          </a:ln>
        </p:spPr>
      </p:cxnSp>
      <p:pic>
        <p:nvPicPr>
          <p:cNvPr id="924" name="Google Shape;924;p109"/>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3287625" y="1830513"/>
            <a:ext cx="2156227" cy="2027376"/>
          </a:xfrm>
          <a:prstGeom prst="rect">
            <a:avLst/>
          </a:prstGeom>
          <a:noFill/>
          <a:ln>
            <a:noFill/>
          </a:ln>
        </p:spPr>
      </p:pic>
      <p:cxnSp>
        <p:nvCxnSpPr>
          <p:cNvPr id="925" name="Google Shape;925;p109"/>
          <p:cNvCxnSpPr/>
          <p:nvPr/>
        </p:nvCxnSpPr>
        <p:spPr>
          <a:xfrm rot="10800000" flipH="1">
            <a:off x="5994500" y="3566500"/>
            <a:ext cx="700800" cy="463200"/>
          </a:xfrm>
          <a:prstGeom prst="straightConnector1">
            <a:avLst/>
          </a:prstGeom>
          <a:noFill/>
          <a:ln w="28575" cap="flat" cmpd="sng">
            <a:solidFill>
              <a:schemeClr val="dk2"/>
            </a:solidFill>
            <a:prstDash val="solid"/>
            <a:round/>
            <a:headEnd type="none" w="med" len="med"/>
            <a:tailEnd type="none" w="med" len="med"/>
          </a:ln>
        </p:spPr>
      </p:cxnSp>
      <p:cxnSp>
        <p:nvCxnSpPr>
          <p:cNvPr id="926" name="Google Shape;926;p109"/>
          <p:cNvCxnSpPr/>
          <p:nvPr/>
        </p:nvCxnSpPr>
        <p:spPr>
          <a:xfrm>
            <a:off x="4655425" y="3466550"/>
            <a:ext cx="876000" cy="763500"/>
          </a:xfrm>
          <a:prstGeom prst="straightConnector1">
            <a:avLst/>
          </a:prstGeom>
          <a:noFill/>
          <a:ln w="19050" cap="flat" cmpd="sng">
            <a:solidFill>
              <a:schemeClr val="dk2"/>
            </a:solidFill>
            <a:prstDash val="dot"/>
            <a:round/>
            <a:headEnd type="none" w="med" len="med"/>
            <a:tailEnd type="non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1" cy="6864920"/>
          </a:xfrm>
          <a:prstGeom prst="rect">
            <a:avLst/>
          </a:prstGeom>
          <a:noFill/>
          <a:ln>
            <a:noFill/>
          </a:ln>
        </p:spPr>
      </p:pic>
      <p:sp>
        <p:nvSpPr>
          <p:cNvPr id="2" name="CaixaDeTexto 1">
            <a:extLst>
              <a:ext uri="{FF2B5EF4-FFF2-40B4-BE49-F238E27FC236}">
                <a16:creationId xmlns:a16="http://schemas.microsoft.com/office/drawing/2014/main" id="{B1C6EFDC-E7E7-1B61-AA65-9F0E41ED15B0}"/>
              </a:ext>
            </a:extLst>
          </p:cNvPr>
          <p:cNvSpPr txBox="1"/>
          <p:nvPr/>
        </p:nvSpPr>
        <p:spPr>
          <a:xfrm>
            <a:off x="6872748" y="6532480"/>
            <a:ext cx="5948516"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https://www.voanews.com/a/could-a-sprinkle-of-moon-dust-keep-earth-cool/6954388.html</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110"/>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fr-FR"/>
              <a:t>CO2 Emissions  through the life cycle of vehicles of different fuel types</a:t>
            </a:r>
            <a:endParaRPr/>
          </a:p>
        </p:txBody>
      </p:sp>
      <p:pic>
        <p:nvPicPr>
          <p:cNvPr id="933" name="Google Shape;933;p1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52975" y="1638799"/>
            <a:ext cx="8167851" cy="4857725"/>
          </a:xfrm>
          <a:prstGeom prst="rect">
            <a:avLst/>
          </a:prstGeom>
          <a:noFill/>
          <a:ln>
            <a:noFill/>
          </a:ln>
        </p:spPr>
      </p:pic>
      <p:sp>
        <p:nvSpPr>
          <p:cNvPr id="934" name="Google Shape;934;p110"/>
          <p:cNvSpPr txBox="1"/>
          <p:nvPr/>
        </p:nvSpPr>
        <p:spPr>
          <a:xfrm>
            <a:off x="101600" y="6553200"/>
            <a:ext cx="6214500" cy="323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1300" b="0" i="0" u="none" strike="noStrike" cap="none" dirty="0">
                <a:solidFill>
                  <a:srgbClr val="000000"/>
                </a:solidFill>
                <a:latin typeface="Posterama" panose="020B0504020200020000" pitchFamily="34" charset="0"/>
                <a:cs typeface="Posterama" panose="020B0504020200020000" pitchFamily="34" charset="0"/>
                <a:sym typeface="Arial"/>
              </a:rPr>
              <a:t>Source: </a:t>
            </a:r>
            <a:r>
              <a:rPr lang="fr-FR" sz="1300" b="0" i="0" u="none" strike="noStrike" cap="none" dirty="0" err="1">
                <a:solidFill>
                  <a:srgbClr val="000000"/>
                </a:solidFill>
                <a:latin typeface="Posterama" panose="020B0504020200020000" pitchFamily="34" charset="0"/>
                <a:cs typeface="Posterama" panose="020B0504020200020000" pitchFamily="34" charset="0"/>
                <a:sym typeface="Arial"/>
              </a:rPr>
              <a:t>European</a:t>
            </a:r>
            <a:r>
              <a:rPr lang="fr-FR" sz="1300" b="0" i="0" u="none" strike="noStrike" cap="none" dirty="0">
                <a:solidFill>
                  <a:srgbClr val="000000"/>
                </a:solidFill>
                <a:latin typeface="Posterama" panose="020B0504020200020000" pitchFamily="34" charset="0"/>
                <a:cs typeface="Posterama" panose="020B0504020200020000" pitchFamily="34" charset="0"/>
                <a:sym typeface="Arial"/>
              </a:rPr>
              <a:t> Environmental Agency</a:t>
            </a:r>
            <a:endParaRPr sz="2200" dirty="0">
              <a:solidFill>
                <a:schemeClr val="dk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8"/>
        <p:cNvGrpSpPr/>
        <p:nvPr/>
      </p:nvGrpSpPr>
      <p:grpSpPr>
        <a:xfrm>
          <a:off x="0" y="0"/>
          <a:ext cx="0" cy="0"/>
          <a:chOff x="0" y="0"/>
          <a:chExt cx="0" cy="0"/>
        </a:xfrm>
      </p:grpSpPr>
      <p:sp>
        <p:nvSpPr>
          <p:cNvPr id="939" name="Google Shape;939;p111"/>
          <p:cNvSpPr/>
          <p:nvPr/>
        </p:nvSpPr>
        <p:spPr>
          <a:xfrm>
            <a:off x="1524" y="0"/>
            <a:ext cx="12188700" cy="68580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pic>
        <p:nvPicPr>
          <p:cNvPr id="940" name="Google Shape;940;p111" descr="Uma imagem com interior, sala, mobília, mesa de jantar&#10;&#10;Descrição gerada automaticamente"/>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27" y="1281"/>
            <a:ext cx="12192000" cy="6856800"/>
          </a:xfrm>
          <a:prstGeom prst="rect">
            <a:avLst/>
          </a:prstGeom>
          <a:noFill/>
          <a:ln>
            <a:noFill/>
          </a:ln>
        </p:spPr>
      </p:pic>
      <p:sp>
        <p:nvSpPr>
          <p:cNvPr id="941" name="Google Shape;941;p111"/>
          <p:cNvSpPr txBox="1"/>
          <p:nvPr/>
        </p:nvSpPr>
        <p:spPr>
          <a:xfrm>
            <a:off x="203200" y="5461000"/>
            <a:ext cx="11492100" cy="1004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4000"/>
              <a:buFont typeface="Arial"/>
              <a:buNone/>
            </a:pP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Public transportation</a:t>
            </a:r>
            <a:endParaRPr sz="3700" b="1" i="0" u="none" strike="noStrike" cap="none" dirty="0">
              <a:solidFill>
                <a:schemeClr val="lt1"/>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pic>
        <p:nvPicPr>
          <p:cNvPr id="947" name="Google Shape;947;p112" descr="Uma imagem com relva, exterior, árvore, transporte&#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496250" y="2276150"/>
            <a:ext cx="3659850" cy="2458950"/>
          </a:xfrm>
          <a:prstGeom prst="rect">
            <a:avLst/>
          </a:prstGeom>
          <a:noFill/>
          <a:ln>
            <a:noFill/>
          </a:ln>
        </p:spPr>
      </p:pic>
      <p:pic>
        <p:nvPicPr>
          <p:cNvPr id="948" name="Google Shape;948;p112" descr="Uma imagem com comboio, faixa, edifício, estação&#10;&#10;Descrição gerada automaticament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13500" y="2276150"/>
            <a:ext cx="3940951" cy="2458950"/>
          </a:xfrm>
          <a:prstGeom prst="rect">
            <a:avLst/>
          </a:prstGeom>
          <a:noFill/>
          <a:ln>
            <a:noFill/>
          </a:ln>
        </p:spPr>
      </p:pic>
      <p:pic>
        <p:nvPicPr>
          <p:cNvPr id="949" name="Google Shape;949;p112" descr="Uma imagem com comboio, plataforma, estação, teto&#10;&#10;Descrição gerada automaticament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385500" y="2324525"/>
            <a:ext cx="3456800" cy="2362200"/>
          </a:xfrm>
          <a:prstGeom prst="rect">
            <a:avLst/>
          </a:prstGeom>
          <a:noFill/>
          <a:ln>
            <a:noFill/>
          </a:ln>
        </p:spPr>
      </p:pic>
      <p:sp>
        <p:nvSpPr>
          <p:cNvPr id="950" name="Google Shape;950;p112"/>
          <p:cNvSpPr txBox="1"/>
          <p:nvPr/>
        </p:nvSpPr>
        <p:spPr>
          <a:xfrm>
            <a:off x="1599353" y="4686725"/>
            <a:ext cx="2555100" cy="1092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fr-FR" sz="2100" dirty="0">
                <a:solidFill>
                  <a:schemeClr val="dk1"/>
                </a:solidFill>
                <a:latin typeface="Posterama" panose="020B0504020200020000" pitchFamily="34" charset="0"/>
                <a:cs typeface="Posterama" panose="020B0504020200020000" pitchFamily="34" charset="0"/>
                <a:sym typeface="Arial"/>
              </a:rPr>
              <a:t>Train</a:t>
            </a:r>
            <a:endParaRPr sz="2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951" name="Google Shape;951;p112"/>
          <p:cNvSpPr txBox="1"/>
          <p:nvPr/>
        </p:nvSpPr>
        <p:spPr>
          <a:xfrm>
            <a:off x="5830401" y="4686734"/>
            <a:ext cx="2555100" cy="1092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Tram</a:t>
            </a:r>
            <a:endParaRPr sz="2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952" name="Google Shape;952;p112"/>
          <p:cNvSpPr txBox="1"/>
          <p:nvPr/>
        </p:nvSpPr>
        <p:spPr>
          <a:xfrm>
            <a:off x="8690464" y="4686716"/>
            <a:ext cx="3555900" cy="1092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Subway/ Underground</a:t>
            </a:r>
            <a:endParaRPr sz="2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953" name="Google Shape;953;p112"/>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a:t>Train, trams and subways</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pic>
        <p:nvPicPr>
          <p:cNvPr id="958" name="Google Shape;958;p11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915525" y="1328825"/>
            <a:ext cx="7738850" cy="5138475"/>
          </a:xfrm>
          <a:prstGeom prst="rect">
            <a:avLst/>
          </a:prstGeom>
          <a:noFill/>
          <a:ln>
            <a:noFill/>
          </a:ln>
        </p:spPr>
      </p:pic>
      <p:sp>
        <p:nvSpPr>
          <p:cNvPr id="959" name="Google Shape;959;p113"/>
          <p:cNvSpPr txBox="1"/>
          <p:nvPr/>
        </p:nvSpPr>
        <p:spPr>
          <a:xfrm>
            <a:off x="396433" y="1397000"/>
            <a:ext cx="2651700" cy="2385198"/>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fr-FR" sz="2100" dirty="0">
                <a:solidFill>
                  <a:schemeClr val="dk1"/>
                </a:solidFill>
                <a:latin typeface="Posterama" panose="020B0504020200020000" pitchFamily="34" charset="0"/>
                <a:cs typeface="Posterama" panose="020B0504020200020000" pitchFamily="34" charset="0"/>
                <a:sym typeface="Arial"/>
              </a:rPr>
              <a:t>There </a:t>
            </a:r>
            <a:r>
              <a:rPr lang="fr-FR" sz="2100" dirty="0" err="1">
                <a:solidFill>
                  <a:schemeClr val="dk1"/>
                </a:solidFill>
                <a:latin typeface="Posterama" panose="020B0504020200020000" pitchFamily="34" charset="0"/>
                <a:cs typeface="Posterama" panose="020B0504020200020000" pitchFamily="34" charset="0"/>
                <a:sym typeface="Arial"/>
              </a:rPr>
              <a:t>is</a:t>
            </a:r>
            <a:r>
              <a:rPr lang="fr-FR" sz="2100" dirty="0">
                <a:solidFill>
                  <a:schemeClr val="dk1"/>
                </a:solidFill>
                <a:latin typeface="Posterama" panose="020B0504020200020000" pitchFamily="34" charset="0"/>
                <a:cs typeface="Posterama" panose="020B0504020200020000" pitchFamily="34" charset="0"/>
                <a:sym typeface="Arial"/>
              </a:rPr>
              <a:t> a </a:t>
            </a:r>
            <a:r>
              <a:rPr lang="fr-FR" sz="2100" dirty="0" err="1">
                <a:solidFill>
                  <a:schemeClr val="dk1"/>
                </a:solidFill>
                <a:latin typeface="Posterama" panose="020B0504020200020000" pitchFamily="34" charset="0"/>
                <a:cs typeface="Posterama" panose="020B0504020200020000" pitchFamily="34" charset="0"/>
                <a:sym typeface="Arial"/>
              </a:rPr>
              <a:t>need</a:t>
            </a:r>
            <a:r>
              <a:rPr lang="fr-FR" sz="2100" dirty="0">
                <a:solidFill>
                  <a:schemeClr val="dk1"/>
                </a:solidFill>
                <a:latin typeface="Posterama" panose="020B0504020200020000" pitchFamily="34" charset="0"/>
                <a:cs typeface="Posterama" panose="020B0504020200020000" pitchFamily="34" charset="0"/>
                <a:sym typeface="Arial"/>
              </a:rPr>
              <a:t> to </a:t>
            </a:r>
            <a:r>
              <a:rPr lang="fr-FR" sz="2100" dirty="0" err="1">
                <a:solidFill>
                  <a:schemeClr val="dk1"/>
                </a:solidFill>
                <a:latin typeface="Posterama" panose="020B0504020200020000" pitchFamily="34" charset="0"/>
                <a:cs typeface="Posterama" panose="020B0504020200020000" pitchFamily="34" charset="0"/>
                <a:sym typeface="Arial"/>
              </a:rPr>
              <a:t>invest</a:t>
            </a:r>
            <a:r>
              <a:rPr lang="fr-FR" sz="2100" dirty="0">
                <a:solidFill>
                  <a:schemeClr val="dk1"/>
                </a:solidFill>
                <a:latin typeface="Posterama" panose="020B0504020200020000" pitchFamily="34" charset="0"/>
                <a:cs typeface="Posterama" panose="020B0504020200020000" pitchFamily="34" charset="0"/>
                <a:sym typeface="Arial"/>
              </a:rPr>
              <a:t> in cross-border high speed network to </a:t>
            </a:r>
            <a:r>
              <a:rPr lang="fr-FR" sz="2100" dirty="0" err="1">
                <a:solidFill>
                  <a:schemeClr val="dk1"/>
                </a:solidFill>
                <a:latin typeface="Posterama" panose="020B0504020200020000" pitchFamily="34" charset="0"/>
                <a:cs typeface="Posterama" panose="020B0504020200020000" pitchFamily="34" charset="0"/>
                <a:sym typeface="Arial"/>
              </a:rPr>
              <a:t>make</a:t>
            </a:r>
            <a:r>
              <a:rPr lang="fr-FR" sz="2100" dirty="0">
                <a:solidFill>
                  <a:schemeClr val="dk1"/>
                </a:solidFill>
                <a:latin typeface="Posterama" panose="020B0504020200020000" pitchFamily="34" charset="0"/>
                <a:cs typeface="Posterama" panose="020B0504020200020000" pitchFamily="34" charset="0"/>
                <a:sym typeface="Arial"/>
              </a:rPr>
              <a:t> </a:t>
            </a:r>
            <a:r>
              <a:rPr lang="fr-FR" sz="2100" dirty="0" err="1">
                <a:solidFill>
                  <a:schemeClr val="dk1"/>
                </a:solidFill>
                <a:latin typeface="Posterama" panose="020B0504020200020000" pitchFamily="34" charset="0"/>
                <a:cs typeface="Posterama" panose="020B0504020200020000" pitchFamily="34" charset="0"/>
                <a:sym typeface="Arial"/>
              </a:rPr>
              <a:t>it</a:t>
            </a:r>
            <a:r>
              <a:rPr lang="fr-FR" sz="2100" dirty="0">
                <a:solidFill>
                  <a:schemeClr val="dk1"/>
                </a:solidFill>
                <a:latin typeface="Posterama" panose="020B0504020200020000" pitchFamily="34" charset="0"/>
                <a:cs typeface="Posterama" panose="020B0504020200020000" pitchFamily="34" charset="0"/>
                <a:sym typeface="Arial"/>
              </a:rPr>
              <a:t> a viable alternative to </a:t>
            </a:r>
            <a:r>
              <a:rPr lang="fr-FR" sz="2100" dirty="0" err="1">
                <a:solidFill>
                  <a:schemeClr val="dk1"/>
                </a:solidFill>
                <a:latin typeface="Posterama" panose="020B0504020200020000" pitchFamily="34" charset="0"/>
                <a:cs typeface="Posterama" panose="020B0504020200020000" pitchFamily="34" charset="0"/>
                <a:sym typeface="Arial"/>
              </a:rPr>
              <a:t>airplane</a:t>
            </a:r>
            <a:r>
              <a:rPr lang="fr-FR" sz="2100" dirty="0">
                <a:solidFill>
                  <a:schemeClr val="dk1"/>
                </a:solidFill>
                <a:latin typeface="Posterama" panose="020B0504020200020000" pitchFamily="34" charset="0"/>
                <a:cs typeface="Posterama" panose="020B0504020200020000" pitchFamily="34" charset="0"/>
                <a:sym typeface="Arial"/>
              </a:rPr>
              <a:t> </a:t>
            </a:r>
            <a:r>
              <a:rPr lang="fr-FR" sz="2100" dirty="0" err="1">
                <a:solidFill>
                  <a:schemeClr val="dk1"/>
                </a:solidFill>
                <a:latin typeface="Posterama" panose="020B0504020200020000" pitchFamily="34" charset="0"/>
                <a:cs typeface="Posterama" panose="020B0504020200020000" pitchFamily="34" charset="0"/>
                <a:sym typeface="Arial"/>
              </a:rPr>
              <a:t>travel</a:t>
            </a:r>
            <a:r>
              <a:rPr lang="fr-FR" sz="2100" dirty="0">
                <a:solidFill>
                  <a:schemeClr val="dk1"/>
                </a:solidFill>
                <a:latin typeface="Posterama" panose="020B0504020200020000" pitchFamily="34" charset="0"/>
                <a:cs typeface="Posterama" panose="020B0504020200020000" pitchFamily="34" charset="0"/>
                <a:sym typeface="Arial"/>
              </a:rPr>
              <a:t>.</a:t>
            </a:r>
            <a:endParaRPr sz="2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960" name="Google Shape;960;p113"/>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a:t>Trains as alternatives to aviation</a:t>
            </a:r>
            <a:endParaRPr/>
          </a:p>
        </p:txBody>
      </p:sp>
      <p:sp>
        <p:nvSpPr>
          <p:cNvPr id="5" name="CaixaDeTexto 4">
            <a:extLst>
              <a:ext uri="{FF2B5EF4-FFF2-40B4-BE49-F238E27FC236}">
                <a16:creationId xmlns:a16="http://schemas.microsoft.com/office/drawing/2014/main" id="{6122F07E-4B32-24B6-D6DE-DAF4D8DFF6CB}"/>
              </a:ext>
            </a:extLst>
          </p:cNvPr>
          <p:cNvSpPr txBox="1"/>
          <p:nvPr/>
        </p:nvSpPr>
        <p:spPr>
          <a:xfrm>
            <a:off x="2843212" y="6535475"/>
            <a:ext cx="7607055"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https://en.wikipedia.org/wiki/High-speed_rail_in_Europe#/media/File:Networks_of_Major_High_Speed_Rail_Operators_in_Europe.gif</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pic>
        <p:nvPicPr>
          <p:cNvPr id="966" name="Google Shape;966;p114" descr="Uma imagem com céu, exterior, autocarro, transporte&#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831750" y="1281700"/>
            <a:ext cx="4136850" cy="3102651"/>
          </a:xfrm>
          <a:prstGeom prst="rect">
            <a:avLst/>
          </a:prstGeom>
          <a:noFill/>
          <a:ln>
            <a:noFill/>
          </a:ln>
        </p:spPr>
      </p:pic>
      <p:pic>
        <p:nvPicPr>
          <p:cNvPr id="967" name="Google Shape;967;p114"/>
          <p:cNvPicPr preferRelativeResize="0"/>
          <p:nvPr/>
        </p:nvPicPr>
        <p:blipFill rotWithShape="1">
          <a:blip r:embed="rId4">
            <a:alphaModFix/>
          </a:blip>
          <a:srcRect/>
          <a:stretch/>
        </p:blipFill>
        <p:spPr>
          <a:xfrm>
            <a:off x="0" y="4286250"/>
            <a:ext cx="11352449" cy="2476850"/>
          </a:xfrm>
          <a:prstGeom prst="rect">
            <a:avLst/>
          </a:prstGeom>
          <a:noFill/>
          <a:ln>
            <a:noFill/>
          </a:ln>
        </p:spPr>
      </p:pic>
      <p:sp>
        <p:nvSpPr>
          <p:cNvPr id="968" name="Google Shape;968;p114"/>
          <p:cNvSpPr txBox="1"/>
          <p:nvPr/>
        </p:nvSpPr>
        <p:spPr>
          <a:xfrm>
            <a:off x="7203336" y="6388935"/>
            <a:ext cx="5331600" cy="354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fr-FR" sz="1500" b="0" i="0" u="none" strike="noStrike" cap="none" dirty="0">
                <a:solidFill>
                  <a:schemeClr val="dk1"/>
                </a:solidFill>
                <a:latin typeface="Posterama" panose="020B0504020200020000" pitchFamily="34" charset="0"/>
                <a:cs typeface="Posterama" panose="020B0504020200020000" pitchFamily="34" charset="0"/>
                <a:sym typeface="Arial"/>
              </a:rPr>
              <a:t>Source: </a:t>
            </a:r>
            <a:r>
              <a:rPr lang="fr-FR" sz="1500" b="0" i="0" u="none" strike="noStrike" cap="none" dirty="0" err="1">
                <a:solidFill>
                  <a:schemeClr val="dk1"/>
                </a:solidFill>
                <a:latin typeface="Posterama" panose="020B0504020200020000" pitchFamily="34" charset="0"/>
                <a:cs typeface="Posterama" panose="020B0504020200020000" pitchFamily="34" charset="0"/>
                <a:sym typeface="Arial"/>
              </a:rPr>
              <a:t>European</a:t>
            </a:r>
            <a:r>
              <a:rPr lang="fr-FR" sz="1500" b="0" i="0" u="none" strike="noStrike" cap="none" dirty="0">
                <a:solidFill>
                  <a:schemeClr val="dk1"/>
                </a:solidFill>
                <a:latin typeface="Posterama" panose="020B0504020200020000" pitchFamily="34" charset="0"/>
                <a:cs typeface="Posterama" panose="020B0504020200020000" pitchFamily="34" charset="0"/>
                <a:sym typeface="Arial"/>
              </a:rPr>
              <a:t> Automobile </a:t>
            </a:r>
            <a:r>
              <a:rPr lang="fr-FR" sz="1500" b="0" i="0" u="none" strike="noStrike" cap="none" dirty="0" err="1">
                <a:solidFill>
                  <a:schemeClr val="dk1"/>
                </a:solidFill>
                <a:latin typeface="Posterama" panose="020B0504020200020000" pitchFamily="34" charset="0"/>
                <a:cs typeface="Posterama" panose="020B0504020200020000" pitchFamily="34" charset="0"/>
                <a:sym typeface="Arial"/>
              </a:rPr>
              <a:t>Manufacturers</a:t>
            </a:r>
            <a:r>
              <a:rPr lang="fr-FR" sz="1500" b="0" i="0" u="none" strike="noStrike" cap="none" dirty="0">
                <a:solidFill>
                  <a:schemeClr val="dk1"/>
                </a:solidFill>
                <a:latin typeface="Posterama" panose="020B0504020200020000" pitchFamily="34" charset="0"/>
                <a:cs typeface="Posterama" panose="020B0504020200020000" pitchFamily="34" charset="0"/>
                <a:sym typeface="Arial"/>
              </a:rPr>
              <a:t> association</a:t>
            </a:r>
            <a:r>
              <a:rPr lang="fr-FR" sz="1500" dirty="0">
                <a:solidFill>
                  <a:schemeClr val="dk1"/>
                </a:solidFill>
                <a:latin typeface="Posterama" panose="020B0504020200020000" pitchFamily="34" charset="0"/>
                <a:cs typeface="Posterama" panose="020B0504020200020000" pitchFamily="34" charset="0"/>
                <a:sym typeface="Arial"/>
              </a:rPr>
              <a:t> </a:t>
            </a:r>
            <a:endParaRPr sz="1600" dirty="0">
              <a:solidFill>
                <a:schemeClr val="dk1"/>
              </a:solidFill>
              <a:latin typeface="Calibri"/>
              <a:ea typeface="Calibri"/>
              <a:cs typeface="Calibri"/>
              <a:sym typeface="Calibri"/>
            </a:endParaRPr>
          </a:p>
        </p:txBody>
      </p:sp>
      <p:sp>
        <p:nvSpPr>
          <p:cNvPr id="969" name="Google Shape;969;p114"/>
          <p:cNvSpPr txBox="1"/>
          <p:nvPr/>
        </p:nvSpPr>
        <p:spPr>
          <a:xfrm>
            <a:off x="642118" y="1565125"/>
            <a:ext cx="5331600" cy="815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970" name="Google Shape;970;p114"/>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a:t>Buses</a:t>
            </a:r>
            <a:endParaRPr/>
          </a:p>
        </p:txBody>
      </p:sp>
      <p:pic>
        <p:nvPicPr>
          <p:cNvPr id="971" name="Google Shape;971;p11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885150" y="2032713"/>
            <a:ext cx="2845555" cy="160062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pic>
        <p:nvPicPr>
          <p:cNvPr id="977" name="Google Shape;977;p115" descr="Uma imagem com bicicleta, exterior, edifício, estacionado&#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290600" y="1787510"/>
            <a:ext cx="5597965" cy="3733799"/>
          </a:xfrm>
          <a:prstGeom prst="rect">
            <a:avLst/>
          </a:prstGeom>
          <a:noFill/>
          <a:ln>
            <a:noFill/>
          </a:ln>
        </p:spPr>
      </p:pic>
      <p:sp>
        <p:nvSpPr>
          <p:cNvPr id="978" name="Google Shape;978;p115"/>
          <p:cNvSpPr txBox="1"/>
          <p:nvPr/>
        </p:nvSpPr>
        <p:spPr>
          <a:xfrm>
            <a:off x="396433" y="1787500"/>
            <a:ext cx="5331600" cy="2709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Riding a bicycle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is</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one of the best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ways</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to move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around</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100" b="0" i="0" u="none" strike="noStrike" cap="none" dirty="0" err="1">
                <a:solidFill>
                  <a:schemeClr val="dk1"/>
                </a:solidFill>
                <a:latin typeface="Posterama" panose="020B0504020200020000" pitchFamily="34" charset="0"/>
                <a:cs typeface="Posterama" panose="020B0504020200020000" pitchFamily="34" charset="0"/>
                <a:sym typeface="Arial"/>
              </a:rPr>
              <a:t>emissions</a:t>
            </a: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 free</a:t>
            </a:r>
            <a:endParaRPr sz="1900" dirty="0">
              <a:latin typeface="Posterama" panose="020B0504020200020000" pitchFamily="34" charset="0"/>
              <a:cs typeface="Posterama" panose="020B0504020200020000" pitchFamily="34" charset="0"/>
            </a:endParaRPr>
          </a:p>
          <a:p>
            <a:pPr marL="0" marR="0" lvl="0" indent="0" algn="l" rtl="0">
              <a:lnSpc>
                <a:spcPct val="100000"/>
              </a:lnSpc>
              <a:spcBef>
                <a:spcPts val="0"/>
              </a:spcBef>
              <a:spcAft>
                <a:spcPts val="0"/>
              </a:spcAft>
              <a:buClr>
                <a:schemeClr val="dk1"/>
              </a:buClr>
              <a:buSzPts val="1500"/>
              <a:buFont typeface="Arial"/>
              <a:buNone/>
            </a:pPr>
            <a:endParaRPr sz="2100"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fr-FR" sz="2100" dirty="0">
                <a:solidFill>
                  <a:schemeClr val="dk1"/>
                </a:solidFill>
                <a:latin typeface="Posterama" panose="020B0504020200020000" pitchFamily="34" charset="0"/>
                <a:cs typeface="Posterama" panose="020B0504020200020000" pitchFamily="34" charset="0"/>
                <a:sym typeface="Arial"/>
              </a:rPr>
              <a:t>Not all </a:t>
            </a:r>
            <a:r>
              <a:rPr lang="fr-FR" sz="2100" dirty="0" err="1">
                <a:solidFill>
                  <a:schemeClr val="dk1"/>
                </a:solidFill>
                <a:latin typeface="Posterama" panose="020B0504020200020000" pitchFamily="34" charset="0"/>
                <a:cs typeface="Posterama" panose="020B0504020200020000" pitchFamily="34" charset="0"/>
                <a:sym typeface="Arial"/>
              </a:rPr>
              <a:t>cities</a:t>
            </a:r>
            <a:r>
              <a:rPr lang="fr-FR" sz="2100" dirty="0">
                <a:solidFill>
                  <a:schemeClr val="dk1"/>
                </a:solidFill>
                <a:latin typeface="Posterama" panose="020B0504020200020000" pitchFamily="34" charset="0"/>
                <a:cs typeface="Posterama" panose="020B0504020200020000" pitchFamily="34" charset="0"/>
                <a:sym typeface="Arial"/>
              </a:rPr>
              <a:t> and locations can </a:t>
            </a:r>
            <a:r>
              <a:rPr lang="fr-FR" sz="2100" dirty="0" err="1">
                <a:solidFill>
                  <a:schemeClr val="dk1"/>
                </a:solidFill>
                <a:latin typeface="Posterama" panose="020B0504020200020000" pitchFamily="34" charset="0"/>
                <a:cs typeface="Posterama" panose="020B0504020200020000" pitchFamily="34" charset="0"/>
                <a:sym typeface="Arial"/>
              </a:rPr>
              <a:t>be</a:t>
            </a:r>
            <a:r>
              <a:rPr lang="fr-FR" sz="2100" dirty="0">
                <a:solidFill>
                  <a:schemeClr val="dk1"/>
                </a:solidFill>
                <a:latin typeface="Posterama" panose="020B0504020200020000" pitchFamily="34" charset="0"/>
                <a:cs typeface="Posterama" panose="020B0504020200020000" pitchFamily="34" charset="0"/>
                <a:sym typeface="Arial"/>
              </a:rPr>
              <a:t> as flat and bicycle </a:t>
            </a:r>
            <a:r>
              <a:rPr lang="fr-FR" sz="2100" dirty="0" err="1">
                <a:solidFill>
                  <a:schemeClr val="dk1"/>
                </a:solidFill>
                <a:latin typeface="Posterama" panose="020B0504020200020000" pitchFamily="34" charset="0"/>
                <a:cs typeface="Posterama" panose="020B0504020200020000" pitchFamily="34" charset="0"/>
                <a:sym typeface="Arial"/>
              </a:rPr>
              <a:t>oriented</a:t>
            </a:r>
            <a:r>
              <a:rPr lang="fr-FR" sz="2100" dirty="0">
                <a:solidFill>
                  <a:schemeClr val="dk1"/>
                </a:solidFill>
                <a:latin typeface="Posterama" panose="020B0504020200020000" pitchFamily="34" charset="0"/>
                <a:cs typeface="Posterama" panose="020B0504020200020000" pitchFamily="34" charset="0"/>
                <a:sym typeface="Arial"/>
              </a:rPr>
              <a:t> </a:t>
            </a:r>
            <a:r>
              <a:rPr lang="fr-FR" sz="2100" dirty="0" err="1">
                <a:solidFill>
                  <a:schemeClr val="dk1"/>
                </a:solidFill>
                <a:latin typeface="Posterama" panose="020B0504020200020000" pitchFamily="34" charset="0"/>
                <a:cs typeface="Posterama" panose="020B0504020200020000" pitchFamily="34" charset="0"/>
                <a:sym typeface="Arial"/>
              </a:rPr>
              <a:t>such</a:t>
            </a:r>
            <a:r>
              <a:rPr lang="fr-FR" sz="2100" dirty="0">
                <a:solidFill>
                  <a:schemeClr val="dk1"/>
                </a:solidFill>
                <a:latin typeface="Posterama" panose="020B0504020200020000" pitchFamily="34" charset="0"/>
                <a:cs typeface="Posterama" panose="020B0504020200020000" pitchFamily="34" charset="0"/>
                <a:sym typeface="Arial"/>
              </a:rPr>
              <a:t> as the </a:t>
            </a:r>
            <a:r>
              <a:rPr lang="fr-FR" sz="2100" dirty="0" err="1">
                <a:solidFill>
                  <a:schemeClr val="dk1"/>
                </a:solidFill>
                <a:latin typeface="Posterama" panose="020B0504020200020000" pitchFamily="34" charset="0"/>
                <a:cs typeface="Posterama" panose="020B0504020200020000" pitchFamily="34" charset="0"/>
                <a:sym typeface="Arial"/>
              </a:rPr>
              <a:t>Netherlands</a:t>
            </a:r>
            <a:r>
              <a:rPr lang="fr-FR" sz="2100" dirty="0">
                <a:solidFill>
                  <a:schemeClr val="dk1"/>
                </a:solidFill>
                <a:latin typeface="Posterama" panose="020B0504020200020000" pitchFamily="34" charset="0"/>
                <a:cs typeface="Posterama" panose="020B0504020200020000" pitchFamily="34" charset="0"/>
                <a:sym typeface="Arial"/>
              </a:rPr>
              <a:t>, but </a:t>
            </a:r>
            <a:r>
              <a:rPr lang="fr-FR" sz="2100" dirty="0" err="1">
                <a:solidFill>
                  <a:schemeClr val="dk1"/>
                </a:solidFill>
                <a:latin typeface="Posterama" panose="020B0504020200020000" pitchFamily="34" charset="0"/>
                <a:cs typeface="Posterama" panose="020B0504020200020000" pitchFamily="34" charset="0"/>
                <a:sym typeface="Arial"/>
              </a:rPr>
              <a:t>there</a:t>
            </a:r>
            <a:r>
              <a:rPr lang="fr-FR" sz="2100" dirty="0">
                <a:solidFill>
                  <a:schemeClr val="dk1"/>
                </a:solidFill>
                <a:latin typeface="Posterama" panose="020B0504020200020000" pitchFamily="34" charset="0"/>
                <a:cs typeface="Posterama" panose="020B0504020200020000" pitchFamily="34" charset="0"/>
                <a:sym typeface="Arial"/>
              </a:rPr>
              <a:t> </a:t>
            </a:r>
            <a:r>
              <a:rPr lang="fr-FR" sz="2100" dirty="0" err="1">
                <a:solidFill>
                  <a:schemeClr val="dk1"/>
                </a:solidFill>
                <a:latin typeface="Posterama" panose="020B0504020200020000" pitchFamily="34" charset="0"/>
                <a:cs typeface="Posterama" panose="020B0504020200020000" pitchFamily="34" charset="0"/>
              </a:rPr>
              <a:t>is</a:t>
            </a:r>
            <a:r>
              <a:rPr lang="fr-FR" sz="2100" dirty="0">
                <a:solidFill>
                  <a:schemeClr val="dk1"/>
                </a:solidFill>
                <a:latin typeface="Posterama" panose="020B0504020200020000" pitchFamily="34" charset="0"/>
                <a:cs typeface="Posterama" panose="020B0504020200020000" pitchFamily="34" charset="0"/>
                <a:sym typeface="Arial"/>
              </a:rPr>
              <a:t> a large </a:t>
            </a:r>
            <a:r>
              <a:rPr lang="fr-FR" sz="2100" dirty="0" err="1">
                <a:solidFill>
                  <a:schemeClr val="dk1"/>
                </a:solidFill>
                <a:latin typeface="Posterama" panose="020B0504020200020000" pitchFamily="34" charset="0"/>
                <a:cs typeface="Posterama" panose="020B0504020200020000" pitchFamily="34" charset="0"/>
              </a:rPr>
              <a:t>v</a:t>
            </a:r>
            <a:r>
              <a:rPr lang="fr-FR" sz="2100" dirty="0" err="1">
                <a:solidFill>
                  <a:schemeClr val="dk1"/>
                </a:solidFill>
                <a:latin typeface="Posterama" panose="020B0504020200020000" pitchFamily="34" charset="0"/>
                <a:cs typeface="Posterama" panose="020B0504020200020000" pitchFamily="34" charset="0"/>
                <a:sym typeface="Arial"/>
              </a:rPr>
              <a:t>ariety</a:t>
            </a:r>
            <a:r>
              <a:rPr lang="fr-FR" sz="2100" dirty="0">
                <a:solidFill>
                  <a:schemeClr val="dk1"/>
                </a:solidFill>
                <a:latin typeface="Posterama" panose="020B0504020200020000" pitchFamily="34" charset="0"/>
                <a:cs typeface="Posterama" panose="020B0504020200020000" pitchFamily="34" charset="0"/>
                <a:sym typeface="Arial"/>
              </a:rPr>
              <a:t> of </a:t>
            </a:r>
            <a:r>
              <a:rPr lang="fr-FR" sz="2100" dirty="0" err="1">
                <a:solidFill>
                  <a:schemeClr val="dk1"/>
                </a:solidFill>
                <a:latin typeface="Posterama" panose="020B0504020200020000" pitchFamily="34" charset="0"/>
                <a:cs typeface="Posterama" panose="020B0504020200020000" pitchFamily="34" charset="0"/>
                <a:sym typeface="Arial"/>
              </a:rPr>
              <a:t>electric</a:t>
            </a:r>
            <a:r>
              <a:rPr lang="fr-FR" sz="2100" dirty="0">
                <a:solidFill>
                  <a:schemeClr val="dk1"/>
                </a:solidFill>
                <a:latin typeface="Posterama" panose="020B0504020200020000" pitchFamily="34" charset="0"/>
                <a:cs typeface="Posterama" panose="020B0504020200020000" pitchFamily="34" charset="0"/>
                <a:sym typeface="Arial"/>
              </a:rPr>
              <a:t> options </a:t>
            </a:r>
            <a:r>
              <a:rPr lang="fr-FR" sz="2100" dirty="0" err="1">
                <a:solidFill>
                  <a:schemeClr val="dk1"/>
                </a:solidFill>
                <a:latin typeface="Posterama" panose="020B0504020200020000" pitchFamily="34" charset="0"/>
                <a:cs typeface="Posterama" panose="020B0504020200020000" pitchFamily="34" charset="0"/>
                <a:sym typeface="Arial"/>
              </a:rPr>
              <a:t>that</a:t>
            </a:r>
            <a:r>
              <a:rPr lang="fr-FR" sz="2100" dirty="0">
                <a:solidFill>
                  <a:schemeClr val="dk1"/>
                </a:solidFill>
                <a:latin typeface="Posterama" panose="020B0504020200020000" pitchFamily="34" charset="0"/>
                <a:cs typeface="Posterama" panose="020B0504020200020000" pitchFamily="34" charset="0"/>
                <a:sym typeface="Arial"/>
              </a:rPr>
              <a:t> can help </a:t>
            </a:r>
            <a:r>
              <a:rPr lang="fr-FR" sz="2100" dirty="0" err="1">
                <a:solidFill>
                  <a:schemeClr val="dk1"/>
                </a:solidFill>
                <a:latin typeface="Posterama" panose="020B0504020200020000" pitchFamily="34" charset="0"/>
                <a:cs typeface="Posterama" panose="020B0504020200020000" pitchFamily="34" charset="0"/>
                <a:sym typeface="Arial"/>
              </a:rPr>
              <a:t>with</a:t>
            </a:r>
            <a:r>
              <a:rPr lang="fr-FR" sz="2100" dirty="0">
                <a:solidFill>
                  <a:schemeClr val="dk1"/>
                </a:solidFill>
                <a:latin typeface="Posterama" panose="020B0504020200020000" pitchFamily="34" charset="0"/>
                <a:cs typeface="Posterama" panose="020B0504020200020000" pitchFamily="34" charset="0"/>
                <a:sym typeface="Arial"/>
              </a:rPr>
              <a:t> </a:t>
            </a:r>
            <a:r>
              <a:rPr lang="fr-FR" sz="2100" dirty="0" err="1">
                <a:solidFill>
                  <a:schemeClr val="dk1"/>
                </a:solidFill>
                <a:latin typeface="Posterama" panose="020B0504020200020000" pitchFamily="34" charset="0"/>
                <a:cs typeface="Posterama" panose="020B0504020200020000" pitchFamily="34" charset="0"/>
                <a:sym typeface="Arial"/>
              </a:rPr>
              <a:t>steep</a:t>
            </a:r>
            <a:r>
              <a:rPr lang="fr-FR" sz="2100" dirty="0">
                <a:solidFill>
                  <a:schemeClr val="dk1"/>
                </a:solidFill>
                <a:latin typeface="Posterama" panose="020B0504020200020000" pitchFamily="34" charset="0"/>
                <a:cs typeface="Posterama" panose="020B0504020200020000" pitchFamily="34" charset="0"/>
                <a:sym typeface="Arial"/>
              </a:rPr>
              <a:t> </a:t>
            </a:r>
            <a:r>
              <a:rPr lang="fr-FR" sz="2100" dirty="0" err="1">
                <a:solidFill>
                  <a:schemeClr val="dk1"/>
                </a:solidFill>
                <a:latin typeface="Posterama" panose="020B0504020200020000" pitchFamily="34" charset="0"/>
                <a:cs typeface="Posterama" panose="020B0504020200020000" pitchFamily="34" charset="0"/>
                <a:sym typeface="Arial"/>
              </a:rPr>
              <a:t>ascends</a:t>
            </a: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p:txBody>
      </p:sp>
      <p:pic>
        <p:nvPicPr>
          <p:cNvPr id="979" name="Google Shape;979;p115" descr="Uma imagem com exterior, bicicleta&#10;&#10;Descrição gerada automaticament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93233" y="4749800"/>
            <a:ext cx="2623050" cy="1930400"/>
          </a:xfrm>
          <a:prstGeom prst="rect">
            <a:avLst/>
          </a:prstGeom>
          <a:noFill/>
          <a:ln>
            <a:noFill/>
          </a:ln>
        </p:spPr>
      </p:pic>
      <p:pic>
        <p:nvPicPr>
          <p:cNvPr id="980" name="Google Shape;980;p115" descr="Uma imagem com exterior, relva, motociclo, estacionado&#10;&#10;Descrição gerada automaticament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062224" y="4743883"/>
            <a:ext cx="2665790" cy="1957840"/>
          </a:xfrm>
          <a:prstGeom prst="rect">
            <a:avLst/>
          </a:prstGeom>
          <a:noFill/>
          <a:ln>
            <a:noFill/>
          </a:ln>
        </p:spPr>
      </p:pic>
      <p:sp>
        <p:nvSpPr>
          <p:cNvPr id="981" name="Google Shape;981;p115"/>
          <p:cNvSpPr txBox="1"/>
          <p:nvPr/>
        </p:nvSpPr>
        <p:spPr>
          <a:xfrm>
            <a:off x="5973956" y="5867400"/>
            <a:ext cx="2555100" cy="1092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Electric scooters</a:t>
            </a:r>
            <a:endParaRPr sz="2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982" name="Google Shape;982;p115"/>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a:t>Bicycle and other two-wheel modes of transportation</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988" name="Google Shape;988;p116" descr="Uma imagem com exterior, terra, passeio&#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20800" y="2472892"/>
            <a:ext cx="4061758" cy="3152163"/>
          </a:xfrm>
          <a:prstGeom prst="rect">
            <a:avLst/>
          </a:prstGeom>
          <a:noFill/>
          <a:ln>
            <a:noFill/>
          </a:ln>
        </p:spPr>
      </p:pic>
      <p:pic>
        <p:nvPicPr>
          <p:cNvPr id="989" name="Google Shape;989;p116" descr="Uma imagem com bicicleta, estacionado, exterior, passeio&#10;&#10;Descrição gerada automaticament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892800" y="2422959"/>
            <a:ext cx="4269444" cy="3202083"/>
          </a:xfrm>
          <a:prstGeom prst="rect">
            <a:avLst/>
          </a:prstGeom>
          <a:noFill/>
          <a:ln>
            <a:noFill/>
          </a:ln>
        </p:spPr>
      </p:pic>
      <p:sp>
        <p:nvSpPr>
          <p:cNvPr id="990" name="Google Shape;990;p116"/>
          <p:cNvSpPr txBox="1"/>
          <p:nvPr/>
        </p:nvSpPr>
        <p:spPr>
          <a:xfrm>
            <a:off x="4381050" y="5556725"/>
            <a:ext cx="2555100" cy="1092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fr-FR" sz="2100" b="0" i="0" u="none" strike="noStrike" cap="none" dirty="0">
                <a:solidFill>
                  <a:schemeClr val="dk1"/>
                </a:solidFill>
                <a:latin typeface="Posterama" panose="020B0504020200020000" pitchFamily="34" charset="0"/>
                <a:cs typeface="Posterama" panose="020B0504020200020000" pitchFamily="34" charset="0"/>
                <a:sym typeface="Arial"/>
              </a:rPr>
              <a:t>Sharing services!</a:t>
            </a:r>
            <a:endParaRPr sz="2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991" name="Google Shape;991;p116"/>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a:t>Bicycle and other two-wheel modes of transportation</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117"/>
          <p:cNvSpPr txBox="1">
            <a:spLocks noGrp="1"/>
          </p:cNvSpPr>
          <p:nvPr>
            <p:ph type="title"/>
          </p:nvPr>
        </p:nvSpPr>
        <p:spPr>
          <a:xfrm>
            <a:off x="642125" y="461800"/>
            <a:ext cx="10259400" cy="1338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a:t>Space taken by 60 people on bicycle, cars and a bus</a:t>
            </a:r>
            <a:endParaRPr sz="4009"/>
          </a:p>
          <a:p>
            <a:pPr marL="0" lvl="0" indent="0" algn="l" rtl="0">
              <a:lnSpc>
                <a:spcPct val="90000"/>
              </a:lnSpc>
              <a:spcBef>
                <a:spcPts val="0"/>
              </a:spcBef>
              <a:spcAft>
                <a:spcPts val="0"/>
              </a:spcAft>
              <a:buClr>
                <a:srgbClr val="7503A6"/>
              </a:buClr>
              <a:buSzPts val="3600"/>
              <a:buFont typeface="Arial"/>
              <a:buNone/>
            </a:pPr>
            <a:endParaRPr sz="4009"/>
          </a:p>
          <a:p>
            <a:pPr marL="0" lvl="0" indent="0" algn="l" rtl="0">
              <a:lnSpc>
                <a:spcPct val="90000"/>
              </a:lnSpc>
              <a:spcBef>
                <a:spcPts val="0"/>
              </a:spcBef>
              <a:spcAft>
                <a:spcPts val="0"/>
              </a:spcAft>
              <a:buClr>
                <a:srgbClr val="7503A6"/>
              </a:buClr>
              <a:buSzPts val="3600"/>
              <a:buFont typeface="Arial"/>
              <a:buNone/>
            </a:pPr>
            <a:endParaRPr sz="4009"/>
          </a:p>
        </p:txBody>
      </p:sp>
      <p:pic>
        <p:nvPicPr>
          <p:cNvPr id="997" name="Google Shape;997;p117"/>
          <p:cNvPicPr preferRelativeResize="0"/>
          <p:nvPr/>
        </p:nvPicPr>
        <p:blipFill rotWithShape="1">
          <a:blip r:embed="rId3">
            <a:alphaModFix/>
          </a:blip>
          <a:srcRect/>
          <a:stretch/>
        </p:blipFill>
        <p:spPr>
          <a:xfrm>
            <a:off x="930241" y="1800100"/>
            <a:ext cx="9683170" cy="4602350"/>
          </a:xfrm>
          <a:prstGeom prst="rect">
            <a:avLst/>
          </a:prstGeom>
          <a:noFill/>
          <a:ln>
            <a:noFill/>
          </a:ln>
        </p:spPr>
      </p:pic>
      <p:sp>
        <p:nvSpPr>
          <p:cNvPr id="998" name="Google Shape;998;p117"/>
          <p:cNvSpPr txBox="1"/>
          <p:nvPr/>
        </p:nvSpPr>
        <p:spPr>
          <a:xfrm>
            <a:off x="203201" y="6402444"/>
            <a:ext cx="7213500" cy="5712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1600"/>
              <a:buFont typeface="Arial"/>
              <a:buNone/>
            </a:pPr>
            <a:r>
              <a:rPr lang="fr-FR" sz="1500" i="0" u="none" strike="noStrike" cap="none" dirty="0">
                <a:solidFill>
                  <a:schemeClr val="dk1"/>
                </a:solidFill>
                <a:latin typeface="Posterama" panose="020B0504020200020000" pitchFamily="34" charset="0"/>
                <a:cs typeface="Posterama" panose="020B0504020200020000" pitchFamily="34" charset="0"/>
                <a:sym typeface="Arial"/>
              </a:rPr>
              <a:t>Source: </a:t>
            </a:r>
            <a:r>
              <a:rPr lang="fr-FR" sz="1500" i="0" u="none" strike="noStrike" cap="none" dirty="0" err="1">
                <a:solidFill>
                  <a:schemeClr val="dk1"/>
                </a:solidFill>
                <a:latin typeface="Posterama" panose="020B0504020200020000" pitchFamily="34" charset="0"/>
                <a:cs typeface="Posterama" panose="020B0504020200020000" pitchFamily="34" charset="0"/>
                <a:sym typeface="Arial"/>
              </a:rPr>
              <a:t>Brodowicz</a:t>
            </a:r>
            <a:r>
              <a:rPr lang="fr-FR" sz="150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1500" i="0" u="none" strike="noStrike" cap="none" dirty="0" err="1">
                <a:solidFill>
                  <a:schemeClr val="dk1"/>
                </a:solidFill>
                <a:latin typeface="Posterama" panose="020B0504020200020000" pitchFamily="34" charset="0"/>
                <a:cs typeface="Posterama" panose="020B0504020200020000" pitchFamily="34" charset="0"/>
                <a:sym typeface="Arial"/>
              </a:rPr>
              <a:t>Pospiesnzy</a:t>
            </a:r>
            <a:r>
              <a:rPr lang="fr-FR" sz="1500" i="0" u="none" strike="noStrike" cap="none" dirty="0">
                <a:solidFill>
                  <a:schemeClr val="dk1"/>
                </a:solidFill>
                <a:latin typeface="Posterama" panose="020B0504020200020000" pitchFamily="34" charset="0"/>
                <a:cs typeface="Posterama" panose="020B0504020200020000" pitchFamily="34" charset="0"/>
                <a:sym typeface="Arial"/>
              </a:rPr>
              <a:t> &amp; </a:t>
            </a:r>
            <a:r>
              <a:rPr lang="fr-FR" sz="1500" i="0" u="none" strike="noStrike" cap="none" dirty="0" err="1">
                <a:solidFill>
                  <a:schemeClr val="dk1"/>
                </a:solidFill>
                <a:latin typeface="Posterama" panose="020B0504020200020000" pitchFamily="34" charset="0"/>
                <a:cs typeface="Posterama" panose="020B0504020200020000" pitchFamily="34" charset="0"/>
                <a:sym typeface="Arial"/>
              </a:rPr>
              <a:t>Grzymala</a:t>
            </a:r>
            <a:r>
              <a:rPr lang="fr-FR" sz="1500" i="0" u="none" strike="noStrike" cap="none" dirty="0">
                <a:solidFill>
                  <a:schemeClr val="dk1"/>
                </a:solidFill>
                <a:latin typeface="Posterama" panose="020B0504020200020000" pitchFamily="34" charset="0"/>
                <a:cs typeface="Posterama" panose="020B0504020200020000" pitchFamily="34" charset="0"/>
                <a:sym typeface="Arial"/>
              </a:rPr>
              <a:t> (2015)</a:t>
            </a:r>
            <a:endParaRPr sz="1500" i="0" u="none" strike="noStrike" cap="none" dirty="0">
              <a:solidFill>
                <a:schemeClr val="dk1"/>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pic>
        <p:nvPicPr>
          <p:cNvPr id="1003" name="Google Shape;1003;p11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470402" y="0"/>
            <a:ext cx="7721599" cy="6844596"/>
          </a:xfrm>
          <a:prstGeom prst="rect">
            <a:avLst/>
          </a:prstGeom>
          <a:noFill/>
          <a:ln>
            <a:noFill/>
          </a:ln>
        </p:spPr>
      </p:pic>
      <p:sp>
        <p:nvSpPr>
          <p:cNvPr id="1004" name="Google Shape;1004;p118"/>
          <p:cNvSpPr txBox="1"/>
          <p:nvPr/>
        </p:nvSpPr>
        <p:spPr>
          <a:xfrm>
            <a:off x="304851" y="2370516"/>
            <a:ext cx="3860700" cy="7080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fr-FR" sz="1900" dirty="0">
                <a:solidFill>
                  <a:schemeClr val="dk1"/>
                </a:solidFill>
                <a:latin typeface="Posterama" panose="020B0504020200020000" pitchFamily="34" charset="0"/>
                <a:cs typeface="Posterama" panose="020B0504020200020000" pitchFamily="34" charset="0"/>
                <a:sym typeface="Arial"/>
              </a:rPr>
              <a:t>At www.opencyclemap.org </a:t>
            </a:r>
            <a:r>
              <a:rPr lang="fr-FR" sz="1900" dirty="0" err="1">
                <a:solidFill>
                  <a:schemeClr val="dk1"/>
                </a:solidFill>
                <a:latin typeface="Posterama" panose="020B0504020200020000" pitchFamily="34" charset="0"/>
                <a:cs typeface="Posterama" panose="020B0504020200020000" pitchFamily="34" charset="0"/>
                <a:sym typeface="Arial"/>
              </a:rPr>
              <a:t>you</a:t>
            </a:r>
            <a:r>
              <a:rPr lang="fr-FR" sz="1900" dirty="0">
                <a:solidFill>
                  <a:schemeClr val="dk1"/>
                </a:solidFill>
                <a:latin typeface="Posterama" panose="020B0504020200020000" pitchFamily="34" charset="0"/>
                <a:cs typeface="Posterama" panose="020B0504020200020000" pitchFamily="34" charset="0"/>
                <a:sym typeface="Arial"/>
              </a:rPr>
              <a:t> can check for bike </a:t>
            </a:r>
            <a:r>
              <a:rPr lang="fr-FR" sz="1900" dirty="0" err="1">
                <a:solidFill>
                  <a:schemeClr val="dk1"/>
                </a:solidFill>
                <a:latin typeface="Posterama" panose="020B0504020200020000" pitchFamily="34" charset="0"/>
                <a:cs typeface="Posterama" panose="020B0504020200020000" pitchFamily="34" charset="0"/>
                <a:sym typeface="Arial"/>
              </a:rPr>
              <a:t>lane</a:t>
            </a:r>
            <a:r>
              <a:rPr lang="fr-FR" sz="1900" dirty="0">
                <a:solidFill>
                  <a:schemeClr val="dk1"/>
                </a:solidFill>
                <a:latin typeface="Posterama" panose="020B0504020200020000" pitchFamily="34" charset="0"/>
                <a:cs typeface="Posterama" panose="020B0504020200020000" pitchFamily="34" charset="0"/>
                <a:sym typeface="Arial"/>
              </a:rPr>
              <a:t> routes</a:t>
            </a:r>
            <a:endParaRPr sz="1900" dirty="0">
              <a:solidFill>
                <a:schemeClr val="dk1"/>
              </a:solidFill>
              <a:latin typeface="Posterama" panose="020B0504020200020000" pitchFamily="34" charset="0"/>
              <a:cs typeface="Posterama" panose="020B0504020200020000" pitchFamily="34" charset="0"/>
              <a:sym typeface="Arial"/>
            </a:endParaRPr>
          </a:p>
        </p:txBody>
      </p:sp>
      <p:pic>
        <p:nvPicPr>
          <p:cNvPr id="1005" name="Google Shape;1005;p11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06612" y="3937000"/>
            <a:ext cx="4057178" cy="2688435"/>
          </a:xfrm>
          <a:prstGeom prst="rect">
            <a:avLst/>
          </a:prstGeom>
          <a:noFill/>
          <a:ln>
            <a:noFill/>
          </a:ln>
        </p:spPr>
      </p:pic>
      <p:sp>
        <p:nvSpPr>
          <p:cNvPr id="1006" name="Google Shape;1006;p118"/>
          <p:cNvSpPr txBox="1">
            <a:spLocks noGrp="1"/>
          </p:cNvSpPr>
          <p:nvPr>
            <p:ph type="title"/>
          </p:nvPr>
        </p:nvSpPr>
        <p:spPr>
          <a:xfrm>
            <a:off x="642125" y="461800"/>
            <a:ext cx="51873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a:t>Bicycle infrastructure</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119"/>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a:t>Citizen initiatives for cycling</a:t>
            </a:r>
            <a:endParaRPr/>
          </a:p>
        </p:txBody>
      </p:sp>
      <p:pic>
        <p:nvPicPr>
          <p:cNvPr id="1014" name="Google Shape;1014;p1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737804" y="1802526"/>
            <a:ext cx="4877900" cy="3252950"/>
          </a:xfrm>
          <a:prstGeom prst="rect">
            <a:avLst/>
          </a:prstGeom>
          <a:noFill/>
          <a:ln>
            <a:noFill/>
          </a:ln>
        </p:spPr>
      </p:pic>
      <p:sp>
        <p:nvSpPr>
          <p:cNvPr id="1015" name="Google Shape;1015;p119"/>
          <p:cNvSpPr txBox="1"/>
          <p:nvPr/>
        </p:nvSpPr>
        <p:spPr>
          <a:xfrm>
            <a:off x="642125" y="5272800"/>
            <a:ext cx="4442700" cy="1293000"/>
          </a:xfrm>
          <a:prstGeom prst="rect">
            <a:avLst/>
          </a:prstGeom>
          <a:noFill/>
          <a:ln>
            <a:noFill/>
          </a:ln>
        </p:spPr>
        <p:txBody>
          <a:bodyPr spcFirstLastPara="1" wrap="square" lIns="121900" tIns="60925" rIns="121900" bIns="60925" anchor="t" anchorCtr="0">
            <a:spAutoFit/>
          </a:bodyPr>
          <a:lstStyle/>
          <a:p>
            <a:pPr marL="0" marR="0" lvl="0" indent="0" algn="l" rtl="0">
              <a:spcBef>
                <a:spcPts val="0"/>
              </a:spcBef>
              <a:spcAft>
                <a:spcPts val="0"/>
              </a:spcAft>
              <a:buNone/>
            </a:pPr>
            <a:r>
              <a:rPr lang="fr-FR" sz="1900" dirty="0">
                <a:solidFill>
                  <a:schemeClr val="dk1"/>
                </a:solidFill>
                <a:latin typeface="Posterama" panose="020B0504020200020000" pitchFamily="34" charset="0"/>
                <a:cs typeface="Posterama" panose="020B0504020200020000" pitchFamily="34" charset="0"/>
              </a:rPr>
              <a:t>A “</a:t>
            </a:r>
            <a:r>
              <a:rPr lang="fr-FR" sz="1900" dirty="0" err="1">
                <a:solidFill>
                  <a:schemeClr val="dk1"/>
                </a:solidFill>
                <a:latin typeface="Posterama" panose="020B0504020200020000" pitchFamily="34" charset="0"/>
                <a:cs typeface="Posterama" panose="020B0504020200020000" pitchFamily="34" charset="0"/>
              </a:rPr>
              <a:t>bycicle</a:t>
            </a:r>
            <a:r>
              <a:rPr lang="fr-FR" sz="1900" dirty="0">
                <a:solidFill>
                  <a:schemeClr val="dk1"/>
                </a:solidFill>
                <a:latin typeface="Posterama" panose="020B0504020200020000" pitchFamily="34" charset="0"/>
                <a:cs typeface="Posterama" panose="020B0504020200020000" pitchFamily="34" charset="0"/>
              </a:rPr>
              <a:t> train”, </a:t>
            </a:r>
            <a:r>
              <a:rPr lang="fr-FR" sz="1900" dirty="0" err="1">
                <a:solidFill>
                  <a:schemeClr val="dk1"/>
                </a:solidFill>
                <a:latin typeface="Posterama" panose="020B0504020200020000" pitchFamily="34" charset="0"/>
                <a:cs typeface="Posterama" panose="020B0504020200020000" pitchFamily="34" charset="0"/>
              </a:rPr>
              <a:t>Ciclo</a:t>
            </a:r>
            <a:r>
              <a:rPr lang="fr-FR" sz="1900" dirty="0">
                <a:solidFill>
                  <a:schemeClr val="dk1"/>
                </a:solidFill>
                <a:latin typeface="Posterama" panose="020B0504020200020000" pitchFamily="34" charset="0"/>
                <a:cs typeface="Posterama" panose="020B0504020200020000" pitchFamily="34" charset="0"/>
              </a:rPr>
              <a:t> expresso </a:t>
            </a:r>
            <a:r>
              <a:rPr lang="fr-FR" sz="1900" dirty="0" err="1">
                <a:solidFill>
                  <a:schemeClr val="dk1"/>
                </a:solidFill>
                <a:latin typeface="Posterama" panose="020B0504020200020000" pitchFamily="34" charset="0"/>
                <a:cs typeface="Posterama" panose="020B0504020200020000" pitchFamily="34" charset="0"/>
              </a:rPr>
              <a:t>is</a:t>
            </a:r>
            <a:r>
              <a:rPr lang="fr-FR" sz="1900" dirty="0">
                <a:solidFill>
                  <a:schemeClr val="dk1"/>
                </a:solidFill>
                <a:latin typeface="Posterama" panose="020B0504020200020000" pitchFamily="34" charset="0"/>
                <a:cs typeface="Posterama" panose="020B0504020200020000" pitchFamily="34" charset="0"/>
              </a:rPr>
              <a:t> a group of </a:t>
            </a:r>
            <a:r>
              <a:rPr lang="fr-FR" sz="1900" dirty="0" err="1">
                <a:solidFill>
                  <a:schemeClr val="dk1"/>
                </a:solidFill>
                <a:latin typeface="Posterama" panose="020B0504020200020000" pitchFamily="34" charset="0"/>
                <a:cs typeface="Posterama" panose="020B0504020200020000" pitchFamily="34" charset="0"/>
              </a:rPr>
              <a:t>children</a:t>
            </a:r>
            <a:r>
              <a:rPr lang="fr-FR" sz="1900" dirty="0">
                <a:solidFill>
                  <a:schemeClr val="dk1"/>
                </a:solidFill>
                <a:latin typeface="Posterama" panose="020B0504020200020000" pitchFamily="34" charset="0"/>
                <a:cs typeface="Posterama" panose="020B0504020200020000" pitchFamily="34" charset="0"/>
              </a:rPr>
              <a:t> </a:t>
            </a:r>
            <a:r>
              <a:rPr lang="fr-FR" sz="1900" dirty="0" err="1">
                <a:solidFill>
                  <a:schemeClr val="dk1"/>
                </a:solidFill>
                <a:latin typeface="Posterama" panose="020B0504020200020000" pitchFamily="34" charset="0"/>
                <a:cs typeface="Posterama" panose="020B0504020200020000" pitchFamily="34" charset="0"/>
              </a:rPr>
              <a:t>that</a:t>
            </a:r>
            <a:r>
              <a:rPr lang="fr-FR" sz="1900" dirty="0">
                <a:solidFill>
                  <a:schemeClr val="dk1"/>
                </a:solidFill>
                <a:latin typeface="Posterama" panose="020B0504020200020000" pitchFamily="34" charset="0"/>
                <a:cs typeface="Posterama" panose="020B0504020200020000" pitchFamily="34" charset="0"/>
              </a:rPr>
              <a:t> </a:t>
            </a:r>
            <a:r>
              <a:rPr lang="fr-FR" sz="1900" dirty="0" err="1">
                <a:solidFill>
                  <a:schemeClr val="dk1"/>
                </a:solidFill>
                <a:latin typeface="Posterama" panose="020B0504020200020000" pitchFamily="34" charset="0"/>
                <a:cs typeface="Posterama" panose="020B0504020200020000" pitchFamily="34" charset="0"/>
              </a:rPr>
              <a:t>gather</a:t>
            </a:r>
            <a:r>
              <a:rPr lang="fr-FR" sz="1900" dirty="0">
                <a:solidFill>
                  <a:schemeClr val="dk1"/>
                </a:solidFill>
                <a:latin typeface="Posterama" panose="020B0504020200020000" pitchFamily="34" charset="0"/>
                <a:cs typeface="Posterama" panose="020B0504020200020000" pitchFamily="34" charset="0"/>
              </a:rPr>
              <a:t> </a:t>
            </a:r>
            <a:r>
              <a:rPr lang="fr-FR" sz="1900" dirty="0" err="1">
                <a:solidFill>
                  <a:schemeClr val="dk1"/>
                </a:solidFill>
                <a:latin typeface="Posterama" panose="020B0504020200020000" pitchFamily="34" charset="0"/>
                <a:cs typeface="Posterama" panose="020B0504020200020000" pitchFamily="34" charset="0"/>
              </a:rPr>
              <a:t>with</a:t>
            </a:r>
            <a:r>
              <a:rPr lang="fr-FR" sz="1900" dirty="0">
                <a:solidFill>
                  <a:schemeClr val="dk1"/>
                </a:solidFill>
                <a:latin typeface="Posterama" panose="020B0504020200020000" pitchFamily="34" charset="0"/>
                <a:cs typeface="Posterama" panose="020B0504020200020000" pitchFamily="34" charset="0"/>
              </a:rPr>
              <a:t> monitors to ride </a:t>
            </a:r>
            <a:r>
              <a:rPr lang="fr-FR" sz="1900" dirty="0" err="1">
                <a:solidFill>
                  <a:schemeClr val="dk1"/>
                </a:solidFill>
                <a:latin typeface="Posterama" panose="020B0504020200020000" pitchFamily="34" charset="0"/>
                <a:cs typeface="Posterama" panose="020B0504020200020000" pitchFamily="34" charset="0"/>
              </a:rPr>
              <a:t>their</a:t>
            </a:r>
            <a:r>
              <a:rPr lang="fr-FR" sz="1900" dirty="0">
                <a:solidFill>
                  <a:schemeClr val="dk1"/>
                </a:solidFill>
                <a:latin typeface="Posterama" panose="020B0504020200020000" pitchFamily="34" charset="0"/>
                <a:cs typeface="Posterama" panose="020B0504020200020000" pitchFamily="34" charset="0"/>
              </a:rPr>
              <a:t> bicycles to </a:t>
            </a:r>
            <a:r>
              <a:rPr lang="fr-FR" sz="1900" dirty="0" err="1">
                <a:solidFill>
                  <a:schemeClr val="dk1"/>
                </a:solidFill>
                <a:latin typeface="Posterama" panose="020B0504020200020000" pitchFamily="34" charset="0"/>
                <a:cs typeface="Posterama" panose="020B0504020200020000" pitchFamily="34" charset="0"/>
              </a:rPr>
              <a:t>school</a:t>
            </a:r>
            <a:r>
              <a:rPr lang="fr-FR" sz="1900" dirty="0">
                <a:solidFill>
                  <a:schemeClr val="dk1"/>
                </a:solidFill>
                <a:latin typeface="Posterama" panose="020B0504020200020000" pitchFamily="34" charset="0"/>
                <a:cs typeface="Posterama" panose="020B0504020200020000" pitchFamily="34" charset="0"/>
              </a:rPr>
              <a:t>, in </a:t>
            </a:r>
            <a:r>
              <a:rPr lang="fr-FR" sz="1900" dirty="0" err="1">
                <a:solidFill>
                  <a:schemeClr val="dk1"/>
                </a:solidFill>
                <a:latin typeface="Posterama" panose="020B0504020200020000" pitchFamily="34" charset="0"/>
                <a:cs typeface="Posterama" panose="020B0504020200020000" pitchFamily="34" charset="0"/>
              </a:rPr>
              <a:t>Lisbon</a:t>
            </a:r>
            <a:r>
              <a:rPr lang="fr-FR" sz="1900" dirty="0">
                <a:solidFill>
                  <a:schemeClr val="dk1"/>
                </a:solidFill>
                <a:latin typeface="Posterama" panose="020B0504020200020000" pitchFamily="34" charset="0"/>
                <a:cs typeface="Posterama" panose="020B0504020200020000" pitchFamily="34" charset="0"/>
              </a:rPr>
              <a:t> and Aveiro</a:t>
            </a:r>
            <a:endParaRPr sz="1900" dirty="0">
              <a:solidFill>
                <a:schemeClr val="dk1"/>
              </a:solidFill>
              <a:latin typeface="Posterama" panose="020B0504020200020000" pitchFamily="34" charset="0"/>
              <a:cs typeface="Posterama" panose="020B0504020200020000" pitchFamily="34" charset="0"/>
              <a:sym typeface="Arial"/>
            </a:endParaRPr>
          </a:p>
        </p:txBody>
      </p:sp>
      <p:sp>
        <p:nvSpPr>
          <p:cNvPr id="1016" name="Google Shape;1016;p119"/>
          <p:cNvSpPr txBox="1"/>
          <p:nvPr/>
        </p:nvSpPr>
        <p:spPr>
          <a:xfrm>
            <a:off x="5935700" y="5272800"/>
            <a:ext cx="4878000" cy="135418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900" dirty="0" err="1">
                <a:solidFill>
                  <a:schemeClr val="dk1"/>
                </a:solidFill>
                <a:latin typeface="Posterama" panose="020B0504020200020000" pitchFamily="34" charset="0"/>
                <a:cs typeface="Posterama" panose="020B0504020200020000" pitchFamily="34" charset="0"/>
              </a:rPr>
              <a:t>CiclAveiro</a:t>
            </a:r>
            <a:r>
              <a:rPr lang="fr-FR" sz="1900" dirty="0">
                <a:solidFill>
                  <a:schemeClr val="dk1"/>
                </a:solidFill>
                <a:latin typeface="Posterama" panose="020B0504020200020000" pitchFamily="34" charset="0"/>
                <a:cs typeface="Posterama" panose="020B0504020200020000" pitchFamily="34" charset="0"/>
              </a:rPr>
              <a:t> </a:t>
            </a:r>
            <a:r>
              <a:rPr lang="fr-FR" sz="1900" dirty="0" err="1">
                <a:solidFill>
                  <a:schemeClr val="dk1"/>
                </a:solidFill>
                <a:latin typeface="Posterama" panose="020B0504020200020000" pitchFamily="34" charset="0"/>
                <a:cs typeface="Posterama" panose="020B0504020200020000" pitchFamily="34" charset="0"/>
              </a:rPr>
              <a:t>is</a:t>
            </a:r>
            <a:r>
              <a:rPr lang="fr-FR" sz="1900" dirty="0">
                <a:solidFill>
                  <a:schemeClr val="dk1"/>
                </a:solidFill>
                <a:latin typeface="Posterama" panose="020B0504020200020000" pitchFamily="34" charset="0"/>
                <a:cs typeface="Posterama" panose="020B0504020200020000" pitchFamily="34" charset="0"/>
              </a:rPr>
              <a:t> an association </a:t>
            </a:r>
            <a:r>
              <a:rPr lang="fr-FR" sz="1900" dirty="0" err="1">
                <a:solidFill>
                  <a:schemeClr val="dk1"/>
                </a:solidFill>
                <a:latin typeface="Posterama" panose="020B0504020200020000" pitchFamily="34" charset="0"/>
                <a:cs typeface="Posterama" panose="020B0504020200020000" pitchFamily="34" charset="0"/>
              </a:rPr>
              <a:t>that</a:t>
            </a:r>
            <a:r>
              <a:rPr lang="fr-FR" sz="1900" dirty="0">
                <a:solidFill>
                  <a:schemeClr val="dk1"/>
                </a:solidFill>
                <a:latin typeface="Posterama" panose="020B0504020200020000" pitchFamily="34" charset="0"/>
                <a:cs typeface="Posterama" panose="020B0504020200020000" pitchFamily="34" charset="0"/>
              </a:rPr>
              <a:t> </a:t>
            </a:r>
            <a:r>
              <a:rPr lang="fr-FR" sz="1900" dirty="0" err="1">
                <a:solidFill>
                  <a:schemeClr val="dk1"/>
                </a:solidFill>
                <a:latin typeface="Posterama" panose="020B0504020200020000" pitchFamily="34" charset="0"/>
                <a:cs typeface="Posterama" panose="020B0504020200020000" pitchFamily="34" charset="0"/>
              </a:rPr>
              <a:t>promotes</a:t>
            </a:r>
            <a:r>
              <a:rPr lang="fr-FR" sz="1900" dirty="0">
                <a:solidFill>
                  <a:schemeClr val="dk1"/>
                </a:solidFill>
                <a:latin typeface="Posterama" panose="020B0504020200020000" pitchFamily="34" charset="0"/>
                <a:cs typeface="Posterama" panose="020B0504020200020000" pitchFamily="34" charset="0"/>
              </a:rPr>
              <a:t> the use of bicycles for the </a:t>
            </a:r>
            <a:r>
              <a:rPr lang="fr-FR" sz="1900" dirty="0" err="1">
                <a:solidFill>
                  <a:schemeClr val="dk1"/>
                </a:solidFill>
                <a:latin typeface="Posterama" panose="020B0504020200020000" pitchFamily="34" charset="0"/>
                <a:cs typeface="Posterama" panose="020B0504020200020000" pitchFamily="34" charset="0"/>
              </a:rPr>
              <a:t>well</a:t>
            </a:r>
            <a:r>
              <a:rPr lang="fr-FR" sz="1900" dirty="0">
                <a:solidFill>
                  <a:schemeClr val="dk1"/>
                </a:solidFill>
                <a:latin typeface="Posterama" panose="020B0504020200020000" pitchFamily="34" charset="0"/>
                <a:cs typeface="Posterama" panose="020B0504020200020000" pitchFamily="34" charset="0"/>
              </a:rPr>
              <a:t> </a:t>
            </a:r>
            <a:r>
              <a:rPr lang="fr-FR" sz="1900" dirty="0" err="1">
                <a:solidFill>
                  <a:schemeClr val="dk1"/>
                </a:solidFill>
                <a:latin typeface="Posterama" panose="020B0504020200020000" pitchFamily="34" charset="0"/>
                <a:cs typeface="Posterama" panose="020B0504020200020000" pitchFamily="34" charset="0"/>
              </a:rPr>
              <a:t>being</a:t>
            </a:r>
            <a:r>
              <a:rPr lang="fr-FR" sz="1900" dirty="0">
                <a:solidFill>
                  <a:schemeClr val="dk1"/>
                </a:solidFill>
                <a:latin typeface="Posterama" panose="020B0504020200020000" pitchFamily="34" charset="0"/>
                <a:cs typeface="Posterama" panose="020B0504020200020000" pitchFamily="34" charset="0"/>
              </a:rPr>
              <a:t> of people and the </a:t>
            </a:r>
            <a:r>
              <a:rPr lang="fr-FR" sz="1900" dirty="0" err="1">
                <a:solidFill>
                  <a:schemeClr val="dk1"/>
                </a:solidFill>
                <a:latin typeface="Posterama" panose="020B0504020200020000" pitchFamily="34" charset="0"/>
                <a:cs typeface="Posterama" panose="020B0504020200020000" pitchFamily="34" charset="0"/>
              </a:rPr>
              <a:t>planet</a:t>
            </a:r>
            <a:r>
              <a:rPr lang="fr-FR" sz="1900" dirty="0">
                <a:solidFill>
                  <a:schemeClr val="dk1"/>
                </a:solidFill>
                <a:latin typeface="Posterama" panose="020B0504020200020000" pitchFamily="34" charset="0"/>
                <a:cs typeface="Posterama" panose="020B0504020200020000" pitchFamily="34" charset="0"/>
              </a:rPr>
              <a:t>, in Aveiro, Portugal.</a:t>
            </a:r>
            <a:endParaRPr dirty="0">
              <a:latin typeface="Posterama" panose="020B0504020200020000" pitchFamily="34" charset="0"/>
              <a:cs typeface="Posterama" panose="020B0504020200020000" pitchFamily="34" charset="0"/>
            </a:endParaRPr>
          </a:p>
        </p:txBody>
      </p:sp>
      <p:pic>
        <p:nvPicPr>
          <p:cNvPr id="3" name="Imagem 2" descr="Uma imagem com bicicleta, árvore, exterior, céu&#10;&#10;Descrição gerada automaticamente">
            <a:extLst>
              <a:ext uri="{FF2B5EF4-FFF2-40B4-BE49-F238E27FC236}">
                <a16:creationId xmlns:a16="http://schemas.microsoft.com/office/drawing/2014/main" id="{81B79D62-15AD-F438-2FDD-BE69671E80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0945" y="1802527"/>
            <a:ext cx="4855715" cy="3252950"/>
          </a:xfrm>
          <a:prstGeom prst="rect">
            <a:avLst/>
          </a:prstGeom>
        </p:spPr>
      </p:pic>
      <p:sp>
        <p:nvSpPr>
          <p:cNvPr id="5" name="CaixaDeTexto 4">
            <a:extLst>
              <a:ext uri="{FF2B5EF4-FFF2-40B4-BE49-F238E27FC236}">
                <a16:creationId xmlns:a16="http://schemas.microsoft.com/office/drawing/2014/main" id="{5CAD4766-CD8F-C507-3AD7-CC27903EC733}"/>
              </a:ext>
            </a:extLst>
          </p:cNvPr>
          <p:cNvSpPr txBox="1"/>
          <p:nvPr/>
        </p:nvSpPr>
        <p:spPr>
          <a:xfrm>
            <a:off x="1258581" y="5070496"/>
            <a:ext cx="6094638"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5"/>
              </a:rPr>
              <a:t>https://www.jf-olivais.pt/comboio-de-bicicletas/</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9"/>
          <p:cNvSpPr txBox="1">
            <a:spLocks noGrp="1"/>
          </p:cNvSpPr>
          <p:nvPr>
            <p:ph type="title"/>
          </p:nvPr>
        </p:nvSpPr>
        <p:spPr>
          <a:xfrm>
            <a:off x="642126" y="461802"/>
            <a:ext cx="7696800" cy="775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503A6"/>
              </a:buClr>
              <a:buSzPts val="4000"/>
              <a:buFont typeface="Arial"/>
              <a:buNone/>
            </a:pPr>
            <a:r>
              <a:rPr lang="fr-FR"/>
              <a:t>Weather vs Climate</a:t>
            </a:r>
            <a:endParaRPr/>
          </a:p>
        </p:txBody>
      </p:sp>
      <p:sp>
        <p:nvSpPr>
          <p:cNvPr id="233" name="Google Shape;233;p9"/>
          <p:cNvSpPr txBox="1"/>
          <p:nvPr/>
        </p:nvSpPr>
        <p:spPr>
          <a:xfrm>
            <a:off x="1104900" y="5522223"/>
            <a:ext cx="3759000" cy="7752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Day-to-</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day</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state of the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atmosphere</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its</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short-</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term</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variation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that</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ranges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from</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minutes to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weeks</a:t>
            </a:r>
            <a:endParaRPr sz="1200" b="0" i="0" u="none" strike="noStrike" cap="none" baseline="-25000" dirty="0">
              <a:solidFill>
                <a:srgbClr val="000000"/>
              </a:solidFill>
              <a:latin typeface="Posterama" panose="020B0504020200020000" pitchFamily="34" charset="0"/>
              <a:cs typeface="Posterama" panose="020B0504020200020000" pitchFamily="34" charset="0"/>
              <a:sym typeface="Arial"/>
            </a:endParaRPr>
          </a:p>
        </p:txBody>
      </p:sp>
      <p:sp>
        <p:nvSpPr>
          <p:cNvPr id="234" name="Google Shape;234;p9"/>
          <p:cNvSpPr txBox="1"/>
          <p:nvPr/>
        </p:nvSpPr>
        <p:spPr>
          <a:xfrm>
            <a:off x="6127726" y="5435975"/>
            <a:ext cx="4089900" cy="9477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Average</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weather</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over a long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period</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usually</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of a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period</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of no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less</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than</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30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years</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in a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specific</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region</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and time of the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year</a:t>
            </a:r>
            <a:endParaRPr sz="1200" b="0" i="0" u="none" strike="noStrike" cap="none" baseline="-25000" dirty="0">
              <a:solidFill>
                <a:srgbClr val="000000"/>
              </a:solidFill>
              <a:latin typeface="Posterama" panose="020B0504020200020000" pitchFamily="34" charset="0"/>
              <a:cs typeface="Posterama" panose="020B0504020200020000" pitchFamily="34" charset="0"/>
              <a:sym typeface="Arial"/>
            </a:endParaRPr>
          </a:p>
        </p:txBody>
      </p:sp>
      <p:pic>
        <p:nvPicPr>
          <p:cNvPr id="5" name="Imagem 4">
            <a:extLst>
              <a:ext uri="{FF2B5EF4-FFF2-40B4-BE49-F238E27FC236}">
                <a16:creationId xmlns:a16="http://schemas.microsoft.com/office/drawing/2014/main" id="{35022968-F9B2-8B42-600B-02E6329695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1831" y="2044694"/>
            <a:ext cx="4792558" cy="3159812"/>
          </a:xfrm>
          <a:prstGeom prst="rect">
            <a:avLst/>
          </a:prstGeom>
        </p:spPr>
      </p:pic>
      <p:pic>
        <p:nvPicPr>
          <p:cNvPr id="9" name="Imagem 8">
            <a:extLst>
              <a:ext uri="{FF2B5EF4-FFF2-40B4-BE49-F238E27FC236}">
                <a16:creationId xmlns:a16="http://schemas.microsoft.com/office/drawing/2014/main" id="{699D6E9B-3113-08B3-D648-28A17E9A83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33838" y="2040397"/>
            <a:ext cx="4704666" cy="3164109"/>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120"/>
          <p:cNvSpPr txBox="1">
            <a:spLocks noGrp="1"/>
          </p:cNvSpPr>
          <p:nvPr>
            <p:ph type="title"/>
          </p:nvPr>
        </p:nvSpPr>
        <p:spPr>
          <a:xfrm>
            <a:off x="642133" y="461805"/>
            <a:ext cx="8670000" cy="1325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a:t>Integrated services</a:t>
            </a:r>
            <a:endParaRPr/>
          </a:p>
        </p:txBody>
      </p:sp>
      <p:sp>
        <p:nvSpPr>
          <p:cNvPr id="1023" name="Google Shape;1023;p120"/>
          <p:cNvSpPr txBox="1">
            <a:spLocks noGrp="1"/>
          </p:cNvSpPr>
          <p:nvPr>
            <p:ph type="title"/>
          </p:nvPr>
        </p:nvSpPr>
        <p:spPr>
          <a:xfrm>
            <a:off x="726500" y="1328353"/>
            <a:ext cx="8670000" cy="6327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fr-FR" sz="3300" b="0"/>
              <a:t>MobiCascais</a:t>
            </a:r>
            <a:endParaRPr sz="3300" b="0"/>
          </a:p>
        </p:txBody>
      </p:sp>
      <p:pic>
        <p:nvPicPr>
          <p:cNvPr id="1024" name="Google Shape;1024;p1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42125" y="1961053"/>
            <a:ext cx="4508905" cy="4592147"/>
          </a:xfrm>
          <a:prstGeom prst="rect">
            <a:avLst/>
          </a:prstGeom>
          <a:noFill/>
          <a:ln>
            <a:noFill/>
          </a:ln>
        </p:spPr>
      </p:pic>
      <p:pic>
        <p:nvPicPr>
          <p:cNvPr id="1025" name="Google Shape;1025;p12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832125" y="3616724"/>
            <a:ext cx="5781975" cy="2848875"/>
          </a:xfrm>
          <a:prstGeom prst="rect">
            <a:avLst/>
          </a:prstGeom>
          <a:noFill/>
          <a:ln>
            <a:noFill/>
          </a:ln>
        </p:spPr>
      </p:pic>
      <p:pic>
        <p:nvPicPr>
          <p:cNvPr id="1026" name="Google Shape;1026;p120"/>
          <p:cNvPicPr preferRelativeResize="0"/>
          <p:nvPr/>
        </p:nvPicPr>
        <p:blipFill rotWithShape="1">
          <a:blip r:embed="rId5" cstate="email">
            <a:alphaModFix/>
            <a:extLst>
              <a:ext uri="{28A0092B-C50C-407E-A947-70E740481C1C}">
                <a14:useLocalDpi xmlns:a14="http://schemas.microsoft.com/office/drawing/2010/main"/>
              </a:ext>
            </a:extLst>
          </a:blip>
          <a:srcRect l="-40166" t="-7898" r="-16918"/>
          <a:stretch/>
        </p:blipFill>
        <p:spPr>
          <a:xfrm>
            <a:off x="3442875" y="728050"/>
            <a:ext cx="3654300" cy="2538300"/>
          </a:xfrm>
          <a:prstGeom prst="pie">
            <a:avLst>
              <a:gd name="adj1" fmla="val 17481148"/>
              <a:gd name="adj2" fmla="val 8023249"/>
            </a:avLst>
          </a:prstGeom>
          <a:noFill/>
          <a:ln>
            <a:noFill/>
          </a:ln>
        </p:spPr>
      </p:pic>
      <p:pic>
        <p:nvPicPr>
          <p:cNvPr id="1027" name="Google Shape;1027;p12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895963" y="803125"/>
            <a:ext cx="3654300" cy="2648109"/>
          </a:xfrm>
          <a:prstGeom prst="rect">
            <a:avLst/>
          </a:prstGeom>
          <a:noFill/>
          <a:ln>
            <a:noFill/>
          </a:ln>
        </p:spPr>
      </p:pic>
      <p:sp>
        <p:nvSpPr>
          <p:cNvPr id="3" name="CaixaDeTexto 2">
            <a:extLst>
              <a:ext uri="{FF2B5EF4-FFF2-40B4-BE49-F238E27FC236}">
                <a16:creationId xmlns:a16="http://schemas.microsoft.com/office/drawing/2014/main" id="{8B1472C9-FB50-D4CE-F763-171F90D526CE}"/>
              </a:ext>
            </a:extLst>
          </p:cNvPr>
          <p:cNvSpPr txBox="1"/>
          <p:nvPr/>
        </p:nvSpPr>
        <p:spPr>
          <a:xfrm>
            <a:off x="7562170" y="6411724"/>
            <a:ext cx="6094638"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7"/>
              </a:rPr>
              <a:t>https://mobi.cascais.pt/</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435811-8EA2-4C70-BA3A-8E54D2FCAD8E}"/>
              </a:ext>
            </a:extLst>
          </p:cNvPr>
          <p:cNvSpPr>
            <a:spLocks noGrp="1"/>
          </p:cNvSpPr>
          <p:nvPr>
            <p:ph type="title"/>
          </p:nvPr>
        </p:nvSpPr>
        <p:spPr/>
        <p:txBody>
          <a:bodyPr/>
          <a:lstStyle/>
          <a:p>
            <a:r>
              <a:rPr lang="pt-PT" dirty="0"/>
              <a:t>15 minute </a:t>
            </a:r>
            <a:r>
              <a:rPr lang="pt-PT" dirty="0" err="1"/>
              <a:t>cities</a:t>
            </a:r>
            <a:endParaRPr lang="pt-PT" dirty="0"/>
          </a:p>
        </p:txBody>
      </p:sp>
      <p:pic>
        <p:nvPicPr>
          <p:cNvPr id="4" name="Imagem 3" descr="Uma imagem com mapa&#10;&#10;Descrição gerada automaticamente">
            <a:extLst>
              <a:ext uri="{FF2B5EF4-FFF2-40B4-BE49-F238E27FC236}">
                <a16:creationId xmlns:a16="http://schemas.microsoft.com/office/drawing/2014/main" id="{C3A47FD4-FBF8-A29E-6568-3030EB6E24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6332" y="1300159"/>
            <a:ext cx="7339336" cy="5269742"/>
          </a:xfrm>
          <a:prstGeom prst="rect">
            <a:avLst/>
          </a:prstGeom>
        </p:spPr>
      </p:pic>
      <p:sp>
        <p:nvSpPr>
          <p:cNvPr id="5" name="CaixaDeTexto 4">
            <a:extLst>
              <a:ext uri="{FF2B5EF4-FFF2-40B4-BE49-F238E27FC236}">
                <a16:creationId xmlns:a16="http://schemas.microsoft.com/office/drawing/2014/main" id="{EF51D953-B00D-8947-D3D4-550A586C13ED}"/>
              </a:ext>
            </a:extLst>
          </p:cNvPr>
          <p:cNvSpPr txBox="1"/>
          <p:nvPr/>
        </p:nvSpPr>
        <p:spPr>
          <a:xfrm>
            <a:off x="7464199" y="6411724"/>
            <a:ext cx="6094638"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https://knowledge-hub.circle-lab.com/article/7642?n=The-15-minute-City-in-Paris</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extLst>
      <p:ext uri="{BB962C8B-B14F-4D97-AF65-F5344CB8AC3E}">
        <p14:creationId xmlns:p14="http://schemas.microsoft.com/office/powerpoint/2010/main" val="13269335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21"/>
          <p:cNvSpPr txBox="1">
            <a:spLocks noGrp="1"/>
          </p:cNvSpPr>
          <p:nvPr>
            <p:ph type="title"/>
          </p:nvPr>
        </p:nvSpPr>
        <p:spPr>
          <a:xfrm>
            <a:off x="566711" y="158325"/>
            <a:ext cx="10259400" cy="1338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el-GR" sz="3600" dirty="0"/>
              <a:t>Μείωση των εκπομπών το 2020 σε σχέση με τα επίπεδα του 2019 λόγω των περιορισμών του Covid-19</a:t>
            </a:r>
            <a:endParaRPr sz="3600" dirty="0"/>
          </a:p>
        </p:txBody>
      </p:sp>
      <p:pic>
        <p:nvPicPr>
          <p:cNvPr id="1033" name="Google Shape;1033;p1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23447" y="1668776"/>
            <a:ext cx="8534954" cy="3921319"/>
          </a:xfrm>
          <a:prstGeom prst="rect">
            <a:avLst/>
          </a:prstGeom>
          <a:noFill/>
          <a:ln>
            <a:noFill/>
          </a:ln>
        </p:spPr>
      </p:pic>
      <p:sp>
        <p:nvSpPr>
          <p:cNvPr id="1034" name="Google Shape;1034;p121"/>
          <p:cNvSpPr txBox="1"/>
          <p:nvPr/>
        </p:nvSpPr>
        <p:spPr>
          <a:xfrm>
            <a:off x="103695" y="5853300"/>
            <a:ext cx="6325386" cy="1004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2300"/>
              <a:buFont typeface="Arial"/>
              <a:buNone/>
            </a:pPr>
            <a:r>
              <a:rPr lang="el-GR" sz="2100" i="0" u="none" strike="noStrike" cap="none" dirty="0">
                <a:solidFill>
                  <a:schemeClr val="dk1"/>
                </a:solidFill>
                <a:latin typeface="Posterama" panose="020B0504020200020000" pitchFamily="34" charset="0"/>
                <a:cs typeface="Posterama" panose="020B0504020200020000" pitchFamily="34" charset="0"/>
                <a:sym typeface="Arial"/>
              </a:rPr>
              <a:t>Τι μπορεί να σημαίνει αυτό για το μέλλον των πόλεων;</a:t>
            </a:r>
            <a:endParaRPr sz="210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4F62303C-CEC0-9E8C-8F2F-D0D675AFBB63}"/>
              </a:ext>
            </a:extLst>
          </p:cNvPr>
          <p:cNvSpPr txBox="1"/>
          <p:nvPr/>
        </p:nvSpPr>
        <p:spPr>
          <a:xfrm>
            <a:off x="6097362" y="6114900"/>
            <a:ext cx="6094638" cy="584775"/>
          </a:xfrm>
          <a:prstGeom prst="rect">
            <a:avLst/>
          </a:prstGeom>
          <a:noFill/>
        </p:spPr>
        <p:txBody>
          <a:bodyPr wrap="square">
            <a:spAutoFit/>
          </a:bodyPr>
          <a:lstStyle/>
          <a:p>
            <a:r>
              <a:rPr lang="el-GR" sz="900" dirty="0">
                <a:latin typeface="Posterama" panose="020B0504020200020000" pitchFamily="34" charset="0"/>
                <a:cs typeface="Posterama" panose="020B0504020200020000" pitchFamily="34" charset="0"/>
              </a:rPr>
              <a:t>Πηγή</a:t>
            </a:r>
            <a:r>
              <a:rPr lang="pt-PT" sz="900" dirty="0">
                <a:latin typeface="Posterama" panose="020B0504020200020000" pitchFamily="34" charset="0"/>
                <a:cs typeface="Posterama" panose="020B0504020200020000" pitchFamily="34" charset="0"/>
              </a:rPr>
              <a:t>: </a:t>
            </a:r>
            <a:r>
              <a:rPr lang="pt-PT" sz="900" dirty="0">
                <a:latin typeface="Posterama" panose="020B0504020200020000" pitchFamily="34" charset="0"/>
                <a:cs typeface="Posterama" panose="020B0504020200020000" pitchFamily="34" charset="0"/>
                <a:hlinkClick r:id="rId4"/>
              </a:rPr>
              <a:t>https://www.ccacoalition.org/en/news/green-pandemic-recovery-essential-close-climate-action-gap-%E2%80%93-un-emissions-gap-report-2020</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122"/>
          <p:cNvSpPr txBox="1">
            <a:spLocks noGrp="1"/>
          </p:cNvSpPr>
          <p:nvPr>
            <p:ph type="title"/>
          </p:nvPr>
        </p:nvSpPr>
        <p:spPr>
          <a:xfrm>
            <a:off x="706883" y="247798"/>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el-GR" dirty="0"/>
              <a:t>Συνοψίζοντας</a:t>
            </a:r>
            <a:r>
              <a:rPr lang="fr-FR" dirty="0"/>
              <a:t>, </a:t>
            </a:r>
            <a:r>
              <a:rPr lang="el-GR" dirty="0"/>
              <a:t>τι μπορείτε να κάνετε; </a:t>
            </a:r>
            <a:endParaRPr dirty="0"/>
          </a:p>
        </p:txBody>
      </p:sp>
      <p:pic>
        <p:nvPicPr>
          <p:cNvPr id="1040" name="Google Shape;1040;p122" descr="Uma imagem com céu, exterior, voar, avião&#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03045" y="1096700"/>
            <a:ext cx="2984500" cy="1989650"/>
          </a:xfrm>
          <a:prstGeom prst="rect">
            <a:avLst/>
          </a:prstGeom>
          <a:noFill/>
          <a:ln>
            <a:noFill/>
          </a:ln>
        </p:spPr>
      </p:pic>
      <p:pic>
        <p:nvPicPr>
          <p:cNvPr id="1041" name="Google Shape;1041;p122" descr="Uma imagem com autocarro&#10;&#10;Descrição gerada automaticamente"/>
          <p:cNvPicPr preferRelativeResize="0"/>
          <p:nvPr/>
        </p:nvPicPr>
        <p:blipFill rotWithShape="1">
          <a:blip r:embed="rId4">
            <a:alphaModFix/>
          </a:blip>
          <a:srcRect/>
          <a:stretch/>
        </p:blipFill>
        <p:spPr>
          <a:xfrm>
            <a:off x="7151832" y="1084343"/>
            <a:ext cx="2984500" cy="2041049"/>
          </a:xfrm>
          <a:prstGeom prst="rect">
            <a:avLst/>
          </a:prstGeom>
          <a:noFill/>
          <a:ln>
            <a:noFill/>
          </a:ln>
        </p:spPr>
      </p:pic>
      <p:pic>
        <p:nvPicPr>
          <p:cNvPr id="1042" name="Google Shape;1042;p122" descr="Uma imagem com bicicleta, exterior, edifício, estacionado&#10;&#10;Descrição gerada automaticament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47166" y="3770654"/>
            <a:ext cx="2984500" cy="1990646"/>
          </a:xfrm>
          <a:prstGeom prst="rect">
            <a:avLst/>
          </a:prstGeom>
          <a:noFill/>
          <a:ln>
            <a:noFill/>
          </a:ln>
        </p:spPr>
      </p:pic>
      <p:pic>
        <p:nvPicPr>
          <p:cNvPr id="1043" name="Google Shape;1043;p122" descr="Uma imagem com patinagem, exterior, pessoa, pés&#10;&#10;Descrição gerada automaticamente"/>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529728" y="3729216"/>
            <a:ext cx="3216908" cy="2033156"/>
          </a:xfrm>
          <a:prstGeom prst="rect">
            <a:avLst/>
          </a:prstGeom>
          <a:noFill/>
          <a:ln>
            <a:noFill/>
          </a:ln>
        </p:spPr>
      </p:pic>
      <p:pic>
        <p:nvPicPr>
          <p:cNvPr id="1044" name="Google Shape;1044;p122" descr="Uma imagem com carro, transporte, veículo, compartimento para bagagens&#10;&#10;Descrição gerada automaticamente"/>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738899" y="3697882"/>
            <a:ext cx="3081350" cy="2041050"/>
          </a:xfrm>
          <a:prstGeom prst="rect">
            <a:avLst/>
          </a:prstGeom>
          <a:noFill/>
          <a:ln>
            <a:noFill/>
          </a:ln>
        </p:spPr>
      </p:pic>
      <p:sp>
        <p:nvSpPr>
          <p:cNvPr id="1045" name="Google Shape;1045;p122"/>
          <p:cNvSpPr txBox="1"/>
          <p:nvPr/>
        </p:nvSpPr>
        <p:spPr>
          <a:xfrm>
            <a:off x="8635685" y="5569106"/>
            <a:ext cx="4188995" cy="769371"/>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el-GR" sz="2100" b="0" i="0" u="none" strike="noStrike" cap="none" dirty="0">
                <a:solidFill>
                  <a:schemeClr val="dk1"/>
                </a:solidFill>
                <a:latin typeface="Posterama" panose="020B0504020200020000" pitchFamily="34" charset="0"/>
                <a:cs typeface="Posterama" panose="020B0504020200020000" pitchFamily="34" charset="0"/>
                <a:sym typeface="Arial"/>
              </a:rPr>
              <a:t>Μοιραστείτε δρομολόγια</a:t>
            </a: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1046" name="Google Shape;1046;p122"/>
          <p:cNvSpPr txBox="1"/>
          <p:nvPr/>
        </p:nvSpPr>
        <p:spPr>
          <a:xfrm>
            <a:off x="706883" y="5600119"/>
            <a:ext cx="2555100" cy="1092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el-GR" sz="2100" dirty="0">
                <a:solidFill>
                  <a:schemeClr val="dk1"/>
                </a:solidFill>
                <a:latin typeface="Posterama" panose="020B0504020200020000" pitchFamily="34" charset="0"/>
                <a:cs typeface="Posterama" panose="020B0504020200020000" pitchFamily="34" charset="0"/>
                <a:sym typeface="Arial"/>
              </a:rPr>
              <a:t>Κυκλοφορήστε με το ποδήλατό σας</a:t>
            </a: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1047" name="Google Shape;1047;p122"/>
          <p:cNvSpPr txBox="1"/>
          <p:nvPr/>
        </p:nvSpPr>
        <p:spPr>
          <a:xfrm>
            <a:off x="889262" y="2857980"/>
            <a:ext cx="5248920" cy="769371"/>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el-GR" sz="2100" b="0" i="0" u="none" strike="noStrike" cap="none" dirty="0">
                <a:solidFill>
                  <a:schemeClr val="dk1"/>
                </a:solidFill>
                <a:latin typeface="Posterama" panose="020B0504020200020000" pitchFamily="34" charset="0"/>
                <a:cs typeface="Posterama" panose="020B0504020200020000" pitchFamily="34" charset="0"/>
                <a:sym typeface="Arial"/>
              </a:rPr>
              <a:t>Αποφύγετε τα αεροπορικά ταξίδια</a:t>
            </a: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1048" name="Google Shape;1048;p122"/>
          <p:cNvSpPr txBox="1"/>
          <p:nvPr/>
        </p:nvSpPr>
        <p:spPr>
          <a:xfrm>
            <a:off x="5191536" y="5668401"/>
            <a:ext cx="2555100" cy="1092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el-GR" sz="2100" b="0" i="0" u="none" strike="noStrike" cap="none" dirty="0">
                <a:solidFill>
                  <a:schemeClr val="dk1"/>
                </a:solidFill>
                <a:latin typeface="Posterama" panose="020B0504020200020000" pitchFamily="34" charset="0"/>
                <a:cs typeface="Posterama" panose="020B0504020200020000" pitchFamily="34" charset="0"/>
                <a:sym typeface="Arial"/>
              </a:rPr>
              <a:t>Περπατήστε </a:t>
            </a:r>
            <a:endParaRPr sz="2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1049" name="Google Shape;1049;p122"/>
          <p:cNvSpPr txBox="1"/>
          <p:nvPr/>
        </p:nvSpPr>
        <p:spPr>
          <a:xfrm>
            <a:off x="6591847" y="2851148"/>
            <a:ext cx="4845068" cy="1077147"/>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chemeClr val="dk1"/>
              </a:buClr>
              <a:buSzPts val="1500"/>
              <a:buFont typeface="Arial"/>
              <a:buNone/>
            </a:pPr>
            <a:r>
              <a:rPr lang="el-GR" sz="2000" b="0" i="0" u="none" strike="noStrike" cap="none" dirty="0">
                <a:solidFill>
                  <a:schemeClr val="dk1"/>
                </a:solidFill>
                <a:latin typeface="Posterama" panose="020B0504020200020000" pitchFamily="34" charset="0"/>
                <a:cs typeface="Posterama" panose="020B0504020200020000" pitchFamily="34" charset="0"/>
                <a:sym typeface="Arial"/>
              </a:rPr>
              <a:t>Προτιμήστε τη δημόσια συγκοινωνία </a:t>
            </a:r>
            <a:endParaRPr sz="2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endParaRPr sz="21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123"/>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el-GR" dirty="0"/>
              <a:t>ΣΑΣ ΕΥΧΑΡΙΣΤΟΥΜΕ</a:t>
            </a:r>
            <a:endParaRPr dirty="0"/>
          </a:p>
        </p:txBody>
      </p:sp>
      <p:sp>
        <p:nvSpPr>
          <p:cNvPr id="1056" name="Google Shape;1056;p123"/>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endParaRPr/>
          </a:p>
        </p:txBody>
      </p:sp>
    </p:spTree>
  </p:cSld>
  <p:clrMapOvr>
    <a:masterClrMapping/>
  </p:clrMapOvr>
</p:sld>
</file>

<file path=ppt/theme/theme1.xml><?xml version="1.0" encoding="utf-8"?>
<a:theme xmlns:a="http://schemas.openxmlformats.org/drawingml/2006/main" name="Thème Office">
  <a:themeElements>
    <a:clrScheme name="Tema do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10029</Words>
  <Application>Microsoft Office PowerPoint</Application>
  <PresentationFormat>Widescreen</PresentationFormat>
  <Paragraphs>558</Paragraphs>
  <Slides>94</Slides>
  <Notes>94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94</vt:i4>
      </vt:variant>
    </vt:vector>
  </HeadingPairs>
  <TitlesOfParts>
    <vt:vector size="104" baseType="lpstr">
      <vt:lpstr>Posterama</vt:lpstr>
      <vt:lpstr>Montserrat</vt:lpstr>
      <vt:lpstr>Arial</vt:lpstr>
      <vt:lpstr>Helvetica Neue</vt:lpstr>
      <vt:lpstr>Century Gothic</vt:lpstr>
      <vt:lpstr>Merriweather Sans</vt:lpstr>
      <vt:lpstr>Times New Roman</vt:lpstr>
      <vt:lpstr>itc-avant-garde-gothic-pro</vt:lpstr>
      <vt:lpstr>Calibri</vt:lpstr>
      <vt:lpstr>Thème Office</vt:lpstr>
      <vt:lpstr>Girls &amp; Women for</vt:lpstr>
      <vt:lpstr>Why does it matter to look at climate change through a gender perspective?</vt:lpstr>
      <vt:lpstr>PowerPoint Presentation</vt:lpstr>
      <vt:lpstr>PowerPoint Presentation</vt:lpstr>
      <vt:lpstr>PowerPoint Presentation</vt:lpstr>
      <vt:lpstr>WOMEN &amp; CLIMATE CHANGE</vt:lpstr>
      <vt:lpstr>PowerPoint Presentation</vt:lpstr>
      <vt:lpstr>PowerPoint Presentation</vt:lpstr>
      <vt:lpstr>Weather vs Climate</vt:lpstr>
      <vt:lpstr>PowerPoint Presentation</vt:lpstr>
      <vt:lpstr>PowerPoint Presentation</vt:lpstr>
      <vt:lpstr>Greenhouse gases (GHG)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Emissions per country </vt:lpstr>
      <vt:lpstr>Historical emissions per country </vt:lpstr>
      <vt:lpstr>Most vulnerable countries to climate change </vt:lpstr>
      <vt:lpstr>PowerPoint Presentation</vt:lpstr>
      <vt:lpstr>The Biggest Sources of Greenhouse Gases</vt:lpstr>
      <vt:lpstr>Global sources of emissions</vt:lpstr>
      <vt:lpstr>Global sources of emissions</vt:lpstr>
      <vt:lpstr>Global sources of emissions - Transports</vt:lpstr>
      <vt:lpstr>CONSEQUENCES</vt:lpstr>
      <vt:lpstr>Extreme weather events</vt:lpstr>
      <vt:lpstr>Extreme events</vt:lpstr>
      <vt:lpstr>PowerPoint Presentation</vt:lpstr>
      <vt:lpstr>PowerPoint Presentation</vt:lpstr>
      <vt:lpstr>PowerPoint Presentation</vt:lpstr>
      <vt:lpstr>PowerPoint Presentation</vt:lpstr>
      <vt:lpstr>PowerPoint Presentation</vt:lpstr>
      <vt:lpstr>PowerPoint Presentation</vt:lpstr>
      <vt:lpstr>Defrost</vt:lpstr>
      <vt:lpstr>Defrost - Iceberg</vt:lpstr>
      <vt:lpstr>Sea level</vt:lpstr>
      <vt:lpstr>Sea level</vt:lpstr>
      <vt:lpstr>PowerPoint Presentation</vt:lpstr>
      <vt:lpstr>Ocean acidification</vt:lpstr>
      <vt:lpstr>Effects on ecosystems</vt:lpstr>
      <vt:lpstr>Effects on human health</vt:lpstr>
      <vt:lpstr>PowerPoint Presentation</vt:lpstr>
      <vt:lpstr>PowerPoint Presentation</vt:lpstr>
      <vt:lpstr>Tipping points </vt:lpstr>
      <vt:lpstr>WHAT CAN BE DONE TO REDUCE EMISSIONS?</vt:lpstr>
      <vt:lpstr>On a large scale </vt:lpstr>
      <vt:lpstr>Forests </vt:lpstr>
      <vt:lpstr>PowerPoint Presentation</vt:lpstr>
      <vt:lpstr>Preserving vs restoring our forests </vt:lpstr>
      <vt:lpstr>PowerPoint Presentation</vt:lpstr>
      <vt:lpstr>Energy</vt:lpstr>
      <vt:lpstr>Energy production sources </vt:lpstr>
      <vt:lpstr>Global energy consumption by source </vt:lpstr>
      <vt:lpstr>Renewable energy sources </vt:lpstr>
      <vt:lpstr>Renewable energy </vt:lpstr>
      <vt:lpstr>Renewable energy </vt:lpstr>
      <vt:lpstr>Energy consumption </vt:lpstr>
      <vt:lpstr>The carbon footprint of the internet </vt:lpstr>
      <vt:lpstr>The carbon footprint of the internet </vt:lpstr>
      <vt:lpstr>The carbon footprint of the internet </vt:lpstr>
      <vt:lpstr>Reduce energy consumption </vt:lpstr>
      <vt:lpstr>PowerPoint Presentation</vt:lpstr>
      <vt:lpstr>Reduce energy consumption </vt:lpstr>
      <vt:lpstr>PowerPoint Presentation</vt:lpstr>
      <vt:lpstr>Global CO2 emissions from transportation type  </vt:lpstr>
      <vt:lpstr>CO2 emissions of travel per km (2018)   </vt:lpstr>
      <vt:lpstr>Aviation   </vt:lpstr>
      <vt:lpstr>PowerPoint Presentation</vt:lpstr>
      <vt:lpstr>Emissions from cars</vt:lpstr>
      <vt:lpstr>Electric vehicles</vt:lpstr>
      <vt:lpstr>Hydrogen vehicles</vt:lpstr>
      <vt:lpstr>Cons: Hydrogen vs Electric</vt:lpstr>
      <vt:lpstr>Charging stations availability</vt:lpstr>
      <vt:lpstr>Renewable energy sources and alternatives to petrol</vt:lpstr>
      <vt:lpstr>CO2 Emissions  through the life cycle of vehicles of different fuel types</vt:lpstr>
      <vt:lpstr>PowerPoint Presentation</vt:lpstr>
      <vt:lpstr>Train, trams and subways</vt:lpstr>
      <vt:lpstr>Trains as alternatives to aviation</vt:lpstr>
      <vt:lpstr>Buses</vt:lpstr>
      <vt:lpstr>Bicycle and other two-wheel modes of transportation</vt:lpstr>
      <vt:lpstr>Bicycle and other two-wheel modes of transportation</vt:lpstr>
      <vt:lpstr>Space taken by 60 people on bicycle, cars and a bus  </vt:lpstr>
      <vt:lpstr>Bicycle infrastructure</vt:lpstr>
      <vt:lpstr>Citizen initiatives for cycling</vt:lpstr>
      <vt:lpstr>Integrated services</vt:lpstr>
      <vt:lpstr>15 minute cities</vt:lpstr>
      <vt:lpstr>Μείωση των εκπομπών το 2020 σε σχέση με τα επίπεδα του 2019 λόγω των περιορισμών του Covid-19</vt:lpstr>
      <vt:lpstr>Συνοψίζοντας, τι μπορείτε να κάνετε; </vt:lpstr>
      <vt:lpstr>ΣΑΣ ΕΥΧΑΡΙΣΤΟΥΜΕ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Girls &amp; Women for</dc:title>
  <cp:lastModifiedBy>Loredana Bucseneanu</cp:lastModifiedBy>
  <cp:revision>11</cp:revision>
  <dcterms:modified xsi:type="dcterms:W3CDTF">2023-04-27T15:05:55Z</dcterms:modified>
</cp:coreProperties>
</file>